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9" r:id="rId1"/>
    <p:sldMasterId id="2147483888" r:id="rId2"/>
    <p:sldMasterId id="2147484192" r:id="rId3"/>
    <p:sldMasterId id="2147483660" r:id="rId4"/>
    <p:sldMasterId id="2147483974" r:id="rId5"/>
  </p:sldMasterIdLst>
  <p:notesMasterIdLst>
    <p:notesMasterId r:id="rId48"/>
  </p:notesMasterIdLst>
  <p:sldIdLst>
    <p:sldId id="299" r:id="rId6"/>
    <p:sldId id="339" r:id="rId7"/>
    <p:sldId id="300" r:id="rId8"/>
    <p:sldId id="331" r:id="rId9"/>
    <p:sldId id="341" r:id="rId10"/>
    <p:sldId id="342" r:id="rId11"/>
    <p:sldId id="340" r:id="rId12"/>
    <p:sldId id="333" r:id="rId13"/>
    <p:sldId id="335" r:id="rId14"/>
    <p:sldId id="334" r:id="rId15"/>
    <p:sldId id="258" r:id="rId16"/>
    <p:sldId id="296" r:id="rId17"/>
    <p:sldId id="267" r:id="rId18"/>
    <p:sldId id="304" r:id="rId19"/>
    <p:sldId id="282" r:id="rId20"/>
    <p:sldId id="305" r:id="rId21"/>
    <p:sldId id="275" r:id="rId22"/>
    <p:sldId id="326" r:id="rId23"/>
    <p:sldId id="307" r:id="rId24"/>
    <p:sldId id="308" r:id="rId25"/>
    <p:sldId id="309" r:id="rId26"/>
    <p:sldId id="327" r:id="rId27"/>
    <p:sldId id="328" r:id="rId28"/>
    <p:sldId id="315" r:id="rId29"/>
    <p:sldId id="310" r:id="rId30"/>
    <p:sldId id="311" r:id="rId31"/>
    <p:sldId id="312" r:id="rId32"/>
    <p:sldId id="313" r:id="rId33"/>
    <p:sldId id="277" r:id="rId34"/>
    <p:sldId id="318" r:id="rId35"/>
    <p:sldId id="278" r:id="rId36"/>
    <p:sldId id="319" r:id="rId37"/>
    <p:sldId id="320" r:id="rId38"/>
    <p:sldId id="281" r:id="rId39"/>
    <p:sldId id="291" r:id="rId40"/>
    <p:sldId id="321" r:id="rId41"/>
    <p:sldId id="283" r:id="rId42"/>
    <p:sldId id="322" r:id="rId43"/>
    <p:sldId id="303" r:id="rId44"/>
    <p:sldId id="323" r:id="rId45"/>
    <p:sldId id="337" r:id="rId46"/>
    <p:sldId id="33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8F0"/>
    <a:srgbClr val="E7EDF8"/>
    <a:srgbClr val="E3EAF6"/>
    <a:srgbClr val="C4D2E7"/>
    <a:srgbClr val="5B7191"/>
    <a:srgbClr val="CDD5DD"/>
    <a:srgbClr val="74859B"/>
    <a:srgbClr val="F0A622"/>
    <a:srgbClr val="5E913E"/>
    <a:srgbClr val="CE1D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86447"/>
  </p:normalViewPr>
  <p:slideViewPr>
    <p:cSldViewPr snapToGrid="0" snapToObjects="1">
      <p:cViewPr varScale="1">
        <p:scale>
          <a:sx n="127" d="100"/>
          <a:sy n="127" d="100"/>
        </p:scale>
        <p:origin x="576" y="192"/>
      </p:cViewPr>
      <p:guideLst>
        <p:guide orient="horz" pos="2160"/>
        <p:guide pos="384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18.xml"/><Relationship Id="rId13" Type="http://schemas.openxmlformats.org/officeDocument/2006/relationships/slide" Target="slides/slide23.xml"/><Relationship Id="rId18" Type="http://schemas.openxmlformats.org/officeDocument/2006/relationships/slide" Target="slides/slide28.xml"/><Relationship Id="rId26" Type="http://schemas.openxmlformats.org/officeDocument/2006/relationships/slide" Target="slides/slide36.xml"/><Relationship Id="rId3" Type="http://schemas.openxmlformats.org/officeDocument/2006/relationships/slide" Target="slides/slide13.xml"/><Relationship Id="rId21" Type="http://schemas.openxmlformats.org/officeDocument/2006/relationships/slide" Target="slides/slide31.xml"/><Relationship Id="rId7" Type="http://schemas.openxmlformats.org/officeDocument/2006/relationships/slide" Target="slides/slide17.xml"/><Relationship Id="rId12" Type="http://schemas.openxmlformats.org/officeDocument/2006/relationships/slide" Target="slides/slide22.xml"/><Relationship Id="rId17" Type="http://schemas.openxmlformats.org/officeDocument/2006/relationships/slide" Target="slides/slide27.xml"/><Relationship Id="rId25" Type="http://schemas.openxmlformats.org/officeDocument/2006/relationships/slide" Target="slides/slide35.xml"/><Relationship Id="rId2" Type="http://schemas.openxmlformats.org/officeDocument/2006/relationships/slide" Target="slides/slide12.xml"/><Relationship Id="rId16" Type="http://schemas.openxmlformats.org/officeDocument/2006/relationships/slide" Target="slides/slide26.xml"/><Relationship Id="rId20" Type="http://schemas.openxmlformats.org/officeDocument/2006/relationships/slide" Target="slides/slide30.xml"/><Relationship Id="rId29" Type="http://schemas.openxmlformats.org/officeDocument/2006/relationships/slide" Target="slides/slide39.xml"/><Relationship Id="rId1" Type="http://schemas.openxmlformats.org/officeDocument/2006/relationships/slide" Target="slides/slide11.xml"/><Relationship Id="rId6" Type="http://schemas.openxmlformats.org/officeDocument/2006/relationships/slide" Target="slides/slide16.xml"/><Relationship Id="rId11" Type="http://schemas.openxmlformats.org/officeDocument/2006/relationships/slide" Target="slides/slide21.xml"/><Relationship Id="rId24" Type="http://schemas.openxmlformats.org/officeDocument/2006/relationships/slide" Target="slides/slide34.xml"/><Relationship Id="rId5" Type="http://schemas.openxmlformats.org/officeDocument/2006/relationships/slide" Target="slides/slide15.xml"/><Relationship Id="rId15" Type="http://schemas.openxmlformats.org/officeDocument/2006/relationships/slide" Target="slides/slide25.xml"/><Relationship Id="rId23" Type="http://schemas.openxmlformats.org/officeDocument/2006/relationships/slide" Target="slides/slide33.xml"/><Relationship Id="rId28" Type="http://schemas.openxmlformats.org/officeDocument/2006/relationships/slide" Target="slides/slide38.xml"/><Relationship Id="rId10" Type="http://schemas.openxmlformats.org/officeDocument/2006/relationships/slide" Target="slides/slide20.xml"/><Relationship Id="rId19" Type="http://schemas.openxmlformats.org/officeDocument/2006/relationships/slide" Target="slides/slide29.xml"/><Relationship Id="rId31" Type="http://schemas.openxmlformats.org/officeDocument/2006/relationships/slide" Target="slides/slide41.xml"/><Relationship Id="rId4" Type="http://schemas.openxmlformats.org/officeDocument/2006/relationships/slide" Target="slides/slide14.xml"/><Relationship Id="rId9" Type="http://schemas.openxmlformats.org/officeDocument/2006/relationships/slide" Target="slides/slide19.xml"/><Relationship Id="rId14" Type="http://schemas.openxmlformats.org/officeDocument/2006/relationships/slide" Target="slides/slide24.xml"/><Relationship Id="rId22" Type="http://schemas.openxmlformats.org/officeDocument/2006/relationships/slide" Target="slides/slide32.xml"/><Relationship Id="rId27" Type="http://schemas.openxmlformats.org/officeDocument/2006/relationships/slide" Target="slides/slide37.xml"/><Relationship Id="rId30"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12/4/25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1862" name="Google Shape;186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A133-F981-7950-11A0-E3CAA3E215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B289BD-D9C0-5BF9-A019-E2FDB252392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F641DCD-D2BE-212A-F93D-D07727C370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F33ECB-328B-A5C7-AF27-AE75A8147F88}"/>
              </a:ext>
            </a:extLst>
          </p:cNvPr>
          <p:cNvSpPr>
            <a:spLocks noGrp="1"/>
          </p:cNvSpPr>
          <p:nvPr>
            <p:ph type="sldNum" sz="quarter" idx="10"/>
          </p:nvPr>
        </p:nvSpPr>
        <p:spPr/>
        <p:txBody>
          <a:bodyPr/>
          <a:lstStyle/>
          <a:p>
            <a:fld id="{C0711C10-233D-DA48-A5CB-9365BBABB6B4}" type="slidenum">
              <a:rPr lang="en-US" smtClean="0"/>
              <a:t>18</a:t>
            </a:fld>
            <a:endParaRPr lang="en-US" dirty="0"/>
          </a:p>
        </p:txBody>
      </p:sp>
    </p:spTree>
    <p:extLst>
      <p:ext uri="{BB962C8B-B14F-4D97-AF65-F5344CB8AC3E}">
        <p14:creationId xmlns:p14="http://schemas.microsoft.com/office/powerpoint/2010/main" val="1478956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11D9-F9D1-DFE5-2542-B823ABA10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6C15D-3FC2-CDBA-9D89-E9214DAE1CA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F3C0422-FA1D-81C0-7B23-F21A6AC8AB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003304-B756-A59A-C77C-60F2938E7D78}"/>
              </a:ext>
            </a:extLst>
          </p:cNvPr>
          <p:cNvSpPr>
            <a:spLocks noGrp="1"/>
          </p:cNvSpPr>
          <p:nvPr>
            <p:ph type="sldNum" sz="quarter" idx="10"/>
          </p:nvPr>
        </p:nvSpPr>
        <p:spPr/>
        <p:txBody>
          <a:bodyPr/>
          <a:lstStyle/>
          <a:p>
            <a:fld id="{C0711C10-233D-DA48-A5CB-9365BBABB6B4}" type="slidenum">
              <a:rPr lang="en-US" smtClean="0"/>
              <a:t>19</a:t>
            </a:fld>
            <a:endParaRPr lang="en-US" dirty="0"/>
          </a:p>
        </p:txBody>
      </p:sp>
    </p:spTree>
    <p:extLst>
      <p:ext uri="{BB962C8B-B14F-4D97-AF65-F5344CB8AC3E}">
        <p14:creationId xmlns:p14="http://schemas.microsoft.com/office/powerpoint/2010/main" val="338390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7B592-BAA1-E6F8-30F8-58CF4CB20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686BC-09B6-1578-F472-708516205F2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2CD2B53-D162-404A-B66D-EB655E3632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6FC92C-951F-A3F6-7D11-398751A8BBF6}"/>
              </a:ext>
            </a:extLst>
          </p:cNvPr>
          <p:cNvSpPr>
            <a:spLocks noGrp="1"/>
          </p:cNvSpPr>
          <p:nvPr>
            <p:ph type="sldNum" sz="quarter" idx="10"/>
          </p:nvPr>
        </p:nvSpPr>
        <p:spPr/>
        <p:txBody>
          <a:bodyPr/>
          <a:lstStyle/>
          <a:p>
            <a:fld id="{C0711C10-233D-DA48-A5CB-9365BBABB6B4}" type="slidenum">
              <a:rPr lang="en-US" smtClean="0"/>
              <a:t>20</a:t>
            </a:fld>
            <a:endParaRPr lang="en-US" dirty="0"/>
          </a:p>
        </p:txBody>
      </p:sp>
    </p:spTree>
    <p:extLst>
      <p:ext uri="{BB962C8B-B14F-4D97-AF65-F5344CB8AC3E}">
        <p14:creationId xmlns:p14="http://schemas.microsoft.com/office/powerpoint/2010/main" val="280892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962CD-62B2-9769-F8A3-2FCAF55B5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BEBCC-2071-67AF-9922-C1C202FB123D}"/>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8CAD1A7-9FE1-3857-F150-925D92290E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FABFA2-F5CD-6137-2113-637C6E14504B}"/>
              </a:ext>
            </a:extLst>
          </p:cNvPr>
          <p:cNvSpPr>
            <a:spLocks noGrp="1"/>
          </p:cNvSpPr>
          <p:nvPr>
            <p:ph type="sldNum" sz="quarter" idx="10"/>
          </p:nvPr>
        </p:nvSpPr>
        <p:spPr/>
        <p:txBody>
          <a:bodyPr/>
          <a:lstStyle/>
          <a:p>
            <a:fld id="{C0711C10-233D-DA48-A5CB-9365BBABB6B4}" type="slidenum">
              <a:rPr lang="en-US" smtClean="0"/>
              <a:t>21</a:t>
            </a:fld>
            <a:endParaRPr lang="en-US" dirty="0"/>
          </a:p>
        </p:txBody>
      </p:sp>
    </p:spTree>
    <p:extLst>
      <p:ext uri="{BB962C8B-B14F-4D97-AF65-F5344CB8AC3E}">
        <p14:creationId xmlns:p14="http://schemas.microsoft.com/office/powerpoint/2010/main" val="229398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92E43-572D-0A81-94B5-477C052D9B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D8F05-EBBA-DE1D-E1BC-9FF812B3951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7C49420-50EF-A2F9-4293-C65C711599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825690-F6A8-0E5A-7106-14F94E46D928}"/>
              </a:ext>
            </a:extLst>
          </p:cNvPr>
          <p:cNvSpPr>
            <a:spLocks noGrp="1"/>
          </p:cNvSpPr>
          <p:nvPr>
            <p:ph type="sldNum" sz="quarter" idx="10"/>
          </p:nvPr>
        </p:nvSpPr>
        <p:spPr/>
        <p:txBody>
          <a:bodyPr/>
          <a:lstStyle/>
          <a:p>
            <a:fld id="{C0711C10-233D-DA48-A5CB-9365BBABB6B4}" type="slidenum">
              <a:rPr lang="en-US" smtClean="0"/>
              <a:t>22</a:t>
            </a:fld>
            <a:endParaRPr lang="en-US" dirty="0"/>
          </a:p>
        </p:txBody>
      </p:sp>
    </p:spTree>
    <p:extLst>
      <p:ext uri="{BB962C8B-B14F-4D97-AF65-F5344CB8AC3E}">
        <p14:creationId xmlns:p14="http://schemas.microsoft.com/office/powerpoint/2010/main" val="314383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E6AF2-BC09-BB71-7D65-35749992E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3047C-D6AF-BEA8-A480-A41E4A03C43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87432ED-C113-3AE1-BDAE-78B49B7611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238351-F5CA-992B-DE33-F4F99A5245B4}"/>
              </a:ext>
            </a:extLst>
          </p:cNvPr>
          <p:cNvSpPr>
            <a:spLocks noGrp="1"/>
          </p:cNvSpPr>
          <p:nvPr>
            <p:ph type="sldNum" sz="quarter" idx="10"/>
          </p:nvPr>
        </p:nvSpPr>
        <p:spPr/>
        <p:txBody>
          <a:bodyPr/>
          <a:lstStyle/>
          <a:p>
            <a:fld id="{C0711C10-233D-DA48-A5CB-9365BBABB6B4}" type="slidenum">
              <a:rPr lang="en-US" smtClean="0"/>
              <a:t>23</a:t>
            </a:fld>
            <a:endParaRPr lang="en-US" dirty="0"/>
          </a:p>
        </p:txBody>
      </p:sp>
    </p:spTree>
    <p:extLst>
      <p:ext uri="{BB962C8B-B14F-4D97-AF65-F5344CB8AC3E}">
        <p14:creationId xmlns:p14="http://schemas.microsoft.com/office/powerpoint/2010/main" val="1597863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38738-F238-2B38-37FE-8BE07A3C9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7B2D48-F975-45E1-DE4E-AF17ADCAB5F0}"/>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FF1FD4F-1492-108E-D48A-FA3E79362F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317554-161A-E2C1-743B-5063CA1F6683}"/>
              </a:ext>
            </a:extLst>
          </p:cNvPr>
          <p:cNvSpPr>
            <a:spLocks noGrp="1"/>
          </p:cNvSpPr>
          <p:nvPr>
            <p:ph type="sldNum" sz="quarter" idx="10"/>
          </p:nvPr>
        </p:nvSpPr>
        <p:spPr/>
        <p:txBody>
          <a:bodyPr/>
          <a:lstStyle/>
          <a:p>
            <a:fld id="{C0711C10-233D-DA48-A5CB-9365BBABB6B4}" type="slidenum">
              <a:rPr lang="en-US" smtClean="0"/>
              <a:t>24</a:t>
            </a:fld>
            <a:endParaRPr lang="en-US" dirty="0"/>
          </a:p>
        </p:txBody>
      </p:sp>
    </p:spTree>
    <p:extLst>
      <p:ext uri="{BB962C8B-B14F-4D97-AF65-F5344CB8AC3E}">
        <p14:creationId xmlns:p14="http://schemas.microsoft.com/office/powerpoint/2010/main" val="1238115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E4FF9-8BF5-459E-E7D3-1BC373E310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11DBF-4122-EA2D-29B4-5CE853F3E01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B1EEE84-7581-749E-CAF7-F58B77E38D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662A5E-62A6-958F-643A-A63732E7800A}"/>
              </a:ext>
            </a:extLst>
          </p:cNvPr>
          <p:cNvSpPr>
            <a:spLocks noGrp="1"/>
          </p:cNvSpPr>
          <p:nvPr>
            <p:ph type="sldNum" sz="quarter" idx="10"/>
          </p:nvPr>
        </p:nvSpPr>
        <p:spPr/>
        <p:txBody>
          <a:bodyPr/>
          <a:lstStyle/>
          <a:p>
            <a:fld id="{C0711C10-233D-DA48-A5CB-9365BBABB6B4}" type="slidenum">
              <a:rPr lang="en-US" smtClean="0"/>
              <a:t>25</a:t>
            </a:fld>
            <a:endParaRPr lang="en-US" dirty="0"/>
          </a:p>
        </p:txBody>
      </p:sp>
    </p:spTree>
    <p:extLst>
      <p:ext uri="{BB962C8B-B14F-4D97-AF65-F5344CB8AC3E}">
        <p14:creationId xmlns:p14="http://schemas.microsoft.com/office/powerpoint/2010/main" val="40650801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7F01C-9A84-6496-E71B-CA47CD9911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3C1C9-2A01-7506-9948-C99E461DCBA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55B01F8-8EB3-0F6D-15FD-AA12FFF647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7B6D80-617C-D50A-6203-85F081E0BD98}"/>
              </a:ext>
            </a:extLst>
          </p:cNvPr>
          <p:cNvSpPr>
            <a:spLocks noGrp="1"/>
          </p:cNvSpPr>
          <p:nvPr>
            <p:ph type="sldNum" sz="quarter" idx="10"/>
          </p:nvPr>
        </p:nvSpPr>
        <p:spPr/>
        <p:txBody>
          <a:bodyPr/>
          <a:lstStyle/>
          <a:p>
            <a:fld id="{C0711C10-233D-DA48-A5CB-9365BBABB6B4}" type="slidenum">
              <a:rPr lang="en-US" smtClean="0"/>
              <a:t>26</a:t>
            </a:fld>
            <a:endParaRPr lang="en-US" dirty="0"/>
          </a:p>
        </p:txBody>
      </p:sp>
    </p:spTree>
    <p:extLst>
      <p:ext uri="{BB962C8B-B14F-4D97-AF65-F5344CB8AC3E}">
        <p14:creationId xmlns:p14="http://schemas.microsoft.com/office/powerpoint/2010/main" val="2579020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D81EA-4873-C39F-3C24-A0452D932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ACF95-198C-5A80-36A8-D505AF34125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6CDC418-F56B-4D65-B532-4D5C61B006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F525925-7543-D309-8139-DEB4AC0FB224}"/>
              </a:ext>
            </a:extLst>
          </p:cNvPr>
          <p:cNvSpPr>
            <a:spLocks noGrp="1"/>
          </p:cNvSpPr>
          <p:nvPr>
            <p:ph type="sldNum" sz="quarter" idx="10"/>
          </p:nvPr>
        </p:nvSpPr>
        <p:spPr/>
        <p:txBody>
          <a:bodyPr/>
          <a:lstStyle/>
          <a:p>
            <a:fld id="{C0711C10-233D-DA48-A5CB-9365BBABB6B4}" type="slidenum">
              <a:rPr lang="en-US" smtClean="0"/>
              <a:t>27</a:t>
            </a:fld>
            <a:endParaRPr lang="en-US" dirty="0"/>
          </a:p>
        </p:txBody>
      </p:sp>
    </p:spTree>
    <p:extLst>
      <p:ext uri="{BB962C8B-B14F-4D97-AF65-F5344CB8AC3E}">
        <p14:creationId xmlns:p14="http://schemas.microsoft.com/office/powerpoint/2010/main" val="2019172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3"/>
        <p:cNvGrpSpPr/>
        <p:nvPr/>
      </p:nvGrpSpPr>
      <p:grpSpPr>
        <a:xfrm>
          <a:off x="0" y="0"/>
          <a:ext cx="0" cy="0"/>
          <a:chOff x="0" y="0"/>
          <a:chExt cx="0" cy="0"/>
        </a:xfrm>
      </p:grpSpPr>
      <p:sp>
        <p:nvSpPr>
          <p:cNvPr id="3874" name="Google Shape;3874;g24ef7f3fd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dirty="0"/>
          </a:p>
        </p:txBody>
      </p:sp>
      <p:sp>
        <p:nvSpPr>
          <p:cNvPr id="3875" name="Google Shape;3875;g24ef7f3fd8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718A3-81E8-E44D-BD12-FA81495F1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5B2D0-2631-DDE1-E837-42300FE75D0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36B7903-7B23-F9D3-E47D-01B932CD3F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A9FC04E-E307-22E9-977E-557DE9FB8108}"/>
              </a:ext>
            </a:extLst>
          </p:cNvPr>
          <p:cNvSpPr>
            <a:spLocks noGrp="1"/>
          </p:cNvSpPr>
          <p:nvPr>
            <p:ph type="sldNum" sz="quarter" idx="10"/>
          </p:nvPr>
        </p:nvSpPr>
        <p:spPr/>
        <p:txBody>
          <a:bodyPr/>
          <a:lstStyle/>
          <a:p>
            <a:fld id="{C0711C10-233D-DA48-A5CB-9365BBABB6B4}" type="slidenum">
              <a:rPr lang="en-US" smtClean="0"/>
              <a:t>28</a:t>
            </a:fld>
            <a:endParaRPr lang="en-US" dirty="0"/>
          </a:p>
        </p:txBody>
      </p:sp>
    </p:spTree>
    <p:extLst>
      <p:ext uri="{BB962C8B-B14F-4D97-AF65-F5344CB8AC3E}">
        <p14:creationId xmlns:p14="http://schemas.microsoft.com/office/powerpoint/2010/main" val="27210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29</a:t>
            </a:fld>
            <a:endParaRPr lang="en-US" dirty="0"/>
          </a:p>
        </p:txBody>
      </p:sp>
    </p:spTree>
    <p:extLst>
      <p:ext uri="{BB962C8B-B14F-4D97-AF65-F5344CB8AC3E}">
        <p14:creationId xmlns:p14="http://schemas.microsoft.com/office/powerpoint/2010/main" val="3654249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A9FE1-864E-66B9-1B87-B6CE9194B9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0B2767-E406-1166-510A-8089E1A6083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1B30600-BF2C-DBAE-284E-C58A86DA44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26E871-1189-A242-BFAA-12F966B5F7ED}"/>
              </a:ext>
            </a:extLst>
          </p:cNvPr>
          <p:cNvSpPr>
            <a:spLocks noGrp="1"/>
          </p:cNvSpPr>
          <p:nvPr>
            <p:ph type="sldNum" sz="quarter" idx="10"/>
          </p:nvPr>
        </p:nvSpPr>
        <p:spPr/>
        <p:txBody>
          <a:bodyPr/>
          <a:lstStyle/>
          <a:p>
            <a:fld id="{C0711C10-233D-DA48-A5CB-9365BBABB6B4}" type="slidenum">
              <a:rPr lang="en-US" smtClean="0"/>
              <a:t>30</a:t>
            </a:fld>
            <a:endParaRPr lang="en-US" dirty="0"/>
          </a:p>
        </p:txBody>
      </p:sp>
    </p:spTree>
    <p:extLst>
      <p:ext uri="{BB962C8B-B14F-4D97-AF65-F5344CB8AC3E}">
        <p14:creationId xmlns:p14="http://schemas.microsoft.com/office/powerpoint/2010/main" val="375710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31</a:t>
            </a:fld>
            <a:endParaRPr lang="en-US" dirty="0"/>
          </a:p>
        </p:txBody>
      </p:sp>
    </p:spTree>
    <p:extLst>
      <p:ext uri="{BB962C8B-B14F-4D97-AF65-F5344CB8AC3E}">
        <p14:creationId xmlns:p14="http://schemas.microsoft.com/office/powerpoint/2010/main" val="3256668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02EBA-66EF-5BE1-7B96-CE11B8A61A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454614-9742-B262-0C2E-5C169E8F48D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9A9A1B9-B4C5-E728-30E1-725A99A670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D25376-8124-A1D5-964F-92E40A1845E0}"/>
              </a:ext>
            </a:extLst>
          </p:cNvPr>
          <p:cNvSpPr>
            <a:spLocks noGrp="1"/>
          </p:cNvSpPr>
          <p:nvPr>
            <p:ph type="sldNum" sz="quarter" idx="10"/>
          </p:nvPr>
        </p:nvSpPr>
        <p:spPr/>
        <p:txBody>
          <a:bodyPr/>
          <a:lstStyle/>
          <a:p>
            <a:fld id="{C0711C10-233D-DA48-A5CB-9365BBABB6B4}" type="slidenum">
              <a:rPr lang="en-US" smtClean="0"/>
              <a:t>32</a:t>
            </a:fld>
            <a:endParaRPr lang="en-US" dirty="0"/>
          </a:p>
        </p:txBody>
      </p:sp>
    </p:spTree>
    <p:extLst>
      <p:ext uri="{BB962C8B-B14F-4D97-AF65-F5344CB8AC3E}">
        <p14:creationId xmlns:p14="http://schemas.microsoft.com/office/powerpoint/2010/main" val="1556830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623AF-B8CF-0F81-2214-5C9CBA434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55E4C8-EF65-3433-4D52-EF1D26496BA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2D7718B-A1A8-07F4-7723-1089E56076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48AFB1-725D-A4E0-532E-A40FFD62EEDB}"/>
              </a:ext>
            </a:extLst>
          </p:cNvPr>
          <p:cNvSpPr>
            <a:spLocks noGrp="1"/>
          </p:cNvSpPr>
          <p:nvPr>
            <p:ph type="sldNum" sz="quarter" idx="10"/>
          </p:nvPr>
        </p:nvSpPr>
        <p:spPr/>
        <p:txBody>
          <a:bodyPr/>
          <a:lstStyle/>
          <a:p>
            <a:fld id="{C0711C10-233D-DA48-A5CB-9365BBABB6B4}" type="slidenum">
              <a:rPr lang="en-US" smtClean="0"/>
              <a:t>33</a:t>
            </a:fld>
            <a:endParaRPr lang="en-US" dirty="0"/>
          </a:p>
        </p:txBody>
      </p:sp>
    </p:spTree>
    <p:extLst>
      <p:ext uri="{BB962C8B-B14F-4D97-AF65-F5344CB8AC3E}">
        <p14:creationId xmlns:p14="http://schemas.microsoft.com/office/powerpoint/2010/main" val="2139655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34</a:t>
            </a:fld>
            <a:endParaRPr lang="en-US" dirty="0"/>
          </a:p>
        </p:txBody>
      </p:sp>
    </p:spTree>
    <p:extLst>
      <p:ext uri="{BB962C8B-B14F-4D97-AF65-F5344CB8AC3E}">
        <p14:creationId xmlns:p14="http://schemas.microsoft.com/office/powerpoint/2010/main" val="2531110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35</a:t>
            </a:fld>
            <a:endParaRPr lang="en-US" dirty="0"/>
          </a:p>
        </p:txBody>
      </p:sp>
    </p:spTree>
    <p:extLst>
      <p:ext uri="{BB962C8B-B14F-4D97-AF65-F5344CB8AC3E}">
        <p14:creationId xmlns:p14="http://schemas.microsoft.com/office/powerpoint/2010/main" val="1029326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013BD-06BA-B59E-A1FD-1D962E3E81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A33FA-CB33-CA80-4AF7-4B1F52197F9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E06FB92-D5DA-3C4F-6BCD-12E538305E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D994A8-1067-E8AA-C769-1D5D7538A7EE}"/>
              </a:ext>
            </a:extLst>
          </p:cNvPr>
          <p:cNvSpPr>
            <a:spLocks noGrp="1"/>
          </p:cNvSpPr>
          <p:nvPr>
            <p:ph type="sldNum" sz="quarter" idx="10"/>
          </p:nvPr>
        </p:nvSpPr>
        <p:spPr/>
        <p:txBody>
          <a:bodyPr/>
          <a:lstStyle/>
          <a:p>
            <a:fld id="{C0711C10-233D-DA48-A5CB-9365BBABB6B4}" type="slidenum">
              <a:rPr lang="en-US" smtClean="0"/>
              <a:t>36</a:t>
            </a:fld>
            <a:endParaRPr lang="en-US" dirty="0"/>
          </a:p>
        </p:txBody>
      </p:sp>
    </p:spTree>
    <p:extLst>
      <p:ext uri="{BB962C8B-B14F-4D97-AF65-F5344CB8AC3E}">
        <p14:creationId xmlns:p14="http://schemas.microsoft.com/office/powerpoint/2010/main" val="3213924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37</a:t>
            </a:fld>
            <a:endParaRPr lang="en-US" dirty="0"/>
          </a:p>
        </p:txBody>
      </p:sp>
    </p:spTree>
    <p:extLst>
      <p:ext uri="{BB962C8B-B14F-4D97-AF65-F5344CB8AC3E}">
        <p14:creationId xmlns:p14="http://schemas.microsoft.com/office/powerpoint/2010/main" val="388032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A709B-BEBE-534F-7BF5-2DB8D7394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7AE065-7D5D-280B-8CD8-7F45CB496EF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B78A528-8A6E-09E5-5AFB-45C9E35485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E3C715-3977-E833-3EA9-6222D45CC30B}"/>
              </a:ext>
            </a:extLst>
          </p:cNvPr>
          <p:cNvSpPr>
            <a:spLocks noGrp="1"/>
          </p:cNvSpPr>
          <p:nvPr>
            <p:ph type="sldNum" sz="quarter" idx="10"/>
          </p:nvPr>
        </p:nvSpPr>
        <p:spPr/>
        <p:txBody>
          <a:bodyPr/>
          <a:lstStyle/>
          <a:p>
            <a:fld id="{C0711C10-233D-DA48-A5CB-9365BBABB6B4}" type="slidenum">
              <a:rPr lang="en-US" smtClean="0"/>
              <a:t>38</a:t>
            </a:fld>
            <a:endParaRPr lang="en-US" dirty="0"/>
          </a:p>
        </p:txBody>
      </p:sp>
    </p:spTree>
    <p:extLst>
      <p:ext uri="{BB962C8B-B14F-4D97-AF65-F5344CB8AC3E}">
        <p14:creationId xmlns:p14="http://schemas.microsoft.com/office/powerpoint/2010/main" val="1219717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13E39-2C48-1F77-E2F9-CE96EA26DC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F9C92D-B69C-F8FC-98EA-B8DBC4ACB1C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4D58B82-857F-161B-FA3A-E587F1A9D5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B29699-13E8-3824-9563-97B77FCBC650}"/>
              </a:ext>
            </a:extLst>
          </p:cNvPr>
          <p:cNvSpPr>
            <a:spLocks noGrp="1"/>
          </p:cNvSpPr>
          <p:nvPr>
            <p:ph type="sldNum" sz="quarter" idx="10"/>
          </p:nvPr>
        </p:nvSpPr>
        <p:spPr/>
        <p:txBody>
          <a:bodyPr/>
          <a:lstStyle/>
          <a:p>
            <a:fld id="{C0711C10-233D-DA48-A5CB-9365BBABB6B4}" type="slidenum">
              <a:rPr lang="en-US" smtClean="0"/>
              <a:t>39</a:t>
            </a:fld>
            <a:endParaRPr lang="en-US" dirty="0"/>
          </a:p>
        </p:txBody>
      </p:sp>
    </p:spTree>
    <p:extLst>
      <p:ext uri="{BB962C8B-B14F-4D97-AF65-F5344CB8AC3E}">
        <p14:creationId xmlns:p14="http://schemas.microsoft.com/office/powerpoint/2010/main" val="1443323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248A7-3CB1-82CB-5CED-DEBCFE9787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5FCAD2-4A71-79CB-4847-F0C6096AA12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8CC0CA8-0B50-B8E3-6358-C91CAF20A2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A69186-97F2-7226-30B9-448167C47F18}"/>
              </a:ext>
            </a:extLst>
          </p:cNvPr>
          <p:cNvSpPr>
            <a:spLocks noGrp="1"/>
          </p:cNvSpPr>
          <p:nvPr>
            <p:ph type="sldNum" sz="quarter" idx="10"/>
          </p:nvPr>
        </p:nvSpPr>
        <p:spPr/>
        <p:txBody>
          <a:bodyPr/>
          <a:lstStyle/>
          <a:p>
            <a:fld id="{C0711C10-233D-DA48-A5CB-9365BBABB6B4}" type="slidenum">
              <a:rPr lang="en-US" smtClean="0"/>
              <a:t>40</a:t>
            </a:fld>
            <a:endParaRPr lang="en-US" dirty="0"/>
          </a:p>
        </p:txBody>
      </p:sp>
    </p:spTree>
    <p:extLst>
      <p:ext uri="{BB962C8B-B14F-4D97-AF65-F5344CB8AC3E}">
        <p14:creationId xmlns:p14="http://schemas.microsoft.com/office/powerpoint/2010/main" val="42436873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E9610-CE7E-6E1B-CBF6-980A00332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4F8007-580B-24BB-3F08-C9DC3057929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125F0C1-CE60-E2AE-6710-557DA88A0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4C0EF9-31AB-5159-993A-B2B98562428D}"/>
              </a:ext>
            </a:extLst>
          </p:cNvPr>
          <p:cNvSpPr>
            <a:spLocks noGrp="1"/>
          </p:cNvSpPr>
          <p:nvPr>
            <p:ph type="sldNum" sz="quarter" idx="10"/>
          </p:nvPr>
        </p:nvSpPr>
        <p:spPr/>
        <p:txBody>
          <a:bodyPr/>
          <a:lstStyle/>
          <a:p>
            <a:fld id="{C0711C10-233D-DA48-A5CB-9365BBABB6B4}" type="slidenum">
              <a:rPr lang="en-US" smtClean="0"/>
              <a:t>41</a:t>
            </a:fld>
            <a:endParaRPr lang="en-US" dirty="0"/>
          </a:p>
        </p:txBody>
      </p:sp>
    </p:spTree>
    <p:extLst>
      <p:ext uri="{BB962C8B-B14F-4D97-AF65-F5344CB8AC3E}">
        <p14:creationId xmlns:p14="http://schemas.microsoft.com/office/powerpoint/2010/main" val="681988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3"/>
        <p:cNvGrpSpPr/>
        <p:nvPr/>
      </p:nvGrpSpPr>
      <p:grpSpPr>
        <a:xfrm>
          <a:off x="0" y="0"/>
          <a:ext cx="0" cy="0"/>
          <a:chOff x="0" y="0"/>
          <a:chExt cx="0" cy="0"/>
        </a:xfrm>
      </p:grpSpPr>
      <p:sp>
        <p:nvSpPr>
          <p:cNvPr id="5444" name="Google Shape;5444;g29dc826ff17_0_0:notes"/>
          <p:cNvSpPr>
            <a:spLocks noGrp="1" noRot="1" noChangeAspect="1"/>
          </p:cNvSpPr>
          <p:nvPr>
            <p:ph type="sldImg" idx="2"/>
          </p:nvPr>
        </p:nvSpPr>
        <p:spPr>
          <a:xfrm>
            <a:off x="-2286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5445" name="Google Shape;5445;g29dc826ff17_0_0:notes"/>
          <p:cNvSpPr txBox="1">
            <a:spLocks noGrp="1"/>
          </p:cNvSpPr>
          <p:nvPr>
            <p:ph type="body" idx="1"/>
          </p:nvPr>
        </p:nvSpPr>
        <p:spPr>
          <a:xfrm>
            <a:off x="411480" y="3257550"/>
            <a:ext cx="3291840" cy="3086100"/>
          </a:xfrm>
          <a:prstGeom prst="rect">
            <a:avLst/>
          </a:prstGeom>
          <a:noFill/>
          <a:ln>
            <a:noFill/>
          </a:ln>
        </p:spPr>
        <p:txBody>
          <a:bodyPr spcFirstLastPara="1" wrap="square" lIns="62690" tIns="31336" rIns="62690" bIns="31336" anchor="t" anchorCtr="0">
            <a:noAutofit/>
          </a:bodyPr>
          <a:lstStyle/>
          <a:p>
            <a:pPr marL="0" indent="0"/>
            <a:r>
              <a:rPr lang="en-US" dirty="0"/>
              <a:t>clean up</a:t>
            </a:r>
            <a:endParaRPr dirty="0"/>
          </a:p>
        </p:txBody>
      </p:sp>
    </p:spTree>
    <p:extLst>
      <p:ext uri="{BB962C8B-B14F-4D97-AF65-F5344CB8AC3E}">
        <p14:creationId xmlns:p14="http://schemas.microsoft.com/office/powerpoint/2010/main" val="266680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3398162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87897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B1CDB-26FF-0C2B-8E85-E4A91A8724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DC713-BDED-9050-3E93-18A7146BED8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4342B3D-4A5F-D714-C7AF-6F33F13007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52D9B1-56D3-A696-419D-477D078A0907}"/>
              </a:ext>
            </a:extLst>
          </p:cNvPr>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72419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393227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990BD-7FE1-6474-C0C2-CA64BF6E5E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63A5F-C88E-C7C9-F11C-5F7E9BB318D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6A76277-D92B-E3E4-DAAC-AFCE873AEC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51C481-BDFC-0029-7D98-C8C5D37795D2}"/>
              </a:ext>
            </a:extLst>
          </p:cNvPr>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9716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17</a:t>
            </a:fld>
            <a:endParaRPr lang="en-US" dirty="0"/>
          </a:p>
        </p:txBody>
      </p:sp>
    </p:spTree>
    <p:extLst>
      <p:ext uri="{BB962C8B-B14F-4D97-AF65-F5344CB8AC3E}">
        <p14:creationId xmlns:p14="http://schemas.microsoft.com/office/powerpoint/2010/main" val="179109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ppendix">
  <p:cSld name="CUSTOM_4 2">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118873" y="-12168"/>
            <a:ext cx="3657653" cy="6858000"/>
          </a:xfrm>
          <a:prstGeom prst="rect">
            <a:avLst/>
          </a:prstGeom>
          <a:gradFill>
            <a:gsLst>
              <a:gs pos="0">
                <a:schemeClr val="accent1"/>
              </a:gs>
              <a:gs pos="100000">
                <a:schemeClr val="accent4"/>
              </a:gs>
            </a:gsLst>
            <a:lin ang="8100019" scaled="0"/>
          </a:gradFill>
          <a:ln>
            <a:noFill/>
          </a:ln>
          <a:effectLst>
            <a:outerShdw blurRad="271463" dist="19050" dir="5400000" algn="bl" rotWithShape="0">
              <a:srgbClr val="000000">
                <a:alpha val="8627"/>
              </a:srgbClr>
            </a:outerShdw>
          </a:effectLst>
        </p:spPr>
        <p:txBody>
          <a:bodyPr spcFirstLastPara="1" wrap="square" lIns="457125" tIns="91425" rIns="457125" bIns="91425" anchor="ctr" anchorCtr="0">
            <a:noAutofit/>
          </a:bodyPr>
          <a:lstStyle>
            <a:lvl1pPr lvl="0" algn="l">
              <a:lnSpc>
                <a:spcPct val="90000"/>
              </a:lnSpc>
              <a:spcBef>
                <a:spcPts val="0"/>
              </a:spcBef>
              <a:spcAft>
                <a:spcPts val="0"/>
              </a:spcAft>
              <a:buClr>
                <a:schemeClr val="lt1"/>
              </a:buClr>
              <a:buSzPts val="4000"/>
              <a:buNone/>
              <a:defRPr sz="4000">
                <a:solidFill>
                  <a:schemeClr val="lt1"/>
                </a:solidFill>
              </a:defRPr>
            </a:lvl1pPr>
            <a:lvl2pPr lvl="1" algn="l">
              <a:lnSpc>
                <a:spcPct val="90000"/>
              </a:lnSpc>
              <a:spcBef>
                <a:spcPts val="0"/>
              </a:spcBef>
              <a:spcAft>
                <a:spcPts val="0"/>
              </a:spcAft>
              <a:buClr>
                <a:schemeClr val="lt1"/>
              </a:buClr>
              <a:buSzPts val="4300"/>
              <a:buNone/>
              <a:defRPr sz="4300">
                <a:solidFill>
                  <a:schemeClr val="lt1"/>
                </a:solidFill>
              </a:defRPr>
            </a:lvl2pPr>
            <a:lvl3pPr lvl="2" algn="l">
              <a:lnSpc>
                <a:spcPct val="90000"/>
              </a:lnSpc>
              <a:spcBef>
                <a:spcPts val="0"/>
              </a:spcBef>
              <a:spcAft>
                <a:spcPts val="0"/>
              </a:spcAft>
              <a:buClr>
                <a:schemeClr val="lt1"/>
              </a:buClr>
              <a:buSzPts val="4300"/>
              <a:buNone/>
              <a:defRPr sz="4300">
                <a:solidFill>
                  <a:schemeClr val="lt1"/>
                </a:solidFill>
              </a:defRPr>
            </a:lvl3pPr>
            <a:lvl4pPr lvl="3" algn="l">
              <a:lnSpc>
                <a:spcPct val="90000"/>
              </a:lnSpc>
              <a:spcBef>
                <a:spcPts val="0"/>
              </a:spcBef>
              <a:spcAft>
                <a:spcPts val="0"/>
              </a:spcAft>
              <a:buClr>
                <a:schemeClr val="lt1"/>
              </a:buClr>
              <a:buSzPts val="4300"/>
              <a:buNone/>
              <a:defRPr sz="4300">
                <a:solidFill>
                  <a:schemeClr val="lt1"/>
                </a:solidFill>
              </a:defRPr>
            </a:lvl4pPr>
            <a:lvl5pPr lvl="4" algn="l">
              <a:lnSpc>
                <a:spcPct val="90000"/>
              </a:lnSpc>
              <a:spcBef>
                <a:spcPts val="0"/>
              </a:spcBef>
              <a:spcAft>
                <a:spcPts val="0"/>
              </a:spcAft>
              <a:buClr>
                <a:schemeClr val="lt1"/>
              </a:buClr>
              <a:buSzPts val="4300"/>
              <a:buNone/>
              <a:defRPr sz="4300">
                <a:solidFill>
                  <a:schemeClr val="lt1"/>
                </a:solidFill>
              </a:defRPr>
            </a:lvl5pPr>
            <a:lvl6pPr lvl="5" algn="l">
              <a:lnSpc>
                <a:spcPct val="90000"/>
              </a:lnSpc>
              <a:spcBef>
                <a:spcPts val="0"/>
              </a:spcBef>
              <a:spcAft>
                <a:spcPts val="0"/>
              </a:spcAft>
              <a:buClr>
                <a:schemeClr val="lt1"/>
              </a:buClr>
              <a:buSzPts val="4300"/>
              <a:buNone/>
              <a:defRPr sz="4300">
                <a:solidFill>
                  <a:schemeClr val="lt1"/>
                </a:solidFill>
              </a:defRPr>
            </a:lvl6pPr>
            <a:lvl7pPr lvl="6" algn="l">
              <a:lnSpc>
                <a:spcPct val="90000"/>
              </a:lnSpc>
              <a:spcBef>
                <a:spcPts val="0"/>
              </a:spcBef>
              <a:spcAft>
                <a:spcPts val="0"/>
              </a:spcAft>
              <a:buClr>
                <a:schemeClr val="lt1"/>
              </a:buClr>
              <a:buSzPts val="4300"/>
              <a:buNone/>
              <a:defRPr sz="4300">
                <a:solidFill>
                  <a:schemeClr val="lt1"/>
                </a:solidFill>
              </a:defRPr>
            </a:lvl7pPr>
            <a:lvl8pPr lvl="7" algn="l">
              <a:lnSpc>
                <a:spcPct val="90000"/>
              </a:lnSpc>
              <a:spcBef>
                <a:spcPts val="0"/>
              </a:spcBef>
              <a:spcAft>
                <a:spcPts val="0"/>
              </a:spcAft>
              <a:buClr>
                <a:schemeClr val="lt1"/>
              </a:buClr>
              <a:buSzPts val="4300"/>
              <a:buNone/>
              <a:defRPr sz="4300">
                <a:solidFill>
                  <a:schemeClr val="lt1"/>
                </a:solidFill>
              </a:defRPr>
            </a:lvl8pPr>
            <a:lvl9pPr lvl="8" algn="l">
              <a:lnSpc>
                <a:spcPct val="90000"/>
              </a:lnSpc>
              <a:spcBef>
                <a:spcPts val="0"/>
              </a:spcBef>
              <a:spcAft>
                <a:spcPts val="0"/>
              </a:spcAft>
              <a:buClr>
                <a:schemeClr val="lt1"/>
              </a:buClr>
              <a:buSzPts val="4300"/>
              <a:buNone/>
              <a:defRPr sz="4300">
                <a:solidFill>
                  <a:schemeClr val="lt1"/>
                </a:solidFill>
              </a:defRPr>
            </a:lvl9pPr>
          </a:lstStyle>
          <a:p>
            <a:endParaRPr/>
          </a:p>
        </p:txBody>
      </p:sp>
      <p:sp>
        <p:nvSpPr>
          <p:cNvPr id="41" name="Google Shape;41;p7"/>
          <p:cNvSpPr txBox="1">
            <a:spLocks noGrp="1"/>
          </p:cNvSpPr>
          <p:nvPr>
            <p:ph type="body" idx="1"/>
          </p:nvPr>
        </p:nvSpPr>
        <p:spPr>
          <a:xfrm>
            <a:off x="3873006" y="852233"/>
            <a:ext cx="7709308" cy="5396100"/>
          </a:xfrm>
          <a:prstGeom prst="rect">
            <a:avLst/>
          </a:prstGeom>
          <a:noFill/>
          <a:ln>
            <a:noFill/>
          </a:ln>
        </p:spPr>
        <p:txBody>
          <a:bodyPr spcFirstLastPara="1" wrap="square" lIns="243800" tIns="121875" rIns="121875" bIns="121875" anchor="ctr"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1600"/>
              </a:spcBef>
              <a:spcAft>
                <a:spcPts val="0"/>
              </a:spcAft>
              <a:buSzPts val="1600"/>
              <a:buChar char="○"/>
              <a:defRPr sz="1600"/>
            </a:lvl2pPr>
            <a:lvl3pPr marL="1371600" lvl="2" indent="-330200" algn="l">
              <a:lnSpc>
                <a:spcPct val="115000"/>
              </a:lnSpc>
              <a:spcBef>
                <a:spcPts val="1600"/>
              </a:spcBef>
              <a:spcAft>
                <a:spcPts val="0"/>
              </a:spcAft>
              <a:buSzPts val="1600"/>
              <a:buChar char="■"/>
              <a:defRPr sz="1600"/>
            </a:lvl3pPr>
            <a:lvl4pPr marL="1828800" lvl="3" indent="-330200" algn="l">
              <a:lnSpc>
                <a:spcPct val="115000"/>
              </a:lnSpc>
              <a:spcBef>
                <a:spcPts val="1600"/>
              </a:spcBef>
              <a:spcAft>
                <a:spcPts val="0"/>
              </a:spcAft>
              <a:buSzPts val="1600"/>
              <a:buChar char="●"/>
              <a:defRPr sz="1600"/>
            </a:lvl4pPr>
            <a:lvl5pPr marL="2286000" lvl="4" indent="-330200" algn="l">
              <a:lnSpc>
                <a:spcPct val="115000"/>
              </a:lnSpc>
              <a:spcBef>
                <a:spcPts val="1600"/>
              </a:spcBef>
              <a:spcAft>
                <a:spcPts val="0"/>
              </a:spcAft>
              <a:buSzPts val="1600"/>
              <a:buChar char="○"/>
              <a:defRPr sz="1600"/>
            </a:lvl5pPr>
            <a:lvl6pPr marL="2743200" lvl="5" indent="-330200" algn="l">
              <a:lnSpc>
                <a:spcPct val="115000"/>
              </a:lnSpc>
              <a:spcBef>
                <a:spcPts val="1600"/>
              </a:spcBef>
              <a:spcAft>
                <a:spcPts val="0"/>
              </a:spcAft>
              <a:buSzPts val="1600"/>
              <a:buChar char="■"/>
              <a:defRPr sz="1600"/>
            </a:lvl6pPr>
            <a:lvl7pPr marL="3200400" lvl="6" indent="-330200" algn="l">
              <a:lnSpc>
                <a:spcPct val="115000"/>
              </a:lnSpc>
              <a:spcBef>
                <a:spcPts val="1600"/>
              </a:spcBef>
              <a:spcAft>
                <a:spcPts val="0"/>
              </a:spcAft>
              <a:buSzPts val="1600"/>
              <a:buChar char="●"/>
              <a:defRPr sz="1600"/>
            </a:lvl7pPr>
            <a:lvl8pPr marL="3657600" lvl="7" indent="-330200" algn="l">
              <a:lnSpc>
                <a:spcPct val="115000"/>
              </a:lnSpc>
              <a:spcBef>
                <a:spcPts val="1600"/>
              </a:spcBef>
              <a:spcAft>
                <a:spcPts val="0"/>
              </a:spcAft>
              <a:buSzPts val="1600"/>
              <a:buChar char="○"/>
              <a:defRPr sz="1600"/>
            </a:lvl8pPr>
            <a:lvl9pPr marL="4114800" lvl="8" indent="-330200" algn="l">
              <a:lnSpc>
                <a:spcPct val="115000"/>
              </a:lnSpc>
              <a:spcBef>
                <a:spcPts val="1600"/>
              </a:spcBef>
              <a:spcAft>
                <a:spcPts val="1600"/>
              </a:spcAft>
              <a:buSzPts val="1600"/>
              <a:buChar char="■"/>
              <a:defRPr sz="1600"/>
            </a:lvl9pPr>
          </a:lstStyle>
          <a:p>
            <a:endParaRPr/>
          </a:p>
        </p:txBody>
      </p:sp>
      <p:sp>
        <p:nvSpPr>
          <p:cNvPr id="42" name="Google Shape;42;p7"/>
          <p:cNvSpPr txBox="1">
            <a:spLocks noGrp="1"/>
          </p:cNvSpPr>
          <p:nvPr>
            <p:ph type="sldNum" idx="12"/>
          </p:nvPr>
        </p:nvSpPr>
        <p:spPr>
          <a:xfrm>
            <a:off x="11853870" y="6619200"/>
            <a:ext cx="362794" cy="2388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dirty="0"/>
          </a:p>
        </p:txBody>
      </p:sp>
      <p:sp>
        <p:nvSpPr>
          <p:cNvPr id="43" name="Google Shape;43;p7"/>
          <p:cNvSpPr/>
          <p:nvPr/>
        </p:nvSpPr>
        <p:spPr>
          <a:xfrm>
            <a:off x="8009082" y="6421075"/>
            <a:ext cx="3573331" cy="228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US" sz="800" b="0" i="0" u="none" strike="noStrike" cap="none" dirty="0">
                <a:solidFill>
                  <a:srgbClr val="7F7F7F"/>
                </a:solidFill>
                <a:latin typeface="Arial"/>
                <a:ea typeface="Arial"/>
                <a:cs typeface="Arial"/>
                <a:sym typeface="Arial"/>
              </a:rPr>
              <a:t>© 2026 SustainableIT.org. All Rights Reserved. </a:t>
            </a:r>
            <a:endParaRPr sz="1500" b="0" i="0" u="none" strike="noStrike" cap="none" dirty="0">
              <a:solidFill>
                <a:srgbClr val="7F7F7F"/>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537" userDrawn="1">
          <p15:clr>
            <a:srgbClr val="FA7B17"/>
          </p15:clr>
        </p15:guide>
        <p15:guide id="2" orient="horz" pos="3936" userDrawn="1">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ver 2">
  <p:cSld name="Title - Frontiers_1_1">
    <p:spTree>
      <p:nvGrpSpPr>
        <p:cNvPr id="1" name="Shape 13"/>
        <p:cNvGrpSpPr/>
        <p:nvPr/>
      </p:nvGrpSpPr>
      <p:grpSpPr>
        <a:xfrm>
          <a:off x="0" y="0"/>
          <a:ext cx="0" cy="0"/>
          <a:chOff x="0" y="0"/>
          <a:chExt cx="0" cy="0"/>
        </a:xfrm>
      </p:grpSpPr>
      <p:sp>
        <p:nvSpPr>
          <p:cNvPr id="14" name="Google Shape;14;p2"/>
          <p:cNvSpPr/>
          <p:nvPr/>
        </p:nvSpPr>
        <p:spPr>
          <a:xfrm rot="10800000">
            <a:off x="2733040" y="325"/>
            <a:ext cx="9447960" cy="4304700"/>
          </a:xfrm>
          <a:prstGeom prst="rtTriangle">
            <a:avLst/>
          </a:prstGeom>
          <a:gradFill>
            <a:gsLst>
              <a:gs pos="0">
                <a:srgbClr val="CDF9FF"/>
              </a:gs>
              <a:gs pos="52999">
                <a:srgbClr val="F3FEFF"/>
              </a:gs>
              <a:gs pos="100000">
                <a:schemeClr val="lt1"/>
              </a:gs>
            </a:gsLst>
            <a:lin ang="1350003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15" name="Google Shape;15;p2"/>
          <p:cNvSpPr txBox="1">
            <a:spLocks noGrp="1"/>
          </p:cNvSpPr>
          <p:nvPr>
            <p:ph type="subTitle" idx="1"/>
          </p:nvPr>
        </p:nvSpPr>
        <p:spPr>
          <a:xfrm>
            <a:off x="624374" y="4097333"/>
            <a:ext cx="6271333" cy="7773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SzPts val="2400"/>
              <a:buNone/>
              <a:defRPr sz="2400"/>
            </a:lvl1pPr>
            <a:lvl2pPr lvl="1" algn="l">
              <a:lnSpc>
                <a:spcPct val="115000"/>
              </a:lnSpc>
              <a:spcBef>
                <a:spcPts val="800"/>
              </a:spcBef>
              <a:spcAft>
                <a:spcPts val="0"/>
              </a:spcAft>
              <a:buSzPts val="1300"/>
              <a:buNone/>
              <a:defRPr/>
            </a:lvl2pPr>
            <a:lvl3pPr lvl="2" algn="l">
              <a:lnSpc>
                <a:spcPct val="115000"/>
              </a:lnSpc>
              <a:spcBef>
                <a:spcPts val="800"/>
              </a:spcBef>
              <a:spcAft>
                <a:spcPts val="0"/>
              </a:spcAft>
              <a:buSzPts val="1300"/>
              <a:buNone/>
              <a:defRPr/>
            </a:lvl3pPr>
            <a:lvl4pPr lvl="3" algn="l">
              <a:lnSpc>
                <a:spcPct val="115000"/>
              </a:lnSpc>
              <a:spcBef>
                <a:spcPts val="800"/>
              </a:spcBef>
              <a:spcAft>
                <a:spcPts val="0"/>
              </a:spcAft>
              <a:buSzPts val="1300"/>
              <a:buNone/>
              <a:defRPr/>
            </a:lvl4pPr>
            <a:lvl5pPr lvl="4" algn="l">
              <a:lnSpc>
                <a:spcPct val="115000"/>
              </a:lnSpc>
              <a:spcBef>
                <a:spcPts val="800"/>
              </a:spcBef>
              <a:spcAft>
                <a:spcPts val="0"/>
              </a:spcAft>
              <a:buSzPts val="1300"/>
              <a:buNone/>
              <a:defRPr/>
            </a:lvl5pPr>
            <a:lvl6pPr lvl="5" algn="l">
              <a:lnSpc>
                <a:spcPct val="115000"/>
              </a:lnSpc>
              <a:spcBef>
                <a:spcPts val="800"/>
              </a:spcBef>
              <a:spcAft>
                <a:spcPts val="0"/>
              </a:spcAft>
              <a:buSzPts val="1300"/>
              <a:buNone/>
              <a:defRPr/>
            </a:lvl6pPr>
            <a:lvl7pPr lvl="6" algn="l">
              <a:lnSpc>
                <a:spcPct val="115000"/>
              </a:lnSpc>
              <a:spcBef>
                <a:spcPts val="800"/>
              </a:spcBef>
              <a:spcAft>
                <a:spcPts val="0"/>
              </a:spcAft>
              <a:buSzPts val="1300"/>
              <a:buNone/>
              <a:defRPr/>
            </a:lvl7pPr>
            <a:lvl8pPr lvl="7" algn="l">
              <a:lnSpc>
                <a:spcPct val="115000"/>
              </a:lnSpc>
              <a:spcBef>
                <a:spcPts val="800"/>
              </a:spcBef>
              <a:spcAft>
                <a:spcPts val="0"/>
              </a:spcAft>
              <a:buSzPts val="1300"/>
              <a:buNone/>
              <a:defRPr/>
            </a:lvl8pPr>
            <a:lvl9pPr lvl="8" algn="l">
              <a:lnSpc>
                <a:spcPct val="115000"/>
              </a:lnSpc>
              <a:spcBef>
                <a:spcPts val="800"/>
              </a:spcBef>
              <a:spcAft>
                <a:spcPts val="800"/>
              </a:spcAft>
              <a:buSzPts val="1300"/>
              <a:buNone/>
              <a:defRPr/>
            </a:lvl9pPr>
          </a:lstStyle>
          <a:p>
            <a:endParaRPr/>
          </a:p>
        </p:txBody>
      </p:sp>
      <p:sp>
        <p:nvSpPr>
          <p:cNvPr id="16" name="Google Shape;16;p2"/>
          <p:cNvSpPr txBox="1">
            <a:spLocks noGrp="1"/>
          </p:cNvSpPr>
          <p:nvPr>
            <p:ph type="title"/>
          </p:nvPr>
        </p:nvSpPr>
        <p:spPr>
          <a:xfrm>
            <a:off x="618706" y="2557500"/>
            <a:ext cx="5656473" cy="1335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4800"/>
              <a:buNone/>
              <a:defRPr sz="4800"/>
            </a:lvl1pPr>
            <a:lvl2pPr lvl="1" algn="l">
              <a:lnSpc>
                <a:spcPct val="100000"/>
              </a:lnSpc>
              <a:spcBef>
                <a:spcPts val="0"/>
              </a:spcBef>
              <a:spcAft>
                <a:spcPts val="0"/>
              </a:spcAft>
              <a:buClr>
                <a:schemeClr val="dk1"/>
              </a:buClr>
              <a:buSzPts val="4800"/>
              <a:buNone/>
              <a:defRPr sz="4800">
                <a:solidFill>
                  <a:schemeClr val="dk1"/>
                </a:solidFill>
              </a:defRPr>
            </a:lvl2pPr>
            <a:lvl3pPr lvl="2" algn="l">
              <a:lnSpc>
                <a:spcPct val="100000"/>
              </a:lnSpc>
              <a:spcBef>
                <a:spcPts val="0"/>
              </a:spcBef>
              <a:spcAft>
                <a:spcPts val="0"/>
              </a:spcAft>
              <a:buClr>
                <a:schemeClr val="dk1"/>
              </a:buClr>
              <a:buSzPts val="4800"/>
              <a:buNone/>
              <a:defRPr sz="4800">
                <a:solidFill>
                  <a:schemeClr val="dk1"/>
                </a:solidFill>
              </a:defRPr>
            </a:lvl3pPr>
            <a:lvl4pPr lvl="3" algn="l">
              <a:lnSpc>
                <a:spcPct val="100000"/>
              </a:lnSpc>
              <a:spcBef>
                <a:spcPts val="0"/>
              </a:spcBef>
              <a:spcAft>
                <a:spcPts val="0"/>
              </a:spcAft>
              <a:buClr>
                <a:schemeClr val="dk1"/>
              </a:buClr>
              <a:buSzPts val="4800"/>
              <a:buNone/>
              <a:defRPr sz="4800">
                <a:solidFill>
                  <a:schemeClr val="dk1"/>
                </a:solidFill>
              </a:defRPr>
            </a:lvl4pPr>
            <a:lvl5pPr lvl="4" algn="l">
              <a:lnSpc>
                <a:spcPct val="100000"/>
              </a:lnSpc>
              <a:spcBef>
                <a:spcPts val="0"/>
              </a:spcBef>
              <a:spcAft>
                <a:spcPts val="0"/>
              </a:spcAft>
              <a:buClr>
                <a:schemeClr val="dk1"/>
              </a:buClr>
              <a:buSzPts val="4800"/>
              <a:buNone/>
              <a:defRPr sz="4800">
                <a:solidFill>
                  <a:schemeClr val="dk1"/>
                </a:solidFill>
              </a:defRPr>
            </a:lvl5pPr>
            <a:lvl6pPr lvl="5" algn="l">
              <a:lnSpc>
                <a:spcPct val="100000"/>
              </a:lnSpc>
              <a:spcBef>
                <a:spcPts val="0"/>
              </a:spcBef>
              <a:spcAft>
                <a:spcPts val="0"/>
              </a:spcAft>
              <a:buClr>
                <a:schemeClr val="dk1"/>
              </a:buClr>
              <a:buSzPts val="4800"/>
              <a:buNone/>
              <a:defRPr sz="4800">
                <a:solidFill>
                  <a:schemeClr val="dk1"/>
                </a:solidFill>
              </a:defRPr>
            </a:lvl6pPr>
            <a:lvl7pPr lvl="6" algn="l">
              <a:lnSpc>
                <a:spcPct val="100000"/>
              </a:lnSpc>
              <a:spcBef>
                <a:spcPts val="0"/>
              </a:spcBef>
              <a:spcAft>
                <a:spcPts val="0"/>
              </a:spcAft>
              <a:buClr>
                <a:schemeClr val="dk1"/>
              </a:buClr>
              <a:buSzPts val="4800"/>
              <a:buNone/>
              <a:defRPr sz="4800">
                <a:solidFill>
                  <a:schemeClr val="dk1"/>
                </a:solidFill>
              </a:defRPr>
            </a:lvl7pPr>
            <a:lvl8pPr lvl="7" algn="l">
              <a:lnSpc>
                <a:spcPct val="100000"/>
              </a:lnSpc>
              <a:spcBef>
                <a:spcPts val="0"/>
              </a:spcBef>
              <a:spcAft>
                <a:spcPts val="0"/>
              </a:spcAft>
              <a:buClr>
                <a:schemeClr val="dk1"/>
              </a:buClr>
              <a:buSzPts val="4800"/>
              <a:buNone/>
              <a:defRPr sz="4800">
                <a:solidFill>
                  <a:schemeClr val="dk1"/>
                </a:solidFill>
              </a:defRPr>
            </a:lvl8pPr>
            <a:lvl9pPr lvl="8" algn="l">
              <a:lnSpc>
                <a:spcPct val="100000"/>
              </a:lnSpc>
              <a:spcBef>
                <a:spcPts val="0"/>
              </a:spcBef>
              <a:spcAft>
                <a:spcPts val="0"/>
              </a:spcAft>
              <a:buClr>
                <a:schemeClr val="dk1"/>
              </a:buClr>
              <a:buSzPts val="4800"/>
              <a:buNone/>
              <a:defRPr sz="4800">
                <a:solidFill>
                  <a:schemeClr val="dk1"/>
                </a:solidFill>
              </a:defRPr>
            </a:lvl9pPr>
          </a:lstStyle>
          <a:p>
            <a:endParaRPr/>
          </a:p>
        </p:txBody>
      </p:sp>
      <p:sp>
        <p:nvSpPr>
          <p:cNvPr id="17" name="Google Shape;17;p2"/>
          <p:cNvSpPr txBox="1">
            <a:spLocks noGrp="1"/>
          </p:cNvSpPr>
          <p:nvPr>
            <p:ph type="body" idx="2"/>
          </p:nvPr>
        </p:nvSpPr>
        <p:spPr>
          <a:xfrm>
            <a:off x="630639" y="6230467"/>
            <a:ext cx="6271333" cy="228900"/>
          </a:xfrm>
          <a:prstGeom prst="rect">
            <a:avLst/>
          </a:prstGeom>
          <a:noFill/>
          <a:ln>
            <a:noFill/>
          </a:ln>
        </p:spPr>
        <p:txBody>
          <a:bodyPr spcFirstLastPara="1" wrap="square" lIns="0" tIns="0" rIns="0" bIns="0" anchor="t" anchorCtr="0">
            <a:spAutoFit/>
          </a:bodyPr>
          <a:lstStyle>
            <a:lvl1pPr marL="457200" lvl="0" indent="-311150" algn="l">
              <a:lnSpc>
                <a:spcPct val="115000"/>
              </a:lnSpc>
              <a:spcBef>
                <a:spcPts val="0"/>
              </a:spcBef>
              <a:spcAft>
                <a:spcPts val="0"/>
              </a:spcAft>
              <a:buSzPts val="1300"/>
              <a:buChar char="●"/>
              <a:defRPr/>
            </a:lvl1pPr>
            <a:lvl2pPr marL="914400" lvl="1" indent="-311150" algn="l">
              <a:lnSpc>
                <a:spcPct val="115000"/>
              </a:lnSpc>
              <a:spcBef>
                <a:spcPts val="800"/>
              </a:spcBef>
              <a:spcAft>
                <a:spcPts val="0"/>
              </a:spcAft>
              <a:buSzPts val="1300"/>
              <a:buChar char="○"/>
              <a:defRPr/>
            </a:lvl2pPr>
            <a:lvl3pPr marL="1371600" lvl="2" indent="-311150" algn="l">
              <a:lnSpc>
                <a:spcPct val="115000"/>
              </a:lnSpc>
              <a:spcBef>
                <a:spcPts val="800"/>
              </a:spcBef>
              <a:spcAft>
                <a:spcPts val="0"/>
              </a:spcAft>
              <a:buSzPts val="1300"/>
              <a:buChar char="■"/>
              <a:defRPr/>
            </a:lvl3pPr>
            <a:lvl4pPr marL="1828800" lvl="3" indent="-311150" algn="l">
              <a:lnSpc>
                <a:spcPct val="115000"/>
              </a:lnSpc>
              <a:spcBef>
                <a:spcPts val="800"/>
              </a:spcBef>
              <a:spcAft>
                <a:spcPts val="0"/>
              </a:spcAft>
              <a:buSzPts val="1300"/>
              <a:buChar char="●"/>
              <a:defRPr/>
            </a:lvl4pPr>
            <a:lvl5pPr marL="2286000" lvl="4" indent="-311150" algn="l">
              <a:lnSpc>
                <a:spcPct val="115000"/>
              </a:lnSpc>
              <a:spcBef>
                <a:spcPts val="800"/>
              </a:spcBef>
              <a:spcAft>
                <a:spcPts val="0"/>
              </a:spcAft>
              <a:buSzPts val="1300"/>
              <a:buChar char="○"/>
              <a:defRPr/>
            </a:lvl5pPr>
            <a:lvl6pPr marL="2743200" lvl="5" indent="-311150" algn="l">
              <a:lnSpc>
                <a:spcPct val="115000"/>
              </a:lnSpc>
              <a:spcBef>
                <a:spcPts val="800"/>
              </a:spcBef>
              <a:spcAft>
                <a:spcPts val="0"/>
              </a:spcAft>
              <a:buSzPts val="1300"/>
              <a:buChar char="■"/>
              <a:defRPr/>
            </a:lvl6pPr>
            <a:lvl7pPr marL="3200400" lvl="6" indent="-311150" algn="l">
              <a:lnSpc>
                <a:spcPct val="115000"/>
              </a:lnSpc>
              <a:spcBef>
                <a:spcPts val="800"/>
              </a:spcBef>
              <a:spcAft>
                <a:spcPts val="0"/>
              </a:spcAft>
              <a:buSzPts val="1300"/>
              <a:buChar char="●"/>
              <a:defRPr/>
            </a:lvl7pPr>
            <a:lvl8pPr marL="3657600" lvl="7" indent="-311150" algn="l">
              <a:lnSpc>
                <a:spcPct val="115000"/>
              </a:lnSpc>
              <a:spcBef>
                <a:spcPts val="800"/>
              </a:spcBef>
              <a:spcAft>
                <a:spcPts val="0"/>
              </a:spcAft>
              <a:buSzPts val="1300"/>
              <a:buChar char="○"/>
              <a:defRPr/>
            </a:lvl8pPr>
            <a:lvl9pPr marL="4114800" lvl="8" indent="-311150" algn="l">
              <a:lnSpc>
                <a:spcPct val="115000"/>
              </a:lnSpc>
              <a:spcBef>
                <a:spcPts val="800"/>
              </a:spcBef>
              <a:spcAft>
                <a:spcPts val="800"/>
              </a:spcAft>
              <a:buSzPts val="1300"/>
              <a:buChar char="■"/>
              <a:defRPr/>
            </a:lvl9pPr>
          </a:lstStyle>
          <a:p>
            <a:endParaRPr/>
          </a:p>
        </p:txBody>
      </p:sp>
      <p:sp>
        <p:nvSpPr>
          <p:cNvPr id="18" name="Google Shape;18;p2"/>
          <p:cNvSpPr/>
          <p:nvPr/>
        </p:nvSpPr>
        <p:spPr>
          <a:xfrm>
            <a:off x="7986370" y="6421075"/>
            <a:ext cx="3573331" cy="228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US" sz="800" b="0" i="0" u="none" strike="noStrike" cap="none" dirty="0">
                <a:solidFill>
                  <a:srgbClr val="7F7F7F"/>
                </a:solidFill>
                <a:latin typeface="Arial"/>
                <a:ea typeface="Arial"/>
                <a:cs typeface="Arial"/>
                <a:sym typeface="Arial"/>
              </a:rPr>
              <a:t>© 2026 SustainableIT.org. All Rights Reserved. </a:t>
            </a:r>
            <a:endParaRPr sz="1500" b="0" i="0" u="none" strike="noStrike" cap="none" dirty="0">
              <a:solidFill>
                <a:srgbClr val="7F7F7F"/>
              </a:solidFill>
              <a:latin typeface="Arial"/>
              <a:ea typeface="Arial"/>
              <a:cs typeface="Arial"/>
              <a:sym typeface="Arial"/>
            </a:endParaRPr>
          </a:p>
        </p:txBody>
      </p:sp>
      <p:sp>
        <p:nvSpPr>
          <p:cNvPr id="2" name="Google Shape;37;p6">
            <a:extLst>
              <a:ext uri="{FF2B5EF4-FFF2-40B4-BE49-F238E27FC236}">
                <a16:creationId xmlns:a16="http://schemas.microsoft.com/office/drawing/2014/main" id="{5B574AAD-12A3-3792-2013-FCD19C57E6DE}"/>
              </a:ext>
            </a:extLst>
          </p:cNvPr>
          <p:cNvSpPr txBox="1">
            <a:spLocks noGrp="1"/>
          </p:cNvSpPr>
          <p:nvPr>
            <p:ph type="sldNum" idx="12"/>
          </p:nvPr>
        </p:nvSpPr>
        <p:spPr>
          <a:xfrm>
            <a:off x="11853870" y="6619200"/>
            <a:ext cx="362794" cy="2388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 Column">
  <p:cSld name="CUSTOM_7">
    <p:spTree>
      <p:nvGrpSpPr>
        <p:cNvPr id="1" name="Shape 24"/>
        <p:cNvGrpSpPr/>
        <p:nvPr/>
      </p:nvGrpSpPr>
      <p:grpSpPr>
        <a:xfrm>
          <a:off x="0" y="0"/>
          <a:ext cx="0" cy="0"/>
          <a:chOff x="0" y="0"/>
          <a:chExt cx="0" cy="0"/>
        </a:xfrm>
      </p:grpSpPr>
      <p:sp>
        <p:nvSpPr>
          <p:cNvPr id="25" name="Google Shape;25;p32"/>
          <p:cNvSpPr txBox="1">
            <a:spLocks noGrp="1"/>
          </p:cNvSpPr>
          <p:nvPr>
            <p:ph type="title"/>
          </p:nvPr>
        </p:nvSpPr>
        <p:spPr>
          <a:xfrm>
            <a:off x="628884" y="609600"/>
            <a:ext cx="10971900" cy="6096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3200"/>
              <a:buNone/>
              <a:defRPr sz="3199"/>
            </a:lvl1pPr>
            <a:lvl2pPr lvl="1" algn="l">
              <a:lnSpc>
                <a:spcPct val="90000"/>
              </a:lnSpc>
              <a:spcBef>
                <a:spcPts val="0"/>
              </a:spcBef>
              <a:spcAft>
                <a:spcPts val="0"/>
              </a:spcAft>
              <a:buSzPts val="3200"/>
              <a:buNone/>
              <a:defRPr sz="3199"/>
            </a:lvl2pPr>
            <a:lvl3pPr lvl="2" algn="l">
              <a:lnSpc>
                <a:spcPct val="90000"/>
              </a:lnSpc>
              <a:spcBef>
                <a:spcPts val="0"/>
              </a:spcBef>
              <a:spcAft>
                <a:spcPts val="0"/>
              </a:spcAft>
              <a:buSzPts val="3200"/>
              <a:buNone/>
              <a:defRPr sz="3199"/>
            </a:lvl3pPr>
            <a:lvl4pPr lvl="3" algn="l">
              <a:lnSpc>
                <a:spcPct val="90000"/>
              </a:lnSpc>
              <a:spcBef>
                <a:spcPts val="0"/>
              </a:spcBef>
              <a:spcAft>
                <a:spcPts val="0"/>
              </a:spcAft>
              <a:buSzPts val="3200"/>
              <a:buNone/>
              <a:defRPr sz="3199"/>
            </a:lvl4pPr>
            <a:lvl5pPr lvl="4" algn="l">
              <a:lnSpc>
                <a:spcPct val="90000"/>
              </a:lnSpc>
              <a:spcBef>
                <a:spcPts val="0"/>
              </a:spcBef>
              <a:spcAft>
                <a:spcPts val="0"/>
              </a:spcAft>
              <a:buSzPts val="3200"/>
              <a:buNone/>
              <a:defRPr sz="3199"/>
            </a:lvl5pPr>
            <a:lvl6pPr lvl="5" algn="l">
              <a:lnSpc>
                <a:spcPct val="90000"/>
              </a:lnSpc>
              <a:spcBef>
                <a:spcPts val="0"/>
              </a:spcBef>
              <a:spcAft>
                <a:spcPts val="0"/>
              </a:spcAft>
              <a:buSzPts val="3200"/>
              <a:buNone/>
              <a:defRPr sz="3199"/>
            </a:lvl6pPr>
            <a:lvl7pPr lvl="6" algn="l">
              <a:lnSpc>
                <a:spcPct val="90000"/>
              </a:lnSpc>
              <a:spcBef>
                <a:spcPts val="0"/>
              </a:spcBef>
              <a:spcAft>
                <a:spcPts val="0"/>
              </a:spcAft>
              <a:buSzPts val="3200"/>
              <a:buNone/>
              <a:defRPr sz="3199"/>
            </a:lvl7pPr>
            <a:lvl8pPr lvl="7" algn="l">
              <a:lnSpc>
                <a:spcPct val="90000"/>
              </a:lnSpc>
              <a:spcBef>
                <a:spcPts val="0"/>
              </a:spcBef>
              <a:spcAft>
                <a:spcPts val="0"/>
              </a:spcAft>
              <a:buSzPts val="3200"/>
              <a:buNone/>
              <a:defRPr sz="3199"/>
            </a:lvl8pPr>
            <a:lvl9pPr lvl="8" algn="l">
              <a:lnSpc>
                <a:spcPct val="90000"/>
              </a:lnSpc>
              <a:spcBef>
                <a:spcPts val="0"/>
              </a:spcBef>
              <a:spcAft>
                <a:spcPts val="0"/>
              </a:spcAft>
              <a:buSzPts val="3200"/>
              <a:buNone/>
              <a:defRPr sz="3199"/>
            </a:lvl9pPr>
          </a:lstStyle>
          <a:p>
            <a:endParaRPr/>
          </a:p>
        </p:txBody>
      </p:sp>
      <p:sp>
        <p:nvSpPr>
          <p:cNvPr id="26" name="Google Shape;26;p32"/>
          <p:cNvSpPr txBox="1">
            <a:spLocks noGrp="1"/>
          </p:cNvSpPr>
          <p:nvPr>
            <p:ph type="subTitle" idx="1"/>
          </p:nvPr>
        </p:nvSpPr>
        <p:spPr>
          <a:xfrm>
            <a:off x="609600" y="1219200"/>
            <a:ext cx="10971900" cy="437100"/>
          </a:xfrm>
          <a:prstGeom prst="rect">
            <a:avLst/>
          </a:prstGeom>
          <a:noFill/>
          <a:ln>
            <a:noFill/>
          </a:ln>
        </p:spPr>
        <p:txBody>
          <a:bodyPr spcFirstLastPara="1" wrap="square" lIns="0" tIns="0" rIns="0" bIns="0" anchor="t" anchorCtr="0">
            <a:noAutofit/>
          </a:bodyPr>
          <a:lstStyle>
            <a:lvl1pPr lvl="0" algn="l">
              <a:lnSpc>
                <a:spcPct val="115000"/>
              </a:lnSpc>
              <a:spcBef>
                <a:spcPts val="0"/>
              </a:spcBef>
              <a:spcAft>
                <a:spcPts val="0"/>
              </a:spcAft>
              <a:buClr>
                <a:srgbClr val="000000"/>
              </a:buClr>
              <a:buSzPts val="1900"/>
              <a:buNone/>
              <a:defRPr sz="1899">
                <a:solidFill>
                  <a:srgbClr val="000000"/>
                </a:solidFill>
              </a:defRPr>
            </a:lvl1pPr>
            <a:lvl2pPr lvl="1" algn="l">
              <a:lnSpc>
                <a:spcPct val="115000"/>
              </a:lnSpc>
              <a:spcBef>
                <a:spcPts val="0"/>
              </a:spcBef>
              <a:spcAft>
                <a:spcPts val="0"/>
              </a:spcAft>
              <a:buClr>
                <a:srgbClr val="000000"/>
              </a:buClr>
              <a:buSzPts val="1900"/>
              <a:buNone/>
              <a:defRPr sz="1899">
                <a:solidFill>
                  <a:srgbClr val="000000"/>
                </a:solidFill>
              </a:defRPr>
            </a:lvl2pPr>
            <a:lvl3pPr lvl="2" algn="l">
              <a:lnSpc>
                <a:spcPct val="115000"/>
              </a:lnSpc>
              <a:spcBef>
                <a:spcPts val="0"/>
              </a:spcBef>
              <a:spcAft>
                <a:spcPts val="0"/>
              </a:spcAft>
              <a:buClr>
                <a:srgbClr val="000000"/>
              </a:buClr>
              <a:buSzPts val="1900"/>
              <a:buNone/>
              <a:defRPr sz="1899">
                <a:solidFill>
                  <a:srgbClr val="000000"/>
                </a:solidFill>
              </a:defRPr>
            </a:lvl3pPr>
            <a:lvl4pPr lvl="3" algn="l">
              <a:lnSpc>
                <a:spcPct val="115000"/>
              </a:lnSpc>
              <a:spcBef>
                <a:spcPts val="0"/>
              </a:spcBef>
              <a:spcAft>
                <a:spcPts val="0"/>
              </a:spcAft>
              <a:buClr>
                <a:srgbClr val="000000"/>
              </a:buClr>
              <a:buSzPts val="1900"/>
              <a:buNone/>
              <a:defRPr sz="1899">
                <a:solidFill>
                  <a:srgbClr val="000000"/>
                </a:solidFill>
              </a:defRPr>
            </a:lvl4pPr>
            <a:lvl5pPr lvl="4" algn="l">
              <a:lnSpc>
                <a:spcPct val="115000"/>
              </a:lnSpc>
              <a:spcBef>
                <a:spcPts val="0"/>
              </a:spcBef>
              <a:spcAft>
                <a:spcPts val="0"/>
              </a:spcAft>
              <a:buClr>
                <a:srgbClr val="000000"/>
              </a:buClr>
              <a:buSzPts val="1900"/>
              <a:buNone/>
              <a:defRPr sz="1899">
                <a:solidFill>
                  <a:srgbClr val="000000"/>
                </a:solidFill>
              </a:defRPr>
            </a:lvl5pPr>
            <a:lvl6pPr lvl="5" algn="l">
              <a:lnSpc>
                <a:spcPct val="115000"/>
              </a:lnSpc>
              <a:spcBef>
                <a:spcPts val="0"/>
              </a:spcBef>
              <a:spcAft>
                <a:spcPts val="0"/>
              </a:spcAft>
              <a:buClr>
                <a:srgbClr val="000000"/>
              </a:buClr>
              <a:buSzPts val="1900"/>
              <a:buNone/>
              <a:defRPr sz="1899">
                <a:solidFill>
                  <a:srgbClr val="000000"/>
                </a:solidFill>
              </a:defRPr>
            </a:lvl6pPr>
            <a:lvl7pPr lvl="6" algn="l">
              <a:lnSpc>
                <a:spcPct val="115000"/>
              </a:lnSpc>
              <a:spcBef>
                <a:spcPts val="0"/>
              </a:spcBef>
              <a:spcAft>
                <a:spcPts val="0"/>
              </a:spcAft>
              <a:buClr>
                <a:srgbClr val="000000"/>
              </a:buClr>
              <a:buSzPts val="1900"/>
              <a:buNone/>
              <a:defRPr sz="1899">
                <a:solidFill>
                  <a:srgbClr val="000000"/>
                </a:solidFill>
              </a:defRPr>
            </a:lvl7pPr>
            <a:lvl8pPr lvl="7" algn="l">
              <a:lnSpc>
                <a:spcPct val="115000"/>
              </a:lnSpc>
              <a:spcBef>
                <a:spcPts val="0"/>
              </a:spcBef>
              <a:spcAft>
                <a:spcPts val="0"/>
              </a:spcAft>
              <a:buClr>
                <a:srgbClr val="000000"/>
              </a:buClr>
              <a:buSzPts val="1900"/>
              <a:buNone/>
              <a:defRPr sz="1899">
                <a:solidFill>
                  <a:srgbClr val="000000"/>
                </a:solidFill>
              </a:defRPr>
            </a:lvl8pPr>
            <a:lvl9pPr lvl="8" algn="l">
              <a:lnSpc>
                <a:spcPct val="115000"/>
              </a:lnSpc>
              <a:spcBef>
                <a:spcPts val="0"/>
              </a:spcBef>
              <a:spcAft>
                <a:spcPts val="0"/>
              </a:spcAft>
              <a:buClr>
                <a:srgbClr val="000000"/>
              </a:buClr>
              <a:buSzPts val="1900"/>
              <a:buNone/>
              <a:defRPr sz="1899">
                <a:solidFill>
                  <a:srgbClr val="000000"/>
                </a:solidFill>
              </a:defRPr>
            </a:lvl9pPr>
          </a:lstStyle>
          <a:p>
            <a:endParaRPr/>
          </a:p>
        </p:txBody>
      </p:sp>
      <p:sp>
        <p:nvSpPr>
          <p:cNvPr id="27" name="Google Shape;27;p32"/>
          <p:cNvSpPr txBox="1">
            <a:spLocks noGrp="1"/>
          </p:cNvSpPr>
          <p:nvPr>
            <p:ph type="body" idx="2"/>
          </p:nvPr>
        </p:nvSpPr>
        <p:spPr>
          <a:xfrm>
            <a:off x="609600" y="1758002"/>
            <a:ext cx="10991184" cy="4599257"/>
          </a:xfrm>
          <a:prstGeom prst="rect">
            <a:avLst/>
          </a:prstGeom>
          <a:noFill/>
          <a:ln>
            <a:noFill/>
          </a:ln>
        </p:spPr>
        <p:txBody>
          <a:bodyPr spcFirstLastPara="1" wrap="square" lIns="0" tIns="0" rIns="0" bIns="0" anchor="t" anchorCtr="0">
            <a:noAutofit/>
          </a:bodyPr>
          <a:lstStyle>
            <a:lvl1pPr marL="457063" lvl="0" indent="-311057" algn="l">
              <a:lnSpc>
                <a:spcPct val="115000"/>
              </a:lnSpc>
              <a:spcBef>
                <a:spcPts val="0"/>
              </a:spcBef>
              <a:spcAft>
                <a:spcPts val="0"/>
              </a:spcAft>
              <a:buSzPts val="1300"/>
              <a:buChar char="●"/>
              <a:defRPr sz="1300"/>
            </a:lvl1pPr>
            <a:lvl2pPr marL="914126" lvl="1" indent="-311057" algn="l">
              <a:lnSpc>
                <a:spcPct val="115000"/>
              </a:lnSpc>
              <a:spcBef>
                <a:spcPts val="800"/>
              </a:spcBef>
              <a:spcAft>
                <a:spcPts val="0"/>
              </a:spcAft>
              <a:buSzPts val="1300"/>
              <a:buChar char="○"/>
              <a:defRPr sz="1300"/>
            </a:lvl2pPr>
            <a:lvl3pPr marL="1371189" lvl="2" indent="-311057" algn="l">
              <a:lnSpc>
                <a:spcPct val="115000"/>
              </a:lnSpc>
              <a:spcBef>
                <a:spcPts val="800"/>
              </a:spcBef>
              <a:spcAft>
                <a:spcPts val="0"/>
              </a:spcAft>
              <a:buSzPts val="1300"/>
              <a:buChar char="■"/>
              <a:defRPr sz="1300"/>
            </a:lvl3pPr>
            <a:lvl4pPr marL="1828251" lvl="3" indent="-311057" algn="l">
              <a:lnSpc>
                <a:spcPct val="115000"/>
              </a:lnSpc>
              <a:spcBef>
                <a:spcPts val="800"/>
              </a:spcBef>
              <a:spcAft>
                <a:spcPts val="0"/>
              </a:spcAft>
              <a:buSzPts val="1300"/>
              <a:buChar char="●"/>
              <a:defRPr sz="1300"/>
            </a:lvl4pPr>
            <a:lvl5pPr marL="2285314" lvl="4" indent="-311057" algn="l">
              <a:lnSpc>
                <a:spcPct val="115000"/>
              </a:lnSpc>
              <a:spcBef>
                <a:spcPts val="800"/>
              </a:spcBef>
              <a:spcAft>
                <a:spcPts val="0"/>
              </a:spcAft>
              <a:buSzPts val="1300"/>
              <a:buChar char="○"/>
              <a:defRPr sz="1300"/>
            </a:lvl5pPr>
            <a:lvl6pPr marL="2742377" lvl="5" indent="-311057" algn="l">
              <a:lnSpc>
                <a:spcPct val="115000"/>
              </a:lnSpc>
              <a:spcBef>
                <a:spcPts val="800"/>
              </a:spcBef>
              <a:spcAft>
                <a:spcPts val="0"/>
              </a:spcAft>
              <a:buSzPts val="1300"/>
              <a:buChar char="■"/>
              <a:defRPr sz="1300"/>
            </a:lvl6pPr>
            <a:lvl7pPr marL="3199440" lvl="6" indent="-311057" algn="l">
              <a:lnSpc>
                <a:spcPct val="115000"/>
              </a:lnSpc>
              <a:spcBef>
                <a:spcPts val="800"/>
              </a:spcBef>
              <a:spcAft>
                <a:spcPts val="0"/>
              </a:spcAft>
              <a:buSzPts val="1300"/>
              <a:buChar char="●"/>
              <a:defRPr sz="1300"/>
            </a:lvl7pPr>
            <a:lvl8pPr marL="3656503" lvl="7" indent="-311057" algn="l">
              <a:lnSpc>
                <a:spcPct val="115000"/>
              </a:lnSpc>
              <a:spcBef>
                <a:spcPts val="800"/>
              </a:spcBef>
              <a:spcAft>
                <a:spcPts val="0"/>
              </a:spcAft>
              <a:buSzPts val="1300"/>
              <a:buChar char="○"/>
              <a:defRPr sz="1300"/>
            </a:lvl8pPr>
            <a:lvl9pPr marL="4113566" lvl="8" indent="-311057" algn="l">
              <a:lnSpc>
                <a:spcPct val="115000"/>
              </a:lnSpc>
              <a:spcBef>
                <a:spcPts val="800"/>
              </a:spcBef>
              <a:spcAft>
                <a:spcPts val="800"/>
              </a:spcAft>
              <a:buSzPts val="1300"/>
              <a:buChar char="■"/>
              <a:defRPr sz="1300"/>
            </a:lvl9pPr>
          </a:lstStyle>
          <a:p>
            <a:endParaRPr dirty="0"/>
          </a:p>
        </p:txBody>
      </p:sp>
      <p:sp>
        <p:nvSpPr>
          <p:cNvPr id="28" name="Google Shape;28;p32"/>
          <p:cNvSpPr txBox="1">
            <a:spLocks noGrp="1"/>
          </p:cNvSpPr>
          <p:nvPr>
            <p:ph type="sldNum" idx="12"/>
          </p:nvPr>
        </p:nvSpPr>
        <p:spPr>
          <a:xfrm>
            <a:off x="11853748" y="6619200"/>
            <a:ext cx="362700" cy="2388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dirty="0"/>
          </a:p>
        </p:txBody>
      </p:sp>
    </p:spTree>
  </p:cSld>
  <p:clrMapOvr>
    <a:masterClrMapping/>
  </p:clrMapOvr>
  <p:extLst>
    <p:ext uri="{DCECCB84-F9BA-43D5-87BE-67443E8EF086}">
      <p15:sldGuideLst xmlns:p15="http://schemas.microsoft.com/office/powerpoint/2012/main">
        <p15:guide id="1" orient="horz" pos="768" userDrawn="1">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73"/>
        <p:cNvGrpSpPr/>
        <p:nvPr/>
      </p:nvGrpSpPr>
      <p:grpSpPr>
        <a:xfrm>
          <a:off x="0" y="0"/>
          <a:ext cx="0" cy="0"/>
          <a:chOff x="0" y="0"/>
          <a:chExt cx="0" cy="0"/>
        </a:xfrm>
      </p:grpSpPr>
    </p:spTree>
    <p:extLst>
      <p:ext uri="{BB962C8B-B14F-4D97-AF65-F5344CB8AC3E}">
        <p14:creationId xmlns:p14="http://schemas.microsoft.com/office/powerpoint/2010/main" val="1296760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ppendix">
  <p:cSld name="CUSTOM_4">
    <p:spTree>
      <p:nvGrpSpPr>
        <p:cNvPr id="1" name="Shape 20"/>
        <p:cNvGrpSpPr/>
        <p:nvPr/>
      </p:nvGrpSpPr>
      <p:grpSpPr>
        <a:xfrm>
          <a:off x="0" y="0"/>
          <a:ext cx="0" cy="0"/>
          <a:chOff x="0" y="0"/>
          <a:chExt cx="0" cy="0"/>
        </a:xfrm>
      </p:grpSpPr>
      <p:sp>
        <p:nvSpPr>
          <p:cNvPr id="21" name="Google Shape;21;g191725d2426_2_28"/>
          <p:cNvSpPr txBox="1">
            <a:spLocks noGrp="1"/>
          </p:cNvSpPr>
          <p:nvPr>
            <p:ph type="title"/>
          </p:nvPr>
        </p:nvSpPr>
        <p:spPr>
          <a:xfrm>
            <a:off x="118872" y="-12168"/>
            <a:ext cx="3657601" cy="6858000"/>
          </a:xfrm>
          <a:prstGeom prst="rect">
            <a:avLst/>
          </a:prstGeom>
          <a:gradFill>
            <a:gsLst>
              <a:gs pos="0">
                <a:schemeClr val="accent1"/>
              </a:gs>
              <a:gs pos="100000">
                <a:schemeClr val="accent4"/>
              </a:gs>
            </a:gsLst>
            <a:lin ang="8100019" scaled="0"/>
          </a:gradFill>
          <a:ln>
            <a:noFill/>
          </a:ln>
          <a:effectLst>
            <a:outerShdw blurRad="271463" dist="19050" dir="5400000" algn="bl" rotWithShape="0">
              <a:srgbClr val="000000">
                <a:alpha val="5098"/>
              </a:srgbClr>
            </a:outerShdw>
          </a:effectLst>
        </p:spPr>
        <p:txBody>
          <a:bodyPr spcFirstLastPara="1" wrap="square" lIns="457200" tIns="91425" rIns="457200" bIns="91425" anchor="ctr" anchorCtr="0">
            <a:noAutofit/>
          </a:bodyPr>
          <a:lstStyle>
            <a:lvl1pPr lvl="0" algn="l">
              <a:lnSpc>
                <a:spcPct val="90000"/>
              </a:lnSpc>
              <a:spcBef>
                <a:spcPts val="0"/>
              </a:spcBef>
              <a:spcAft>
                <a:spcPts val="0"/>
              </a:spcAft>
              <a:buClr>
                <a:schemeClr val="lt1"/>
              </a:buClr>
              <a:buSzPts val="4000"/>
              <a:buNone/>
              <a:defRPr sz="3999">
                <a:solidFill>
                  <a:schemeClr val="lt1"/>
                </a:solidFill>
              </a:defRPr>
            </a:lvl1pPr>
            <a:lvl2pPr lvl="1" algn="l">
              <a:lnSpc>
                <a:spcPct val="90000"/>
              </a:lnSpc>
              <a:spcBef>
                <a:spcPts val="0"/>
              </a:spcBef>
              <a:spcAft>
                <a:spcPts val="0"/>
              </a:spcAft>
              <a:buClr>
                <a:schemeClr val="lt1"/>
              </a:buClr>
              <a:buSzPts val="4300"/>
              <a:buNone/>
              <a:defRPr sz="4299">
                <a:solidFill>
                  <a:schemeClr val="lt1"/>
                </a:solidFill>
              </a:defRPr>
            </a:lvl2pPr>
            <a:lvl3pPr lvl="2" algn="l">
              <a:lnSpc>
                <a:spcPct val="90000"/>
              </a:lnSpc>
              <a:spcBef>
                <a:spcPts val="0"/>
              </a:spcBef>
              <a:spcAft>
                <a:spcPts val="0"/>
              </a:spcAft>
              <a:buClr>
                <a:schemeClr val="lt1"/>
              </a:buClr>
              <a:buSzPts val="4300"/>
              <a:buNone/>
              <a:defRPr sz="4299">
                <a:solidFill>
                  <a:schemeClr val="lt1"/>
                </a:solidFill>
              </a:defRPr>
            </a:lvl3pPr>
            <a:lvl4pPr lvl="3" algn="l">
              <a:lnSpc>
                <a:spcPct val="90000"/>
              </a:lnSpc>
              <a:spcBef>
                <a:spcPts val="0"/>
              </a:spcBef>
              <a:spcAft>
                <a:spcPts val="0"/>
              </a:spcAft>
              <a:buClr>
                <a:schemeClr val="lt1"/>
              </a:buClr>
              <a:buSzPts val="4300"/>
              <a:buNone/>
              <a:defRPr sz="4299">
                <a:solidFill>
                  <a:schemeClr val="lt1"/>
                </a:solidFill>
              </a:defRPr>
            </a:lvl4pPr>
            <a:lvl5pPr lvl="4" algn="l">
              <a:lnSpc>
                <a:spcPct val="90000"/>
              </a:lnSpc>
              <a:spcBef>
                <a:spcPts val="0"/>
              </a:spcBef>
              <a:spcAft>
                <a:spcPts val="0"/>
              </a:spcAft>
              <a:buClr>
                <a:schemeClr val="lt1"/>
              </a:buClr>
              <a:buSzPts val="4300"/>
              <a:buNone/>
              <a:defRPr sz="4299">
                <a:solidFill>
                  <a:schemeClr val="lt1"/>
                </a:solidFill>
              </a:defRPr>
            </a:lvl5pPr>
            <a:lvl6pPr lvl="5" algn="l">
              <a:lnSpc>
                <a:spcPct val="90000"/>
              </a:lnSpc>
              <a:spcBef>
                <a:spcPts val="0"/>
              </a:spcBef>
              <a:spcAft>
                <a:spcPts val="0"/>
              </a:spcAft>
              <a:buClr>
                <a:schemeClr val="lt1"/>
              </a:buClr>
              <a:buSzPts val="4300"/>
              <a:buNone/>
              <a:defRPr sz="4299">
                <a:solidFill>
                  <a:schemeClr val="lt1"/>
                </a:solidFill>
              </a:defRPr>
            </a:lvl6pPr>
            <a:lvl7pPr lvl="6" algn="l">
              <a:lnSpc>
                <a:spcPct val="90000"/>
              </a:lnSpc>
              <a:spcBef>
                <a:spcPts val="0"/>
              </a:spcBef>
              <a:spcAft>
                <a:spcPts val="0"/>
              </a:spcAft>
              <a:buClr>
                <a:schemeClr val="lt1"/>
              </a:buClr>
              <a:buSzPts val="4300"/>
              <a:buNone/>
              <a:defRPr sz="4299">
                <a:solidFill>
                  <a:schemeClr val="lt1"/>
                </a:solidFill>
              </a:defRPr>
            </a:lvl7pPr>
            <a:lvl8pPr lvl="7" algn="l">
              <a:lnSpc>
                <a:spcPct val="90000"/>
              </a:lnSpc>
              <a:spcBef>
                <a:spcPts val="0"/>
              </a:spcBef>
              <a:spcAft>
                <a:spcPts val="0"/>
              </a:spcAft>
              <a:buClr>
                <a:schemeClr val="lt1"/>
              </a:buClr>
              <a:buSzPts val="4300"/>
              <a:buNone/>
              <a:defRPr sz="4299">
                <a:solidFill>
                  <a:schemeClr val="lt1"/>
                </a:solidFill>
              </a:defRPr>
            </a:lvl8pPr>
            <a:lvl9pPr lvl="8" algn="l">
              <a:lnSpc>
                <a:spcPct val="90000"/>
              </a:lnSpc>
              <a:spcBef>
                <a:spcPts val="0"/>
              </a:spcBef>
              <a:spcAft>
                <a:spcPts val="0"/>
              </a:spcAft>
              <a:buClr>
                <a:schemeClr val="lt1"/>
              </a:buClr>
              <a:buSzPts val="4300"/>
              <a:buNone/>
              <a:defRPr sz="4299">
                <a:solidFill>
                  <a:schemeClr val="lt1"/>
                </a:solidFill>
              </a:defRPr>
            </a:lvl9pPr>
          </a:lstStyle>
          <a:p>
            <a:endParaRPr/>
          </a:p>
        </p:txBody>
      </p:sp>
      <p:sp>
        <p:nvSpPr>
          <p:cNvPr id="22" name="Google Shape;22;g191725d2426_2_28"/>
          <p:cNvSpPr txBox="1">
            <a:spLocks noGrp="1"/>
          </p:cNvSpPr>
          <p:nvPr>
            <p:ph type="body" idx="1"/>
          </p:nvPr>
        </p:nvSpPr>
        <p:spPr>
          <a:xfrm>
            <a:off x="3872967" y="852233"/>
            <a:ext cx="7709100" cy="5396100"/>
          </a:xfrm>
          <a:prstGeom prst="rect">
            <a:avLst/>
          </a:prstGeom>
          <a:noFill/>
          <a:ln>
            <a:noFill/>
          </a:ln>
        </p:spPr>
        <p:txBody>
          <a:bodyPr spcFirstLastPara="1" wrap="square" lIns="243825" tIns="121900" rIns="121900" bIns="121900" anchor="ctr" anchorCtr="0">
            <a:noAutofit/>
          </a:bodyPr>
          <a:lstStyle>
            <a:lvl1pPr marL="457063" lvl="0" indent="-330101" algn="l">
              <a:lnSpc>
                <a:spcPct val="115000"/>
              </a:lnSpc>
              <a:spcBef>
                <a:spcPts val="0"/>
              </a:spcBef>
              <a:spcAft>
                <a:spcPts val="0"/>
              </a:spcAft>
              <a:buSzPts val="1600"/>
              <a:buChar char="●"/>
              <a:defRPr sz="1600"/>
            </a:lvl1pPr>
            <a:lvl2pPr marL="914126" lvl="1" indent="-330101" algn="l">
              <a:lnSpc>
                <a:spcPct val="115000"/>
              </a:lnSpc>
              <a:spcBef>
                <a:spcPts val="1600"/>
              </a:spcBef>
              <a:spcAft>
                <a:spcPts val="0"/>
              </a:spcAft>
              <a:buSzPts val="1600"/>
              <a:buChar char="○"/>
              <a:defRPr sz="1600"/>
            </a:lvl2pPr>
            <a:lvl3pPr marL="1371189" lvl="2" indent="-330101" algn="l">
              <a:lnSpc>
                <a:spcPct val="115000"/>
              </a:lnSpc>
              <a:spcBef>
                <a:spcPts val="1600"/>
              </a:spcBef>
              <a:spcAft>
                <a:spcPts val="0"/>
              </a:spcAft>
              <a:buSzPts val="1600"/>
              <a:buChar char="■"/>
              <a:defRPr sz="1600"/>
            </a:lvl3pPr>
            <a:lvl4pPr marL="1828251" lvl="3" indent="-330101" algn="l">
              <a:lnSpc>
                <a:spcPct val="115000"/>
              </a:lnSpc>
              <a:spcBef>
                <a:spcPts val="1600"/>
              </a:spcBef>
              <a:spcAft>
                <a:spcPts val="0"/>
              </a:spcAft>
              <a:buSzPts val="1600"/>
              <a:buChar char="●"/>
              <a:defRPr sz="1600"/>
            </a:lvl4pPr>
            <a:lvl5pPr marL="2285314" lvl="4" indent="-330101" algn="l">
              <a:lnSpc>
                <a:spcPct val="115000"/>
              </a:lnSpc>
              <a:spcBef>
                <a:spcPts val="1600"/>
              </a:spcBef>
              <a:spcAft>
                <a:spcPts val="0"/>
              </a:spcAft>
              <a:buSzPts val="1600"/>
              <a:buChar char="○"/>
              <a:defRPr sz="1600"/>
            </a:lvl5pPr>
            <a:lvl6pPr marL="2742377" lvl="5" indent="-330101" algn="l">
              <a:lnSpc>
                <a:spcPct val="115000"/>
              </a:lnSpc>
              <a:spcBef>
                <a:spcPts val="1600"/>
              </a:spcBef>
              <a:spcAft>
                <a:spcPts val="0"/>
              </a:spcAft>
              <a:buSzPts val="1600"/>
              <a:buChar char="■"/>
              <a:defRPr sz="1600"/>
            </a:lvl6pPr>
            <a:lvl7pPr marL="3199440" lvl="6" indent="-330101" algn="l">
              <a:lnSpc>
                <a:spcPct val="115000"/>
              </a:lnSpc>
              <a:spcBef>
                <a:spcPts val="1600"/>
              </a:spcBef>
              <a:spcAft>
                <a:spcPts val="0"/>
              </a:spcAft>
              <a:buSzPts val="1600"/>
              <a:buChar char="●"/>
              <a:defRPr sz="1600"/>
            </a:lvl7pPr>
            <a:lvl8pPr marL="3656503" lvl="7" indent="-330101" algn="l">
              <a:lnSpc>
                <a:spcPct val="115000"/>
              </a:lnSpc>
              <a:spcBef>
                <a:spcPts val="1600"/>
              </a:spcBef>
              <a:spcAft>
                <a:spcPts val="0"/>
              </a:spcAft>
              <a:buSzPts val="1600"/>
              <a:buChar char="○"/>
              <a:defRPr sz="1600"/>
            </a:lvl8pPr>
            <a:lvl9pPr marL="4113566" lvl="8" indent="-330101" algn="l">
              <a:lnSpc>
                <a:spcPct val="115000"/>
              </a:lnSpc>
              <a:spcBef>
                <a:spcPts val="1600"/>
              </a:spcBef>
              <a:spcAft>
                <a:spcPts val="1600"/>
              </a:spcAft>
              <a:buSzPts val="1600"/>
              <a:buChar char="■"/>
              <a:defRPr sz="1600"/>
            </a:lvl9pPr>
          </a:lstStyle>
          <a:p>
            <a:endParaRPr/>
          </a:p>
        </p:txBody>
      </p:sp>
      <p:sp>
        <p:nvSpPr>
          <p:cNvPr id="23" name="Google Shape;23;g191725d2426_2_28"/>
          <p:cNvSpPr txBox="1">
            <a:spLocks noGrp="1"/>
          </p:cNvSpPr>
          <p:nvPr>
            <p:ph type="sldNum" idx="12"/>
          </p:nvPr>
        </p:nvSpPr>
        <p:spPr>
          <a:xfrm>
            <a:off x="11853748" y="6619200"/>
            <a:ext cx="362700" cy="2388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dirty="0"/>
          </a:p>
        </p:txBody>
      </p:sp>
    </p:spTree>
  </p:cSld>
  <p:clrMapOvr>
    <a:masterClrMapping/>
  </p:clrMapOvr>
  <p:extLst>
    <p:ext uri="{DCECCB84-F9BA-43D5-87BE-67443E8EF086}">
      <p15:sldGuideLst xmlns:p15="http://schemas.microsoft.com/office/powerpoint/2012/main">
        <p15:guide id="1" orient="horz" pos="537" userDrawn="1">
          <p15:clr>
            <a:srgbClr val="FA7B17"/>
          </p15:clr>
        </p15:guide>
        <p15:guide id="2" orient="horz" pos="3936" userDrawn="1">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100000">
              <a:schemeClr val="tx2">
                <a:lumMod val="10000"/>
                <a:lumOff val="9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12/4/25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890"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EAFCFF"/>
            </a:gs>
            <a:gs pos="25000">
              <a:srgbClr val="F0FDFF"/>
            </a:gs>
            <a:gs pos="73000">
              <a:schemeClr val="lt1"/>
            </a:gs>
            <a:gs pos="100000">
              <a:schemeClr val="lt1"/>
            </a:gs>
          </a:gsLst>
          <a:lin ang="8099331" scaled="0"/>
        </a:gra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6" y="609600"/>
            <a:ext cx="10950452" cy="609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1pPr>
            <a:lvl2pPr marR="0" lvl="1"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2pPr>
            <a:lvl3pPr marR="0" lvl="2"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3pPr>
            <a:lvl4pPr marR="0" lvl="3"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4pPr>
            <a:lvl5pPr marR="0" lvl="4"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5pPr>
            <a:lvl6pPr marR="0" lvl="5"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6pPr>
            <a:lvl7pPr marR="0" lvl="6"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7pPr>
            <a:lvl8pPr marR="0" lvl="7"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8pPr>
            <a:lvl9pPr marR="0" lvl="8"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09606" y="1373200"/>
            <a:ext cx="5596757" cy="5085900"/>
          </a:xfrm>
          <a:prstGeom prst="rect">
            <a:avLst/>
          </a:prstGeom>
          <a:noFill/>
          <a:ln>
            <a:noFill/>
          </a:ln>
        </p:spPr>
        <p:txBody>
          <a:bodyPr spcFirstLastPara="1" wrap="square" lIns="0" tIns="0" rIns="0" bIns="0" anchor="t" anchorCtr="0">
            <a:spAutoFit/>
          </a:bodyPr>
          <a:lstStyle>
            <a:lvl1pPr marL="457200" marR="0" lvl="0" indent="-311150" algn="l" rtl="0">
              <a:lnSpc>
                <a:spcPct val="115000"/>
              </a:lnSpc>
              <a:spcBef>
                <a:spcPts val="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1pPr>
            <a:lvl2pPr marL="914400" marR="0" lvl="1"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2pPr>
            <a:lvl3pPr marL="1371600" marR="0" lvl="2"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3pPr>
            <a:lvl4pPr marL="1828800" marR="0" lvl="3"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4pPr>
            <a:lvl5pPr marL="2286000" marR="0" lvl="4"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5pPr>
            <a:lvl6pPr marL="2743200" marR="0" lvl="5"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6pPr>
            <a:lvl7pPr marL="3200400" marR="0" lvl="6"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7pPr>
            <a:lvl8pPr marL="3657600" marR="0" lvl="7"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8pPr>
            <a:lvl9pPr marL="4114800" marR="0" lvl="8" indent="-311150" algn="l" rtl="0">
              <a:lnSpc>
                <a:spcPct val="115000"/>
              </a:lnSpc>
              <a:spcBef>
                <a:spcPts val="800"/>
              </a:spcBef>
              <a:spcAft>
                <a:spcPts val="800"/>
              </a:spcAft>
              <a:buClr>
                <a:schemeClr val="accent1"/>
              </a:buClr>
              <a:buSzPts val="1300"/>
              <a:buFont typeface="Arial"/>
              <a:buChar char="■"/>
              <a:defRPr sz="1300" b="0" i="0" u="none" strike="noStrike" cap="none">
                <a:solidFill>
                  <a:schemeClr val="dk2"/>
                </a:solidFill>
                <a:latin typeface="Arial"/>
                <a:ea typeface="Arial"/>
                <a:cs typeface="Arial"/>
                <a:sym typeface="Arial"/>
              </a:defRPr>
            </a:lvl9pPr>
          </a:lstStyle>
          <a:p>
            <a:endParaRPr dirty="0"/>
          </a:p>
        </p:txBody>
      </p:sp>
      <p:sp>
        <p:nvSpPr>
          <p:cNvPr id="2" name="Google Shape;37;p6">
            <a:extLst>
              <a:ext uri="{FF2B5EF4-FFF2-40B4-BE49-F238E27FC236}">
                <a16:creationId xmlns:a16="http://schemas.microsoft.com/office/drawing/2014/main" id="{EC847013-41D0-46DB-5ACF-41925782923B}"/>
              </a:ext>
            </a:extLst>
          </p:cNvPr>
          <p:cNvSpPr txBox="1">
            <a:spLocks noGrp="1"/>
          </p:cNvSpPr>
          <p:nvPr>
            <p:ph type="sldNum" idx="4"/>
          </p:nvPr>
        </p:nvSpPr>
        <p:spPr>
          <a:xfrm>
            <a:off x="11853870" y="6619200"/>
            <a:ext cx="362794" cy="2388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53" r:id="rId1"/>
    <p:sldLayoutId id="2147483648"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userDrawn="1">
          <p15:clr>
            <a:srgbClr val="EA4335"/>
          </p15:clr>
        </p15:guide>
        <p15:guide id="2" pos="7296" userDrawn="1">
          <p15:clr>
            <a:srgbClr val="EA4335"/>
          </p15:clr>
        </p15:guide>
        <p15:guide id="3" orient="horz" pos="384" userDrawn="1">
          <p15:clr>
            <a:srgbClr val="EA4335"/>
          </p15:clr>
        </p15:guide>
        <p15:guide id="4" orient="horz" pos="865" userDrawn="1">
          <p15:clr>
            <a:srgbClr val="EA4335"/>
          </p15:clr>
        </p15:guide>
        <p15:guide id="5" orient="horz" pos="4069" userDrawn="1">
          <p15:clr>
            <a:srgbClr val="EA4335"/>
          </p15:clr>
        </p15:guide>
        <p15:guide id="6" orient="horz" pos="768" userDrawn="1">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EAFCFF"/>
            </a:gs>
            <a:gs pos="25000">
              <a:srgbClr val="F0FDFF"/>
            </a:gs>
            <a:gs pos="73000">
              <a:schemeClr val="lt1"/>
            </a:gs>
            <a:gs pos="100000">
              <a:schemeClr val="lt1"/>
            </a:gs>
          </a:gsLst>
          <a:lin ang="8099331" scaled="0"/>
        </a:gradFill>
        <a:effectLst/>
      </p:bgPr>
    </p:bg>
    <p:spTree>
      <p:nvGrpSpPr>
        <p:cNvPr id="1" name="Shape 20"/>
        <p:cNvGrpSpPr/>
        <p:nvPr/>
      </p:nvGrpSpPr>
      <p:grpSpPr>
        <a:xfrm>
          <a:off x="0" y="0"/>
          <a:ext cx="0" cy="0"/>
          <a:chOff x="0" y="0"/>
          <a:chExt cx="0" cy="0"/>
        </a:xfrm>
      </p:grpSpPr>
      <p:sp>
        <p:nvSpPr>
          <p:cNvPr id="21" name="Google Shape;21;p31"/>
          <p:cNvSpPr txBox="1">
            <a:spLocks noGrp="1"/>
          </p:cNvSpPr>
          <p:nvPr>
            <p:ph type="title"/>
          </p:nvPr>
        </p:nvSpPr>
        <p:spPr>
          <a:xfrm>
            <a:off x="609600" y="609600"/>
            <a:ext cx="10950300" cy="609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1pPr>
            <a:lvl2pPr marR="0" lvl="1"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2pPr>
            <a:lvl3pPr marR="0" lvl="2"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3pPr>
            <a:lvl4pPr marR="0" lvl="3"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4pPr>
            <a:lvl5pPr marR="0" lvl="4"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5pPr>
            <a:lvl6pPr marR="0" lvl="5"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6pPr>
            <a:lvl7pPr marR="0" lvl="6"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7pPr>
            <a:lvl8pPr marR="0" lvl="7"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8pPr>
            <a:lvl9pPr marR="0" lvl="8"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9pPr>
          </a:lstStyle>
          <a:p>
            <a:endParaRPr/>
          </a:p>
        </p:txBody>
      </p:sp>
      <p:sp>
        <p:nvSpPr>
          <p:cNvPr id="22" name="Google Shape;22;p31"/>
          <p:cNvSpPr txBox="1">
            <a:spLocks noGrp="1"/>
          </p:cNvSpPr>
          <p:nvPr>
            <p:ph type="body" idx="1"/>
          </p:nvPr>
        </p:nvSpPr>
        <p:spPr>
          <a:xfrm>
            <a:off x="609600" y="1373200"/>
            <a:ext cx="5596801" cy="5085900"/>
          </a:xfrm>
          <a:prstGeom prst="rect">
            <a:avLst/>
          </a:prstGeom>
          <a:noFill/>
          <a:ln>
            <a:noFill/>
          </a:ln>
        </p:spPr>
        <p:txBody>
          <a:bodyPr spcFirstLastPara="1" wrap="square" lIns="0" tIns="0" rIns="0" bIns="0" anchor="t" anchorCtr="0">
            <a:spAutoFit/>
          </a:bodyPr>
          <a:lstStyle>
            <a:lvl1pPr marL="457200" marR="0" lvl="0" indent="-311150" algn="l" rtl="0">
              <a:lnSpc>
                <a:spcPct val="115000"/>
              </a:lnSpc>
              <a:spcBef>
                <a:spcPts val="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1pPr>
            <a:lvl2pPr marL="914400" marR="0" lvl="1"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2pPr>
            <a:lvl3pPr marL="1371600" marR="0" lvl="2"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3pPr>
            <a:lvl4pPr marL="1828800" marR="0" lvl="3"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4pPr>
            <a:lvl5pPr marL="2286000" marR="0" lvl="4"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5pPr>
            <a:lvl6pPr marL="2743200" marR="0" lvl="5"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6pPr>
            <a:lvl7pPr marL="3200400" marR="0" lvl="6"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7pPr>
            <a:lvl8pPr marL="3657600" marR="0" lvl="7"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8pPr>
            <a:lvl9pPr marL="4114800" marR="0" lvl="8" indent="-311150" algn="l" rtl="0">
              <a:lnSpc>
                <a:spcPct val="115000"/>
              </a:lnSpc>
              <a:spcBef>
                <a:spcPts val="800"/>
              </a:spcBef>
              <a:spcAft>
                <a:spcPts val="800"/>
              </a:spcAft>
              <a:buClr>
                <a:schemeClr val="accent1"/>
              </a:buClr>
              <a:buSzPts val="1300"/>
              <a:buFont typeface="Arial"/>
              <a:buChar char="■"/>
              <a:defRPr sz="1300" b="0" i="0" u="none" strike="noStrike" cap="none">
                <a:solidFill>
                  <a:schemeClr val="dk2"/>
                </a:solidFill>
                <a:latin typeface="Arial"/>
                <a:ea typeface="Arial"/>
                <a:cs typeface="Arial"/>
                <a:sym typeface="Arial"/>
              </a:defRPr>
            </a:lvl9pPr>
          </a:lstStyle>
          <a:p>
            <a:endParaRPr/>
          </a:p>
        </p:txBody>
      </p:sp>
      <p:sp>
        <p:nvSpPr>
          <p:cNvPr id="23" name="Google Shape;23;p31"/>
          <p:cNvSpPr txBox="1">
            <a:spLocks noGrp="1"/>
          </p:cNvSpPr>
          <p:nvPr>
            <p:ph type="sldNum" idx="12"/>
          </p:nvPr>
        </p:nvSpPr>
        <p:spPr>
          <a:xfrm>
            <a:off x="11853748" y="6619200"/>
            <a:ext cx="362700" cy="2388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dirty="0"/>
          </a:p>
        </p:txBody>
      </p:sp>
      <p:sp>
        <p:nvSpPr>
          <p:cNvPr id="2" name="Google Shape;250;g214f726e73c_0_4237">
            <a:extLst>
              <a:ext uri="{FF2B5EF4-FFF2-40B4-BE49-F238E27FC236}">
                <a16:creationId xmlns:a16="http://schemas.microsoft.com/office/drawing/2014/main" id="{7A6A02A9-5209-A4D0-64B5-91D06F8BABA0}"/>
              </a:ext>
            </a:extLst>
          </p:cNvPr>
          <p:cNvSpPr/>
          <p:nvPr userDrawn="1"/>
        </p:nvSpPr>
        <p:spPr>
          <a:xfrm>
            <a:off x="8359997" y="6344876"/>
            <a:ext cx="3222300" cy="228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US" sz="800" b="0" i="0" u="none" strike="noStrike" cap="none" dirty="0">
                <a:solidFill>
                  <a:srgbClr val="7F7F7F"/>
                </a:solidFill>
                <a:latin typeface="Arial"/>
                <a:ea typeface="Arial"/>
                <a:cs typeface="Arial"/>
                <a:sym typeface="Arial"/>
              </a:rPr>
              <a:t>© 2026 SustainableIT.org. All Rights Reserved. </a:t>
            </a:r>
            <a:endParaRPr sz="1500" b="0" i="0" u="none" strike="noStrike" cap="none" dirty="0">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419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userDrawn="1">
          <p15:clr>
            <a:srgbClr val="EA4335"/>
          </p15:clr>
        </p15:guide>
        <p15:guide id="2" pos="7296" userDrawn="1">
          <p15:clr>
            <a:srgbClr val="EA4335"/>
          </p15:clr>
        </p15:guide>
        <p15:guide id="3" orient="horz" pos="384" userDrawn="1">
          <p15:clr>
            <a:srgbClr val="EA4335"/>
          </p15:clr>
        </p15:guide>
        <p15:guide id="4" orient="horz" pos="865" userDrawn="1">
          <p15:clr>
            <a:srgbClr val="EA4335"/>
          </p15:clr>
        </p15:guide>
        <p15:guide id="5" orient="horz" pos="4069" userDrawn="1">
          <p15:clr>
            <a:srgbClr val="EA4335"/>
          </p15:clr>
        </p15:guide>
        <p15:guide id="6" orient="horz" pos="768" userDrawn="1">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rgbClr val="EAFCFF"/>
            </a:gs>
            <a:gs pos="25000">
              <a:srgbClr val="F0FDFF"/>
            </a:gs>
            <a:gs pos="73000">
              <a:schemeClr val="lt1"/>
            </a:gs>
            <a:gs pos="100000">
              <a:schemeClr val="lt1"/>
            </a:gs>
          </a:gsLst>
          <a:lin ang="8099331" scaled="0"/>
        </a:gra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609600"/>
            <a:ext cx="10950400" cy="609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4"/>
              </a:buClr>
              <a:buSzPts val="2400"/>
              <a:buFont typeface="Arial"/>
              <a:buNone/>
              <a:defRPr sz="2400" b="0" i="0" u="none" strike="noStrike" cap="none">
                <a:solidFill>
                  <a:schemeClr val="accent4"/>
                </a:solidFill>
                <a:latin typeface="Arial"/>
                <a:ea typeface="Arial"/>
                <a:cs typeface="Arial"/>
                <a:sym typeface="Arial"/>
              </a:defRPr>
            </a:lvl1pPr>
            <a:lvl2pPr marR="0" lvl="1" algn="l" rtl="0">
              <a:lnSpc>
                <a:spcPct val="90000"/>
              </a:lnSpc>
              <a:spcBef>
                <a:spcPts val="0"/>
              </a:spcBef>
              <a:spcAft>
                <a:spcPts val="0"/>
              </a:spcAft>
              <a:buClr>
                <a:schemeClr val="accent4"/>
              </a:buClr>
              <a:buSzPts val="2400"/>
              <a:buFont typeface="Arial"/>
              <a:buNone/>
              <a:defRPr sz="2400" b="0" i="0" u="none" strike="noStrike" cap="none">
                <a:solidFill>
                  <a:schemeClr val="accent4"/>
                </a:solidFill>
                <a:latin typeface="Arial"/>
                <a:ea typeface="Arial"/>
                <a:cs typeface="Arial"/>
                <a:sym typeface="Arial"/>
              </a:defRPr>
            </a:lvl2pPr>
            <a:lvl3pPr marR="0" lvl="2" algn="l" rtl="0">
              <a:lnSpc>
                <a:spcPct val="90000"/>
              </a:lnSpc>
              <a:spcBef>
                <a:spcPts val="0"/>
              </a:spcBef>
              <a:spcAft>
                <a:spcPts val="0"/>
              </a:spcAft>
              <a:buClr>
                <a:schemeClr val="accent4"/>
              </a:buClr>
              <a:buSzPts val="2400"/>
              <a:buFont typeface="Arial"/>
              <a:buNone/>
              <a:defRPr sz="2400" b="0" i="0" u="none" strike="noStrike" cap="none">
                <a:solidFill>
                  <a:schemeClr val="accent4"/>
                </a:solidFill>
                <a:latin typeface="Arial"/>
                <a:ea typeface="Arial"/>
                <a:cs typeface="Arial"/>
                <a:sym typeface="Arial"/>
              </a:defRPr>
            </a:lvl3pPr>
            <a:lvl4pPr marR="0" lvl="3" algn="l" rtl="0">
              <a:lnSpc>
                <a:spcPct val="90000"/>
              </a:lnSpc>
              <a:spcBef>
                <a:spcPts val="0"/>
              </a:spcBef>
              <a:spcAft>
                <a:spcPts val="0"/>
              </a:spcAft>
              <a:buClr>
                <a:schemeClr val="accent4"/>
              </a:buClr>
              <a:buSzPts val="2400"/>
              <a:buFont typeface="Arial"/>
              <a:buNone/>
              <a:defRPr sz="2400" b="0" i="0" u="none" strike="noStrike" cap="none">
                <a:solidFill>
                  <a:schemeClr val="accent4"/>
                </a:solidFill>
                <a:latin typeface="Arial"/>
                <a:ea typeface="Arial"/>
                <a:cs typeface="Arial"/>
                <a:sym typeface="Arial"/>
              </a:defRPr>
            </a:lvl4pPr>
            <a:lvl5pPr marR="0" lvl="4" algn="l" rtl="0">
              <a:lnSpc>
                <a:spcPct val="90000"/>
              </a:lnSpc>
              <a:spcBef>
                <a:spcPts val="0"/>
              </a:spcBef>
              <a:spcAft>
                <a:spcPts val="0"/>
              </a:spcAft>
              <a:buClr>
                <a:schemeClr val="accent4"/>
              </a:buClr>
              <a:buSzPts val="2400"/>
              <a:buFont typeface="Arial"/>
              <a:buNone/>
              <a:defRPr sz="2400" b="0" i="0" u="none" strike="noStrike" cap="none">
                <a:solidFill>
                  <a:schemeClr val="accent4"/>
                </a:solidFill>
                <a:latin typeface="Arial"/>
                <a:ea typeface="Arial"/>
                <a:cs typeface="Arial"/>
                <a:sym typeface="Arial"/>
              </a:defRPr>
            </a:lvl5pPr>
            <a:lvl6pPr marR="0" lvl="5" algn="l" rtl="0">
              <a:lnSpc>
                <a:spcPct val="90000"/>
              </a:lnSpc>
              <a:spcBef>
                <a:spcPts val="0"/>
              </a:spcBef>
              <a:spcAft>
                <a:spcPts val="0"/>
              </a:spcAft>
              <a:buClr>
                <a:schemeClr val="accent4"/>
              </a:buClr>
              <a:buSzPts val="2400"/>
              <a:buFont typeface="Arial"/>
              <a:buNone/>
              <a:defRPr sz="2400" b="0" i="0" u="none" strike="noStrike" cap="none">
                <a:solidFill>
                  <a:schemeClr val="accent4"/>
                </a:solidFill>
                <a:latin typeface="Arial"/>
                <a:ea typeface="Arial"/>
                <a:cs typeface="Arial"/>
                <a:sym typeface="Arial"/>
              </a:defRPr>
            </a:lvl6pPr>
            <a:lvl7pPr marR="0" lvl="6" algn="l" rtl="0">
              <a:lnSpc>
                <a:spcPct val="90000"/>
              </a:lnSpc>
              <a:spcBef>
                <a:spcPts val="0"/>
              </a:spcBef>
              <a:spcAft>
                <a:spcPts val="0"/>
              </a:spcAft>
              <a:buClr>
                <a:schemeClr val="accent4"/>
              </a:buClr>
              <a:buSzPts val="2400"/>
              <a:buFont typeface="Arial"/>
              <a:buNone/>
              <a:defRPr sz="2400" b="0" i="0" u="none" strike="noStrike" cap="none">
                <a:solidFill>
                  <a:schemeClr val="accent4"/>
                </a:solidFill>
                <a:latin typeface="Arial"/>
                <a:ea typeface="Arial"/>
                <a:cs typeface="Arial"/>
                <a:sym typeface="Arial"/>
              </a:defRPr>
            </a:lvl7pPr>
            <a:lvl8pPr marR="0" lvl="7" algn="l" rtl="0">
              <a:lnSpc>
                <a:spcPct val="90000"/>
              </a:lnSpc>
              <a:spcBef>
                <a:spcPts val="0"/>
              </a:spcBef>
              <a:spcAft>
                <a:spcPts val="0"/>
              </a:spcAft>
              <a:buClr>
                <a:schemeClr val="accent4"/>
              </a:buClr>
              <a:buSzPts val="2400"/>
              <a:buFont typeface="Arial"/>
              <a:buNone/>
              <a:defRPr sz="2400" b="0" i="0" u="none" strike="noStrike" cap="none">
                <a:solidFill>
                  <a:schemeClr val="accent4"/>
                </a:solidFill>
                <a:latin typeface="Arial"/>
                <a:ea typeface="Arial"/>
                <a:cs typeface="Arial"/>
                <a:sym typeface="Arial"/>
              </a:defRPr>
            </a:lvl8pPr>
            <a:lvl9pPr marR="0" lvl="8" algn="l" rtl="0">
              <a:lnSpc>
                <a:spcPct val="90000"/>
              </a:lnSpc>
              <a:spcBef>
                <a:spcPts val="0"/>
              </a:spcBef>
              <a:spcAft>
                <a:spcPts val="0"/>
              </a:spcAft>
              <a:buClr>
                <a:schemeClr val="accent4"/>
              </a:buClr>
              <a:buSzPts val="2400"/>
              <a:buFont typeface="Arial"/>
              <a:buNone/>
              <a:defRPr sz="2400" b="0" i="0" u="none" strike="noStrike" cap="none">
                <a:solidFill>
                  <a:schemeClr val="accent4"/>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609600" y="1373200"/>
            <a:ext cx="5596800" cy="176972"/>
          </a:xfrm>
          <a:prstGeom prst="rect">
            <a:avLst/>
          </a:prstGeom>
          <a:noFill/>
          <a:ln>
            <a:noFill/>
          </a:ln>
        </p:spPr>
        <p:txBody>
          <a:bodyPr spcFirstLastPara="1" wrap="square" lIns="0" tIns="0" rIns="0" bIns="0" anchor="t" anchorCtr="0">
            <a:spAutoFit/>
          </a:bodyPr>
          <a:lstStyle>
            <a:lvl1pPr marL="457200" marR="0" lvl="0" indent="-292100" algn="l" rtl="0">
              <a:lnSpc>
                <a:spcPct val="115000"/>
              </a:lnSpc>
              <a:spcBef>
                <a:spcPts val="0"/>
              </a:spcBef>
              <a:spcAft>
                <a:spcPts val="0"/>
              </a:spcAft>
              <a:buClr>
                <a:schemeClr val="accent1"/>
              </a:buClr>
              <a:buSzPts val="1000"/>
              <a:buFont typeface="Arial"/>
              <a:buChar char="●"/>
              <a:defRPr sz="1000" b="0" i="0" u="none" strike="noStrike" cap="none">
                <a:solidFill>
                  <a:schemeClr val="dk2"/>
                </a:solidFill>
                <a:latin typeface="Arial"/>
                <a:ea typeface="Arial"/>
                <a:cs typeface="Arial"/>
                <a:sym typeface="Arial"/>
              </a:defRPr>
            </a:lvl1pPr>
            <a:lvl2pPr marL="914400" marR="0" lvl="1" indent="-292100" algn="l" rtl="0">
              <a:lnSpc>
                <a:spcPct val="115000"/>
              </a:lnSpc>
              <a:spcBef>
                <a:spcPts val="600"/>
              </a:spcBef>
              <a:spcAft>
                <a:spcPts val="0"/>
              </a:spcAft>
              <a:buClr>
                <a:schemeClr val="accent1"/>
              </a:buClr>
              <a:buSzPts val="1000"/>
              <a:buFont typeface="Arial"/>
              <a:buChar char="○"/>
              <a:defRPr sz="1000" b="0" i="0" u="none" strike="noStrike" cap="none">
                <a:solidFill>
                  <a:schemeClr val="dk2"/>
                </a:solidFill>
                <a:latin typeface="Arial"/>
                <a:ea typeface="Arial"/>
                <a:cs typeface="Arial"/>
                <a:sym typeface="Arial"/>
              </a:defRPr>
            </a:lvl2pPr>
            <a:lvl3pPr marL="1371600" marR="0" lvl="2" indent="-292100" algn="l" rtl="0">
              <a:lnSpc>
                <a:spcPct val="115000"/>
              </a:lnSpc>
              <a:spcBef>
                <a:spcPts val="600"/>
              </a:spcBef>
              <a:spcAft>
                <a:spcPts val="0"/>
              </a:spcAft>
              <a:buClr>
                <a:schemeClr val="accent1"/>
              </a:buClr>
              <a:buSzPts val="1000"/>
              <a:buFont typeface="Arial"/>
              <a:buChar char="■"/>
              <a:defRPr sz="1000" b="0" i="0" u="none" strike="noStrike" cap="none">
                <a:solidFill>
                  <a:schemeClr val="dk2"/>
                </a:solidFill>
                <a:latin typeface="Arial"/>
                <a:ea typeface="Arial"/>
                <a:cs typeface="Arial"/>
                <a:sym typeface="Arial"/>
              </a:defRPr>
            </a:lvl3pPr>
            <a:lvl4pPr marL="1828800" marR="0" lvl="3" indent="-292100" algn="l" rtl="0">
              <a:lnSpc>
                <a:spcPct val="115000"/>
              </a:lnSpc>
              <a:spcBef>
                <a:spcPts val="600"/>
              </a:spcBef>
              <a:spcAft>
                <a:spcPts val="0"/>
              </a:spcAft>
              <a:buClr>
                <a:schemeClr val="accent1"/>
              </a:buClr>
              <a:buSzPts val="1000"/>
              <a:buFont typeface="Arial"/>
              <a:buChar char="●"/>
              <a:defRPr sz="1000" b="0" i="0" u="none" strike="noStrike" cap="none">
                <a:solidFill>
                  <a:schemeClr val="dk2"/>
                </a:solidFill>
                <a:latin typeface="Arial"/>
                <a:ea typeface="Arial"/>
                <a:cs typeface="Arial"/>
                <a:sym typeface="Arial"/>
              </a:defRPr>
            </a:lvl4pPr>
            <a:lvl5pPr marL="2286000" marR="0" lvl="4" indent="-292100" algn="l" rtl="0">
              <a:lnSpc>
                <a:spcPct val="115000"/>
              </a:lnSpc>
              <a:spcBef>
                <a:spcPts val="600"/>
              </a:spcBef>
              <a:spcAft>
                <a:spcPts val="0"/>
              </a:spcAft>
              <a:buClr>
                <a:schemeClr val="accent1"/>
              </a:buClr>
              <a:buSzPts val="1000"/>
              <a:buFont typeface="Arial"/>
              <a:buChar char="○"/>
              <a:defRPr sz="1000" b="0" i="0" u="none" strike="noStrike" cap="none">
                <a:solidFill>
                  <a:schemeClr val="dk2"/>
                </a:solidFill>
                <a:latin typeface="Arial"/>
                <a:ea typeface="Arial"/>
                <a:cs typeface="Arial"/>
                <a:sym typeface="Arial"/>
              </a:defRPr>
            </a:lvl5pPr>
            <a:lvl6pPr marL="2743200" marR="0" lvl="5" indent="-292100" algn="l" rtl="0">
              <a:lnSpc>
                <a:spcPct val="115000"/>
              </a:lnSpc>
              <a:spcBef>
                <a:spcPts val="600"/>
              </a:spcBef>
              <a:spcAft>
                <a:spcPts val="0"/>
              </a:spcAft>
              <a:buClr>
                <a:schemeClr val="accent1"/>
              </a:buClr>
              <a:buSzPts val="1000"/>
              <a:buFont typeface="Arial"/>
              <a:buChar char="■"/>
              <a:defRPr sz="1000" b="0" i="0" u="none" strike="noStrike" cap="none">
                <a:solidFill>
                  <a:schemeClr val="dk2"/>
                </a:solidFill>
                <a:latin typeface="Arial"/>
                <a:ea typeface="Arial"/>
                <a:cs typeface="Arial"/>
                <a:sym typeface="Arial"/>
              </a:defRPr>
            </a:lvl6pPr>
            <a:lvl7pPr marL="3200400" marR="0" lvl="6" indent="-292100" algn="l" rtl="0">
              <a:lnSpc>
                <a:spcPct val="115000"/>
              </a:lnSpc>
              <a:spcBef>
                <a:spcPts val="600"/>
              </a:spcBef>
              <a:spcAft>
                <a:spcPts val="0"/>
              </a:spcAft>
              <a:buClr>
                <a:schemeClr val="accent1"/>
              </a:buClr>
              <a:buSzPts val="1000"/>
              <a:buFont typeface="Arial"/>
              <a:buChar char="●"/>
              <a:defRPr sz="1000" b="0" i="0" u="none" strike="noStrike" cap="none">
                <a:solidFill>
                  <a:schemeClr val="dk2"/>
                </a:solidFill>
                <a:latin typeface="Arial"/>
                <a:ea typeface="Arial"/>
                <a:cs typeface="Arial"/>
                <a:sym typeface="Arial"/>
              </a:defRPr>
            </a:lvl7pPr>
            <a:lvl8pPr marL="3657600" marR="0" lvl="7" indent="-292100" algn="l" rtl="0">
              <a:lnSpc>
                <a:spcPct val="115000"/>
              </a:lnSpc>
              <a:spcBef>
                <a:spcPts val="600"/>
              </a:spcBef>
              <a:spcAft>
                <a:spcPts val="0"/>
              </a:spcAft>
              <a:buClr>
                <a:schemeClr val="accent1"/>
              </a:buClr>
              <a:buSzPts val="1000"/>
              <a:buFont typeface="Arial"/>
              <a:buChar char="○"/>
              <a:defRPr sz="1000" b="0" i="0" u="none" strike="noStrike" cap="none">
                <a:solidFill>
                  <a:schemeClr val="dk2"/>
                </a:solidFill>
                <a:latin typeface="Arial"/>
                <a:ea typeface="Arial"/>
                <a:cs typeface="Arial"/>
                <a:sym typeface="Arial"/>
              </a:defRPr>
            </a:lvl8pPr>
            <a:lvl9pPr marL="4114800" marR="0" lvl="8" indent="-292100" algn="l" rtl="0">
              <a:lnSpc>
                <a:spcPct val="115000"/>
              </a:lnSpc>
              <a:spcBef>
                <a:spcPts val="600"/>
              </a:spcBef>
              <a:spcAft>
                <a:spcPts val="600"/>
              </a:spcAft>
              <a:buClr>
                <a:schemeClr val="accent1"/>
              </a:buClr>
              <a:buSzPts val="1000"/>
              <a:buFont typeface="Arial"/>
              <a:buChar char="■"/>
              <a:defRPr sz="10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11853748" y="6619200"/>
            <a:ext cx="362800" cy="2388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600"/>
              <a:buFont typeface="Arial"/>
              <a:buNone/>
              <a:defRPr sz="8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74132347"/>
      </p:ext>
    </p:extLst>
  </p:cSld>
  <p:clrMap bg1="lt1" tx1="dk1" bg2="dk2" tx2="lt2" accent1="accent1" accent2="accent2" accent3="accent3" accent4="accent4" accent5="accent5" accent6="accent6" hlink="hlink" folHlink="folHlink"/>
  <p:sldLayoutIdLst>
    <p:sldLayoutId id="214748370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EA4335"/>
          </p15:clr>
        </p15:guide>
        <p15:guide id="2" pos="5472">
          <p15:clr>
            <a:srgbClr val="EA4335"/>
          </p15:clr>
        </p15:guide>
        <p15:guide id="3" orient="horz" pos="288">
          <p15:clr>
            <a:srgbClr val="EA4335"/>
          </p15:clr>
        </p15:guide>
        <p15:guide id="4" orient="horz" pos="649">
          <p15:clr>
            <a:srgbClr val="EA4335"/>
          </p15:clr>
        </p15:guide>
        <p15:guide id="5" orient="horz" pos="3052">
          <p15:clr>
            <a:srgbClr val="EA4335"/>
          </p15:clr>
        </p15:guide>
        <p15:guide id="6" orient="horz" pos="576">
          <p15:clr>
            <a:srgbClr val="EA4335"/>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EAFCFF"/>
            </a:gs>
            <a:gs pos="25000">
              <a:srgbClr val="F0FDFF"/>
            </a:gs>
            <a:gs pos="73000">
              <a:schemeClr val="lt1"/>
            </a:gs>
            <a:gs pos="100000">
              <a:schemeClr val="lt1"/>
            </a:gs>
          </a:gsLst>
          <a:lin ang="8099331" scaled="0"/>
        </a:gradFill>
        <a:effectLst/>
      </p:bgPr>
    </p:bg>
    <p:spTree>
      <p:nvGrpSpPr>
        <p:cNvPr id="1" name="Shape 9"/>
        <p:cNvGrpSpPr/>
        <p:nvPr/>
      </p:nvGrpSpPr>
      <p:grpSpPr>
        <a:xfrm>
          <a:off x="0" y="0"/>
          <a:ext cx="0" cy="0"/>
          <a:chOff x="0" y="0"/>
          <a:chExt cx="0" cy="0"/>
        </a:xfrm>
      </p:grpSpPr>
      <p:sp>
        <p:nvSpPr>
          <p:cNvPr id="10" name="Google Shape;10;g191725d2426_2_0"/>
          <p:cNvSpPr txBox="1">
            <a:spLocks noGrp="1"/>
          </p:cNvSpPr>
          <p:nvPr>
            <p:ph type="title"/>
          </p:nvPr>
        </p:nvSpPr>
        <p:spPr>
          <a:xfrm>
            <a:off x="609600" y="609600"/>
            <a:ext cx="10950300" cy="6096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1pPr>
            <a:lvl2pPr marR="0" lvl="1"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2pPr>
            <a:lvl3pPr marR="0" lvl="2"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3pPr>
            <a:lvl4pPr marR="0" lvl="3"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4pPr>
            <a:lvl5pPr marR="0" lvl="4"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5pPr>
            <a:lvl6pPr marR="0" lvl="5"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6pPr>
            <a:lvl7pPr marR="0" lvl="6"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7pPr>
            <a:lvl8pPr marR="0" lvl="7"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8pPr>
            <a:lvl9pPr marR="0" lvl="8" algn="l" rtl="0">
              <a:lnSpc>
                <a:spcPct val="90000"/>
              </a:lnSpc>
              <a:spcBef>
                <a:spcPts val="0"/>
              </a:spcBef>
              <a:spcAft>
                <a:spcPts val="0"/>
              </a:spcAft>
              <a:buClr>
                <a:schemeClr val="accent4"/>
              </a:buClr>
              <a:buSzPts val="3200"/>
              <a:buFont typeface="Arial"/>
              <a:buNone/>
              <a:defRPr sz="3200" b="0" i="0" u="none" strike="noStrike" cap="none">
                <a:solidFill>
                  <a:schemeClr val="accent4"/>
                </a:solidFill>
                <a:latin typeface="Arial"/>
                <a:ea typeface="Arial"/>
                <a:cs typeface="Arial"/>
                <a:sym typeface="Arial"/>
              </a:defRPr>
            </a:lvl9pPr>
          </a:lstStyle>
          <a:p>
            <a:endParaRPr/>
          </a:p>
        </p:txBody>
      </p:sp>
      <p:sp>
        <p:nvSpPr>
          <p:cNvPr id="11" name="Google Shape;11;g191725d2426_2_0"/>
          <p:cNvSpPr txBox="1">
            <a:spLocks noGrp="1"/>
          </p:cNvSpPr>
          <p:nvPr>
            <p:ph type="body" idx="1"/>
          </p:nvPr>
        </p:nvSpPr>
        <p:spPr>
          <a:xfrm>
            <a:off x="609600" y="1373200"/>
            <a:ext cx="5596801" cy="5085900"/>
          </a:xfrm>
          <a:prstGeom prst="rect">
            <a:avLst/>
          </a:prstGeom>
          <a:noFill/>
          <a:ln>
            <a:noFill/>
          </a:ln>
        </p:spPr>
        <p:txBody>
          <a:bodyPr spcFirstLastPara="1" wrap="square" lIns="0" tIns="0" rIns="0" bIns="0" anchor="t" anchorCtr="0">
            <a:spAutoFit/>
          </a:bodyPr>
          <a:lstStyle>
            <a:lvl1pPr marL="457200" marR="0" lvl="0" indent="-311150" algn="l" rtl="0">
              <a:lnSpc>
                <a:spcPct val="115000"/>
              </a:lnSpc>
              <a:spcBef>
                <a:spcPts val="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1pPr>
            <a:lvl2pPr marL="914400" marR="0" lvl="1"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2pPr>
            <a:lvl3pPr marL="1371600" marR="0" lvl="2"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3pPr>
            <a:lvl4pPr marL="1828800" marR="0" lvl="3"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4pPr>
            <a:lvl5pPr marL="2286000" marR="0" lvl="4"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5pPr>
            <a:lvl6pPr marL="2743200" marR="0" lvl="5"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6pPr>
            <a:lvl7pPr marL="3200400" marR="0" lvl="6"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7pPr>
            <a:lvl8pPr marL="3657600" marR="0" lvl="7" indent="-311150" algn="l" rtl="0">
              <a:lnSpc>
                <a:spcPct val="115000"/>
              </a:lnSpc>
              <a:spcBef>
                <a:spcPts val="800"/>
              </a:spcBef>
              <a:spcAft>
                <a:spcPts val="0"/>
              </a:spcAft>
              <a:buClr>
                <a:schemeClr val="accent1"/>
              </a:buClr>
              <a:buSzPts val="1300"/>
              <a:buFont typeface="Arial"/>
              <a:buChar char="○"/>
              <a:defRPr sz="1300" b="0" i="0" u="none" strike="noStrike" cap="none">
                <a:solidFill>
                  <a:schemeClr val="dk2"/>
                </a:solidFill>
                <a:latin typeface="Arial"/>
                <a:ea typeface="Arial"/>
                <a:cs typeface="Arial"/>
                <a:sym typeface="Arial"/>
              </a:defRPr>
            </a:lvl8pPr>
            <a:lvl9pPr marL="4114800" marR="0" lvl="8" indent="-311150" algn="l" rtl="0">
              <a:lnSpc>
                <a:spcPct val="115000"/>
              </a:lnSpc>
              <a:spcBef>
                <a:spcPts val="800"/>
              </a:spcBef>
              <a:spcAft>
                <a:spcPts val="800"/>
              </a:spcAft>
              <a:buClr>
                <a:schemeClr val="accent1"/>
              </a:buClr>
              <a:buSzPts val="1300"/>
              <a:buFont typeface="Arial"/>
              <a:buChar char="■"/>
              <a:defRPr sz="1300" b="0" i="0" u="none" strike="noStrike" cap="none">
                <a:solidFill>
                  <a:schemeClr val="dk2"/>
                </a:solidFill>
                <a:latin typeface="Arial"/>
                <a:ea typeface="Arial"/>
                <a:cs typeface="Arial"/>
                <a:sym typeface="Arial"/>
              </a:defRPr>
            </a:lvl9pPr>
          </a:lstStyle>
          <a:p>
            <a:endParaRPr/>
          </a:p>
        </p:txBody>
      </p:sp>
      <p:sp>
        <p:nvSpPr>
          <p:cNvPr id="12" name="Google Shape;12;g191725d2426_2_0"/>
          <p:cNvSpPr txBox="1">
            <a:spLocks noGrp="1"/>
          </p:cNvSpPr>
          <p:nvPr>
            <p:ph type="sldNum" idx="12"/>
          </p:nvPr>
        </p:nvSpPr>
        <p:spPr>
          <a:xfrm>
            <a:off x="11853748" y="6619200"/>
            <a:ext cx="362700" cy="2388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dirty="0"/>
          </a:p>
        </p:txBody>
      </p:sp>
      <p:sp>
        <p:nvSpPr>
          <p:cNvPr id="2" name="Google Shape;250;g214f726e73c_0_4237">
            <a:extLst>
              <a:ext uri="{FF2B5EF4-FFF2-40B4-BE49-F238E27FC236}">
                <a16:creationId xmlns:a16="http://schemas.microsoft.com/office/drawing/2014/main" id="{2B87FA1F-42AD-1A03-99CF-3D8AC79AF59D}"/>
              </a:ext>
            </a:extLst>
          </p:cNvPr>
          <p:cNvSpPr/>
          <p:nvPr userDrawn="1"/>
        </p:nvSpPr>
        <p:spPr>
          <a:xfrm>
            <a:off x="8359996" y="6344876"/>
            <a:ext cx="3222300" cy="228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700"/>
              <a:buFont typeface="Arial"/>
              <a:buNone/>
            </a:pPr>
            <a:r>
              <a:rPr lang="en-US" sz="800" b="0" i="0" u="none" strike="noStrike" cap="none" dirty="0">
                <a:solidFill>
                  <a:srgbClr val="7F7F7F"/>
                </a:solidFill>
                <a:latin typeface="Arial"/>
                <a:ea typeface="Arial"/>
                <a:cs typeface="Arial"/>
                <a:sym typeface="Arial"/>
              </a:rPr>
              <a:t>© 2026 SustainableIT.org. All Rights Reserved. </a:t>
            </a:r>
            <a:endParaRPr sz="1500" b="0" i="0" u="none" strike="noStrike" cap="none" dirty="0">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97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 userDrawn="1">
          <p15:clr>
            <a:srgbClr val="EA4335"/>
          </p15:clr>
        </p15:guide>
        <p15:guide id="2" pos="7296" userDrawn="1">
          <p15:clr>
            <a:srgbClr val="EA4335"/>
          </p15:clr>
        </p15:guide>
        <p15:guide id="3" orient="horz" pos="384" userDrawn="1">
          <p15:clr>
            <a:srgbClr val="EA4335"/>
          </p15:clr>
        </p15:guide>
        <p15:guide id="4" orient="horz" pos="865" userDrawn="1">
          <p15:clr>
            <a:srgbClr val="EA4335"/>
          </p15:clr>
        </p15:guide>
        <p15:guide id="5" orient="horz" pos="4069" userDrawn="1">
          <p15:clr>
            <a:srgbClr val="EA4335"/>
          </p15:clr>
        </p15:guide>
        <p15:guide id="6" orient="horz" pos="768" userDrawn="1">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mailto:Kathryn.Marston@sustainableIT.org" TargetMode="External"/><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AFCFF"/>
            </a:gs>
            <a:gs pos="50000">
              <a:srgbClr val="F0FDFF"/>
            </a:gs>
            <a:gs pos="100000">
              <a:schemeClr val="lt1"/>
            </a:gs>
          </a:gsLst>
          <a:lin ang="8099331" scaled="0"/>
        </a:gradFill>
        <a:effectLst/>
      </p:bgPr>
    </p:bg>
    <p:spTree>
      <p:nvGrpSpPr>
        <p:cNvPr id="1" name="Shape 1863"/>
        <p:cNvGrpSpPr/>
        <p:nvPr/>
      </p:nvGrpSpPr>
      <p:grpSpPr>
        <a:xfrm>
          <a:off x="0" y="0"/>
          <a:ext cx="0" cy="0"/>
          <a:chOff x="0" y="0"/>
          <a:chExt cx="0" cy="0"/>
        </a:xfrm>
      </p:grpSpPr>
      <p:sp>
        <p:nvSpPr>
          <p:cNvPr id="1864" name="Google Shape;1864;p247"/>
          <p:cNvSpPr txBox="1">
            <a:spLocks noGrp="1"/>
          </p:cNvSpPr>
          <p:nvPr>
            <p:ph type="title"/>
          </p:nvPr>
        </p:nvSpPr>
        <p:spPr>
          <a:xfrm>
            <a:off x="632055" y="1983300"/>
            <a:ext cx="6726000" cy="13356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SzPts val="4800"/>
              <a:buNone/>
            </a:pPr>
            <a:r>
              <a:rPr lang="en-US" sz="4100" b="1" dirty="0">
                <a:solidFill>
                  <a:schemeClr val="accent3"/>
                </a:solidFill>
              </a:rPr>
              <a:t>SUSTAINABLE</a:t>
            </a:r>
            <a:r>
              <a:rPr lang="en-US" sz="4100" dirty="0">
                <a:solidFill>
                  <a:schemeClr val="accent3"/>
                </a:solidFill>
              </a:rPr>
              <a:t>IT</a:t>
            </a:r>
            <a:r>
              <a:rPr lang="en-US" sz="3300" dirty="0">
                <a:solidFill>
                  <a:schemeClr val="accent3"/>
                </a:solidFill>
              </a:rPr>
              <a:t>.ORG</a:t>
            </a:r>
            <a:endParaRPr sz="3300" dirty="0">
              <a:solidFill>
                <a:schemeClr val="accent3"/>
              </a:solidFill>
            </a:endParaRPr>
          </a:p>
        </p:txBody>
      </p:sp>
      <p:sp>
        <p:nvSpPr>
          <p:cNvPr id="1865" name="Google Shape;1865;p247"/>
          <p:cNvSpPr txBox="1">
            <a:spLocks noGrp="1"/>
          </p:cNvSpPr>
          <p:nvPr>
            <p:ph type="subTitle" idx="1"/>
          </p:nvPr>
        </p:nvSpPr>
        <p:spPr>
          <a:xfrm>
            <a:off x="114799" y="3539101"/>
            <a:ext cx="6269700" cy="777300"/>
          </a:xfrm>
          <a:prstGeom prst="rect">
            <a:avLst/>
          </a:prstGeom>
          <a:noFill/>
          <a:ln>
            <a:noFill/>
          </a:ln>
        </p:spPr>
        <p:txBody>
          <a:bodyPr spcFirstLastPara="1" wrap="square" lIns="0" tIns="0" rIns="0" bIns="0" anchor="t" anchorCtr="0">
            <a:noAutofit/>
          </a:bodyPr>
          <a:lstStyle/>
          <a:p>
            <a:pPr algn="ctr"/>
            <a:r>
              <a:rPr lang="en-US" b="1" dirty="0"/>
              <a:t>IT Sustainability Business Case Template</a:t>
            </a:r>
          </a:p>
        </p:txBody>
      </p:sp>
      <p:pic>
        <p:nvPicPr>
          <p:cNvPr id="1866" name="Google Shape;1866;p24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6619526" y="609600"/>
            <a:ext cx="7900603" cy="5637390"/>
          </a:xfrm>
          <a:prstGeom prst="rect">
            <a:avLst/>
          </a:prstGeom>
          <a:noFill/>
          <a:ln>
            <a:noFill/>
          </a:ln>
        </p:spPr>
      </p:pic>
      <p:pic>
        <p:nvPicPr>
          <p:cNvPr id="1867" name="Google Shape;1867;p24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2064" y="609591"/>
            <a:ext cx="1663237" cy="542498"/>
          </a:xfrm>
          <a:prstGeom prst="rect">
            <a:avLst/>
          </a:prstGeom>
          <a:noFill/>
          <a:ln>
            <a:noFill/>
          </a:ln>
        </p:spPr>
      </p:pic>
      <p:sp>
        <p:nvSpPr>
          <p:cNvPr id="2" name="Google Shape;37;p6">
            <a:extLst>
              <a:ext uri="{FF2B5EF4-FFF2-40B4-BE49-F238E27FC236}">
                <a16:creationId xmlns:a16="http://schemas.microsoft.com/office/drawing/2014/main" id="{9629B248-83CB-9017-8E43-C15EA86593B1}"/>
              </a:ext>
            </a:extLst>
          </p:cNvPr>
          <p:cNvSpPr txBox="1">
            <a:spLocks noGrp="1"/>
          </p:cNvSpPr>
          <p:nvPr>
            <p:ph type="sldNum" idx="12"/>
          </p:nvPr>
        </p:nvSpPr>
        <p:spPr>
          <a:xfrm>
            <a:off x="11852371" y="6619200"/>
            <a:ext cx="362700" cy="238800"/>
          </a:xfrm>
          <a:prstGeom prst="rect">
            <a:avLst/>
          </a:prstGeom>
          <a:noFill/>
          <a:ln>
            <a:noFill/>
          </a:ln>
        </p:spPr>
        <p:txBody>
          <a:bodyPr spcFirstLastPara="1" wrap="square" lIns="0" tIns="0" rIns="0" bIns="0" anchor="t" anchorCtr="0">
            <a:noAutofit/>
          </a:bodyPr>
          <a:lstStyle>
            <a:lvl1pPr marL="0" marR="0" lvl="0"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800"/>
              <a:buFont typeface="Arial"/>
              <a:buNone/>
              <a:defRPr sz="8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1</a:t>
            </a:fld>
            <a:endParaRPr dirty="0"/>
          </a:p>
        </p:txBody>
      </p:sp>
    </p:spTree>
    <p:extLst>
      <p:ext uri="{BB962C8B-B14F-4D97-AF65-F5344CB8AC3E}">
        <p14:creationId xmlns:p14="http://schemas.microsoft.com/office/powerpoint/2010/main" val="3426854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D9EE1-8D2A-F89A-C566-BEEE9AAC5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4AD297-9B90-F0A6-0FA1-A6EFB3A36220}"/>
              </a:ext>
            </a:extLst>
          </p:cNvPr>
          <p:cNvSpPr>
            <a:spLocks noGrp="1"/>
          </p:cNvSpPr>
          <p:nvPr>
            <p:ph type="title"/>
          </p:nvPr>
        </p:nvSpPr>
        <p:spPr>
          <a:xfrm>
            <a:off x="661686" y="169250"/>
            <a:ext cx="10969043" cy="609600"/>
          </a:xfrm>
        </p:spPr>
        <p:txBody>
          <a:bodyPr/>
          <a:lstStyle/>
          <a:p>
            <a:r>
              <a:rPr lang="en-US" sz="3200" dirty="0"/>
              <a:t>Business case content and sourcing guide – Parts 9-10</a:t>
            </a:r>
          </a:p>
        </p:txBody>
      </p:sp>
      <p:sp>
        <p:nvSpPr>
          <p:cNvPr id="5" name="Slide Number Placeholder 4">
            <a:extLst>
              <a:ext uri="{FF2B5EF4-FFF2-40B4-BE49-F238E27FC236}">
                <a16:creationId xmlns:a16="http://schemas.microsoft.com/office/drawing/2014/main" id="{7B4CE576-A4EB-EFAA-D145-ED84FC239C5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10</a:t>
            </a:fld>
            <a:endParaRPr lang="en-US" dirty="0"/>
          </a:p>
        </p:txBody>
      </p:sp>
      <p:graphicFrame>
        <p:nvGraphicFramePr>
          <p:cNvPr id="3" name="Table 2">
            <a:extLst>
              <a:ext uri="{FF2B5EF4-FFF2-40B4-BE49-F238E27FC236}">
                <a16:creationId xmlns:a16="http://schemas.microsoft.com/office/drawing/2014/main" id="{EF4999E3-4EC8-FEA9-D27A-1586509B9A79}"/>
              </a:ext>
            </a:extLst>
          </p:cNvPr>
          <p:cNvGraphicFramePr>
            <a:graphicFrameLocks noGrp="1"/>
          </p:cNvGraphicFramePr>
          <p:nvPr>
            <p:extLst>
              <p:ext uri="{D42A27DB-BD31-4B8C-83A1-F6EECF244321}">
                <p14:modId xmlns:p14="http://schemas.microsoft.com/office/powerpoint/2010/main" val="507041430"/>
              </p:ext>
            </p:extLst>
          </p:nvPr>
        </p:nvGraphicFramePr>
        <p:xfrm>
          <a:off x="185998" y="784459"/>
          <a:ext cx="11849100" cy="3244038"/>
        </p:xfrm>
        <a:graphic>
          <a:graphicData uri="http://schemas.openxmlformats.org/drawingml/2006/table">
            <a:tbl>
              <a:tblPr firstRow="1" firstCol="1" bandRow="1">
                <a:tableStyleId>{5C22544A-7EE6-4342-B048-85BDC9FD1C3A}</a:tableStyleId>
              </a:tblPr>
              <a:tblGrid>
                <a:gridCol w="1388533">
                  <a:extLst>
                    <a:ext uri="{9D8B030D-6E8A-4147-A177-3AD203B41FA5}">
                      <a16:colId xmlns:a16="http://schemas.microsoft.com/office/drawing/2014/main" val="2591172785"/>
                    </a:ext>
                  </a:extLst>
                </a:gridCol>
                <a:gridCol w="2175933">
                  <a:extLst>
                    <a:ext uri="{9D8B030D-6E8A-4147-A177-3AD203B41FA5}">
                      <a16:colId xmlns:a16="http://schemas.microsoft.com/office/drawing/2014/main" val="3818812690"/>
                    </a:ext>
                  </a:extLst>
                </a:gridCol>
                <a:gridCol w="4851400">
                  <a:extLst>
                    <a:ext uri="{9D8B030D-6E8A-4147-A177-3AD203B41FA5}">
                      <a16:colId xmlns:a16="http://schemas.microsoft.com/office/drawing/2014/main" val="2273863141"/>
                    </a:ext>
                  </a:extLst>
                </a:gridCol>
                <a:gridCol w="3433234">
                  <a:extLst>
                    <a:ext uri="{9D8B030D-6E8A-4147-A177-3AD203B41FA5}">
                      <a16:colId xmlns:a16="http://schemas.microsoft.com/office/drawing/2014/main" val="2123206432"/>
                    </a:ext>
                  </a:extLst>
                </a:gridCol>
              </a:tblGrid>
              <a:tr h="396641">
                <a:tc>
                  <a:txBody>
                    <a:bodyPr/>
                    <a:lstStyle/>
                    <a:p>
                      <a:pPr marL="0" marR="0" algn="ctr">
                        <a:lnSpc>
                          <a:spcPct val="115000"/>
                        </a:lnSpc>
                        <a:spcAft>
                          <a:spcPts val="800"/>
                        </a:spcAft>
                        <a:buNone/>
                      </a:pPr>
                      <a:r>
                        <a:rPr lang="en-US" sz="1100" kern="100" dirty="0">
                          <a:effectLst/>
                        </a:rPr>
                        <a:t>Section</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nchor="ctr"/>
                </a:tc>
                <a:tc>
                  <a:txBody>
                    <a:bodyPr/>
                    <a:lstStyle/>
                    <a:p>
                      <a:pPr marL="0" marR="0" algn="ctr">
                        <a:lnSpc>
                          <a:spcPct val="115000"/>
                        </a:lnSpc>
                        <a:spcAft>
                          <a:spcPts val="800"/>
                        </a:spcAft>
                        <a:buNone/>
                      </a:pPr>
                      <a:r>
                        <a:rPr lang="en-US" sz="1100" kern="100" dirty="0">
                          <a:effectLst/>
                        </a:rPr>
                        <a:t>Purpose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nchor="ctr"/>
                </a:tc>
                <a:tc>
                  <a:txBody>
                    <a:bodyPr/>
                    <a:lstStyle/>
                    <a:p>
                      <a:pPr marL="0" marR="0" algn="ctr">
                        <a:lnSpc>
                          <a:spcPct val="115000"/>
                        </a:lnSpc>
                        <a:spcAft>
                          <a:spcPts val="800"/>
                        </a:spcAft>
                        <a:buNone/>
                      </a:pPr>
                      <a:r>
                        <a:rPr lang="en-US" sz="1100" kern="100" dirty="0">
                          <a:effectLst/>
                        </a:rPr>
                        <a:t>Content to Provide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nchor="ctr"/>
                </a:tc>
                <a:tc>
                  <a:txBody>
                    <a:bodyPr/>
                    <a:lstStyle/>
                    <a:p>
                      <a:pPr marL="0" marR="0" algn="ctr">
                        <a:lnSpc>
                          <a:spcPct val="115000"/>
                        </a:lnSpc>
                        <a:spcAft>
                          <a:spcPts val="800"/>
                        </a:spcAft>
                        <a:buNone/>
                      </a:pPr>
                      <a:r>
                        <a:rPr lang="en-US" sz="1100" kern="100" dirty="0">
                          <a:effectLst/>
                        </a:rPr>
                        <a:t>Information Sourcing</a:t>
                      </a:r>
                      <a:endParaRPr lang="en-US" sz="1100" b="1" kern="100" dirty="0">
                        <a:solidFill>
                          <a:srgbClr val="000000"/>
                        </a:solidFill>
                        <a:effectLst/>
                        <a:latin typeface="Crimson Pro"/>
                        <a:ea typeface="Times New Roman" panose="02020603050405020304" pitchFamily="18" charset="0"/>
                        <a:cs typeface="Arial" panose="020B0604020202020204" pitchFamily="34" charset="0"/>
                      </a:endParaRPr>
                    </a:p>
                  </a:txBody>
                  <a:tcPr marL="11199" marR="11199" marT="0" marB="0" anchor="ctr"/>
                </a:tc>
                <a:extLst>
                  <a:ext uri="{0D108BD9-81ED-4DB2-BD59-A6C34878D82A}">
                    <a16:rowId xmlns:a16="http://schemas.microsoft.com/office/drawing/2014/main" val="1625986949"/>
                  </a:ext>
                </a:extLst>
              </a:tr>
              <a:tr h="1427191">
                <a:tc>
                  <a:txBody>
                    <a:bodyPr/>
                    <a:lstStyle/>
                    <a:p>
                      <a:pPr marL="91440" marR="0" algn="l"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9. Governance</a:t>
                      </a:r>
                    </a:p>
                  </a:txBody>
                  <a:tcPr marL="11199" marR="11199" marT="0" marB="0"/>
                </a:tc>
                <a:tc>
                  <a:txBody>
                    <a:bodyPr/>
                    <a:lstStyle/>
                    <a:p>
                      <a:pPr marL="0" marR="0">
                        <a:lnSpc>
                          <a:spcPct val="115000"/>
                        </a:lnSpc>
                        <a:spcAft>
                          <a:spcPts val="800"/>
                        </a:spcAft>
                        <a:buNone/>
                      </a:pPr>
                      <a:r>
                        <a:rPr lang="en-US" sz="1100" kern="100" dirty="0">
                          <a:effectLst/>
                        </a:rPr>
                        <a:t>List the responsible parties and their contact information.</a:t>
                      </a:r>
                    </a:p>
                    <a:p>
                      <a:pPr marL="0" marR="0">
                        <a:lnSpc>
                          <a:spcPct val="115000"/>
                        </a:lnSpc>
                        <a:spcAft>
                          <a:spcPts val="800"/>
                        </a:spcAft>
                        <a:buNone/>
                      </a:pPr>
                      <a:r>
                        <a:rPr lang="en-US" sz="1100" kern="100" dirty="0">
                          <a:effectLst/>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The project manager is responsible for managing project implementation.   </a:t>
                      </a:r>
                    </a:p>
                    <a:p>
                      <a:pPr marL="0" marR="0">
                        <a:lnSpc>
                          <a:spcPct val="115000"/>
                        </a:lnSpc>
                        <a:spcAft>
                          <a:spcPts val="800"/>
                        </a:spcAft>
                        <a:buNone/>
                      </a:pPr>
                      <a:r>
                        <a:rPr lang="en-US" sz="1100" kern="100" dirty="0">
                          <a:effectLst/>
                        </a:rPr>
                        <a:t>• The project sponsor is accountable for ensuring the project is completed.  </a:t>
                      </a:r>
                    </a:p>
                    <a:p>
                      <a:pPr marL="0" marR="0">
                        <a:lnSpc>
                          <a:spcPct val="115000"/>
                        </a:lnSpc>
                        <a:spcAft>
                          <a:spcPts val="800"/>
                        </a:spcAft>
                        <a:buNone/>
                      </a:pPr>
                      <a:r>
                        <a:rPr lang="en-US" sz="1100" kern="100" dirty="0">
                          <a:effectLst/>
                        </a:rPr>
                        <a:t>• You may also describe the project team, review teams, and quality consultants.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extLst>
                  <a:ext uri="{0D108BD9-81ED-4DB2-BD59-A6C34878D82A}">
                    <a16:rowId xmlns:a16="http://schemas.microsoft.com/office/drawing/2014/main" val="2040495138"/>
                  </a:ext>
                </a:extLst>
              </a:tr>
              <a:tr h="1420206">
                <a:tc>
                  <a:txBody>
                    <a:bodyPr/>
                    <a:lstStyle/>
                    <a:p>
                      <a:pPr marL="91440" marR="0" algn="l"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10. Appendices (Optional)</a:t>
                      </a:r>
                    </a:p>
                  </a:txBody>
                  <a:tcPr marL="11199" marR="11199" marT="0" marB="0"/>
                </a:tc>
                <a:tc>
                  <a:txBody>
                    <a:bodyPr/>
                    <a:lstStyle/>
                    <a:p>
                      <a:pPr marL="0" marR="0">
                        <a:lnSpc>
                          <a:spcPct val="115000"/>
                        </a:lnSpc>
                        <a:spcAft>
                          <a:spcPts val="800"/>
                        </a:spcAft>
                        <a:buNone/>
                      </a:pPr>
                      <a:r>
                        <a:rPr lang="en-US" sz="1100" kern="100" dirty="0">
                          <a:effectLst/>
                        </a:rPr>
                        <a:t>Add supporting material.</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ESG KPI glossary</a:t>
                      </a:r>
                    </a:p>
                    <a:p>
                      <a:pPr marL="0" marR="0">
                        <a:lnSpc>
                          <a:spcPct val="115000"/>
                        </a:lnSpc>
                        <a:spcAft>
                          <a:spcPts val="800"/>
                        </a:spcAft>
                        <a:buNone/>
                      </a:pPr>
                      <a:r>
                        <a:rPr lang="en-US" sz="1100" kern="100" dirty="0">
                          <a:effectLst/>
                        </a:rPr>
                        <a:t>• Emissions baseline methodology</a:t>
                      </a:r>
                    </a:p>
                    <a:p>
                      <a:pPr marL="0" marR="0">
                        <a:lnSpc>
                          <a:spcPct val="115000"/>
                        </a:lnSpc>
                        <a:spcAft>
                          <a:spcPts val="800"/>
                        </a:spcAft>
                        <a:buNone/>
                      </a:pPr>
                      <a:r>
                        <a:rPr lang="en-US" sz="1100" kern="100" dirty="0">
                          <a:effectLst/>
                        </a:rPr>
                        <a:t>• Financial model summary table</a:t>
                      </a:r>
                    </a:p>
                    <a:p>
                      <a:pPr marL="0" marR="0">
                        <a:lnSpc>
                          <a:spcPct val="115000"/>
                        </a:lnSpc>
                        <a:spcAft>
                          <a:spcPts val="800"/>
                        </a:spcAft>
                        <a:buNone/>
                      </a:pPr>
                      <a:r>
                        <a:rPr lang="en-US" sz="1100" kern="100" dirty="0">
                          <a:effectLst/>
                        </a:rPr>
                        <a:t>• Vendor selection criteria or scoring sheets</a:t>
                      </a:r>
                    </a:p>
                    <a:p>
                      <a:pPr marL="0" marR="0">
                        <a:lnSpc>
                          <a:spcPct val="115000"/>
                        </a:lnSpc>
                        <a:spcAft>
                          <a:spcPts val="800"/>
                        </a:spcAft>
                        <a:buNone/>
                      </a:pPr>
                      <a:r>
                        <a:rPr lang="en-US" sz="1100" kern="100" dirty="0">
                          <a:effectLst/>
                        </a:rPr>
                        <a:t>• References and citations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Pull from SustainableIT.org standards taxonomy and vendor LCAs</a:t>
                      </a:r>
                    </a:p>
                    <a:p>
                      <a:pPr marL="0" marR="0">
                        <a:lnSpc>
                          <a:spcPct val="115000"/>
                        </a:lnSpc>
                        <a:spcAft>
                          <a:spcPts val="800"/>
                        </a:spcAft>
                        <a:buNone/>
                      </a:pPr>
                      <a:r>
                        <a:rPr lang="en-US" sz="1100" kern="100" dirty="0">
                          <a:effectLst/>
                        </a:rPr>
                        <a:t>• Include Excel baselines and carbon calculation outputs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extLst>
                  <a:ext uri="{0D108BD9-81ED-4DB2-BD59-A6C34878D82A}">
                    <a16:rowId xmlns:a16="http://schemas.microsoft.com/office/drawing/2014/main" val="1262651856"/>
                  </a:ext>
                </a:extLst>
              </a:tr>
            </a:tbl>
          </a:graphicData>
        </a:graphic>
      </p:graphicFrame>
    </p:spTree>
    <p:extLst>
      <p:ext uri="{BB962C8B-B14F-4D97-AF65-F5344CB8AC3E}">
        <p14:creationId xmlns:p14="http://schemas.microsoft.com/office/powerpoint/2010/main" val="1374786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25B69A5-3B0C-C540-8CC8-9794435EA004}"/>
              </a:ext>
            </a:extLst>
          </p:cNvPr>
          <p:cNvSpPr txBox="1"/>
          <p:nvPr/>
        </p:nvSpPr>
        <p:spPr>
          <a:xfrm>
            <a:off x="267242" y="3105600"/>
            <a:ext cx="10863153" cy="1107996"/>
          </a:xfrm>
          <a:prstGeom prst="rect">
            <a:avLst/>
          </a:prstGeom>
          <a:noFill/>
        </p:spPr>
        <p:txBody>
          <a:bodyPr wrap="square" rtlCol="0">
            <a:spAutoFit/>
          </a:bodyPr>
          <a:lstStyle/>
          <a:p>
            <a:r>
              <a:rPr lang="en-US" sz="6600" dirty="0">
                <a:solidFill>
                  <a:schemeClr val="accent1"/>
                </a:solidFill>
                <a:latin typeface="Century Gothic" panose="020B0502020202020204" pitchFamily="34" charset="0"/>
              </a:rPr>
              <a:t>Title</a:t>
            </a:r>
          </a:p>
        </p:txBody>
      </p:sp>
      <p:sp>
        <p:nvSpPr>
          <p:cNvPr id="9" name="TextBox 8">
            <a:extLst>
              <a:ext uri="{FF2B5EF4-FFF2-40B4-BE49-F238E27FC236}">
                <a16:creationId xmlns:a16="http://schemas.microsoft.com/office/drawing/2014/main" id="{BE98E647-E4C9-4B4B-888B-2F662C468983}"/>
              </a:ext>
            </a:extLst>
          </p:cNvPr>
          <p:cNvSpPr txBox="1"/>
          <p:nvPr/>
        </p:nvSpPr>
        <p:spPr>
          <a:xfrm>
            <a:off x="267242" y="4213597"/>
            <a:ext cx="7854449" cy="769441"/>
          </a:xfrm>
          <a:prstGeom prst="rect">
            <a:avLst/>
          </a:prstGeom>
          <a:noFill/>
        </p:spPr>
        <p:txBody>
          <a:bodyPr wrap="square" rtlCol="0">
            <a:spAutoFit/>
          </a:bodyPr>
          <a:lstStyle/>
          <a:p>
            <a:r>
              <a:rPr lang="en-US" sz="4400" dirty="0">
                <a:solidFill>
                  <a:schemeClr val="accent1">
                    <a:lumMod val="60000"/>
                    <a:lumOff val="40000"/>
                  </a:schemeClr>
                </a:solidFill>
                <a:latin typeface="Century Gothic" panose="020B0502020202020204" pitchFamily="34" charset="0"/>
              </a:rPr>
              <a:t>Business Case</a:t>
            </a:r>
          </a:p>
        </p:txBody>
      </p:sp>
      <p:sp>
        <p:nvSpPr>
          <p:cNvPr id="4" name="TextBox 3">
            <a:extLst>
              <a:ext uri="{FF2B5EF4-FFF2-40B4-BE49-F238E27FC236}">
                <a16:creationId xmlns:a16="http://schemas.microsoft.com/office/drawing/2014/main" id="{E9FEB64A-76FC-3D4F-AD1A-A7C744DE5653}"/>
              </a:ext>
            </a:extLst>
          </p:cNvPr>
          <p:cNvSpPr txBox="1"/>
          <p:nvPr/>
        </p:nvSpPr>
        <p:spPr>
          <a:xfrm>
            <a:off x="267242" y="5861829"/>
            <a:ext cx="3316742" cy="830997"/>
          </a:xfrm>
          <a:prstGeom prst="rect">
            <a:avLst/>
          </a:prstGeom>
          <a:noFill/>
        </p:spPr>
        <p:txBody>
          <a:bodyPr wrap="square" numCol="1" rtlCol="0">
            <a:spAutoFit/>
          </a:bodyPr>
          <a:lstStyle/>
          <a:p>
            <a:r>
              <a:rPr lang="en-US" sz="1600" dirty="0">
                <a:latin typeface="Century Gothic" panose="020B0502020202020204" pitchFamily="34" charset="0"/>
              </a:rPr>
              <a:t>00/00/0000</a:t>
            </a:r>
          </a:p>
          <a:p>
            <a:endParaRPr lang="en-US" sz="1600" dirty="0">
              <a:latin typeface="Century Gothic" panose="020B0502020202020204" pitchFamily="34" charset="0"/>
            </a:endParaRPr>
          </a:p>
          <a:p>
            <a:r>
              <a:rPr lang="en-US" sz="1600" dirty="0">
                <a:latin typeface="Century Gothic" panose="020B0502020202020204" pitchFamily="34" charset="0"/>
              </a:rPr>
              <a:t>v. 0.0.0</a:t>
            </a:r>
          </a:p>
        </p:txBody>
      </p:sp>
      <p:grpSp>
        <p:nvGrpSpPr>
          <p:cNvPr id="14" name="Group 13">
            <a:extLst>
              <a:ext uri="{FF2B5EF4-FFF2-40B4-BE49-F238E27FC236}">
                <a16:creationId xmlns:a16="http://schemas.microsoft.com/office/drawing/2014/main" id="{273E4A99-8E98-9C49-BEA2-1DA828E7F9B3}"/>
              </a:ext>
            </a:extLst>
          </p:cNvPr>
          <p:cNvGrpSpPr/>
          <p:nvPr/>
        </p:nvGrpSpPr>
        <p:grpSpPr>
          <a:xfrm>
            <a:off x="8941785" y="3659598"/>
            <a:ext cx="2932884" cy="2890404"/>
            <a:chOff x="415636" y="923060"/>
            <a:chExt cx="2932884" cy="2890404"/>
          </a:xfrm>
          <a:solidFill>
            <a:schemeClr val="bg1">
              <a:lumMod val="95000"/>
            </a:schemeClr>
          </a:solidFill>
        </p:grpSpPr>
        <p:sp>
          <p:nvSpPr>
            <p:cNvPr id="15" name="Oval 14">
              <a:extLst>
                <a:ext uri="{FF2B5EF4-FFF2-40B4-BE49-F238E27FC236}">
                  <a16:creationId xmlns:a16="http://schemas.microsoft.com/office/drawing/2014/main" id="{BFDED863-2973-1644-9532-648285F6B0E9}"/>
                </a:ext>
              </a:extLst>
            </p:cNvPr>
            <p:cNvSpPr/>
            <p:nvPr/>
          </p:nvSpPr>
          <p:spPr>
            <a:xfrm>
              <a:off x="415636" y="923060"/>
              <a:ext cx="2932884" cy="28904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EA10552-11D4-8049-A191-37D70CB0C373}"/>
                </a:ext>
              </a:extLst>
            </p:cNvPr>
            <p:cNvSpPr txBox="1"/>
            <p:nvPr/>
          </p:nvSpPr>
          <p:spPr>
            <a:xfrm>
              <a:off x="666341" y="1644986"/>
              <a:ext cx="2431473" cy="1446550"/>
            </a:xfrm>
            <a:prstGeom prst="rect">
              <a:avLst/>
            </a:prstGeom>
            <a:grpFill/>
          </p:spPr>
          <p:txBody>
            <a:bodyPr wrap="square" rtlCol="0">
              <a:spAutoFit/>
            </a:bodyPr>
            <a:lstStyle/>
            <a:p>
              <a:pPr algn="ctr"/>
              <a:r>
                <a:rPr lang="en-US" sz="4400" dirty="0">
                  <a:solidFill>
                    <a:schemeClr val="accent1"/>
                  </a:solidFill>
                  <a:latin typeface="Century Gothic" panose="020B0502020202020204" pitchFamily="34" charset="0"/>
                </a:rPr>
                <a:t>YOUR</a:t>
              </a:r>
            </a:p>
            <a:p>
              <a:pPr algn="ctr"/>
              <a:r>
                <a:rPr lang="en-US" sz="4400" dirty="0">
                  <a:solidFill>
                    <a:schemeClr val="accent1"/>
                  </a:solidFill>
                  <a:latin typeface="Century Gothic" panose="020B0502020202020204" pitchFamily="34" charset="0"/>
                </a:rPr>
                <a:t>LOGO</a:t>
              </a:r>
            </a:p>
          </p:txBody>
        </p:sp>
      </p:grpSp>
      <p:sp>
        <p:nvSpPr>
          <p:cNvPr id="2" name="TextBox 1">
            <a:extLst>
              <a:ext uri="{FF2B5EF4-FFF2-40B4-BE49-F238E27FC236}">
                <a16:creationId xmlns:a16="http://schemas.microsoft.com/office/drawing/2014/main" id="{C0936D0C-EE1B-4F98-40C0-886FB5DE3520}"/>
              </a:ext>
            </a:extLst>
          </p:cNvPr>
          <p:cNvSpPr txBox="1"/>
          <p:nvPr/>
        </p:nvSpPr>
        <p:spPr>
          <a:xfrm>
            <a:off x="267241" y="168721"/>
            <a:ext cx="10750164"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IT Sustainability Business Case Presentation Template</a:t>
            </a:r>
          </a:p>
        </p:txBody>
      </p:sp>
    </p:spTree>
    <p:extLst>
      <p:ext uri="{BB962C8B-B14F-4D97-AF65-F5344CB8AC3E}">
        <p14:creationId xmlns:p14="http://schemas.microsoft.com/office/powerpoint/2010/main" val="1750150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AC69C0F-C754-E844-85CB-CB90A2DC46DE}"/>
              </a:ext>
            </a:extLst>
          </p:cNvPr>
          <p:cNvSpPr txBox="1"/>
          <p:nvPr/>
        </p:nvSpPr>
        <p:spPr>
          <a:xfrm>
            <a:off x="480110" y="944782"/>
            <a:ext cx="12586448" cy="9074857"/>
          </a:xfrm>
          <a:prstGeom prst="rect">
            <a:avLst/>
          </a:prstGeom>
          <a:noFill/>
        </p:spPr>
        <p:txBody>
          <a:bodyPr wrap="square" numCol="2" rtlCol="0">
            <a:spAutoFit/>
          </a:bodyPr>
          <a:lstStyle/>
          <a:p>
            <a:pPr>
              <a:spcAft>
                <a:spcPts val="1200"/>
              </a:spcAft>
            </a:pPr>
            <a:r>
              <a:rPr lang="en-US" dirty="0">
                <a:latin typeface="Century Gothic" panose="020B0502020202020204" pitchFamily="34" charset="0"/>
                <a:ea typeface="Arial" charset="0"/>
                <a:cs typeface="Arial" charset="0"/>
              </a:rPr>
              <a:t>Executive summary</a:t>
            </a:r>
          </a:p>
          <a:p>
            <a:pPr>
              <a:spcAft>
                <a:spcPts val="1200"/>
              </a:spcAft>
            </a:pPr>
            <a:r>
              <a:rPr lang="en-US" dirty="0">
                <a:latin typeface="Century Gothic" panose="020B0502020202020204" pitchFamily="34" charset="0"/>
                <a:ea typeface="Arial" charset="0"/>
                <a:cs typeface="Arial" charset="0"/>
              </a:rPr>
              <a:t>Executive summary - Example</a:t>
            </a:r>
          </a:p>
          <a:p>
            <a:pPr>
              <a:spcAft>
                <a:spcPts val="1200"/>
              </a:spcAft>
            </a:pPr>
            <a:r>
              <a:rPr lang="en-US" dirty="0">
                <a:latin typeface="Century Gothic" panose="020B0502020202020204" pitchFamily="34" charset="0"/>
                <a:ea typeface="Arial" charset="0"/>
                <a:cs typeface="Arial" charset="0"/>
              </a:rPr>
              <a:t>Problem/opportunity</a:t>
            </a:r>
          </a:p>
          <a:p>
            <a:pPr>
              <a:spcAft>
                <a:spcPts val="1200"/>
              </a:spcAft>
            </a:pPr>
            <a:r>
              <a:rPr lang="en-US" dirty="0">
                <a:latin typeface="Century Gothic" panose="020B0502020202020204" pitchFamily="34" charset="0"/>
                <a:ea typeface="Arial" charset="0"/>
                <a:cs typeface="Arial" charset="0"/>
              </a:rPr>
              <a:t>Problem/opportunity - Example</a:t>
            </a:r>
          </a:p>
          <a:p>
            <a:pPr>
              <a:spcAft>
                <a:spcPts val="1200"/>
              </a:spcAft>
            </a:pPr>
            <a:r>
              <a:rPr lang="en-US" dirty="0">
                <a:latin typeface="Century Gothic" panose="020B0502020202020204" pitchFamily="34" charset="0"/>
                <a:ea typeface="Arial" charset="0"/>
                <a:cs typeface="Arial" charset="0"/>
              </a:rPr>
              <a:t>Proposed IT sustainability Initiatives</a:t>
            </a:r>
          </a:p>
          <a:p>
            <a:pPr>
              <a:spcAft>
                <a:spcPts val="1200"/>
              </a:spcAft>
            </a:pPr>
            <a:r>
              <a:rPr lang="en-US" dirty="0">
                <a:latin typeface="Century Gothic" panose="020B0502020202020204" pitchFamily="34" charset="0"/>
                <a:ea typeface="Arial" charset="0"/>
                <a:cs typeface="Arial" charset="0"/>
              </a:rPr>
              <a:t>Proposed IT sustainability Initiatives – Examples</a:t>
            </a:r>
          </a:p>
          <a:p>
            <a:pPr>
              <a:spcAft>
                <a:spcPts val="1200"/>
              </a:spcAft>
            </a:pPr>
            <a:r>
              <a:rPr lang="en-US" dirty="0">
                <a:latin typeface="Century Gothic" panose="020B0502020202020204" pitchFamily="34" charset="0"/>
                <a:ea typeface="Arial" charset="0"/>
                <a:cs typeface="Arial" charset="0"/>
              </a:rPr>
              <a:t>Sustainability Impact Analysis – Example</a:t>
            </a:r>
          </a:p>
          <a:p>
            <a:pPr>
              <a:spcAft>
                <a:spcPts val="1200"/>
              </a:spcAft>
            </a:pPr>
            <a:r>
              <a:rPr lang="en-US" dirty="0">
                <a:latin typeface="Century Gothic" panose="020B0502020202020204" pitchFamily="34" charset="0"/>
                <a:ea typeface="Arial" charset="0"/>
                <a:cs typeface="Arial" charset="0"/>
              </a:rPr>
              <a:t>Financial Impact Analysis</a:t>
            </a:r>
          </a:p>
          <a:p>
            <a:pPr>
              <a:spcAft>
                <a:spcPts val="1200"/>
              </a:spcAft>
            </a:pPr>
            <a:r>
              <a:rPr lang="en-US" dirty="0">
                <a:latin typeface="Century Gothic" panose="020B0502020202020204" pitchFamily="34" charset="0"/>
                <a:ea typeface="Arial" charset="0"/>
                <a:cs typeface="Arial" charset="0"/>
              </a:rPr>
              <a:t>Risk analysis of initiatives</a:t>
            </a:r>
          </a:p>
          <a:p>
            <a:pPr>
              <a:spcAft>
                <a:spcPts val="1200"/>
              </a:spcAft>
            </a:pPr>
            <a:r>
              <a:rPr lang="en-US" dirty="0">
                <a:latin typeface="Century Gothic" panose="020B0502020202020204" pitchFamily="34" charset="0"/>
                <a:ea typeface="Arial" charset="0"/>
                <a:cs typeface="Arial" charset="0"/>
              </a:rPr>
              <a:t>Risk analysis of initiatives - Examples</a:t>
            </a:r>
          </a:p>
          <a:p>
            <a:pPr>
              <a:spcAft>
                <a:spcPts val="1200"/>
              </a:spcAft>
            </a:pPr>
            <a:r>
              <a:rPr lang="en-US" dirty="0">
                <a:latin typeface="Century Gothic" panose="020B0502020202020204" pitchFamily="34" charset="0"/>
                <a:ea typeface="Arial" charset="0"/>
                <a:cs typeface="Arial" charset="0"/>
              </a:rPr>
              <a:t>Risk comparison</a:t>
            </a:r>
          </a:p>
          <a:p>
            <a:pPr>
              <a:spcAft>
                <a:spcPts val="1200"/>
              </a:spcAft>
            </a:pPr>
            <a:r>
              <a:rPr lang="en-US" dirty="0">
                <a:latin typeface="Century Gothic" panose="020B0502020202020204" pitchFamily="34" charset="0"/>
                <a:ea typeface="Arial" charset="0"/>
                <a:cs typeface="Arial" charset="0"/>
              </a:rPr>
              <a:t>Risk comparison - Examples</a:t>
            </a:r>
          </a:p>
          <a:p>
            <a:pPr>
              <a:spcAft>
                <a:spcPts val="1200"/>
              </a:spcAft>
            </a:pPr>
            <a:endParaRPr lang="en-US" dirty="0">
              <a:latin typeface="Century Gothic" panose="020B0502020202020204" pitchFamily="34" charset="0"/>
              <a:ea typeface="Arial" charset="0"/>
              <a:cs typeface="Arial" charset="0"/>
            </a:endParaRPr>
          </a:p>
          <a:p>
            <a:pPr>
              <a:spcAft>
                <a:spcPts val="1200"/>
              </a:spcAft>
            </a:pPr>
            <a:endParaRPr lang="en-US" dirty="0">
              <a:latin typeface="Century Gothic" panose="020B0502020202020204" pitchFamily="34" charset="0"/>
              <a:ea typeface="Arial" charset="0"/>
              <a:cs typeface="Arial" charset="0"/>
            </a:endParaRPr>
          </a:p>
          <a:p>
            <a:pPr>
              <a:spcAft>
                <a:spcPts val="1200"/>
              </a:spcAft>
            </a:pPr>
            <a:endParaRPr lang="en-US" dirty="0">
              <a:latin typeface="Century Gothic" panose="020B0502020202020204" pitchFamily="34" charset="0"/>
              <a:ea typeface="Arial" charset="0"/>
              <a:cs typeface="Arial" charset="0"/>
            </a:endParaRPr>
          </a:p>
          <a:p>
            <a:pPr>
              <a:spcAft>
                <a:spcPts val="1200"/>
              </a:spcAft>
            </a:pPr>
            <a:endParaRPr lang="en-US" dirty="0">
              <a:latin typeface="Century Gothic" panose="020B0502020202020204" pitchFamily="34" charset="0"/>
              <a:ea typeface="Arial" charset="0"/>
              <a:cs typeface="Arial" charset="0"/>
            </a:endParaRPr>
          </a:p>
          <a:p>
            <a:pPr>
              <a:spcAft>
                <a:spcPts val="1200"/>
              </a:spcAft>
            </a:pPr>
            <a:endParaRPr lang="en-US" dirty="0">
              <a:latin typeface="Century Gothic" panose="020B0502020202020204" pitchFamily="34" charset="0"/>
              <a:ea typeface="Arial" charset="0"/>
              <a:cs typeface="Arial" charset="0"/>
            </a:endParaRPr>
          </a:p>
          <a:p>
            <a:pPr>
              <a:spcAft>
                <a:spcPts val="1200"/>
              </a:spcAft>
            </a:pPr>
            <a:endParaRPr lang="en-US" dirty="0">
              <a:latin typeface="Century Gothic" panose="020B0502020202020204" pitchFamily="34" charset="0"/>
              <a:ea typeface="Arial" charset="0"/>
              <a:cs typeface="Arial" charset="0"/>
            </a:endParaRPr>
          </a:p>
          <a:p>
            <a:pPr>
              <a:spcAft>
                <a:spcPts val="1200"/>
              </a:spcAft>
            </a:pPr>
            <a:endParaRPr lang="en-US" dirty="0">
              <a:latin typeface="Century Gothic" panose="020B0502020202020204" pitchFamily="34" charset="0"/>
              <a:ea typeface="Arial" charset="0"/>
              <a:cs typeface="Arial" charset="0"/>
            </a:endParaRPr>
          </a:p>
          <a:p>
            <a:pPr>
              <a:spcAft>
                <a:spcPts val="1200"/>
              </a:spcAft>
            </a:pPr>
            <a:endParaRPr lang="en-US" dirty="0">
              <a:latin typeface="Century Gothic" panose="020B0502020202020204" pitchFamily="34" charset="0"/>
              <a:ea typeface="Arial" charset="0"/>
              <a:cs typeface="Arial" charset="0"/>
            </a:endParaRPr>
          </a:p>
          <a:p>
            <a:pPr>
              <a:spcAft>
                <a:spcPts val="1200"/>
              </a:spcAft>
            </a:pPr>
            <a:endParaRPr lang="en-US" dirty="0">
              <a:latin typeface="Century Gothic" panose="020B0502020202020204" pitchFamily="34" charset="0"/>
              <a:ea typeface="Arial" charset="0"/>
              <a:cs typeface="Arial" charset="0"/>
            </a:endParaRPr>
          </a:p>
          <a:p>
            <a:pPr>
              <a:spcAft>
                <a:spcPts val="1200"/>
              </a:spcAft>
            </a:pPr>
            <a:r>
              <a:rPr lang="en-US" dirty="0">
                <a:latin typeface="Century Gothic" panose="020B0502020202020204" pitchFamily="34" charset="0"/>
                <a:ea typeface="Arial" charset="0"/>
                <a:cs typeface="Arial" charset="0"/>
              </a:rPr>
              <a:t>Comparison of initiatives</a:t>
            </a:r>
          </a:p>
          <a:p>
            <a:pPr>
              <a:spcAft>
                <a:spcPts val="1200"/>
              </a:spcAft>
            </a:pPr>
            <a:r>
              <a:rPr lang="en-US" dirty="0">
                <a:latin typeface="Century Gothic" panose="020B0502020202020204" pitchFamily="34" charset="0"/>
                <a:ea typeface="Arial" charset="0"/>
                <a:cs typeface="Arial" charset="0"/>
              </a:rPr>
              <a:t>Comparison of initiatives - Example</a:t>
            </a:r>
          </a:p>
          <a:p>
            <a:pPr>
              <a:spcAft>
                <a:spcPts val="1200"/>
              </a:spcAft>
            </a:pPr>
            <a:r>
              <a:rPr lang="en-US" dirty="0">
                <a:latin typeface="Century Gothic" panose="020B0502020202020204" pitchFamily="34" charset="0"/>
                <a:ea typeface="Arial" charset="0"/>
                <a:cs typeface="Arial" charset="0"/>
              </a:rPr>
              <a:t>Recommendation</a:t>
            </a:r>
          </a:p>
          <a:p>
            <a:pPr>
              <a:spcAft>
                <a:spcPts val="1200"/>
              </a:spcAft>
            </a:pPr>
            <a:r>
              <a:rPr lang="en-US" dirty="0">
                <a:latin typeface="Century Gothic" panose="020B0502020202020204" pitchFamily="34" charset="0"/>
                <a:ea typeface="Arial" charset="0"/>
                <a:cs typeface="Arial" charset="0"/>
              </a:rPr>
              <a:t>Recommendation - Example</a:t>
            </a:r>
          </a:p>
          <a:p>
            <a:pPr>
              <a:spcAft>
                <a:spcPts val="1200"/>
              </a:spcAft>
            </a:pPr>
            <a:r>
              <a:rPr lang="en-US" dirty="0">
                <a:latin typeface="Century Gothic" panose="020B0502020202020204" pitchFamily="34" charset="0"/>
                <a:ea typeface="Arial" charset="0"/>
                <a:cs typeface="Arial" charset="0"/>
              </a:rPr>
              <a:t>Implementation Plan</a:t>
            </a:r>
          </a:p>
          <a:p>
            <a:pPr>
              <a:spcAft>
                <a:spcPts val="1200"/>
              </a:spcAft>
            </a:pPr>
            <a:r>
              <a:rPr lang="en-US" dirty="0">
                <a:latin typeface="Century Gothic" panose="020B0502020202020204" pitchFamily="34" charset="0"/>
                <a:ea typeface="Arial" charset="0"/>
                <a:cs typeface="Arial" charset="0"/>
              </a:rPr>
              <a:t>Implementation Plan - Example</a:t>
            </a:r>
          </a:p>
          <a:p>
            <a:pPr>
              <a:spcAft>
                <a:spcPts val="1200"/>
              </a:spcAft>
            </a:pPr>
            <a:r>
              <a:rPr lang="en-US" dirty="0">
                <a:latin typeface="Century Gothic" panose="020B0502020202020204" pitchFamily="34" charset="0"/>
                <a:ea typeface="Arial" charset="0"/>
                <a:cs typeface="Arial" charset="0"/>
              </a:rPr>
              <a:t>Governance</a:t>
            </a:r>
          </a:p>
          <a:p>
            <a:pPr>
              <a:spcAft>
                <a:spcPts val="1200"/>
              </a:spcAft>
            </a:pPr>
            <a:r>
              <a:rPr lang="en-US" dirty="0">
                <a:latin typeface="Century Gothic" panose="020B0502020202020204" pitchFamily="34" charset="0"/>
                <a:ea typeface="Arial" charset="0"/>
                <a:cs typeface="Arial" charset="0"/>
              </a:rPr>
              <a:t>Governance - Example</a:t>
            </a:r>
          </a:p>
          <a:p>
            <a:pPr>
              <a:spcAft>
                <a:spcPts val="1200"/>
              </a:spcAft>
            </a:pPr>
            <a:r>
              <a:rPr lang="en-US" dirty="0">
                <a:latin typeface="Century Gothic" panose="020B0502020202020204" pitchFamily="34" charset="0"/>
                <a:ea typeface="Arial" charset="0"/>
                <a:cs typeface="Arial" charset="0"/>
              </a:rPr>
              <a:t>Summary</a:t>
            </a:r>
          </a:p>
          <a:p>
            <a:pPr>
              <a:spcAft>
                <a:spcPts val="1200"/>
              </a:spcAft>
            </a:pPr>
            <a:r>
              <a:rPr lang="en-US" dirty="0">
                <a:latin typeface="Century Gothic" panose="020B0502020202020204" pitchFamily="34" charset="0"/>
                <a:ea typeface="Arial" charset="0"/>
                <a:cs typeface="Arial" charset="0"/>
              </a:rPr>
              <a:t>Summary – Example</a:t>
            </a:r>
          </a:p>
          <a:p>
            <a:pPr>
              <a:spcAft>
                <a:spcPts val="1200"/>
              </a:spcAft>
            </a:pPr>
            <a:r>
              <a:rPr lang="en-US" dirty="0">
                <a:latin typeface="Century Gothic" panose="020B0502020202020204" pitchFamily="34" charset="0"/>
                <a:ea typeface="Arial" charset="0"/>
                <a:cs typeface="Arial" charset="0"/>
              </a:rPr>
              <a:t>Potential Appendices</a:t>
            </a:r>
          </a:p>
          <a:p>
            <a:pPr>
              <a:spcAft>
                <a:spcPts val="1200"/>
              </a:spcAft>
            </a:pPr>
            <a:r>
              <a:rPr lang="en-US" dirty="0">
                <a:latin typeface="Century Gothic" panose="020B0502020202020204" pitchFamily="34" charset="0"/>
                <a:ea typeface="Arial" charset="0"/>
                <a:cs typeface="Arial" charset="0"/>
              </a:rPr>
              <a:t>Initiative at a glance</a:t>
            </a:r>
            <a:endParaRPr lang="en-US" dirty="0"/>
          </a:p>
        </p:txBody>
      </p:sp>
      <p:sp>
        <p:nvSpPr>
          <p:cNvPr id="2" name="TextBox 1">
            <a:extLst>
              <a:ext uri="{FF2B5EF4-FFF2-40B4-BE49-F238E27FC236}">
                <a16:creationId xmlns:a16="http://schemas.microsoft.com/office/drawing/2014/main" id="{8719F907-B070-BB71-7158-634A005A0658}"/>
              </a:ext>
            </a:extLst>
          </p:cNvPr>
          <p:cNvSpPr txBox="1"/>
          <p:nvPr/>
        </p:nvSpPr>
        <p:spPr>
          <a:xfrm>
            <a:off x="88982" y="88250"/>
            <a:ext cx="12103018" cy="584775"/>
          </a:xfrm>
          <a:prstGeom prst="rect">
            <a:avLst/>
          </a:prstGeom>
          <a:noFill/>
        </p:spPr>
        <p:txBody>
          <a:bodyPr wrap="square" rtlCol="0">
            <a:spAutoFit/>
          </a:bodyPr>
          <a:lstStyle/>
          <a:p>
            <a:pPr algn="ctr"/>
            <a:r>
              <a:rPr lang="en-US" sz="3200" dirty="0">
                <a:solidFill>
                  <a:schemeClr val="accent1"/>
                </a:solidFill>
                <a:latin typeface="Century Gothic" panose="020B0502020202020204" pitchFamily="34" charset="0"/>
                <a:ea typeface="Arial" charset="0"/>
                <a:cs typeface="Arial" charset="0"/>
              </a:rPr>
              <a:t>Contents</a:t>
            </a:r>
          </a:p>
        </p:txBody>
      </p:sp>
      <p:cxnSp>
        <p:nvCxnSpPr>
          <p:cNvPr id="3" name="Straight Connector 2">
            <a:extLst>
              <a:ext uri="{FF2B5EF4-FFF2-40B4-BE49-F238E27FC236}">
                <a16:creationId xmlns:a16="http://schemas.microsoft.com/office/drawing/2014/main" id="{61FD8649-E28B-66AA-3DD0-5CEE76288594}"/>
              </a:ext>
            </a:extLst>
          </p:cNvPr>
          <p:cNvCxnSpPr/>
          <p:nvPr/>
        </p:nvCxnSpPr>
        <p:spPr>
          <a:xfrm>
            <a:off x="88982" y="771525"/>
            <a:ext cx="120268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43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B358C66-369C-F048-90F6-091179E7E5FF}"/>
              </a:ext>
            </a:extLst>
          </p:cNvPr>
          <p:cNvGraphicFramePr>
            <a:graphicFrameLocks noGrp="1"/>
          </p:cNvGraphicFramePr>
          <p:nvPr>
            <p:extLst>
              <p:ext uri="{D42A27DB-BD31-4B8C-83A1-F6EECF244321}">
                <p14:modId xmlns:p14="http://schemas.microsoft.com/office/powerpoint/2010/main" val="1997753521"/>
              </p:ext>
            </p:extLst>
          </p:nvPr>
        </p:nvGraphicFramePr>
        <p:xfrm>
          <a:off x="220177" y="352697"/>
          <a:ext cx="11713518" cy="5738136"/>
        </p:xfrm>
        <a:graphic>
          <a:graphicData uri="http://schemas.openxmlformats.org/drawingml/2006/table">
            <a:tbl>
              <a:tblPr>
                <a:effectLst/>
                <a:tableStyleId>{5C22544A-7EE6-4342-B048-85BDC9FD1C3A}</a:tableStyleId>
              </a:tblPr>
              <a:tblGrid>
                <a:gridCol w="1563273">
                  <a:extLst>
                    <a:ext uri="{9D8B030D-6E8A-4147-A177-3AD203B41FA5}">
                      <a16:colId xmlns:a16="http://schemas.microsoft.com/office/drawing/2014/main" val="2448353432"/>
                    </a:ext>
                  </a:extLst>
                </a:gridCol>
                <a:gridCol w="10150245">
                  <a:extLst>
                    <a:ext uri="{9D8B030D-6E8A-4147-A177-3AD203B41FA5}">
                      <a16:colId xmlns:a16="http://schemas.microsoft.com/office/drawing/2014/main" val="185754983"/>
                    </a:ext>
                  </a:extLst>
                </a:gridCol>
              </a:tblGrid>
              <a:tr h="1434534">
                <a:tc>
                  <a:txBody>
                    <a:bodyPr/>
                    <a:lstStyle/>
                    <a:p>
                      <a:pPr algn="l" fontAlgn="b"/>
                      <a:r>
                        <a:rPr lang="en-US" sz="1200" b="1" u="none" strike="noStrike" dirty="0">
                          <a:solidFill>
                            <a:schemeClr val="bg1"/>
                          </a:solidFill>
                          <a:effectLst/>
                          <a:latin typeface="Century Gothic" panose="020B0502020202020204" pitchFamily="34" charset="0"/>
                        </a:rPr>
                        <a:t>VISION</a:t>
                      </a:r>
                      <a:endParaRPr lang="en-US" sz="1200" b="1" i="0" u="none" strike="noStrike" dirty="0">
                        <a:solidFill>
                          <a:schemeClr val="bg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kern="1200" dirty="0">
                          <a:solidFill>
                            <a:schemeClr val="dk1"/>
                          </a:solidFill>
                          <a:effectLst/>
                          <a:latin typeface="Century Gothic" panose="020B0502020202020204" pitchFamily="34" charset="0"/>
                          <a:ea typeface="+mn-ea"/>
                          <a:cs typeface="+mn-cs"/>
                        </a:rPr>
                        <a:t>Describe in one line the intended benefits of the proposed IT sustainability project.</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64071318"/>
                  </a:ext>
                </a:extLst>
              </a:tr>
              <a:tr h="1434534">
                <a:tc>
                  <a:txBody>
                    <a:bodyPr/>
                    <a:lstStyle/>
                    <a:p>
                      <a:pPr algn="l" fontAlgn="b"/>
                      <a:r>
                        <a:rPr lang="en-US" sz="1200" b="1" i="0" u="none" strike="noStrike" dirty="0">
                          <a:solidFill>
                            <a:schemeClr val="bg1"/>
                          </a:solidFill>
                          <a:effectLst/>
                          <a:latin typeface="Century Gothic" panose="020B0502020202020204" pitchFamily="34" charset="0"/>
                        </a:rPr>
                        <a:t>STRATEGIC OBJECTIVE</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kern="1200" dirty="0">
                          <a:solidFill>
                            <a:schemeClr val="dk1"/>
                          </a:solidFill>
                          <a:effectLst/>
                          <a:latin typeface="Century Gothic" panose="020B0502020202020204" pitchFamily="34" charset="0"/>
                          <a:ea typeface="+mn-ea"/>
                          <a:cs typeface="+mn-cs"/>
                        </a:rPr>
                        <a:t>Describe how your project contributes to the strategic sustainability and value objectives of the organization.</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859515"/>
                  </a:ext>
                </a:extLst>
              </a:tr>
              <a:tr h="1434534">
                <a:tc>
                  <a:txBody>
                    <a:bodyPr/>
                    <a:lstStyle/>
                    <a:p>
                      <a:pPr algn="l" fontAlgn="b"/>
                      <a:r>
                        <a:rPr lang="en-US" sz="1200" b="1" i="0" u="none" strike="noStrike" dirty="0">
                          <a:solidFill>
                            <a:schemeClr val="bg1"/>
                          </a:solidFill>
                          <a:effectLst/>
                          <a:latin typeface="Century Gothic" panose="020B0502020202020204" pitchFamily="34" charset="0"/>
                        </a:rPr>
                        <a:t>PURPOSE OF THE BUSINESS CASE</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kern="1200" dirty="0">
                          <a:solidFill>
                            <a:schemeClr val="dk1"/>
                          </a:solidFill>
                          <a:effectLst/>
                          <a:latin typeface="Century Gothic" panose="020B0502020202020204" pitchFamily="34" charset="0"/>
                          <a:ea typeface="+mn-ea"/>
                          <a:cs typeface="+mn-cs"/>
                        </a:rPr>
                        <a:t>Describe what questions about the sustainability initiatives the business case will resolve.</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521055"/>
                  </a:ext>
                </a:extLst>
              </a:tr>
              <a:tr h="1434534">
                <a:tc>
                  <a:txBody>
                    <a:bodyPr/>
                    <a:lstStyle/>
                    <a:p>
                      <a:pPr algn="l" fontAlgn="b"/>
                      <a:r>
                        <a:rPr lang="en-US" sz="1200" b="1" i="0" u="none" strike="noStrike" dirty="0">
                          <a:solidFill>
                            <a:schemeClr val="bg1"/>
                          </a:solidFill>
                          <a:effectLst/>
                          <a:latin typeface="Century Gothic" panose="020B0502020202020204" pitchFamily="34" charset="0"/>
                        </a:rPr>
                        <a:t>BUSINESS CASE SPONSOR</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kern="1200" dirty="0">
                          <a:solidFill>
                            <a:schemeClr val="dk1"/>
                          </a:solidFill>
                          <a:effectLst/>
                          <a:latin typeface="Century Gothic" panose="020B0502020202020204" pitchFamily="34" charset="0"/>
                          <a:ea typeface="+mn-ea"/>
                          <a:cs typeface="+mn-cs"/>
                        </a:rPr>
                        <a:t>Name the individuals, departments, or groups sponsoring the business case. Include stakeholders consulted for the business case –  particularly sustainability, finance, compliance, other business functions.</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9254682"/>
                  </a:ext>
                </a:extLst>
              </a:tr>
            </a:tbl>
          </a:graphicData>
        </a:graphic>
      </p:graphicFrame>
      <p:sp>
        <p:nvSpPr>
          <p:cNvPr id="8" name="Rectangle 7"/>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EXECUTIVE SUMMARY</a:t>
            </a:r>
          </a:p>
        </p:txBody>
      </p:sp>
    </p:spTree>
    <p:extLst>
      <p:ext uri="{BB962C8B-B14F-4D97-AF65-F5344CB8AC3E}">
        <p14:creationId xmlns:p14="http://schemas.microsoft.com/office/powerpoint/2010/main" val="290575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9186E-08AD-F058-A349-542110F6C74F}"/>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424AC24-F6DB-940E-4A50-9BD473A1316A}"/>
              </a:ext>
            </a:extLst>
          </p:cNvPr>
          <p:cNvGraphicFramePr>
            <a:graphicFrameLocks noGrp="1"/>
          </p:cNvGraphicFramePr>
          <p:nvPr>
            <p:extLst>
              <p:ext uri="{D42A27DB-BD31-4B8C-83A1-F6EECF244321}">
                <p14:modId xmlns:p14="http://schemas.microsoft.com/office/powerpoint/2010/main" val="1063873381"/>
              </p:ext>
            </p:extLst>
          </p:nvPr>
        </p:nvGraphicFramePr>
        <p:xfrm>
          <a:off x="220177" y="352697"/>
          <a:ext cx="11713518" cy="5792971"/>
        </p:xfrm>
        <a:graphic>
          <a:graphicData uri="http://schemas.openxmlformats.org/drawingml/2006/table">
            <a:tbl>
              <a:tblPr>
                <a:effectLst/>
                <a:tableStyleId>{5C22544A-7EE6-4342-B048-85BDC9FD1C3A}</a:tableStyleId>
              </a:tblPr>
              <a:tblGrid>
                <a:gridCol w="1563273">
                  <a:extLst>
                    <a:ext uri="{9D8B030D-6E8A-4147-A177-3AD203B41FA5}">
                      <a16:colId xmlns:a16="http://schemas.microsoft.com/office/drawing/2014/main" val="2448353432"/>
                    </a:ext>
                  </a:extLst>
                </a:gridCol>
                <a:gridCol w="10150245">
                  <a:extLst>
                    <a:ext uri="{9D8B030D-6E8A-4147-A177-3AD203B41FA5}">
                      <a16:colId xmlns:a16="http://schemas.microsoft.com/office/drawing/2014/main" val="185754983"/>
                    </a:ext>
                  </a:extLst>
                </a:gridCol>
              </a:tblGrid>
              <a:tr h="1247503">
                <a:tc>
                  <a:txBody>
                    <a:bodyPr/>
                    <a:lstStyle/>
                    <a:p>
                      <a:pPr algn="l" fontAlgn="b"/>
                      <a:r>
                        <a:rPr lang="en-US" sz="1200" b="1" u="none" strike="noStrike" dirty="0">
                          <a:solidFill>
                            <a:schemeClr val="bg1"/>
                          </a:solidFill>
                          <a:effectLst/>
                          <a:latin typeface="Century Gothic" panose="020B0502020202020204" pitchFamily="34" charset="0"/>
                        </a:rPr>
                        <a:t>VISION</a:t>
                      </a:r>
                      <a:endParaRPr lang="en-US" sz="1200" b="1" i="0" u="none" strike="noStrike" dirty="0">
                        <a:solidFill>
                          <a:schemeClr val="bg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dirty="0"/>
                        <a:t>Transform GFS’s IT function into a powerful engine for sustainable growth—cutting emissions, strengthening governance, and driving financial performance through modern, efficient, and responsible technology.</a:t>
                      </a:r>
                      <a:endParaRPr lang="en-US" sz="1500" kern="1200" dirty="0">
                        <a:solidFill>
                          <a:schemeClr val="dk1"/>
                        </a:solidFill>
                        <a:effectLst/>
                        <a:latin typeface="Century Gothic" panose="020B0502020202020204" pitchFamily="34" charset="0"/>
                        <a:ea typeface="+mn-ea"/>
                        <a:cs typeface="+mn-cs"/>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64071318"/>
                  </a:ext>
                </a:extLst>
              </a:tr>
              <a:tr h="1434534">
                <a:tc>
                  <a:txBody>
                    <a:bodyPr/>
                    <a:lstStyle/>
                    <a:p>
                      <a:pPr algn="l" fontAlgn="b"/>
                      <a:r>
                        <a:rPr lang="en-US" sz="1200" b="1" i="0" u="none" strike="noStrike" dirty="0">
                          <a:solidFill>
                            <a:schemeClr val="bg1"/>
                          </a:solidFill>
                          <a:effectLst/>
                          <a:latin typeface="Century Gothic" panose="020B0502020202020204" pitchFamily="34" charset="0"/>
                        </a:rPr>
                        <a:t>STRATEGIC OBJECTIVE</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kern="1200" dirty="0">
                          <a:solidFill>
                            <a:schemeClr val="dk1"/>
                          </a:solidFill>
                          <a:effectLst/>
                          <a:latin typeface="Century Gothic" panose="020B0502020202020204" pitchFamily="34" charset="0"/>
                          <a:ea typeface="+mn-ea"/>
                          <a:cs typeface="+mn-cs"/>
                        </a:rPr>
                        <a:t>Implement an integrated Sustainable IT program that modernizes infrastructure, embeds responsible AI, unifies ESG data, and drives sustainable procurement to deliver a 50% emissions reduction, measurable cost savings, and full CSRD-ready transparency by Year 3.</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73859515"/>
                  </a:ext>
                </a:extLst>
              </a:tr>
              <a:tr h="1434534">
                <a:tc>
                  <a:txBody>
                    <a:bodyPr/>
                    <a:lstStyle/>
                    <a:p>
                      <a:pPr algn="l" fontAlgn="b"/>
                      <a:r>
                        <a:rPr lang="en-US" sz="1200" b="1" i="0" u="none" strike="noStrike" dirty="0">
                          <a:solidFill>
                            <a:schemeClr val="bg1"/>
                          </a:solidFill>
                          <a:effectLst/>
                          <a:latin typeface="Century Gothic" panose="020B0502020202020204" pitchFamily="34" charset="0"/>
                        </a:rPr>
                        <a:t>PURPOSE OF THE BUSINESS CASE</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kern="1200" dirty="0">
                          <a:solidFill>
                            <a:schemeClr val="dk1"/>
                          </a:solidFill>
                          <a:effectLst/>
                          <a:latin typeface="Century Gothic" panose="020B0502020202020204" pitchFamily="34" charset="0"/>
                          <a:ea typeface="+mn-ea"/>
                          <a:cs typeface="+mn-cs"/>
                        </a:rPr>
                        <a:t>For the proposed initiatives, this case will resolve:</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Century Gothic" panose="020B0502020202020204" pitchFamily="34" charset="0"/>
                          <a:ea typeface="+mn-ea"/>
                          <a:cs typeface="+mn-cs"/>
                        </a:rPr>
                        <a:t>How to reduce the energy intensity and operating cost of our data centers while improving performance and resiliency.</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effectLst/>
                          <a:latin typeface="Century Gothic" panose="020B0502020202020204" pitchFamily="34" charset="0"/>
                          <a:ea typeface="+mn-ea"/>
                          <a:cs typeface="+mn-cs"/>
                        </a:rPr>
                        <a:t>How to govern AI at scale in ways that minimize ESG risk and leverage its benefits.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dirty="0"/>
                        <a:t>How to eliminate fragmented ESG data and move to a single, auditable source of truth.</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600" dirty="0"/>
                        <a:t>How to ensure suppliers meet environmental, ethical, and circularity standards that reduce our Scope 3 emissions</a:t>
                      </a:r>
                      <a:endParaRPr lang="en-US" sz="1500" kern="1200" dirty="0">
                        <a:solidFill>
                          <a:schemeClr val="dk1"/>
                        </a:solidFill>
                        <a:effectLst/>
                        <a:latin typeface="Century Gothic" panose="020B0502020202020204" pitchFamily="34" charset="0"/>
                        <a:ea typeface="+mn-ea"/>
                        <a:cs typeface="+mn-cs"/>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0521055"/>
                  </a:ext>
                </a:extLst>
              </a:tr>
              <a:tr h="1434534">
                <a:tc>
                  <a:txBody>
                    <a:bodyPr/>
                    <a:lstStyle/>
                    <a:p>
                      <a:pPr algn="l" fontAlgn="b"/>
                      <a:r>
                        <a:rPr lang="en-US" sz="1200" b="1" i="0" u="none" strike="noStrike" dirty="0">
                          <a:solidFill>
                            <a:schemeClr val="bg1"/>
                          </a:solidFill>
                          <a:effectLst/>
                          <a:latin typeface="Century Gothic" panose="020B0502020202020204" pitchFamily="34" charset="0"/>
                        </a:rPr>
                        <a:t>BUSINESS CASE SPONSOR</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500" kern="1200" dirty="0">
                          <a:solidFill>
                            <a:schemeClr val="dk1"/>
                          </a:solidFill>
                          <a:effectLst/>
                          <a:latin typeface="Century Gothic" panose="020B0502020202020204" pitchFamily="34" charset="0"/>
                          <a:ea typeface="+mn-ea"/>
                          <a:cs typeface="+mn-cs"/>
                        </a:rPr>
                        <a:t>Chief sponsors are the CIO, CSO, and CFO. Secondary sponsors are the chief of procurement, chief risk officer, COO, chief data officer, and CTO (head of infrastructure.</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219254682"/>
                  </a:ext>
                </a:extLst>
              </a:tr>
            </a:tbl>
          </a:graphicData>
        </a:graphic>
      </p:graphicFrame>
      <p:sp>
        <p:nvSpPr>
          <p:cNvPr id="8" name="Rectangle 7">
            <a:extLst>
              <a:ext uri="{FF2B5EF4-FFF2-40B4-BE49-F238E27FC236}">
                <a16:creationId xmlns:a16="http://schemas.microsoft.com/office/drawing/2014/main" id="{DBCACAE6-05C6-B02C-3850-3036E2BBD0D2}"/>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98EEF969-FE9C-FD42-9A24-15F1B01EBFF1}"/>
              </a:ext>
            </a:extLst>
          </p:cNvPr>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EXECUTIVE SUMMARY - </a:t>
            </a:r>
            <a:r>
              <a:rPr lang="en-US" b="1" dirty="0">
                <a:solidFill>
                  <a:schemeClr val="accent1"/>
                </a:solidFill>
                <a:latin typeface="Century Gothic" panose="020B0502020202020204" pitchFamily="34" charset="0"/>
                <a:ea typeface="Arial" charset="0"/>
                <a:cs typeface="Arial" charset="0"/>
              </a:rPr>
              <a:t>EXAMPLE</a:t>
            </a:r>
          </a:p>
        </p:txBody>
      </p:sp>
    </p:spTree>
    <p:extLst>
      <p:ext uri="{BB962C8B-B14F-4D97-AF65-F5344CB8AC3E}">
        <p14:creationId xmlns:p14="http://schemas.microsoft.com/office/powerpoint/2010/main" val="170636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4B5A14A-994D-2E45-8BDA-35C939E37A7A}"/>
              </a:ext>
            </a:extLst>
          </p:cNvPr>
          <p:cNvGraphicFramePr>
            <a:graphicFrameLocks noGrp="1"/>
          </p:cNvGraphicFramePr>
          <p:nvPr>
            <p:extLst>
              <p:ext uri="{D42A27DB-BD31-4B8C-83A1-F6EECF244321}">
                <p14:modId xmlns:p14="http://schemas.microsoft.com/office/powerpoint/2010/main" val="2574519887"/>
              </p:ext>
            </p:extLst>
          </p:nvPr>
        </p:nvGraphicFramePr>
        <p:xfrm>
          <a:off x="220177" y="521081"/>
          <a:ext cx="11612880" cy="2361603"/>
        </p:xfrm>
        <a:graphic>
          <a:graphicData uri="http://schemas.openxmlformats.org/drawingml/2006/table">
            <a:tbl>
              <a:tblPr>
                <a:effectLst/>
                <a:tableStyleId>{5C22544A-7EE6-4342-B048-85BDC9FD1C3A}</a:tableStyleId>
              </a:tblPr>
              <a:tblGrid>
                <a:gridCol w="1554480">
                  <a:extLst>
                    <a:ext uri="{9D8B030D-6E8A-4147-A177-3AD203B41FA5}">
                      <a16:colId xmlns:a16="http://schemas.microsoft.com/office/drawing/2014/main" val="2448353432"/>
                    </a:ext>
                  </a:extLst>
                </a:gridCol>
                <a:gridCol w="10058400">
                  <a:extLst>
                    <a:ext uri="{9D8B030D-6E8A-4147-A177-3AD203B41FA5}">
                      <a16:colId xmlns:a16="http://schemas.microsoft.com/office/drawing/2014/main" val="185754983"/>
                    </a:ext>
                  </a:extLst>
                </a:gridCol>
              </a:tblGrid>
              <a:tr h="2361603">
                <a:tc>
                  <a:txBody>
                    <a:bodyPr/>
                    <a:lstStyle/>
                    <a:p>
                      <a:pPr algn="l" fontAlgn="b"/>
                      <a:r>
                        <a:rPr lang="en-US" sz="1200" b="1" u="none" strike="noStrike" dirty="0">
                          <a:solidFill>
                            <a:schemeClr val="bg1"/>
                          </a:solidFill>
                          <a:effectLst/>
                          <a:latin typeface="Century Gothic" panose="020B0502020202020204" pitchFamily="34" charset="0"/>
                        </a:rPr>
                        <a:t>PROBLEM STATEMENT (Define the business, operational, or regulatory issue being solved.)</a:t>
                      </a:r>
                      <a:endParaRPr lang="en-US" sz="1200" b="1" i="0" u="none" strike="noStrike" dirty="0">
                        <a:solidFill>
                          <a:schemeClr val="bg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Describe current IT sustainability gaps (e.g., inefficient infrastructure, fragmented ESG data, lack of AI governance).</a:t>
                      </a:r>
                    </a:p>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Quantify baseline issues: energy cost, emissions, or compliance risks.</a:t>
                      </a:r>
                    </a:p>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Summarize market/regulatory pressures (CSRD, SEC Climate Rule, etc.), including timing urgency.</a:t>
                      </a:r>
                    </a:p>
                    <a:p>
                      <a:pPr algn="l" fontAlgn="ctr"/>
                      <a:r>
                        <a:rPr lang="en-US" sz="1500" b="0" i="0" u="none" strike="noStrike" dirty="0">
                          <a:solidFill>
                            <a:schemeClr val="tx2">
                              <a:lumMod val="50000"/>
                            </a:schemeClr>
                          </a:solidFill>
                          <a:effectLst/>
                          <a:latin typeface="Century Gothic" panose="020B0502020202020204" pitchFamily="34" charset="0"/>
                        </a:rPr>
                        <a:t>.</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071318"/>
                  </a:ext>
                </a:extLst>
              </a:tr>
            </a:tbl>
          </a:graphicData>
        </a:graphic>
      </p:graphicFrame>
      <p:graphicFrame>
        <p:nvGraphicFramePr>
          <p:cNvPr id="9" name="Table 8">
            <a:extLst>
              <a:ext uri="{FF2B5EF4-FFF2-40B4-BE49-F238E27FC236}">
                <a16:creationId xmlns:a16="http://schemas.microsoft.com/office/drawing/2014/main" id="{1D5270F0-3FE0-9045-A861-1E7D1F6DA3B2}"/>
              </a:ext>
            </a:extLst>
          </p:cNvPr>
          <p:cNvGraphicFramePr>
            <a:graphicFrameLocks noGrp="1"/>
          </p:cNvGraphicFramePr>
          <p:nvPr>
            <p:extLst>
              <p:ext uri="{D42A27DB-BD31-4B8C-83A1-F6EECF244321}">
                <p14:modId xmlns:p14="http://schemas.microsoft.com/office/powerpoint/2010/main" val="2727872479"/>
              </p:ext>
            </p:extLst>
          </p:nvPr>
        </p:nvGraphicFramePr>
        <p:xfrm>
          <a:off x="220133" y="3121406"/>
          <a:ext cx="11612924" cy="2361603"/>
        </p:xfrm>
        <a:graphic>
          <a:graphicData uri="http://schemas.openxmlformats.org/drawingml/2006/table">
            <a:tbl>
              <a:tblPr>
                <a:effectLst/>
                <a:tableStyleId>{5C22544A-7EE6-4342-B048-85BDC9FD1C3A}</a:tableStyleId>
              </a:tblPr>
              <a:tblGrid>
                <a:gridCol w="1554524">
                  <a:extLst>
                    <a:ext uri="{9D8B030D-6E8A-4147-A177-3AD203B41FA5}">
                      <a16:colId xmlns:a16="http://schemas.microsoft.com/office/drawing/2014/main" val="2448353432"/>
                    </a:ext>
                  </a:extLst>
                </a:gridCol>
                <a:gridCol w="10058400">
                  <a:extLst>
                    <a:ext uri="{9D8B030D-6E8A-4147-A177-3AD203B41FA5}">
                      <a16:colId xmlns:a16="http://schemas.microsoft.com/office/drawing/2014/main" val="185754983"/>
                    </a:ext>
                  </a:extLst>
                </a:gridCol>
              </a:tblGrid>
              <a:tr h="2361603">
                <a:tc>
                  <a:txBody>
                    <a:bodyPr/>
                    <a:lstStyle/>
                    <a:p>
                      <a:pPr algn="l" fontAlgn="b"/>
                      <a:r>
                        <a:rPr lang="en-US" sz="1200" b="1" u="none" strike="noStrike" dirty="0">
                          <a:solidFill>
                            <a:schemeClr val="bg1"/>
                          </a:solidFill>
                          <a:effectLst/>
                          <a:latin typeface="Century Gothic" panose="020B0502020202020204" pitchFamily="34" charset="0"/>
                        </a:rPr>
                        <a:t>OPPORTUNITY STATEMENT (Define the business opportunity to be reaiized.)</a:t>
                      </a:r>
                      <a:endParaRPr lang="en-US" sz="1200" b="1" i="0" u="none" strike="noStrike" dirty="0">
                        <a:solidFill>
                          <a:schemeClr val="bg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l" fontAlgn="ctr"/>
                      <a:r>
                        <a:rPr lang="en-US" sz="1500" b="0" i="0" u="none" strike="noStrike" dirty="0">
                          <a:solidFill>
                            <a:schemeClr val="tx2">
                              <a:lumMod val="50000"/>
                            </a:schemeClr>
                          </a:solidFill>
                          <a:effectLst/>
                          <a:latin typeface="Century Gothic" panose="020B0502020202020204" pitchFamily="34" charset="0"/>
                        </a:rPr>
                        <a:t>Detail the opportunity (upside) for sustainability transformation in IT in terms of how it will help business achievement of sustainability goals, how it would drive hard and soft business value. Include competitive and market positioning. Include timing aspect of the opportunity.</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071318"/>
                  </a:ext>
                </a:extLst>
              </a:tr>
            </a:tbl>
          </a:graphicData>
        </a:graphic>
      </p:graphicFrame>
      <p:sp>
        <p:nvSpPr>
          <p:cNvPr id="8" name="Rectangle 7"/>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p:cNvSpPr txBox="1"/>
          <p:nvPr/>
        </p:nvSpPr>
        <p:spPr>
          <a:xfrm>
            <a:off x="3781586" y="6477000"/>
            <a:ext cx="8283455"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PROBLEM | OPPORTUNITY</a:t>
            </a:r>
          </a:p>
        </p:txBody>
      </p:sp>
    </p:spTree>
    <p:extLst>
      <p:ext uri="{BB962C8B-B14F-4D97-AF65-F5344CB8AC3E}">
        <p14:creationId xmlns:p14="http://schemas.microsoft.com/office/powerpoint/2010/main" val="305996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3E75-C4FE-DB21-BDCE-134F1F1821A0}"/>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9295961-BFC6-7204-DE0C-E530547B4085}"/>
              </a:ext>
            </a:extLst>
          </p:cNvPr>
          <p:cNvGraphicFramePr>
            <a:graphicFrameLocks noGrp="1"/>
          </p:cNvGraphicFramePr>
          <p:nvPr>
            <p:extLst>
              <p:ext uri="{D42A27DB-BD31-4B8C-83A1-F6EECF244321}">
                <p14:modId xmlns:p14="http://schemas.microsoft.com/office/powerpoint/2010/main" val="1809706772"/>
              </p:ext>
            </p:extLst>
          </p:nvPr>
        </p:nvGraphicFramePr>
        <p:xfrm>
          <a:off x="220177" y="521081"/>
          <a:ext cx="11612880" cy="2788920"/>
        </p:xfrm>
        <a:graphic>
          <a:graphicData uri="http://schemas.openxmlformats.org/drawingml/2006/table">
            <a:tbl>
              <a:tblPr>
                <a:effectLst/>
                <a:tableStyleId>{5C22544A-7EE6-4342-B048-85BDC9FD1C3A}</a:tableStyleId>
              </a:tblPr>
              <a:tblGrid>
                <a:gridCol w="1554480">
                  <a:extLst>
                    <a:ext uri="{9D8B030D-6E8A-4147-A177-3AD203B41FA5}">
                      <a16:colId xmlns:a16="http://schemas.microsoft.com/office/drawing/2014/main" val="2448353432"/>
                    </a:ext>
                  </a:extLst>
                </a:gridCol>
                <a:gridCol w="10058400">
                  <a:extLst>
                    <a:ext uri="{9D8B030D-6E8A-4147-A177-3AD203B41FA5}">
                      <a16:colId xmlns:a16="http://schemas.microsoft.com/office/drawing/2014/main" val="185754983"/>
                    </a:ext>
                  </a:extLst>
                </a:gridCol>
              </a:tblGrid>
              <a:tr h="2361603">
                <a:tc>
                  <a:txBody>
                    <a:bodyPr/>
                    <a:lstStyle/>
                    <a:p>
                      <a:pPr algn="l" fontAlgn="b"/>
                      <a:r>
                        <a:rPr lang="en-US" sz="1200" b="1" u="none" strike="noStrike" dirty="0">
                          <a:solidFill>
                            <a:schemeClr val="bg1"/>
                          </a:solidFill>
                          <a:effectLst/>
                          <a:latin typeface="Century Gothic" panose="020B0502020202020204" pitchFamily="34" charset="0"/>
                        </a:rPr>
                        <a:t>PROBLEM STATEMENT (Define the business, operational, or regulatory issue being solved.)</a:t>
                      </a:r>
                      <a:endParaRPr lang="en-US" sz="1200" b="1" i="0" u="none" strike="noStrike" dirty="0">
                        <a:solidFill>
                          <a:schemeClr val="bg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Inefficient and carbon-intensive IT operations — legacy data centers (PUE 1.7) and low renewable energy use (19%) drive 3,500 tons of avoidable CO₂ and high energy costs.</a:t>
                      </a:r>
                    </a:p>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Fragmented and unreliable ESG data — sustainability metrics are scattered across systems, slowing reporting, increasing manual effort, and creating CSRD/CSDDD compliance and audit risks.</a:t>
                      </a:r>
                    </a:p>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Rapid growth of AI and compute demand — increasing workloads lack governance for energy use, ethical oversight, and carbon impact management.</a:t>
                      </a:r>
                    </a:p>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Unsustainable procurement and lifecycle practices — supplier ESG visibility is limited, refresh cycles are too short, and e-waste processes miss circularity, reuse, and value-recovery opportunities.</a:t>
                      </a:r>
                    </a:p>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Misalignment between IT and enterprise ESG goals — IT is not yet fully leveraged to reduce emissions, strengthen governance, support social commitments, or meet investor and regulatory expectations.</a:t>
                      </a:r>
                    </a:p>
                    <a:p>
                      <a:pPr algn="l" fontAlgn="ctr"/>
                      <a:r>
                        <a:rPr lang="en-US" sz="1500" b="0" i="0" u="none" strike="noStrike" dirty="0">
                          <a:solidFill>
                            <a:schemeClr val="tx2">
                              <a:lumMod val="50000"/>
                            </a:schemeClr>
                          </a:solidFill>
                          <a:effectLst/>
                          <a:latin typeface="Century Gothic" panose="020B0502020202020204" pitchFamily="34" charset="0"/>
                        </a:rPr>
                        <a:t>.</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071318"/>
                  </a:ext>
                </a:extLst>
              </a:tr>
            </a:tbl>
          </a:graphicData>
        </a:graphic>
      </p:graphicFrame>
      <p:graphicFrame>
        <p:nvGraphicFramePr>
          <p:cNvPr id="9" name="Table 8">
            <a:extLst>
              <a:ext uri="{FF2B5EF4-FFF2-40B4-BE49-F238E27FC236}">
                <a16:creationId xmlns:a16="http://schemas.microsoft.com/office/drawing/2014/main" id="{20FB7B35-70C3-B3E0-CCC0-41F718F05545}"/>
              </a:ext>
            </a:extLst>
          </p:cNvPr>
          <p:cNvGraphicFramePr>
            <a:graphicFrameLocks noGrp="1"/>
          </p:cNvGraphicFramePr>
          <p:nvPr>
            <p:extLst>
              <p:ext uri="{D42A27DB-BD31-4B8C-83A1-F6EECF244321}">
                <p14:modId xmlns:p14="http://schemas.microsoft.com/office/powerpoint/2010/main" val="3006816189"/>
              </p:ext>
            </p:extLst>
          </p:nvPr>
        </p:nvGraphicFramePr>
        <p:xfrm>
          <a:off x="220133" y="3121406"/>
          <a:ext cx="11612924" cy="2560320"/>
        </p:xfrm>
        <a:graphic>
          <a:graphicData uri="http://schemas.openxmlformats.org/drawingml/2006/table">
            <a:tbl>
              <a:tblPr>
                <a:effectLst/>
                <a:tableStyleId>{5C22544A-7EE6-4342-B048-85BDC9FD1C3A}</a:tableStyleId>
              </a:tblPr>
              <a:tblGrid>
                <a:gridCol w="1554524">
                  <a:extLst>
                    <a:ext uri="{9D8B030D-6E8A-4147-A177-3AD203B41FA5}">
                      <a16:colId xmlns:a16="http://schemas.microsoft.com/office/drawing/2014/main" val="2448353432"/>
                    </a:ext>
                  </a:extLst>
                </a:gridCol>
                <a:gridCol w="10058400">
                  <a:extLst>
                    <a:ext uri="{9D8B030D-6E8A-4147-A177-3AD203B41FA5}">
                      <a16:colId xmlns:a16="http://schemas.microsoft.com/office/drawing/2014/main" val="185754983"/>
                    </a:ext>
                  </a:extLst>
                </a:gridCol>
              </a:tblGrid>
              <a:tr h="2361603">
                <a:tc>
                  <a:txBody>
                    <a:bodyPr/>
                    <a:lstStyle/>
                    <a:p>
                      <a:pPr algn="l" fontAlgn="b"/>
                      <a:r>
                        <a:rPr lang="en-US" sz="1200" b="1" u="none" strike="noStrike" dirty="0">
                          <a:solidFill>
                            <a:schemeClr val="bg1"/>
                          </a:solidFill>
                          <a:effectLst/>
                          <a:latin typeface="Century Gothic" panose="020B0502020202020204" pitchFamily="34" charset="0"/>
                        </a:rPr>
                        <a:t>OPPORTUNITY STATEMENT (Define the business opportunity to be reaiized.)</a:t>
                      </a:r>
                      <a:endParaRPr lang="en-US" sz="1200" b="1" i="0" u="none" strike="noStrike" dirty="0">
                        <a:solidFill>
                          <a:schemeClr val="bg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Cut IT emissions by 50% and reduce operating costs through AI-driven data center optimization, workload consolidation, and migration to renewable-powered cloud regions.</a:t>
                      </a:r>
                    </a:p>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Create a single, auditable ESG source of truth by unifying carbon, energy, procurement, and AI data into an automated platform that enables CSRD-ready reporting and real-time insights.</a:t>
                      </a:r>
                    </a:p>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Use AI to drive efficiency and sustainability gains, optimizing compute usage, predicting maintenance, reducing energy demand, and automating ESG data collection.</a:t>
                      </a:r>
                    </a:p>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Advance circular and responsible IT procurement by embedding ESG criteria into vendor selection, extending device lifecycles, reducing e-waste by 30%, and recovering asset value.</a:t>
                      </a:r>
                    </a:p>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Position IT as a strategic enabler of enterprise ESG goals by strengthening governance, boosting talent engagement, reducing regulatory and reputational risk, and enhancing investor confidence.</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071318"/>
                  </a:ext>
                </a:extLst>
              </a:tr>
            </a:tbl>
          </a:graphicData>
        </a:graphic>
      </p:graphicFrame>
      <p:sp>
        <p:nvSpPr>
          <p:cNvPr id="8" name="Rectangle 7">
            <a:extLst>
              <a:ext uri="{FF2B5EF4-FFF2-40B4-BE49-F238E27FC236}">
                <a16:creationId xmlns:a16="http://schemas.microsoft.com/office/drawing/2014/main" id="{9BE5AADE-93CE-FAEE-16F0-FF32633E9A51}"/>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B2602269-6F05-5D94-37D9-67EF510FACA4}"/>
              </a:ext>
            </a:extLst>
          </p:cNvPr>
          <p:cNvSpPr txBox="1"/>
          <p:nvPr/>
        </p:nvSpPr>
        <p:spPr>
          <a:xfrm>
            <a:off x="3781586" y="6477000"/>
            <a:ext cx="8283455"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PROBLEM | OPPORTUNITY - </a:t>
            </a:r>
            <a:r>
              <a:rPr lang="en-US" b="1" dirty="0">
                <a:solidFill>
                  <a:schemeClr val="accent1"/>
                </a:solidFill>
                <a:latin typeface="Century Gothic" panose="020B0502020202020204" pitchFamily="34" charset="0"/>
                <a:ea typeface="Arial" charset="0"/>
                <a:cs typeface="Arial" charset="0"/>
              </a:rPr>
              <a:t>EXAMPLE</a:t>
            </a:r>
          </a:p>
        </p:txBody>
      </p:sp>
    </p:spTree>
    <p:extLst>
      <p:ext uri="{BB962C8B-B14F-4D97-AF65-F5344CB8AC3E}">
        <p14:creationId xmlns:p14="http://schemas.microsoft.com/office/powerpoint/2010/main" val="2831369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INITIATIVE X</a:t>
            </a:r>
          </a:p>
        </p:txBody>
      </p:sp>
      <p:graphicFrame>
        <p:nvGraphicFramePr>
          <p:cNvPr id="2" name="Table 1">
            <a:extLst>
              <a:ext uri="{FF2B5EF4-FFF2-40B4-BE49-F238E27FC236}">
                <a16:creationId xmlns:a16="http://schemas.microsoft.com/office/drawing/2014/main" id="{D622B717-9ACF-234A-A15A-E76FB119CDBE}"/>
              </a:ext>
            </a:extLst>
          </p:cNvPr>
          <p:cNvGraphicFramePr>
            <a:graphicFrameLocks noGrp="1"/>
          </p:cNvGraphicFramePr>
          <p:nvPr>
            <p:extLst>
              <p:ext uri="{D42A27DB-BD31-4B8C-83A1-F6EECF244321}">
                <p14:modId xmlns:p14="http://schemas.microsoft.com/office/powerpoint/2010/main" val="3709096317"/>
              </p:ext>
            </p:extLst>
          </p:nvPr>
        </p:nvGraphicFramePr>
        <p:xfrm>
          <a:off x="258100" y="735973"/>
          <a:ext cx="11675800" cy="3187238"/>
        </p:xfrm>
        <a:graphic>
          <a:graphicData uri="http://schemas.openxmlformats.org/drawingml/2006/table">
            <a:tbl>
              <a:tblPr firstRow="1" firstCol="1" bandRow="1">
                <a:tableStyleId>{5C22544A-7EE6-4342-B048-85BDC9FD1C3A}</a:tableStyleId>
              </a:tblPr>
              <a:tblGrid>
                <a:gridCol w="2449497">
                  <a:extLst>
                    <a:ext uri="{9D8B030D-6E8A-4147-A177-3AD203B41FA5}">
                      <a16:colId xmlns:a16="http://schemas.microsoft.com/office/drawing/2014/main" val="80211780"/>
                    </a:ext>
                  </a:extLst>
                </a:gridCol>
                <a:gridCol w="1779736">
                  <a:extLst>
                    <a:ext uri="{9D8B030D-6E8A-4147-A177-3AD203B41FA5}">
                      <a16:colId xmlns:a16="http://schemas.microsoft.com/office/drawing/2014/main" val="3800851390"/>
                    </a:ext>
                  </a:extLst>
                </a:gridCol>
                <a:gridCol w="2209800">
                  <a:extLst>
                    <a:ext uri="{9D8B030D-6E8A-4147-A177-3AD203B41FA5}">
                      <a16:colId xmlns:a16="http://schemas.microsoft.com/office/drawing/2014/main" val="3272457919"/>
                    </a:ext>
                  </a:extLst>
                </a:gridCol>
                <a:gridCol w="2929991">
                  <a:extLst>
                    <a:ext uri="{9D8B030D-6E8A-4147-A177-3AD203B41FA5}">
                      <a16:colId xmlns:a16="http://schemas.microsoft.com/office/drawing/2014/main" val="3503263246"/>
                    </a:ext>
                  </a:extLst>
                </a:gridCol>
                <a:gridCol w="2306776">
                  <a:extLst>
                    <a:ext uri="{9D8B030D-6E8A-4147-A177-3AD203B41FA5}">
                      <a16:colId xmlns:a16="http://schemas.microsoft.com/office/drawing/2014/main" val="1450336681"/>
                    </a:ext>
                  </a:extLst>
                </a:gridCol>
              </a:tblGrid>
              <a:tr h="382823">
                <a:tc>
                  <a:txBody>
                    <a:bodyPr/>
                    <a:lstStyle/>
                    <a:p>
                      <a:pPr marL="0" marR="0">
                        <a:spcBef>
                          <a:spcPts val="0"/>
                        </a:spcBef>
                        <a:spcAft>
                          <a:spcPts val="0"/>
                        </a:spcAft>
                      </a:pPr>
                      <a:r>
                        <a:rPr lang="en-US" sz="1200" dirty="0">
                          <a:effectLst/>
                          <a:latin typeface="Century Gothic" panose="020B0502020202020204" pitchFamily="34" charset="0"/>
                        </a:rPr>
                        <a:t>INITIATIVE  DESCRIPTION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OBJECTIVE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STAKEHOLDERS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ACTIONS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SUSTAINABILITY/VALUE LINK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729673668"/>
                  </a:ext>
                </a:extLst>
              </a:tr>
              <a:tr h="28044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entury Gothic" panose="020B0502020202020204" pitchFamily="34" charset="0"/>
                        </a:rPr>
                        <a:t>Describe the essential aspects of the initiative or program</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Primary goals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Who is most affected by the initiative, who is essential to its development, and who would own and maintain the initiative during development and after completion</a:t>
                      </a:r>
                    </a:p>
                  </a:txBody>
                  <a:tcPr marL="68580" marR="68580" marT="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10000"/>
                        <a:lumOff val="90000"/>
                      </a:schemeClr>
                    </a:solidFill>
                  </a:tcPr>
                </a:tc>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Key implementation steps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171450" marR="0" indent="-171450">
                        <a:spcBef>
                          <a:spcPts val="0"/>
                        </a:spcBef>
                        <a:spcAft>
                          <a:spcPts val="0"/>
                        </a:spcAft>
                        <a:buFont typeface="Arial" panose="020B0604020202020204" pitchFamily="34" charset="0"/>
                        <a:buChar char="•"/>
                      </a:pPr>
                      <a:r>
                        <a:rPr lang="en-US" sz="1200" b="1" dirty="0">
                          <a:solidFill>
                            <a:schemeClr val="tx1"/>
                          </a:solidFill>
                          <a:effectLst/>
                          <a:latin typeface="Century Gothic" panose="020B0502020202020204" pitchFamily="34" charset="0"/>
                        </a:rPr>
                        <a:t>Describe which corporate sustainability pillar or goal this initiative affects</a:t>
                      </a:r>
                    </a:p>
                    <a:p>
                      <a:pPr marL="171450" marR="0" indent="-171450">
                        <a:spcBef>
                          <a:spcPts val="0"/>
                        </a:spcBef>
                        <a:spcAft>
                          <a:spcPts val="0"/>
                        </a:spcAft>
                        <a:buFont typeface="Arial" panose="020B0604020202020204" pitchFamily="34" charset="0"/>
                        <a:buChar char="•"/>
                      </a:pPr>
                      <a:r>
                        <a:rPr lang="en-US" sz="1200" b="1" dirty="0">
                          <a:solidFill>
                            <a:schemeClr val="tx1"/>
                          </a:solidFill>
                          <a:effectLst/>
                          <a:latin typeface="Century Gothic" panose="020B0502020202020204" pitchFamily="34" charset="0"/>
                        </a:rPr>
                        <a:t>Describe which business financial or competitive goals the initiative affects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50980997"/>
                  </a:ext>
                </a:extLst>
              </a:tr>
            </a:tbl>
          </a:graphicData>
        </a:graphic>
      </p:graphicFrame>
      <p:graphicFrame>
        <p:nvGraphicFramePr>
          <p:cNvPr id="3" name="Table 2">
            <a:extLst>
              <a:ext uri="{FF2B5EF4-FFF2-40B4-BE49-F238E27FC236}">
                <a16:creationId xmlns:a16="http://schemas.microsoft.com/office/drawing/2014/main" id="{DD78BE97-2BD4-3E44-8228-2C192A64029A}"/>
              </a:ext>
            </a:extLst>
          </p:cNvPr>
          <p:cNvGraphicFramePr>
            <a:graphicFrameLocks noGrp="1"/>
          </p:cNvGraphicFramePr>
          <p:nvPr>
            <p:extLst>
              <p:ext uri="{D42A27DB-BD31-4B8C-83A1-F6EECF244321}">
                <p14:modId xmlns:p14="http://schemas.microsoft.com/office/powerpoint/2010/main" val="3558465411"/>
              </p:ext>
            </p:extLst>
          </p:nvPr>
        </p:nvGraphicFramePr>
        <p:xfrm>
          <a:off x="258100" y="3994766"/>
          <a:ext cx="11701888" cy="2232467"/>
        </p:xfrm>
        <a:graphic>
          <a:graphicData uri="http://schemas.openxmlformats.org/drawingml/2006/table">
            <a:tbl>
              <a:tblPr>
                <a:tableStyleId>{5C22544A-7EE6-4342-B048-85BDC9FD1C3A}</a:tableStyleId>
              </a:tblPr>
              <a:tblGrid>
                <a:gridCol w="1740033">
                  <a:extLst>
                    <a:ext uri="{9D8B030D-6E8A-4147-A177-3AD203B41FA5}">
                      <a16:colId xmlns:a16="http://schemas.microsoft.com/office/drawing/2014/main" val="2475246706"/>
                    </a:ext>
                  </a:extLst>
                </a:gridCol>
                <a:gridCol w="9961855">
                  <a:extLst>
                    <a:ext uri="{9D8B030D-6E8A-4147-A177-3AD203B41FA5}">
                      <a16:colId xmlns:a16="http://schemas.microsoft.com/office/drawing/2014/main" val="2252496239"/>
                    </a:ext>
                  </a:extLst>
                </a:gridCol>
              </a:tblGrid>
              <a:tr h="310335">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KEY FACTORS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ctr">
                        <a:spcBef>
                          <a:spcPts val="0"/>
                        </a:spcBef>
                        <a:spcAft>
                          <a:spcPts val="0"/>
                        </a:spcAft>
                      </a:pPr>
                      <a:endParaRPr lang="en-US" sz="1200" b="1" dirty="0">
                        <a:solidFill>
                          <a:schemeClr val="bg1"/>
                        </a:solidFill>
                        <a:effectLst/>
                        <a:latin typeface="Century Gothic" panose="020B0502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586132925"/>
                  </a:ext>
                </a:extLst>
              </a:tr>
              <a:tr h="482050">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Sustainability impact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Tangible results (energy/emissions/water reduction %, social impacts, data accuracy &amp; visibility, compliance readiness)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8593712"/>
                  </a:ext>
                </a:extLst>
              </a:tr>
              <a:tr h="432549">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Financial impact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Financial results (top- and bottom-line impacts, ROU, NPP, IRR, costs avoided)</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9457010"/>
                  </a:ext>
                </a:extLst>
              </a:tr>
              <a:tr h="507280">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Costs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Investment required -- Total and by category (e.g., infrastructure upgrades, software licenses, staffing)</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7408684"/>
                  </a:ext>
                </a:extLst>
              </a:tr>
              <a:tr h="500253">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Stakeholder requirements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What will be needed from stakeholders, including time and other resources, and expertise</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1279456"/>
                  </a:ext>
                </a:extLst>
              </a:tr>
            </a:tbl>
          </a:graphicData>
        </a:graphic>
      </p:graphicFrame>
      <p:sp>
        <p:nvSpPr>
          <p:cNvPr id="4" name="Rectangle 1">
            <a:extLst>
              <a:ext uri="{FF2B5EF4-FFF2-40B4-BE49-F238E27FC236}">
                <a16:creationId xmlns:a16="http://schemas.microsoft.com/office/drawing/2014/main" id="{E1FCE9EB-2402-2D4B-BC61-8C1C4A36BA53}"/>
              </a:ext>
            </a:extLst>
          </p:cNvPr>
          <p:cNvSpPr>
            <a:spLocks noChangeArrowheads="1"/>
          </p:cNvSpPr>
          <p:nvPr/>
        </p:nvSpPr>
        <p:spPr bwMode="auto">
          <a:xfrm>
            <a:off x="412965" y="36796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TextBox 5">
            <a:extLst>
              <a:ext uri="{FF2B5EF4-FFF2-40B4-BE49-F238E27FC236}">
                <a16:creationId xmlns:a16="http://schemas.microsoft.com/office/drawing/2014/main" id="{F463635C-2748-2346-A657-972F6746CCC2}"/>
              </a:ext>
            </a:extLst>
          </p:cNvPr>
          <p:cNvSpPr txBox="1"/>
          <p:nvPr/>
        </p:nvSpPr>
        <p:spPr>
          <a:xfrm>
            <a:off x="196157" y="79644"/>
            <a:ext cx="11868883" cy="584775"/>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Title – IT Sustainability Initiative X </a:t>
            </a:r>
            <a:r>
              <a:rPr lang="en-US" sz="2000" dirty="0">
                <a:solidFill>
                  <a:schemeClr val="accent1"/>
                </a:solidFill>
                <a:latin typeface="Century Gothic" panose="020B0502020202020204" pitchFamily="34" charset="0"/>
              </a:rPr>
              <a:t>(copy page for multiple initiatives)</a:t>
            </a:r>
          </a:p>
        </p:txBody>
      </p:sp>
    </p:spTree>
    <p:extLst>
      <p:ext uri="{BB962C8B-B14F-4D97-AF65-F5344CB8AC3E}">
        <p14:creationId xmlns:p14="http://schemas.microsoft.com/office/powerpoint/2010/main" val="2654247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D71C1A-026C-849A-80E1-B21D58CF14B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B8DC4EE-CD63-D06F-67E6-ED9B42043F6B}"/>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21A69CB2-77D8-19FF-5FCB-DDC0FAC9E98B}"/>
              </a:ext>
            </a:extLst>
          </p:cNvPr>
          <p:cNvSpPr txBox="1"/>
          <p:nvPr/>
        </p:nvSpPr>
        <p:spPr>
          <a:xfrm>
            <a:off x="3666068" y="6477000"/>
            <a:ext cx="8398974"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INITIATIVE 1: </a:t>
            </a:r>
            <a:r>
              <a:rPr lang="en-US" b="1" dirty="0">
                <a:solidFill>
                  <a:schemeClr val="accent1"/>
                </a:solidFill>
                <a:latin typeface="Century Gothic" panose="020B0502020202020204" pitchFamily="34" charset="0"/>
                <a:ea typeface="Arial" charset="0"/>
                <a:cs typeface="Arial" charset="0"/>
              </a:rPr>
              <a:t>Example</a:t>
            </a:r>
            <a:r>
              <a:rPr lang="en-US" dirty="0">
                <a:solidFill>
                  <a:schemeClr val="accent1"/>
                </a:solidFill>
                <a:latin typeface="Century Gothic" panose="020B0502020202020204" pitchFamily="34" charset="0"/>
                <a:ea typeface="Arial" charset="0"/>
                <a:cs typeface="Arial" charset="0"/>
              </a:rPr>
              <a:t> - Green Data Infrastructure Optimization </a:t>
            </a:r>
          </a:p>
        </p:txBody>
      </p:sp>
      <p:graphicFrame>
        <p:nvGraphicFramePr>
          <p:cNvPr id="2" name="Table 1">
            <a:extLst>
              <a:ext uri="{FF2B5EF4-FFF2-40B4-BE49-F238E27FC236}">
                <a16:creationId xmlns:a16="http://schemas.microsoft.com/office/drawing/2014/main" id="{203FD1C8-21BF-8921-79D3-0C4A3F11CD08}"/>
              </a:ext>
            </a:extLst>
          </p:cNvPr>
          <p:cNvGraphicFramePr>
            <a:graphicFrameLocks noGrp="1"/>
          </p:cNvGraphicFramePr>
          <p:nvPr/>
        </p:nvGraphicFramePr>
        <p:xfrm>
          <a:off x="258100" y="735973"/>
          <a:ext cx="11675800" cy="3187238"/>
        </p:xfrm>
        <a:graphic>
          <a:graphicData uri="http://schemas.openxmlformats.org/drawingml/2006/table">
            <a:tbl>
              <a:tblPr firstRow="1" firstCol="1" bandRow="1">
                <a:tableStyleId>{5C22544A-7EE6-4342-B048-85BDC9FD1C3A}</a:tableStyleId>
              </a:tblPr>
              <a:tblGrid>
                <a:gridCol w="2449497">
                  <a:extLst>
                    <a:ext uri="{9D8B030D-6E8A-4147-A177-3AD203B41FA5}">
                      <a16:colId xmlns:a16="http://schemas.microsoft.com/office/drawing/2014/main" val="80211780"/>
                    </a:ext>
                  </a:extLst>
                </a:gridCol>
                <a:gridCol w="1961770">
                  <a:extLst>
                    <a:ext uri="{9D8B030D-6E8A-4147-A177-3AD203B41FA5}">
                      <a16:colId xmlns:a16="http://schemas.microsoft.com/office/drawing/2014/main" val="3800851390"/>
                    </a:ext>
                  </a:extLst>
                </a:gridCol>
                <a:gridCol w="1972733">
                  <a:extLst>
                    <a:ext uri="{9D8B030D-6E8A-4147-A177-3AD203B41FA5}">
                      <a16:colId xmlns:a16="http://schemas.microsoft.com/office/drawing/2014/main" val="3272457919"/>
                    </a:ext>
                  </a:extLst>
                </a:gridCol>
                <a:gridCol w="2985024">
                  <a:extLst>
                    <a:ext uri="{9D8B030D-6E8A-4147-A177-3AD203B41FA5}">
                      <a16:colId xmlns:a16="http://schemas.microsoft.com/office/drawing/2014/main" val="3503263246"/>
                    </a:ext>
                  </a:extLst>
                </a:gridCol>
                <a:gridCol w="2306776">
                  <a:extLst>
                    <a:ext uri="{9D8B030D-6E8A-4147-A177-3AD203B41FA5}">
                      <a16:colId xmlns:a16="http://schemas.microsoft.com/office/drawing/2014/main" val="1450336681"/>
                    </a:ext>
                  </a:extLst>
                </a:gridCol>
              </a:tblGrid>
              <a:tr h="382823">
                <a:tc>
                  <a:txBody>
                    <a:bodyPr/>
                    <a:lstStyle/>
                    <a:p>
                      <a:pPr marL="0" marR="0">
                        <a:spcBef>
                          <a:spcPts val="0"/>
                        </a:spcBef>
                        <a:spcAft>
                          <a:spcPts val="0"/>
                        </a:spcAft>
                      </a:pPr>
                      <a:r>
                        <a:rPr lang="en-US" sz="1200" dirty="0">
                          <a:effectLst/>
                          <a:latin typeface="Century Gothic" panose="020B0502020202020204" pitchFamily="34" charset="0"/>
                        </a:rPr>
                        <a:t>INITIATIVE  DESCRIPTION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OBJECTIVE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STAKEHOLDERS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ACTIONS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SUSTAINABILITY/VALUE LINK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729673668"/>
                  </a:ext>
                </a:extLst>
              </a:tr>
              <a:tr h="2804415">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Optimize on-premise data centers and accelerate migration to renewable-powered cloud platforms to significantly reduce energy use, carbon emissions, and IT operating costs.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Reduce data center energy use, emissions, and operating cost.</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CIO/CTO/Head of Infrastructure</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Head of Cloud/FinOps Lead</a:t>
                      </a:r>
                    </a:p>
                  </a:txBody>
                  <a:tcPr marL="68580" marR="68580" marT="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171450" marR="0" indent="-171450">
                        <a:spcBef>
                          <a:spcPts val="0"/>
                        </a:spcBef>
                        <a:spcAft>
                          <a:spcPts val="0"/>
                        </a:spcAft>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Deploy AI-driven DCIM and cooling optimization (e.g., EkkoSense-style IoT sensors + ML).</a:t>
                      </a:r>
                    </a:p>
                    <a:p>
                      <a:pPr marL="171450" marR="0" indent="-171450">
                        <a:spcBef>
                          <a:spcPts val="0"/>
                        </a:spcBef>
                        <a:spcAft>
                          <a:spcPts val="0"/>
                        </a:spcAft>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Decommission underutilized servers and consolidate facilities.</a:t>
                      </a:r>
                    </a:p>
                    <a:p>
                      <a:pPr marL="171450" marR="0" indent="-171450">
                        <a:spcBef>
                          <a:spcPts val="0"/>
                        </a:spcBef>
                        <a:spcAft>
                          <a:spcPts val="0"/>
                        </a:spcAft>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Migrate high-compute and non-sensitive workloads to renewable-powered cloud regions.</a:t>
                      </a:r>
                    </a:p>
                    <a:p>
                      <a:pPr marL="171450" marR="0" indent="-171450">
                        <a:spcBef>
                          <a:spcPts val="0"/>
                        </a:spcBef>
                        <a:spcAft>
                          <a:spcPts val="0"/>
                        </a:spcAft>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Modernize remaining on-prem facilities with efficient cooling/power systems.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171450" marR="0" indent="-171450" algn="l" defTabSz="914400" rtl="0" eaLnBrk="1" latinLnBrk="0" hangingPunct="1">
                        <a:spcBef>
                          <a:spcPts val="0"/>
                        </a:spcBef>
                        <a:spcAft>
                          <a:spcPts val="0"/>
                        </a:spcAft>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Major impact on environmental footprint (energy/CO₂), improves governance through improved performance analytics.</a:t>
                      </a:r>
                    </a:p>
                    <a:p>
                      <a:pPr marL="171450" marR="0" indent="-171450" algn="l" defTabSz="914400" rtl="0" eaLnBrk="1" latinLnBrk="0" hangingPunct="1">
                        <a:spcBef>
                          <a:spcPts val="0"/>
                        </a:spcBef>
                        <a:spcAft>
                          <a:spcPts val="0"/>
                        </a:spcAft>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Hard-dollar OPEX savings; reduced capital refresh needs; lower risk costs.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50980997"/>
                  </a:ext>
                </a:extLst>
              </a:tr>
            </a:tbl>
          </a:graphicData>
        </a:graphic>
      </p:graphicFrame>
      <p:sp>
        <p:nvSpPr>
          <p:cNvPr id="4" name="Rectangle 1">
            <a:extLst>
              <a:ext uri="{FF2B5EF4-FFF2-40B4-BE49-F238E27FC236}">
                <a16:creationId xmlns:a16="http://schemas.microsoft.com/office/drawing/2014/main" id="{D9284A0B-6321-2F4E-4936-02912BB853FE}"/>
              </a:ext>
            </a:extLst>
          </p:cNvPr>
          <p:cNvSpPr>
            <a:spLocks noChangeArrowheads="1"/>
          </p:cNvSpPr>
          <p:nvPr/>
        </p:nvSpPr>
        <p:spPr bwMode="auto">
          <a:xfrm>
            <a:off x="412965" y="36796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TextBox 5">
            <a:extLst>
              <a:ext uri="{FF2B5EF4-FFF2-40B4-BE49-F238E27FC236}">
                <a16:creationId xmlns:a16="http://schemas.microsoft.com/office/drawing/2014/main" id="{E6F687B3-E252-AA85-1318-8A55D370062A}"/>
              </a:ext>
            </a:extLst>
          </p:cNvPr>
          <p:cNvSpPr txBox="1"/>
          <p:nvPr/>
        </p:nvSpPr>
        <p:spPr>
          <a:xfrm>
            <a:off x="196157" y="79644"/>
            <a:ext cx="11868883" cy="584775"/>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Initiative 1: Green Data Infrastructure Optimization</a:t>
            </a:r>
            <a:endParaRPr lang="en-US" sz="2000" dirty="0">
              <a:solidFill>
                <a:schemeClr val="accent1"/>
              </a:solidFill>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E7A3466B-9D2A-B698-1688-2F497A0D0A96}"/>
              </a:ext>
            </a:extLst>
          </p:cNvPr>
          <p:cNvGraphicFramePr>
            <a:graphicFrameLocks noGrp="1"/>
          </p:cNvGraphicFramePr>
          <p:nvPr>
            <p:extLst>
              <p:ext uri="{D42A27DB-BD31-4B8C-83A1-F6EECF244321}">
                <p14:modId xmlns:p14="http://schemas.microsoft.com/office/powerpoint/2010/main" val="571338515"/>
              </p:ext>
            </p:extLst>
          </p:nvPr>
        </p:nvGraphicFramePr>
        <p:xfrm>
          <a:off x="258100" y="3994766"/>
          <a:ext cx="11701888" cy="2232467"/>
        </p:xfrm>
        <a:graphic>
          <a:graphicData uri="http://schemas.openxmlformats.org/drawingml/2006/table">
            <a:tbl>
              <a:tblPr>
                <a:tableStyleId>{5C22544A-7EE6-4342-B048-85BDC9FD1C3A}</a:tableStyleId>
              </a:tblPr>
              <a:tblGrid>
                <a:gridCol w="1740033">
                  <a:extLst>
                    <a:ext uri="{9D8B030D-6E8A-4147-A177-3AD203B41FA5}">
                      <a16:colId xmlns:a16="http://schemas.microsoft.com/office/drawing/2014/main" val="2475246706"/>
                    </a:ext>
                  </a:extLst>
                </a:gridCol>
                <a:gridCol w="9961855">
                  <a:extLst>
                    <a:ext uri="{9D8B030D-6E8A-4147-A177-3AD203B41FA5}">
                      <a16:colId xmlns:a16="http://schemas.microsoft.com/office/drawing/2014/main" val="2252496239"/>
                    </a:ext>
                  </a:extLst>
                </a:gridCol>
              </a:tblGrid>
              <a:tr h="310335">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KEY FACTORS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ctr">
                        <a:spcBef>
                          <a:spcPts val="0"/>
                        </a:spcBef>
                        <a:spcAft>
                          <a:spcPts val="0"/>
                        </a:spcAft>
                      </a:pPr>
                      <a:endParaRPr lang="en-US" sz="1200" b="1" dirty="0">
                        <a:solidFill>
                          <a:schemeClr val="bg1"/>
                        </a:solidFill>
                        <a:effectLst/>
                        <a:latin typeface="Century Gothic" panose="020B0502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586132925"/>
                  </a:ext>
                </a:extLst>
              </a:tr>
              <a:tr h="482050">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Sustainability impact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20–30% facility energy reduction, totaling 3,000 tons CO₂ avoided annually</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8593712"/>
                  </a:ext>
                </a:extLst>
              </a:tr>
              <a:tr h="432549">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Financial impact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$0.4–0.6M annual electricity/cooling OPEX savings. Higher resiliency and reduced hardware failure rates.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9457010"/>
                  </a:ext>
                </a:extLst>
              </a:tr>
              <a:tr h="507280">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Costs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4–5M over three years for data center upgrades, sensors, DCIM software, cloud migration efforts, and infrastructure modernization.</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7408684"/>
                  </a:ext>
                </a:extLst>
              </a:tr>
              <a:tr h="500253">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Stakeholder requirements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Oversight of modernization plan, governance reviews, architectural approvals. Cloud planning, workload analysis, and cost-carbon optimization cycles.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1279456"/>
                  </a:ext>
                </a:extLst>
              </a:tr>
            </a:tbl>
          </a:graphicData>
        </a:graphic>
      </p:graphicFrame>
    </p:spTree>
    <p:extLst>
      <p:ext uri="{BB962C8B-B14F-4D97-AF65-F5344CB8AC3E}">
        <p14:creationId xmlns:p14="http://schemas.microsoft.com/office/powerpoint/2010/main" val="269713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15876-C0A1-5B82-E733-75299C9D56D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83981BD-2443-3D1D-BBB7-8232C6A632CE}"/>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81234BE3-C5C8-D259-04BE-278F98169FC1}"/>
              </a:ext>
            </a:extLst>
          </p:cNvPr>
          <p:cNvSpPr txBox="1"/>
          <p:nvPr/>
        </p:nvSpPr>
        <p:spPr>
          <a:xfrm>
            <a:off x="4584700" y="6477000"/>
            <a:ext cx="7480341"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INITIATIVE 2: </a:t>
            </a:r>
            <a:r>
              <a:rPr lang="en-US" b="1" dirty="0">
                <a:solidFill>
                  <a:schemeClr val="accent1"/>
                </a:solidFill>
                <a:latin typeface="Century Gothic" panose="020B0502020202020204" pitchFamily="34" charset="0"/>
                <a:ea typeface="Arial" charset="0"/>
                <a:cs typeface="Arial" charset="0"/>
              </a:rPr>
              <a:t>Example</a:t>
            </a:r>
            <a:r>
              <a:rPr lang="en-US" dirty="0">
                <a:solidFill>
                  <a:schemeClr val="accent1"/>
                </a:solidFill>
                <a:latin typeface="Century Gothic" panose="020B0502020202020204" pitchFamily="34" charset="0"/>
                <a:ea typeface="Arial" charset="0"/>
                <a:cs typeface="Arial" charset="0"/>
              </a:rPr>
              <a:t> - </a:t>
            </a:r>
            <a:r>
              <a:rPr lang="en-US" dirty="0">
                <a:solidFill>
                  <a:schemeClr val="accent1"/>
                </a:solidFill>
                <a:latin typeface="Century Gothic" panose="020B0502020202020204" pitchFamily="34" charset="0"/>
              </a:rPr>
              <a:t>Sustainable AI &amp; Intelligent Operations</a:t>
            </a:r>
            <a:r>
              <a:rPr lang="en-US" dirty="0">
                <a:solidFill>
                  <a:schemeClr val="accent1"/>
                </a:solidFill>
                <a:latin typeface="Century Gothic" panose="020B0502020202020204" pitchFamily="34" charset="0"/>
                <a:ea typeface="Arial" charset="0"/>
                <a:cs typeface="Arial" charset="0"/>
              </a:rPr>
              <a:t> </a:t>
            </a:r>
          </a:p>
        </p:txBody>
      </p:sp>
      <p:graphicFrame>
        <p:nvGraphicFramePr>
          <p:cNvPr id="2" name="Table 1">
            <a:extLst>
              <a:ext uri="{FF2B5EF4-FFF2-40B4-BE49-F238E27FC236}">
                <a16:creationId xmlns:a16="http://schemas.microsoft.com/office/drawing/2014/main" id="{1ADD59BD-F6A0-685A-A572-295EAF50469E}"/>
              </a:ext>
            </a:extLst>
          </p:cNvPr>
          <p:cNvGraphicFramePr>
            <a:graphicFrameLocks noGrp="1"/>
          </p:cNvGraphicFramePr>
          <p:nvPr>
            <p:extLst>
              <p:ext uri="{D42A27DB-BD31-4B8C-83A1-F6EECF244321}">
                <p14:modId xmlns:p14="http://schemas.microsoft.com/office/powerpoint/2010/main" val="2117456664"/>
              </p:ext>
            </p:extLst>
          </p:nvPr>
        </p:nvGraphicFramePr>
        <p:xfrm>
          <a:off x="258100" y="735973"/>
          <a:ext cx="11675800" cy="3187238"/>
        </p:xfrm>
        <a:graphic>
          <a:graphicData uri="http://schemas.openxmlformats.org/drawingml/2006/table">
            <a:tbl>
              <a:tblPr firstRow="1" firstCol="1" bandRow="1">
                <a:tableStyleId>{5C22544A-7EE6-4342-B048-85BDC9FD1C3A}</a:tableStyleId>
              </a:tblPr>
              <a:tblGrid>
                <a:gridCol w="2449497">
                  <a:extLst>
                    <a:ext uri="{9D8B030D-6E8A-4147-A177-3AD203B41FA5}">
                      <a16:colId xmlns:a16="http://schemas.microsoft.com/office/drawing/2014/main" val="80211780"/>
                    </a:ext>
                  </a:extLst>
                </a:gridCol>
                <a:gridCol w="1910970">
                  <a:extLst>
                    <a:ext uri="{9D8B030D-6E8A-4147-A177-3AD203B41FA5}">
                      <a16:colId xmlns:a16="http://schemas.microsoft.com/office/drawing/2014/main" val="3800851390"/>
                    </a:ext>
                  </a:extLst>
                </a:gridCol>
                <a:gridCol w="2015066">
                  <a:extLst>
                    <a:ext uri="{9D8B030D-6E8A-4147-A177-3AD203B41FA5}">
                      <a16:colId xmlns:a16="http://schemas.microsoft.com/office/drawing/2014/main" val="3272457919"/>
                    </a:ext>
                  </a:extLst>
                </a:gridCol>
                <a:gridCol w="2993491">
                  <a:extLst>
                    <a:ext uri="{9D8B030D-6E8A-4147-A177-3AD203B41FA5}">
                      <a16:colId xmlns:a16="http://schemas.microsoft.com/office/drawing/2014/main" val="3503263246"/>
                    </a:ext>
                  </a:extLst>
                </a:gridCol>
                <a:gridCol w="2306776">
                  <a:extLst>
                    <a:ext uri="{9D8B030D-6E8A-4147-A177-3AD203B41FA5}">
                      <a16:colId xmlns:a16="http://schemas.microsoft.com/office/drawing/2014/main" val="1450336681"/>
                    </a:ext>
                  </a:extLst>
                </a:gridCol>
              </a:tblGrid>
              <a:tr h="382823">
                <a:tc>
                  <a:txBody>
                    <a:bodyPr/>
                    <a:lstStyle/>
                    <a:p>
                      <a:pPr marL="0" marR="0">
                        <a:spcBef>
                          <a:spcPts val="0"/>
                        </a:spcBef>
                        <a:spcAft>
                          <a:spcPts val="0"/>
                        </a:spcAft>
                      </a:pPr>
                      <a:r>
                        <a:rPr lang="en-US" sz="1200" dirty="0">
                          <a:effectLst/>
                          <a:latin typeface="Century Gothic" panose="020B0502020202020204" pitchFamily="34" charset="0"/>
                        </a:rPr>
                        <a:t>INITIATIVE  DESCRIPTION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OBJECTIVE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STAKEHOLDERS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ACTIONS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SUSTAINABILITY/VALUE LINK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729673668"/>
                  </a:ext>
                </a:extLst>
              </a:tr>
              <a:tr h="2804415">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Embed responsible, energy-aware AI practices and deploy AI-driven optimization tools to reduce compute demand, automate ESG workflows, and ensure ethical, compliant AI operations.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Ensure AI drives ESG outcomes and is operated responsibly and efficiently.</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Head of AI/AI Governance Lead</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CIO/CTO</a:t>
                      </a:r>
                    </a:p>
                  </a:txBody>
                  <a:tcPr marL="68580" marR="68580" marT="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Use AI/ML to optimize compute scheduling, workload placement, data center load balancing.</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Apply ML for predictive maintenance to reduce waste and avoid unnecessary replacements.</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Track AI workload carbon footprint and select renewable-powered GPU cloud regions.</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Enforce AI ethics, transparency, ISO 42001 alignment.</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Supports E (energy efficiency), S (ethical use of AI), G (governance controls).</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Financial Link: Efficiency savings; reduced risk exposure; stronger compliance posture.</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50980997"/>
                  </a:ext>
                </a:extLst>
              </a:tr>
            </a:tbl>
          </a:graphicData>
        </a:graphic>
      </p:graphicFrame>
      <p:sp>
        <p:nvSpPr>
          <p:cNvPr id="4" name="Rectangle 1">
            <a:extLst>
              <a:ext uri="{FF2B5EF4-FFF2-40B4-BE49-F238E27FC236}">
                <a16:creationId xmlns:a16="http://schemas.microsoft.com/office/drawing/2014/main" id="{2D11E819-3F08-E262-89E5-C9F98BE3AB1B}"/>
              </a:ext>
            </a:extLst>
          </p:cNvPr>
          <p:cNvSpPr>
            <a:spLocks noChangeArrowheads="1"/>
          </p:cNvSpPr>
          <p:nvPr/>
        </p:nvSpPr>
        <p:spPr bwMode="auto">
          <a:xfrm>
            <a:off x="412965" y="36796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TextBox 5">
            <a:extLst>
              <a:ext uri="{FF2B5EF4-FFF2-40B4-BE49-F238E27FC236}">
                <a16:creationId xmlns:a16="http://schemas.microsoft.com/office/drawing/2014/main" id="{5B94944A-4F01-A09A-E2AE-FC6B04F8A50B}"/>
              </a:ext>
            </a:extLst>
          </p:cNvPr>
          <p:cNvSpPr txBox="1"/>
          <p:nvPr/>
        </p:nvSpPr>
        <p:spPr>
          <a:xfrm>
            <a:off x="196157" y="79644"/>
            <a:ext cx="11868883" cy="584775"/>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Initiative 2: Sustainable AI &amp; Intelligent Operations</a:t>
            </a:r>
            <a:endParaRPr lang="en-US" sz="2000" dirty="0">
              <a:solidFill>
                <a:schemeClr val="accent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AD7DF6BD-56FE-8F10-A743-5E9BA89B756F}"/>
              </a:ext>
            </a:extLst>
          </p:cNvPr>
          <p:cNvGraphicFramePr>
            <a:graphicFrameLocks noGrp="1"/>
          </p:cNvGraphicFramePr>
          <p:nvPr>
            <p:extLst>
              <p:ext uri="{D42A27DB-BD31-4B8C-83A1-F6EECF244321}">
                <p14:modId xmlns:p14="http://schemas.microsoft.com/office/powerpoint/2010/main" val="2252785546"/>
              </p:ext>
            </p:extLst>
          </p:nvPr>
        </p:nvGraphicFramePr>
        <p:xfrm>
          <a:off x="258100" y="3994766"/>
          <a:ext cx="11701888" cy="2232467"/>
        </p:xfrm>
        <a:graphic>
          <a:graphicData uri="http://schemas.openxmlformats.org/drawingml/2006/table">
            <a:tbl>
              <a:tblPr>
                <a:tableStyleId>{5C22544A-7EE6-4342-B048-85BDC9FD1C3A}</a:tableStyleId>
              </a:tblPr>
              <a:tblGrid>
                <a:gridCol w="1740033">
                  <a:extLst>
                    <a:ext uri="{9D8B030D-6E8A-4147-A177-3AD203B41FA5}">
                      <a16:colId xmlns:a16="http://schemas.microsoft.com/office/drawing/2014/main" val="2475246706"/>
                    </a:ext>
                  </a:extLst>
                </a:gridCol>
                <a:gridCol w="9961855">
                  <a:extLst>
                    <a:ext uri="{9D8B030D-6E8A-4147-A177-3AD203B41FA5}">
                      <a16:colId xmlns:a16="http://schemas.microsoft.com/office/drawing/2014/main" val="2252496239"/>
                    </a:ext>
                  </a:extLst>
                </a:gridCol>
              </a:tblGrid>
              <a:tr h="310335">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KEY FACTORS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ctr">
                        <a:spcBef>
                          <a:spcPts val="0"/>
                        </a:spcBef>
                        <a:spcAft>
                          <a:spcPts val="0"/>
                        </a:spcAft>
                      </a:pPr>
                      <a:endParaRPr lang="en-US" sz="1200" b="1" dirty="0">
                        <a:solidFill>
                          <a:schemeClr val="bg1"/>
                        </a:solidFill>
                        <a:effectLst/>
                        <a:latin typeface="Century Gothic" panose="020B0502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586132925"/>
                  </a:ext>
                </a:extLst>
              </a:tr>
              <a:tr h="482050">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Sustainability impact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5–10% additional energy reduction; reduced risk of unethical AI outcomes and improved compliance</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8593712"/>
                  </a:ext>
                </a:extLst>
              </a:tr>
              <a:tr h="432549">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Financial impact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S100K+ annual savings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9457010"/>
                  </a:ext>
                </a:extLst>
              </a:tr>
              <a:tr h="507280">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Costs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kern="1200" dirty="0">
                          <a:solidFill>
                            <a:schemeClr val="tx1"/>
                          </a:solidFill>
                          <a:effectLst/>
                          <a:latin typeface="Century Gothic" panose="020B0502020202020204" pitchFamily="34" charset="0"/>
                          <a:ea typeface="+mn-ea"/>
                          <a:cs typeface="+mn-cs"/>
                        </a:rPr>
                        <a:t>$2–3M total (platform licensing, engineering, integration, audit readiness)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7408684"/>
                  </a:ext>
                </a:extLst>
              </a:tr>
              <a:tr h="500253">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Stakeholder requirements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Define sustainable AI standards, review models &amp; optimize, oversee AI energy tracking, obtain AI ops tools, create governance committee; apply AI frameworks (ISO 42001), approve architecture model</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1279456"/>
                  </a:ext>
                </a:extLst>
              </a:tr>
            </a:tbl>
          </a:graphicData>
        </a:graphic>
      </p:graphicFrame>
    </p:spTree>
    <p:extLst>
      <p:ext uri="{BB962C8B-B14F-4D97-AF65-F5344CB8AC3E}">
        <p14:creationId xmlns:p14="http://schemas.microsoft.com/office/powerpoint/2010/main" val="112809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76"/>
        <p:cNvGrpSpPr/>
        <p:nvPr/>
      </p:nvGrpSpPr>
      <p:grpSpPr>
        <a:xfrm>
          <a:off x="0" y="0"/>
          <a:ext cx="0" cy="0"/>
          <a:chOff x="0" y="0"/>
          <a:chExt cx="0" cy="0"/>
        </a:xfrm>
      </p:grpSpPr>
      <p:pic>
        <p:nvPicPr>
          <p:cNvPr id="3877" name="Google Shape;3877;g24ef7f3fd84_0_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793" y="-139045"/>
            <a:ext cx="12359553" cy="9263638"/>
          </a:xfrm>
          <a:prstGeom prst="rect">
            <a:avLst/>
          </a:prstGeom>
          <a:noFill/>
          <a:ln>
            <a:noFill/>
          </a:ln>
        </p:spPr>
      </p:pic>
      <p:sp>
        <p:nvSpPr>
          <p:cNvPr id="3888" name="Google Shape;3888;g24ef7f3fd84_0_0"/>
          <p:cNvSpPr txBox="1"/>
          <p:nvPr/>
        </p:nvSpPr>
        <p:spPr>
          <a:xfrm>
            <a:off x="633319" y="3156704"/>
            <a:ext cx="3339030" cy="831084"/>
          </a:xfrm>
          <a:prstGeom prst="rect">
            <a:avLst/>
          </a:prstGeom>
          <a:noFill/>
          <a:ln>
            <a:noFill/>
          </a:ln>
        </p:spPr>
        <p:txBody>
          <a:bodyPr spcFirstLastPara="1" wrap="square" lIns="91401" tIns="91401" rIns="91401" bIns="91401" anchor="t" anchorCtr="0">
            <a:spAutoFit/>
          </a:bodyPr>
          <a:lstStyle/>
          <a:p>
            <a:pPr marL="0" marR="0" lvl="0" indent="0" algn="l" rtl="0">
              <a:lnSpc>
                <a:spcPct val="100000"/>
              </a:lnSpc>
              <a:spcBef>
                <a:spcPts val="0"/>
              </a:spcBef>
              <a:spcAft>
                <a:spcPts val="0"/>
              </a:spcAft>
              <a:buClr>
                <a:srgbClr val="000000"/>
              </a:buClr>
              <a:buSzPts val="4200"/>
              <a:buFont typeface="Arial"/>
              <a:buNone/>
            </a:pPr>
            <a:r>
              <a:rPr lang="en-US" sz="4199" b="0" i="0" u="none" strike="noStrike" cap="none" dirty="0">
                <a:solidFill>
                  <a:schemeClr val="lt1"/>
                </a:solidFill>
                <a:latin typeface="Arial"/>
                <a:ea typeface="Arial"/>
                <a:cs typeface="Arial"/>
                <a:sym typeface="Arial"/>
              </a:rPr>
              <a:t>Contents</a:t>
            </a:r>
            <a:endParaRPr sz="4199" b="0" i="0" u="none" strike="noStrike" cap="none" dirty="0">
              <a:solidFill>
                <a:schemeClr val="lt1"/>
              </a:solidFill>
              <a:latin typeface="Arial"/>
              <a:ea typeface="Arial"/>
              <a:cs typeface="Arial"/>
              <a:sym typeface="Arial"/>
            </a:endParaRPr>
          </a:p>
        </p:txBody>
      </p:sp>
      <p:grpSp>
        <p:nvGrpSpPr>
          <p:cNvPr id="2" name="Group 1">
            <a:extLst>
              <a:ext uri="{FF2B5EF4-FFF2-40B4-BE49-F238E27FC236}">
                <a16:creationId xmlns:a16="http://schemas.microsoft.com/office/drawing/2014/main" id="{187EAD21-6FB1-A42F-951B-8858FA2D71CA}"/>
              </a:ext>
            </a:extLst>
          </p:cNvPr>
          <p:cNvGrpSpPr/>
          <p:nvPr/>
        </p:nvGrpSpPr>
        <p:grpSpPr>
          <a:xfrm>
            <a:off x="3593305" y="805509"/>
            <a:ext cx="8704758" cy="1314643"/>
            <a:chOff x="3614129" y="825341"/>
            <a:chExt cx="9558314" cy="1314643"/>
          </a:xfrm>
        </p:grpSpPr>
        <p:sp>
          <p:nvSpPr>
            <p:cNvPr id="3882" name="Google Shape;3882;g24ef7f3fd84_0_0"/>
            <p:cNvSpPr/>
            <p:nvPr/>
          </p:nvSpPr>
          <p:spPr>
            <a:xfrm>
              <a:off x="4091708" y="1262089"/>
              <a:ext cx="9080735" cy="538660"/>
            </a:xfrm>
            <a:prstGeom prst="roundRect">
              <a:avLst>
                <a:gd name="adj" fmla="val 5024"/>
              </a:avLst>
            </a:prstGeom>
            <a:solidFill>
              <a:schemeClr val="accent4"/>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83" name="Google Shape;3883;g24ef7f3fd84_0_0"/>
            <p:cNvSpPr/>
            <p:nvPr/>
          </p:nvSpPr>
          <p:spPr>
            <a:xfrm rot="1103950">
              <a:off x="3614129" y="825341"/>
              <a:ext cx="1115248" cy="1314643"/>
            </a:xfrm>
            <a:custGeom>
              <a:avLst/>
              <a:gdLst/>
              <a:ahLst/>
              <a:cxnLst/>
              <a:rect l="l" t="t" r="r" b="b"/>
              <a:pathLst>
                <a:path w="176272" h="208308" extrusionOk="0">
                  <a:moveTo>
                    <a:pt x="162387" y="0"/>
                  </a:moveTo>
                  <a:cubicBezTo>
                    <a:pt x="162387" y="3"/>
                    <a:pt x="161275" y="37625"/>
                    <a:pt x="94193" y="59719"/>
                  </a:cubicBezTo>
                  <a:cubicBezTo>
                    <a:pt x="0" y="90733"/>
                    <a:pt x="24713" y="153913"/>
                    <a:pt x="24713" y="153913"/>
                  </a:cubicBezTo>
                  <a:lnTo>
                    <a:pt x="34652" y="145483"/>
                  </a:lnTo>
                  <a:lnTo>
                    <a:pt x="34652" y="145483"/>
                  </a:lnTo>
                  <a:cubicBezTo>
                    <a:pt x="25512" y="154445"/>
                    <a:pt x="4792" y="208308"/>
                    <a:pt x="4792" y="208308"/>
                  </a:cubicBezTo>
                  <a:lnTo>
                    <a:pt x="17570" y="208308"/>
                  </a:lnTo>
                  <a:cubicBezTo>
                    <a:pt x="15840" y="195530"/>
                    <a:pt x="30259" y="164206"/>
                    <a:pt x="30259" y="164206"/>
                  </a:cubicBezTo>
                  <a:cubicBezTo>
                    <a:pt x="37033" y="168897"/>
                    <a:pt x="45300" y="170080"/>
                    <a:pt x="52877" y="170080"/>
                  </a:cubicBezTo>
                  <a:cubicBezTo>
                    <a:pt x="57409" y="170080"/>
                    <a:pt x="61695" y="169657"/>
                    <a:pt x="65266" y="169308"/>
                  </a:cubicBezTo>
                  <a:cubicBezTo>
                    <a:pt x="176272" y="158350"/>
                    <a:pt x="162388" y="6"/>
                    <a:pt x="162387" y="0"/>
                  </a:cubicBezTo>
                  <a:close/>
                </a:path>
              </a:pathLst>
            </a:custGeom>
            <a:solidFill>
              <a:schemeClr val="accent4"/>
            </a:solidFill>
            <a:ln>
              <a:noFill/>
            </a:ln>
            <a:effectLst>
              <a:outerShdw blurRad="114300" dist="66675" dir="4260000" algn="bl" rotWithShape="0">
                <a:srgbClr val="000000">
                  <a:alpha val="15294"/>
                </a:srgbClr>
              </a:outerShdw>
            </a:effectLst>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84" name="Google Shape;3884;g24ef7f3fd84_0_0"/>
            <p:cNvSpPr txBox="1"/>
            <p:nvPr/>
          </p:nvSpPr>
          <p:spPr>
            <a:xfrm>
              <a:off x="4932951" y="1277523"/>
              <a:ext cx="5777038" cy="507624"/>
            </a:xfrm>
            <a:prstGeom prst="rect">
              <a:avLst/>
            </a:prstGeom>
            <a:noFill/>
            <a:ln>
              <a:noFill/>
            </a:ln>
          </p:spPr>
          <p:txBody>
            <a:bodyPr spcFirstLastPara="1" wrap="square" lIns="365655" tIns="91401" rIns="91401" bIns="91401"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099" b="0" i="0" u="none" strike="noStrike" cap="none" dirty="0">
                  <a:solidFill>
                    <a:schemeClr val="lt1"/>
                  </a:solidFill>
                  <a:latin typeface="Arial"/>
                  <a:ea typeface="Arial"/>
                  <a:cs typeface="Arial"/>
                  <a:sym typeface="Arial"/>
                </a:rPr>
                <a:t>Introduction</a:t>
              </a:r>
              <a:endParaRPr sz="2099" b="0" i="0" u="none" strike="noStrike" cap="none" dirty="0">
                <a:solidFill>
                  <a:schemeClr val="lt1"/>
                </a:solidFill>
                <a:latin typeface="Arial"/>
                <a:ea typeface="Arial"/>
                <a:cs typeface="Arial"/>
                <a:sym typeface="Arial"/>
              </a:endParaRPr>
            </a:p>
          </p:txBody>
        </p:sp>
        <p:sp>
          <p:nvSpPr>
            <p:cNvPr id="3892" name="Google Shape;3892;g24ef7f3fd84_0_0"/>
            <p:cNvSpPr txBox="1"/>
            <p:nvPr/>
          </p:nvSpPr>
          <p:spPr>
            <a:xfrm>
              <a:off x="3849814" y="1262085"/>
              <a:ext cx="521864" cy="538660"/>
            </a:xfrm>
            <a:prstGeom prst="rect">
              <a:avLst/>
            </a:prstGeom>
            <a:noFill/>
            <a:ln>
              <a:noFill/>
            </a:ln>
          </p:spPr>
          <p:txBody>
            <a:bodyPr spcFirstLastPara="1" wrap="square" lIns="91401" tIns="91401" rIns="91401" bIns="91401"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299" b="1" i="0" u="none" strike="noStrike" cap="none" dirty="0">
                  <a:solidFill>
                    <a:schemeClr val="lt1"/>
                  </a:solidFill>
                  <a:latin typeface="Arial"/>
                  <a:ea typeface="Arial"/>
                  <a:cs typeface="Arial"/>
                  <a:sym typeface="Arial"/>
                </a:rPr>
                <a:t>1</a:t>
              </a:r>
              <a:endParaRPr sz="2299" b="1" i="0" u="none" strike="noStrike" cap="none" dirty="0">
                <a:solidFill>
                  <a:schemeClr val="lt1"/>
                </a:solidFill>
                <a:latin typeface="Arial"/>
                <a:ea typeface="Arial"/>
                <a:cs typeface="Arial"/>
                <a:sym typeface="Arial"/>
              </a:endParaRPr>
            </a:p>
          </p:txBody>
        </p:sp>
      </p:grpSp>
      <p:grpSp>
        <p:nvGrpSpPr>
          <p:cNvPr id="6" name="Group 5">
            <a:extLst>
              <a:ext uri="{FF2B5EF4-FFF2-40B4-BE49-F238E27FC236}">
                <a16:creationId xmlns:a16="http://schemas.microsoft.com/office/drawing/2014/main" id="{83809E68-40B3-D2D3-4795-6A806C2FEEEE}"/>
              </a:ext>
            </a:extLst>
          </p:cNvPr>
          <p:cNvGrpSpPr/>
          <p:nvPr/>
        </p:nvGrpSpPr>
        <p:grpSpPr>
          <a:xfrm>
            <a:off x="3628021" y="1849776"/>
            <a:ext cx="8670043" cy="1314643"/>
            <a:chOff x="3614129" y="1903744"/>
            <a:chExt cx="9558314" cy="1314643"/>
          </a:xfrm>
        </p:grpSpPr>
        <p:sp>
          <p:nvSpPr>
            <p:cNvPr id="3889" name="Google Shape;3889;g24ef7f3fd84_0_0"/>
            <p:cNvSpPr/>
            <p:nvPr/>
          </p:nvSpPr>
          <p:spPr>
            <a:xfrm rot="1103950">
              <a:off x="3614129" y="1903744"/>
              <a:ext cx="1115248" cy="1314643"/>
            </a:xfrm>
            <a:custGeom>
              <a:avLst/>
              <a:gdLst/>
              <a:ahLst/>
              <a:cxnLst/>
              <a:rect l="l" t="t" r="r" b="b"/>
              <a:pathLst>
                <a:path w="176272" h="208308" extrusionOk="0">
                  <a:moveTo>
                    <a:pt x="162387" y="0"/>
                  </a:moveTo>
                  <a:cubicBezTo>
                    <a:pt x="162387" y="3"/>
                    <a:pt x="161275" y="37625"/>
                    <a:pt x="94193" y="59719"/>
                  </a:cubicBezTo>
                  <a:cubicBezTo>
                    <a:pt x="0" y="90733"/>
                    <a:pt x="24713" y="153913"/>
                    <a:pt x="24713" y="153913"/>
                  </a:cubicBezTo>
                  <a:lnTo>
                    <a:pt x="34652" y="145483"/>
                  </a:lnTo>
                  <a:lnTo>
                    <a:pt x="34652" y="145483"/>
                  </a:lnTo>
                  <a:cubicBezTo>
                    <a:pt x="25512" y="154445"/>
                    <a:pt x="4792" y="208308"/>
                    <a:pt x="4792" y="208308"/>
                  </a:cubicBezTo>
                  <a:lnTo>
                    <a:pt x="17570" y="208308"/>
                  </a:lnTo>
                  <a:cubicBezTo>
                    <a:pt x="15840" y="195530"/>
                    <a:pt x="30259" y="164206"/>
                    <a:pt x="30259" y="164206"/>
                  </a:cubicBezTo>
                  <a:cubicBezTo>
                    <a:pt x="37033" y="168897"/>
                    <a:pt x="45300" y="170080"/>
                    <a:pt x="52877" y="170080"/>
                  </a:cubicBezTo>
                  <a:cubicBezTo>
                    <a:pt x="57409" y="170080"/>
                    <a:pt x="61695" y="169657"/>
                    <a:pt x="65266" y="169308"/>
                  </a:cubicBezTo>
                  <a:cubicBezTo>
                    <a:pt x="176272" y="158350"/>
                    <a:pt x="162388" y="6"/>
                    <a:pt x="162387" y="0"/>
                  </a:cubicBezTo>
                  <a:close/>
                </a:path>
              </a:pathLst>
            </a:custGeom>
            <a:solidFill>
              <a:schemeClr val="accent4"/>
            </a:solidFill>
            <a:ln>
              <a:noFill/>
            </a:ln>
            <a:effectLst>
              <a:outerShdw blurRad="114300" dist="66675" dir="4260000" algn="bl" rotWithShape="0">
                <a:srgbClr val="000000">
                  <a:alpha val="15294"/>
                </a:srgbClr>
              </a:outerShdw>
            </a:effectLst>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5" name="Group 4">
              <a:extLst>
                <a:ext uri="{FF2B5EF4-FFF2-40B4-BE49-F238E27FC236}">
                  <a16:creationId xmlns:a16="http://schemas.microsoft.com/office/drawing/2014/main" id="{C38A3077-F2CB-8DEB-ADB9-B5EA2EA7068D}"/>
                </a:ext>
              </a:extLst>
            </p:cNvPr>
            <p:cNvGrpSpPr/>
            <p:nvPr/>
          </p:nvGrpSpPr>
          <p:grpSpPr>
            <a:xfrm>
              <a:off x="3849814" y="2342523"/>
              <a:ext cx="9322629" cy="544621"/>
              <a:chOff x="3849814" y="2342523"/>
              <a:chExt cx="9322629" cy="544621"/>
            </a:xfrm>
          </p:grpSpPr>
          <p:sp>
            <p:nvSpPr>
              <p:cNvPr id="3879" name="Google Shape;3879;g24ef7f3fd84_0_0"/>
              <p:cNvSpPr/>
              <p:nvPr/>
            </p:nvSpPr>
            <p:spPr>
              <a:xfrm>
                <a:off x="4091708" y="2348484"/>
                <a:ext cx="9080735" cy="538660"/>
              </a:xfrm>
              <a:prstGeom prst="roundRect">
                <a:avLst>
                  <a:gd name="adj" fmla="val 5024"/>
                </a:avLst>
              </a:prstGeom>
              <a:solidFill>
                <a:schemeClr val="accent4"/>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4" name="Group 3">
                <a:extLst>
                  <a:ext uri="{FF2B5EF4-FFF2-40B4-BE49-F238E27FC236}">
                    <a16:creationId xmlns:a16="http://schemas.microsoft.com/office/drawing/2014/main" id="{D83F309F-A926-EA90-4CEC-19D0596A0AE7}"/>
                  </a:ext>
                </a:extLst>
              </p:cNvPr>
              <p:cNvGrpSpPr/>
              <p:nvPr/>
            </p:nvGrpSpPr>
            <p:grpSpPr>
              <a:xfrm>
                <a:off x="3849814" y="2342523"/>
                <a:ext cx="8774736" cy="538660"/>
                <a:chOff x="3849814" y="2342523"/>
                <a:chExt cx="8774736" cy="538660"/>
              </a:xfrm>
            </p:grpSpPr>
            <p:sp>
              <p:nvSpPr>
                <p:cNvPr id="3885" name="Google Shape;3885;g24ef7f3fd84_0_0"/>
                <p:cNvSpPr txBox="1"/>
                <p:nvPr/>
              </p:nvSpPr>
              <p:spPr>
                <a:xfrm>
                  <a:off x="4932953" y="2367190"/>
                  <a:ext cx="7691597" cy="507624"/>
                </a:xfrm>
                <a:prstGeom prst="rect">
                  <a:avLst/>
                </a:prstGeom>
                <a:noFill/>
                <a:ln>
                  <a:noFill/>
                </a:ln>
              </p:spPr>
              <p:txBody>
                <a:bodyPr spcFirstLastPara="1" wrap="square" lIns="365655" tIns="91401" rIns="91401" bIns="91401" anchor="t" anchorCtr="0">
                  <a:spAutoFit/>
                </a:bodyPr>
                <a:lstStyle/>
                <a:p>
                  <a:pPr lvl="0">
                    <a:buSzPts val="2100"/>
                  </a:pPr>
                  <a:r>
                    <a:rPr lang="en-US" sz="2099" dirty="0">
                      <a:solidFill>
                        <a:schemeClr val="lt1"/>
                      </a:solidFill>
                    </a:rPr>
                    <a:t>Sustainable IT value types, metrics, &amp; examples</a:t>
                  </a:r>
                </a:p>
              </p:txBody>
            </p:sp>
            <p:sp>
              <p:nvSpPr>
                <p:cNvPr id="3893" name="Google Shape;3893;g24ef7f3fd84_0_0"/>
                <p:cNvSpPr txBox="1"/>
                <p:nvPr/>
              </p:nvSpPr>
              <p:spPr>
                <a:xfrm>
                  <a:off x="3849814" y="2342523"/>
                  <a:ext cx="521864" cy="538660"/>
                </a:xfrm>
                <a:prstGeom prst="rect">
                  <a:avLst/>
                </a:prstGeom>
                <a:noFill/>
                <a:ln>
                  <a:noFill/>
                </a:ln>
              </p:spPr>
              <p:txBody>
                <a:bodyPr spcFirstLastPara="1" wrap="square" lIns="91401" tIns="91401" rIns="91401" bIns="91401"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299" b="1" i="0" u="none" strike="noStrike" cap="none" dirty="0">
                      <a:solidFill>
                        <a:schemeClr val="lt1"/>
                      </a:solidFill>
                      <a:latin typeface="Arial"/>
                      <a:ea typeface="Arial"/>
                      <a:cs typeface="Arial"/>
                      <a:sym typeface="Arial"/>
                    </a:rPr>
                    <a:t>2</a:t>
                  </a:r>
                  <a:endParaRPr sz="2299" b="1" i="0" u="none" strike="noStrike" cap="none" dirty="0">
                    <a:solidFill>
                      <a:schemeClr val="lt1"/>
                    </a:solidFill>
                    <a:latin typeface="Arial"/>
                    <a:ea typeface="Arial"/>
                    <a:cs typeface="Arial"/>
                    <a:sym typeface="Arial"/>
                  </a:endParaRPr>
                </a:p>
              </p:txBody>
            </p:sp>
          </p:grpSp>
        </p:grpSp>
      </p:grpSp>
      <p:grpSp>
        <p:nvGrpSpPr>
          <p:cNvPr id="3896" name="Google Shape;3896;g24ef7f3fd84_0_0"/>
          <p:cNvGrpSpPr/>
          <p:nvPr/>
        </p:nvGrpSpPr>
        <p:grpSpPr>
          <a:xfrm>
            <a:off x="10716758" y="6167267"/>
            <a:ext cx="1127772" cy="381091"/>
            <a:chOff x="249875" y="1652850"/>
            <a:chExt cx="7126125" cy="2408025"/>
          </a:xfrm>
        </p:grpSpPr>
        <p:sp>
          <p:nvSpPr>
            <p:cNvPr id="3897" name="Google Shape;3897;g24ef7f3fd84_0_0"/>
            <p:cNvSpPr/>
            <p:nvPr/>
          </p:nvSpPr>
          <p:spPr>
            <a:xfrm>
              <a:off x="2972700" y="4012925"/>
              <a:ext cx="47100" cy="47100"/>
            </a:xfrm>
            <a:custGeom>
              <a:avLst/>
              <a:gdLst/>
              <a:ahLst/>
              <a:cxnLst/>
              <a:rect l="l" t="t" r="r" b="b"/>
              <a:pathLst>
                <a:path w="1884" h="1884" extrusionOk="0">
                  <a:moveTo>
                    <a:pt x="825" y="1"/>
                  </a:moveTo>
                  <a:lnTo>
                    <a:pt x="337" y="202"/>
                  </a:lnTo>
                  <a:lnTo>
                    <a:pt x="85" y="522"/>
                  </a:lnTo>
                  <a:lnTo>
                    <a:pt x="1" y="791"/>
                  </a:lnTo>
                  <a:lnTo>
                    <a:pt x="1" y="942"/>
                  </a:lnTo>
                  <a:lnTo>
                    <a:pt x="1" y="1144"/>
                  </a:lnTo>
                  <a:lnTo>
                    <a:pt x="152" y="1480"/>
                  </a:lnTo>
                  <a:lnTo>
                    <a:pt x="404" y="1732"/>
                  </a:lnTo>
                  <a:lnTo>
                    <a:pt x="741" y="1867"/>
                  </a:lnTo>
                  <a:lnTo>
                    <a:pt x="926" y="1884"/>
                  </a:lnTo>
                  <a:lnTo>
                    <a:pt x="1094" y="1867"/>
                  </a:lnTo>
                  <a:lnTo>
                    <a:pt x="1363" y="1783"/>
                  </a:lnTo>
                  <a:lnTo>
                    <a:pt x="1682" y="1530"/>
                  </a:lnTo>
                  <a:lnTo>
                    <a:pt x="1884" y="1043"/>
                  </a:lnTo>
                  <a:lnTo>
                    <a:pt x="1834" y="639"/>
                  </a:lnTo>
                  <a:lnTo>
                    <a:pt x="1699" y="387"/>
                  </a:lnTo>
                  <a:lnTo>
                    <a:pt x="1598" y="286"/>
                  </a:lnTo>
                  <a:lnTo>
                    <a:pt x="1480" y="185"/>
                  </a:lnTo>
                  <a:lnTo>
                    <a:pt x="1228" y="51"/>
                  </a:lnTo>
                  <a:lnTo>
                    <a:pt x="825"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98" name="Google Shape;3898;g24ef7f3fd84_0_0"/>
            <p:cNvSpPr/>
            <p:nvPr/>
          </p:nvSpPr>
          <p:spPr>
            <a:xfrm>
              <a:off x="3100500" y="3752325"/>
              <a:ext cx="308100" cy="308550"/>
            </a:xfrm>
            <a:custGeom>
              <a:avLst/>
              <a:gdLst/>
              <a:ahLst/>
              <a:cxnLst/>
              <a:rect l="l" t="t" r="r" b="b"/>
              <a:pathLst>
                <a:path w="12324" h="12342" extrusionOk="0">
                  <a:moveTo>
                    <a:pt x="6338" y="1228"/>
                  </a:moveTo>
                  <a:lnTo>
                    <a:pt x="7028" y="1312"/>
                  </a:lnTo>
                  <a:lnTo>
                    <a:pt x="7717" y="1480"/>
                  </a:lnTo>
                  <a:lnTo>
                    <a:pt x="8356" y="1749"/>
                  </a:lnTo>
                  <a:lnTo>
                    <a:pt x="8961" y="2102"/>
                  </a:lnTo>
                  <a:lnTo>
                    <a:pt x="9516" y="2539"/>
                  </a:lnTo>
                  <a:lnTo>
                    <a:pt x="10004" y="3044"/>
                  </a:lnTo>
                  <a:lnTo>
                    <a:pt x="10424" y="3632"/>
                  </a:lnTo>
                  <a:lnTo>
                    <a:pt x="10760" y="4271"/>
                  </a:lnTo>
                  <a:lnTo>
                    <a:pt x="10996" y="4994"/>
                  </a:lnTo>
                  <a:lnTo>
                    <a:pt x="11113" y="5767"/>
                  </a:lnTo>
                  <a:lnTo>
                    <a:pt x="11130" y="6171"/>
                  </a:lnTo>
                  <a:lnTo>
                    <a:pt x="11113" y="6692"/>
                  </a:lnTo>
                  <a:lnTo>
                    <a:pt x="10928" y="7667"/>
                  </a:lnTo>
                  <a:lnTo>
                    <a:pt x="10558" y="8575"/>
                  </a:lnTo>
                  <a:lnTo>
                    <a:pt x="10020" y="9365"/>
                  </a:lnTo>
                  <a:lnTo>
                    <a:pt x="9348" y="10055"/>
                  </a:lnTo>
                  <a:lnTo>
                    <a:pt x="8558" y="10593"/>
                  </a:lnTo>
                  <a:lnTo>
                    <a:pt x="7650" y="10979"/>
                  </a:lnTo>
                  <a:lnTo>
                    <a:pt x="6675" y="11164"/>
                  </a:lnTo>
                  <a:lnTo>
                    <a:pt x="6154" y="11181"/>
                  </a:lnTo>
                  <a:lnTo>
                    <a:pt x="5750" y="11164"/>
                  </a:lnTo>
                  <a:lnTo>
                    <a:pt x="4977" y="11047"/>
                  </a:lnTo>
                  <a:lnTo>
                    <a:pt x="4254" y="10828"/>
                  </a:lnTo>
                  <a:lnTo>
                    <a:pt x="3598" y="10492"/>
                  </a:lnTo>
                  <a:lnTo>
                    <a:pt x="3010" y="10088"/>
                  </a:lnTo>
                  <a:lnTo>
                    <a:pt x="2505" y="9601"/>
                  </a:lnTo>
                  <a:lnTo>
                    <a:pt x="2068" y="9046"/>
                  </a:lnTo>
                  <a:lnTo>
                    <a:pt x="1715" y="8441"/>
                  </a:lnTo>
                  <a:lnTo>
                    <a:pt x="1446" y="7785"/>
                  </a:lnTo>
                  <a:lnTo>
                    <a:pt x="1261" y="7112"/>
                  </a:lnTo>
                  <a:lnTo>
                    <a:pt x="1177" y="6423"/>
                  </a:lnTo>
                  <a:lnTo>
                    <a:pt x="1194" y="5700"/>
                  </a:lnTo>
                  <a:lnTo>
                    <a:pt x="1311" y="4994"/>
                  </a:lnTo>
                  <a:lnTo>
                    <a:pt x="1547" y="4305"/>
                  </a:lnTo>
                  <a:lnTo>
                    <a:pt x="1883" y="3632"/>
                  </a:lnTo>
                  <a:lnTo>
                    <a:pt x="2354" y="3010"/>
                  </a:lnTo>
                  <a:lnTo>
                    <a:pt x="2640" y="2708"/>
                  </a:lnTo>
                  <a:lnTo>
                    <a:pt x="2925" y="2422"/>
                  </a:lnTo>
                  <a:lnTo>
                    <a:pt x="3564" y="1951"/>
                  </a:lnTo>
                  <a:lnTo>
                    <a:pt x="4220" y="1615"/>
                  </a:lnTo>
                  <a:lnTo>
                    <a:pt x="4909" y="1379"/>
                  </a:lnTo>
                  <a:lnTo>
                    <a:pt x="5616" y="1245"/>
                  </a:lnTo>
                  <a:lnTo>
                    <a:pt x="6338" y="1228"/>
                  </a:lnTo>
                  <a:close/>
                  <a:moveTo>
                    <a:pt x="5918" y="1"/>
                  </a:moveTo>
                  <a:lnTo>
                    <a:pt x="5044" y="102"/>
                  </a:lnTo>
                  <a:lnTo>
                    <a:pt x="4203" y="320"/>
                  </a:lnTo>
                  <a:lnTo>
                    <a:pt x="3396" y="656"/>
                  </a:lnTo>
                  <a:lnTo>
                    <a:pt x="2656" y="1094"/>
                  </a:lnTo>
                  <a:lnTo>
                    <a:pt x="1967" y="1632"/>
                  </a:lnTo>
                  <a:lnTo>
                    <a:pt x="1362" y="2270"/>
                  </a:lnTo>
                  <a:lnTo>
                    <a:pt x="841" y="3010"/>
                  </a:lnTo>
                  <a:lnTo>
                    <a:pt x="437" y="3817"/>
                  </a:lnTo>
                  <a:lnTo>
                    <a:pt x="151" y="4708"/>
                  </a:lnTo>
                  <a:lnTo>
                    <a:pt x="17" y="5667"/>
                  </a:lnTo>
                  <a:lnTo>
                    <a:pt x="0" y="6171"/>
                  </a:lnTo>
                  <a:lnTo>
                    <a:pt x="17" y="6810"/>
                  </a:lnTo>
                  <a:lnTo>
                    <a:pt x="252" y="8020"/>
                  </a:lnTo>
                  <a:lnTo>
                    <a:pt x="723" y="9130"/>
                  </a:lnTo>
                  <a:lnTo>
                    <a:pt x="1379" y="10122"/>
                  </a:lnTo>
                  <a:lnTo>
                    <a:pt x="2219" y="10946"/>
                  </a:lnTo>
                  <a:lnTo>
                    <a:pt x="3211" y="11618"/>
                  </a:lnTo>
                  <a:lnTo>
                    <a:pt x="4321" y="12072"/>
                  </a:lnTo>
                  <a:lnTo>
                    <a:pt x="5531" y="12324"/>
                  </a:lnTo>
                  <a:lnTo>
                    <a:pt x="6154" y="12341"/>
                  </a:lnTo>
                  <a:lnTo>
                    <a:pt x="6624" y="12324"/>
                  </a:lnTo>
                  <a:lnTo>
                    <a:pt x="7532" y="12190"/>
                  </a:lnTo>
                  <a:lnTo>
                    <a:pt x="8390" y="11921"/>
                  </a:lnTo>
                  <a:lnTo>
                    <a:pt x="9197" y="11534"/>
                  </a:lnTo>
                  <a:lnTo>
                    <a:pt x="9953" y="11047"/>
                  </a:lnTo>
                  <a:lnTo>
                    <a:pt x="10609" y="10441"/>
                  </a:lnTo>
                  <a:lnTo>
                    <a:pt x="11197" y="9735"/>
                  </a:lnTo>
                  <a:lnTo>
                    <a:pt x="11668" y="8962"/>
                  </a:lnTo>
                  <a:lnTo>
                    <a:pt x="11853" y="8542"/>
                  </a:lnTo>
                  <a:lnTo>
                    <a:pt x="12021" y="8104"/>
                  </a:lnTo>
                  <a:lnTo>
                    <a:pt x="12240" y="7213"/>
                  </a:lnTo>
                  <a:lnTo>
                    <a:pt x="12324" y="6305"/>
                  </a:lnTo>
                  <a:lnTo>
                    <a:pt x="12273" y="5414"/>
                  </a:lnTo>
                  <a:lnTo>
                    <a:pt x="12105" y="4540"/>
                  </a:lnTo>
                  <a:lnTo>
                    <a:pt x="11803" y="3683"/>
                  </a:lnTo>
                  <a:lnTo>
                    <a:pt x="11382" y="2892"/>
                  </a:lnTo>
                  <a:lnTo>
                    <a:pt x="10844" y="2153"/>
                  </a:lnTo>
                  <a:lnTo>
                    <a:pt x="10508" y="1816"/>
                  </a:lnTo>
                  <a:lnTo>
                    <a:pt x="10138" y="1463"/>
                  </a:lnTo>
                  <a:lnTo>
                    <a:pt x="9365" y="892"/>
                  </a:lnTo>
                  <a:lnTo>
                    <a:pt x="8524" y="471"/>
                  </a:lnTo>
                  <a:lnTo>
                    <a:pt x="7667" y="169"/>
                  </a:lnTo>
                  <a:lnTo>
                    <a:pt x="6792" y="18"/>
                  </a:lnTo>
                  <a:lnTo>
                    <a:pt x="5918"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99" name="Google Shape;3899;g24ef7f3fd84_0_0"/>
            <p:cNvSpPr/>
            <p:nvPr/>
          </p:nvSpPr>
          <p:spPr>
            <a:xfrm>
              <a:off x="3516175" y="3757800"/>
              <a:ext cx="216925" cy="298025"/>
            </a:xfrm>
            <a:custGeom>
              <a:avLst/>
              <a:gdLst/>
              <a:ahLst/>
              <a:cxnLst/>
              <a:rect l="l" t="t" r="r" b="b"/>
              <a:pathLst>
                <a:path w="8677" h="11921" extrusionOk="0">
                  <a:moveTo>
                    <a:pt x="4759" y="1127"/>
                  </a:moveTo>
                  <a:lnTo>
                    <a:pt x="5011" y="1144"/>
                  </a:lnTo>
                  <a:lnTo>
                    <a:pt x="5482" y="1244"/>
                  </a:lnTo>
                  <a:lnTo>
                    <a:pt x="5902" y="1429"/>
                  </a:lnTo>
                  <a:lnTo>
                    <a:pt x="6289" y="1698"/>
                  </a:lnTo>
                  <a:lnTo>
                    <a:pt x="6608" y="2035"/>
                  </a:lnTo>
                  <a:lnTo>
                    <a:pt x="6860" y="2421"/>
                  </a:lnTo>
                  <a:lnTo>
                    <a:pt x="7045" y="2858"/>
                  </a:lnTo>
                  <a:lnTo>
                    <a:pt x="7129" y="3329"/>
                  </a:lnTo>
                  <a:lnTo>
                    <a:pt x="7146" y="3581"/>
                  </a:lnTo>
                  <a:lnTo>
                    <a:pt x="7129" y="3817"/>
                  </a:lnTo>
                  <a:lnTo>
                    <a:pt x="7045" y="4287"/>
                  </a:lnTo>
                  <a:lnTo>
                    <a:pt x="6860" y="4725"/>
                  </a:lnTo>
                  <a:lnTo>
                    <a:pt x="6608" y="5111"/>
                  </a:lnTo>
                  <a:lnTo>
                    <a:pt x="6289" y="5448"/>
                  </a:lnTo>
                  <a:lnTo>
                    <a:pt x="5902" y="5717"/>
                  </a:lnTo>
                  <a:lnTo>
                    <a:pt x="5482" y="5902"/>
                  </a:lnTo>
                  <a:lnTo>
                    <a:pt x="5011" y="6002"/>
                  </a:lnTo>
                  <a:lnTo>
                    <a:pt x="4759" y="6019"/>
                  </a:lnTo>
                  <a:lnTo>
                    <a:pt x="1178" y="6019"/>
                  </a:lnTo>
                  <a:lnTo>
                    <a:pt x="1178" y="1127"/>
                  </a:lnTo>
                  <a:close/>
                  <a:moveTo>
                    <a:pt x="1" y="0"/>
                  </a:moveTo>
                  <a:lnTo>
                    <a:pt x="1" y="11920"/>
                  </a:lnTo>
                  <a:lnTo>
                    <a:pt x="1178" y="11920"/>
                  </a:lnTo>
                  <a:lnTo>
                    <a:pt x="1178" y="7146"/>
                  </a:lnTo>
                  <a:lnTo>
                    <a:pt x="4524" y="7146"/>
                  </a:lnTo>
                  <a:lnTo>
                    <a:pt x="7314" y="11920"/>
                  </a:lnTo>
                  <a:lnTo>
                    <a:pt x="8676" y="11920"/>
                  </a:lnTo>
                  <a:lnTo>
                    <a:pt x="5768" y="6994"/>
                  </a:lnTo>
                  <a:lnTo>
                    <a:pt x="6087" y="6893"/>
                  </a:lnTo>
                  <a:lnTo>
                    <a:pt x="6659" y="6608"/>
                  </a:lnTo>
                  <a:lnTo>
                    <a:pt x="7163" y="6221"/>
                  </a:lnTo>
                  <a:lnTo>
                    <a:pt x="7583" y="5767"/>
                  </a:lnTo>
                  <a:lnTo>
                    <a:pt x="7920" y="5229"/>
                  </a:lnTo>
                  <a:lnTo>
                    <a:pt x="8172" y="4657"/>
                  </a:lnTo>
                  <a:lnTo>
                    <a:pt x="8306" y="4035"/>
                  </a:lnTo>
                  <a:lnTo>
                    <a:pt x="8340" y="3396"/>
                  </a:lnTo>
                  <a:lnTo>
                    <a:pt x="8306" y="3060"/>
                  </a:lnTo>
                  <a:lnTo>
                    <a:pt x="8239" y="2741"/>
                  </a:lnTo>
                  <a:lnTo>
                    <a:pt x="8037" y="2119"/>
                  </a:lnTo>
                  <a:lnTo>
                    <a:pt x="7735" y="1564"/>
                  </a:lnTo>
                  <a:lnTo>
                    <a:pt x="7331" y="1076"/>
                  </a:lnTo>
                  <a:lnTo>
                    <a:pt x="6860" y="673"/>
                  </a:lnTo>
                  <a:lnTo>
                    <a:pt x="6322" y="353"/>
                  </a:lnTo>
                  <a:lnTo>
                    <a:pt x="5734" y="118"/>
                  </a:lnTo>
                  <a:lnTo>
                    <a:pt x="5095" y="0"/>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00" name="Google Shape;3900;g24ef7f3fd84_0_0"/>
            <p:cNvSpPr/>
            <p:nvPr/>
          </p:nvSpPr>
          <p:spPr>
            <a:xfrm>
              <a:off x="3812100" y="3752750"/>
              <a:ext cx="301800" cy="308125"/>
            </a:xfrm>
            <a:custGeom>
              <a:avLst/>
              <a:gdLst/>
              <a:ahLst/>
              <a:cxnLst/>
              <a:rect l="l" t="t" r="r" b="b"/>
              <a:pathLst>
                <a:path w="12072" h="12325" extrusionOk="0">
                  <a:moveTo>
                    <a:pt x="6238" y="1"/>
                  </a:moveTo>
                  <a:lnTo>
                    <a:pt x="5565" y="17"/>
                  </a:lnTo>
                  <a:lnTo>
                    <a:pt x="4304" y="270"/>
                  </a:lnTo>
                  <a:lnTo>
                    <a:pt x="3161" y="723"/>
                  </a:lnTo>
                  <a:lnTo>
                    <a:pt x="2186" y="1396"/>
                  </a:lnTo>
                  <a:lnTo>
                    <a:pt x="1345" y="2237"/>
                  </a:lnTo>
                  <a:lnTo>
                    <a:pt x="706" y="3212"/>
                  </a:lnTo>
                  <a:lnTo>
                    <a:pt x="252" y="4321"/>
                  </a:lnTo>
                  <a:lnTo>
                    <a:pt x="17" y="5532"/>
                  </a:lnTo>
                  <a:lnTo>
                    <a:pt x="0" y="6154"/>
                  </a:lnTo>
                  <a:lnTo>
                    <a:pt x="17" y="6793"/>
                  </a:lnTo>
                  <a:lnTo>
                    <a:pt x="252" y="8003"/>
                  </a:lnTo>
                  <a:lnTo>
                    <a:pt x="706" y="9096"/>
                  </a:lnTo>
                  <a:lnTo>
                    <a:pt x="1345" y="10088"/>
                  </a:lnTo>
                  <a:lnTo>
                    <a:pt x="2186" y="10929"/>
                  </a:lnTo>
                  <a:lnTo>
                    <a:pt x="3161" y="11584"/>
                  </a:lnTo>
                  <a:lnTo>
                    <a:pt x="4304" y="12055"/>
                  </a:lnTo>
                  <a:lnTo>
                    <a:pt x="5565" y="12307"/>
                  </a:lnTo>
                  <a:lnTo>
                    <a:pt x="6238" y="12324"/>
                  </a:lnTo>
                  <a:lnTo>
                    <a:pt x="6927" y="12307"/>
                  </a:lnTo>
                  <a:lnTo>
                    <a:pt x="8154" y="12089"/>
                  </a:lnTo>
                  <a:lnTo>
                    <a:pt x="9230" y="11685"/>
                  </a:lnTo>
                  <a:lnTo>
                    <a:pt x="10138" y="11114"/>
                  </a:lnTo>
                  <a:lnTo>
                    <a:pt x="10895" y="10391"/>
                  </a:lnTo>
                  <a:lnTo>
                    <a:pt x="11466" y="9550"/>
                  </a:lnTo>
                  <a:lnTo>
                    <a:pt x="11853" y="8609"/>
                  </a:lnTo>
                  <a:lnTo>
                    <a:pt x="12055" y="7583"/>
                  </a:lnTo>
                  <a:lnTo>
                    <a:pt x="12072" y="7062"/>
                  </a:lnTo>
                  <a:lnTo>
                    <a:pt x="12072" y="6440"/>
                  </a:lnTo>
                  <a:lnTo>
                    <a:pt x="6103" y="6440"/>
                  </a:lnTo>
                  <a:lnTo>
                    <a:pt x="6103" y="7566"/>
                  </a:lnTo>
                  <a:lnTo>
                    <a:pt x="10844" y="7566"/>
                  </a:lnTo>
                  <a:lnTo>
                    <a:pt x="10794" y="7936"/>
                  </a:lnTo>
                  <a:lnTo>
                    <a:pt x="10575" y="8642"/>
                  </a:lnTo>
                  <a:lnTo>
                    <a:pt x="10239" y="9298"/>
                  </a:lnTo>
                  <a:lnTo>
                    <a:pt x="9785" y="9870"/>
                  </a:lnTo>
                  <a:lnTo>
                    <a:pt x="9197" y="10357"/>
                  </a:lnTo>
                  <a:lnTo>
                    <a:pt x="8507" y="10744"/>
                  </a:lnTo>
                  <a:lnTo>
                    <a:pt x="7684" y="11013"/>
                  </a:lnTo>
                  <a:lnTo>
                    <a:pt x="6759" y="11147"/>
                  </a:lnTo>
                  <a:lnTo>
                    <a:pt x="6238" y="11164"/>
                  </a:lnTo>
                  <a:lnTo>
                    <a:pt x="5683" y="11147"/>
                  </a:lnTo>
                  <a:lnTo>
                    <a:pt x="4657" y="10946"/>
                  </a:lnTo>
                  <a:lnTo>
                    <a:pt x="3733" y="10576"/>
                  </a:lnTo>
                  <a:lnTo>
                    <a:pt x="2925" y="10038"/>
                  </a:lnTo>
                  <a:lnTo>
                    <a:pt x="2270" y="9348"/>
                  </a:lnTo>
                  <a:lnTo>
                    <a:pt x="1749" y="8558"/>
                  </a:lnTo>
                  <a:lnTo>
                    <a:pt x="1396" y="7650"/>
                  </a:lnTo>
                  <a:lnTo>
                    <a:pt x="1211" y="6675"/>
                  </a:lnTo>
                  <a:lnTo>
                    <a:pt x="1194" y="6154"/>
                  </a:lnTo>
                  <a:lnTo>
                    <a:pt x="1211" y="5650"/>
                  </a:lnTo>
                  <a:lnTo>
                    <a:pt x="1396" y="4658"/>
                  </a:lnTo>
                  <a:lnTo>
                    <a:pt x="1749" y="3767"/>
                  </a:lnTo>
                  <a:lnTo>
                    <a:pt x="2270" y="2960"/>
                  </a:lnTo>
                  <a:lnTo>
                    <a:pt x="2925" y="2287"/>
                  </a:lnTo>
                  <a:lnTo>
                    <a:pt x="3733" y="1749"/>
                  </a:lnTo>
                  <a:lnTo>
                    <a:pt x="4657" y="1362"/>
                  </a:lnTo>
                  <a:lnTo>
                    <a:pt x="5683" y="1177"/>
                  </a:lnTo>
                  <a:lnTo>
                    <a:pt x="6238" y="1161"/>
                  </a:lnTo>
                  <a:lnTo>
                    <a:pt x="6574" y="1161"/>
                  </a:lnTo>
                  <a:lnTo>
                    <a:pt x="7230" y="1245"/>
                  </a:lnTo>
                  <a:lnTo>
                    <a:pt x="7835" y="1413"/>
                  </a:lnTo>
                  <a:lnTo>
                    <a:pt x="8423" y="1665"/>
                  </a:lnTo>
                  <a:lnTo>
                    <a:pt x="8961" y="1968"/>
                  </a:lnTo>
                  <a:lnTo>
                    <a:pt x="9432" y="2354"/>
                  </a:lnTo>
                  <a:lnTo>
                    <a:pt x="9852" y="2791"/>
                  </a:lnTo>
                  <a:lnTo>
                    <a:pt x="10205" y="3279"/>
                  </a:lnTo>
                  <a:lnTo>
                    <a:pt x="10340" y="3531"/>
                  </a:lnTo>
                  <a:lnTo>
                    <a:pt x="11399" y="2926"/>
                  </a:lnTo>
                  <a:lnTo>
                    <a:pt x="11197" y="2590"/>
                  </a:lnTo>
                  <a:lnTo>
                    <a:pt x="10710" y="1968"/>
                  </a:lnTo>
                  <a:lnTo>
                    <a:pt x="10172" y="1430"/>
                  </a:lnTo>
                  <a:lnTo>
                    <a:pt x="9550" y="959"/>
                  </a:lnTo>
                  <a:lnTo>
                    <a:pt x="8877" y="572"/>
                  </a:lnTo>
                  <a:lnTo>
                    <a:pt x="8171" y="286"/>
                  </a:lnTo>
                  <a:lnTo>
                    <a:pt x="7415" y="101"/>
                  </a:lnTo>
                  <a:lnTo>
                    <a:pt x="6641"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01" name="Google Shape;3901;g24ef7f3fd84_0_0"/>
            <p:cNvSpPr/>
            <p:nvPr/>
          </p:nvSpPr>
          <p:spPr>
            <a:xfrm>
              <a:off x="2958850" y="3153800"/>
              <a:ext cx="290450" cy="400175"/>
            </a:xfrm>
            <a:custGeom>
              <a:avLst/>
              <a:gdLst/>
              <a:ahLst/>
              <a:cxnLst/>
              <a:rect l="l" t="t" r="r" b="b"/>
              <a:pathLst>
                <a:path w="11618" h="16007" extrusionOk="0">
                  <a:moveTo>
                    <a:pt x="5683" y="0"/>
                  </a:moveTo>
                  <a:lnTo>
                    <a:pt x="5195" y="17"/>
                  </a:lnTo>
                  <a:lnTo>
                    <a:pt x="4237" y="169"/>
                  </a:lnTo>
                  <a:lnTo>
                    <a:pt x="3346" y="471"/>
                  </a:lnTo>
                  <a:lnTo>
                    <a:pt x="2539" y="925"/>
                  </a:lnTo>
                  <a:lnTo>
                    <a:pt x="1833" y="1514"/>
                  </a:lnTo>
                  <a:lnTo>
                    <a:pt x="1261" y="2220"/>
                  </a:lnTo>
                  <a:lnTo>
                    <a:pt x="874" y="3077"/>
                  </a:lnTo>
                  <a:lnTo>
                    <a:pt x="656" y="4035"/>
                  </a:lnTo>
                  <a:lnTo>
                    <a:pt x="639" y="4573"/>
                  </a:lnTo>
                  <a:lnTo>
                    <a:pt x="656" y="5111"/>
                  </a:lnTo>
                  <a:lnTo>
                    <a:pt x="858" y="6036"/>
                  </a:lnTo>
                  <a:lnTo>
                    <a:pt x="1227" y="6810"/>
                  </a:lnTo>
                  <a:lnTo>
                    <a:pt x="1749" y="7448"/>
                  </a:lnTo>
                  <a:lnTo>
                    <a:pt x="2404" y="7970"/>
                  </a:lnTo>
                  <a:lnTo>
                    <a:pt x="3144" y="8390"/>
                  </a:lnTo>
                  <a:lnTo>
                    <a:pt x="4388" y="8911"/>
                  </a:lnTo>
                  <a:lnTo>
                    <a:pt x="5263" y="9163"/>
                  </a:lnTo>
                  <a:lnTo>
                    <a:pt x="6086" y="9416"/>
                  </a:lnTo>
                  <a:lnTo>
                    <a:pt x="7347" y="9869"/>
                  </a:lnTo>
                  <a:lnTo>
                    <a:pt x="7986" y="10239"/>
                  </a:lnTo>
                  <a:lnTo>
                    <a:pt x="8289" y="10525"/>
                  </a:lnTo>
                  <a:lnTo>
                    <a:pt x="8491" y="10828"/>
                  </a:lnTo>
                  <a:lnTo>
                    <a:pt x="8575" y="11198"/>
                  </a:lnTo>
                  <a:lnTo>
                    <a:pt x="8591" y="11416"/>
                  </a:lnTo>
                  <a:lnTo>
                    <a:pt x="8575" y="11736"/>
                  </a:lnTo>
                  <a:lnTo>
                    <a:pt x="8390" y="12173"/>
                  </a:lnTo>
                  <a:lnTo>
                    <a:pt x="8188" y="12425"/>
                  </a:lnTo>
                  <a:lnTo>
                    <a:pt x="7885" y="12660"/>
                  </a:lnTo>
                  <a:lnTo>
                    <a:pt x="7515" y="12829"/>
                  </a:lnTo>
                  <a:lnTo>
                    <a:pt x="6776" y="13013"/>
                  </a:lnTo>
                  <a:lnTo>
                    <a:pt x="6120" y="13047"/>
                  </a:lnTo>
                  <a:lnTo>
                    <a:pt x="5784" y="13030"/>
                  </a:lnTo>
                  <a:lnTo>
                    <a:pt x="5128" y="12946"/>
                  </a:lnTo>
                  <a:lnTo>
                    <a:pt x="4573" y="12778"/>
                  </a:lnTo>
                  <a:lnTo>
                    <a:pt x="4069" y="12543"/>
                  </a:lnTo>
                  <a:lnTo>
                    <a:pt x="3632" y="12240"/>
                  </a:lnTo>
                  <a:lnTo>
                    <a:pt x="3262" y="11870"/>
                  </a:lnTo>
                  <a:lnTo>
                    <a:pt x="2808" y="11214"/>
                  </a:lnTo>
                  <a:lnTo>
                    <a:pt x="2589" y="10693"/>
                  </a:lnTo>
                  <a:lnTo>
                    <a:pt x="0" y="12206"/>
                  </a:lnTo>
                  <a:lnTo>
                    <a:pt x="168" y="12627"/>
                  </a:lnTo>
                  <a:lnTo>
                    <a:pt x="589" y="13400"/>
                  </a:lnTo>
                  <a:lnTo>
                    <a:pt x="1127" y="14106"/>
                  </a:lnTo>
                  <a:lnTo>
                    <a:pt x="1782" y="14712"/>
                  </a:lnTo>
                  <a:lnTo>
                    <a:pt x="2539" y="15199"/>
                  </a:lnTo>
                  <a:lnTo>
                    <a:pt x="3413" y="15586"/>
                  </a:lnTo>
                  <a:lnTo>
                    <a:pt x="4388" y="15855"/>
                  </a:lnTo>
                  <a:lnTo>
                    <a:pt x="5464" y="15989"/>
                  </a:lnTo>
                  <a:lnTo>
                    <a:pt x="6036" y="16006"/>
                  </a:lnTo>
                  <a:lnTo>
                    <a:pt x="6641" y="15989"/>
                  </a:lnTo>
                  <a:lnTo>
                    <a:pt x="7768" y="15838"/>
                  </a:lnTo>
                  <a:lnTo>
                    <a:pt x="8793" y="15519"/>
                  </a:lnTo>
                  <a:lnTo>
                    <a:pt x="9684" y="15048"/>
                  </a:lnTo>
                  <a:lnTo>
                    <a:pt x="10424" y="14459"/>
                  </a:lnTo>
                  <a:lnTo>
                    <a:pt x="10996" y="13720"/>
                  </a:lnTo>
                  <a:lnTo>
                    <a:pt x="11399" y="12862"/>
                  </a:lnTo>
                  <a:lnTo>
                    <a:pt x="11601" y="11904"/>
                  </a:lnTo>
                  <a:lnTo>
                    <a:pt x="11618" y="11366"/>
                  </a:lnTo>
                  <a:lnTo>
                    <a:pt x="11601" y="10794"/>
                  </a:lnTo>
                  <a:lnTo>
                    <a:pt x="11382" y="9819"/>
                  </a:lnTo>
                  <a:lnTo>
                    <a:pt x="10945" y="9029"/>
                  </a:lnTo>
                  <a:lnTo>
                    <a:pt x="10374" y="8390"/>
                  </a:lnTo>
                  <a:lnTo>
                    <a:pt x="9651" y="7869"/>
                  </a:lnTo>
                  <a:lnTo>
                    <a:pt x="8844" y="7448"/>
                  </a:lnTo>
                  <a:lnTo>
                    <a:pt x="7515" y="6927"/>
                  </a:lnTo>
                  <a:lnTo>
                    <a:pt x="6591" y="6641"/>
                  </a:lnTo>
                  <a:lnTo>
                    <a:pt x="5767" y="6389"/>
                  </a:lnTo>
                  <a:lnTo>
                    <a:pt x="4624" y="5902"/>
                  </a:lnTo>
                  <a:lnTo>
                    <a:pt x="4102" y="5532"/>
                  </a:lnTo>
                  <a:lnTo>
                    <a:pt x="3867" y="5263"/>
                  </a:lnTo>
                  <a:lnTo>
                    <a:pt x="3682" y="4826"/>
                  </a:lnTo>
                  <a:lnTo>
                    <a:pt x="3665" y="4489"/>
                  </a:lnTo>
                  <a:lnTo>
                    <a:pt x="3682" y="4170"/>
                  </a:lnTo>
                  <a:lnTo>
                    <a:pt x="3968" y="3615"/>
                  </a:lnTo>
                  <a:lnTo>
                    <a:pt x="4472" y="3195"/>
                  </a:lnTo>
                  <a:lnTo>
                    <a:pt x="5229" y="2976"/>
                  </a:lnTo>
                  <a:lnTo>
                    <a:pt x="5683" y="2959"/>
                  </a:lnTo>
                  <a:lnTo>
                    <a:pt x="5969" y="2959"/>
                  </a:lnTo>
                  <a:lnTo>
                    <a:pt x="6490" y="3027"/>
                  </a:lnTo>
                  <a:lnTo>
                    <a:pt x="7162" y="3262"/>
                  </a:lnTo>
                  <a:lnTo>
                    <a:pt x="7885" y="3783"/>
                  </a:lnTo>
                  <a:lnTo>
                    <a:pt x="8423" y="4506"/>
                  </a:lnTo>
                  <a:lnTo>
                    <a:pt x="8625" y="4927"/>
                  </a:lnTo>
                  <a:lnTo>
                    <a:pt x="11181" y="3464"/>
                  </a:lnTo>
                  <a:lnTo>
                    <a:pt x="10979" y="3060"/>
                  </a:lnTo>
                  <a:lnTo>
                    <a:pt x="10508" y="2337"/>
                  </a:lnTo>
                  <a:lnTo>
                    <a:pt x="9970" y="1699"/>
                  </a:lnTo>
                  <a:lnTo>
                    <a:pt x="9331" y="1161"/>
                  </a:lnTo>
                  <a:lnTo>
                    <a:pt x="8642" y="707"/>
                  </a:lnTo>
                  <a:lnTo>
                    <a:pt x="7885" y="370"/>
                  </a:lnTo>
                  <a:lnTo>
                    <a:pt x="7045" y="135"/>
                  </a:lnTo>
                  <a:lnTo>
                    <a:pt x="6154" y="17"/>
                  </a:lnTo>
                  <a:lnTo>
                    <a:pt x="5683" y="0"/>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02" name="Google Shape;3902;g24ef7f3fd84_0_0"/>
            <p:cNvSpPr/>
            <p:nvPr/>
          </p:nvSpPr>
          <p:spPr>
            <a:xfrm>
              <a:off x="3350575" y="3161775"/>
              <a:ext cx="293825" cy="392200"/>
            </a:xfrm>
            <a:custGeom>
              <a:avLst/>
              <a:gdLst/>
              <a:ahLst/>
              <a:cxnLst/>
              <a:rect l="l" t="t" r="r" b="b"/>
              <a:pathLst>
                <a:path w="11753" h="15688" extrusionOk="0">
                  <a:moveTo>
                    <a:pt x="1" y="1"/>
                  </a:moveTo>
                  <a:lnTo>
                    <a:pt x="1" y="10341"/>
                  </a:lnTo>
                  <a:lnTo>
                    <a:pt x="17" y="10963"/>
                  </a:lnTo>
                  <a:lnTo>
                    <a:pt x="236" y="12072"/>
                  </a:lnTo>
                  <a:lnTo>
                    <a:pt x="673" y="13064"/>
                  </a:lnTo>
                  <a:lnTo>
                    <a:pt x="1295" y="13905"/>
                  </a:lnTo>
                  <a:lnTo>
                    <a:pt x="2069" y="14594"/>
                  </a:lnTo>
                  <a:lnTo>
                    <a:pt x="3010" y="15115"/>
                  </a:lnTo>
                  <a:lnTo>
                    <a:pt x="4069" y="15485"/>
                  </a:lnTo>
                  <a:lnTo>
                    <a:pt x="5246" y="15670"/>
                  </a:lnTo>
                  <a:lnTo>
                    <a:pt x="5868" y="15687"/>
                  </a:lnTo>
                  <a:lnTo>
                    <a:pt x="6490" y="15670"/>
                  </a:lnTo>
                  <a:lnTo>
                    <a:pt x="7667" y="15485"/>
                  </a:lnTo>
                  <a:lnTo>
                    <a:pt x="8743" y="15115"/>
                  </a:lnTo>
                  <a:lnTo>
                    <a:pt x="9668" y="14594"/>
                  </a:lnTo>
                  <a:lnTo>
                    <a:pt x="10458" y="13905"/>
                  </a:lnTo>
                  <a:lnTo>
                    <a:pt x="11080" y="13064"/>
                  </a:lnTo>
                  <a:lnTo>
                    <a:pt x="11517" y="12072"/>
                  </a:lnTo>
                  <a:lnTo>
                    <a:pt x="11736" y="10963"/>
                  </a:lnTo>
                  <a:lnTo>
                    <a:pt x="11753" y="10341"/>
                  </a:lnTo>
                  <a:lnTo>
                    <a:pt x="11753" y="1"/>
                  </a:lnTo>
                  <a:lnTo>
                    <a:pt x="8726" y="1"/>
                  </a:lnTo>
                  <a:lnTo>
                    <a:pt x="8726" y="10105"/>
                  </a:lnTo>
                  <a:lnTo>
                    <a:pt x="8710" y="10374"/>
                  </a:lnTo>
                  <a:lnTo>
                    <a:pt x="8642" y="10895"/>
                  </a:lnTo>
                  <a:lnTo>
                    <a:pt x="8474" y="11383"/>
                  </a:lnTo>
                  <a:lnTo>
                    <a:pt x="8239" y="11787"/>
                  </a:lnTo>
                  <a:lnTo>
                    <a:pt x="7886" y="12140"/>
                  </a:lnTo>
                  <a:lnTo>
                    <a:pt x="7449" y="12425"/>
                  </a:lnTo>
                  <a:lnTo>
                    <a:pt x="6894" y="12610"/>
                  </a:lnTo>
                  <a:lnTo>
                    <a:pt x="6238" y="12711"/>
                  </a:lnTo>
                  <a:lnTo>
                    <a:pt x="5868" y="12728"/>
                  </a:lnTo>
                  <a:lnTo>
                    <a:pt x="5482" y="12711"/>
                  </a:lnTo>
                  <a:lnTo>
                    <a:pt x="4826" y="12610"/>
                  </a:lnTo>
                  <a:lnTo>
                    <a:pt x="4288" y="12425"/>
                  </a:lnTo>
                  <a:lnTo>
                    <a:pt x="3834" y="12140"/>
                  </a:lnTo>
                  <a:lnTo>
                    <a:pt x="3498" y="11787"/>
                  </a:lnTo>
                  <a:lnTo>
                    <a:pt x="3246" y="11383"/>
                  </a:lnTo>
                  <a:lnTo>
                    <a:pt x="3094" y="10895"/>
                  </a:lnTo>
                  <a:lnTo>
                    <a:pt x="3010" y="10374"/>
                  </a:lnTo>
                  <a:lnTo>
                    <a:pt x="3010" y="10105"/>
                  </a:lnTo>
                  <a:lnTo>
                    <a:pt x="3010"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03" name="Google Shape;3903;g24ef7f3fd84_0_0"/>
            <p:cNvSpPr/>
            <p:nvPr/>
          </p:nvSpPr>
          <p:spPr>
            <a:xfrm>
              <a:off x="3744000" y="3153800"/>
              <a:ext cx="290475" cy="400175"/>
            </a:xfrm>
            <a:custGeom>
              <a:avLst/>
              <a:gdLst/>
              <a:ahLst/>
              <a:cxnLst/>
              <a:rect l="l" t="t" r="r" b="b"/>
              <a:pathLst>
                <a:path w="11619" h="16007" extrusionOk="0">
                  <a:moveTo>
                    <a:pt x="5683" y="0"/>
                  </a:moveTo>
                  <a:lnTo>
                    <a:pt x="5196" y="17"/>
                  </a:lnTo>
                  <a:lnTo>
                    <a:pt x="4237" y="169"/>
                  </a:lnTo>
                  <a:lnTo>
                    <a:pt x="3346" y="471"/>
                  </a:lnTo>
                  <a:lnTo>
                    <a:pt x="2539" y="925"/>
                  </a:lnTo>
                  <a:lnTo>
                    <a:pt x="1833" y="1514"/>
                  </a:lnTo>
                  <a:lnTo>
                    <a:pt x="1261" y="2220"/>
                  </a:lnTo>
                  <a:lnTo>
                    <a:pt x="858" y="3077"/>
                  </a:lnTo>
                  <a:lnTo>
                    <a:pt x="656" y="4035"/>
                  </a:lnTo>
                  <a:lnTo>
                    <a:pt x="639" y="4573"/>
                  </a:lnTo>
                  <a:lnTo>
                    <a:pt x="656" y="5111"/>
                  </a:lnTo>
                  <a:lnTo>
                    <a:pt x="858" y="6036"/>
                  </a:lnTo>
                  <a:lnTo>
                    <a:pt x="1228" y="6810"/>
                  </a:lnTo>
                  <a:lnTo>
                    <a:pt x="1749" y="7448"/>
                  </a:lnTo>
                  <a:lnTo>
                    <a:pt x="2405" y="7970"/>
                  </a:lnTo>
                  <a:lnTo>
                    <a:pt x="3144" y="8390"/>
                  </a:lnTo>
                  <a:lnTo>
                    <a:pt x="4389" y="8911"/>
                  </a:lnTo>
                  <a:lnTo>
                    <a:pt x="5263" y="9163"/>
                  </a:lnTo>
                  <a:lnTo>
                    <a:pt x="6087" y="9416"/>
                  </a:lnTo>
                  <a:lnTo>
                    <a:pt x="7348" y="9869"/>
                  </a:lnTo>
                  <a:lnTo>
                    <a:pt x="7986" y="10239"/>
                  </a:lnTo>
                  <a:lnTo>
                    <a:pt x="8289" y="10525"/>
                  </a:lnTo>
                  <a:lnTo>
                    <a:pt x="8474" y="10828"/>
                  </a:lnTo>
                  <a:lnTo>
                    <a:pt x="8575" y="11198"/>
                  </a:lnTo>
                  <a:lnTo>
                    <a:pt x="8592" y="11416"/>
                  </a:lnTo>
                  <a:lnTo>
                    <a:pt x="8575" y="11736"/>
                  </a:lnTo>
                  <a:lnTo>
                    <a:pt x="8390" y="12173"/>
                  </a:lnTo>
                  <a:lnTo>
                    <a:pt x="8188" y="12425"/>
                  </a:lnTo>
                  <a:lnTo>
                    <a:pt x="7886" y="12660"/>
                  </a:lnTo>
                  <a:lnTo>
                    <a:pt x="7516" y="12829"/>
                  </a:lnTo>
                  <a:lnTo>
                    <a:pt x="6776" y="13013"/>
                  </a:lnTo>
                  <a:lnTo>
                    <a:pt x="6120" y="13047"/>
                  </a:lnTo>
                  <a:lnTo>
                    <a:pt x="5767" y="13030"/>
                  </a:lnTo>
                  <a:lnTo>
                    <a:pt x="5128" y="12946"/>
                  </a:lnTo>
                  <a:lnTo>
                    <a:pt x="4573" y="12778"/>
                  </a:lnTo>
                  <a:lnTo>
                    <a:pt x="4069" y="12543"/>
                  </a:lnTo>
                  <a:lnTo>
                    <a:pt x="3632" y="12240"/>
                  </a:lnTo>
                  <a:lnTo>
                    <a:pt x="3262" y="11870"/>
                  </a:lnTo>
                  <a:lnTo>
                    <a:pt x="2808" y="11214"/>
                  </a:lnTo>
                  <a:lnTo>
                    <a:pt x="2590" y="10693"/>
                  </a:lnTo>
                  <a:lnTo>
                    <a:pt x="0" y="12206"/>
                  </a:lnTo>
                  <a:lnTo>
                    <a:pt x="169" y="12627"/>
                  </a:lnTo>
                  <a:lnTo>
                    <a:pt x="589" y="13400"/>
                  </a:lnTo>
                  <a:lnTo>
                    <a:pt x="1127" y="14106"/>
                  </a:lnTo>
                  <a:lnTo>
                    <a:pt x="1783" y="14712"/>
                  </a:lnTo>
                  <a:lnTo>
                    <a:pt x="2539" y="15199"/>
                  </a:lnTo>
                  <a:lnTo>
                    <a:pt x="3413" y="15586"/>
                  </a:lnTo>
                  <a:lnTo>
                    <a:pt x="4389" y="15855"/>
                  </a:lnTo>
                  <a:lnTo>
                    <a:pt x="5465" y="15989"/>
                  </a:lnTo>
                  <a:lnTo>
                    <a:pt x="6036" y="16006"/>
                  </a:lnTo>
                  <a:lnTo>
                    <a:pt x="6641" y="15989"/>
                  </a:lnTo>
                  <a:lnTo>
                    <a:pt x="7768" y="15838"/>
                  </a:lnTo>
                  <a:lnTo>
                    <a:pt x="8793" y="15519"/>
                  </a:lnTo>
                  <a:lnTo>
                    <a:pt x="9668" y="15048"/>
                  </a:lnTo>
                  <a:lnTo>
                    <a:pt x="10408" y="14459"/>
                  </a:lnTo>
                  <a:lnTo>
                    <a:pt x="10996" y="13720"/>
                  </a:lnTo>
                  <a:lnTo>
                    <a:pt x="11399" y="12862"/>
                  </a:lnTo>
                  <a:lnTo>
                    <a:pt x="11601" y="11904"/>
                  </a:lnTo>
                  <a:lnTo>
                    <a:pt x="11618" y="11366"/>
                  </a:lnTo>
                  <a:lnTo>
                    <a:pt x="11601" y="10794"/>
                  </a:lnTo>
                  <a:lnTo>
                    <a:pt x="11366" y="9819"/>
                  </a:lnTo>
                  <a:lnTo>
                    <a:pt x="10946" y="9029"/>
                  </a:lnTo>
                  <a:lnTo>
                    <a:pt x="10374" y="8390"/>
                  </a:lnTo>
                  <a:lnTo>
                    <a:pt x="9651" y="7869"/>
                  </a:lnTo>
                  <a:lnTo>
                    <a:pt x="8844" y="7448"/>
                  </a:lnTo>
                  <a:lnTo>
                    <a:pt x="7516" y="6927"/>
                  </a:lnTo>
                  <a:lnTo>
                    <a:pt x="6591" y="6641"/>
                  </a:lnTo>
                  <a:lnTo>
                    <a:pt x="5767" y="6389"/>
                  </a:lnTo>
                  <a:lnTo>
                    <a:pt x="4624" y="5902"/>
                  </a:lnTo>
                  <a:lnTo>
                    <a:pt x="4103" y="5532"/>
                  </a:lnTo>
                  <a:lnTo>
                    <a:pt x="3867" y="5263"/>
                  </a:lnTo>
                  <a:lnTo>
                    <a:pt x="3682" y="4826"/>
                  </a:lnTo>
                  <a:lnTo>
                    <a:pt x="3666" y="4489"/>
                  </a:lnTo>
                  <a:lnTo>
                    <a:pt x="3682" y="4170"/>
                  </a:lnTo>
                  <a:lnTo>
                    <a:pt x="3951" y="3615"/>
                  </a:lnTo>
                  <a:lnTo>
                    <a:pt x="4473" y="3195"/>
                  </a:lnTo>
                  <a:lnTo>
                    <a:pt x="5229" y="2976"/>
                  </a:lnTo>
                  <a:lnTo>
                    <a:pt x="5683" y="2959"/>
                  </a:lnTo>
                  <a:lnTo>
                    <a:pt x="5969" y="2959"/>
                  </a:lnTo>
                  <a:lnTo>
                    <a:pt x="6490" y="3027"/>
                  </a:lnTo>
                  <a:lnTo>
                    <a:pt x="7163" y="3262"/>
                  </a:lnTo>
                  <a:lnTo>
                    <a:pt x="7886" y="3783"/>
                  </a:lnTo>
                  <a:lnTo>
                    <a:pt x="8424" y="4506"/>
                  </a:lnTo>
                  <a:lnTo>
                    <a:pt x="8625" y="4927"/>
                  </a:lnTo>
                  <a:lnTo>
                    <a:pt x="11181" y="3464"/>
                  </a:lnTo>
                  <a:lnTo>
                    <a:pt x="10979" y="3060"/>
                  </a:lnTo>
                  <a:lnTo>
                    <a:pt x="10508" y="2337"/>
                  </a:lnTo>
                  <a:lnTo>
                    <a:pt x="9970" y="1699"/>
                  </a:lnTo>
                  <a:lnTo>
                    <a:pt x="9331" y="1161"/>
                  </a:lnTo>
                  <a:lnTo>
                    <a:pt x="8642" y="707"/>
                  </a:lnTo>
                  <a:lnTo>
                    <a:pt x="7869" y="370"/>
                  </a:lnTo>
                  <a:lnTo>
                    <a:pt x="7045" y="135"/>
                  </a:lnTo>
                  <a:lnTo>
                    <a:pt x="6154" y="17"/>
                  </a:lnTo>
                  <a:lnTo>
                    <a:pt x="5683" y="0"/>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04" name="Google Shape;3904;g24ef7f3fd84_0_0"/>
            <p:cNvSpPr/>
            <p:nvPr/>
          </p:nvSpPr>
          <p:spPr>
            <a:xfrm>
              <a:off x="4107575" y="3161775"/>
              <a:ext cx="282900" cy="384625"/>
            </a:xfrm>
            <a:custGeom>
              <a:avLst/>
              <a:gdLst/>
              <a:ahLst/>
              <a:cxnLst/>
              <a:rect l="l" t="t" r="r" b="b"/>
              <a:pathLst>
                <a:path w="11316" h="15385" extrusionOk="0">
                  <a:moveTo>
                    <a:pt x="0" y="1"/>
                  </a:moveTo>
                  <a:lnTo>
                    <a:pt x="0" y="2893"/>
                  </a:lnTo>
                  <a:lnTo>
                    <a:pt x="4136" y="2893"/>
                  </a:lnTo>
                  <a:lnTo>
                    <a:pt x="4136" y="15384"/>
                  </a:lnTo>
                  <a:lnTo>
                    <a:pt x="7163" y="15384"/>
                  </a:lnTo>
                  <a:lnTo>
                    <a:pt x="7163" y="2893"/>
                  </a:lnTo>
                  <a:lnTo>
                    <a:pt x="11315" y="2893"/>
                  </a:lnTo>
                  <a:lnTo>
                    <a:pt x="11315"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05" name="Google Shape;3905;g24ef7f3fd84_0_0"/>
            <p:cNvSpPr/>
            <p:nvPr/>
          </p:nvSpPr>
          <p:spPr>
            <a:xfrm>
              <a:off x="4419875" y="3161775"/>
              <a:ext cx="363600" cy="384625"/>
            </a:xfrm>
            <a:custGeom>
              <a:avLst/>
              <a:gdLst/>
              <a:ahLst/>
              <a:cxnLst/>
              <a:rect l="l" t="t" r="r" b="b"/>
              <a:pathLst>
                <a:path w="14544" h="15385" extrusionOk="0">
                  <a:moveTo>
                    <a:pt x="7263" y="3498"/>
                  </a:moveTo>
                  <a:lnTo>
                    <a:pt x="9382" y="9769"/>
                  </a:lnTo>
                  <a:lnTo>
                    <a:pt x="5162" y="9769"/>
                  </a:lnTo>
                  <a:lnTo>
                    <a:pt x="7263" y="3498"/>
                  </a:lnTo>
                  <a:close/>
                  <a:moveTo>
                    <a:pt x="5380" y="1"/>
                  </a:moveTo>
                  <a:lnTo>
                    <a:pt x="0" y="15384"/>
                  </a:lnTo>
                  <a:lnTo>
                    <a:pt x="3262" y="15384"/>
                  </a:lnTo>
                  <a:lnTo>
                    <a:pt x="4187" y="12610"/>
                  </a:lnTo>
                  <a:lnTo>
                    <a:pt x="10323" y="12610"/>
                  </a:lnTo>
                  <a:lnTo>
                    <a:pt x="11248" y="15384"/>
                  </a:lnTo>
                  <a:lnTo>
                    <a:pt x="14543" y="15384"/>
                  </a:lnTo>
                  <a:lnTo>
                    <a:pt x="9130"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06" name="Google Shape;3906;g24ef7f3fd84_0_0"/>
            <p:cNvSpPr/>
            <p:nvPr/>
          </p:nvSpPr>
          <p:spPr>
            <a:xfrm>
              <a:off x="4871300" y="3161775"/>
              <a:ext cx="75675" cy="384625"/>
            </a:xfrm>
            <a:custGeom>
              <a:avLst/>
              <a:gdLst/>
              <a:ahLst/>
              <a:cxnLst/>
              <a:rect l="l" t="t" r="r" b="b"/>
              <a:pathLst>
                <a:path w="3027" h="15385" extrusionOk="0">
                  <a:moveTo>
                    <a:pt x="0" y="1"/>
                  </a:moveTo>
                  <a:lnTo>
                    <a:pt x="0" y="15384"/>
                  </a:lnTo>
                  <a:lnTo>
                    <a:pt x="3027" y="15384"/>
                  </a:lnTo>
                  <a:lnTo>
                    <a:pt x="3027"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07" name="Google Shape;3907;g24ef7f3fd84_0_0"/>
            <p:cNvSpPr/>
            <p:nvPr/>
          </p:nvSpPr>
          <p:spPr>
            <a:xfrm>
              <a:off x="5074725" y="3161775"/>
              <a:ext cx="298025" cy="384625"/>
            </a:xfrm>
            <a:custGeom>
              <a:avLst/>
              <a:gdLst/>
              <a:ahLst/>
              <a:cxnLst/>
              <a:rect l="l" t="t" r="r" b="b"/>
              <a:pathLst>
                <a:path w="11921" h="15385" extrusionOk="0">
                  <a:moveTo>
                    <a:pt x="1" y="1"/>
                  </a:moveTo>
                  <a:lnTo>
                    <a:pt x="1" y="15384"/>
                  </a:lnTo>
                  <a:lnTo>
                    <a:pt x="3027" y="15384"/>
                  </a:lnTo>
                  <a:lnTo>
                    <a:pt x="3027" y="5969"/>
                  </a:lnTo>
                  <a:lnTo>
                    <a:pt x="9618" y="15384"/>
                  </a:lnTo>
                  <a:lnTo>
                    <a:pt x="11921" y="15384"/>
                  </a:lnTo>
                  <a:lnTo>
                    <a:pt x="11921" y="1"/>
                  </a:lnTo>
                  <a:lnTo>
                    <a:pt x="8895" y="1"/>
                  </a:lnTo>
                  <a:lnTo>
                    <a:pt x="8895" y="9382"/>
                  </a:lnTo>
                  <a:lnTo>
                    <a:pt x="2304"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08" name="Google Shape;3908;g24ef7f3fd84_0_0"/>
            <p:cNvSpPr/>
            <p:nvPr/>
          </p:nvSpPr>
          <p:spPr>
            <a:xfrm>
              <a:off x="5471925" y="3161775"/>
              <a:ext cx="363600" cy="384625"/>
            </a:xfrm>
            <a:custGeom>
              <a:avLst/>
              <a:gdLst/>
              <a:ahLst/>
              <a:cxnLst/>
              <a:rect l="l" t="t" r="r" b="b"/>
              <a:pathLst>
                <a:path w="14544" h="15385" extrusionOk="0">
                  <a:moveTo>
                    <a:pt x="7264" y="3498"/>
                  </a:moveTo>
                  <a:lnTo>
                    <a:pt x="9382" y="9769"/>
                  </a:lnTo>
                  <a:lnTo>
                    <a:pt x="5162" y="9769"/>
                  </a:lnTo>
                  <a:lnTo>
                    <a:pt x="7264" y="3498"/>
                  </a:lnTo>
                  <a:close/>
                  <a:moveTo>
                    <a:pt x="5381" y="1"/>
                  </a:moveTo>
                  <a:lnTo>
                    <a:pt x="1" y="15384"/>
                  </a:lnTo>
                  <a:lnTo>
                    <a:pt x="3279" y="15384"/>
                  </a:lnTo>
                  <a:lnTo>
                    <a:pt x="4187" y="12610"/>
                  </a:lnTo>
                  <a:lnTo>
                    <a:pt x="10324" y="12610"/>
                  </a:lnTo>
                  <a:lnTo>
                    <a:pt x="11248" y="15384"/>
                  </a:lnTo>
                  <a:lnTo>
                    <a:pt x="14544" y="15384"/>
                  </a:lnTo>
                  <a:lnTo>
                    <a:pt x="9147"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09" name="Google Shape;3909;g24ef7f3fd84_0_0"/>
            <p:cNvSpPr/>
            <p:nvPr/>
          </p:nvSpPr>
          <p:spPr>
            <a:xfrm>
              <a:off x="5923350" y="3161775"/>
              <a:ext cx="282900" cy="384625"/>
            </a:xfrm>
            <a:custGeom>
              <a:avLst/>
              <a:gdLst/>
              <a:ahLst/>
              <a:cxnLst/>
              <a:rect l="l" t="t" r="r" b="b"/>
              <a:pathLst>
                <a:path w="11316" h="15385" extrusionOk="0">
                  <a:moveTo>
                    <a:pt x="6070" y="2825"/>
                  </a:moveTo>
                  <a:lnTo>
                    <a:pt x="6406" y="2859"/>
                  </a:lnTo>
                  <a:lnTo>
                    <a:pt x="6995" y="3128"/>
                  </a:lnTo>
                  <a:lnTo>
                    <a:pt x="7449" y="3582"/>
                  </a:lnTo>
                  <a:lnTo>
                    <a:pt x="7701" y="4187"/>
                  </a:lnTo>
                  <a:lnTo>
                    <a:pt x="7718" y="4523"/>
                  </a:lnTo>
                  <a:lnTo>
                    <a:pt x="7701" y="4860"/>
                  </a:lnTo>
                  <a:lnTo>
                    <a:pt x="7449" y="5465"/>
                  </a:lnTo>
                  <a:lnTo>
                    <a:pt x="6995" y="5919"/>
                  </a:lnTo>
                  <a:lnTo>
                    <a:pt x="6406" y="6188"/>
                  </a:lnTo>
                  <a:lnTo>
                    <a:pt x="6070" y="6222"/>
                  </a:lnTo>
                  <a:lnTo>
                    <a:pt x="3044" y="6222"/>
                  </a:lnTo>
                  <a:lnTo>
                    <a:pt x="3044" y="2825"/>
                  </a:lnTo>
                  <a:close/>
                  <a:moveTo>
                    <a:pt x="6541" y="8912"/>
                  </a:moveTo>
                  <a:lnTo>
                    <a:pt x="6911" y="8928"/>
                  </a:lnTo>
                  <a:lnTo>
                    <a:pt x="7550" y="9197"/>
                  </a:lnTo>
                  <a:lnTo>
                    <a:pt x="8037" y="9702"/>
                  </a:lnTo>
                  <a:lnTo>
                    <a:pt x="8306" y="10357"/>
                  </a:lnTo>
                  <a:lnTo>
                    <a:pt x="8306" y="10727"/>
                  </a:lnTo>
                  <a:lnTo>
                    <a:pt x="8306" y="11097"/>
                  </a:lnTo>
                  <a:lnTo>
                    <a:pt x="8054" y="11753"/>
                  </a:lnTo>
                  <a:lnTo>
                    <a:pt x="7566" y="12257"/>
                  </a:lnTo>
                  <a:lnTo>
                    <a:pt x="6911" y="12526"/>
                  </a:lnTo>
                  <a:lnTo>
                    <a:pt x="6541" y="12543"/>
                  </a:lnTo>
                  <a:lnTo>
                    <a:pt x="3044" y="12543"/>
                  </a:lnTo>
                  <a:lnTo>
                    <a:pt x="3044" y="8912"/>
                  </a:lnTo>
                  <a:close/>
                  <a:moveTo>
                    <a:pt x="1" y="1"/>
                  </a:moveTo>
                  <a:lnTo>
                    <a:pt x="1" y="15384"/>
                  </a:lnTo>
                  <a:lnTo>
                    <a:pt x="6541" y="15384"/>
                  </a:lnTo>
                  <a:lnTo>
                    <a:pt x="7028" y="15368"/>
                  </a:lnTo>
                  <a:lnTo>
                    <a:pt x="7970" y="15200"/>
                  </a:lnTo>
                  <a:lnTo>
                    <a:pt x="8827" y="14880"/>
                  </a:lnTo>
                  <a:lnTo>
                    <a:pt x="9584" y="14426"/>
                  </a:lnTo>
                  <a:lnTo>
                    <a:pt x="10240" y="13838"/>
                  </a:lnTo>
                  <a:lnTo>
                    <a:pt x="10761" y="13132"/>
                  </a:lnTo>
                  <a:lnTo>
                    <a:pt x="11114" y="12308"/>
                  </a:lnTo>
                  <a:lnTo>
                    <a:pt x="11299" y="11400"/>
                  </a:lnTo>
                  <a:lnTo>
                    <a:pt x="11316" y="10912"/>
                  </a:lnTo>
                  <a:lnTo>
                    <a:pt x="11316" y="10374"/>
                  </a:lnTo>
                  <a:lnTo>
                    <a:pt x="11047" y="9349"/>
                  </a:lnTo>
                  <a:lnTo>
                    <a:pt x="10525" y="8424"/>
                  </a:lnTo>
                  <a:lnTo>
                    <a:pt x="9769" y="7684"/>
                  </a:lnTo>
                  <a:lnTo>
                    <a:pt x="9298" y="7398"/>
                  </a:lnTo>
                  <a:lnTo>
                    <a:pt x="9634" y="7113"/>
                  </a:lnTo>
                  <a:lnTo>
                    <a:pt x="10189" y="6423"/>
                  </a:lnTo>
                  <a:lnTo>
                    <a:pt x="10559" y="5633"/>
                  </a:lnTo>
                  <a:lnTo>
                    <a:pt x="10744" y="4776"/>
                  </a:lnTo>
                  <a:lnTo>
                    <a:pt x="10744" y="4322"/>
                  </a:lnTo>
                  <a:lnTo>
                    <a:pt x="10744" y="3851"/>
                  </a:lnTo>
                  <a:lnTo>
                    <a:pt x="10542" y="2960"/>
                  </a:lnTo>
                  <a:lnTo>
                    <a:pt x="10189" y="2170"/>
                  </a:lnTo>
                  <a:lnTo>
                    <a:pt x="9685" y="1497"/>
                  </a:lnTo>
                  <a:lnTo>
                    <a:pt x="9063" y="926"/>
                  </a:lnTo>
                  <a:lnTo>
                    <a:pt x="8306" y="472"/>
                  </a:lnTo>
                  <a:lnTo>
                    <a:pt x="7466" y="169"/>
                  </a:lnTo>
                  <a:lnTo>
                    <a:pt x="6558"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10" name="Google Shape;3910;g24ef7f3fd84_0_0"/>
            <p:cNvSpPr/>
            <p:nvPr/>
          </p:nvSpPr>
          <p:spPr>
            <a:xfrm>
              <a:off x="6304175" y="3161775"/>
              <a:ext cx="222775" cy="384625"/>
            </a:xfrm>
            <a:custGeom>
              <a:avLst/>
              <a:gdLst/>
              <a:ahLst/>
              <a:cxnLst/>
              <a:rect l="l" t="t" r="r" b="b"/>
              <a:pathLst>
                <a:path w="8911" h="15385" extrusionOk="0">
                  <a:moveTo>
                    <a:pt x="0" y="1"/>
                  </a:moveTo>
                  <a:lnTo>
                    <a:pt x="0" y="15384"/>
                  </a:lnTo>
                  <a:lnTo>
                    <a:pt x="8911" y="15384"/>
                  </a:lnTo>
                  <a:lnTo>
                    <a:pt x="8911" y="12476"/>
                  </a:lnTo>
                  <a:lnTo>
                    <a:pt x="3043" y="12476"/>
                  </a:lnTo>
                  <a:lnTo>
                    <a:pt x="3043"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11" name="Google Shape;3911;g24ef7f3fd84_0_0"/>
            <p:cNvSpPr/>
            <p:nvPr/>
          </p:nvSpPr>
          <p:spPr>
            <a:xfrm>
              <a:off x="6604700" y="3161775"/>
              <a:ext cx="237925" cy="384625"/>
            </a:xfrm>
            <a:custGeom>
              <a:avLst/>
              <a:gdLst/>
              <a:ahLst/>
              <a:cxnLst/>
              <a:rect l="l" t="t" r="r" b="b"/>
              <a:pathLst>
                <a:path w="9517" h="15385" extrusionOk="0">
                  <a:moveTo>
                    <a:pt x="0" y="1"/>
                  </a:moveTo>
                  <a:lnTo>
                    <a:pt x="0" y="15384"/>
                  </a:lnTo>
                  <a:lnTo>
                    <a:pt x="9516" y="15384"/>
                  </a:lnTo>
                  <a:lnTo>
                    <a:pt x="9516" y="12476"/>
                  </a:lnTo>
                  <a:lnTo>
                    <a:pt x="3043" y="12476"/>
                  </a:lnTo>
                  <a:lnTo>
                    <a:pt x="3043" y="9029"/>
                  </a:lnTo>
                  <a:lnTo>
                    <a:pt x="8861" y="9029"/>
                  </a:lnTo>
                  <a:lnTo>
                    <a:pt x="8861" y="6171"/>
                  </a:lnTo>
                  <a:lnTo>
                    <a:pt x="3043" y="6171"/>
                  </a:lnTo>
                  <a:lnTo>
                    <a:pt x="3043" y="2893"/>
                  </a:lnTo>
                  <a:lnTo>
                    <a:pt x="9415" y="2893"/>
                  </a:lnTo>
                  <a:lnTo>
                    <a:pt x="9415"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12" name="Google Shape;3912;g24ef7f3fd84_0_0"/>
            <p:cNvSpPr/>
            <p:nvPr/>
          </p:nvSpPr>
          <p:spPr>
            <a:xfrm>
              <a:off x="6976675" y="3161775"/>
              <a:ext cx="38700" cy="384625"/>
            </a:xfrm>
            <a:custGeom>
              <a:avLst/>
              <a:gdLst/>
              <a:ahLst/>
              <a:cxnLst/>
              <a:rect l="l" t="t" r="r" b="b"/>
              <a:pathLst>
                <a:path w="1548" h="15385" extrusionOk="0">
                  <a:moveTo>
                    <a:pt x="0" y="1"/>
                  </a:moveTo>
                  <a:lnTo>
                    <a:pt x="0" y="15384"/>
                  </a:lnTo>
                  <a:lnTo>
                    <a:pt x="1547" y="15384"/>
                  </a:lnTo>
                  <a:lnTo>
                    <a:pt x="1547"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13" name="Google Shape;3913;g24ef7f3fd84_0_0"/>
            <p:cNvSpPr/>
            <p:nvPr/>
          </p:nvSpPr>
          <p:spPr>
            <a:xfrm>
              <a:off x="7101500" y="3161775"/>
              <a:ext cx="274500" cy="384625"/>
            </a:xfrm>
            <a:custGeom>
              <a:avLst/>
              <a:gdLst/>
              <a:ahLst/>
              <a:cxnLst/>
              <a:rect l="l" t="t" r="r" b="b"/>
              <a:pathLst>
                <a:path w="10980" h="15385" extrusionOk="0">
                  <a:moveTo>
                    <a:pt x="1" y="1"/>
                  </a:moveTo>
                  <a:lnTo>
                    <a:pt x="1" y="1447"/>
                  </a:lnTo>
                  <a:lnTo>
                    <a:pt x="4725" y="1447"/>
                  </a:lnTo>
                  <a:lnTo>
                    <a:pt x="4725" y="15384"/>
                  </a:lnTo>
                  <a:lnTo>
                    <a:pt x="6255" y="15384"/>
                  </a:lnTo>
                  <a:lnTo>
                    <a:pt x="6255" y="1447"/>
                  </a:lnTo>
                  <a:lnTo>
                    <a:pt x="10980" y="1447"/>
                  </a:lnTo>
                  <a:lnTo>
                    <a:pt x="10980" y="1"/>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14" name="Google Shape;3914;g24ef7f3fd84_0_0"/>
            <p:cNvSpPr/>
            <p:nvPr/>
          </p:nvSpPr>
          <p:spPr>
            <a:xfrm>
              <a:off x="249875" y="2855375"/>
              <a:ext cx="2404675" cy="1202125"/>
            </a:xfrm>
            <a:custGeom>
              <a:avLst/>
              <a:gdLst/>
              <a:ahLst/>
              <a:cxnLst/>
              <a:rect l="l" t="t" r="r" b="b"/>
              <a:pathLst>
                <a:path w="96187" h="48085" extrusionOk="0">
                  <a:moveTo>
                    <a:pt x="1" y="0"/>
                  </a:moveTo>
                  <a:lnTo>
                    <a:pt x="1" y="1245"/>
                  </a:lnTo>
                  <a:lnTo>
                    <a:pt x="135" y="3699"/>
                  </a:lnTo>
                  <a:lnTo>
                    <a:pt x="387" y="6120"/>
                  </a:lnTo>
                  <a:lnTo>
                    <a:pt x="741" y="8508"/>
                  </a:lnTo>
                  <a:lnTo>
                    <a:pt x="1228" y="10861"/>
                  </a:lnTo>
                  <a:lnTo>
                    <a:pt x="1817" y="13165"/>
                  </a:lnTo>
                  <a:lnTo>
                    <a:pt x="2523" y="15418"/>
                  </a:lnTo>
                  <a:lnTo>
                    <a:pt x="3330" y="17637"/>
                  </a:lnTo>
                  <a:lnTo>
                    <a:pt x="4238" y="19789"/>
                  </a:lnTo>
                  <a:lnTo>
                    <a:pt x="5263" y="21891"/>
                  </a:lnTo>
                  <a:lnTo>
                    <a:pt x="6373" y="23942"/>
                  </a:lnTo>
                  <a:lnTo>
                    <a:pt x="7567" y="25926"/>
                  </a:lnTo>
                  <a:lnTo>
                    <a:pt x="8861" y="27842"/>
                  </a:lnTo>
                  <a:lnTo>
                    <a:pt x="10257" y="29692"/>
                  </a:lnTo>
                  <a:lnTo>
                    <a:pt x="11719" y="31474"/>
                  </a:lnTo>
                  <a:lnTo>
                    <a:pt x="13283" y="33172"/>
                  </a:lnTo>
                  <a:lnTo>
                    <a:pt x="14914" y="34803"/>
                  </a:lnTo>
                  <a:lnTo>
                    <a:pt x="16612" y="36366"/>
                  </a:lnTo>
                  <a:lnTo>
                    <a:pt x="18394" y="37829"/>
                  </a:lnTo>
                  <a:lnTo>
                    <a:pt x="20243" y="39224"/>
                  </a:lnTo>
                  <a:lnTo>
                    <a:pt x="22160" y="40519"/>
                  </a:lnTo>
                  <a:lnTo>
                    <a:pt x="24144" y="41713"/>
                  </a:lnTo>
                  <a:lnTo>
                    <a:pt x="26195" y="42822"/>
                  </a:lnTo>
                  <a:lnTo>
                    <a:pt x="28297" y="43848"/>
                  </a:lnTo>
                  <a:lnTo>
                    <a:pt x="30449" y="44756"/>
                  </a:lnTo>
                  <a:lnTo>
                    <a:pt x="32668" y="45563"/>
                  </a:lnTo>
                  <a:lnTo>
                    <a:pt x="34921" y="46269"/>
                  </a:lnTo>
                  <a:lnTo>
                    <a:pt x="37224" y="46857"/>
                  </a:lnTo>
                  <a:lnTo>
                    <a:pt x="39578" y="47345"/>
                  </a:lnTo>
                  <a:lnTo>
                    <a:pt x="41965" y="47698"/>
                  </a:lnTo>
                  <a:lnTo>
                    <a:pt x="44386" y="47950"/>
                  </a:lnTo>
                  <a:lnTo>
                    <a:pt x="46841" y="48085"/>
                  </a:lnTo>
                  <a:lnTo>
                    <a:pt x="49329" y="48085"/>
                  </a:lnTo>
                  <a:lnTo>
                    <a:pt x="51801" y="47950"/>
                  </a:lnTo>
                  <a:lnTo>
                    <a:pt x="54222" y="47698"/>
                  </a:lnTo>
                  <a:lnTo>
                    <a:pt x="56609" y="47345"/>
                  </a:lnTo>
                  <a:lnTo>
                    <a:pt x="58946" y="46857"/>
                  </a:lnTo>
                  <a:lnTo>
                    <a:pt x="61267" y="46269"/>
                  </a:lnTo>
                  <a:lnTo>
                    <a:pt x="63519" y="45563"/>
                  </a:lnTo>
                  <a:lnTo>
                    <a:pt x="65722" y="44756"/>
                  </a:lnTo>
                  <a:lnTo>
                    <a:pt x="67891" y="43848"/>
                  </a:lnTo>
                  <a:lnTo>
                    <a:pt x="69992" y="42822"/>
                  </a:lnTo>
                  <a:lnTo>
                    <a:pt x="72027" y="41713"/>
                  </a:lnTo>
                  <a:lnTo>
                    <a:pt x="74011" y="40519"/>
                  </a:lnTo>
                  <a:lnTo>
                    <a:pt x="75927" y="39224"/>
                  </a:lnTo>
                  <a:lnTo>
                    <a:pt x="77793" y="37829"/>
                  </a:lnTo>
                  <a:lnTo>
                    <a:pt x="79576" y="36366"/>
                  </a:lnTo>
                  <a:lnTo>
                    <a:pt x="81274" y="34803"/>
                  </a:lnTo>
                  <a:lnTo>
                    <a:pt x="82905" y="33172"/>
                  </a:lnTo>
                  <a:lnTo>
                    <a:pt x="84468" y="31474"/>
                  </a:lnTo>
                  <a:lnTo>
                    <a:pt x="85931" y="29692"/>
                  </a:lnTo>
                  <a:lnTo>
                    <a:pt x="87310" y="27842"/>
                  </a:lnTo>
                  <a:lnTo>
                    <a:pt x="88604" y="25926"/>
                  </a:lnTo>
                  <a:lnTo>
                    <a:pt x="89815" y="23942"/>
                  </a:lnTo>
                  <a:lnTo>
                    <a:pt x="90924" y="21891"/>
                  </a:lnTo>
                  <a:lnTo>
                    <a:pt x="91933" y="19789"/>
                  </a:lnTo>
                  <a:lnTo>
                    <a:pt x="92858" y="17637"/>
                  </a:lnTo>
                  <a:lnTo>
                    <a:pt x="93665" y="15418"/>
                  </a:lnTo>
                  <a:lnTo>
                    <a:pt x="94371" y="13165"/>
                  </a:lnTo>
                  <a:lnTo>
                    <a:pt x="94959" y="10861"/>
                  </a:lnTo>
                  <a:lnTo>
                    <a:pt x="95430" y="8508"/>
                  </a:lnTo>
                  <a:lnTo>
                    <a:pt x="95800" y="6120"/>
                  </a:lnTo>
                  <a:lnTo>
                    <a:pt x="96052" y="3699"/>
                  </a:lnTo>
                  <a:lnTo>
                    <a:pt x="96170" y="1245"/>
                  </a:lnTo>
                  <a:lnTo>
                    <a:pt x="96187" y="0"/>
                  </a:lnTo>
                  <a:lnTo>
                    <a:pt x="76953" y="0"/>
                  </a:lnTo>
                  <a:lnTo>
                    <a:pt x="76919" y="1480"/>
                  </a:lnTo>
                  <a:lnTo>
                    <a:pt x="76633" y="4389"/>
                  </a:lnTo>
                  <a:lnTo>
                    <a:pt x="76045" y="7213"/>
                  </a:lnTo>
                  <a:lnTo>
                    <a:pt x="75204" y="9920"/>
                  </a:lnTo>
                  <a:lnTo>
                    <a:pt x="74111" y="12509"/>
                  </a:lnTo>
                  <a:lnTo>
                    <a:pt x="72783" y="14964"/>
                  </a:lnTo>
                  <a:lnTo>
                    <a:pt x="71220" y="17267"/>
                  </a:lnTo>
                  <a:lnTo>
                    <a:pt x="69454" y="19402"/>
                  </a:lnTo>
                  <a:lnTo>
                    <a:pt x="67504" y="21369"/>
                  </a:lnTo>
                  <a:lnTo>
                    <a:pt x="65369" y="23135"/>
                  </a:lnTo>
                  <a:lnTo>
                    <a:pt x="63065" y="24681"/>
                  </a:lnTo>
                  <a:lnTo>
                    <a:pt x="60611" y="26010"/>
                  </a:lnTo>
                  <a:lnTo>
                    <a:pt x="58022" y="27102"/>
                  </a:lnTo>
                  <a:lnTo>
                    <a:pt x="55315" y="27960"/>
                  </a:lnTo>
                  <a:lnTo>
                    <a:pt x="52490" y="28532"/>
                  </a:lnTo>
                  <a:lnTo>
                    <a:pt x="49582" y="28817"/>
                  </a:lnTo>
                  <a:lnTo>
                    <a:pt x="48085" y="28851"/>
                  </a:lnTo>
                  <a:lnTo>
                    <a:pt x="46606" y="28817"/>
                  </a:lnTo>
                  <a:lnTo>
                    <a:pt x="43697" y="28532"/>
                  </a:lnTo>
                  <a:lnTo>
                    <a:pt x="40873" y="27960"/>
                  </a:lnTo>
                  <a:lnTo>
                    <a:pt x="38166" y="27102"/>
                  </a:lnTo>
                  <a:lnTo>
                    <a:pt x="35577" y="26010"/>
                  </a:lnTo>
                  <a:lnTo>
                    <a:pt x="33122" y="24681"/>
                  </a:lnTo>
                  <a:lnTo>
                    <a:pt x="30819" y="23135"/>
                  </a:lnTo>
                  <a:lnTo>
                    <a:pt x="28683" y="21369"/>
                  </a:lnTo>
                  <a:lnTo>
                    <a:pt x="26716" y="19402"/>
                  </a:lnTo>
                  <a:lnTo>
                    <a:pt x="24968" y="17267"/>
                  </a:lnTo>
                  <a:lnTo>
                    <a:pt x="23404" y="14964"/>
                  </a:lnTo>
                  <a:lnTo>
                    <a:pt x="22076" y="12509"/>
                  </a:lnTo>
                  <a:lnTo>
                    <a:pt x="20983" y="9920"/>
                  </a:lnTo>
                  <a:lnTo>
                    <a:pt x="20126" y="7213"/>
                  </a:lnTo>
                  <a:lnTo>
                    <a:pt x="19554" y="4389"/>
                  </a:lnTo>
                  <a:lnTo>
                    <a:pt x="19268" y="1480"/>
                  </a:lnTo>
                  <a:lnTo>
                    <a:pt x="19235" y="0"/>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915" name="Google Shape;3915;g24ef7f3fd84_0_0"/>
            <p:cNvSpPr/>
            <p:nvPr/>
          </p:nvSpPr>
          <p:spPr>
            <a:xfrm>
              <a:off x="1211575" y="1652850"/>
              <a:ext cx="2404675" cy="1202550"/>
            </a:xfrm>
            <a:custGeom>
              <a:avLst/>
              <a:gdLst/>
              <a:ahLst/>
              <a:cxnLst/>
              <a:rect l="l" t="t" r="r" b="b"/>
              <a:pathLst>
                <a:path w="96187" h="48102" extrusionOk="0">
                  <a:moveTo>
                    <a:pt x="48102" y="0"/>
                  </a:moveTo>
                  <a:lnTo>
                    <a:pt x="46858" y="17"/>
                  </a:lnTo>
                  <a:lnTo>
                    <a:pt x="44403" y="135"/>
                  </a:lnTo>
                  <a:lnTo>
                    <a:pt x="41965" y="387"/>
                  </a:lnTo>
                  <a:lnTo>
                    <a:pt x="39578" y="757"/>
                  </a:lnTo>
                  <a:lnTo>
                    <a:pt x="37241" y="1228"/>
                  </a:lnTo>
                  <a:lnTo>
                    <a:pt x="34937" y="1816"/>
                  </a:lnTo>
                  <a:lnTo>
                    <a:pt x="32668" y="2522"/>
                  </a:lnTo>
                  <a:lnTo>
                    <a:pt x="30465" y="3329"/>
                  </a:lnTo>
                  <a:lnTo>
                    <a:pt x="28296" y="4254"/>
                  </a:lnTo>
                  <a:lnTo>
                    <a:pt x="26195" y="5263"/>
                  </a:lnTo>
                  <a:lnTo>
                    <a:pt x="24160" y="6372"/>
                  </a:lnTo>
                  <a:lnTo>
                    <a:pt x="22176" y="7583"/>
                  </a:lnTo>
                  <a:lnTo>
                    <a:pt x="20260" y="8877"/>
                  </a:lnTo>
                  <a:lnTo>
                    <a:pt x="18410" y="10256"/>
                  </a:lnTo>
                  <a:lnTo>
                    <a:pt x="16628" y="11719"/>
                  </a:lnTo>
                  <a:lnTo>
                    <a:pt x="14913" y="13282"/>
                  </a:lnTo>
                  <a:lnTo>
                    <a:pt x="13282" y="14913"/>
                  </a:lnTo>
                  <a:lnTo>
                    <a:pt x="11736" y="16611"/>
                  </a:lnTo>
                  <a:lnTo>
                    <a:pt x="10256" y="18393"/>
                  </a:lnTo>
                  <a:lnTo>
                    <a:pt x="8878" y="20260"/>
                  </a:lnTo>
                  <a:lnTo>
                    <a:pt x="7583" y="22176"/>
                  </a:lnTo>
                  <a:lnTo>
                    <a:pt x="6372" y="24160"/>
                  </a:lnTo>
                  <a:lnTo>
                    <a:pt x="5263" y="26195"/>
                  </a:lnTo>
                  <a:lnTo>
                    <a:pt x="4254" y="28296"/>
                  </a:lnTo>
                  <a:lnTo>
                    <a:pt x="3329" y="30465"/>
                  </a:lnTo>
                  <a:lnTo>
                    <a:pt x="2522" y="32667"/>
                  </a:lnTo>
                  <a:lnTo>
                    <a:pt x="1833" y="34920"/>
                  </a:lnTo>
                  <a:lnTo>
                    <a:pt x="1228" y="37240"/>
                  </a:lnTo>
                  <a:lnTo>
                    <a:pt x="757" y="39577"/>
                  </a:lnTo>
                  <a:lnTo>
                    <a:pt x="387" y="41965"/>
                  </a:lnTo>
                  <a:lnTo>
                    <a:pt x="135" y="44386"/>
                  </a:lnTo>
                  <a:lnTo>
                    <a:pt x="17" y="46857"/>
                  </a:lnTo>
                  <a:lnTo>
                    <a:pt x="0" y="48101"/>
                  </a:lnTo>
                  <a:lnTo>
                    <a:pt x="19234" y="48101"/>
                  </a:lnTo>
                  <a:lnTo>
                    <a:pt x="19268" y="46605"/>
                  </a:lnTo>
                  <a:lnTo>
                    <a:pt x="19570" y="43697"/>
                  </a:lnTo>
                  <a:lnTo>
                    <a:pt x="20142" y="40872"/>
                  </a:lnTo>
                  <a:lnTo>
                    <a:pt x="20983" y="38165"/>
                  </a:lnTo>
                  <a:lnTo>
                    <a:pt x="22076" y="35576"/>
                  </a:lnTo>
                  <a:lnTo>
                    <a:pt x="23404" y="33121"/>
                  </a:lnTo>
                  <a:lnTo>
                    <a:pt x="24967" y="30818"/>
                  </a:lnTo>
                  <a:lnTo>
                    <a:pt x="26733" y="28683"/>
                  </a:lnTo>
                  <a:lnTo>
                    <a:pt x="28683" y="26733"/>
                  </a:lnTo>
                  <a:lnTo>
                    <a:pt x="30818" y="24967"/>
                  </a:lnTo>
                  <a:lnTo>
                    <a:pt x="33122" y="23404"/>
                  </a:lnTo>
                  <a:lnTo>
                    <a:pt x="35576" y="22075"/>
                  </a:lnTo>
                  <a:lnTo>
                    <a:pt x="38165" y="20983"/>
                  </a:lnTo>
                  <a:lnTo>
                    <a:pt x="40889" y="20142"/>
                  </a:lnTo>
                  <a:lnTo>
                    <a:pt x="43697" y="19554"/>
                  </a:lnTo>
                  <a:lnTo>
                    <a:pt x="46605" y="19268"/>
                  </a:lnTo>
                  <a:lnTo>
                    <a:pt x="48102" y="19234"/>
                  </a:lnTo>
                  <a:lnTo>
                    <a:pt x="49581" y="19268"/>
                  </a:lnTo>
                  <a:lnTo>
                    <a:pt x="52490" y="19554"/>
                  </a:lnTo>
                  <a:lnTo>
                    <a:pt x="55314" y="20142"/>
                  </a:lnTo>
                  <a:lnTo>
                    <a:pt x="58021" y="20983"/>
                  </a:lnTo>
                  <a:lnTo>
                    <a:pt x="60610" y="22075"/>
                  </a:lnTo>
                  <a:lnTo>
                    <a:pt x="63065" y="23404"/>
                  </a:lnTo>
                  <a:lnTo>
                    <a:pt x="65368" y="24967"/>
                  </a:lnTo>
                  <a:lnTo>
                    <a:pt x="67504" y="26733"/>
                  </a:lnTo>
                  <a:lnTo>
                    <a:pt x="69471" y="28683"/>
                  </a:lnTo>
                  <a:lnTo>
                    <a:pt x="71236" y="30818"/>
                  </a:lnTo>
                  <a:lnTo>
                    <a:pt x="72783" y="33121"/>
                  </a:lnTo>
                  <a:lnTo>
                    <a:pt x="74111" y="35576"/>
                  </a:lnTo>
                  <a:lnTo>
                    <a:pt x="75221" y="38165"/>
                  </a:lnTo>
                  <a:lnTo>
                    <a:pt x="76061" y="40872"/>
                  </a:lnTo>
                  <a:lnTo>
                    <a:pt x="76633" y="43697"/>
                  </a:lnTo>
                  <a:lnTo>
                    <a:pt x="76936" y="46605"/>
                  </a:lnTo>
                  <a:lnTo>
                    <a:pt x="76952" y="48101"/>
                  </a:lnTo>
                  <a:lnTo>
                    <a:pt x="96186" y="48101"/>
                  </a:lnTo>
                  <a:lnTo>
                    <a:pt x="96186" y="46857"/>
                  </a:lnTo>
                  <a:lnTo>
                    <a:pt x="96052" y="44386"/>
                  </a:lnTo>
                  <a:lnTo>
                    <a:pt x="95816" y="41965"/>
                  </a:lnTo>
                  <a:lnTo>
                    <a:pt x="95447" y="39577"/>
                  </a:lnTo>
                  <a:lnTo>
                    <a:pt x="94959" y="37240"/>
                  </a:lnTo>
                  <a:lnTo>
                    <a:pt x="94371" y="34920"/>
                  </a:lnTo>
                  <a:lnTo>
                    <a:pt x="93664" y="32667"/>
                  </a:lnTo>
                  <a:lnTo>
                    <a:pt x="92857" y="30465"/>
                  </a:lnTo>
                  <a:lnTo>
                    <a:pt x="91949" y="28296"/>
                  </a:lnTo>
                  <a:lnTo>
                    <a:pt x="90941" y="26195"/>
                  </a:lnTo>
                  <a:lnTo>
                    <a:pt x="89831" y="24160"/>
                  </a:lnTo>
                  <a:lnTo>
                    <a:pt x="88621" y="22176"/>
                  </a:lnTo>
                  <a:lnTo>
                    <a:pt x="87326" y="20260"/>
                  </a:lnTo>
                  <a:lnTo>
                    <a:pt x="85931" y="18393"/>
                  </a:lnTo>
                  <a:lnTo>
                    <a:pt x="84468" y="16611"/>
                  </a:lnTo>
                  <a:lnTo>
                    <a:pt x="82921" y="14913"/>
                  </a:lnTo>
                  <a:lnTo>
                    <a:pt x="81290" y="13282"/>
                  </a:lnTo>
                  <a:lnTo>
                    <a:pt x="79575" y="11719"/>
                  </a:lnTo>
                  <a:lnTo>
                    <a:pt x="77793" y="10256"/>
                  </a:lnTo>
                  <a:lnTo>
                    <a:pt x="75944" y="8877"/>
                  </a:lnTo>
                  <a:lnTo>
                    <a:pt x="74027" y="7583"/>
                  </a:lnTo>
                  <a:lnTo>
                    <a:pt x="72043" y="6372"/>
                  </a:lnTo>
                  <a:lnTo>
                    <a:pt x="69992" y="5263"/>
                  </a:lnTo>
                  <a:lnTo>
                    <a:pt x="67890" y="4254"/>
                  </a:lnTo>
                  <a:lnTo>
                    <a:pt x="65738" y="3329"/>
                  </a:lnTo>
                  <a:lnTo>
                    <a:pt x="63519" y="2522"/>
                  </a:lnTo>
                  <a:lnTo>
                    <a:pt x="61266" y="1816"/>
                  </a:lnTo>
                  <a:lnTo>
                    <a:pt x="58963" y="1228"/>
                  </a:lnTo>
                  <a:lnTo>
                    <a:pt x="56609" y="757"/>
                  </a:lnTo>
                  <a:lnTo>
                    <a:pt x="54222" y="387"/>
                  </a:lnTo>
                  <a:lnTo>
                    <a:pt x="51801" y="135"/>
                  </a:lnTo>
                  <a:lnTo>
                    <a:pt x="49346" y="17"/>
                  </a:lnTo>
                  <a:lnTo>
                    <a:pt x="48102" y="0"/>
                  </a:lnTo>
                  <a:close/>
                </a:path>
              </a:pathLst>
            </a:custGeom>
            <a:solidFill>
              <a:schemeClr val="lt1"/>
            </a:solidFill>
            <a:ln>
              <a:noFill/>
            </a:ln>
          </p:spPr>
          <p:txBody>
            <a:bodyPr spcFirstLastPara="1" wrap="square" lIns="121868" tIns="121868" rIns="121868" bIns="121868"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grpSp>
        <p:nvGrpSpPr>
          <p:cNvPr id="7" name="Group 6">
            <a:extLst>
              <a:ext uri="{FF2B5EF4-FFF2-40B4-BE49-F238E27FC236}">
                <a16:creationId xmlns:a16="http://schemas.microsoft.com/office/drawing/2014/main" id="{398B4E5B-FF45-7707-456E-62154C145BD6}"/>
              </a:ext>
            </a:extLst>
          </p:cNvPr>
          <p:cNvGrpSpPr/>
          <p:nvPr/>
        </p:nvGrpSpPr>
        <p:grpSpPr>
          <a:xfrm>
            <a:off x="3578715" y="3928425"/>
            <a:ext cx="8719349" cy="1314643"/>
            <a:chOff x="3614129" y="1903744"/>
            <a:chExt cx="9558314" cy="1314643"/>
          </a:xfrm>
        </p:grpSpPr>
        <p:sp>
          <p:nvSpPr>
            <p:cNvPr id="8" name="Google Shape;3889;g24ef7f3fd84_0_0">
              <a:extLst>
                <a:ext uri="{FF2B5EF4-FFF2-40B4-BE49-F238E27FC236}">
                  <a16:creationId xmlns:a16="http://schemas.microsoft.com/office/drawing/2014/main" id="{A4A655BB-3BE8-2CFE-14E1-921832DC16A3}"/>
                </a:ext>
              </a:extLst>
            </p:cNvPr>
            <p:cNvSpPr/>
            <p:nvPr/>
          </p:nvSpPr>
          <p:spPr>
            <a:xfrm rot="1103950">
              <a:off x="3614129" y="1903744"/>
              <a:ext cx="1115248" cy="1314643"/>
            </a:xfrm>
            <a:custGeom>
              <a:avLst/>
              <a:gdLst/>
              <a:ahLst/>
              <a:cxnLst/>
              <a:rect l="l" t="t" r="r" b="b"/>
              <a:pathLst>
                <a:path w="176272" h="208308" extrusionOk="0">
                  <a:moveTo>
                    <a:pt x="162387" y="0"/>
                  </a:moveTo>
                  <a:cubicBezTo>
                    <a:pt x="162387" y="3"/>
                    <a:pt x="161275" y="37625"/>
                    <a:pt x="94193" y="59719"/>
                  </a:cubicBezTo>
                  <a:cubicBezTo>
                    <a:pt x="0" y="90733"/>
                    <a:pt x="24713" y="153913"/>
                    <a:pt x="24713" y="153913"/>
                  </a:cubicBezTo>
                  <a:lnTo>
                    <a:pt x="34652" y="145483"/>
                  </a:lnTo>
                  <a:lnTo>
                    <a:pt x="34652" y="145483"/>
                  </a:lnTo>
                  <a:cubicBezTo>
                    <a:pt x="25512" y="154445"/>
                    <a:pt x="4792" y="208308"/>
                    <a:pt x="4792" y="208308"/>
                  </a:cubicBezTo>
                  <a:lnTo>
                    <a:pt x="17570" y="208308"/>
                  </a:lnTo>
                  <a:cubicBezTo>
                    <a:pt x="15840" y="195530"/>
                    <a:pt x="30259" y="164206"/>
                    <a:pt x="30259" y="164206"/>
                  </a:cubicBezTo>
                  <a:cubicBezTo>
                    <a:pt x="37033" y="168897"/>
                    <a:pt x="45300" y="170080"/>
                    <a:pt x="52877" y="170080"/>
                  </a:cubicBezTo>
                  <a:cubicBezTo>
                    <a:pt x="57409" y="170080"/>
                    <a:pt x="61695" y="169657"/>
                    <a:pt x="65266" y="169308"/>
                  </a:cubicBezTo>
                  <a:cubicBezTo>
                    <a:pt x="176272" y="158350"/>
                    <a:pt x="162388" y="6"/>
                    <a:pt x="162387" y="0"/>
                  </a:cubicBezTo>
                  <a:close/>
                </a:path>
              </a:pathLst>
            </a:custGeom>
            <a:solidFill>
              <a:schemeClr val="accent4"/>
            </a:solidFill>
            <a:ln>
              <a:noFill/>
            </a:ln>
            <a:effectLst>
              <a:outerShdw blurRad="114300" dist="66675" dir="4260000" algn="bl" rotWithShape="0">
                <a:srgbClr val="000000">
                  <a:alpha val="15294"/>
                </a:srgbClr>
              </a:outerShdw>
            </a:effectLst>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9" name="Group 8">
              <a:extLst>
                <a:ext uri="{FF2B5EF4-FFF2-40B4-BE49-F238E27FC236}">
                  <a16:creationId xmlns:a16="http://schemas.microsoft.com/office/drawing/2014/main" id="{7D90B37E-2746-99E2-C539-AAEFF7AFFF1B}"/>
                </a:ext>
              </a:extLst>
            </p:cNvPr>
            <p:cNvGrpSpPr/>
            <p:nvPr/>
          </p:nvGrpSpPr>
          <p:grpSpPr>
            <a:xfrm>
              <a:off x="3849814" y="2342523"/>
              <a:ext cx="9322629" cy="544621"/>
              <a:chOff x="3849814" y="2342523"/>
              <a:chExt cx="9322629" cy="544621"/>
            </a:xfrm>
          </p:grpSpPr>
          <p:sp>
            <p:nvSpPr>
              <p:cNvPr id="10" name="Google Shape;3879;g24ef7f3fd84_0_0">
                <a:extLst>
                  <a:ext uri="{FF2B5EF4-FFF2-40B4-BE49-F238E27FC236}">
                    <a16:creationId xmlns:a16="http://schemas.microsoft.com/office/drawing/2014/main" id="{9431A6AD-8EF1-3C3A-3DC9-B7944EE01D2D}"/>
                  </a:ext>
                </a:extLst>
              </p:cNvPr>
              <p:cNvSpPr/>
              <p:nvPr/>
            </p:nvSpPr>
            <p:spPr>
              <a:xfrm>
                <a:off x="4091708" y="2348484"/>
                <a:ext cx="9080735" cy="538660"/>
              </a:xfrm>
              <a:prstGeom prst="roundRect">
                <a:avLst>
                  <a:gd name="adj" fmla="val 5024"/>
                </a:avLst>
              </a:prstGeom>
              <a:solidFill>
                <a:schemeClr val="accent4"/>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1" name="Group 10">
                <a:extLst>
                  <a:ext uri="{FF2B5EF4-FFF2-40B4-BE49-F238E27FC236}">
                    <a16:creationId xmlns:a16="http://schemas.microsoft.com/office/drawing/2014/main" id="{23CF2329-EEBE-1691-C0BF-A8B14FDD0B2C}"/>
                  </a:ext>
                </a:extLst>
              </p:cNvPr>
              <p:cNvGrpSpPr/>
              <p:nvPr/>
            </p:nvGrpSpPr>
            <p:grpSpPr>
              <a:xfrm>
                <a:off x="3849814" y="2342523"/>
                <a:ext cx="9031146" cy="538660"/>
                <a:chOff x="3849814" y="2342523"/>
                <a:chExt cx="9031146" cy="538660"/>
              </a:xfrm>
            </p:grpSpPr>
            <p:sp>
              <p:nvSpPr>
                <p:cNvPr id="12" name="Google Shape;3885;g24ef7f3fd84_0_0">
                  <a:extLst>
                    <a:ext uri="{FF2B5EF4-FFF2-40B4-BE49-F238E27FC236}">
                      <a16:creationId xmlns:a16="http://schemas.microsoft.com/office/drawing/2014/main" id="{A7B66643-DD61-61F1-2C7E-A3CACF5892A8}"/>
                    </a:ext>
                  </a:extLst>
                </p:cNvPr>
                <p:cNvSpPr txBox="1"/>
                <p:nvPr/>
              </p:nvSpPr>
              <p:spPr>
                <a:xfrm>
                  <a:off x="4932952" y="2367190"/>
                  <a:ext cx="7948008" cy="507624"/>
                </a:xfrm>
                <a:prstGeom prst="rect">
                  <a:avLst/>
                </a:prstGeom>
                <a:noFill/>
                <a:ln>
                  <a:noFill/>
                </a:ln>
              </p:spPr>
              <p:txBody>
                <a:bodyPr spcFirstLastPara="1" wrap="square" lIns="365655" tIns="91401" rIns="91401" bIns="91401"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099" b="0" i="0" u="none" strike="noStrike" cap="none" dirty="0">
                      <a:solidFill>
                        <a:schemeClr val="lt1"/>
                      </a:solidFill>
                      <a:latin typeface="Arial"/>
                      <a:ea typeface="Arial"/>
                      <a:cs typeface="Arial"/>
                      <a:sym typeface="Arial"/>
                    </a:rPr>
                    <a:t>IT Sustainability Business Case Presentation Template</a:t>
                  </a:r>
                </a:p>
              </p:txBody>
            </p:sp>
            <p:sp>
              <p:nvSpPr>
                <p:cNvPr id="13" name="Google Shape;3893;g24ef7f3fd84_0_0">
                  <a:extLst>
                    <a:ext uri="{FF2B5EF4-FFF2-40B4-BE49-F238E27FC236}">
                      <a16:creationId xmlns:a16="http://schemas.microsoft.com/office/drawing/2014/main" id="{4518967C-C0CD-5F86-C636-8646CA6663E9}"/>
                    </a:ext>
                  </a:extLst>
                </p:cNvPr>
                <p:cNvSpPr txBox="1"/>
                <p:nvPr/>
              </p:nvSpPr>
              <p:spPr>
                <a:xfrm>
                  <a:off x="3849814" y="2342523"/>
                  <a:ext cx="521864" cy="538660"/>
                </a:xfrm>
                <a:prstGeom prst="rect">
                  <a:avLst/>
                </a:prstGeom>
                <a:noFill/>
                <a:ln>
                  <a:noFill/>
                </a:ln>
              </p:spPr>
              <p:txBody>
                <a:bodyPr spcFirstLastPara="1" wrap="square" lIns="91401" tIns="91401" rIns="91401" bIns="91401"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299" b="1" dirty="0">
                      <a:solidFill>
                        <a:schemeClr val="lt1"/>
                      </a:solidFill>
                    </a:rPr>
                    <a:t>4</a:t>
                  </a:r>
                  <a:endParaRPr sz="2299" b="1" i="0" u="none" strike="noStrike" cap="none" dirty="0">
                    <a:solidFill>
                      <a:schemeClr val="lt1"/>
                    </a:solidFill>
                    <a:latin typeface="Arial"/>
                    <a:ea typeface="Arial"/>
                    <a:cs typeface="Arial"/>
                    <a:sym typeface="Arial"/>
                  </a:endParaRPr>
                </a:p>
              </p:txBody>
            </p:sp>
          </p:grpSp>
        </p:grpSp>
      </p:grpSp>
      <p:grpSp>
        <p:nvGrpSpPr>
          <p:cNvPr id="3" name="Group 2">
            <a:extLst>
              <a:ext uri="{FF2B5EF4-FFF2-40B4-BE49-F238E27FC236}">
                <a16:creationId xmlns:a16="http://schemas.microsoft.com/office/drawing/2014/main" id="{27E94356-1F7D-9503-E896-FE399CA2249C}"/>
              </a:ext>
            </a:extLst>
          </p:cNvPr>
          <p:cNvGrpSpPr/>
          <p:nvPr/>
        </p:nvGrpSpPr>
        <p:grpSpPr>
          <a:xfrm>
            <a:off x="3614459" y="2874439"/>
            <a:ext cx="8670043" cy="1314643"/>
            <a:chOff x="3614129" y="1903744"/>
            <a:chExt cx="9558314" cy="1314643"/>
          </a:xfrm>
        </p:grpSpPr>
        <p:sp>
          <p:nvSpPr>
            <p:cNvPr id="14" name="Google Shape;3889;g24ef7f3fd84_0_0">
              <a:extLst>
                <a:ext uri="{FF2B5EF4-FFF2-40B4-BE49-F238E27FC236}">
                  <a16:creationId xmlns:a16="http://schemas.microsoft.com/office/drawing/2014/main" id="{9E750911-8F34-65B3-AB77-077C5201BD87}"/>
                </a:ext>
              </a:extLst>
            </p:cNvPr>
            <p:cNvSpPr/>
            <p:nvPr/>
          </p:nvSpPr>
          <p:spPr>
            <a:xfrm rot="1103950">
              <a:off x="3614129" y="1903744"/>
              <a:ext cx="1115248" cy="1314643"/>
            </a:xfrm>
            <a:custGeom>
              <a:avLst/>
              <a:gdLst/>
              <a:ahLst/>
              <a:cxnLst/>
              <a:rect l="l" t="t" r="r" b="b"/>
              <a:pathLst>
                <a:path w="176272" h="208308" extrusionOk="0">
                  <a:moveTo>
                    <a:pt x="162387" y="0"/>
                  </a:moveTo>
                  <a:cubicBezTo>
                    <a:pt x="162387" y="3"/>
                    <a:pt x="161275" y="37625"/>
                    <a:pt x="94193" y="59719"/>
                  </a:cubicBezTo>
                  <a:cubicBezTo>
                    <a:pt x="0" y="90733"/>
                    <a:pt x="24713" y="153913"/>
                    <a:pt x="24713" y="153913"/>
                  </a:cubicBezTo>
                  <a:lnTo>
                    <a:pt x="34652" y="145483"/>
                  </a:lnTo>
                  <a:lnTo>
                    <a:pt x="34652" y="145483"/>
                  </a:lnTo>
                  <a:cubicBezTo>
                    <a:pt x="25512" y="154445"/>
                    <a:pt x="4792" y="208308"/>
                    <a:pt x="4792" y="208308"/>
                  </a:cubicBezTo>
                  <a:lnTo>
                    <a:pt x="17570" y="208308"/>
                  </a:lnTo>
                  <a:cubicBezTo>
                    <a:pt x="15840" y="195530"/>
                    <a:pt x="30259" y="164206"/>
                    <a:pt x="30259" y="164206"/>
                  </a:cubicBezTo>
                  <a:cubicBezTo>
                    <a:pt x="37033" y="168897"/>
                    <a:pt x="45300" y="170080"/>
                    <a:pt x="52877" y="170080"/>
                  </a:cubicBezTo>
                  <a:cubicBezTo>
                    <a:pt x="57409" y="170080"/>
                    <a:pt x="61695" y="169657"/>
                    <a:pt x="65266" y="169308"/>
                  </a:cubicBezTo>
                  <a:cubicBezTo>
                    <a:pt x="176272" y="158350"/>
                    <a:pt x="162388" y="6"/>
                    <a:pt x="162387" y="0"/>
                  </a:cubicBezTo>
                  <a:close/>
                </a:path>
              </a:pathLst>
            </a:custGeom>
            <a:solidFill>
              <a:schemeClr val="accent4"/>
            </a:solidFill>
            <a:ln>
              <a:noFill/>
            </a:ln>
            <a:effectLst>
              <a:outerShdw blurRad="114300" dist="66675" dir="4260000" algn="bl" rotWithShape="0">
                <a:srgbClr val="000000">
                  <a:alpha val="15294"/>
                </a:srgbClr>
              </a:outerShdw>
            </a:effectLst>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5" name="Group 14">
              <a:extLst>
                <a:ext uri="{FF2B5EF4-FFF2-40B4-BE49-F238E27FC236}">
                  <a16:creationId xmlns:a16="http://schemas.microsoft.com/office/drawing/2014/main" id="{1F5AFB94-D65F-7324-93DC-C7CB84238C6C}"/>
                </a:ext>
              </a:extLst>
            </p:cNvPr>
            <p:cNvGrpSpPr/>
            <p:nvPr/>
          </p:nvGrpSpPr>
          <p:grpSpPr>
            <a:xfrm>
              <a:off x="3849814" y="2342523"/>
              <a:ext cx="9322629" cy="544621"/>
              <a:chOff x="3849814" y="2342523"/>
              <a:chExt cx="9322629" cy="544621"/>
            </a:xfrm>
          </p:grpSpPr>
          <p:sp>
            <p:nvSpPr>
              <p:cNvPr id="16" name="Google Shape;3879;g24ef7f3fd84_0_0">
                <a:extLst>
                  <a:ext uri="{FF2B5EF4-FFF2-40B4-BE49-F238E27FC236}">
                    <a16:creationId xmlns:a16="http://schemas.microsoft.com/office/drawing/2014/main" id="{13EE181B-9A29-0CBA-C309-CACF22CAA4A0}"/>
                  </a:ext>
                </a:extLst>
              </p:cNvPr>
              <p:cNvSpPr/>
              <p:nvPr/>
            </p:nvSpPr>
            <p:spPr>
              <a:xfrm>
                <a:off x="4091708" y="2348484"/>
                <a:ext cx="9080735" cy="538660"/>
              </a:xfrm>
              <a:prstGeom prst="roundRect">
                <a:avLst>
                  <a:gd name="adj" fmla="val 5024"/>
                </a:avLst>
              </a:prstGeom>
              <a:solidFill>
                <a:schemeClr val="accent4"/>
              </a:solidFill>
              <a:ln>
                <a:noFill/>
              </a:ln>
            </p:spPr>
            <p:txBody>
              <a:bodyPr spcFirstLastPara="1" wrap="square" lIns="91401" tIns="91401" rIns="91401" bIns="9140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nvGrpSpPr>
              <p:cNvPr id="17" name="Group 16">
                <a:extLst>
                  <a:ext uri="{FF2B5EF4-FFF2-40B4-BE49-F238E27FC236}">
                    <a16:creationId xmlns:a16="http://schemas.microsoft.com/office/drawing/2014/main" id="{8F71A01B-759E-FACF-7CB8-82452F238DCE}"/>
                  </a:ext>
                </a:extLst>
              </p:cNvPr>
              <p:cNvGrpSpPr/>
              <p:nvPr/>
            </p:nvGrpSpPr>
            <p:grpSpPr>
              <a:xfrm>
                <a:off x="3849814" y="2342523"/>
                <a:ext cx="8434358" cy="538660"/>
                <a:chOff x="3849814" y="2342523"/>
                <a:chExt cx="8434358" cy="538660"/>
              </a:xfrm>
            </p:grpSpPr>
            <p:sp>
              <p:nvSpPr>
                <p:cNvPr id="18" name="Google Shape;3885;g24ef7f3fd84_0_0">
                  <a:extLst>
                    <a:ext uri="{FF2B5EF4-FFF2-40B4-BE49-F238E27FC236}">
                      <a16:creationId xmlns:a16="http://schemas.microsoft.com/office/drawing/2014/main" id="{45050E40-ABDD-3040-140C-7A1EABEC7F3B}"/>
                    </a:ext>
                  </a:extLst>
                </p:cNvPr>
                <p:cNvSpPr txBox="1"/>
                <p:nvPr/>
              </p:nvSpPr>
              <p:spPr>
                <a:xfrm>
                  <a:off x="4932953" y="2367190"/>
                  <a:ext cx="7351219" cy="507669"/>
                </a:xfrm>
                <a:prstGeom prst="rect">
                  <a:avLst/>
                </a:prstGeom>
                <a:noFill/>
                <a:ln>
                  <a:noFill/>
                </a:ln>
              </p:spPr>
              <p:txBody>
                <a:bodyPr spcFirstLastPara="1" wrap="square" lIns="365655" tIns="91401" rIns="91401" bIns="91401"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099" dirty="0">
                      <a:solidFill>
                        <a:schemeClr val="lt1"/>
                      </a:solidFill>
                    </a:rPr>
                    <a:t>Business case content and sourcing guide</a:t>
                  </a:r>
                  <a:endParaRPr sz="2099" b="0" i="0" u="none" strike="noStrike" cap="none" dirty="0">
                    <a:solidFill>
                      <a:schemeClr val="lt1"/>
                    </a:solidFill>
                    <a:latin typeface="Arial"/>
                    <a:ea typeface="Arial"/>
                    <a:cs typeface="Arial"/>
                    <a:sym typeface="Arial"/>
                  </a:endParaRPr>
                </a:p>
              </p:txBody>
            </p:sp>
            <p:sp>
              <p:nvSpPr>
                <p:cNvPr id="19" name="Google Shape;3893;g24ef7f3fd84_0_0">
                  <a:extLst>
                    <a:ext uri="{FF2B5EF4-FFF2-40B4-BE49-F238E27FC236}">
                      <a16:creationId xmlns:a16="http://schemas.microsoft.com/office/drawing/2014/main" id="{8FF00EBD-EF48-0BE6-F070-893E57CBA6A4}"/>
                    </a:ext>
                  </a:extLst>
                </p:cNvPr>
                <p:cNvSpPr txBox="1"/>
                <p:nvPr/>
              </p:nvSpPr>
              <p:spPr>
                <a:xfrm>
                  <a:off x="3849814" y="2342523"/>
                  <a:ext cx="521864" cy="538660"/>
                </a:xfrm>
                <a:prstGeom prst="rect">
                  <a:avLst/>
                </a:prstGeom>
                <a:noFill/>
                <a:ln>
                  <a:noFill/>
                </a:ln>
              </p:spPr>
              <p:txBody>
                <a:bodyPr spcFirstLastPara="1" wrap="square" lIns="91401" tIns="91401" rIns="91401" bIns="91401"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299" b="1" dirty="0">
                      <a:solidFill>
                        <a:schemeClr val="lt1"/>
                      </a:solidFill>
                    </a:rPr>
                    <a:t>3</a:t>
                  </a:r>
                  <a:endParaRPr sz="2299" b="1" i="0" u="none" strike="noStrike" cap="none" dirty="0">
                    <a:solidFill>
                      <a:schemeClr val="lt1"/>
                    </a:solidFill>
                    <a:latin typeface="Arial"/>
                    <a:ea typeface="Arial"/>
                    <a:cs typeface="Arial"/>
                    <a:sym typeface="Arial"/>
                  </a:endParaRPr>
                </a:p>
              </p:txBody>
            </p:sp>
          </p:grpSp>
        </p:grpSp>
      </p:grpSp>
    </p:spTree>
    <p:extLst>
      <p:ext uri="{BB962C8B-B14F-4D97-AF65-F5344CB8AC3E}">
        <p14:creationId xmlns:p14="http://schemas.microsoft.com/office/powerpoint/2010/main" val="4283652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D82F1-3F98-FB03-3B38-F30E33D66C0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A5BE83F-A50F-4530-CD22-6421C62E143D}"/>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51B107AA-7F73-B3E7-0E6E-54767E434C3E}"/>
              </a:ext>
            </a:extLst>
          </p:cNvPr>
          <p:cNvSpPr txBox="1"/>
          <p:nvPr/>
        </p:nvSpPr>
        <p:spPr>
          <a:xfrm>
            <a:off x="5130800" y="6477000"/>
            <a:ext cx="6934241"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INITIATIVE 3: </a:t>
            </a:r>
            <a:r>
              <a:rPr lang="en-US" b="1" dirty="0">
                <a:solidFill>
                  <a:schemeClr val="accent1"/>
                </a:solidFill>
                <a:latin typeface="Century Gothic" panose="020B0502020202020204" pitchFamily="34" charset="0"/>
                <a:ea typeface="Arial" charset="0"/>
                <a:cs typeface="Arial" charset="0"/>
              </a:rPr>
              <a:t>Example</a:t>
            </a:r>
            <a:r>
              <a:rPr lang="en-US" dirty="0">
                <a:solidFill>
                  <a:schemeClr val="accent1"/>
                </a:solidFill>
                <a:latin typeface="Century Gothic" panose="020B0502020202020204" pitchFamily="34" charset="0"/>
                <a:ea typeface="Arial" charset="0"/>
                <a:cs typeface="Arial" charset="0"/>
              </a:rPr>
              <a:t> - Unified ESG Analytics &amp; Data Platform </a:t>
            </a:r>
          </a:p>
        </p:txBody>
      </p:sp>
      <p:graphicFrame>
        <p:nvGraphicFramePr>
          <p:cNvPr id="2" name="Table 1">
            <a:extLst>
              <a:ext uri="{FF2B5EF4-FFF2-40B4-BE49-F238E27FC236}">
                <a16:creationId xmlns:a16="http://schemas.microsoft.com/office/drawing/2014/main" id="{8E68B1E7-94F0-FCAE-8B0E-3B1CF757C614}"/>
              </a:ext>
            </a:extLst>
          </p:cNvPr>
          <p:cNvGraphicFramePr>
            <a:graphicFrameLocks noGrp="1"/>
          </p:cNvGraphicFramePr>
          <p:nvPr>
            <p:extLst>
              <p:ext uri="{D42A27DB-BD31-4B8C-83A1-F6EECF244321}">
                <p14:modId xmlns:p14="http://schemas.microsoft.com/office/powerpoint/2010/main" val="2592045712"/>
              </p:ext>
            </p:extLst>
          </p:nvPr>
        </p:nvGraphicFramePr>
        <p:xfrm>
          <a:off x="258100" y="735973"/>
          <a:ext cx="11675800" cy="3187238"/>
        </p:xfrm>
        <a:graphic>
          <a:graphicData uri="http://schemas.openxmlformats.org/drawingml/2006/table">
            <a:tbl>
              <a:tblPr firstRow="1" firstCol="1" bandRow="1">
                <a:tableStyleId>{5C22544A-7EE6-4342-B048-85BDC9FD1C3A}</a:tableStyleId>
              </a:tblPr>
              <a:tblGrid>
                <a:gridCol w="2449497">
                  <a:extLst>
                    <a:ext uri="{9D8B030D-6E8A-4147-A177-3AD203B41FA5}">
                      <a16:colId xmlns:a16="http://schemas.microsoft.com/office/drawing/2014/main" val="80211780"/>
                    </a:ext>
                  </a:extLst>
                </a:gridCol>
                <a:gridCol w="1860170">
                  <a:extLst>
                    <a:ext uri="{9D8B030D-6E8A-4147-A177-3AD203B41FA5}">
                      <a16:colId xmlns:a16="http://schemas.microsoft.com/office/drawing/2014/main" val="3800851390"/>
                    </a:ext>
                  </a:extLst>
                </a:gridCol>
                <a:gridCol w="2082800">
                  <a:extLst>
                    <a:ext uri="{9D8B030D-6E8A-4147-A177-3AD203B41FA5}">
                      <a16:colId xmlns:a16="http://schemas.microsoft.com/office/drawing/2014/main" val="3272457919"/>
                    </a:ext>
                  </a:extLst>
                </a:gridCol>
                <a:gridCol w="2976557">
                  <a:extLst>
                    <a:ext uri="{9D8B030D-6E8A-4147-A177-3AD203B41FA5}">
                      <a16:colId xmlns:a16="http://schemas.microsoft.com/office/drawing/2014/main" val="3503263246"/>
                    </a:ext>
                  </a:extLst>
                </a:gridCol>
                <a:gridCol w="2306776">
                  <a:extLst>
                    <a:ext uri="{9D8B030D-6E8A-4147-A177-3AD203B41FA5}">
                      <a16:colId xmlns:a16="http://schemas.microsoft.com/office/drawing/2014/main" val="1450336681"/>
                    </a:ext>
                  </a:extLst>
                </a:gridCol>
              </a:tblGrid>
              <a:tr h="382823">
                <a:tc>
                  <a:txBody>
                    <a:bodyPr/>
                    <a:lstStyle/>
                    <a:p>
                      <a:pPr marL="0" marR="0">
                        <a:spcBef>
                          <a:spcPts val="0"/>
                        </a:spcBef>
                        <a:spcAft>
                          <a:spcPts val="0"/>
                        </a:spcAft>
                      </a:pPr>
                      <a:r>
                        <a:rPr lang="en-US" sz="1200" dirty="0">
                          <a:effectLst/>
                          <a:latin typeface="Century Gothic" panose="020B0502020202020204" pitchFamily="34" charset="0"/>
                        </a:rPr>
                        <a:t>INITIATIVE DESCRIPTION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200" dirty="0">
                          <a:effectLst/>
                          <a:latin typeface="Century Gothic" panose="020B0502020202020204" pitchFamily="34" charset="0"/>
                        </a:rPr>
                        <a:t>OBJECTIVE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200" dirty="0">
                          <a:effectLst/>
                          <a:latin typeface="Century Gothic" panose="020B0502020202020204" pitchFamily="34" charset="0"/>
                        </a:rPr>
                        <a:t>STAKEHOLDERS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200" dirty="0">
                          <a:effectLst/>
                          <a:latin typeface="Century Gothic" panose="020B0502020202020204" pitchFamily="34" charset="0"/>
                        </a:rPr>
                        <a:t>ACTIONS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tc>
                  <a:txBody>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SUSTAINABILITY/VALUE LINK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729673668"/>
                  </a:ext>
                </a:extLst>
              </a:tr>
              <a:tr h="2804415">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Implement an integrated ESG data platform that consolidates all sustainability metrics into a single, auditable source of truth enabling automated reporting, real-time insights, and CSRD-ready compliance.</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Build unified ESG data system for high-accuracy, auditable reporting</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Chief Sustainability Officer/ ESG Reporting Lead</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CIO/Chief Data Officer</a:t>
                      </a:r>
                    </a:p>
                  </a:txBody>
                  <a:tcPr marL="68580" marR="68580" marT="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Consolidate IT, supply chain, HR, and facility sustainability data into one platform.</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Automate GHG calculations, cloud carbon imports, sensor-fed facility metrics.</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Deliver dashboards, scenario modeling, and CSRD-aligned reports.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Strengthens governance, improves environmental reporting accuracy, supports social metrics tracking; improves company sustainability rating.</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Lower reporting cost; avoided regulatory penalties; stronger ESG ratings.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50980997"/>
                  </a:ext>
                </a:extLst>
              </a:tr>
            </a:tbl>
          </a:graphicData>
        </a:graphic>
      </p:graphicFrame>
      <p:sp>
        <p:nvSpPr>
          <p:cNvPr id="4" name="Rectangle 1">
            <a:extLst>
              <a:ext uri="{FF2B5EF4-FFF2-40B4-BE49-F238E27FC236}">
                <a16:creationId xmlns:a16="http://schemas.microsoft.com/office/drawing/2014/main" id="{8EAF2A88-7D2C-B068-BDC2-996A787D69B8}"/>
              </a:ext>
            </a:extLst>
          </p:cNvPr>
          <p:cNvSpPr>
            <a:spLocks noChangeArrowheads="1"/>
          </p:cNvSpPr>
          <p:nvPr/>
        </p:nvSpPr>
        <p:spPr bwMode="auto">
          <a:xfrm>
            <a:off x="412965" y="36796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TextBox 5">
            <a:extLst>
              <a:ext uri="{FF2B5EF4-FFF2-40B4-BE49-F238E27FC236}">
                <a16:creationId xmlns:a16="http://schemas.microsoft.com/office/drawing/2014/main" id="{BAEEBC7A-B8C9-A571-8F42-76FC6C4434B4}"/>
              </a:ext>
            </a:extLst>
          </p:cNvPr>
          <p:cNvSpPr txBox="1"/>
          <p:nvPr/>
        </p:nvSpPr>
        <p:spPr>
          <a:xfrm>
            <a:off x="196157" y="79644"/>
            <a:ext cx="11868883" cy="584775"/>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Initiative 3: Unified ESG Analytics &amp; Data Platform</a:t>
            </a:r>
            <a:endParaRPr lang="en-US" sz="2000" dirty="0">
              <a:solidFill>
                <a:schemeClr val="accent1"/>
              </a:solidFill>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C6A6AFB3-F4DA-CE41-D238-E44ED90350F6}"/>
              </a:ext>
            </a:extLst>
          </p:cNvPr>
          <p:cNvGraphicFramePr>
            <a:graphicFrameLocks noGrp="1"/>
          </p:cNvGraphicFramePr>
          <p:nvPr>
            <p:extLst>
              <p:ext uri="{D42A27DB-BD31-4B8C-83A1-F6EECF244321}">
                <p14:modId xmlns:p14="http://schemas.microsoft.com/office/powerpoint/2010/main" val="533624206"/>
              </p:ext>
            </p:extLst>
          </p:nvPr>
        </p:nvGraphicFramePr>
        <p:xfrm>
          <a:off x="258100" y="3994766"/>
          <a:ext cx="11701888" cy="2254354"/>
        </p:xfrm>
        <a:graphic>
          <a:graphicData uri="http://schemas.openxmlformats.org/drawingml/2006/table">
            <a:tbl>
              <a:tblPr>
                <a:tableStyleId>{5C22544A-7EE6-4342-B048-85BDC9FD1C3A}</a:tableStyleId>
              </a:tblPr>
              <a:tblGrid>
                <a:gridCol w="1740033">
                  <a:extLst>
                    <a:ext uri="{9D8B030D-6E8A-4147-A177-3AD203B41FA5}">
                      <a16:colId xmlns:a16="http://schemas.microsoft.com/office/drawing/2014/main" val="2475246706"/>
                    </a:ext>
                  </a:extLst>
                </a:gridCol>
                <a:gridCol w="9961855">
                  <a:extLst>
                    <a:ext uri="{9D8B030D-6E8A-4147-A177-3AD203B41FA5}">
                      <a16:colId xmlns:a16="http://schemas.microsoft.com/office/drawing/2014/main" val="2252496239"/>
                    </a:ext>
                  </a:extLst>
                </a:gridCol>
              </a:tblGrid>
              <a:tr h="310335">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KEY FACTORS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ctr">
                        <a:spcBef>
                          <a:spcPts val="0"/>
                        </a:spcBef>
                        <a:spcAft>
                          <a:spcPts val="0"/>
                        </a:spcAft>
                      </a:pPr>
                      <a:endParaRPr lang="en-US" sz="1200" b="1" dirty="0">
                        <a:solidFill>
                          <a:schemeClr val="bg1"/>
                        </a:solidFill>
                        <a:effectLst/>
                        <a:latin typeface="Century Gothic" panose="020B0502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586132925"/>
                  </a:ext>
                </a:extLst>
              </a:tr>
              <a:tr h="482050">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Sustainability impact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70% reduction in manual reporting time. Accelerates decision cycles and reduces rework, providing more accurate baselines for carbon, energy, and asset utilization—leading to better budgeting and improved ROI on sustainability initiatives.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8593712"/>
                  </a:ext>
                </a:extLst>
              </a:tr>
              <a:tr h="432549">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Financial impact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$200K/year in avoided labor or contractor costs. Avoided noncompliance fines of $250K – $1M+ per violation, equaling $100-$200K in monetized risk avoidance (10% probability of event × cost of event). Identifies new efficiency opportunities across IT &amp; operations, in $250K/year infrastructure cost savings. Total: $550-$650K.</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9457010"/>
                  </a:ext>
                </a:extLst>
              </a:tr>
              <a:tr h="413076">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Costs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$2–3M for ESG software licensing, data integration, dashboards, consulting, and audit readiness features.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7408684"/>
                  </a:ext>
                </a:extLst>
              </a:tr>
              <a:tr h="500253">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Stakeholder requirements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Define reporting requirements, oversee CSRD readiness, validation cycles. Approve platform design, ensure data integration and governance standards.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1279456"/>
                  </a:ext>
                </a:extLst>
              </a:tr>
            </a:tbl>
          </a:graphicData>
        </a:graphic>
      </p:graphicFrame>
    </p:spTree>
    <p:extLst>
      <p:ext uri="{BB962C8B-B14F-4D97-AF65-F5344CB8AC3E}">
        <p14:creationId xmlns:p14="http://schemas.microsoft.com/office/powerpoint/2010/main" val="2115727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85B95-0940-ECCC-390C-7623DCCD260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A9BDC05-17F1-5C67-9D82-53244660054E}"/>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1ECC916B-3A04-FE22-1899-5DEA55DEE2E2}"/>
              </a:ext>
            </a:extLst>
          </p:cNvPr>
          <p:cNvSpPr txBox="1"/>
          <p:nvPr/>
        </p:nvSpPr>
        <p:spPr>
          <a:xfrm>
            <a:off x="3386667" y="6477000"/>
            <a:ext cx="8678374"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INITIATIVE 4: </a:t>
            </a:r>
            <a:r>
              <a:rPr lang="en-US" b="1" dirty="0">
                <a:solidFill>
                  <a:schemeClr val="accent1"/>
                </a:solidFill>
                <a:latin typeface="Century Gothic" panose="020B0502020202020204" pitchFamily="34" charset="0"/>
                <a:ea typeface="Arial" charset="0"/>
                <a:cs typeface="Arial" charset="0"/>
              </a:rPr>
              <a:t>Example</a:t>
            </a:r>
            <a:r>
              <a:rPr lang="en-US" dirty="0">
                <a:solidFill>
                  <a:schemeClr val="accent1"/>
                </a:solidFill>
                <a:latin typeface="Century Gothic" panose="020B0502020202020204" pitchFamily="34" charset="0"/>
                <a:ea typeface="Arial" charset="0"/>
                <a:cs typeface="Arial" charset="0"/>
              </a:rPr>
              <a:t> - Sustainable IT Procurement &amp; Lifecycle Management </a:t>
            </a:r>
          </a:p>
        </p:txBody>
      </p:sp>
      <p:graphicFrame>
        <p:nvGraphicFramePr>
          <p:cNvPr id="2" name="Table 1">
            <a:extLst>
              <a:ext uri="{FF2B5EF4-FFF2-40B4-BE49-F238E27FC236}">
                <a16:creationId xmlns:a16="http://schemas.microsoft.com/office/drawing/2014/main" id="{0C983079-9A1C-BC58-FE49-86F14A722C5A}"/>
              </a:ext>
            </a:extLst>
          </p:cNvPr>
          <p:cNvGraphicFramePr>
            <a:graphicFrameLocks noGrp="1"/>
          </p:cNvGraphicFramePr>
          <p:nvPr>
            <p:extLst>
              <p:ext uri="{D42A27DB-BD31-4B8C-83A1-F6EECF244321}">
                <p14:modId xmlns:p14="http://schemas.microsoft.com/office/powerpoint/2010/main" val="1451097767"/>
              </p:ext>
            </p:extLst>
          </p:nvPr>
        </p:nvGraphicFramePr>
        <p:xfrm>
          <a:off x="258100" y="735973"/>
          <a:ext cx="11675800" cy="3187238"/>
        </p:xfrm>
        <a:graphic>
          <a:graphicData uri="http://schemas.openxmlformats.org/drawingml/2006/table">
            <a:tbl>
              <a:tblPr firstRow="1" firstCol="1" bandRow="1">
                <a:tableStyleId>{5C22544A-7EE6-4342-B048-85BDC9FD1C3A}</a:tableStyleId>
              </a:tblPr>
              <a:tblGrid>
                <a:gridCol w="2449497">
                  <a:extLst>
                    <a:ext uri="{9D8B030D-6E8A-4147-A177-3AD203B41FA5}">
                      <a16:colId xmlns:a16="http://schemas.microsoft.com/office/drawing/2014/main" val="80211780"/>
                    </a:ext>
                  </a:extLst>
                </a:gridCol>
                <a:gridCol w="2305975">
                  <a:extLst>
                    <a:ext uri="{9D8B030D-6E8A-4147-A177-3AD203B41FA5}">
                      <a16:colId xmlns:a16="http://schemas.microsoft.com/office/drawing/2014/main" val="3800851390"/>
                    </a:ext>
                  </a:extLst>
                </a:gridCol>
                <a:gridCol w="2306776">
                  <a:extLst>
                    <a:ext uri="{9D8B030D-6E8A-4147-A177-3AD203B41FA5}">
                      <a16:colId xmlns:a16="http://schemas.microsoft.com/office/drawing/2014/main" val="3272457919"/>
                    </a:ext>
                  </a:extLst>
                </a:gridCol>
                <a:gridCol w="2306776">
                  <a:extLst>
                    <a:ext uri="{9D8B030D-6E8A-4147-A177-3AD203B41FA5}">
                      <a16:colId xmlns:a16="http://schemas.microsoft.com/office/drawing/2014/main" val="3503263246"/>
                    </a:ext>
                  </a:extLst>
                </a:gridCol>
                <a:gridCol w="2306776">
                  <a:extLst>
                    <a:ext uri="{9D8B030D-6E8A-4147-A177-3AD203B41FA5}">
                      <a16:colId xmlns:a16="http://schemas.microsoft.com/office/drawing/2014/main" val="1450336681"/>
                    </a:ext>
                  </a:extLst>
                </a:gridCol>
              </a:tblGrid>
              <a:tr h="382823">
                <a:tc>
                  <a:txBody>
                    <a:bodyPr/>
                    <a:lstStyle/>
                    <a:p>
                      <a:pPr marL="0" marR="0">
                        <a:spcBef>
                          <a:spcPts val="0"/>
                        </a:spcBef>
                        <a:spcAft>
                          <a:spcPts val="0"/>
                        </a:spcAft>
                      </a:pPr>
                      <a:r>
                        <a:rPr lang="en-US" sz="1200" dirty="0">
                          <a:effectLst/>
                          <a:latin typeface="Century Gothic" panose="020B0502020202020204" pitchFamily="34" charset="0"/>
                        </a:rPr>
                        <a:t>INITIATIVE DESCRIPTION</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OBJECTIVE</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STAKEHOLDERS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rPr>
                        <a:t>ACTIONS</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dirty="0">
                          <a:effectLst/>
                          <a:latin typeface="Century Gothic" panose="020B0502020202020204" pitchFamily="34" charset="0"/>
                          <a:ea typeface="Calibri" panose="020F0502020204030204" pitchFamily="34" charset="0"/>
                          <a:cs typeface="Times New Roman" panose="02020603050405020304" pitchFamily="18" charset="0"/>
                        </a:rPr>
                        <a:t>SUSTAINABILITY/VALUE LINK </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729673668"/>
                  </a:ext>
                </a:extLst>
              </a:tr>
              <a:tr h="2804415">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Transform IT procurement and asset lifecycle processes by enforcing supplier ESG standards, extending device lifespans, enabling circularity, and reducing Scope 3 emissions and hardware costs.</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Reduce Scope 3 emissions and operational cost through ESG-embedded procurement.</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2"/>
                    </a:solidFill>
                  </a:tcPr>
                </a:tc>
                <a:tc>
                  <a:txBody>
                    <a:bodyPr/>
                    <a:lstStyle/>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Chief Procurement Officer/Procurement Sustainability Lead</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Head of IT Asset Management</a:t>
                      </a:r>
                    </a:p>
                  </a:txBody>
                  <a:tcPr marL="68580" marR="68580" marT="0" marB="0" anchor="ctr">
                    <a:lnL w="12700" cap="flat" cmpd="sng" algn="ctr">
                      <a:solidFill>
                        <a:schemeClr val="bg1">
                          <a:lumMod val="75000"/>
                        </a:schemeClr>
                      </a:solidFill>
                      <a:prstDash val="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Require suppliers to disclose carbon footprints, science-based targets, labor/waste practices.</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Integrate ESG scoring (EcoVadis/CDP) in all RFPs.</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Extend device refresh cycles by 1–2 years (20–33% lower lifecycle carbon).</a:t>
                      </a:r>
                    </a:p>
                    <a:p>
                      <a:pPr marL="171450" marR="0" indent="-171450">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Formalize ITAD program for resale, donation, or certified recycling.</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tc>
                  <a:txBody>
                    <a:bodyPr/>
                    <a:lstStyle/>
                    <a:p>
                      <a:pPr marL="0" marR="0" indent="-171450" algn="l" defTabSz="914400" rtl="0" eaLnBrk="1" latinLnBrk="0" hangingPunct="1">
                        <a:spcBef>
                          <a:spcPts val="0"/>
                        </a:spcBef>
                        <a:spcAft>
                          <a:spcPts val="0"/>
                        </a:spcAft>
                        <a:buFont typeface="Arial" panose="020B0604020202020204" pitchFamily="34" charset="0"/>
                        <a:buChar char="•"/>
                      </a:pPr>
                      <a:r>
                        <a:rPr lang="en-US" sz="1200" kern="1200" dirty="0">
                          <a:solidFill>
                            <a:schemeClr val="tx1"/>
                          </a:solidFill>
                          <a:effectLst/>
                          <a:latin typeface="Century Gothic" panose="020B0502020202020204" pitchFamily="34" charset="0"/>
                          <a:ea typeface="+mn-ea"/>
                          <a:cs typeface="+mn-cs"/>
                        </a:rPr>
                        <a:t>Circularity, supply-chain ethics, digital inclusion</a:t>
                      </a:r>
                    </a:p>
                    <a:p>
                      <a:pPr marL="0" marR="0" indent="-171450" algn="l" defTabSz="914400" rtl="0" eaLnBrk="1" latinLnBrk="0" hangingPunct="1">
                        <a:spcBef>
                          <a:spcPts val="0"/>
                        </a:spcBef>
                        <a:spcAft>
                          <a:spcPts val="0"/>
                        </a:spcAft>
                        <a:buFont typeface="Arial" panose="020B0604020202020204" pitchFamily="34" charset="0"/>
                        <a:buChar char="•"/>
                      </a:pPr>
                      <a:r>
                        <a:rPr lang="en-US" sz="1200" dirty="0">
                          <a:solidFill>
                            <a:schemeClr val="tx1"/>
                          </a:solidFill>
                          <a:effectLst/>
                          <a:latin typeface="Century Gothic" panose="020B0502020202020204" pitchFamily="34" charset="0"/>
                        </a:rPr>
                        <a:t>Reduced procurement cost, recovered residual value, lower risk</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50980997"/>
                  </a:ext>
                </a:extLst>
              </a:tr>
            </a:tbl>
          </a:graphicData>
        </a:graphic>
      </p:graphicFrame>
      <p:sp>
        <p:nvSpPr>
          <p:cNvPr id="4" name="Rectangle 1">
            <a:extLst>
              <a:ext uri="{FF2B5EF4-FFF2-40B4-BE49-F238E27FC236}">
                <a16:creationId xmlns:a16="http://schemas.microsoft.com/office/drawing/2014/main" id="{1EB0F6A3-15CE-3ADC-03CE-6200C6361BA8}"/>
              </a:ext>
            </a:extLst>
          </p:cNvPr>
          <p:cNvSpPr>
            <a:spLocks noChangeArrowheads="1"/>
          </p:cNvSpPr>
          <p:nvPr/>
        </p:nvSpPr>
        <p:spPr bwMode="auto">
          <a:xfrm>
            <a:off x="412965" y="367963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TextBox 5">
            <a:extLst>
              <a:ext uri="{FF2B5EF4-FFF2-40B4-BE49-F238E27FC236}">
                <a16:creationId xmlns:a16="http://schemas.microsoft.com/office/drawing/2014/main" id="{D7EA15CF-C91A-F6FA-D6BC-9CF372FC0642}"/>
              </a:ext>
            </a:extLst>
          </p:cNvPr>
          <p:cNvSpPr txBox="1"/>
          <p:nvPr/>
        </p:nvSpPr>
        <p:spPr>
          <a:xfrm>
            <a:off x="196158" y="126111"/>
            <a:ext cx="11868883" cy="584775"/>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Initiative 4: Sustainable IT Procurement &amp; Lifecycle Mgmt. </a:t>
            </a:r>
            <a:endParaRPr lang="en-US" sz="2000" dirty="0">
              <a:solidFill>
                <a:schemeClr val="accent1"/>
              </a:solidFill>
              <a:latin typeface="Century Gothic" panose="020B0502020202020204" pitchFamily="34" charset="0"/>
            </a:endParaRPr>
          </a:p>
        </p:txBody>
      </p:sp>
      <p:graphicFrame>
        <p:nvGraphicFramePr>
          <p:cNvPr id="5" name="Table 4">
            <a:extLst>
              <a:ext uri="{FF2B5EF4-FFF2-40B4-BE49-F238E27FC236}">
                <a16:creationId xmlns:a16="http://schemas.microsoft.com/office/drawing/2014/main" id="{04616279-A250-82A3-AD79-E27F4BF862DE}"/>
              </a:ext>
            </a:extLst>
          </p:cNvPr>
          <p:cNvGraphicFramePr>
            <a:graphicFrameLocks noGrp="1"/>
          </p:cNvGraphicFramePr>
          <p:nvPr>
            <p:extLst>
              <p:ext uri="{D42A27DB-BD31-4B8C-83A1-F6EECF244321}">
                <p14:modId xmlns:p14="http://schemas.microsoft.com/office/powerpoint/2010/main" val="1745960427"/>
              </p:ext>
            </p:extLst>
          </p:nvPr>
        </p:nvGraphicFramePr>
        <p:xfrm>
          <a:off x="258100" y="3994766"/>
          <a:ext cx="11701888" cy="2232467"/>
        </p:xfrm>
        <a:graphic>
          <a:graphicData uri="http://schemas.openxmlformats.org/drawingml/2006/table">
            <a:tbl>
              <a:tblPr>
                <a:tableStyleId>{5C22544A-7EE6-4342-B048-85BDC9FD1C3A}</a:tableStyleId>
              </a:tblPr>
              <a:tblGrid>
                <a:gridCol w="1740033">
                  <a:extLst>
                    <a:ext uri="{9D8B030D-6E8A-4147-A177-3AD203B41FA5}">
                      <a16:colId xmlns:a16="http://schemas.microsoft.com/office/drawing/2014/main" val="2475246706"/>
                    </a:ext>
                  </a:extLst>
                </a:gridCol>
                <a:gridCol w="9961855">
                  <a:extLst>
                    <a:ext uri="{9D8B030D-6E8A-4147-A177-3AD203B41FA5}">
                      <a16:colId xmlns:a16="http://schemas.microsoft.com/office/drawing/2014/main" val="2252496239"/>
                    </a:ext>
                  </a:extLst>
                </a:gridCol>
              </a:tblGrid>
              <a:tr h="310335">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KEY FACTORS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ctr">
                        <a:spcBef>
                          <a:spcPts val="0"/>
                        </a:spcBef>
                        <a:spcAft>
                          <a:spcPts val="0"/>
                        </a:spcAft>
                      </a:pPr>
                      <a:endParaRPr lang="en-US" sz="1200" b="1" dirty="0">
                        <a:solidFill>
                          <a:schemeClr val="bg1"/>
                        </a:solidFill>
                        <a:effectLst/>
                        <a:latin typeface="Century Gothic" panose="020B0502020202020204" pitchFamily="34"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586132925"/>
                  </a:ext>
                </a:extLst>
              </a:tr>
              <a:tr h="482050">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Sustainability impact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30% e-waste reduction; 15% reduction in Scope 3 IT supply chain emissions.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18593712"/>
                  </a:ext>
                </a:extLst>
              </a:tr>
              <a:tr h="432549">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Financial impact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kern="1200" dirty="0">
                          <a:solidFill>
                            <a:schemeClr val="tx1"/>
                          </a:solidFill>
                          <a:effectLst/>
                          <a:latin typeface="Century Gothic" panose="020B0502020202020204" pitchFamily="34" charset="0"/>
                          <a:ea typeface="+mn-ea"/>
                          <a:cs typeface="+mn-cs"/>
                        </a:rPr>
                        <a:t>$300K annual cost savings from reduced hardware purchases; $200K+ in periodic resale value recovered.</a:t>
                      </a: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9457010"/>
                  </a:ext>
                </a:extLst>
              </a:tr>
              <a:tr h="507280">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Costs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$1–1.5M for supplier ESG scoring tools, ITAD partnerships, lifecycle optimization tooling, training, and program management</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47408684"/>
                  </a:ext>
                </a:extLst>
              </a:tr>
              <a:tr h="500253">
                <a:tc>
                  <a:txBody>
                    <a:bodyPr/>
                    <a:lstStyle/>
                    <a:p>
                      <a:pPr marL="0" marR="0">
                        <a:spcBef>
                          <a:spcPts val="0"/>
                        </a:spcBef>
                        <a:spcAft>
                          <a:spcPts val="0"/>
                        </a:spcAft>
                      </a:pPr>
                      <a:r>
                        <a:rPr lang="en-US" sz="1200" b="1" dirty="0">
                          <a:solidFill>
                            <a:schemeClr val="tx1"/>
                          </a:solidFill>
                          <a:effectLst/>
                          <a:latin typeface="Century Gothic" panose="020B0502020202020204" pitchFamily="34" charset="0"/>
                        </a:rPr>
                        <a:t> Stakeholder requirements</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Update RFP criteria, score vendors, manage renewals with ESG factors. Oversee lifecycle extensions, refresh optimization, asset recovery programs.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1279456"/>
                  </a:ext>
                </a:extLst>
              </a:tr>
            </a:tbl>
          </a:graphicData>
        </a:graphic>
      </p:graphicFrame>
    </p:spTree>
    <p:extLst>
      <p:ext uri="{BB962C8B-B14F-4D97-AF65-F5344CB8AC3E}">
        <p14:creationId xmlns:p14="http://schemas.microsoft.com/office/powerpoint/2010/main" val="1689414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7379E-826E-3F51-6A61-4531B1B3D39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B47C0E6-5A0F-011E-C3F9-5E01D268AEEE}"/>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7FEA0A35-8BA2-1AC1-F276-74D397E23552}"/>
              </a:ext>
            </a:extLst>
          </p:cNvPr>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Sustainability Impact Analysis| </a:t>
            </a:r>
            <a:r>
              <a:rPr lang="en-US" b="1" dirty="0">
                <a:solidFill>
                  <a:schemeClr val="accent1"/>
                </a:solidFill>
                <a:latin typeface="Century Gothic" panose="020B0502020202020204" pitchFamily="34" charset="0"/>
                <a:ea typeface="Arial" charset="0"/>
                <a:cs typeface="Arial" charset="0"/>
              </a:rPr>
              <a:t>EXAMPLE</a:t>
            </a:r>
          </a:p>
        </p:txBody>
      </p:sp>
      <p:graphicFrame>
        <p:nvGraphicFramePr>
          <p:cNvPr id="2" name="Table 1">
            <a:extLst>
              <a:ext uri="{FF2B5EF4-FFF2-40B4-BE49-F238E27FC236}">
                <a16:creationId xmlns:a16="http://schemas.microsoft.com/office/drawing/2014/main" id="{8BAD5D86-7E83-575C-56DF-59928E97E3C0}"/>
              </a:ext>
            </a:extLst>
          </p:cNvPr>
          <p:cNvGraphicFramePr>
            <a:graphicFrameLocks noGrp="1"/>
          </p:cNvGraphicFramePr>
          <p:nvPr>
            <p:extLst>
              <p:ext uri="{D42A27DB-BD31-4B8C-83A1-F6EECF244321}">
                <p14:modId xmlns:p14="http://schemas.microsoft.com/office/powerpoint/2010/main" val="3683213929"/>
              </p:ext>
            </p:extLst>
          </p:nvPr>
        </p:nvGraphicFramePr>
        <p:xfrm>
          <a:off x="165100" y="452967"/>
          <a:ext cx="11942233" cy="5760482"/>
        </p:xfrm>
        <a:graphic>
          <a:graphicData uri="http://schemas.openxmlformats.org/drawingml/2006/table">
            <a:tbl>
              <a:tblPr firstRow="1" firstCol="1" bandRow="1">
                <a:tableStyleId>{5C22544A-7EE6-4342-B048-85BDC9FD1C3A}</a:tableStyleId>
              </a:tblPr>
              <a:tblGrid>
                <a:gridCol w="3135253">
                  <a:extLst>
                    <a:ext uri="{9D8B030D-6E8A-4147-A177-3AD203B41FA5}">
                      <a16:colId xmlns:a16="http://schemas.microsoft.com/office/drawing/2014/main" val="3726204290"/>
                    </a:ext>
                  </a:extLst>
                </a:gridCol>
                <a:gridCol w="5757231">
                  <a:extLst>
                    <a:ext uri="{9D8B030D-6E8A-4147-A177-3AD203B41FA5}">
                      <a16:colId xmlns:a16="http://schemas.microsoft.com/office/drawing/2014/main" val="4145396812"/>
                    </a:ext>
                  </a:extLst>
                </a:gridCol>
                <a:gridCol w="3049749">
                  <a:extLst>
                    <a:ext uri="{9D8B030D-6E8A-4147-A177-3AD203B41FA5}">
                      <a16:colId xmlns:a16="http://schemas.microsoft.com/office/drawing/2014/main" val="3957641284"/>
                    </a:ext>
                  </a:extLst>
                </a:gridCol>
              </a:tblGrid>
              <a:tr h="481995">
                <a:tc>
                  <a:txBody>
                    <a:bodyPr/>
                    <a:lstStyle/>
                    <a:p>
                      <a:pPr marL="0" marR="0">
                        <a:spcBef>
                          <a:spcPts val="0"/>
                        </a:spcBef>
                        <a:spcAft>
                          <a:spcPts val="0"/>
                        </a:spcAft>
                      </a:pPr>
                      <a:r>
                        <a:rPr lang="en-US" sz="1200" dirty="0">
                          <a:solidFill>
                            <a:schemeClr val="bg1"/>
                          </a:solidFill>
                          <a:effectLst/>
                          <a:latin typeface="Century Gothic" panose="020B0502020202020204" pitchFamily="34" charset="0"/>
                        </a:rPr>
                        <a:t>IMPACT CATEGORIES</a:t>
                      </a:r>
                      <a:endParaRPr lang="en-US" sz="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IMPACT EXPECTATIONS </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PRIMARY KPIs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786056076"/>
                  </a:ext>
                </a:extLst>
              </a:tr>
              <a:tr h="2549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effectLst/>
                          <a:latin typeface="Century Gothic" panose="020B0502020202020204" pitchFamily="34" charset="0"/>
                        </a:rPr>
                        <a:t>Environmental</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11622955"/>
                  </a:ext>
                </a:extLst>
              </a:tr>
              <a:tr h="48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Data center energy reduction:</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0" kern="1200" dirty="0">
                          <a:solidFill>
                            <a:schemeClr val="tx1"/>
                          </a:solidFill>
                          <a:effectLst/>
                          <a:latin typeface="Century Gothic" panose="020B0502020202020204" pitchFamily="34" charset="0"/>
                          <a:ea typeface="+mn-ea"/>
                          <a:cs typeface="+mn-cs"/>
                        </a:rPr>
                        <a:t>5 GWh annual energy reduction from optimized cooling, server utilization &amp; clean-energy cloud.</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0" kern="1200" dirty="0">
                          <a:solidFill>
                            <a:schemeClr val="tx1"/>
                          </a:solidFill>
                          <a:effectLst/>
                          <a:latin typeface="Century Gothic" panose="020B0502020202020204" pitchFamily="34" charset="0"/>
                          <a:ea typeface="+mn-ea"/>
                          <a:cs typeface="+mn-cs"/>
                        </a:rPr>
                        <a:t>Annual data center &amp; cloud energy consumption (kWh/GWh)</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13679507"/>
                  </a:ext>
                </a:extLst>
              </a:tr>
              <a:tr h="48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Carbon reduction (Scope 1–3):</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0" kern="1200" dirty="0">
                          <a:solidFill>
                            <a:schemeClr val="tx1"/>
                          </a:solidFill>
                          <a:effectLst/>
                          <a:latin typeface="Century Gothic" panose="020B0502020202020204" pitchFamily="34" charset="0"/>
                          <a:ea typeface="+mn-ea"/>
                          <a:cs typeface="+mn-cs"/>
                        </a:rPr>
                        <a:t>3,000–3,500 tons CO₂ reduced per year via data center optimization &amp; cloud migration</a:t>
                      </a:r>
                    </a:p>
                    <a:p>
                      <a:pPr marL="0" marR="0">
                        <a:spcBef>
                          <a:spcPts val="0"/>
                        </a:spcBef>
                        <a:spcAft>
                          <a:spcPts val="0"/>
                        </a:spcAft>
                      </a:pPr>
                      <a:r>
                        <a:rPr lang="en-US" sz="1200" b="0" kern="1200" dirty="0">
                          <a:solidFill>
                            <a:schemeClr val="tx1"/>
                          </a:solidFill>
                          <a:effectLst/>
                          <a:latin typeface="Century Gothic" panose="020B0502020202020204" pitchFamily="34" charset="0"/>
                          <a:ea typeface="+mn-ea"/>
                          <a:cs typeface="+mn-cs"/>
                        </a:rPr>
                        <a:t>30% lower embodied carbon in hardware through circular ITAD</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0" kern="1200" dirty="0">
                          <a:solidFill>
                            <a:schemeClr val="tx1"/>
                          </a:solidFill>
                          <a:effectLst/>
                          <a:latin typeface="Century Gothic" panose="020B0502020202020204" pitchFamily="34" charset="0"/>
                          <a:ea typeface="+mn-ea"/>
                          <a:cs typeface="+mn-cs"/>
                        </a:rPr>
                        <a:t>Year-over-year IT Scope 1–3 CO₂e emissions (tons)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5737788"/>
                  </a:ext>
                </a:extLst>
              </a:tr>
              <a:tr h="608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Hardware lifecycle/circularity improvements: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0" kern="1200" dirty="0">
                          <a:solidFill>
                            <a:schemeClr val="tx1"/>
                          </a:solidFill>
                          <a:effectLst/>
                          <a:latin typeface="Century Gothic" panose="020B0502020202020204" pitchFamily="34" charset="0"/>
                          <a:ea typeface="+mn-ea"/>
                          <a:cs typeface="+mn-cs"/>
                        </a:rPr>
                        <a:t>30% reduction in e-waste volumes through extended device lifecycles &amp; certified recycling.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0" kern="1200" dirty="0">
                          <a:solidFill>
                            <a:schemeClr val="tx1"/>
                          </a:solidFill>
                          <a:effectLst/>
                          <a:latin typeface="Century Gothic" panose="020B0502020202020204" pitchFamily="34" charset="0"/>
                          <a:ea typeface="+mn-ea"/>
                          <a:cs typeface="+mn-cs"/>
                        </a:rPr>
                        <a:t>Average embodied carbon per device purchased (kg CO₂e/device)’ E-waste volume processed (kg or tons/year).</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9418585"/>
                  </a:ext>
                </a:extLst>
              </a:tr>
              <a:tr h="262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Social</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95907792"/>
                  </a:ext>
                </a:extLst>
              </a:tr>
              <a:tr h="48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Community device reuse/donation:</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entury Gothic" panose="020B0502020202020204" pitchFamily="34" charset="0"/>
                          <a:ea typeface="+mn-ea"/>
                          <a:cs typeface="+mn-cs"/>
                        </a:rPr>
                        <a:t>Community digital inclusion via 500+ donated/refurbished devices over 3 years.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entury Gothic" panose="020B0502020202020204" pitchFamily="34" charset="0"/>
                          <a:ea typeface="+mn-ea"/>
                          <a:cs typeface="+mn-cs"/>
                        </a:rPr>
                        <a:t>Number devices deployed to communities (per year)</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69728705"/>
                  </a:ext>
                </a:extLst>
              </a:tr>
              <a:tr h="48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Supplier labor transparency improvements: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entury Gothic" panose="020B0502020202020204" pitchFamily="34" charset="0"/>
                          <a:ea typeface="+mn-ea"/>
                          <a:cs typeface="+mn-cs"/>
                        </a:rPr>
                        <a:t>Stronger social standards alignment through ethical, fair-labor supplier requirements and diverse supplier preference.</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entury Gothic" panose="020B0502020202020204" pitchFamily="34" charset="0"/>
                          <a:ea typeface="+mn-ea"/>
                          <a:cs typeface="+mn-cs"/>
                        </a:rPr>
                        <a:t>% of suppliers meeting ethical labor and diversity compliance standards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93739626"/>
                  </a:ext>
                </a:extLst>
              </a:tr>
              <a:tr h="2564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Governance</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96610204"/>
                  </a:ext>
                </a:extLst>
              </a:tr>
              <a:tr h="4819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CSRD assurance readiness improvements: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entury Gothic" panose="020B0502020202020204" pitchFamily="34" charset="0"/>
                          <a:ea typeface="+mn-ea"/>
                          <a:cs typeface="+mn-cs"/>
                        </a:rPr>
                        <a:t>70% reduction in manual ESG reporting effort through automated data collection &amp; dashboards.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entury Gothic" panose="020B0502020202020204" pitchFamily="34" charset="0"/>
                          <a:ea typeface="+mn-ea"/>
                          <a:cs typeface="+mn-cs"/>
                        </a:rPr>
                        <a:t>Time required per ESG reporting cycle (hours or days)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09094125"/>
                  </a:ext>
                </a:extLst>
              </a:tr>
              <a:tr h="811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Strengthened ESG controls &amp; audit trails: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entury Gothic" panose="020B0502020202020204" pitchFamily="34" charset="0"/>
                          <a:ea typeface="+mn-ea"/>
                          <a:cs typeface="+mn-cs"/>
                        </a:rPr>
                        <a:t>Lower compliance &amp; regulatory risk through reliable emission tracking, supplier due diligence, and AI ethics controls. Reduced likelihood of ESG misreporting or greenwashing risk through assured, high-quality data.</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entury Gothic" panose="020B0502020202020204" pitchFamily="34" charset="0"/>
                          <a:ea typeface="+mn-ea"/>
                          <a:cs typeface="+mn-cs"/>
                        </a:rPr>
                        <a:t># of ESG reporting or audit exceptions identified per cycle; % of ESG data sources with automated validation &amp; audit trails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756510"/>
                  </a:ext>
                </a:extLst>
              </a:tr>
              <a:tr h="6083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Vendor ESG scoring, compliance, and risk monitoring: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entury Gothic" panose="020B0502020202020204" pitchFamily="34" charset="0"/>
                          <a:ea typeface="+mn-ea"/>
                          <a:cs typeface="+mn-cs"/>
                        </a:rPr>
                        <a:t>Embedded ESG policy controls in procurement, AI governance, IT risk management &amp; project gating.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Century Gothic" panose="020B0502020202020204" pitchFamily="34" charset="0"/>
                          <a:ea typeface="+mn-ea"/>
                          <a:cs typeface="+mn-cs"/>
                        </a:rPr>
                        <a:t>% of IT &amp; procurement projects complying with ESG controls.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45569482"/>
                  </a:ext>
                </a:extLst>
              </a:tr>
            </a:tbl>
          </a:graphicData>
        </a:graphic>
      </p:graphicFrame>
      <p:sp>
        <p:nvSpPr>
          <p:cNvPr id="9" name="TextBox 8">
            <a:extLst>
              <a:ext uri="{FF2B5EF4-FFF2-40B4-BE49-F238E27FC236}">
                <a16:creationId xmlns:a16="http://schemas.microsoft.com/office/drawing/2014/main" id="{2667A3CF-6A4A-769E-72B8-30EC79FCAA70}"/>
              </a:ext>
            </a:extLst>
          </p:cNvPr>
          <p:cNvSpPr txBox="1"/>
          <p:nvPr/>
        </p:nvSpPr>
        <p:spPr>
          <a:xfrm>
            <a:off x="128919" y="0"/>
            <a:ext cx="5488713" cy="400110"/>
          </a:xfrm>
          <a:prstGeom prst="rect">
            <a:avLst/>
          </a:prstGeom>
          <a:noFill/>
        </p:spPr>
        <p:txBody>
          <a:bodyPr wrap="square" rtlCol="0">
            <a:spAutoFit/>
          </a:bodyPr>
          <a:lstStyle/>
          <a:p>
            <a:r>
              <a:rPr lang="en-US" sz="2000" b="1" dirty="0">
                <a:solidFill>
                  <a:schemeClr val="accent1"/>
                </a:solidFill>
                <a:latin typeface="Century Gothic" panose="020B0502020202020204" pitchFamily="34" charset="0"/>
              </a:rPr>
              <a:t>Sustainability Impact Analysis – Example</a:t>
            </a:r>
            <a:endParaRPr lang="en-US" sz="24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2470781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F9993-8082-401C-446C-6F79F4C0890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842A7C0-43AE-79A2-8CEA-44136B018E02}"/>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97254646-EE03-7876-ED7E-8CB88255C9FD}"/>
              </a:ext>
            </a:extLst>
          </p:cNvPr>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Financial Impact Analysis| INITIATIVE X</a:t>
            </a:r>
          </a:p>
        </p:txBody>
      </p:sp>
      <p:graphicFrame>
        <p:nvGraphicFramePr>
          <p:cNvPr id="2" name="Table 1">
            <a:extLst>
              <a:ext uri="{FF2B5EF4-FFF2-40B4-BE49-F238E27FC236}">
                <a16:creationId xmlns:a16="http://schemas.microsoft.com/office/drawing/2014/main" id="{A1320D50-59DE-FB0C-1EA0-2E491FA4C4C8}"/>
              </a:ext>
            </a:extLst>
          </p:cNvPr>
          <p:cNvGraphicFramePr>
            <a:graphicFrameLocks noGrp="1"/>
          </p:cNvGraphicFramePr>
          <p:nvPr>
            <p:extLst>
              <p:ext uri="{D42A27DB-BD31-4B8C-83A1-F6EECF244321}">
                <p14:modId xmlns:p14="http://schemas.microsoft.com/office/powerpoint/2010/main" val="2643097231"/>
              </p:ext>
            </p:extLst>
          </p:nvPr>
        </p:nvGraphicFramePr>
        <p:xfrm>
          <a:off x="241300" y="1322977"/>
          <a:ext cx="11891433" cy="3522791"/>
        </p:xfrm>
        <a:graphic>
          <a:graphicData uri="http://schemas.openxmlformats.org/drawingml/2006/table">
            <a:tbl>
              <a:tblPr firstRow="1" firstCol="1" bandRow="1">
                <a:tableStyleId>{5C22544A-7EE6-4342-B048-85BDC9FD1C3A}</a:tableStyleId>
              </a:tblPr>
              <a:tblGrid>
                <a:gridCol w="2032000">
                  <a:extLst>
                    <a:ext uri="{9D8B030D-6E8A-4147-A177-3AD203B41FA5}">
                      <a16:colId xmlns:a16="http://schemas.microsoft.com/office/drawing/2014/main" val="3726204290"/>
                    </a:ext>
                  </a:extLst>
                </a:gridCol>
                <a:gridCol w="1134533">
                  <a:extLst>
                    <a:ext uri="{9D8B030D-6E8A-4147-A177-3AD203B41FA5}">
                      <a16:colId xmlns:a16="http://schemas.microsoft.com/office/drawing/2014/main" val="652872775"/>
                    </a:ext>
                  </a:extLst>
                </a:gridCol>
                <a:gridCol w="2205567">
                  <a:extLst>
                    <a:ext uri="{9D8B030D-6E8A-4147-A177-3AD203B41FA5}">
                      <a16:colId xmlns:a16="http://schemas.microsoft.com/office/drawing/2014/main" val="4145396812"/>
                    </a:ext>
                  </a:extLst>
                </a:gridCol>
                <a:gridCol w="1155700">
                  <a:extLst>
                    <a:ext uri="{9D8B030D-6E8A-4147-A177-3AD203B41FA5}">
                      <a16:colId xmlns:a16="http://schemas.microsoft.com/office/drawing/2014/main" val="1433675415"/>
                    </a:ext>
                  </a:extLst>
                </a:gridCol>
                <a:gridCol w="2446867">
                  <a:extLst>
                    <a:ext uri="{9D8B030D-6E8A-4147-A177-3AD203B41FA5}">
                      <a16:colId xmlns:a16="http://schemas.microsoft.com/office/drawing/2014/main" val="3762198009"/>
                    </a:ext>
                  </a:extLst>
                </a:gridCol>
                <a:gridCol w="1058333">
                  <a:extLst>
                    <a:ext uri="{9D8B030D-6E8A-4147-A177-3AD203B41FA5}">
                      <a16:colId xmlns:a16="http://schemas.microsoft.com/office/drawing/2014/main" val="2601596956"/>
                    </a:ext>
                  </a:extLst>
                </a:gridCol>
                <a:gridCol w="1858433">
                  <a:extLst>
                    <a:ext uri="{9D8B030D-6E8A-4147-A177-3AD203B41FA5}">
                      <a16:colId xmlns:a16="http://schemas.microsoft.com/office/drawing/2014/main" val="3384510276"/>
                    </a:ext>
                  </a:extLst>
                </a:gridCol>
              </a:tblGrid>
              <a:tr h="61165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Century Gothic" panose="020B0502020202020204" pitchFamily="34" charset="0"/>
                          <a:ea typeface="+mn-ea"/>
                          <a:cs typeface="+mn-cs"/>
                        </a:rPr>
                        <a:t>Investment Overview</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Century Gothic" panose="020B0502020202020204" pitchFamily="34" charset="0"/>
                          <a:ea typeface="+mn-ea"/>
                          <a:cs typeface="+mn-cs"/>
                        </a:rPr>
                        <a:t>Totals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Century Gothic" panose="020B0502020202020204" pitchFamily="34" charset="0"/>
                          <a:ea typeface="+mn-ea"/>
                          <a:cs typeface="+mn-cs"/>
                        </a:rPr>
                        <a:t>Financial benefits (recurring)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Century Gothic" panose="020B0502020202020204" pitchFamily="34" charset="0"/>
                          <a:ea typeface="+mn-ea"/>
                          <a:cs typeface="+mn-cs"/>
                        </a:rPr>
                        <a:t>Totals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Century Gothic" panose="020B0502020202020204" pitchFamily="34" charset="0"/>
                          <a:ea typeface="+mn-ea"/>
                          <a:cs typeface="+mn-cs"/>
                        </a:rPr>
                        <a:t>Overall Financial Impact</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Century Gothic" panose="020B0502020202020204" pitchFamily="34" charset="0"/>
                          <a:ea typeface="+mn-ea"/>
                          <a:cs typeface="+mn-cs"/>
                        </a:rPr>
                        <a:t>Totals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Century Gothic" panose="020B0502020202020204" pitchFamily="34" charset="0"/>
                          <a:ea typeface="+mn-ea"/>
                          <a:cs typeface="+mn-cs"/>
                        </a:rPr>
                        <a:t>ROI Metrics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411622955"/>
                  </a:ext>
                </a:extLst>
              </a:tr>
              <a:tr h="48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Total program investment:</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Operational savings: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Annual recurring financial benefit: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Payback period:</a:t>
                      </a:r>
                      <a:endParaRPr lang="en-US" sz="1200" b="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13679507"/>
                  </a:ext>
                </a:extLst>
              </a:tr>
              <a:tr h="48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Initiative cost allocation:</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Cloud &amp; energy optimization savings: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3–5 year total net benefit: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IRR: </a:t>
                      </a:r>
                      <a:endParaRPr lang="en-US" sz="1200" b="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605737788"/>
                  </a:ext>
                </a:extLst>
              </a:tr>
              <a:tr h="48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Infrastructure modernization: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Lifecycle extension &amp; ITAD value recovery: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Cost avoidance/risk reduction:</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5-year ROI:</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076448295"/>
                  </a:ext>
                </a:extLst>
              </a:tr>
              <a:tr h="48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Sustainable AI operations: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Reporting automation efficiencies: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b="1" kern="1200" dirty="0">
                          <a:solidFill>
                            <a:schemeClr val="tx1"/>
                          </a:solidFill>
                          <a:effectLst/>
                          <a:latin typeface="Century Gothic" panose="020B0502020202020204" pitchFamily="34" charset="0"/>
                          <a:ea typeface="+mn-ea"/>
                          <a:cs typeface="+mn-cs"/>
                        </a:rPr>
                        <a:t>Effect on cost of capital/ESG rating: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7519319"/>
                  </a:ext>
                </a:extLst>
              </a:tr>
              <a:tr h="48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ESG analytics platform: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36017415"/>
                  </a:ext>
                </a:extLst>
              </a:tr>
              <a:tr h="485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Century Gothic" panose="020B0502020202020204" pitchFamily="34" charset="0"/>
                          <a:ea typeface="+mn-ea"/>
                          <a:cs typeface="+mn-cs"/>
                        </a:rPr>
                        <a:t>Responsible procurement &amp; lifecycle:</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b="1"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11051820"/>
                  </a:ext>
                </a:extLst>
              </a:tr>
            </a:tbl>
          </a:graphicData>
        </a:graphic>
      </p:graphicFrame>
      <p:sp>
        <p:nvSpPr>
          <p:cNvPr id="9" name="TextBox 8">
            <a:extLst>
              <a:ext uri="{FF2B5EF4-FFF2-40B4-BE49-F238E27FC236}">
                <a16:creationId xmlns:a16="http://schemas.microsoft.com/office/drawing/2014/main" id="{24C2E20E-A801-F641-900F-D917576FDB9F}"/>
              </a:ext>
            </a:extLst>
          </p:cNvPr>
          <p:cNvSpPr txBox="1"/>
          <p:nvPr/>
        </p:nvSpPr>
        <p:spPr>
          <a:xfrm>
            <a:off x="128919" y="0"/>
            <a:ext cx="5488713" cy="400110"/>
          </a:xfrm>
          <a:prstGeom prst="rect">
            <a:avLst/>
          </a:prstGeom>
          <a:noFill/>
        </p:spPr>
        <p:txBody>
          <a:bodyPr wrap="square" rtlCol="0">
            <a:spAutoFit/>
          </a:bodyPr>
          <a:lstStyle/>
          <a:p>
            <a:r>
              <a:rPr lang="en-US" sz="2000" b="1" dirty="0">
                <a:solidFill>
                  <a:schemeClr val="accent1"/>
                </a:solidFill>
                <a:latin typeface="Century Gothic" panose="020B0502020202020204" pitchFamily="34" charset="0"/>
              </a:rPr>
              <a:t>Financial Impact Analysis</a:t>
            </a:r>
            <a:endParaRPr lang="en-US" sz="24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276058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CFF6A-4A22-C6D5-5494-2531BCD7663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42CBDCD3-8892-B529-FBB0-8106A0F0777E}"/>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88D2C56F-E69B-F1D1-1238-FFD30F6A6AED}"/>
              </a:ext>
            </a:extLst>
          </p:cNvPr>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RISK ANALYSIS | INITIATIVE X</a:t>
            </a:r>
          </a:p>
        </p:txBody>
      </p:sp>
      <p:graphicFrame>
        <p:nvGraphicFramePr>
          <p:cNvPr id="2" name="Table 1">
            <a:extLst>
              <a:ext uri="{FF2B5EF4-FFF2-40B4-BE49-F238E27FC236}">
                <a16:creationId xmlns:a16="http://schemas.microsoft.com/office/drawing/2014/main" id="{F242F435-FAD0-53CE-F9F7-FD316A4775B7}"/>
              </a:ext>
            </a:extLst>
          </p:cNvPr>
          <p:cNvGraphicFramePr>
            <a:graphicFrameLocks noGrp="1"/>
          </p:cNvGraphicFramePr>
          <p:nvPr>
            <p:extLst>
              <p:ext uri="{D42A27DB-BD31-4B8C-83A1-F6EECF244321}">
                <p14:modId xmlns:p14="http://schemas.microsoft.com/office/powerpoint/2010/main" val="3173929610"/>
              </p:ext>
            </p:extLst>
          </p:nvPr>
        </p:nvGraphicFramePr>
        <p:xfrm>
          <a:off x="198119" y="304171"/>
          <a:ext cx="11797723" cy="6147753"/>
        </p:xfrm>
        <a:graphic>
          <a:graphicData uri="http://schemas.openxmlformats.org/drawingml/2006/table">
            <a:tbl>
              <a:tblPr firstRow="1" firstCol="1" bandRow="1">
                <a:tableStyleId>{5C22544A-7EE6-4342-B048-85BDC9FD1C3A}</a:tableStyleId>
              </a:tblPr>
              <a:tblGrid>
                <a:gridCol w="3522981">
                  <a:extLst>
                    <a:ext uri="{9D8B030D-6E8A-4147-A177-3AD203B41FA5}">
                      <a16:colId xmlns:a16="http://schemas.microsoft.com/office/drawing/2014/main" val="3726204290"/>
                    </a:ext>
                  </a:extLst>
                </a:gridCol>
                <a:gridCol w="1032933">
                  <a:extLst>
                    <a:ext uri="{9D8B030D-6E8A-4147-A177-3AD203B41FA5}">
                      <a16:colId xmlns:a16="http://schemas.microsoft.com/office/drawing/2014/main" val="3088434154"/>
                    </a:ext>
                  </a:extLst>
                </a:gridCol>
                <a:gridCol w="838200">
                  <a:extLst>
                    <a:ext uri="{9D8B030D-6E8A-4147-A177-3AD203B41FA5}">
                      <a16:colId xmlns:a16="http://schemas.microsoft.com/office/drawing/2014/main" val="3971316785"/>
                    </a:ext>
                  </a:extLst>
                </a:gridCol>
                <a:gridCol w="4198890">
                  <a:extLst>
                    <a:ext uri="{9D8B030D-6E8A-4147-A177-3AD203B41FA5}">
                      <a16:colId xmlns:a16="http://schemas.microsoft.com/office/drawing/2014/main" val="4145396812"/>
                    </a:ext>
                  </a:extLst>
                </a:gridCol>
                <a:gridCol w="1328110">
                  <a:extLst>
                    <a:ext uri="{9D8B030D-6E8A-4147-A177-3AD203B41FA5}">
                      <a16:colId xmlns:a16="http://schemas.microsoft.com/office/drawing/2014/main" val="176842851"/>
                    </a:ext>
                  </a:extLst>
                </a:gridCol>
                <a:gridCol w="876609">
                  <a:extLst>
                    <a:ext uri="{9D8B030D-6E8A-4147-A177-3AD203B41FA5}">
                      <a16:colId xmlns:a16="http://schemas.microsoft.com/office/drawing/2014/main" val="3957641284"/>
                    </a:ext>
                  </a:extLst>
                </a:gridCol>
              </a:tblGrid>
              <a:tr h="300681">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5">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RISK RATING &amp; MITIGATION                              Rating= (Likelihood × Impact), adjusted for mitigation effectiveness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761783"/>
                  </a:ext>
                </a:extLst>
              </a:tr>
              <a:tr h="499962">
                <a:tc>
                  <a:txBody>
                    <a:bodyPr/>
                    <a:lstStyle/>
                    <a:p>
                      <a:pPr marL="0" marR="0">
                        <a:spcBef>
                          <a:spcPts val="0"/>
                        </a:spcBef>
                        <a:spcAft>
                          <a:spcPts val="0"/>
                        </a:spcAft>
                      </a:pPr>
                      <a:r>
                        <a:rPr lang="en-US" sz="1200" dirty="0">
                          <a:solidFill>
                            <a:schemeClr val="bg1"/>
                          </a:solidFill>
                          <a:effectLst/>
                          <a:latin typeface="Century Gothic" panose="020B0502020202020204" pitchFamily="34" charset="0"/>
                        </a:rPr>
                        <a:t>MAJOR RISKS</a:t>
                      </a:r>
                      <a:endParaRPr lang="en-US" sz="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LIKELIHOOD</a:t>
                      </a:r>
                    </a:p>
                    <a:p>
                      <a:pPr marL="0" marR="0">
                        <a:spcBef>
                          <a:spcPts val="0"/>
                        </a:spcBef>
                        <a:spcAft>
                          <a:spcPts val="0"/>
                        </a:spcAft>
                      </a:pPr>
                      <a:r>
                        <a:rPr lang="en-US" sz="1200" b="1" dirty="0">
                          <a:solidFill>
                            <a:schemeClr val="bg1"/>
                          </a:solidFill>
                          <a:effectLst/>
                          <a:latin typeface="Century Gothic" panose="020B0502020202020204" pitchFamily="34" charset="0"/>
                        </a:rPr>
                        <a:t>(1-5)</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IMPACT </a:t>
                      </a:r>
                    </a:p>
                    <a:p>
                      <a:pPr marL="0" marR="0">
                        <a:spcBef>
                          <a:spcPts val="0"/>
                        </a:spcBef>
                        <a:spcAft>
                          <a:spcPts val="0"/>
                        </a:spcAft>
                      </a:pPr>
                      <a:r>
                        <a:rPr lang="en-US" sz="1200" b="1" dirty="0">
                          <a:solidFill>
                            <a:schemeClr val="bg1"/>
                          </a:solidFill>
                          <a:effectLst/>
                          <a:latin typeface="Century Gothic" panose="020B0502020202020204" pitchFamily="34" charset="0"/>
                        </a:rPr>
                        <a:t>(1-5)</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MITIGATION STRATECY</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COST</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RATING SCORE</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786056076"/>
                  </a:ext>
                </a:extLst>
              </a:tr>
              <a:tr h="800358">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List top 5–7 risks by category (financial, change management, technology, security, regulatory, reputational). Include “risk of inaction” (e.g., regulatory fines, lost investor confidence).</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0"/>
                        </a:spcBef>
                        <a:spcAft>
                          <a:spcPts val="0"/>
                        </a:spcAft>
                      </a:pPr>
                      <a:endParaRPr lang="en-US" sz="16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Century Gothic" panose="020B0502020202020204" pitchFamily="34" charset="0"/>
                        </a:rPr>
                        <a:t>Measures to be taken, and ownership</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Estimate of cost of mitigation strategies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X/25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23512832"/>
                  </a:ext>
                </a:extLst>
              </a:tr>
              <a:tr h="842261">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1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76675334"/>
                  </a:ext>
                </a:extLst>
              </a:tr>
              <a:tr h="1120502">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1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00728694"/>
                  </a:ext>
                </a:extLst>
              </a:tr>
              <a:tr h="960430">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1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95413098"/>
                  </a:ext>
                </a:extLst>
              </a:tr>
              <a:tr h="754195">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1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20532316"/>
                  </a:ext>
                </a:extLst>
              </a:tr>
              <a:tr h="572442">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10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06646687"/>
                  </a:ext>
                </a:extLst>
              </a:tr>
            </a:tbl>
          </a:graphicData>
        </a:graphic>
      </p:graphicFrame>
      <p:sp>
        <p:nvSpPr>
          <p:cNvPr id="9" name="TextBox 8">
            <a:extLst>
              <a:ext uri="{FF2B5EF4-FFF2-40B4-BE49-F238E27FC236}">
                <a16:creationId xmlns:a16="http://schemas.microsoft.com/office/drawing/2014/main" id="{FED1E67C-A125-EEF5-868A-3A3DDEE2C840}"/>
              </a:ext>
            </a:extLst>
          </p:cNvPr>
          <p:cNvSpPr txBox="1"/>
          <p:nvPr/>
        </p:nvSpPr>
        <p:spPr>
          <a:xfrm>
            <a:off x="196158" y="153093"/>
            <a:ext cx="3626542" cy="400110"/>
          </a:xfrm>
          <a:prstGeom prst="rect">
            <a:avLst/>
          </a:prstGeom>
          <a:noFill/>
        </p:spPr>
        <p:txBody>
          <a:bodyPr wrap="square" rtlCol="0">
            <a:spAutoFit/>
          </a:bodyPr>
          <a:lstStyle/>
          <a:p>
            <a:r>
              <a:rPr lang="en-US" sz="2000" b="1" dirty="0">
                <a:solidFill>
                  <a:schemeClr val="accent1"/>
                </a:solidFill>
                <a:latin typeface="Century Gothic" panose="020B0502020202020204" pitchFamily="34" charset="0"/>
              </a:rPr>
              <a:t>Risk Analysis – Initiative X</a:t>
            </a:r>
            <a:endParaRPr lang="en-US" sz="24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225961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30831-A99B-8B78-7A29-12A757B3F78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59C0316-EF44-AAAF-CCB4-F9DF3F6C655B}"/>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017F9FA0-FD28-1ECA-6A20-A70591A8E81D}"/>
              </a:ext>
            </a:extLst>
          </p:cNvPr>
          <p:cNvSpPr txBox="1"/>
          <p:nvPr/>
        </p:nvSpPr>
        <p:spPr>
          <a:xfrm>
            <a:off x="3729567" y="6477000"/>
            <a:ext cx="8335474"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RISK ANALYSIS | </a:t>
            </a:r>
            <a:r>
              <a:rPr lang="en-US" b="1" dirty="0">
                <a:solidFill>
                  <a:schemeClr val="accent1"/>
                </a:solidFill>
                <a:latin typeface="Century Gothic" panose="020B0502020202020204" pitchFamily="34" charset="0"/>
                <a:ea typeface="Arial" charset="0"/>
                <a:cs typeface="Arial" charset="0"/>
              </a:rPr>
              <a:t>EXAMPLE</a:t>
            </a:r>
            <a:r>
              <a:rPr lang="en-US" dirty="0">
                <a:solidFill>
                  <a:schemeClr val="accent1"/>
                </a:solidFill>
                <a:latin typeface="Century Gothic" panose="020B0502020202020204" pitchFamily="34" charset="0"/>
                <a:ea typeface="Arial" charset="0"/>
                <a:cs typeface="Arial" charset="0"/>
              </a:rPr>
              <a:t> - Green Data Infrastructure Optimization</a:t>
            </a:r>
          </a:p>
        </p:txBody>
      </p:sp>
      <p:graphicFrame>
        <p:nvGraphicFramePr>
          <p:cNvPr id="2" name="Table 1">
            <a:extLst>
              <a:ext uri="{FF2B5EF4-FFF2-40B4-BE49-F238E27FC236}">
                <a16:creationId xmlns:a16="http://schemas.microsoft.com/office/drawing/2014/main" id="{852F610C-E6ED-D863-87E9-1AD9C988F5A8}"/>
              </a:ext>
            </a:extLst>
          </p:cNvPr>
          <p:cNvGraphicFramePr>
            <a:graphicFrameLocks noGrp="1"/>
          </p:cNvGraphicFramePr>
          <p:nvPr>
            <p:extLst>
              <p:ext uri="{D42A27DB-BD31-4B8C-83A1-F6EECF244321}">
                <p14:modId xmlns:p14="http://schemas.microsoft.com/office/powerpoint/2010/main" val="2421038598"/>
              </p:ext>
            </p:extLst>
          </p:nvPr>
        </p:nvGraphicFramePr>
        <p:xfrm>
          <a:off x="198119" y="304171"/>
          <a:ext cx="11797723" cy="5964549"/>
        </p:xfrm>
        <a:graphic>
          <a:graphicData uri="http://schemas.openxmlformats.org/drawingml/2006/table">
            <a:tbl>
              <a:tblPr firstRow="1" firstCol="1" bandRow="1">
                <a:tableStyleId>{5C22544A-7EE6-4342-B048-85BDC9FD1C3A}</a:tableStyleId>
              </a:tblPr>
              <a:tblGrid>
                <a:gridCol w="3522981">
                  <a:extLst>
                    <a:ext uri="{9D8B030D-6E8A-4147-A177-3AD203B41FA5}">
                      <a16:colId xmlns:a16="http://schemas.microsoft.com/office/drawing/2014/main" val="3726204290"/>
                    </a:ext>
                  </a:extLst>
                </a:gridCol>
                <a:gridCol w="1032933">
                  <a:extLst>
                    <a:ext uri="{9D8B030D-6E8A-4147-A177-3AD203B41FA5}">
                      <a16:colId xmlns:a16="http://schemas.microsoft.com/office/drawing/2014/main" val="3088434154"/>
                    </a:ext>
                  </a:extLst>
                </a:gridCol>
                <a:gridCol w="838200">
                  <a:extLst>
                    <a:ext uri="{9D8B030D-6E8A-4147-A177-3AD203B41FA5}">
                      <a16:colId xmlns:a16="http://schemas.microsoft.com/office/drawing/2014/main" val="3971316785"/>
                    </a:ext>
                  </a:extLst>
                </a:gridCol>
                <a:gridCol w="4198890">
                  <a:extLst>
                    <a:ext uri="{9D8B030D-6E8A-4147-A177-3AD203B41FA5}">
                      <a16:colId xmlns:a16="http://schemas.microsoft.com/office/drawing/2014/main" val="4145396812"/>
                    </a:ext>
                  </a:extLst>
                </a:gridCol>
                <a:gridCol w="1328110">
                  <a:extLst>
                    <a:ext uri="{9D8B030D-6E8A-4147-A177-3AD203B41FA5}">
                      <a16:colId xmlns:a16="http://schemas.microsoft.com/office/drawing/2014/main" val="176842851"/>
                    </a:ext>
                  </a:extLst>
                </a:gridCol>
                <a:gridCol w="876609">
                  <a:extLst>
                    <a:ext uri="{9D8B030D-6E8A-4147-A177-3AD203B41FA5}">
                      <a16:colId xmlns:a16="http://schemas.microsoft.com/office/drawing/2014/main" val="3957641284"/>
                    </a:ext>
                  </a:extLst>
                </a:gridCol>
              </a:tblGrid>
              <a:tr h="300681">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5">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RISK RATING &amp; MITIGATION                             Rating = (Likelihood × Impact), adjusted for mitigation effectiveness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761783"/>
                  </a:ext>
                </a:extLst>
              </a:tr>
              <a:tr h="499962">
                <a:tc>
                  <a:txBody>
                    <a:bodyPr/>
                    <a:lstStyle/>
                    <a:p>
                      <a:pPr marL="0" marR="0">
                        <a:spcBef>
                          <a:spcPts val="0"/>
                        </a:spcBef>
                        <a:spcAft>
                          <a:spcPts val="0"/>
                        </a:spcAft>
                      </a:pPr>
                      <a:r>
                        <a:rPr lang="en-US" sz="1200" dirty="0">
                          <a:solidFill>
                            <a:schemeClr val="bg1"/>
                          </a:solidFill>
                          <a:effectLst/>
                          <a:latin typeface="Century Gothic" panose="020B0502020202020204" pitchFamily="34" charset="0"/>
                        </a:rPr>
                        <a:t>MAJOR RISKS</a:t>
                      </a:r>
                      <a:endParaRPr lang="en-US" sz="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LIKELIHOOD</a:t>
                      </a:r>
                    </a:p>
                    <a:p>
                      <a:pPr marL="0" marR="0">
                        <a:spcBef>
                          <a:spcPts val="0"/>
                        </a:spcBef>
                        <a:spcAft>
                          <a:spcPts val="0"/>
                        </a:spcAft>
                      </a:pPr>
                      <a:r>
                        <a:rPr lang="en-US" sz="1200" b="1" dirty="0">
                          <a:solidFill>
                            <a:schemeClr val="bg1"/>
                          </a:solidFill>
                          <a:effectLst/>
                          <a:latin typeface="Century Gothic" panose="020B0502020202020204" pitchFamily="34" charset="0"/>
                        </a:rPr>
                        <a:t>(1-5)</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IMPACT </a:t>
                      </a:r>
                    </a:p>
                    <a:p>
                      <a:pPr marL="0" marR="0">
                        <a:spcBef>
                          <a:spcPts val="0"/>
                        </a:spcBef>
                        <a:spcAft>
                          <a:spcPts val="0"/>
                        </a:spcAft>
                      </a:pPr>
                      <a:r>
                        <a:rPr lang="en-US" sz="1200" b="1" dirty="0">
                          <a:solidFill>
                            <a:schemeClr val="bg1"/>
                          </a:solidFill>
                          <a:effectLst/>
                          <a:latin typeface="Century Gothic" panose="020B0502020202020204" pitchFamily="34" charset="0"/>
                        </a:rPr>
                        <a:t>(1-5)</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MITIGATION STRATEGY</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COST</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RATING SCORE</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786056076"/>
                  </a:ext>
                </a:extLst>
              </a:tr>
              <a:tr h="800358">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Financial: Cost overruns or lower-than-expected savings</a:t>
                      </a:r>
                    </a:p>
                    <a:p>
                      <a:pPr marL="0" marR="0">
                        <a:spcBef>
                          <a:spcPts val="0"/>
                        </a:spcBef>
                        <a:spcAft>
                          <a:spcPts val="0"/>
                        </a:spcAft>
                      </a:pP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0"/>
                        </a:spcBef>
                        <a:spcAft>
                          <a:spcPts val="0"/>
                        </a:spcAft>
                      </a:pPr>
                      <a:r>
                        <a:rPr lang="en-US" sz="16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entury Gothic" panose="020B0502020202020204" pitchFamily="34" charset="0"/>
                        </a:rPr>
                        <a:t>Conduct phased pilots before full rollout.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entury Gothic" panose="020B0502020202020204" pitchFamily="34" charset="0"/>
                        </a:rPr>
                        <a:t>Use conservative estimates for energy savings.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effectLst/>
                          <a:latin typeface="Century Gothic" panose="020B0502020202020204" pitchFamily="34" charset="0"/>
                        </a:rPr>
                        <a:t>Maintain monthly FinOps tracking and adjust workloads dynamically</a:t>
                      </a:r>
                      <a:r>
                        <a:rPr lang="en-US" sz="1200" b="1" dirty="0">
                          <a:solidFill>
                            <a:schemeClr val="tx1"/>
                          </a:solidFill>
                          <a:effectLst/>
                          <a:latin typeface="Century Gothic" panose="020B0502020202020204" pitchFamily="34" charset="0"/>
                        </a:rPr>
                        <a:t>.</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$75K–$150K consultants, monitoring tools, pilot work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8/25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23512832"/>
                  </a:ext>
                </a:extLst>
              </a:tr>
              <a:tr h="842261">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Change management: Resistance From Infrastructure Teams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200" dirty="0">
                          <a:solidFill>
                            <a:schemeClr val="tx1"/>
                          </a:solidFill>
                          <a:effectLst/>
                          <a:latin typeface="Century Gothic" panose="020B0502020202020204" pitchFamily="34" charset="0"/>
                          <a:ea typeface="+mn-ea"/>
                          <a:cs typeface="+mn-cs"/>
                        </a:rPr>
                        <a:t>4</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3</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Provide hands-on training for DC optimization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Highlight staff productivity gains from automation.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Identify sustainability “champions” within teams.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$50K–$100K training, workshops, change mgmt. resources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7/25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76675334"/>
                  </a:ext>
                </a:extLst>
              </a:tr>
              <a:tr h="1037167">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Technology risk: DCIM/AI tools fail to deliver expected gains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3 </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 5</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Run PoCs using limited zones or racks before full deployment.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Select proven vendors with finance case studies.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Include performance-based SLAs for energy/cooling optimization.</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$120K–$250K pilot deployment, SLA structuring, architectural reviews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9/25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00728694"/>
                  </a:ext>
                </a:extLst>
              </a:tr>
              <a:tr h="792790">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Security risk: Increased attack surface from IoT sensors and new integrations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3</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4 </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Enforce zero-trust segmentation for IoT devices.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Ensure vendor solutions meet security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Continuous monitoring using SOC tools.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$150K–$300K security hardening, network segmenting,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8/25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95413098"/>
                  </a:ext>
                </a:extLst>
              </a:tr>
              <a:tr h="754195">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Regulatory &amp; compliance risk: Poor data quality leading to misstated emissions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2 </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 5</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Implement automated data collection across energy, cloud, and IoT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Validate baselines through Sustainability/CSO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Enable audit trails and retain raw sensor data for verification.</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$40K–$80K data validation tools, CSRD audit preparation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 6/25</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20532316"/>
                  </a:ext>
                </a:extLst>
              </a:tr>
              <a:tr h="572442">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Risk of inaction: Persisting inefficiencies, higher costs, and regulatory exposure</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 </a:t>
                      </a:r>
                      <a:r>
                        <a:rPr lang="en-US" sz="1600" b="0" dirty="0">
                          <a:solidFill>
                            <a:schemeClr val="tx1"/>
                          </a:solidFill>
                          <a:effectLst/>
                          <a:latin typeface="Century Gothic" panose="020B0502020202020204" pitchFamily="34" charset="0"/>
                        </a:rPr>
                        <a:t>4</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5 </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Approve and fund project; integrate DC optimization into IT strategy.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Establish mandatory targets for reduction.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Century Gothic" panose="020B0502020202020204" pitchFamily="34" charset="0"/>
                          <a:ea typeface="+mn-ea"/>
                          <a:cs typeface="+mn-cs"/>
                        </a:rPr>
                        <a:t>Regular reporting to CIO/CSO steering committee.</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$0 beyond funding the initiative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12/25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06646687"/>
                  </a:ext>
                </a:extLst>
              </a:tr>
            </a:tbl>
          </a:graphicData>
        </a:graphic>
      </p:graphicFrame>
      <p:sp>
        <p:nvSpPr>
          <p:cNvPr id="9" name="TextBox 8">
            <a:extLst>
              <a:ext uri="{FF2B5EF4-FFF2-40B4-BE49-F238E27FC236}">
                <a16:creationId xmlns:a16="http://schemas.microsoft.com/office/drawing/2014/main" id="{1C41960F-672A-4100-15A6-C2C479B9D91C}"/>
              </a:ext>
            </a:extLst>
          </p:cNvPr>
          <p:cNvSpPr txBox="1"/>
          <p:nvPr/>
        </p:nvSpPr>
        <p:spPr>
          <a:xfrm>
            <a:off x="196158" y="153093"/>
            <a:ext cx="3626542" cy="400110"/>
          </a:xfrm>
          <a:prstGeom prst="rect">
            <a:avLst/>
          </a:prstGeom>
          <a:noFill/>
        </p:spPr>
        <p:txBody>
          <a:bodyPr wrap="square" rtlCol="0">
            <a:spAutoFit/>
          </a:bodyPr>
          <a:lstStyle/>
          <a:p>
            <a:r>
              <a:rPr lang="en-US" sz="2000" b="1" dirty="0">
                <a:solidFill>
                  <a:schemeClr val="accent1"/>
                </a:solidFill>
                <a:latin typeface="Century Gothic" panose="020B0502020202020204" pitchFamily="34" charset="0"/>
              </a:rPr>
              <a:t>Risk Analysis – Initiative 1</a:t>
            </a:r>
            <a:endParaRPr lang="en-US" sz="24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510939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4EECF-8901-3774-1E80-D270BAB7483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8E335DB-A15B-5743-CC4C-E9478822C4F7}"/>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640B8CC0-77E7-0B3D-E69C-2A8B83EB3E45}"/>
              </a:ext>
            </a:extLst>
          </p:cNvPr>
          <p:cNvSpPr txBox="1"/>
          <p:nvPr/>
        </p:nvSpPr>
        <p:spPr>
          <a:xfrm>
            <a:off x="3450168" y="6477000"/>
            <a:ext cx="8614874"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RISK ANALYSIS | </a:t>
            </a:r>
            <a:r>
              <a:rPr lang="en-US" b="1" dirty="0">
                <a:solidFill>
                  <a:schemeClr val="accent1"/>
                </a:solidFill>
                <a:latin typeface="Century Gothic" panose="020B0502020202020204" pitchFamily="34" charset="0"/>
                <a:ea typeface="Arial" charset="0"/>
                <a:cs typeface="Arial" charset="0"/>
              </a:rPr>
              <a:t>EXAMPLE</a:t>
            </a:r>
            <a:r>
              <a:rPr lang="en-US" dirty="0">
                <a:solidFill>
                  <a:schemeClr val="accent1"/>
                </a:solidFill>
                <a:latin typeface="Century Gothic" panose="020B0502020202020204" pitchFamily="34" charset="0"/>
                <a:ea typeface="Arial" charset="0"/>
                <a:cs typeface="Arial" charset="0"/>
              </a:rPr>
              <a:t> - Sustainable AI &amp; Intelligent Operations</a:t>
            </a:r>
          </a:p>
        </p:txBody>
      </p:sp>
      <p:graphicFrame>
        <p:nvGraphicFramePr>
          <p:cNvPr id="2" name="Table 1">
            <a:extLst>
              <a:ext uri="{FF2B5EF4-FFF2-40B4-BE49-F238E27FC236}">
                <a16:creationId xmlns:a16="http://schemas.microsoft.com/office/drawing/2014/main" id="{8FE35B5E-C21B-8DE5-A599-59AC5BDBA900}"/>
              </a:ext>
            </a:extLst>
          </p:cNvPr>
          <p:cNvGraphicFramePr>
            <a:graphicFrameLocks noGrp="1"/>
          </p:cNvGraphicFramePr>
          <p:nvPr>
            <p:extLst>
              <p:ext uri="{D42A27DB-BD31-4B8C-83A1-F6EECF244321}">
                <p14:modId xmlns:p14="http://schemas.microsoft.com/office/powerpoint/2010/main" val="1075461260"/>
              </p:ext>
            </p:extLst>
          </p:nvPr>
        </p:nvGraphicFramePr>
        <p:xfrm>
          <a:off x="198119" y="304171"/>
          <a:ext cx="11797723" cy="5919275"/>
        </p:xfrm>
        <a:graphic>
          <a:graphicData uri="http://schemas.openxmlformats.org/drawingml/2006/table">
            <a:tbl>
              <a:tblPr firstRow="1" firstCol="1" bandRow="1">
                <a:tableStyleId>{5C22544A-7EE6-4342-B048-85BDC9FD1C3A}</a:tableStyleId>
              </a:tblPr>
              <a:tblGrid>
                <a:gridCol w="3522981">
                  <a:extLst>
                    <a:ext uri="{9D8B030D-6E8A-4147-A177-3AD203B41FA5}">
                      <a16:colId xmlns:a16="http://schemas.microsoft.com/office/drawing/2014/main" val="3726204290"/>
                    </a:ext>
                  </a:extLst>
                </a:gridCol>
                <a:gridCol w="1032933">
                  <a:extLst>
                    <a:ext uri="{9D8B030D-6E8A-4147-A177-3AD203B41FA5}">
                      <a16:colId xmlns:a16="http://schemas.microsoft.com/office/drawing/2014/main" val="3088434154"/>
                    </a:ext>
                  </a:extLst>
                </a:gridCol>
                <a:gridCol w="838200">
                  <a:extLst>
                    <a:ext uri="{9D8B030D-6E8A-4147-A177-3AD203B41FA5}">
                      <a16:colId xmlns:a16="http://schemas.microsoft.com/office/drawing/2014/main" val="3971316785"/>
                    </a:ext>
                  </a:extLst>
                </a:gridCol>
                <a:gridCol w="4198890">
                  <a:extLst>
                    <a:ext uri="{9D8B030D-6E8A-4147-A177-3AD203B41FA5}">
                      <a16:colId xmlns:a16="http://schemas.microsoft.com/office/drawing/2014/main" val="4145396812"/>
                    </a:ext>
                  </a:extLst>
                </a:gridCol>
                <a:gridCol w="1328110">
                  <a:extLst>
                    <a:ext uri="{9D8B030D-6E8A-4147-A177-3AD203B41FA5}">
                      <a16:colId xmlns:a16="http://schemas.microsoft.com/office/drawing/2014/main" val="176842851"/>
                    </a:ext>
                  </a:extLst>
                </a:gridCol>
                <a:gridCol w="876609">
                  <a:extLst>
                    <a:ext uri="{9D8B030D-6E8A-4147-A177-3AD203B41FA5}">
                      <a16:colId xmlns:a16="http://schemas.microsoft.com/office/drawing/2014/main" val="3957641284"/>
                    </a:ext>
                  </a:extLst>
                </a:gridCol>
              </a:tblGrid>
              <a:tr h="300681">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5">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RISK RATING &amp; MITIGATION                             Rating = (Likelihood × Impact), adjusted for mitigation effectiveness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761783"/>
                  </a:ext>
                </a:extLst>
              </a:tr>
              <a:tr h="499962">
                <a:tc>
                  <a:txBody>
                    <a:bodyPr/>
                    <a:lstStyle/>
                    <a:p>
                      <a:pPr marL="0" marR="0">
                        <a:spcBef>
                          <a:spcPts val="0"/>
                        </a:spcBef>
                        <a:spcAft>
                          <a:spcPts val="0"/>
                        </a:spcAft>
                      </a:pPr>
                      <a:r>
                        <a:rPr lang="en-US" sz="1200" dirty="0">
                          <a:solidFill>
                            <a:schemeClr val="bg1"/>
                          </a:solidFill>
                          <a:effectLst/>
                          <a:latin typeface="Century Gothic" panose="020B0502020202020204" pitchFamily="34" charset="0"/>
                        </a:rPr>
                        <a:t>MAJOR RISKS</a:t>
                      </a:r>
                      <a:endParaRPr lang="en-US" sz="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LIKELIHOOD</a:t>
                      </a:r>
                    </a:p>
                    <a:p>
                      <a:pPr marL="0" marR="0">
                        <a:spcBef>
                          <a:spcPts val="0"/>
                        </a:spcBef>
                        <a:spcAft>
                          <a:spcPts val="0"/>
                        </a:spcAft>
                      </a:pPr>
                      <a:r>
                        <a:rPr lang="en-US" sz="1200" b="1" dirty="0">
                          <a:solidFill>
                            <a:schemeClr val="bg1"/>
                          </a:solidFill>
                          <a:effectLst/>
                          <a:latin typeface="Century Gothic" panose="020B0502020202020204" pitchFamily="34" charset="0"/>
                        </a:rPr>
                        <a:t>(1-5)</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IMPACT </a:t>
                      </a:r>
                    </a:p>
                    <a:p>
                      <a:pPr marL="0" marR="0">
                        <a:spcBef>
                          <a:spcPts val="0"/>
                        </a:spcBef>
                        <a:spcAft>
                          <a:spcPts val="0"/>
                        </a:spcAft>
                      </a:pPr>
                      <a:r>
                        <a:rPr lang="en-US" sz="1200" b="1" dirty="0">
                          <a:solidFill>
                            <a:schemeClr val="bg1"/>
                          </a:solidFill>
                          <a:effectLst/>
                          <a:latin typeface="Century Gothic" panose="020B0502020202020204" pitchFamily="34" charset="0"/>
                        </a:rPr>
                        <a:t>(1-5)</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MITIGATION STRATEGY</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COST</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RATING SCORE</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786056076"/>
                  </a:ext>
                </a:extLst>
              </a:tr>
              <a:tr h="800358">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Financial: High compute costs from inefficient AI workloads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0"/>
                        </a:spcBef>
                        <a:spcAft>
                          <a:spcPts val="0"/>
                        </a:spcAft>
                      </a:pPr>
                      <a:r>
                        <a:rPr lang="en-US" sz="16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effectLst/>
                          <a:latin typeface="Century Gothic" panose="020B0502020202020204" pitchFamily="34" charset="0"/>
                        </a:rPr>
                        <a:t>Implement model-optimization (quantization, pruning), workload scheduling, &amp; cloud GPU rightsizing.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effectLst/>
                          <a:latin typeface="Century Gothic" panose="020B0502020202020204" pitchFamily="34" charset="0"/>
                        </a:rPr>
                        <a:t>Use FinOps dashboards to monitor AI compute cost drivers.</a:t>
                      </a:r>
                      <a:endParaRPr lang="en-US" sz="11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$75K–$150K tooling, ML engineering effort</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10/25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23512832"/>
                  </a:ext>
                </a:extLst>
              </a:tr>
              <a:tr h="842261">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Change management: Resistance to new AI governance and efficiency controls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200" dirty="0">
                          <a:solidFill>
                            <a:schemeClr val="tx1"/>
                          </a:solidFill>
                          <a:effectLst/>
                          <a:latin typeface="Century Gothic" panose="020B0502020202020204" pitchFamily="34" charset="0"/>
                          <a:ea typeface="+mn-ea"/>
                          <a:cs typeface="+mn-cs"/>
                        </a:rPr>
                        <a:t>4</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3</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Provide training on responsible AI, model efficiency practices, and carbon-aware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Establish AI “champions” in data science and engineering teams.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$40K–$80K training, workshops, governance sessions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8/25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76675334"/>
                  </a:ext>
                </a:extLst>
              </a:tr>
              <a:tr h="1120502">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Technology risk: AI tools and automation pipelines underperform or fail to integrate</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3 </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 5</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Pilot AI Ops tools (MLOps, AIOps, carbon telemetry) before full deployment.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Select proven vendors with enterprise-scale references.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Require performance-based SLAs.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$120K–$220K pilots &amp; PoCs, integration, architecture validation, testing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9/25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00728694"/>
                  </a:ext>
                </a:extLst>
              </a:tr>
              <a:tr h="960430">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Security risk: Model, data, or pipeline vulnerabilities increase attack surface</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3</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5 </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Apply secure MLOps practices, model access controls, encrypted pipelines, and supply-chain checks on AI libraries.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Conduct adversarial testing &amp; integrate w/ SOC monitoring.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150K–$300K (security assessments, tooling, testing)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10/25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95413098"/>
                  </a:ext>
                </a:extLst>
              </a:tr>
              <a:tr h="663188">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Regulatory &amp; ethical risk: AI bias, non-transparency, or non-compliance with AI governance standards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3 </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 5</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Adopt ISO 42001-aligned responsible AI controls (bias audits, explainability testing, model documentation).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Track AI energy usage for CSRD reporting.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$60K–$150K governance tooling, testing, policy dev.</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 8/25</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20532316"/>
                  </a:ext>
                </a:extLst>
              </a:tr>
              <a:tr h="724521">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Risk of inaction: Continued reliance on spreadsheets causes compliance exposure and lost insights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 </a:t>
                      </a:r>
                      <a:r>
                        <a:rPr lang="en-US" sz="1600" b="0" dirty="0">
                          <a:solidFill>
                            <a:schemeClr val="tx1"/>
                          </a:solidFill>
                          <a:effectLst/>
                          <a:latin typeface="Century Gothic" panose="020B0502020202020204" pitchFamily="34" charset="0"/>
                        </a:rPr>
                        <a:t>5</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5 </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Approve and deploy the platform; mandate it as the enterprise system of record.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Integrate sustainability metrics with financial data early to avoid misaligned reporting.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$0 beyond funding the initiative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15/25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06646687"/>
                  </a:ext>
                </a:extLst>
              </a:tr>
            </a:tbl>
          </a:graphicData>
        </a:graphic>
      </p:graphicFrame>
      <p:sp>
        <p:nvSpPr>
          <p:cNvPr id="9" name="TextBox 8">
            <a:extLst>
              <a:ext uri="{FF2B5EF4-FFF2-40B4-BE49-F238E27FC236}">
                <a16:creationId xmlns:a16="http://schemas.microsoft.com/office/drawing/2014/main" id="{8B8AB9DB-68E7-2321-459B-669DB46685F9}"/>
              </a:ext>
            </a:extLst>
          </p:cNvPr>
          <p:cNvSpPr txBox="1"/>
          <p:nvPr/>
        </p:nvSpPr>
        <p:spPr>
          <a:xfrm>
            <a:off x="196158" y="153093"/>
            <a:ext cx="3626542" cy="400110"/>
          </a:xfrm>
          <a:prstGeom prst="rect">
            <a:avLst/>
          </a:prstGeom>
          <a:noFill/>
        </p:spPr>
        <p:txBody>
          <a:bodyPr wrap="square" rtlCol="0">
            <a:spAutoFit/>
          </a:bodyPr>
          <a:lstStyle/>
          <a:p>
            <a:r>
              <a:rPr lang="en-US" sz="2000" b="1" dirty="0">
                <a:solidFill>
                  <a:schemeClr val="accent1"/>
                </a:solidFill>
                <a:latin typeface="Century Gothic" panose="020B0502020202020204" pitchFamily="34" charset="0"/>
              </a:rPr>
              <a:t>Risk Analysis – Initiative 2</a:t>
            </a:r>
            <a:endParaRPr lang="en-US" sz="24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173325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33871-2EC8-BD31-9C65-3559B5228F77}"/>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A1D3C73-D1E9-E41A-8718-26464DDEA42D}"/>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1908A0EF-AF4B-0BD9-2585-FB03A021A5D1}"/>
              </a:ext>
            </a:extLst>
          </p:cNvPr>
          <p:cNvSpPr txBox="1"/>
          <p:nvPr/>
        </p:nvSpPr>
        <p:spPr>
          <a:xfrm>
            <a:off x="2882900" y="6477000"/>
            <a:ext cx="9182141"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RISK ANALYSIS | </a:t>
            </a:r>
            <a:r>
              <a:rPr lang="en-US" b="1" dirty="0">
                <a:solidFill>
                  <a:schemeClr val="accent1"/>
                </a:solidFill>
                <a:latin typeface="Century Gothic" panose="020B0502020202020204" pitchFamily="34" charset="0"/>
                <a:ea typeface="Arial" charset="0"/>
                <a:cs typeface="Arial" charset="0"/>
              </a:rPr>
              <a:t>EXAMPLE</a:t>
            </a:r>
            <a:r>
              <a:rPr lang="en-US" dirty="0">
                <a:solidFill>
                  <a:schemeClr val="accent1"/>
                </a:solidFill>
                <a:latin typeface="Century Gothic" panose="020B0502020202020204" pitchFamily="34" charset="0"/>
                <a:ea typeface="Arial" charset="0"/>
                <a:cs typeface="Arial" charset="0"/>
              </a:rPr>
              <a:t> - Unified ESG Analytics &amp; Data Platform</a:t>
            </a:r>
          </a:p>
        </p:txBody>
      </p:sp>
      <p:graphicFrame>
        <p:nvGraphicFramePr>
          <p:cNvPr id="2" name="Table 1">
            <a:extLst>
              <a:ext uri="{FF2B5EF4-FFF2-40B4-BE49-F238E27FC236}">
                <a16:creationId xmlns:a16="http://schemas.microsoft.com/office/drawing/2014/main" id="{5CB0814F-2079-077D-3021-049B623CFFB4}"/>
              </a:ext>
            </a:extLst>
          </p:cNvPr>
          <p:cNvGraphicFramePr>
            <a:graphicFrameLocks noGrp="1"/>
          </p:cNvGraphicFramePr>
          <p:nvPr>
            <p:extLst>
              <p:ext uri="{D42A27DB-BD31-4B8C-83A1-F6EECF244321}">
                <p14:modId xmlns:p14="http://schemas.microsoft.com/office/powerpoint/2010/main" val="4074311250"/>
              </p:ext>
            </p:extLst>
          </p:nvPr>
        </p:nvGraphicFramePr>
        <p:xfrm>
          <a:off x="198119" y="304171"/>
          <a:ext cx="11797723" cy="5939747"/>
        </p:xfrm>
        <a:graphic>
          <a:graphicData uri="http://schemas.openxmlformats.org/drawingml/2006/table">
            <a:tbl>
              <a:tblPr firstRow="1" firstCol="1" bandRow="1">
                <a:tableStyleId>{5C22544A-7EE6-4342-B048-85BDC9FD1C3A}</a:tableStyleId>
              </a:tblPr>
              <a:tblGrid>
                <a:gridCol w="3522981">
                  <a:extLst>
                    <a:ext uri="{9D8B030D-6E8A-4147-A177-3AD203B41FA5}">
                      <a16:colId xmlns:a16="http://schemas.microsoft.com/office/drawing/2014/main" val="3726204290"/>
                    </a:ext>
                  </a:extLst>
                </a:gridCol>
                <a:gridCol w="1032933">
                  <a:extLst>
                    <a:ext uri="{9D8B030D-6E8A-4147-A177-3AD203B41FA5}">
                      <a16:colId xmlns:a16="http://schemas.microsoft.com/office/drawing/2014/main" val="3088434154"/>
                    </a:ext>
                  </a:extLst>
                </a:gridCol>
                <a:gridCol w="838200">
                  <a:extLst>
                    <a:ext uri="{9D8B030D-6E8A-4147-A177-3AD203B41FA5}">
                      <a16:colId xmlns:a16="http://schemas.microsoft.com/office/drawing/2014/main" val="3971316785"/>
                    </a:ext>
                  </a:extLst>
                </a:gridCol>
                <a:gridCol w="4198890">
                  <a:extLst>
                    <a:ext uri="{9D8B030D-6E8A-4147-A177-3AD203B41FA5}">
                      <a16:colId xmlns:a16="http://schemas.microsoft.com/office/drawing/2014/main" val="4145396812"/>
                    </a:ext>
                  </a:extLst>
                </a:gridCol>
                <a:gridCol w="1328110">
                  <a:extLst>
                    <a:ext uri="{9D8B030D-6E8A-4147-A177-3AD203B41FA5}">
                      <a16:colId xmlns:a16="http://schemas.microsoft.com/office/drawing/2014/main" val="176842851"/>
                    </a:ext>
                  </a:extLst>
                </a:gridCol>
                <a:gridCol w="876609">
                  <a:extLst>
                    <a:ext uri="{9D8B030D-6E8A-4147-A177-3AD203B41FA5}">
                      <a16:colId xmlns:a16="http://schemas.microsoft.com/office/drawing/2014/main" val="3957641284"/>
                    </a:ext>
                  </a:extLst>
                </a:gridCol>
              </a:tblGrid>
              <a:tr h="300681">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5">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RISK RATING &amp; MITIGATION                             Rating = (Likelihood × Impact), adjusted for mitigation effectiveness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761783"/>
                  </a:ext>
                </a:extLst>
              </a:tr>
              <a:tr h="499962">
                <a:tc>
                  <a:txBody>
                    <a:bodyPr/>
                    <a:lstStyle/>
                    <a:p>
                      <a:pPr marL="0" marR="0">
                        <a:spcBef>
                          <a:spcPts val="0"/>
                        </a:spcBef>
                        <a:spcAft>
                          <a:spcPts val="0"/>
                        </a:spcAft>
                      </a:pPr>
                      <a:r>
                        <a:rPr lang="en-US" sz="1200" dirty="0">
                          <a:solidFill>
                            <a:schemeClr val="bg1"/>
                          </a:solidFill>
                          <a:effectLst/>
                          <a:latin typeface="Century Gothic" panose="020B0502020202020204" pitchFamily="34" charset="0"/>
                        </a:rPr>
                        <a:t>MAJOR RISKS</a:t>
                      </a:r>
                      <a:endParaRPr lang="en-US" sz="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LIKELIHOOD</a:t>
                      </a:r>
                    </a:p>
                    <a:p>
                      <a:pPr marL="0" marR="0">
                        <a:spcBef>
                          <a:spcPts val="0"/>
                        </a:spcBef>
                        <a:spcAft>
                          <a:spcPts val="0"/>
                        </a:spcAft>
                      </a:pPr>
                      <a:r>
                        <a:rPr lang="en-US" sz="1200" b="1" dirty="0">
                          <a:solidFill>
                            <a:schemeClr val="bg1"/>
                          </a:solidFill>
                          <a:effectLst/>
                          <a:latin typeface="Century Gothic" panose="020B0502020202020204" pitchFamily="34" charset="0"/>
                        </a:rPr>
                        <a:t>(1-5)</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IMPACT </a:t>
                      </a:r>
                    </a:p>
                    <a:p>
                      <a:pPr marL="0" marR="0">
                        <a:spcBef>
                          <a:spcPts val="0"/>
                        </a:spcBef>
                        <a:spcAft>
                          <a:spcPts val="0"/>
                        </a:spcAft>
                      </a:pPr>
                      <a:r>
                        <a:rPr lang="en-US" sz="1200" b="1" dirty="0">
                          <a:solidFill>
                            <a:schemeClr val="bg1"/>
                          </a:solidFill>
                          <a:effectLst/>
                          <a:latin typeface="Century Gothic" panose="020B0502020202020204" pitchFamily="34" charset="0"/>
                        </a:rPr>
                        <a:t>(1-5)</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MITIGATION STRATEGY</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COST</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RATING SCORE</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786056076"/>
                  </a:ext>
                </a:extLst>
              </a:tr>
              <a:tr h="800358">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Financial: higher-than-expected cost of data integration and platform deployment</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0"/>
                        </a:spcBef>
                        <a:spcAft>
                          <a:spcPts val="0"/>
                        </a:spcAft>
                      </a:pPr>
                      <a:r>
                        <a:rPr lang="en-US" sz="16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effectLst/>
                          <a:latin typeface="Century Gothic" panose="020B0502020202020204" pitchFamily="34" charset="0"/>
                        </a:rPr>
                        <a:t>Use phased implementation, starting with GHG data and expanding to supply chain, HR, and cloud.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effectLst/>
                          <a:latin typeface="Century Gothic" panose="020B0502020202020204" pitchFamily="34" charset="0"/>
                        </a:rPr>
                        <a:t>Require fixed-fee proposals for integration and data engineering.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effectLst/>
                          <a:latin typeface="Century Gothic" panose="020B0502020202020204" pitchFamily="34" charset="0"/>
                        </a:rPr>
                        <a:t>Limit customization; use out-of-box modules.</a:t>
                      </a:r>
                      <a:endParaRPr lang="en-US" sz="11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$75K–$125K integration consultants, data engineering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8/25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23512832"/>
                  </a:ext>
                </a:extLst>
              </a:tr>
              <a:tr h="728219">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Change management: Low adoption of data entry, validation, or workflow changes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200" dirty="0">
                          <a:solidFill>
                            <a:schemeClr val="tx1"/>
                          </a:solidFill>
                          <a:effectLst/>
                          <a:latin typeface="Century Gothic" panose="020B0502020202020204" pitchFamily="34" charset="0"/>
                          <a:ea typeface="+mn-ea"/>
                          <a:cs typeface="+mn-cs"/>
                        </a:rPr>
                        <a:t>4</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3</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Conduct training for IT, Facilities, Procurement, and HR data owners.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Create data stewardship roles &amp; SLAs for data quality.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Establish governance councils led jointly by IT + CSO.</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fr-FR" sz="1050" kern="1200" dirty="0">
                          <a:solidFill>
                            <a:schemeClr val="tx1"/>
                          </a:solidFill>
                          <a:effectLst/>
                          <a:latin typeface="Century Gothic" panose="020B0502020202020204" pitchFamily="34" charset="0"/>
                          <a:ea typeface="+mn-ea"/>
                          <a:cs typeface="+mn-cs"/>
                        </a:rPr>
                        <a:t>$40K–$80K training, change management, documentation</a:t>
                      </a:r>
                      <a:endParaRPr lang="en-US" sz="1050" kern="1200" dirty="0">
                        <a:solidFill>
                          <a:schemeClr val="tx1"/>
                        </a:solidFill>
                        <a:effectLst/>
                        <a:latin typeface="Century Gothic" panose="020B0502020202020204" pitchFamily="34" charset="0"/>
                        <a:ea typeface="+mn-ea"/>
                        <a:cs typeface="+mn-cs"/>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8/25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76675334"/>
                  </a:ext>
                </a:extLst>
              </a:tr>
              <a:tr h="1120502">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Technology &amp; data quality risk: Platform integrations fail or data quality is insufficient for CSRD assurance</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3 </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 5</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Start with automated data feeds for cloud carbon, energy meters, and procurement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Apply strict data validation rules, audit trails, and automated error detection.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Choose platforms with strong financial services references and proven CSRD readiness.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120K–$200K integration layers, QA tools, engineering time</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9/25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00728694"/>
                  </a:ext>
                </a:extLst>
              </a:tr>
              <a:tr h="787038">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Security risk: Centralizing ESG data increases exposure to unauthorized access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3</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4 </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Enforce role-based access control (RBAC) and MFA.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Encrypt data in transit &amp; at rest; follow existing policies.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Conduct regular penetration testing and third-party security assessments.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$100K–$200K security controls, assessments, monitoring tools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7/25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95413098"/>
                  </a:ext>
                </a:extLst>
              </a:tr>
              <a:tr h="893233">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Regulatory risk: CSRD/CSDDD reporting fails audit due to incomplete or inaccurate data</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2 </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 5</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Map the platform to CSRD ESRS standards; include audit-ready traceability and version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Involve Internal Audit and Sustainability in early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Ensure full documentation of all calculations, emission factors, and data sources.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$60K–$120K audit readiness tools, external advisory support</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 6/25</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20532316"/>
                  </a:ext>
                </a:extLst>
              </a:tr>
              <a:tr h="771912">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Risk of inaction: AI energy use grows unchecked, leading to higher emissions, higher costs, and regulatory exposure</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 </a:t>
                      </a:r>
                      <a:r>
                        <a:rPr lang="en-US" sz="1600" b="0" dirty="0">
                          <a:solidFill>
                            <a:schemeClr val="tx1"/>
                          </a:solidFill>
                          <a:effectLst/>
                          <a:latin typeface="Century Gothic" panose="020B0502020202020204" pitchFamily="34" charset="0"/>
                        </a:rPr>
                        <a:t>5</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5 </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Implement Sustainable AI standards as mandatory practice across all AI teams.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Prioritize renewable-powered compute regions and energy-aware scheduling.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$0 beyond funding the initiative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15/25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06646687"/>
                  </a:ext>
                </a:extLst>
              </a:tr>
            </a:tbl>
          </a:graphicData>
        </a:graphic>
      </p:graphicFrame>
      <p:sp>
        <p:nvSpPr>
          <p:cNvPr id="9" name="TextBox 8">
            <a:extLst>
              <a:ext uri="{FF2B5EF4-FFF2-40B4-BE49-F238E27FC236}">
                <a16:creationId xmlns:a16="http://schemas.microsoft.com/office/drawing/2014/main" id="{9C8E1482-09E6-A8B6-CA53-4D3987C81EAA}"/>
              </a:ext>
            </a:extLst>
          </p:cNvPr>
          <p:cNvSpPr txBox="1"/>
          <p:nvPr/>
        </p:nvSpPr>
        <p:spPr>
          <a:xfrm>
            <a:off x="196158" y="153093"/>
            <a:ext cx="3626542" cy="400110"/>
          </a:xfrm>
          <a:prstGeom prst="rect">
            <a:avLst/>
          </a:prstGeom>
          <a:noFill/>
        </p:spPr>
        <p:txBody>
          <a:bodyPr wrap="square" rtlCol="0">
            <a:spAutoFit/>
          </a:bodyPr>
          <a:lstStyle/>
          <a:p>
            <a:r>
              <a:rPr lang="en-US" sz="2000" b="1" dirty="0">
                <a:solidFill>
                  <a:schemeClr val="accent1"/>
                </a:solidFill>
                <a:latin typeface="Century Gothic" panose="020B0502020202020204" pitchFamily="34" charset="0"/>
              </a:rPr>
              <a:t>Risk Analysis – Initiative 3</a:t>
            </a:r>
            <a:endParaRPr lang="en-US" sz="24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22277994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81402-EA79-F802-B4CB-B46F149591A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7B6AC19-F65E-169D-BA63-5E30AF6DCF56}"/>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92D81FD4-54BB-C9D3-62A2-573BF3A35A86}"/>
              </a:ext>
            </a:extLst>
          </p:cNvPr>
          <p:cNvSpPr txBox="1"/>
          <p:nvPr/>
        </p:nvSpPr>
        <p:spPr>
          <a:xfrm>
            <a:off x="2650068" y="6477000"/>
            <a:ext cx="9414974"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RISK ANALYSIS | </a:t>
            </a:r>
            <a:r>
              <a:rPr lang="en-US" b="1" dirty="0">
                <a:solidFill>
                  <a:schemeClr val="accent1"/>
                </a:solidFill>
                <a:latin typeface="Century Gothic" panose="020B0502020202020204" pitchFamily="34" charset="0"/>
                <a:ea typeface="Arial" charset="0"/>
                <a:cs typeface="Arial" charset="0"/>
              </a:rPr>
              <a:t>EXAMPLE</a:t>
            </a:r>
            <a:r>
              <a:rPr lang="en-US" dirty="0">
                <a:solidFill>
                  <a:schemeClr val="accent1"/>
                </a:solidFill>
                <a:latin typeface="Century Gothic" panose="020B0502020202020204" pitchFamily="34" charset="0"/>
                <a:ea typeface="Arial" charset="0"/>
                <a:cs typeface="Arial" charset="0"/>
              </a:rPr>
              <a:t> - Sustainable IT Procurement &amp; Lifecycle Management</a:t>
            </a:r>
          </a:p>
        </p:txBody>
      </p:sp>
      <p:graphicFrame>
        <p:nvGraphicFramePr>
          <p:cNvPr id="2" name="Table 1">
            <a:extLst>
              <a:ext uri="{FF2B5EF4-FFF2-40B4-BE49-F238E27FC236}">
                <a16:creationId xmlns:a16="http://schemas.microsoft.com/office/drawing/2014/main" id="{675830DE-94CE-0EA4-C5A3-8DE71F93215E}"/>
              </a:ext>
            </a:extLst>
          </p:cNvPr>
          <p:cNvGraphicFramePr>
            <a:graphicFrameLocks noGrp="1"/>
          </p:cNvGraphicFramePr>
          <p:nvPr>
            <p:extLst>
              <p:ext uri="{D42A27DB-BD31-4B8C-83A1-F6EECF244321}">
                <p14:modId xmlns:p14="http://schemas.microsoft.com/office/powerpoint/2010/main" val="447462362"/>
              </p:ext>
            </p:extLst>
          </p:nvPr>
        </p:nvGraphicFramePr>
        <p:xfrm>
          <a:off x="198119" y="304171"/>
          <a:ext cx="11797723" cy="5990796"/>
        </p:xfrm>
        <a:graphic>
          <a:graphicData uri="http://schemas.openxmlformats.org/drawingml/2006/table">
            <a:tbl>
              <a:tblPr firstRow="1" firstCol="1" bandRow="1">
                <a:tableStyleId>{5C22544A-7EE6-4342-B048-85BDC9FD1C3A}</a:tableStyleId>
              </a:tblPr>
              <a:tblGrid>
                <a:gridCol w="3522981">
                  <a:extLst>
                    <a:ext uri="{9D8B030D-6E8A-4147-A177-3AD203B41FA5}">
                      <a16:colId xmlns:a16="http://schemas.microsoft.com/office/drawing/2014/main" val="3726204290"/>
                    </a:ext>
                  </a:extLst>
                </a:gridCol>
                <a:gridCol w="1032933">
                  <a:extLst>
                    <a:ext uri="{9D8B030D-6E8A-4147-A177-3AD203B41FA5}">
                      <a16:colId xmlns:a16="http://schemas.microsoft.com/office/drawing/2014/main" val="3088434154"/>
                    </a:ext>
                  </a:extLst>
                </a:gridCol>
                <a:gridCol w="838200">
                  <a:extLst>
                    <a:ext uri="{9D8B030D-6E8A-4147-A177-3AD203B41FA5}">
                      <a16:colId xmlns:a16="http://schemas.microsoft.com/office/drawing/2014/main" val="3971316785"/>
                    </a:ext>
                  </a:extLst>
                </a:gridCol>
                <a:gridCol w="4198890">
                  <a:extLst>
                    <a:ext uri="{9D8B030D-6E8A-4147-A177-3AD203B41FA5}">
                      <a16:colId xmlns:a16="http://schemas.microsoft.com/office/drawing/2014/main" val="4145396812"/>
                    </a:ext>
                  </a:extLst>
                </a:gridCol>
                <a:gridCol w="1328110">
                  <a:extLst>
                    <a:ext uri="{9D8B030D-6E8A-4147-A177-3AD203B41FA5}">
                      <a16:colId xmlns:a16="http://schemas.microsoft.com/office/drawing/2014/main" val="176842851"/>
                    </a:ext>
                  </a:extLst>
                </a:gridCol>
                <a:gridCol w="876609">
                  <a:extLst>
                    <a:ext uri="{9D8B030D-6E8A-4147-A177-3AD203B41FA5}">
                      <a16:colId xmlns:a16="http://schemas.microsoft.com/office/drawing/2014/main" val="3957641284"/>
                    </a:ext>
                  </a:extLst>
                </a:gridCol>
              </a:tblGrid>
              <a:tr h="300681">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5">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RISK RATING &amp; MITIGATION                             Rating = (Likelihood × Impact), adjusted for mitigation effectiveness</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761783"/>
                  </a:ext>
                </a:extLst>
              </a:tr>
              <a:tr h="499962">
                <a:tc>
                  <a:txBody>
                    <a:bodyPr/>
                    <a:lstStyle/>
                    <a:p>
                      <a:pPr marL="0" marR="0">
                        <a:spcBef>
                          <a:spcPts val="0"/>
                        </a:spcBef>
                        <a:spcAft>
                          <a:spcPts val="0"/>
                        </a:spcAft>
                      </a:pPr>
                      <a:r>
                        <a:rPr lang="en-US" sz="1200" dirty="0">
                          <a:solidFill>
                            <a:schemeClr val="bg1"/>
                          </a:solidFill>
                          <a:effectLst/>
                          <a:latin typeface="Century Gothic" panose="020B0502020202020204" pitchFamily="34" charset="0"/>
                        </a:rPr>
                        <a:t>MAJOR RISKS</a:t>
                      </a:r>
                      <a:endParaRPr lang="en-US" sz="12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LIKELIHOOD</a:t>
                      </a:r>
                    </a:p>
                    <a:p>
                      <a:pPr marL="0" marR="0">
                        <a:spcBef>
                          <a:spcPts val="0"/>
                        </a:spcBef>
                        <a:spcAft>
                          <a:spcPts val="0"/>
                        </a:spcAft>
                      </a:pPr>
                      <a:r>
                        <a:rPr lang="en-US" sz="1200" b="1" dirty="0">
                          <a:solidFill>
                            <a:schemeClr val="bg1"/>
                          </a:solidFill>
                          <a:effectLst/>
                          <a:latin typeface="Century Gothic" panose="020B0502020202020204" pitchFamily="34" charset="0"/>
                        </a:rPr>
                        <a:t>(1-5)</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IMPACT </a:t>
                      </a:r>
                    </a:p>
                    <a:p>
                      <a:pPr marL="0" marR="0">
                        <a:spcBef>
                          <a:spcPts val="0"/>
                        </a:spcBef>
                        <a:spcAft>
                          <a:spcPts val="0"/>
                        </a:spcAft>
                      </a:pPr>
                      <a:r>
                        <a:rPr lang="en-US" sz="1200" b="1" dirty="0">
                          <a:solidFill>
                            <a:schemeClr val="bg1"/>
                          </a:solidFill>
                          <a:effectLst/>
                          <a:latin typeface="Century Gothic" panose="020B0502020202020204" pitchFamily="34" charset="0"/>
                        </a:rPr>
                        <a:t>(1-5)</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MITIGATION STRATEGY</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COST</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marL="0" marR="0">
                        <a:spcBef>
                          <a:spcPts val="0"/>
                        </a:spcBef>
                        <a:spcAft>
                          <a:spcPts val="0"/>
                        </a:spcAft>
                      </a:pPr>
                      <a:r>
                        <a:rPr lang="en-US" sz="1200" b="1" dirty="0">
                          <a:solidFill>
                            <a:schemeClr val="bg1"/>
                          </a:solidFill>
                          <a:effectLst/>
                          <a:latin typeface="Century Gothic" panose="020B0502020202020204" pitchFamily="34" charset="0"/>
                        </a:rPr>
                        <a:t>RATING SCORE</a:t>
                      </a:r>
                      <a:endParaRPr lang="en-US" sz="12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786056076"/>
                  </a:ext>
                </a:extLst>
              </a:tr>
              <a:tr h="800358">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Financial: Higher hardware costs or supplier price increases due to ESG requirements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defTabSz="914400" rtl="0" eaLnBrk="1" latinLnBrk="0" hangingPunct="1">
                        <a:spcBef>
                          <a:spcPts val="0"/>
                        </a:spcBef>
                        <a:spcAft>
                          <a:spcPts val="0"/>
                        </a:spcAft>
                      </a:pPr>
                      <a:r>
                        <a:rPr lang="en-US" sz="1600" kern="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3 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4</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effectLst/>
                          <a:latin typeface="Century Gothic" panose="020B0502020202020204" pitchFamily="34" charset="0"/>
                        </a:rPr>
                        <a:t>Use TCO models to demonstrate lifecycle savings (energy efficiency, longer refresh).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effectLst/>
                          <a:latin typeface="Century Gothic" panose="020B0502020202020204" pitchFamily="34" charset="0"/>
                        </a:rPr>
                        <a:t>Negotiate multi-year pricing or bundled circularity commitments with vendors.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solidFill>
                            <a:schemeClr val="tx1"/>
                          </a:solidFill>
                          <a:effectLst/>
                          <a:latin typeface="Century Gothic" panose="020B0502020202020204" pitchFamily="34" charset="0"/>
                        </a:rPr>
                        <a:t>Use competitive bidding to pressure pricing for ESG-compliant vendors.</a:t>
                      </a:r>
                      <a:endParaRPr lang="en-US" sz="11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$$30K–$75K procurement analysis, vendor negotiations, TCO modeling tools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7/25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23512832"/>
                  </a:ext>
                </a:extLst>
              </a:tr>
              <a:tr h="938867">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Change management: Resistance from procurement and ITAM teams to new ESG criteria</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kern="1200" dirty="0">
                          <a:solidFill>
                            <a:schemeClr val="tx1"/>
                          </a:solidFill>
                          <a:effectLst/>
                          <a:latin typeface="Century Gothic" panose="020B0502020202020204" pitchFamily="34" charset="0"/>
                          <a:ea typeface="+mn-ea"/>
                          <a:cs typeface="+mn-cs"/>
                        </a:rPr>
                        <a:t>4</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3</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Provide staff training on ESG procurement scoring and circularity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Embed ESG scorecards directly into procurement workflows and RFP templates.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Align performance KPIs w/ sustainability &amp; lifecycle goals.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$40K–$80K training, new templates, workflow updates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8/25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376675334"/>
                  </a:ext>
                </a:extLst>
              </a:tr>
              <a:tr h="959446">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Technology risk: Poor integration of supplier ESG data into procurement systems</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3 </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 4</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Integrate ESG scoring modules (EcoVadis/CDP) into the procurement 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Run pilots using a limited supplier subset before scaling.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Use vendor-provided APIs and pre-built connectors to reduce failure points.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$80K–$150K integration, API configuration, data governance</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8/25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00728694"/>
                  </a:ext>
                </a:extLst>
              </a:tr>
              <a:tr h="766233">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Security risk: Insufficient data wiping or chain-of-custody issues in ITAD program</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2</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5 </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Require certified ITAD vendors (R2v3, e-Stewards).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Enforce strict chain-of-custody tracking, including serialized device auditing.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Conduct quarterly audits of ITAD vendor processes.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$50K–$120K vendor audits, secure logistics, verification tools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6/25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95413098"/>
                  </a:ext>
                </a:extLst>
              </a:tr>
              <a:tr h="709755">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Regulatory &amp; supply chain risk: Suppliers fail ESG requirements or provide incomplete data</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0" dirty="0">
                          <a:solidFill>
                            <a:schemeClr val="tx1"/>
                          </a:solidFill>
                          <a:effectLst/>
                          <a:latin typeface="Century Gothic" panose="020B0502020202020204" pitchFamily="34" charset="0"/>
                        </a:rPr>
                        <a:t>3 </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 5</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Require suppliers to disclose Scope 1–3 data, certifications, and human-rights compliance.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Integrate automated supplier risk monitoring into procurement.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Include ESG clauses and termination rights in contracts.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$60K–$120K legal updates, risk modules, supplier assessments</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 9/25</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20532316"/>
                  </a:ext>
                </a:extLst>
              </a:tr>
              <a:tr h="681567">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Risk of inaction: Rising Scope 3 emissions, higher costs, missing CSRD requirements for supply-chain transparency</a:t>
                      </a:r>
                      <a:endParaRPr lang="en-US" sz="12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 </a:t>
                      </a:r>
                      <a:r>
                        <a:rPr lang="en-US" sz="1600" b="0" dirty="0">
                          <a:solidFill>
                            <a:schemeClr val="tx1"/>
                          </a:solidFill>
                          <a:effectLst/>
                          <a:latin typeface="Century Gothic" panose="020B0502020202020204" pitchFamily="34" charset="0"/>
                        </a:rPr>
                        <a:t>5</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600" dirty="0">
                          <a:solidFill>
                            <a:schemeClr val="tx1"/>
                          </a:solidFill>
                          <a:effectLst/>
                          <a:latin typeface="Century Gothic" panose="020B0502020202020204" pitchFamily="34" charset="0"/>
                        </a:rPr>
                        <a:t>5 </a:t>
                      </a:r>
                      <a:endParaRPr lang="en-US" sz="16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Approve Initiative 4; embed ESG clauses in all IT vendor RFPs; mandate lifecycle KPIs.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Century Gothic" panose="020B0502020202020204" pitchFamily="34" charset="0"/>
                          <a:ea typeface="+mn-ea"/>
                          <a:cs typeface="+mn-cs"/>
                        </a:rPr>
                        <a:t>Consolidate vendors to those with strong ESG maturity and verified reporting.</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100" kern="1200" dirty="0">
                          <a:solidFill>
                            <a:schemeClr val="tx1"/>
                          </a:solidFill>
                          <a:effectLst/>
                          <a:latin typeface="Century Gothic" panose="020B0502020202020204" pitchFamily="34" charset="0"/>
                          <a:ea typeface="+mn-ea"/>
                          <a:cs typeface="+mn-cs"/>
                        </a:rPr>
                        <a:t>$0 beyond funding the initiative </a:t>
                      </a: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b="1" dirty="0">
                          <a:solidFill>
                            <a:schemeClr val="tx1"/>
                          </a:solidFill>
                          <a:effectLst/>
                          <a:latin typeface="Century Gothic" panose="020B0502020202020204" pitchFamily="34" charset="0"/>
                        </a:rPr>
                        <a:t>15/25 </a:t>
                      </a:r>
                      <a:endParaRPr lang="en-US" sz="1200" b="1"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50488" marR="5048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06646687"/>
                  </a:ext>
                </a:extLst>
              </a:tr>
            </a:tbl>
          </a:graphicData>
        </a:graphic>
      </p:graphicFrame>
      <p:sp>
        <p:nvSpPr>
          <p:cNvPr id="9" name="TextBox 8">
            <a:extLst>
              <a:ext uri="{FF2B5EF4-FFF2-40B4-BE49-F238E27FC236}">
                <a16:creationId xmlns:a16="http://schemas.microsoft.com/office/drawing/2014/main" id="{C8F13916-33B4-DD0D-C590-B6B35A71108D}"/>
              </a:ext>
            </a:extLst>
          </p:cNvPr>
          <p:cNvSpPr txBox="1"/>
          <p:nvPr/>
        </p:nvSpPr>
        <p:spPr>
          <a:xfrm>
            <a:off x="196158" y="153093"/>
            <a:ext cx="3626542" cy="400110"/>
          </a:xfrm>
          <a:prstGeom prst="rect">
            <a:avLst/>
          </a:prstGeom>
          <a:noFill/>
        </p:spPr>
        <p:txBody>
          <a:bodyPr wrap="square" rtlCol="0">
            <a:spAutoFit/>
          </a:bodyPr>
          <a:lstStyle/>
          <a:p>
            <a:r>
              <a:rPr lang="en-US" sz="2000" b="1" dirty="0">
                <a:solidFill>
                  <a:schemeClr val="accent1"/>
                </a:solidFill>
                <a:latin typeface="Century Gothic" panose="020B0502020202020204" pitchFamily="34" charset="0"/>
              </a:rPr>
              <a:t>Risk Analysis – Initiative 4</a:t>
            </a:r>
            <a:endParaRPr lang="en-US" sz="24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881368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p:cNvSpPr txBox="1"/>
          <p:nvPr/>
        </p:nvSpPr>
        <p:spPr>
          <a:xfrm>
            <a:off x="1171575" y="6477000"/>
            <a:ext cx="10893466"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COMPARISON OF INITIATIVES</a:t>
            </a:r>
          </a:p>
        </p:txBody>
      </p:sp>
      <p:graphicFrame>
        <p:nvGraphicFramePr>
          <p:cNvPr id="2" name="Table 1">
            <a:extLst>
              <a:ext uri="{FF2B5EF4-FFF2-40B4-BE49-F238E27FC236}">
                <a16:creationId xmlns:a16="http://schemas.microsoft.com/office/drawing/2014/main" id="{BDDE2157-BA36-8746-8713-1BA71B0A2888}"/>
              </a:ext>
            </a:extLst>
          </p:cNvPr>
          <p:cNvGraphicFramePr>
            <a:graphicFrameLocks noGrp="1"/>
          </p:cNvGraphicFramePr>
          <p:nvPr>
            <p:extLst>
              <p:ext uri="{D42A27DB-BD31-4B8C-83A1-F6EECF244321}">
                <p14:modId xmlns:p14="http://schemas.microsoft.com/office/powerpoint/2010/main" val="4197928221"/>
              </p:ext>
            </p:extLst>
          </p:nvPr>
        </p:nvGraphicFramePr>
        <p:xfrm>
          <a:off x="252275" y="325162"/>
          <a:ext cx="11619685" cy="5801320"/>
        </p:xfrm>
        <a:graphic>
          <a:graphicData uri="http://schemas.openxmlformats.org/drawingml/2006/table">
            <a:tbl>
              <a:tblPr firstRow="1" firstCol="1" bandRow="1">
                <a:tableStyleId>{5C22544A-7EE6-4342-B048-85BDC9FD1C3A}</a:tableStyleId>
              </a:tblPr>
              <a:tblGrid>
                <a:gridCol w="1262208">
                  <a:extLst>
                    <a:ext uri="{9D8B030D-6E8A-4147-A177-3AD203B41FA5}">
                      <a16:colId xmlns:a16="http://schemas.microsoft.com/office/drawing/2014/main" val="4212192081"/>
                    </a:ext>
                  </a:extLst>
                </a:gridCol>
                <a:gridCol w="2363250">
                  <a:extLst>
                    <a:ext uri="{9D8B030D-6E8A-4147-A177-3AD203B41FA5}">
                      <a16:colId xmlns:a16="http://schemas.microsoft.com/office/drawing/2014/main" val="3392353973"/>
                    </a:ext>
                  </a:extLst>
                </a:gridCol>
                <a:gridCol w="2726267">
                  <a:extLst>
                    <a:ext uri="{9D8B030D-6E8A-4147-A177-3AD203B41FA5}">
                      <a16:colId xmlns:a16="http://schemas.microsoft.com/office/drawing/2014/main" val="3458529939"/>
                    </a:ext>
                  </a:extLst>
                </a:gridCol>
                <a:gridCol w="2641600">
                  <a:extLst>
                    <a:ext uri="{9D8B030D-6E8A-4147-A177-3AD203B41FA5}">
                      <a16:colId xmlns:a16="http://schemas.microsoft.com/office/drawing/2014/main" val="2637092592"/>
                    </a:ext>
                  </a:extLst>
                </a:gridCol>
                <a:gridCol w="2626360">
                  <a:extLst>
                    <a:ext uri="{9D8B030D-6E8A-4147-A177-3AD203B41FA5}">
                      <a16:colId xmlns:a16="http://schemas.microsoft.com/office/drawing/2014/main" val="1690222084"/>
                    </a:ext>
                  </a:extLst>
                </a:gridCol>
              </a:tblGrid>
              <a:tr h="293325">
                <a:tc>
                  <a:txBody>
                    <a:bodyPr/>
                    <a:lstStyle/>
                    <a:p>
                      <a:pPr marL="0" marR="0">
                        <a:spcBef>
                          <a:spcPts val="0"/>
                        </a:spcBef>
                        <a:spcAft>
                          <a:spcPts val="0"/>
                        </a:spcAft>
                      </a:pPr>
                      <a:r>
                        <a:rPr lang="en-US" sz="1200" dirty="0">
                          <a:effectLst/>
                          <a:latin typeface="Century Gothic" panose="020B0502020202020204" pitchFamily="34" charset="0"/>
                        </a:rPr>
                        <a:t>CRITERIA</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spcBef>
                          <a:spcPts val="0"/>
                        </a:spcBef>
                        <a:spcAft>
                          <a:spcPts val="0"/>
                        </a:spcAft>
                      </a:pPr>
                      <a:r>
                        <a:rPr lang="en-US" sz="1200" b="1" kern="1200" dirty="0">
                          <a:solidFill>
                            <a:schemeClr val="lt1"/>
                          </a:solidFill>
                          <a:effectLst/>
                          <a:latin typeface="Century Gothic" panose="020B0502020202020204" pitchFamily="34" charset="0"/>
                          <a:ea typeface="+mn-ea"/>
                          <a:cs typeface="+mn-cs"/>
                        </a:rPr>
                        <a:t>INITIATIVE 1</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l" defTabSz="914400" rtl="0" eaLnBrk="1" latinLnBrk="0" hangingPunct="1">
                        <a:spcBef>
                          <a:spcPts val="0"/>
                        </a:spcBef>
                        <a:spcAft>
                          <a:spcPts val="0"/>
                        </a:spcAft>
                      </a:pPr>
                      <a:r>
                        <a:rPr lang="en-US" sz="1200" b="1" kern="1200" dirty="0">
                          <a:solidFill>
                            <a:schemeClr val="lt1"/>
                          </a:solidFill>
                          <a:effectLst/>
                          <a:latin typeface="Century Gothic" panose="020B0502020202020204" pitchFamily="34" charset="0"/>
                          <a:ea typeface="+mn-ea"/>
                          <a:cs typeface="+mn-cs"/>
                        </a:rPr>
                        <a:t>INITIATIVE 2</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l" defTabSz="914400" rtl="0" eaLnBrk="1" latinLnBrk="0" hangingPunct="1">
                        <a:spcBef>
                          <a:spcPts val="0"/>
                        </a:spcBef>
                        <a:spcAft>
                          <a:spcPts val="0"/>
                        </a:spcAft>
                      </a:pPr>
                      <a:r>
                        <a:rPr lang="en-US" sz="1200" b="1" kern="1200" dirty="0">
                          <a:solidFill>
                            <a:schemeClr val="lt1"/>
                          </a:solidFill>
                          <a:effectLst/>
                          <a:latin typeface="Century Gothic" panose="020B0502020202020204" pitchFamily="34" charset="0"/>
                          <a:ea typeface="+mn-ea"/>
                          <a:cs typeface="+mn-cs"/>
                        </a:rPr>
                        <a:t>INITIATIVE 3</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l" defTabSz="914400" rtl="0" eaLnBrk="1" latinLnBrk="0" hangingPunct="1">
                        <a:spcBef>
                          <a:spcPts val="0"/>
                        </a:spcBef>
                        <a:spcAft>
                          <a:spcPts val="0"/>
                        </a:spcAft>
                      </a:pPr>
                      <a:r>
                        <a:rPr lang="en-US" sz="1200" b="1" kern="1200" dirty="0">
                          <a:solidFill>
                            <a:schemeClr val="lt1"/>
                          </a:solidFill>
                          <a:effectLst/>
                          <a:latin typeface="Century Gothic" panose="020B0502020202020204" pitchFamily="34" charset="0"/>
                          <a:ea typeface="+mn-ea"/>
                          <a:cs typeface="+mn-cs"/>
                        </a:rPr>
                        <a:t>INITIATIVE 4</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3542788309"/>
                  </a:ext>
                </a:extLst>
              </a:tr>
              <a:tr h="1101599">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BENEFITS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3941102"/>
                  </a:ext>
                </a:extLst>
              </a:tr>
              <a:tr h="1101599">
                <a:tc>
                  <a:txBody>
                    <a:bodyPr/>
                    <a:lstStyle/>
                    <a:p>
                      <a:pPr marL="0" marR="0">
                        <a:spcBef>
                          <a:spcPts val="0"/>
                        </a:spcBef>
                        <a:spcAft>
                          <a:spcPts val="0"/>
                        </a:spcAft>
                      </a:pPr>
                      <a:r>
                        <a:rPr lang="en-US" sz="1050" dirty="0">
                          <a:solidFill>
                            <a:schemeClr val="tx1"/>
                          </a:solidFill>
                          <a:effectLst/>
                          <a:latin typeface="Century Gothic" panose="020B0502020202020204" pitchFamily="34" charset="0"/>
                        </a:rPr>
                        <a:t>RELATIVE DISADVANTAGES</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75877701"/>
                  </a:ext>
                </a:extLst>
              </a:tr>
              <a:tr h="1101599">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COSTS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97078429"/>
                  </a:ext>
                </a:extLst>
              </a:tr>
              <a:tr h="1101599">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RISKS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8246167"/>
                  </a:ext>
                </a:extLst>
              </a:tr>
              <a:tr h="1101599">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NOTES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34035888"/>
                  </a:ext>
                </a:extLst>
              </a:tr>
            </a:tbl>
          </a:graphicData>
        </a:graphic>
      </p:graphicFrame>
    </p:spTree>
    <p:extLst>
      <p:ext uri="{BB962C8B-B14F-4D97-AF65-F5344CB8AC3E}">
        <p14:creationId xmlns:p14="http://schemas.microsoft.com/office/powerpoint/2010/main" val="343399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B1DE-30E2-186D-0859-3071D45900D5}"/>
              </a:ext>
            </a:extLst>
          </p:cNvPr>
          <p:cNvSpPr>
            <a:spLocks noGrp="1"/>
          </p:cNvSpPr>
          <p:nvPr>
            <p:ph type="title"/>
          </p:nvPr>
        </p:nvSpPr>
        <p:spPr/>
        <p:txBody>
          <a:bodyPr/>
          <a:lstStyle/>
          <a:p>
            <a:r>
              <a:rPr lang="en-US" sz="3200" dirty="0"/>
              <a:t>Introduction: IT Sustainability Business Case Template</a:t>
            </a:r>
          </a:p>
        </p:txBody>
      </p:sp>
      <p:sp>
        <p:nvSpPr>
          <p:cNvPr id="3" name="Text Placeholder 2">
            <a:extLst>
              <a:ext uri="{FF2B5EF4-FFF2-40B4-BE49-F238E27FC236}">
                <a16:creationId xmlns:a16="http://schemas.microsoft.com/office/drawing/2014/main" id="{D5C13E9D-3ACE-B40B-83D8-1987F1588CDF}"/>
              </a:ext>
            </a:extLst>
          </p:cNvPr>
          <p:cNvSpPr>
            <a:spLocks noGrp="1"/>
          </p:cNvSpPr>
          <p:nvPr>
            <p:ph type="body" idx="1"/>
          </p:nvPr>
        </p:nvSpPr>
        <p:spPr/>
        <p:txBody>
          <a:bodyPr/>
          <a:lstStyle/>
          <a:p>
            <a:pPr marL="127000" indent="0">
              <a:buNone/>
            </a:pPr>
            <a:r>
              <a:rPr lang="en-US" b="1" dirty="0"/>
              <a:t>This presentation includes basic guidance for building business cases for investment in sustainable IT. The primary resource is a template for developing IT sustainability business cases. It consists of generic template pages, each followed by an example of that page populated with hypothetical information based on a fictional sustainability business case.</a:t>
            </a:r>
          </a:p>
          <a:p>
            <a:pPr marL="127000" indent="0">
              <a:buNone/>
            </a:pPr>
            <a:endParaRPr lang="en-US" b="1" dirty="0"/>
          </a:p>
          <a:p>
            <a:pPr marL="127000" indent="0">
              <a:buNone/>
            </a:pPr>
            <a:r>
              <a:rPr lang="en-US" b="1" dirty="0"/>
              <a:t>There are four different initiatives presented in the example: green IT infrastructure modernization; sustainable AI operations; a unified ESG data platform; and responsible IT procurement and lifecycle management. Although each project is assessed separately and compared, the recommendation is to green-light all four. Therefore, the implementation plan, governance framework, costs and ROI, and program at-a-glance pertain to all four as a single portfolio program.</a:t>
            </a:r>
          </a:p>
          <a:p>
            <a:pPr marL="127000" indent="0">
              <a:buNone/>
            </a:pPr>
            <a:endParaRPr lang="en-US" b="1" dirty="0"/>
          </a:p>
          <a:p>
            <a:pPr marL="127000" indent="0">
              <a:buNone/>
            </a:pPr>
            <a:r>
              <a:rPr lang="en-US" b="1" dirty="0"/>
              <a:t>Members of SustainableIT.org reviewed and vetted the business case template. Examples cited are hypothetical but representative and realistic. The PowerPoint business case template design was downloaded from SmartSheet.</a:t>
            </a:r>
            <a:endParaRPr lang="en-US" dirty="0"/>
          </a:p>
        </p:txBody>
      </p:sp>
      <p:sp>
        <p:nvSpPr>
          <p:cNvPr id="4" name="Slide Number Placeholder 3">
            <a:extLst>
              <a:ext uri="{FF2B5EF4-FFF2-40B4-BE49-F238E27FC236}">
                <a16:creationId xmlns:a16="http://schemas.microsoft.com/office/drawing/2014/main" id="{51D35197-AFAD-08F1-489F-B943107F2CE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3</a:t>
            </a:fld>
            <a:endParaRPr lang="en-US" dirty="0"/>
          </a:p>
        </p:txBody>
      </p:sp>
    </p:spTree>
    <p:extLst>
      <p:ext uri="{BB962C8B-B14F-4D97-AF65-F5344CB8AC3E}">
        <p14:creationId xmlns:p14="http://schemas.microsoft.com/office/powerpoint/2010/main" val="1240944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C0313-711D-AA1B-FA82-7034B08B67E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F503557-F302-7B4D-1D0E-3DDF3CED874B}"/>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40428E6F-9DF1-DD18-C470-4A0E848A43F9}"/>
              </a:ext>
            </a:extLst>
          </p:cNvPr>
          <p:cNvSpPr txBox="1"/>
          <p:nvPr/>
        </p:nvSpPr>
        <p:spPr>
          <a:xfrm>
            <a:off x="1171575" y="6477000"/>
            <a:ext cx="10893466"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COMPARISON OF INITIATIVES - </a:t>
            </a:r>
            <a:r>
              <a:rPr lang="en-US" b="1" dirty="0">
                <a:solidFill>
                  <a:schemeClr val="accent1"/>
                </a:solidFill>
                <a:latin typeface="Century Gothic" panose="020B0502020202020204" pitchFamily="34" charset="0"/>
                <a:ea typeface="Arial" charset="0"/>
                <a:cs typeface="Arial" charset="0"/>
              </a:rPr>
              <a:t>EXAMPLE</a:t>
            </a:r>
          </a:p>
        </p:txBody>
      </p:sp>
      <p:graphicFrame>
        <p:nvGraphicFramePr>
          <p:cNvPr id="2" name="Table 1">
            <a:extLst>
              <a:ext uri="{FF2B5EF4-FFF2-40B4-BE49-F238E27FC236}">
                <a16:creationId xmlns:a16="http://schemas.microsoft.com/office/drawing/2014/main" id="{4BFF6FED-6D42-824E-8945-5B4AA855BD63}"/>
              </a:ext>
            </a:extLst>
          </p:cNvPr>
          <p:cNvGraphicFramePr>
            <a:graphicFrameLocks noGrp="1"/>
          </p:cNvGraphicFramePr>
          <p:nvPr>
            <p:extLst>
              <p:ext uri="{D42A27DB-BD31-4B8C-83A1-F6EECF244321}">
                <p14:modId xmlns:p14="http://schemas.microsoft.com/office/powerpoint/2010/main" val="2996552016"/>
              </p:ext>
            </p:extLst>
          </p:nvPr>
        </p:nvGraphicFramePr>
        <p:xfrm>
          <a:off x="252275" y="283668"/>
          <a:ext cx="11850826" cy="6016805"/>
        </p:xfrm>
        <a:graphic>
          <a:graphicData uri="http://schemas.openxmlformats.org/drawingml/2006/table">
            <a:tbl>
              <a:tblPr firstRow="1" firstCol="1" bandRow="1">
                <a:tableStyleId>{5C22544A-7EE6-4342-B048-85BDC9FD1C3A}</a:tableStyleId>
              </a:tblPr>
              <a:tblGrid>
                <a:gridCol w="1202037">
                  <a:extLst>
                    <a:ext uri="{9D8B030D-6E8A-4147-A177-3AD203B41FA5}">
                      <a16:colId xmlns:a16="http://schemas.microsoft.com/office/drawing/2014/main" val="4212192081"/>
                    </a:ext>
                  </a:extLst>
                </a:gridCol>
                <a:gridCol w="2568938">
                  <a:extLst>
                    <a:ext uri="{9D8B030D-6E8A-4147-A177-3AD203B41FA5}">
                      <a16:colId xmlns:a16="http://schemas.microsoft.com/office/drawing/2014/main" val="3392353973"/>
                    </a:ext>
                  </a:extLst>
                </a:gridCol>
                <a:gridCol w="2707100">
                  <a:extLst>
                    <a:ext uri="{9D8B030D-6E8A-4147-A177-3AD203B41FA5}">
                      <a16:colId xmlns:a16="http://schemas.microsoft.com/office/drawing/2014/main" val="3458529939"/>
                    </a:ext>
                  </a:extLst>
                </a:gridCol>
                <a:gridCol w="2733005">
                  <a:extLst>
                    <a:ext uri="{9D8B030D-6E8A-4147-A177-3AD203B41FA5}">
                      <a16:colId xmlns:a16="http://schemas.microsoft.com/office/drawing/2014/main" val="2637092592"/>
                    </a:ext>
                  </a:extLst>
                </a:gridCol>
                <a:gridCol w="2639746">
                  <a:extLst>
                    <a:ext uri="{9D8B030D-6E8A-4147-A177-3AD203B41FA5}">
                      <a16:colId xmlns:a16="http://schemas.microsoft.com/office/drawing/2014/main" val="1690222084"/>
                    </a:ext>
                  </a:extLst>
                </a:gridCol>
              </a:tblGrid>
              <a:tr h="395827">
                <a:tc>
                  <a:txBody>
                    <a:bodyPr/>
                    <a:lstStyle/>
                    <a:p>
                      <a:pPr marL="0" marR="0">
                        <a:spcBef>
                          <a:spcPts val="0"/>
                        </a:spcBef>
                        <a:spcAft>
                          <a:spcPts val="0"/>
                        </a:spcAft>
                      </a:pPr>
                      <a:r>
                        <a:rPr lang="en-US" sz="1200" dirty="0">
                          <a:effectLst/>
                          <a:latin typeface="Century Gothic" panose="020B0502020202020204" pitchFamily="34" charset="0"/>
                        </a:rPr>
                        <a:t>CRITERIA</a:t>
                      </a:r>
                      <a:endParaRPr lang="en-US" sz="12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spcBef>
                          <a:spcPts val="0"/>
                        </a:spcBef>
                        <a:spcAft>
                          <a:spcPts val="0"/>
                        </a:spcAft>
                      </a:pPr>
                      <a:r>
                        <a:rPr lang="en-US" sz="1200" b="1" kern="1200" dirty="0">
                          <a:solidFill>
                            <a:schemeClr val="lt1"/>
                          </a:solidFill>
                          <a:effectLst/>
                          <a:latin typeface="Century Gothic" panose="020B0502020202020204" pitchFamily="34" charset="0"/>
                          <a:ea typeface="+mn-ea"/>
                          <a:cs typeface="+mn-cs"/>
                        </a:rPr>
                        <a:t>INITIATIVE 1: Green Data Infrastructure</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l" defTabSz="914400" rtl="0" eaLnBrk="1" latinLnBrk="0" hangingPunct="1">
                        <a:spcBef>
                          <a:spcPts val="0"/>
                        </a:spcBef>
                        <a:spcAft>
                          <a:spcPts val="0"/>
                        </a:spcAft>
                      </a:pPr>
                      <a:r>
                        <a:rPr lang="en-US" sz="1200" b="1" kern="1200" dirty="0">
                          <a:solidFill>
                            <a:schemeClr val="lt1"/>
                          </a:solidFill>
                          <a:effectLst/>
                          <a:latin typeface="Century Gothic" panose="020B0502020202020204" pitchFamily="34" charset="0"/>
                          <a:ea typeface="+mn-ea"/>
                          <a:cs typeface="+mn-cs"/>
                        </a:rPr>
                        <a:t>INITIATIVE 2: Sustainable AI</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l" defTabSz="914400" rtl="0" eaLnBrk="1" latinLnBrk="0" hangingPunct="1">
                        <a:spcBef>
                          <a:spcPts val="0"/>
                        </a:spcBef>
                        <a:spcAft>
                          <a:spcPts val="0"/>
                        </a:spcAft>
                      </a:pPr>
                      <a:r>
                        <a:rPr lang="en-US" sz="1200" b="1" kern="1200" dirty="0">
                          <a:solidFill>
                            <a:schemeClr val="lt1"/>
                          </a:solidFill>
                          <a:effectLst/>
                          <a:latin typeface="Century Gothic" panose="020B0502020202020204" pitchFamily="34" charset="0"/>
                          <a:ea typeface="+mn-ea"/>
                          <a:cs typeface="+mn-cs"/>
                        </a:rPr>
                        <a:t>INITIATIVE 3: Unified ESG Platform</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marR="0" algn="l" defTabSz="914400" rtl="0" eaLnBrk="1" latinLnBrk="0" hangingPunct="1">
                        <a:spcBef>
                          <a:spcPts val="0"/>
                        </a:spcBef>
                        <a:spcAft>
                          <a:spcPts val="0"/>
                        </a:spcAft>
                      </a:pPr>
                      <a:r>
                        <a:rPr lang="en-US" sz="1200" b="1" kern="1200" dirty="0">
                          <a:solidFill>
                            <a:schemeClr val="lt1"/>
                          </a:solidFill>
                          <a:effectLst/>
                          <a:latin typeface="Century Gothic" panose="020B0502020202020204" pitchFamily="34" charset="0"/>
                          <a:ea typeface="+mn-ea"/>
                          <a:cs typeface="+mn-cs"/>
                        </a:rPr>
                        <a:t>INITIATIVE 4: Sustainable Procurement &amp; Lifecycle</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3542788309"/>
                  </a:ext>
                </a:extLst>
              </a:tr>
              <a:tr h="1101599">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BENEFITS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Reduces emissions by 50% &amp; energy use by 20–30%.</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Cuts operational cost ($0.5M/year) through optimization &amp; consolidation.</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Improves resilience, PUE, &amp; workload efficiency.</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Reduces AI-driven energy &amp; compute cost by 5–10%.</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Improves model governance, transparency, &amp; ethical compliance.</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Automates operational insights &amp; reduces manual tuning effort.</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Creates single source of truth for all ESG data (carbon, supply chain, HR, cloud).</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Reduces ESG reporting effort by 70%, saving $200K/year.</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Enables CSRD-ready audit trails &amp; decision-making insights.</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Reduces Scope 3 emissions by 15–30% through circular practices.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Cuts hardware costs via extended refresh cycles &amp; value recovery.</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Improves supply-chain due diligence &amp; ESG compliance.</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3941102"/>
                  </a:ext>
                </a:extLst>
              </a:tr>
              <a:tr h="1101599">
                <a:tc>
                  <a:txBody>
                    <a:bodyPr/>
                    <a:lstStyle/>
                    <a:p>
                      <a:pPr marL="0" marR="0">
                        <a:spcBef>
                          <a:spcPts val="0"/>
                        </a:spcBef>
                        <a:spcAft>
                          <a:spcPts val="0"/>
                        </a:spcAft>
                      </a:pPr>
                      <a:r>
                        <a:rPr lang="en-US" sz="1000" dirty="0">
                          <a:solidFill>
                            <a:schemeClr val="tx1"/>
                          </a:solidFill>
                          <a:effectLst/>
                          <a:latin typeface="Century Gothic" panose="020B0502020202020204" pitchFamily="34" charset="0"/>
                        </a:rPr>
                        <a:t>RELATIVE DISADVANTAGES</a:t>
                      </a:r>
                      <a:endParaRPr lang="en-US" sz="10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Physically complex; dependent on facilities &amp; cloud migration timing.</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Requires substantial coordination between DC, cloud, &amp; architecture teams.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Benefits may take vs. software-only initiatives.</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AI teams/users may resist constraints.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Benefits depend on workload maturity &amp; alignment with FinOps.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Requires specialized AI/ML expertise to implement sustainably.</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Integration complexity across multiple enterprise systems.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Requires new data governance roles &amp; processes. </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High dependency on cross-functional data owners for accuracy.</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Supplier ESG maturity varies widely; data quality uneven.</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Requires sustained procurement behavior change.</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Benefits depend on vendor participation &amp; contract integration.</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75877701"/>
                  </a:ext>
                </a:extLst>
              </a:tr>
              <a:tr h="1101599">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COSTS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$4–5M across modernization, sensors, cloud transition, &amp; optimization tooling.</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Moderate OPEX for monitoring &amp; perf. tuning.</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Mitigation costs (pilots, engineering) included in initiative budget.</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$1–1.5M for AI optimization tools, governance framework, &amp; MLOps.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Moderate ongoing OPEX for compute monitoring &amp; governance operations.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Mitigation expenses include pilots, QA, &amp; SLA development. </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$2–3M for licenses, integration, dashboards, &amp; audit alignment.</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Ongoing annual license/support fees for ESG data systems.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Mitigation includes validation tooling, audit prep, &amp; data engineering.</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3EAF6"/>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$1–1.5M for ESG procurement modules, ITAD partnerships, lifecycle tools.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Minor ongoing compliance monitoring &amp; supplier scoring costs.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Mitigation includes supplier assessments, audits, &amp; workflows.</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97078429"/>
                  </a:ext>
                </a:extLst>
              </a:tr>
              <a:tr h="1101599">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RISKS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Integration failure of DCIM or sensor systems.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Cooling/thermal optimization underperformance.</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Inaction results in long-term cost and emissions lock-in. </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GPU usage costs escalate rapidly without controls.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Model lifecycle vulnerabilities increase security exposure.</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Highest risk of inaction due to unchecked AI workload growth.</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CSRD/CSDDD audit failure from incomplete or inaccurate data.</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Integration or data quality issues reduce platform credibility.</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rPr>
                        <a:t>Risk of inaction creates severe compliance failures.</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rgbClr val="E3EAF6"/>
                    </a:solidFill>
                  </a:tcPr>
                </a:tc>
                <a:tc>
                  <a:txBody>
                    <a:bodyPr/>
                    <a:lstStyle/>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Supplier non-compliance or false ESG claims.</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ITAD chain-of-custody failures with high data exposure.</a:t>
                      </a:r>
                    </a:p>
                    <a:p>
                      <a:pPr marL="171450" marR="0" indent="-171450">
                        <a:spcBef>
                          <a:spcPts val="0"/>
                        </a:spcBef>
                        <a:spcAft>
                          <a:spcPts val="0"/>
                        </a:spcAft>
                        <a:buFont typeface="Arial" panose="020B0604020202020204" pitchFamily="34" charset="0"/>
                        <a:buChar char="•"/>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Inaction drives rising Scope 3 exposure &amp; CSRD penalties.</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18246167"/>
                  </a:ext>
                </a:extLst>
              </a:tr>
              <a:tr h="998939">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NOTES</a:t>
                      </a:r>
                      <a:endParaRPr lang="en-US" sz="12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050" dirty="0">
                          <a:solidFill>
                            <a:schemeClr val="tx1"/>
                          </a:solidFill>
                          <a:effectLst/>
                          <a:latin typeface="Century Gothic" panose="020B0502020202020204" pitchFamily="34" charset="0"/>
                        </a:rPr>
                        <a:t>Delivers largest carbon reduction of all initiatives. High visibility to leadership due to cost &amp; impact. Foundations for Initiatives 2 and 3 (AI ops + ESG analytics data). </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050" dirty="0">
                          <a:solidFill>
                            <a:schemeClr val="tx1"/>
                          </a:solidFill>
                          <a:effectLst/>
                          <a:latin typeface="Century Gothic" panose="020B0502020202020204" pitchFamily="34" charset="0"/>
                        </a:rPr>
                        <a:t>Strong synergy with ESG platform (Initiative 3). Requires modern cloud regions with reliable carbon telemetry. Governance maturity becomes competitive differentiator.</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050" dirty="0">
                          <a:solidFill>
                            <a:schemeClr val="tx1"/>
                          </a:solidFill>
                          <a:effectLst/>
                          <a:latin typeface="Century Gothic" panose="020B0502020202020204" pitchFamily="34" charset="0"/>
                        </a:rPr>
                        <a:t>Central nervous system for all ESG initiatives. Supports investor, regulatory, and board transparency. Often yields savings beyond IT (procurement, facilities, operations).</a:t>
                      </a:r>
                      <a:endPar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solidFill>
                      <a:srgbClr val="E3EAF6"/>
                    </a:solidFill>
                  </a:tcPr>
                </a:tc>
                <a:tc>
                  <a:txBody>
                    <a:bodyPr/>
                    <a:lstStyle/>
                    <a:p>
                      <a:pPr marL="0" marR="0" indent="0">
                        <a:spcBef>
                          <a:spcPts val="0"/>
                        </a:spcBef>
                        <a:spcAft>
                          <a:spcPts val="0"/>
                        </a:spcAft>
                        <a:buFontTx/>
                        <a:buNone/>
                      </a:pPr>
                      <a:r>
                        <a:rPr lang="en-US" sz="105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Critical for supply-chain transparency under CSRD/CSDDD. Generates fast wins through refresh cycle adjustments. Strong alignment with community donation/reuse programs.</a:t>
                      </a:r>
                    </a:p>
                  </a:txBody>
                  <a:tcPr marL="66003" marR="66003"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34035888"/>
                  </a:ext>
                </a:extLst>
              </a:tr>
            </a:tbl>
          </a:graphicData>
        </a:graphic>
      </p:graphicFrame>
    </p:spTree>
    <p:extLst>
      <p:ext uri="{BB962C8B-B14F-4D97-AF65-F5344CB8AC3E}">
        <p14:creationId xmlns:p14="http://schemas.microsoft.com/office/powerpoint/2010/main" val="1016737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p:cNvSpPr txBox="1"/>
          <p:nvPr/>
        </p:nvSpPr>
        <p:spPr>
          <a:xfrm>
            <a:off x="1171575" y="6477000"/>
            <a:ext cx="10893466"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RECOMMENDATION</a:t>
            </a:r>
          </a:p>
        </p:txBody>
      </p:sp>
      <p:graphicFrame>
        <p:nvGraphicFramePr>
          <p:cNvPr id="5" name="Table 4">
            <a:extLst>
              <a:ext uri="{FF2B5EF4-FFF2-40B4-BE49-F238E27FC236}">
                <a16:creationId xmlns:a16="http://schemas.microsoft.com/office/drawing/2014/main" id="{FCBC44ED-2B4D-EB4F-B4F3-DA0B26C8836C}"/>
              </a:ext>
            </a:extLst>
          </p:cNvPr>
          <p:cNvGraphicFramePr>
            <a:graphicFrameLocks noGrp="1"/>
          </p:cNvGraphicFramePr>
          <p:nvPr>
            <p:extLst>
              <p:ext uri="{D42A27DB-BD31-4B8C-83A1-F6EECF244321}">
                <p14:modId xmlns:p14="http://schemas.microsoft.com/office/powerpoint/2010/main" val="275057707"/>
              </p:ext>
            </p:extLst>
          </p:nvPr>
        </p:nvGraphicFramePr>
        <p:xfrm>
          <a:off x="220177" y="521081"/>
          <a:ext cx="11612880" cy="4370959"/>
        </p:xfrm>
        <a:graphic>
          <a:graphicData uri="http://schemas.openxmlformats.org/drawingml/2006/table">
            <a:tbl>
              <a:tblPr>
                <a:effectLst/>
                <a:tableStyleId>{5C22544A-7EE6-4342-B048-85BDC9FD1C3A}</a:tableStyleId>
              </a:tblPr>
              <a:tblGrid>
                <a:gridCol w="1727156">
                  <a:extLst>
                    <a:ext uri="{9D8B030D-6E8A-4147-A177-3AD203B41FA5}">
                      <a16:colId xmlns:a16="http://schemas.microsoft.com/office/drawing/2014/main" val="2448353432"/>
                    </a:ext>
                  </a:extLst>
                </a:gridCol>
                <a:gridCol w="9885724">
                  <a:extLst>
                    <a:ext uri="{9D8B030D-6E8A-4147-A177-3AD203B41FA5}">
                      <a16:colId xmlns:a16="http://schemas.microsoft.com/office/drawing/2014/main" val="185754983"/>
                    </a:ext>
                  </a:extLst>
                </a:gridCol>
              </a:tblGrid>
              <a:tr h="4370959">
                <a:tc>
                  <a:txBody>
                    <a:bodyPr/>
                    <a:lstStyle/>
                    <a:p>
                      <a:pPr algn="l" fontAlgn="b"/>
                      <a:r>
                        <a:rPr lang="en-US" sz="1200" b="1" u="none" strike="noStrike" dirty="0">
                          <a:solidFill>
                            <a:schemeClr val="bg1"/>
                          </a:solidFill>
                          <a:effectLst/>
                          <a:latin typeface="Century Gothic" panose="020B0502020202020204" pitchFamily="34" charset="0"/>
                        </a:rPr>
                        <a:t>RECOMMENDATION</a:t>
                      </a:r>
                      <a:endParaRPr lang="en-US" sz="1200" b="1" i="0" u="none" strike="noStrike" dirty="0">
                        <a:solidFill>
                          <a:schemeClr val="bg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500" b="0" i="0" u="none" strike="noStrike" dirty="0">
                          <a:solidFill>
                            <a:schemeClr val="tx2">
                              <a:lumMod val="50000"/>
                            </a:schemeClr>
                          </a:solidFill>
                          <a:effectLst/>
                          <a:latin typeface="Century Gothic" panose="020B0502020202020204" pitchFamily="34" charset="0"/>
                        </a:rPr>
                        <a:t>Summarize the case for approval and recommend the best initiative option(s), if any.</a:t>
                      </a:r>
                    </a:p>
                    <a:p>
                      <a:pPr marL="285750" indent="-285750" algn="l" fontAlgn="ctr">
                        <a:buFont typeface="Arial" panose="020B0604020202020204" pitchFamily="34" charset="0"/>
                        <a:buChar char="•"/>
                      </a:pPr>
                      <a:r>
                        <a:rPr lang="en-US" sz="1800" kern="1200" dirty="0">
                          <a:solidFill>
                            <a:schemeClr val="dk1"/>
                          </a:solidFill>
                          <a:effectLst/>
                          <a:latin typeface="+mn-lt"/>
                          <a:ea typeface="+mn-ea"/>
                          <a:cs typeface="+mn-cs"/>
                        </a:rPr>
                        <a:t>Reinforce that sustainability and profitability are aligned</a:t>
                      </a:r>
                    </a:p>
                    <a:p>
                      <a:pPr marL="285750" indent="-285750" algn="l" fontAlgn="ctr">
                        <a:buFont typeface="Arial" panose="020B0604020202020204" pitchFamily="34" charset="0"/>
                        <a:buChar char="•"/>
                      </a:pPr>
                      <a:r>
                        <a:rPr lang="en-US" sz="1800" kern="1200" dirty="0">
                          <a:solidFill>
                            <a:schemeClr val="dk1"/>
                          </a:solidFill>
                          <a:effectLst/>
                          <a:latin typeface="+mn-lt"/>
                          <a:ea typeface="+mn-ea"/>
                          <a:cs typeface="+mn-cs"/>
                        </a:rPr>
                        <a:t>Emphasize leadership’s role (CIO + CSO + CFO partnership)</a:t>
                      </a:r>
                    </a:p>
                    <a:p>
                      <a:pPr marL="285750" indent="-285750" algn="l" fontAlgn="ctr">
                        <a:buFont typeface="Arial" panose="020B0604020202020204" pitchFamily="34" charset="0"/>
                        <a:buChar char="•"/>
                      </a:pPr>
                      <a:r>
                        <a:rPr lang="en-US" sz="1800" kern="1200" dirty="0">
                          <a:solidFill>
                            <a:schemeClr val="dk1"/>
                          </a:solidFill>
                          <a:effectLst/>
                          <a:latin typeface="+mn-lt"/>
                          <a:ea typeface="+mn-ea"/>
                          <a:cs typeface="+mn-cs"/>
                        </a:rPr>
                        <a:t>Restate financial and ESG returns in one paragraph</a:t>
                      </a:r>
                    </a:p>
                    <a:p>
                      <a:pPr marL="285750" indent="-285750" algn="l" fontAlgn="ctr">
                        <a:buFont typeface="Arial" panose="020B0604020202020204" pitchFamily="34" charset="0"/>
                        <a:buChar char="•"/>
                      </a:pPr>
                      <a:r>
                        <a:rPr lang="en-US" sz="1800" kern="1200" dirty="0">
                          <a:solidFill>
                            <a:schemeClr val="dk1"/>
                          </a:solidFill>
                          <a:effectLst/>
                          <a:latin typeface="+mn-lt"/>
                          <a:ea typeface="+mn-ea"/>
                          <a:cs typeface="+mn-cs"/>
                        </a:rPr>
                        <a:t>Explicit call to action: approve investment and initiate implementation</a:t>
                      </a:r>
                      <a:endParaRPr lang="en-US" sz="1500" b="0" i="0" u="none" strike="noStrike" dirty="0">
                        <a:solidFill>
                          <a:schemeClr val="tx2">
                            <a:lumMod val="50000"/>
                          </a:schemeClr>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071318"/>
                  </a:ext>
                </a:extLst>
              </a:tr>
            </a:tbl>
          </a:graphicData>
        </a:graphic>
      </p:graphicFrame>
    </p:spTree>
    <p:extLst>
      <p:ext uri="{BB962C8B-B14F-4D97-AF65-F5344CB8AC3E}">
        <p14:creationId xmlns:p14="http://schemas.microsoft.com/office/powerpoint/2010/main" val="804598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0E91A-CF3F-139E-9EAA-1BFBB85FFBC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3A9AF3D-E596-A3BF-BB20-369F485206D7}"/>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32F63756-88A0-1967-F03A-CE5997EB75F1}"/>
              </a:ext>
            </a:extLst>
          </p:cNvPr>
          <p:cNvSpPr txBox="1"/>
          <p:nvPr/>
        </p:nvSpPr>
        <p:spPr>
          <a:xfrm>
            <a:off x="1171575" y="6477000"/>
            <a:ext cx="10893466"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RECOMMENDATION - </a:t>
            </a:r>
            <a:r>
              <a:rPr lang="en-US" b="1" dirty="0">
                <a:solidFill>
                  <a:schemeClr val="accent1"/>
                </a:solidFill>
                <a:latin typeface="Century Gothic" panose="020B0502020202020204" pitchFamily="34" charset="0"/>
                <a:ea typeface="Arial" charset="0"/>
                <a:cs typeface="Arial" charset="0"/>
              </a:rPr>
              <a:t>EXAMPLE</a:t>
            </a:r>
          </a:p>
        </p:txBody>
      </p:sp>
      <p:graphicFrame>
        <p:nvGraphicFramePr>
          <p:cNvPr id="5" name="Table 4">
            <a:extLst>
              <a:ext uri="{FF2B5EF4-FFF2-40B4-BE49-F238E27FC236}">
                <a16:creationId xmlns:a16="http://schemas.microsoft.com/office/drawing/2014/main" id="{CBE03DBB-04AF-DF5E-E67F-F67C488D07D5}"/>
              </a:ext>
            </a:extLst>
          </p:cNvPr>
          <p:cNvGraphicFramePr>
            <a:graphicFrameLocks noGrp="1"/>
          </p:cNvGraphicFramePr>
          <p:nvPr>
            <p:extLst>
              <p:ext uri="{D42A27DB-BD31-4B8C-83A1-F6EECF244321}">
                <p14:modId xmlns:p14="http://schemas.microsoft.com/office/powerpoint/2010/main" val="2456525748"/>
              </p:ext>
            </p:extLst>
          </p:nvPr>
        </p:nvGraphicFramePr>
        <p:xfrm>
          <a:off x="220177" y="521081"/>
          <a:ext cx="11612880" cy="4370959"/>
        </p:xfrm>
        <a:graphic>
          <a:graphicData uri="http://schemas.openxmlformats.org/drawingml/2006/table">
            <a:tbl>
              <a:tblPr>
                <a:effectLst/>
                <a:tableStyleId>{5C22544A-7EE6-4342-B048-85BDC9FD1C3A}</a:tableStyleId>
              </a:tblPr>
              <a:tblGrid>
                <a:gridCol w="1727156">
                  <a:extLst>
                    <a:ext uri="{9D8B030D-6E8A-4147-A177-3AD203B41FA5}">
                      <a16:colId xmlns:a16="http://schemas.microsoft.com/office/drawing/2014/main" val="2448353432"/>
                    </a:ext>
                  </a:extLst>
                </a:gridCol>
                <a:gridCol w="9885724">
                  <a:extLst>
                    <a:ext uri="{9D8B030D-6E8A-4147-A177-3AD203B41FA5}">
                      <a16:colId xmlns:a16="http://schemas.microsoft.com/office/drawing/2014/main" val="185754983"/>
                    </a:ext>
                  </a:extLst>
                </a:gridCol>
              </a:tblGrid>
              <a:tr h="4370959">
                <a:tc>
                  <a:txBody>
                    <a:bodyPr/>
                    <a:lstStyle/>
                    <a:p>
                      <a:pPr algn="l" fontAlgn="b"/>
                      <a:r>
                        <a:rPr lang="en-US" sz="1200" b="1" u="none" strike="noStrike" dirty="0">
                          <a:solidFill>
                            <a:schemeClr val="bg1"/>
                          </a:solidFill>
                          <a:effectLst/>
                          <a:latin typeface="Century Gothic" panose="020B0502020202020204" pitchFamily="34" charset="0"/>
                        </a:rPr>
                        <a:t>RECOMMENDATION</a:t>
                      </a:r>
                      <a:endParaRPr lang="en-US" sz="1200" b="1" i="0" u="none" strike="noStrike" dirty="0">
                        <a:solidFill>
                          <a:schemeClr val="bg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500" b="0" i="0" u="none" strike="noStrike" dirty="0">
                          <a:solidFill>
                            <a:schemeClr val="tx2">
                              <a:lumMod val="50000"/>
                            </a:schemeClr>
                          </a:solidFill>
                          <a:effectLst/>
                          <a:latin typeface="Century Gothic" panose="020B0502020202020204" pitchFamily="34" charset="0"/>
                        </a:rPr>
                        <a:t>We recommend approving and funding the full four-initiative Sustainable IT investment program as an integrated portfolio—beginning immediately with Green Infrastructure and the Unified ESG Platform, while simultaneously launching Sustainable AI and Responsible Procurement as parallel, lower-cost governance and process tracks—so the company can reduce emissions by 50%, lower operating costs, meet CSRD-level compliance expectations, and future-proof its AI and supply-chain capabilities.</a:t>
                      </a:r>
                    </a:p>
                    <a:p>
                      <a:pPr marL="285750" indent="-285750" algn="l" fontAlgn="ctr">
                        <a:buFont typeface="Arial" panose="020B0604020202020204" pitchFamily="34" charset="0"/>
                        <a:buChar char="•"/>
                      </a:pPr>
                      <a:r>
                        <a:rPr lang="en-US" sz="1500" b="0" i="0" u="none" strike="noStrike" kern="1200" dirty="0">
                          <a:solidFill>
                            <a:schemeClr val="tx2">
                              <a:lumMod val="50000"/>
                            </a:schemeClr>
                          </a:solidFill>
                          <a:effectLst/>
                          <a:latin typeface="Century Gothic" panose="020B0502020202020204" pitchFamily="34" charset="0"/>
                          <a:ea typeface="+mn-ea"/>
                          <a:cs typeface="+mn-cs"/>
                        </a:rPr>
                        <a:t>The initiatives are interdependent and deliver maximum value when executed together.</a:t>
                      </a:r>
                    </a:p>
                    <a:p>
                      <a:pPr marL="285750" indent="-285750" algn="l" fontAlgn="ctr">
                        <a:buFont typeface="Arial" panose="020B0604020202020204" pitchFamily="34" charset="0"/>
                        <a:buChar char="•"/>
                      </a:pPr>
                      <a:r>
                        <a:rPr lang="en-US" sz="1500" b="0" i="0" u="none" strike="noStrike" kern="1200" dirty="0">
                          <a:solidFill>
                            <a:schemeClr val="tx2">
                              <a:lumMod val="50000"/>
                            </a:schemeClr>
                          </a:solidFill>
                          <a:effectLst/>
                          <a:latin typeface="Century Gothic" panose="020B0502020202020204" pitchFamily="34" charset="0"/>
                          <a:ea typeface="+mn-ea"/>
                          <a:cs typeface="+mn-cs"/>
                        </a:rPr>
                        <a:t>The combined program mitigates the highest-severity enterprise risks.</a:t>
                      </a:r>
                    </a:p>
                    <a:p>
                      <a:pPr marL="285750" marR="0" lvl="0" indent="-2857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500" b="0" i="0" u="none" strike="noStrike" kern="1200" dirty="0">
                          <a:solidFill>
                            <a:schemeClr val="tx2">
                              <a:lumMod val="50000"/>
                            </a:schemeClr>
                          </a:solidFill>
                          <a:effectLst/>
                          <a:latin typeface="Century Gothic" panose="020B0502020202020204" pitchFamily="34" charset="0"/>
                          <a:ea typeface="+mn-ea"/>
                          <a:cs typeface="+mn-cs"/>
                        </a:rPr>
                        <a:t>The integrated program offers strong, near-term financial ROI.</a:t>
                      </a:r>
                    </a:p>
                    <a:p>
                      <a:pPr marL="285750" indent="-285750" algn="l" fontAlgn="ctr">
                        <a:buFont typeface="Arial" panose="020B0604020202020204" pitchFamily="34" charset="0"/>
                        <a:buChar char="•"/>
                      </a:pPr>
                      <a:endParaRPr lang="en-US" sz="1500" b="0" i="0" u="none" strike="noStrike" dirty="0">
                        <a:solidFill>
                          <a:schemeClr val="tx2">
                            <a:lumMod val="50000"/>
                          </a:schemeClr>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071318"/>
                  </a:ext>
                </a:extLst>
              </a:tr>
            </a:tbl>
          </a:graphicData>
        </a:graphic>
      </p:graphicFrame>
    </p:spTree>
    <p:extLst>
      <p:ext uri="{BB962C8B-B14F-4D97-AF65-F5344CB8AC3E}">
        <p14:creationId xmlns:p14="http://schemas.microsoft.com/office/powerpoint/2010/main" val="3948076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E2E99-9D5A-B73E-A3BB-823E4E8ABC74}"/>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E589377-126D-E8CA-9E92-D4B42E90C87E}"/>
              </a:ext>
            </a:extLst>
          </p:cNvPr>
          <p:cNvGraphicFramePr>
            <a:graphicFrameLocks noGrp="1"/>
          </p:cNvGraphicFramePr>
          <p:nvPr/>
        </p:nvGraphicFramePr>
        <p:xfrm>
          <a:off x="289560" y="116834"/>
          <a:ext cx="11612880" cy="6054521"/>
        </p:xfrm>
        <a:graphic>
          <a:graphicData uri="http://schemas.openxmlformats.org/drawingml/2006/table">
            <a:tbl>
              <a:tblPr>
                <a:effectLst/>
                <a:tableStyleId>{5C22544A-7EE6-4342-B048-85BDC9FD1C3A}</a:tableStyleId>
              </a:tblPr>
              <a:tblGrid>
                <a:gridCol w="1554480">
                  <a:extLst>
                    <a:ext uri="{9D8B030D-6E8A-4147-A177-3AD203B41FA5}">
                      <a16:colId xmlns:a16="http://schemas.microsoft.com/office/drawing/2014/main" val="2448353432"/>
                    </a:ext>
                  </a:extLst>
                </a:gridCol>
                <a:gridCol w="10058400">
                  <a:extLst>
                    <a:ext uri="{9D8B030D-6E8A-4147-A177-3AD203B41FA5}">
                      <a16:colId xmlns:a16="http://schemas.microsoft.com/office/drawing/2014/main" val="185754983"/>
                    </a:ext>
                  </a:extLst>
                </a:gridCol>
              </a:tblGrid>
              <a:tr h="523246">
                <a:tc>
                  <a:txBody>
                    <a:bodyPr/>
                    <a:lstStyle/>
                    <a:p>
                      <a:pPr algn="l" fontAlgn="b"/>
                      <a:r>
                        <a:rPr lang="en-US" sz="1200" b="1" u="none" strike="noStrike" dirty="0">
                          <a:solidFill>
                            <a:schemeClr val="bg1"/>
                          </a:solidFill>
                          <a:effectLst/>
                          <a:latin typeface="Century Gothic" panose="020B0502020202020204" pitchFamily="34" charset="0"/>
                        </a:rPr>
                        <a:t>PROJECT TITLE</a:t>
                      </a:r>
                      <a:endParaRPr lang="en-US" sz="1200" b="1" i="0" u="none" strike="noStrike" dirty="0">
                        <a:solidFill>
                          <a:schemeClr val="bg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500" b="0" i="0" u="none" strike="noStrike" dirty="0">
                          <a:solidFill>
                            <a:schemeClr val="tx2">
                              <a:lumMod val="50000"/>
                            </a:schemeClr>
                          </a:solidFill>
                          <a:effectLst/>
                          <a:latin typeface="Century Gothic" panose="020B0502020202020204" pitchFamily="34" charset="0"/>
                        </a:rPr>
                        <a:t>Give the project a clear and descriptive name. Consider any naming conventions that</a:t>
                      </a:r>
                      <a:r>
                        <a:rPr lang="en-US" sz="1500" b="0" i="0" u="none" strike="noStrike" baseline="0" dirty="0">
                          <a:solidFill>
                            <a:schemeClr val="tx2">
                              <a:lumMod val="50000"/>
                            </a:schemeClr>
                          </a:solidFill>
                          <a:effectLst/>
                          <a:latin typeface="Century Gothic" panose="020B0502020202020204" pitchFamily="34" charset="0"/>
                        </a:rPr>
                        <a:t> </a:t>
                      </a:r>
                      <a:r>
                        <a:rPr lang="en-US" sz="1500" b="0" i="0" u="none" strike="noStrike" dirty="0">
                          <a:solidFill>
                            <a:schemeClr val="tx2">
                              <a:lumMod val="50000"/>
                            </a:schemeClr>
                          </a:solidFill>
                          <a:effectLst/>
                          <a:latin typeface="Century Gothic" panose="020B0502020202020204" pitchFamily="34" charset="0"/>
                        </a:rPr>
                        <a:t>your organization has, such as numbering formats.</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071318"/>
                  </a:ext>
                </a:extLst>
              </a:tr>
              <a:tr h="1277622">
                <a:tc>
                  <a:txBody>
                    <a:bodyPr/>
                    <a:lstStyle/>
                    <a:p>
                      <a:pPr algn="l" fontAlgn="b"/>
                      <a:r>
                        <a:rPr lang="en-US" sz="1200" b="1" i="0" u="none" strike="noStrike" dirty="0">
                          <a:solidFill>
                            <a:schemeClr val="bg1"/>
                          </a:solidFill>
                          <a:effectLst/>
                          <a:latin typeface="Century Gothic" panose="020B0502020202020204" pitchFamily="34" charset="0"/>
                        </a:rPr>
                        <a:t>OUTCOMES, DEPENDENCIES, AND KPIs</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marL="285750" indent="-285750" algn="l" fontAlgn="ctr">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Using the information from the analysis section, describe the expected outcomes and deliverables, delivery dates, and criteria for measuring success.</a:t>
                      </a:r>
                      <a:r>
                        <a:rPr lang="en-US" sz="1500" b="0" i="0" u="none" strike="noStrike" baseline="0" dirty="0">
                          <a:solidFill>
                            <a:schemeClr val="tx2">
                              <a:lumMod val="50000"/>
                            </a:schemeClr>
                          </a:solidFill>
                          <a:effectLst/>
                          <a:latin typeface="Century Gothic" panose="020B0502020202020204" pitchFamily="34" charset="0"/>
                        </a:rPr>
                        <a:t> Also, identify</a:t>
                      </a:r>
                      <a:r>
                        <a:rPr lang="en-US" sz="1500" b="0" i="0" u="none" strike="noStrike" dirty="0">
                          <a:solidFill>
                            <a:schemeClr val="tx2">
                              <a:lumMod val="50000"/>
                            </a:schemeClr>
                          </a:solidFill>
                          <a:effectLst/>
                          <a:latin typeface="Century Gothic" panose="020B0502020202020204" pitchFamily="34" charset="0"/>
                        </a:rPr>
                        <a:t> who is accountable for achieving outcomes. </a:t>
                      </a:r>
                    </a:p>
                    <a:p>
                      <a:pPr marL="285750" indent="-285750" algn="l" defTabSz="914400" rtl="0" eaLnBrk="1" fontAlgn="ctr" latinLnBrk="0" hangingPunct="1">
                        <a:buFont typeface="Arial" panose="020B0604020202020204" pitchFamily="34" charset="0"/>
                        <a:buChar char="•"/>
                      </a:pPr>
                      <a:r>
                        <a:rPr lang="en-US" sz="1500" b="0" i="0" u="none" strike="noStrike" dirty="0">
                          <a:solidFill>
                            <a:schemeClr val="tx2">
                              <a:lumMod val="50000"/>
                            </a:schemeClr>
                          </a:solidFill>
                          <a:effectLst/>
                          <a:latin typeface="Century Gothic" panose="020B0502020202020204" pitchFamily="34" charset="0"/>
                        </a:rPr>
                        <a:t>Describe outcomes as new or modified sustainability benefits and tangible </a:t>
                      </a:r>
                      <a:r>
                        <a:rPr lang="en-US" sz="1500" b="0" i="0" u="none" strike="noStrike" kern="1200" dirty="0">
                          <a:solidFill>
                            <a:schemeClr val="tx2">
                              <a:lumMod val="50000"/>
                            </a:schemeClr>
                          </a:solidFill>
                          <a:effectLst/>
                          <a:latin typeface="Century Gothic" panose="020B0502020202020204" pitchFamily="34" charset="0"/>
                          <a:ea typeface="+mn-ea"/>
                          <a:cs typeface="+mn-cs"/>
                        </a:rPr>
                        <a:t>business value. Identify which customers will use the deliverable and gain the benefits.</a:t>
                      </a:r>
                    </a:p>
                    <a:p>
                      <a:pPr marL="285750" indent="-285750" algn="l" defTabSz="914400" rtl="0" eaLnBrk="1" fontAlgn="ctr" latinLnBrk="0" hangingPunct="1">
                        <a:buFont typeface="Arial" panose="020B0604020202020204" pitchFamily="34" charset="0"/>
                        <a:buChar char="•"/>
                      </a:pPr>
                      <a:r>
                        <a:rPr lang="en-US" sz="1500" b="0" i="0" u="none" strike="noStrike" kern="1200" dirty="0">
                          <a:solidFill>
                            <a:schemeClr val="tx2">
                              <a:lumMod val="50000"/>
                            </a:schemeClr>
                          </a:solidFill>
                          <a:effectLst/>
                          <a:latin typeface="Century Gothic" panose="020B0502020202020204" pitchFamily="34" charset="0"/>
                          <a:ea typeface="+mn-ea"/>
                          <a:cs typeface="+mn-cs"/>
                        </a:rPr>
                        <a:t>List dependencies (e.g., cloud vendor agreements, sustainability team partnership).</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4940288"/>
                  </a:ext>
                </a:extLst>
              </a:tr>
              <a:tr h="1277622">
                <a:tc>
                  <a:txBody>
                    <a:bodyPr/>
                    <a:lstStyle/>
                    <a:p>
                      <a:pPr algn="l" fontAlgn="b"/>
                      <a:r>
                        <a:rPr lang="en-US" sz="1200" b="1" i="0" u="none" strike="noStrike" dirty="0">
                          <a:solidFill>
                            <a:schemeClr val="bg1"/>
                          </a:solidFill>
                          <a:effectLst/>
                          <a:latin typeface="Century Gothic" panose="020B0502020202020204" pitchFamily="34" charset="0"/>
                        </a:rPr>
                        <a:t>WORK PLAN</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l" fontAlgn="ctr"/>
                      <a:r>
                        <a:rPr lang="en-US" sz="1500" b="0" i="0" u="none" strike="noStrike" dirty="0">
                          <a:solidFill>
                            <a:schemeClr val="tx2">
                              <a:lumMod val="50000"/>
                            </a:schemeClr>
                          </a:solidFill>
                          <a:effectLst/>
                          <a:latin typeface="Century Gothic" panose="020B0502020202020204" pitchFamily="34" charset="0"/>
                        </a:rPr>
                        <a:t>Describe how the project will be executed. Include the following: </a:t>
                      </a:r>
                    </a:p>
                    <a:p>
                      <a:pPr algn="l" fontAlgn="ctr"/>
                      <a:r>
                        <a:rPr lang="en-US" sz="1500" b="0" i="0" u="none" strike="noStrike" dirty="0">
                          <a:solidFill>
                            <a:schemeClr val="tx2">
                              <a:lumMod val="50000"/>
                            </a:schemeClr>
                          </a:solidFill>
                          <a:effectLst/>
                          <a:latin typeface="Century Gothic" panose="020B0502020202020204" pitchFamily="34" charset="0"/>
                        </a:rPr>
                        <a:t> ●  The high-level project phases</a:t>
                      </a:r>
                    </a:p>
                    <a:p>
                      <a:pPr algn="l" fontAlgn="ctr"/>
                      <a:r>
                        <a:rPr lang="en-US" sz="1500" b="0" i="0" u="none" strike="noStrike" dirty="0">
                          <a:solidFill>
                            <a:schemeClr val="tx2">
                              <a:lumMod val="50000"/>
                            </a:schemeClr>
                          </a:solidFill>
                          <a:effectLst/>
                          <a:latin typeface="Century Gothic" panose="020B0502020202020204" pitchFamily="34" charset="0"/>
                        </a:rPr>
                        <a:t> ●  The deliverables and target completion dates</a:t>
                      </a:r>
                    </a:p>
                    <a:p>
                      <a:pPr algn="l" fontAlgn="ctr"/>
                      <a:r>
                        <a:rPr lang="en-US" sz="1500" b="0" i="0" u="none" strike="noStrike" dirty="0">
                          <a:solidFill>
                            <a:schemeClr val="tx2">
                              <a:lumMod val="50000"/>
                            </a:schemeClr>
                          </a:solidFill>
                          <a:effectLst/>
                          <a:latin typeface="Century Gothic" panose="020B0502020202020204" pitchFamily="34" charset="0"/>
                        </a:rPr>
                        <a:t> ●  Cost to carry out the plan</a:t>
                      </a:r>
                    </a:p>
                    <a:p>
                      <a:pPr algn="l" fontAlgn="ctr"/>
                      <a:r>
                        <a:rPr lang="en-US" sz="1500" b="0" i="0" u="none" strike="noStrike" dirty="0">
                          <a:solidFill>
                            <a:schemeClr val="tx2">
                              <a:lumMod val="50000"/>
                            </a:schemeClr>
                          </a:solidFill>
                          <a:effectLst/>
                          <a:latin typeface="Century Gothic" panose="020B0502020202020204" pitchFamily="34" charset="0"/>
                        </a:rPr>
                        <a:t> ●  The</a:t>
                      </a:r>
                      <a:r>
                        <a:rPr lang="en-US" sz="1500" b="0" i="0" u="none" strike="noStrike" baseline="0" dirty="0">
                          <a:solidFill>
                            <a:schemeClr val="tx2">
                              <a:lumMod val="50000"/>
                            </a:schemeClr>
                          </a:solidFill>
                          <a:effectLst/>
                          <a:latin typeface="Century Gothic" panose="020B0502020202020204" pitchFamily="34" charset="0"/>
                        </a:rPr>
                        <a:t> p</a:t>
                      </a:r>
                      <a:r>
                        <a:rPr lang="en-US" sz="1500" b="0" i="0" u="none" strike="noStrike" dirty="0">
                          <a:solidFill>
                            <a:schemeClr val="tx2">
                              <a:lumMod val="50000"/>
                            </a:schemeClr>
                          </a:solidFill>
                          <a:effectLst/>
                          <a:latin typeface="Century Gothic" panose="020B0502020202020204" pitchFamily="34" charset="0"/>
                        </a:rPr>
                        <a:t>ersonnel and expertise required</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4045214"/>
                  </a:ext>
                </a:extLst>
              </a:tr>
              <a:tr h="982139">
                <a:tc>
                  <a:txBody>
                    <a:bodyPr/>
                    <a:lstStyle/>
                    <a:p>
                      <a:pPr algn="l" fontAlgn="b"/>
                      <a:r>
                        <a:rPr lang="en-US" sz="1200" b="1" i="0" u="none" strike="noStrike" dirty="0">
                          <a:solidFill>
                            <a:schemeClr val="bg1"/>
                          </a:solidFill>
                          <a:effectLst/>
                          <a:latin typeface="Century Gothic" panose="020B0502020202020204" pitchFamily="34" charset="0"/>
                        </a:rPr>
                        <a:t>BUDGET</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500" b="0" i="0" u="none" strike="noStrike" dirty="0">
                          <a:solidFill>
                            <a:schemeClr val="tx2">
                              <a:lumMod val="50000"/>
                            </a:schemeClr>
                          </a:solidFill>
                          <a:effectLst/>
                          <a:latin typeface="Century Gothic" panose="020B0502020202020204" pitchFamily="34" charset="0"/>
                        </a:rPr>
                        <a:t>Provide a high-level project budget.</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4118771"/>
                  </a:ext>
                </a:extLst>
              </a:tr>
              <a:tr h="1277622">
                <a:tc>
                  <a:txBody>
                    <a:bodyPr/>
                    <a:lstStyle/>
                    <a:p>
                      <a:pPr algn="l" fontAlgn="b"/>
                      <a:r>
                        <a:rPr lang="en-US" sz="1200" b="1" i="0" u="none" strike="noStrike" dirty="0">
                          <a:solidFill>
                            <a:schemeClr val="bg1"/>
                          </a:solidFill>
                          <a:effectLst/>
                          <a:latin typeface="Century Gothic" panose="020B0502020202020204" pitchFamily="34" charset="0"/>
                        </a:rPr>
                        <a:t>ADDITIONAL RESOURCES</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algn="l" fontAlgn="ctr"/>
                      <a:r>
                        <a:rPr lang="en-US" sz="1500" b="0" i="0" u="none" strike="noStrike" dirty="0">
                          <a:solidFill>
                            <a:schemeClr val="tx2">
                              <a:lumMod val="50000"/>
                            </a:schemeClr>
                          </a:solidFill>
                          <a:effectLst/>
                          <a:latin typeface="Century Gothic" panose="020B0502020202020204" pitchFamily="34" charset="0"/>
                        </a:rPr>
                        <a:t>Describe other resources required, such as equipment, human resources, or additional office or lab space.</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145323"/>
                  </a:ext>
                </a:extLst>
              </a:tr>
            </a:tbl>
          </a:graphicData>
        </a:graphic>
      </p:graphicFrame>
      <p:sp>
        <p:nvSpPr>
          <p:cNvPr id="8" name="Rectangle 7">
            <a:extLst>
              <a:ext uri="{FF2B5EF4-FFF2-40B4-BE49-F238E27FC236}">
                <a16:creationId xmlns:a16="http://schemas.microsoft.com/office/drawing/2014/main" id="{B39AA8C2-0D5E-14AE-3D86-DEC3C9D7D32D}"/>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F907524C-E760-92CE-B1D1-81A9F4893BA7}"/>
              </a:ext>
            </a:extLst>
          </p:cNvPr>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IMPLEMENTATION PLAN</a:t>
            </a:r>
          </a:p>
        </p:txBody>
      </p:sp>
    </p:spTree>
    <p:extLst>
      <p:ext uri="{BB962C8B-B14F-4D97-AF65-F5344CB8AC3E}">
        <p14:creationId xmlns:p14="http://schemas.microsoft.com/office/powerpoint/2010/main" val="937351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4B5A14A-994D-2E45-8BDA-35C939E37A7A}"/>
              </a:ext>
            </a:extLst>
          </p:cNvPr>
          <p:cNvGraphicFramePr>
            <a:graphicFrameLocks noGrp="1"/>
          </p:cNvGraphicFramePr>
          <p:nvPr>
            <p:extLst>
              <p:ext uri="{D42A27DB-BD31-4B8C-83A1-F6EECF244321}">
                <p14:modId xmlns:p14="http://schemas.microsoft.com/office/powerpoint/2010/main" val="1466820315"/>
              </p:ext>
            </p:extLst>
          </p:nvPr>
        </p:nvGraphicFramePr>
        <p:xfrm>
          <a:off x="289560" y="116835"/>
          <a:ext cx="11612880" cy="6338064"/>
        </p:xfrm>
        <a:graphic>
          <a:graphicData uri="http://schemas.openxmlformats.org/drawingml/2006/table">
            <a:tbl>
              <a:tblPr>
                <a:effectLst/>
                <a:tableStyleId>{5C22544A-7EE6-4342-B048-85BDC9FD1C3A}</a:tableStyleId>
              </a:tblPr>
              <a:tblGrid>
                <a:gridCol w="1554480">
                  <a:extLst>
                    <a:ext uri="{9D8B030D-6E8A-4147-A177-3AD203B41FA5}">
                      <a16:colId xmlns:a16="http://schemas.microsoft.com/office/drawing/2014/main" val="2448353432"/>
                    </a:ext>
                  </a:extLst>
                </a:gridCol>
                <a:gridCol w="10058400">
                  <a:extLst>
                    <a:ext uri="{9D8B030D-6E8A-4147-A177-3AD203B41FA5}">
                      <a16:colId xmlns:a16="http://schemas.microsoft.com/office/drawing/2014/main" val="185754983"/>
                    </a:ext>
                  </a:extLst>
                </a:gridCol>
              </a:tblGrid>
              <a:tr h="491175">
                <a:tc>
                  <a:txBody>
                    <a:bodyPr/>
                    <a:lstStyle/>
                    <a:p>
                      <a:pPr algn="l" fontAlgn="b"/>
                      <a:r>
                        <a:rPr lang="en-US" sz="1200" b="1" u="none" strike="noStrike" dirty="0">
                          <a:solidFill>
                            <a:schemeClr val="bg1"/>
                          </a:solidFill>
                          <a:effectLst/>
                          <a:latin typeface="Century Gothic" panose="020B0502020202020204" pitchFamily="34" charset="0"/>
                        </a:rPr>
                        <a:t>PROJECT TITLE</a:t>
                      </a:r>
                      <a:endParaRPr lang="en-US" sz="1200" b="1" i="0" u="none" strike="noStrike" dirty="0">
                        <a:solidFill>
                          <a:schemeClr val="bg1"/>
                        </a:solidFill>
                        <a:effectLst/>
                        <a:latin typeface="Century Gothic" panose="020B0502020202020204" pitchFamily="34" charset="0"/>
                      </a:endParaRP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500" b="1" i="0" u="none" strike="noStrike" dirty="0">
                          <a:solidFill>
                            <a:schemeClr val="tx2">
                              <a:lumMod val="50000"/>
                            </a:schemeClr>
                          </a:solidFill>
                          <a:effectLst/>
                          <a:latin typeface="Century Gothic" panose="020B0502020202020204" pitchFamily="34" charset="0"/>
                        </a:rPr>
                        <a:t>Sustainable IT Modernization Portfolio (Initiatives 1–4)</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64071318"/>
                  </a:ext>
                </a:extLst>
              </a:tr>
              <a:tr h="2068890">
                <a:tc>
                  <a:txBody>
                    <a:bodyPr/>
                    <a:lstStyle/>
                    <a:p>
                      <a:pPr algn="l" fontAlgn="b"/>
                      <a:r>
                        <a:rPr lang="en-US" sz="1200" b="1" i="0" u="none" strike="noStrike" dirty="0">
                          <a:solidFill>
                            <a:schemeClr val="bg1"/>
                          </a:solidFill>
                          <a:effectLst/>
                          <a:latin typeface="Century Gothic" panose="020B0502020202020204" pitchFamily="34" charset="0"/>
                        </a:rPr>
                        <a:t>OUTCOMES, DEPENDENCIES, AND KPIs</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marL="285750" indent="-285750" algn="l" fontAlgn="ctr">
                        <a:buFont typeface="Arial" panose="020B0604020202020204" pitchFamily="34" charset="0"/>
                        <a:buChar char="•"/>
                      </a:pPr>
                      <a:r>
                        <a:rPr lang="en-US" sz="1100" b="0" i="0" u="none" strike="noStrike" dirty="0">
                          <a:solidFill>
                            <a:schemeClr val="tx2">
                              <a:lumMod val="50000"/>
                            </a:schemeClr>
                          </a:solidFill>
                          <a:effectLst/>
                          <a:latin typeface="Century Gothic" panose="020B0502020202020204" pitchFamily="34" charset="0"/>
                        </a:rPr>
                        <a:t>50% reduction in IT emissions through infrastructure optimization, renewable cloud migration, and responsible AI usage.</a:t>
                      </a:r>
                    </a:p>
                    <a:p>
                      <a:pPr marL="285750" indent="-285750" algn="l" fontAlgn="ctr">
                        <a:buFont typeface="Arial" panose="020B0604020202020204" pitchFamily="34" charset="0"/>
                        <a:buChar char="•"/>
                      </a:pPr>
                      <a:r>
                        <a:rPr lang="en-US" sz="1100" b="0" i="0" u="none" strike="noStrike" dirty="0">
                          <a:solidFill>
                            <a:schemeClr val="tx2">
                              <a:lumMod val="50000"/>
                            </a:schemeClr>
                          </a:solidFill>
                          <a:effectLst/>
                          <a:latin typeface="Century Gothic" panose="020B0502020202020204" pitchFamily="34" charset="0"/>
                        </a:rPr>
                        <a:t>CSRD-ready, audit-grade ESG data via a unified analytics platform covering carbon, energy, procurement, cloud, HR, and AI.</a:t>
                      </a:r>
                    </a:p>
                    <a:p>
                      <a:pPr marL="285750" indent="-285750" algn="l" fontAlgn="ctr">
                        <a:buFont typeface="Arial" panose="020B0604020202020204" pitchFamily="34" charset="0"/>
                        <a:buChar char="•"/>
                      </a:pPr>
                      <a:r>
                        <a:rPr lang="en-US" sz="1100" b="0" i="0" u="none" strike="noStrike" dirty="0">
                          <a:solidFill>
                            <a:schemeClr val="tx2">
                              <a:lumMod val="50000"/>
                            </a:schemeClr>
                          </a:solidFill>
                          <a:effectLst/>
                          <a:latin typeface="Century Gothic" panose="020B0502020202020204" pitchFamily="34" charset="0"/>
                        </a:rPr>
                        <a:t>Lower IT operating costs ($1M+/yr) from cloud optimization, energy savings, extended hardware lifecycle, automated ESG reporting.</a:t>
                      </a:r>
                    </a:p>
                    <a:p>
                      <a:pPr marL="285750" indent="-285750" algn="l" fontAlgn="ctr">
                        <a:buFont typeface="Arial" panose="020B0604020202020204" pitchFamily="34" charset="0"/>
                        <a:buChar char="•"/>
                      </a:pPr>
                      <a:r>
                        <a:rPr lang="en-US" sz="1100" b="0" i="0" u="none" strike="noStrike" dirty="0">
                          <a:solidFill>
                            <a:schemeClr val="tx2">
                              <a:lumMod val="50000"/>
                            </a:schemeClr>
                          </a:solidFill>
                          <a:effectLst/>
                          <a:latin typeface="Century Gothic" panose="020B0502020202020204" pitchFamily="34" charset="0"/>
                        </a:rPr>
                        <a:t>Improved Scope 3 transparency with supplier ESG scoring, lifecycle KPIs, and certified ITAD workflow.</a:t>
                      </a:r>
                    </a:p>
                    <a:p>
                      <a:pPr marL="285750" indent="-285750" algn="l" fontAlgn="ctr">
                        <a:buFont typeface="Arial" panose="020B0604020202020204" pitchFamily="34" charset="0"/>
                        <a:buChar char="•"/>
                      </a:pPr>
                      <a:r>
                        <a:rPr lang="en-US" sz="1100" b="0" i="0" u="none" strike="noStrike" kern="1200" dirty="0">
                          <a:solidFill>
                            <a:schemeClr val="tx2">
                              <a:lumMod val="50000"/>
                            </a:schemeClr>
                          </a:solidFill>
                          <a:effectLst/>
                          <a:latin typeface="Century Gothic" panose="020B0502020202020204" pitchFamily="34" charset="0"/>
                          <a:ea typeface="+mn-ea"/>
                          <a:cs typeface="+mn-cs"/>
                        </a:rPr>
                        <a:t>Cloud vendor renewable-region support; facilities coordination; ESG taxonomy alignment; procurement supplier data; FinOps and ML engineering collaboration; Internal Audit partnership.</a:t>
                      </a:r>
                    </a:p>
                    <a:p>
                      <a:pPr marL="0" indent="0" algn="l" fontAlgn="ctr">
                        <a:buFont typeface="Arial" panose="020B0604020202020204" pitchFamily="34" charset="0"/>
                        <a:buNone/>
                      </a:pPr>
                      <a:endParaRPr lang="en-US" sz="1100" b="0" i="0" u="none" strike="noStrike" kern="1200" dirty="0">
                        <a:solidFill>
                          <a:schemeClr val="tx2">
                            <a:lumMod val="50000"/>
                          </a:schemeClr>
                        </a:solidFill>
                        <a:effectLst/>
                        <a:latin typeface="Century Gothic" panose="020B0502020202020204" pitchFamily="34" charset="0"/>
                        <a:ea typeface="+mn-ea"/>
                        <a:cs typeface="+mn-cs"/>
                      </a:endParaRPr>
                    </a:p>
                    <a:p>
                      <a:pPr marL="285750" indent="-285750" algn="l" fontAlgn="ctr">
                        <a:buFont typeface="Arial" panose="020B0604020202020204" pitchFamily="34" charset="0"/>
                        <a:buChar char="•"/>
                      </a:pPr>
                      <a:r>
                        <a:rPr lang="en-US" sz="1100" b="0" i="0" u="none" strike="noStrike" kern="1200" dirty="0">
                          <a:solidFill>
                            <a:schemeClr val="tx2">
                              <a:lumMod val="50000"/>
                            </a:schemeClr>
                          </a:solidFill>
                          <a:effectLst/>
                          <a:latin typeface="Century Gothic" panose="020B0502020202020204" pitchFamily="34" charset="0"/>
                          <a:ea typeface="+mn-ea"/>
                          <a:cs typeface="+mn-cs"/>
                        </a:rPr>
                        <a:t>PUE improvement; annual energy cost reduction; verified CO₂ reduction (tons/year).</a:t>
                      </a:r>
                    </a:p>
                    <a:p>
                      <a:pPr marL="285750" indent="-285750" algn="l" fontAlgn="ctr">
                        <a:buFont typeface="Arial" panose="020B0604020202020204" pitchFamily="34" charset="0"/>
                        <a:buChar char="•"/>
                      </a:pPr>
                      <a:r>
                        <a:rPr lang="en-US" sz="1100" b="0" i="0" u="none" strike="noStrike" kern="1200" dirty="0">
                          <a:solidFill>
                            <a:schemeClr val="tx2">
                              <a:lumMod val="50000"/>
                            </a:schemeClr>
                          </a:solidFill>
                          <a:effectLst/>
                          <a:latin typeface="Century Gothic" panose="020B0502020202020204" pitchFamily="34" charset="0"/>
                          <a:ea typeface="+mn-ea"/>
                          <a:cs typeface="+mn-cs"/>
                        </a:rPr>
                        <a:t>% of automated ESG data sources integrated; reporting cycle time reduction; CSRD assurance readiness.</a:t>
                      </a:r>
                    </a:p>
                    <a:p>
                      <a:pPr marL="285750" indent="-285750" algn="l" fontAlgn="ctr">
                        <a:buFont typeface="Arial" panose="020B0604020202020204" pitchFamily="34" charset="0"/>
                        <a:buChar char="•"/>
                      </a:pPr>
                      <a:r>
                        <a:rPr lang="en-US" sz="1100" b="0" i="0" u="none" strike="noStrike" kern="1200" dirty="0">
                          <a:solidFill>
                            <a:schemeClr val="tx2">
                              <a:lumMod val="50000"/>
                            </a:schemeClr>
                          </a:solidFill>
                          <a:effectLst/>
                          <a:latin typeface="Century Gothic" panose="020B0502020202020204" pitchFamily="34" charset="0"/>
                          <a:ea typeface="+mn-ea"/>
                          <a:cs typeface="+mn-cs"/>
                        </a:rPr>
                        <a:t>% AI workloads with energy/impact tracking; GPU cost reduction from optimization.</a:t>
                      </a:r>
                    </a:p>
                    <a:p>
                      <a:pPr marL="285750" indent="-285750" algn="l" fontAlgn="ctr">
                        <a:buFont typeface="Arial" panose="020B0604020202020204" pitchFamily="34" charset="0"/>
                        <a:buChar char="•"/>
                      </a:pPr>
                      <a:r>
                        <a:rPr lang="en-US" sz="1100" b="0" i="0" u="none" strike="noStrike" kern="1200" dirty="0">
                          <a:solidFill>
                            <a:schemeClr val="tx2">
                              <a:lumMod val="50000"/>
                            </a:schemeClr>
                          </a:solidFill>
                          <a:effectLst/>
                          <a:latin typeface="Century Gothic" panose="020B0502020202020204" pitchFamily="34" charset="0"/>
                          <a:ea typeface="+mn-ea"/>
                          <a:cs typeface="+mn-cs"/>
                        </a:rPr>
                        <a:t>% suppliers with ESG scorecards; % devices extended/reused/recovered.</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14940288"/>
                  </a:ext>
                </a:extLst>
              </a:tr>
              <a:tr h="1741440">
                <a:tc>
                  <a:txBody>
                    <a:bodyPr/>
                    <a:lstStyle/>
                    <a:p>
                      <a:pPr algn="l" fontAlgn="b"/>
                      <a:r>
                        <a:rPr lang="en-US" sz="1200" b="1" i="0" u="none" strike="noStrike" dirty="0">
                          <a:solidFill>
                            <a:schemeClr val="bg1"/>
                          </a:solidFill>
                          <a:effectLst/>
                          <a:latin typeface="Century Gothic" panose="020B0502020202020204" pitchFamily="34" charset="0"/>
                        </a:rPr>
                        <a:t>WORK PLAN</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solidFill>
                  </a:tcPr>
                </a:tc>
                <a:tc>
                  <a:txBody>
                    <a:bodyPr/>
                    <a:lstStyle/>
                    <a:p>
                      <a:pPr algn="l" fontAlgn="ctr"/>
                      <a:r>
                        <a:rPr lang="en-US" sz="1100" b="0" i="0" u="none" strike="noStrike" dirty="0">
                          <a:solidFill>
                            <a:schemeClr val="tx2">
                              <a:lumMod val="50000"/>
                            </a:schemeClr>
                          </a:solidFill>
                          <a:effectLst/>
                          <a:latin typeface="Century Gothic" panose="020B0502020202020204" pitchFamily="34" charset="0"/>
                        </a:rPr>
                        <a:t>Phase 1 (0–3 mo): Baselines, ESG taxonomy, requirements, platform selection, DC &amp; AI readiness assessment.</a:t>
                      </a:r>
                    </a:p>
                    <a:p>
                      <a:pPr algn="l" fontAlgn="ctr"/>
                      <a:r>
                        <a:rPr lang="en-US" sz="1100" b="0" i="0" u="none" strike="noStrike" dirty="0">
                          <a:solidFill>
                            <a:schemeClr val="tx2">
                              <a:lumMod val="50000"/>
                            </a:schemeClr>
                          </a:solidFill>
                          <a:effectLst/>
                          <a:latin typeface="Century Gothic" panose="020B0502020202020204" pitchFamily="34" charset="0"/>
                        </a:rPr>
                        <a:t>Phase 2 (3–9 mo): Deploy DCIM sensors, initial cloud migrations, pilot AI optimization, build ESG data integrations (carbon, cloud, energy).</a:t>
                      </a:r>
                    </a:p>
                    <a:p>
                      <a:pPr algn="l" fontAlgn="ctr"/>
                      <a:r>
                        <a:rPr lang="en-US" sz="1100" b="0" i="0" u="none" strike="noStrike" dirty="0">
                          <a:solidFill>
                            <a:schemeClr val="tx2">
                              <a:lumMod val="50000"/>
                            </a:schemeClr>
                          </a:solidFill>
                          <a:effectLst/>
                          <a:latin typeface="Century Gothic" panose="020B0502020202020204" pitchFamily="34" charset="0"/>
                        </a:rPr>
                        <a:t>Phase 3 (9–18 mo): Infrastructure modernization, workload consolidation, AI governance rollout, supplier ESG scoring, Scope 3 integrations.</a:t>
                      </a:r>
                    </a:p>
                    <a:p>
                      <a:pPr algn="l" fontAlgn="ctr"/>
                      <a:r>
                        <a:rPr lang="en-US" sz="1100" b="0" i="0" u="none" strike="noStrike" dirty="0">
                          <a:solidFill>
                            <a:schemeClr val="tx2">
                              <a:lumMod val="50000"/>
                            </a:schemeClr>
                          </a:solidFill>
                          <a:effectLst/>
                          <a:latin typeface="Century Gothic" panose="020B0502020202020204" pitchFamily="34" charset="0"/>
                        </a:rPr>
                        <a:t>Phase 4 (18–24 mo): Full CSRD dashboarding, audit-trail enablement, expanded AI automation, lifecycle optimization, steady-state monitoring.</a:t>
                      </a:r>
                    </a:p>
                    <a:p>
                      <a:pPr algn="l" fontAlgn="ctr"/>
                      <a:r>
                        <a:rPr lang="en-US" sz="1100" b="0" i="0" u="none" strike="noStrike" dirty="0">
                          <a:solidFill>
                            <a:schemeClr val="tx2">
                              <a:lumMod val="50000"/>
                            </a:schemeClr>
                          </a:solidFill>
                          <a:effectLst/>
                          <a:latin typeface="Century Gothic" panose="020B0502020202020204" pitchFamily="34" charset="0"/>
                        </a:rPr>
                        <a:t>Deliverables</a:t>
                      </a:r>
                      <a:r>
                        <a:rPr lang="en-US" sz="1100" b="1" i="0" u="none" strike="noStrike" dirty="0">
                          <a:solidFill>
                            <a:schemeClr val="tx2">
                              <a:lumMod val="50000"/>
                            </a:schemeClr>
                          </a:solidFill>
                          <a:effectLst/>
                          <a:latin typeface="Century Gothic" panose="020B0502020202020204" pitchFamily="34" charset="0"/>
                        </a:rPr>
                        <a:t>:</a:t>
                      </a:r>
                    </a:p>
                    <a:p>
                      <a:pPr marL="171450" indent="-171450" algn="l" fontAlgn="ctr">
                        <a:buFont typeface="Arial" panose="020B0604020202020204" pitchFamily="34" charset="0"/>
                        <a:buChar char="•"/>
                      </a:pPr>
                      <a:r>
                        <a:rPr lang="en-US" sz="1100" b="0" i="0" u="none" strike="noStrike" dirty="0">
                          <a:solidFill>
                            <a:schemeClr val="tx2">
                              <a:lumMod val="50000"/>
                            </a:schemeClr>
                          </a:solidFill>
                          <a:effectLst/>
                          <a:latin typeface="Century Gothic" panose="020B0502020202020204" pitchFamily="34" charset="0"/>
                        </a:rPr>
                        <a:t>Energy/CO₂ baseline (Month 3); ESG data model &amp; platform live (Month 6)</a:t>
                      </a:r>
                    </a:p>
                    <a:p>
                      <a:pPr marL="171450" indent="-171450" algn="l" fontAlgn="ctr">
                        <a:buFont typeface="Arial" panose="020B0604020202020204" pitchFamily="34" charset="0"/>
                        <a:buChar char="•"/>
                      </a:pPr>
                      <a:r>
                        <a:rPr lang="en-US" sz="1100" b="0" i="0" u="none" strike="noStrike" dirty="0">
                          <a:solidFill>
                            <a:schemeClr val="tx2">
                              <a:lumMod val="50000"/>
                            </a:schemeClr>
                          </a:solidFill>
                          <a:effectLst/>
                          <a:latin typeface="Century Gothic" panose="020B0502020202020204" pitchFamily="34" charset="0"/>
                        </a:rPr>
                        <a:t>DC cooling optimization + AI workload pilots (Month 9)</a:t>
                      </a:r>
                    </a:p>
                    <a:p>
                      <a:pPr marL="171450" indent="-171450" algn="l" fontAlgn="ctr">
                        <a:buFont typeface="Arial" panose="020B0604020202020204" pitchFamily="34" charset="0"/>
                        <a:buChar char="•"/>
                      </a:pPr>
                      <a:r>
                        <a:rPr lang="en-US" sz="1100" b="0" i="0" u="none" strike="noStrike" dirty="0">
                          <a:solidFill>
                            <a:schemeClr val="tx2">
                              <a:lumMod val="50000"/>
                            </a:schemeClr>
                          </a:solidFill>
                          <a:effectLst/>
                          <a:latin typeface="Century Gothic" panose="020B0502020202020204" pitchFamily="34" charset="0"/>
                        </a:rPr>
                        <a:t>Cloud migration waves + procurement ESG integration (Month 12–18)</a:t>
                      </a:r>
                    </a:p>
                    <a:p>
                      <a:pPr marL="171450" indent="-171450" algn="l" fontAlgn="ctr">
                        <a:buFont typeface="Arial" panose="020B0604020202020204" pitchFamily="34" charset="0"/>
                        <a:buChar char="•"/>
                      </a:pPr>
                      <a:r>
                        <a:rPr lang="en-US" sz="1100" b="0" i="0" u="none" strike="noStrike" dirty="0">
                          <a:solidFill>
                            <a:schemeClr val="tx2">
                              <a:lumMod val="50000"/>
                            </a:schemeClr>
                          </a:solidFill>
                          <a:effectLst/>
                          <a:latin typeface="Century Gothic" panose="020B0502020202020204" pitchFamily="34" charset="0"/>
                        </a:rPr>
                        <a:t>CSRD-ready reporting &amp; steady-state dashboards (Month 18–24)</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4045214"/>
                  </a:ext>
                </a:extLst>
              </a:tr>
              <a:tr h="759089">
                <a:tc>
                  <a:txBody>
                    <a:bodyPr/>
                    <a:lstStyle/>
                    <a:p>
                      <a:pPr algn="l" fontAlgn="b"/>
                      <a:r>
                        <a:rPr lang="en-US" sz="1200" b="1" i="0" u="none" strike="noStrike" dirty="0">
                          <a:solidFill>
                            <a:schemeClr val="bg1"/>
                          </a:solidFill>
                          <a:effectLst/>
                          <a:latin typeface="Century Gothic" panose="020B0502020202020204" pitchFamily="34" charset="0"/>
                        </a:rPr>
                        <a:t>BUDGET</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algn="l" fontAlgn="ctr"/>
                      <a:r>
                        <a:rPr lang="en-US" sz="1100" b="0" i="0" u="none" strike="noStrike" dirty="0">
                          <a:solidFill>
                            <a:schemeClr val="tx2">
                              <a:lumMod val="50000"/>
                            </a:schemeClr>
                          </a:solidFill>
                          <a:effectLst/>
                          <a:latin typeface="Century Gothic" panose="020B0502020202020204" pitchFamily="34" charset="0"/>
                        </a:rPr>
                        <a:t>$8–11M over 24 months. Infrastructure modernization &amp; cloud migration: $4–5M. ESG platform &amp; data integration: $2–3M. Sustainable AI tooling &amp; governance: $1–1.5M. Responsible procurement &amp; lifecycle programs: $1–1.5M. Offsetting annual benefits: $1–1.3M/year savings,  risk avoidance, &amp; improved ESG ratings.</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4118771"/>
                  </a:ext>
                </a:extLst>
              </a:tr>
              <a:tr h="1156464">
                <a:tc>
                  <a:txBody>
                    <a:bodyPr/>
                    <a:lstStyle/>
                    <a:p>
                      <a:pPr algn="l" fontAlgn="b"/>
                      <a:r>
                        <a:rPr lang="en-US" sz="1200" b="1" i="0" u="none" strike="noStrike" dirty="0">
                          <a:solidFill>
                            <a:schemeClr val="bg1"/>
                          </a:solidFill>
                          <a:effectLst/>
                          <a:latin typeface="Century Gothic" panose="020B0502020202020204" pitchFamily="34" charset="0"/>
                        </a:rPr>
                        <a:t>ADDITIONAL RESOURCES</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75000"/>
                      </a:schemeClr>
                    </a:solidFill>
                  </a:tcPr>
                </a:tc>
                <a:tc>
                  <a:txBody>
                    <a:bodyPr/>
                    <a:lstStyle/>
                    <a:p>
                      <a:pPr algn="l" fontAlgn="ctr"/>
                      <a:r>
                        <a:rPr lang="en-US" sz="1100" b="0" i="0" u="none" strike="noStrike" dirty="0">
                          <a:solidFill>
                            <a:schemeClr val="tx2">
                              <a:lumMod val="50000"/>
                            </a:schemeClr>
                          </a:solidFill>
                          <a:effectLst/>
                          <a:latin typeface="Century Gothic" panose="020B0502020202020204" pitchFamily="34" charset="0"/>
                        </a:rPr>
                        <a:t>IoT/DCIM sensors, cloud migration staging environments, ESG data warehouse capacity. ITAD-certified logistics support; supplier ESG data feeds (EcoVadis/CDP). Short-term contractors for data engineering, integration, and carbon accounting. Training for AI governance, procurement ESG scoring, and ESG reporting workflows. Facilities and energy-management coordination for modernization and renewable sourcing.</a:t>
                      </a:r>
                    </a:p>
                  </a:txBody>
                  <a:tcPr marL="137160" marR="137160" marT="137160" marB="13716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145323"/>
                  </a:ext>
                </a:extLst>
              </a:tr>
            </a:tbl>
          </a:graphicData>
        </a:graphic>
      </p:graphicFrame>
      <p:sp>
        <p:nvSpPr>
          <p:cNvPr id="8" name="Rectangle 7"/>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IMPLEMENTATION PLAN - </a:t>
            </a:r>
            <a:r>
              <a:rPr lang="en-US" b="1" dirty="0">
                <a:solidFill>
                  <a:schemeClr val="accent1"/>
                </a:solidFill>
                <a:latin typeface="Century Gothic" panose="020B0502020202020204" pitchFamily="34" charset="0"/>
                <a:ea typeface="Arial" charset="0"/>
                <a:cs typeface="Arial" charset="0"/>
              </a:rPr>
              <a:t>EXAMPLE</a:t>
            </a:r>
          </a:p>
        </p:txBody>
      </p:sp>
    </p:spTree>
    <p:extLst>
      <p:ext uri="{BB962C8B-B14F-4D97-AF65-F5344CB8AC3E}">
        <p14:creationId xmlns:p14="http://schemas.microsoft.com/office/powerpoint/2010/main" val="1305228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p:cNvSpPr txBox="1"/>
          <p:nvPr/>
        </p:nvSpPr>
        <p:spPr>
          <a:xfrm>
            <a:off x="3581400" y="6477000"/>
            <a:ext cx="8483641"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PROJECT MANAGEMENT FRAMEWORK | GOVERNANCE</a:t>
            </a:r>
          </a:p>
        </p:txBody>
      </p:sp>
      <p:sp>
        <p:nvSpPr>
          <p:cNvPr id="43" name="Text Placeholder 7">
            <a:extLst>
              <a:ext uri="{FF2B5EF4-FFF2-40B4-BE49-F238E27FC236}">
                <a16:creationId xmlns:a16="http://schemas.microsoft.com/office/drawing/2014/main" id="{9378763E-1503-C740-A5CB-839E42EFC588}"/>
              </a:ext>
            </a:extLst>
          </p:cNvPr>
          <p:cNvSpPr txBox="1">
            <a:spLocks/>
          </p:cNvSpPr>
          <p:nvPr/>
        </p:nvSpPr>
        <p:spPr>
          <a:xfrm>
            <a:off x="220177" y="149082"/>
            <a:ext cx="3704123" cy="585401"/>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3200" dirty="0">
                <a:solidFill>
                  <a:schemeClr val="accent1"/>
                </a:solidFill>
                <a:latin typeface="Century Gothic" panose="020B0502020202020204" pitchFamily="34" charset="0"/>
              </a:rPr>
              <a:t>Governance</a:t>
            </a:r>
          </a:p>
        </p:txBody>
      </p:sp>
      <p:sp>
        <p:nvSpPr>
          <p:cNvPr id="2" name="TextBox 1">
            <a:extLst>
              <a:ext uri="{FF2B5EF4-FFF2-40B4-BE49-F238E27FC236}">
                <a16:creationId xmlns:a16="http://schemas.microsoft.com/office/drawing/2014/main" id="{F8E3926B-472A-5F45-8513-26808F905C76}"/>
              </a:ext>
            </a:extLst>
          </p:cNvPr>
          <p:cNvSpPr txBox="1"/>
          <p:nvPr/>
        </p:nvSpPr>
        <p:spPr>
          <a:xfrm>
            <a:off x="220177" y="699911"/>
            <a:ext cx="7893588" cy="738664"/>
          </a:xfrm>
          <a:prstGeom prst="rect">
            <a:avLst/>
          </a:prstGeom>
          <a:noFill/>
        </p:spPr>
        <p:txBody>
          <a:bodyPr wrap="square" rtlCol="0">
            <a:spAutoFit/>
          </a:bodyPr>
          <a:lstStyle/>
          <a:p>
            <a:r>
              <a:rPr lang="en-US" sz="1050" dirty="0">
                <a:solidFill>
                  <a:schemeClr val="accent1"/>
                </a:solidFill>
                <a:latin typeface="Century Gothic" panose="020B0502020202020204" pitchFamily="34" charset="0"/>
              </a:rPr>
              <a:t>List the responsible parties and their contact information.</a:t>
            </a:r>
          </a:p>
          <a:p>
            <a:r>
              <a:rPr lang="en-US" sz="1050" dirty="0">
                <a:solidFill>
                  <a:schemeClr val="accent1"/>
                </a:solidFill>
                <a:latin typeface="Century Gothic" panose="020B0502020202020204" pitchFamily="34" charset="0"/>
              </a:rPr>
              <a:t>The project manager is responsible for managing project implementation.   </a:t>
            </a:r>
          </a:p>
          <a:p>
            <a:r>
              <a:rPr lang="en-US" sz="1050" dirty="0">
                <a:solidFill>
                  <a:schemeClr val="accent1"/>
                </a:solidFill>
                <a:latin typeface="Century Gothic" panose="020B0502020202020204" pitchFamily="34" charset="0"/>
              </a:rPr>
              <a:t>The project sponsor is accountable for ensuring the project is completed.  </a:t>
            </a:r>
          </a:p>
          <a:p>
            <a:r>
              <a:rPr lang="en-US" sz="1050" dirty="0">
                <a:solidFill>
                  <a:schemeClr val="accent1"/>
                </a:solidFill>
                <a:latin typeface="Century Gothic" panose="020B0502020202020204" pitchFamily="34" charset="0"/>
              </a:rPr>
              <a:t>You may also describe your project team, review teams, and quality consultants.</a:t>
            </a:r>
            <a:endParaRPr lang="en-US" sz="1050" dirty="0">
              <a:solidFill>
                <a:schemeClr val="accent1"/>
              </a:solidFill>
            </a:endParaRPr>
          </a:p>
        </p:txBody>
      </p:sp>
      <p:graphicFrame>
        <p:nvGraphicFramePr>
          <p:cNvPr id="3" name="Table 2">
            <a:extLst>
              <a:ext uri="{FF2B5EF4-FFF2-40B4-BE49-F238E27FC236}">
                <a16:creationId xmlns:a16="http://schemas.microsoft.com/office/drawing/2014/main" id="{0552C35D-B6F5-C55C-0DE5-6DC0FFC58E1C}"/>
              </a:ext>
            </a:extLst>
          </p:cNvPr>
          <p:cNvGraphicFramePr>
            <a:graphicFrameLocks noGrp="1"/>
          </p:cNvGraphicFramePr>
          <p:nvPr>
            <p:extLst>
              <p:ext uri="{D42A27DB-BD31-4B8C-83A1-F6EECF244321}">
                <p14:modId xmlns:p14="http://schemas.microsoft.com/office/powerpoint/2010/main" val="3685195775"/>
              </p:ext>
            </p:extLst>
          </p:nvPr>
        </p:nvGraphicFramePr>
        <p:xfrm>
          <a:off x="220177" y="1584633"/>
          <a:ext cx="11588090" cy="4457142"/>
        </p:xfrm>
        <a:graphic>
          <a:graphicData uri="http://schemas.openxmlformats.org/drawingml/2006/table">
            <a:tbl>
              <a:tblPr firstRow="1" bandRow="1">
                <a:tableStyleId>{EB344D84-9AFB-497E-A393-DC336BA19D2E}</a:tableStyleId>
              </a:tblPr>
              <a:tblGrid>
                <a:gridCol w="3009793">
                  <a:extLst>
                    <a:ext uri="{9D8B030D-6E8A-4147-A177-3AD203B41FA5}">
                      <a16:colId xmlns:a16="http://schemas.microsoft.com/office/drawing/2014/main" val="20000"/>
                    </a:ext>
                  </a:extLst>
                </a:gridCol>
                <a:gridCol w="6155140">
                  <a:extLst>
                    <a:ext uri="{9D8B030D-6E8A-4147-A177-3AD203B41FA5}">
                      <a16:colId xmlns:a16="http://schemas.microsoft.com/office/drawing/2014/main" val="20001"/>
                    </a:ext>
                  </a:extLst>
                </a:gridCol>
                <a:gridCol w="2423157">
                  <a:extLst>
                    <a:ext uri="{9D8B030D-6E8A-4147-A177-3AD203B41FA5}">
                      <a16:colId xmlns:a16="http://schemas.microsoft.com/office/drawing/2014/main" val="20002"/>
                    </a:ext>
                  </a:extLst>
                </a:gridCol>
              </a:tblGrid>
              <a:tr h="263490">
                <a:tc>
                  <a:txBody>
                    <a:bodyPr/>
                    <a:lstStyle/>
                    <a:p>
                      <a:pPr marL="114300" indent="0" algn="l"/>
                      <a:r>
                        <a:rPr lang="en-US" sz="1200" dirty="0">
                          <a:latin typeface="Century Gothic" panose="020B0502020202020204" pitchFamily="34" charset="0"/>
                        </a:rPr>
                        <a:t>PARTY RESPONSIBLE </a:t>
                      </a:r>
                      <a:endParaRPr lang="en-US" sz="1200" b="1" dirty="0">
                        <a:solidFill>
                          <a:schemeClr val="bg1"/>
                        </a:solidFill>
                        <a:latin typeface="Century Gothic" panose="020B0502020202020204" pitchFamily="34" charset="0"/>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pPr marL="114300" indent="0" algn="l"/>
                      <a:r>
                        <a:rPr lang="en-US" sz="1200" kern="1200" dirty="0">
                          <a:latin typeface="Century Gothic" panose="020B0502020202020204" pitchFamily="34" charset="0"/>
                        </a:rPr>
                        <a:t>ROLE</a:t>
                      </a:r>
                      <a:endParaRPr lang="en-US" sz="1200" b="1" kern="1200" dirty="0">
                        <a:solidFill>
                          <a:schemeClr val="bg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c>
                  <a:txBody>
                    <a:bodyPr/>
                    <a:lstStyle/>
                    <a:p>
                      <a:pPr marL="114300" indent="0" algn="ctr"/>
                      <a:r>
                        <a:rPr lang="en-US" sz="1200" dirty="0">
                          <a:latin typeface="Century Gothic" panose="020B0502020202020204" pitchFamily="34" charset="0"/>
                        </a:rPr>
                        <a:t>CONTACT INFORMATION</a:t>
                      </a:r>
                      <a:endParaRPr lang="en-US" sz="1200" b="1" dirty="0">
                        <a:solidFill>
                          <a:schemeClr val="bg1"/>
                        </a:solidFill>
                        <a:latin typeface="Century Gothic" panose="020B0502020202020204" pitchFamily="34" charset="0"/>
                      </a:endParaRPr>
                    </a:p>
                  </a:txBody>
                  <a:tcPr marL="46918" marR="46918" marT="46918" marB="46918"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19396">
                <a:tc>
                  <a:txBody>
                    <a:bodyPr/>
                    <a:lstStyle/>
                    <a:p>
                      <a:pPr marL="114300" indent="0" algn="l">
                        <a:buFont typeface="Arial" panose="020B0604020202020204" pitchFamily="34" charset="0"/>
                        <a:buNone/>
                      </a:pPr>
                      <a:endParaRPr lang="en-US" sz="1100" b="0" i="0" dirty="0">
                        <a:solidFill>
                          <a:schemeClr val="tx1"/>
                        </a:solidFill>
                        <a:latin typeface="Century Gothic" panose="020B0502020202020204" pitchFamily="34" charset="0"/>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9396">
                <a:tc>
                  <a:txBody>
                    <a:bodyPr/>
                    <a:lstStyle/>
                    <a:p>
                      <a:pPr marL="114300" lvl="1" indent="0" algn="l" defTabSz="914400" rtl="0" eaLnBrk="1" latinLnBrk="0" hangingPunct="1">
                        <a:buFont typeface="Arial" panose="020B0604020202020204" pitchFamily="34" charset="0"/>
                        <a:buNone/>
                      </a:pPr>
                      <a:endParaRPr lang="en-US" sz="1100" b="1"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4300"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19396">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9396">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519396">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19396">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43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519396">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19396">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430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584424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91BDE-03E9-272B-FBA4-499F2697F2B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5B07E29-64C3-D67D-FBEF-7168B14888E4}"/>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TextBox 6">
            <a:extLst>
              <a:ext uri="{FF2B5EF4-FFF2-40B4-BE49-F238E27FC236}">
                <a16:creationId xmlns:a16="http://schemas.microsoft.com/office/drawing/2014/main" id="{9C2392AA-C622-EF3E-91EB-2FD8621E9487}"/>
              </a:ext>
            </a:extLst>
          </p:cNvPr>
          <p:cNvSpPr txBox="1"/>
          <p:nvPr/>
        </p:nvSpPr>
        <p:spPr>
          <a:xfrm>
            <a:off x="3581400" y="6477000"/>
            <a:ext cx="8483641"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 GOVERNANCE - </a:t>
            </a:r>
            <a:r>
              <a:rPr lang="en-US" b="1" dirty="0">
                <a:solidFill>
                  <a:schemeClr val="accent1"/>
                </a:solidFill>
                <a:latin typeface="Century Gothic" panose="020B0502020202020204" pitchFamily="34" charset="0"/>
                <a:ea typeface="Arial" charset="0"/>
                <a:cs typeface="Arial" charset="0"/>
              </a:rPr>
              <a:t>EXAMPLE</a:t>
            </a:r>
          </a:p>
        </p:txBody>
      </p:sp>
      <p:sp>
        <p:nvSpPr>
          <p:cNvPr id="43" name="Text Placeholder 7">
            <a:extLst>
              <a:ext uri="{FF2B5EF4-FFF2-40B4-BE49-F238E27FC236}">
                <a16:creationId xmlns:a16="http://schemas.microsoft.com/office/drawing/2014/main" id="{FBC68BDD-EEED-EDB8-4D60-D329FF586601}"/>
              </a:ext>
            </a:extLst>
          </p:cNvPr>
          <p:cNvSpPr txBox="1">
            <a:spLocks/>
          </p:cNvSpPr>
          <p:nvPr/>
        </p:nvSpPr>
        <p:spPr>
          <a:xfrm>
            <a:off x="220177" y="0"/>
            <a:ext cx="5329723" cy="585401"/>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3200" dirty="0">
                <a:solidFill>
                  <a:schemeClr val="accent1"/>
                </a:solidFill>
                <a:latin typeface="Century Gothic" panose="020B0502020202020204" pitchFamily="34" charset="0"/>
              </a:rPr>
              <a:t>Governance - EXAMPLE</a:t>
            </a:r>
          </a:p>
        </p:txBody>
      </p:sp>
      <p:graphicFrame>
        <p:nvGraphicFramePr>
          <p:cNvPr id="3" name="Table 2">
            <a:extLst>
              <a:ext uri="{FF2B5EF4-FFF2-40B4-BE49-F238E27FC236}">
                <a16:creationId xmlns:a16="http://schemas.microsoft.com/office/drawing/2014/main" id="{D6640E8E-55BE-88D9-FEFE-00D8FB44BD94}"/>
              </a:ext>
            </a:extLst>
          </p:cNvPr>
          <p:cNvGraphicFramePr>
            <a:graphicFrameLocks noGrp="1"/>
          </p:cNvGraphicFramePr>
          <p:nvPr>
            <p:extLst>
              <p:ext uri="{D42A27DB-BD31-4B8C-83A1-F6EECF244321}">
                <p14:modId xmlns:p14="http://schemas.microsoft.com/office/powerpoint/2010/main" val="3644675648"/>
              </p:ext>
            </p:extLst>
          </p:nvPr>
        </p:nvGraphicFramePr>
        <p:xfrm>
          <a:off x="301955" y="541867"/>
          <a:ext cx="11588090" cy="5692562"/>
        </p:xfrm>
        <a:graphic>
          <a:graphicData uri="http://schemas.openxmlformats.org/drawingml/2006/table">
            <a:tbl>
              <a:tblPr firstRow="1" bandRow="1">
                <a:tableStyleId>{EB344D84-9AFB-497E-A393-DC336BA19D2E}</a:tableStyleId>
              </a:tblPr>
              <a:tblGrid>
                <a:gridCol w="2819356">
                  <a:extLst>
                    <a:ext uri="{9D8B030D-6E8A-4147-A177-3AD203B41FA5}">
                      <a16:colId xmlns:a16="http://schemas.microsoft.com/office/drawing/2014/main" val="20000"/>
                    </a:ext>
                  </a:extLst>
                </a:gridCol>
                <a:gridCol w="6788922">
                  <a:extLst>
                    <a:ext uri="{9D8B030D-6E8A-4147-A177-3AD203B41FA5}">
                      <a16:colId xmlns:a16="http://schemas.microsoft.com/office/drawing/2014/main" val="20001"/>
                    </a:ext>
                  </a:extLst>
                </a:gridCol>
                <a:gridCol w="1979812">
                  <a:extLst>
                    <a:ext uri="{9D8B030D-6E8A-4147-A177-3AD203B41FA5}">
                      <a16:colId xmlns:a16="http://schemas.microsoft.com/office/drawing/2014/main" val="20002"/>
                    </a:ext>
                  </a:extLst>
                </a:gridCol>
              </a:tblGrid>
              <a:tr h="317246">
                <a:tc>
                  <a:txBody>
                    <a:bodyPr/>
                    <a:lstStyle/>
                    <a:p>
                      <a:pPr marL="114300" indent="0" algn="l"/>
                      <a:r>
                        <a:rPr lang="en-US" sz="1200" dirty="0">
                          <a:latin typeface="Century Gothic" panose="020B0502020202020204" pitchFamily="34" charset="0"/>
                        </a:rPr>
                        <a:t>PARTY RESPONSIBLE </a:t>
                      </a:r>
                      <a:endParaRPr lang="en-US" sz="1200" b="1" dirty="0">
                        <a:solidFill>
                          <a:schemeClr val="bg1"/>
                        </a:solidFill>
                        <a:latin typeface="Century Gothic" panose="020B0502020202020204" pitchFamily="34" charset="0"/>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solidFill>
                  </a:tcPr>
                </a:tc>
                <a:tc>
                  <a:txBody>
                    <a:bodyPr/>
                    <a:lstStyle/>
                    <a:p>
                      <a:pPr marL="114300" indent="0" algn="l"/>
                      <a:r>
                        <a:rPr lang="en-US" sz="1200" kern="1200" dirty="0">
                          <a:latin typeface="Century Gothic" panose="020B0502020202020204" pitchFamily="34" charset="0"/>
                        </a:rPr>
                        <a:t>ROLE</a:t>
                      </a:r>
                      <a:endParaRPr lang="en-US" sz="1200" b="1" kern="1200" dirty="0">
                        <a:solidFill>
                          <a:schemeClr val="bg1"/>
                        </a:solidFill>
                        <a:latin typeface="Century Gothic" panose="020B0502020202020204" pitchFamily="34" charset="0"/>
                        <a:ea typeface="+mn-ea"/>
                        <a:cs typeface="+mn-cs"/>
                      </a:endParaRP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c>
                  <a:txBody>
                    <a:bodyPr/>
                    <a:lstStyle/>
                    <a:p>
                      <a:pPr marL="114300" indent="0" algn="l"/>
                      <a:r>
                        <a:rPr lang="en-US" sz="1200" dirty="0">
                          <a:latin typeface="Century Gothic" panose="020B0502020202020204" pitchFamily="34" charset="0"/>
                        </a:rPr>
                        <a:t>CONTACT INFORMATION</a:t>
                      </a:r>
                      <a:endParaRPr lang="en-US" sz="1200" b="1" dirty="0">
                        <a:solidFill>
                          <a:schemeClr val="bg1"/>
                        </a:solidFill>
                        <a:latin typeface="Century Gothic" panose="020B0502020202020204" pitchFamily="34" charset="0"/>
                      </a:endParaRPr>
                    </a:p>
                  </a:txBody>
                  <a:tcPr marL="46918" marR="46918" marT="46918" marB="46918"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82837">
                <a:tc>
                  <a:txBody>
                    <a:bodyPr/>
                    <a:lstStyle/>
                    <a:p>
                      <a:pPr marL="114300" indent="0" algn="l">
                        <a:buFont typeface="Arial" panose="020B0604020202020204" pitchFamily="34" charset="0"/>
                        <a:buNone/>
                      </a:pPr>
                      <a:r>
                        <a:rPr lang="en-US" sz="1100" b="1" i="0" dirty="0">
                          <a:solidFill>
                            <a:schemeClr val="tx1"/>
                          </a:solidFill>
                          <a:latin typeface="Century Gothic" panose="020B0502020202020204" pitchFamily="34" charset="0"/>
                        </a:rPr>
                        <a:t>CIO</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indent="0" algn="l" defTabSz="914400" rtl="0" eaLnBrk="1" latinLnBrk="0" hangingPunct="1">
                        <a:buFont typeface="Arial" panose="020B0604020202020204" pitchFamily="34" charset="0"/>
                        <a:buNone/>
                      </a:pPr>
                      <a:r>
                        <a:rPr lang="en-US" sz="1100" b="0" i="0" kern="1200" dirty="0">
                          <a:solidFill>
                            <a:schemeClr val="tx1"/>
                          </a:solidFill>
                          <a:latin typeface="Century Gothic" panose="020B0502020202020204" pitchFamily="34" charset="0"/>
                          <a:ea typeface="+mn-ea"/>
                          <a:cs typeface="+mn-cs"/>
                        </a:rPr>
                        <a:t>Executive Program Sponsor</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6341">
                <a:tc>
                  <a:txBody>
                    <a:bodyPr/>
                    <a:lstStyle/>
                    <a:p>
                      <a:pPr marL="114300" lvl="1" indent="0" algn="l" defTabSz="914400" rtl="0" eaLnBrk="1" latinLnBrk="0" hangingPunct="1">
                        <a:buFont typeface="Arial" panose="020B0604020202020204" pitchFamily="34" charset="0"/>
                        <a:buNone/>
                      </a:pPr>
                      <a:r>
                        <a:rPr lang="en-US" sz="1100" b="1" i="0" kern="1200" dirty="0">
                          <a:solidFill>
                            <a:schemeClr val="tx1"/>
                          </a:solidFill>
                          <a:latin typeface="Century Gothic" panose="020B0502020202020204" pitchFamily="34" charset="0"/>
                          <a:ea typeface="+mn-ea"/>
                          <a:cs typeface="+mn-cs"/>
                        </a:rPr>
                        <a:t>CSO, CFO</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14300" indent="0" algn="l" defTabSz="914400" rtl="0" eaLnBrk="1" latinLnBrk="0" hangingPunct="1">
                        <a:buFont typeface="Arial" panose="020B0604020202020204" pitchFamily="34" charset="0"/>
                        <a:buNone/>
                      </a:pPr>
                      <a:r>
                        <a:rPr lang="en-US" sz="1100" b="0" i="0" kern="1200" dirty="0">
                          <a:solidFill>
                            <a:schemeClr val="tx1"/>
                          </a:solidFill>
                          <a:latin typeface="Century Gothic" panose="020B0502020202020204" pitchFamily="34" charset="0"/>
                          <a:ea typeface="+mn-ea"/>
                          <a:cs typeface="+mn-cs"/>
                        </a:rPr>
                        <a:t>Co-sponsors</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97567">
                <a:tc>
                  <a:txBody>
                    <a:bodyPr/>
                    <a:lstStyle/>
                    <a:p>
                      <a:pPr marL="114300" lvl="1" indent="0" algn="l" defTabSz="914400" rtl="0" eaLnBrk="1" latinLnBrk="0" hangingPunct="1">
                        <a:buFont typeface="Arial" panose="020B0604020202020204" pitchFamily="34" charset="0"/>
                        <a:buNone/>
                      </a:pPr>
                      <a:r>
                        <a:rPr lang="en-US" sz="1100" b="1" i="0" kern="1200" dirty="0">
                          <a:solidFill>
                            <a:schemeClr val="tx1"/>
                          </a:solidFill>
                          <a:latin typeface="Century Gothic" panose="020B0502020202020204" pitchFamily="34" charset="0"/>
                          <a:ea typeface="+mn-ea"/>
                          <a:cs typeface="+mn-cs"/>
                        </a:rPr>
                        <a:t>Project manager</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14300" lvl="1" indent="0" algn="l" defTabSz="914400" rtl="0" eaLnBrk="1" latinLnBrk="0" hangingPunct="1">
                        <a:buFont typeface="Arial" panose="020B0604020202020204" pitchFamily="34" charset="0"/>
                        <a:buNone/>
                      </a:pPr>
                      <a:r>
                        <a:rPr lang="en-US" sz="1100" b="0" i="0" kern="1200" dirty="0">
                          <a:solidFill>
                            <a:schemeClr val="tx1"/>
                          </a:solidFill>
                          <a:latin typeface="Century Gothic" panose="020B0502020202020204" pitchFamily="34" charset="0"/>
                          <a:ea typeface="+mn-ea"/>
                          <a:cs typeface="+mn-cs"/>
                        </a:rPr>
                        <a:t>Day-to-day execution:</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Directs all initiative workstreams (Infrastructure, ESG Platform, AI Ops, Procurement).</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Maintains schedule, budget, risks, and reporting cadence.</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Facilitates Steering Committee meetings and stakeholder alignment.</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133793">
                <a:tc>
                  <a:txBody>
                    <a:bodyPr/>
                    <a:lstStyle/>
                    <a:p>
                      <a:pPr marL="114300" lvl="1" indent="0" algn="l" defTabSz="914400" rtl="0" eaLnBrk="1" latinLnBrk="0" hangingPunct="1">
                        <a:buFont typeface="Arial" panose="020B0604020202020204" pitchFamily="34" charset="0"/>
                        <a:buNone/>
                      </a:pPr>
                      <a:r>
                        <a:rPr lang="en-US" sz="1100" b="1" i="0" kern="1200" dirty="0">
                          <a:solidFill>
                            <a:schemeClr val="tx1"/>
                          </a:solidFill>
                          <a:latin typeface="Century Gothic" panose="020B0502020202020204" pitchFamily="34" charset="0"/>
                          <a:ea typeface="+mn-ea"/>
                          <a:cs typeface="+mn-cs"/>
                        </a:rPr>
                        <a:t>Project team (core delivery group)</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Infrastructure Engineering &amp; Cloud Architecture Team</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ESG Data &amp; Integration Engineering Team</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AI Governance &amp; ML Engineering Team</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Procurement ESG &amp; Lifecycle Management Team</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Sustainability Reporting &amp; Carbon Accounting Team</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FinOps &amp; Finance Analysts</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797567">
                <a:tc>
                  <a:txBody>
                    <a:bodyPr/>
                    <a:lstStyle/>
                    <a:p>
                      <a:pPr marL="114300" lvl="1" indent="0" algn="l" defTabSz="914400" rtl="0" eaLnBrk="1" latinLnBrk="0" hangingPunct="1">
                        <a:buFont typeface="Arial" panose="020B0604020202020204" pitchFamily="34" charset="0"/>
                        <a:buNone/>
                      </a:pPr>
                      <a:r>
                        <a:rPr lang="en-US" sz="1100" b="1" i="0" kern="1200" dirty="0">
                          <a:solidFill>
                            <a:schemeClr val="tx1"/>
                          </a:solidFill>
                          <a:latin typeface="Century Gothic" panose="020B0502020202020204" pitchFamily="34" charset="0"/>
                          <a:ea typeface="+mn-ea"/>
                          <a:cs typeface="+mn-cs"/>
                        </a:rPr>
                        <a:t>Review Team (oversight and assurance</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Steering Committee (Monthly): CIO (chair), CSO, CFO, CTO, CDO, CPO</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Internal Audit Review (Quarterly): CSRD readiness, data assurance, controls validation</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Finance Review (Quarterly): ROI tracking, realized savings, cost-to-date</a:t>
                      </a:r>
                    </a:p>
                    <a:p>
                      <a:pPr marL="285750" lvl="1" indent="-171450" algn="l" defTabSz="914400" rtl="0" eaLnBrk="1" latinLnBrk="0" hangingPunct="1">
                        <a:buFont typeface="Arial" panose="020B0604020202020204" pitchFamily="34" charset="0"/>
                        <a:buChar char="•"/>
                      </a:pPr>
                      <a:r>
                        <a:rPr lang="en-US" sz="1100" b="0" i="0" kern="1200" dirty="0">
                          <a:solidFill>
                            <a:schemeClr val="tx1"/>
                          </a:solidFill>
                          <a:latin typeface="Century Gothic" panose="020B0502020202020204" pitchFamily="34" charset="0"/>
                          <a:ea typeface="+mn-ea"/>
                          <a:cs typeface="+mn-cs"/>
                        </a:rPr>
                        <a:t>Sustainability Review (Bi-monthly): ESG metrics, CO₂ progress, Scope 3 visibility</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97567">
                <a:tc>
                  <a:txBody>
                    <a:bodyPr/>
                    <a:lstStyle/>
                    <a:p>
                      <a:pPr marL="114300" lvl="1" indent="0" algn="l" defTabSz="914400" rtl="0" eaLnBrk="1" latinLnBrk="0" hangingPunct="1">
                        <a:buFont typeface="Arial" panose="020B0604020202020204" pitchFamily="34" charset="0"/>
                        <a:buNone/>
                      </a:pPr>
                      <a:r>
                        <a:rPr lang="en-US" sz="1100" b="1" i="0" kern="1200" dirty="0">
                          <a:solidFill>
                            <a:schemeClr val="tx1"/>
                          </a:solidFill>
                          <a:latin typeface="Century Gothic" panose="020B0502020202020204" pitchFamily="34" charset="0"/>
                          <a:ea typeface="+mn-ea"/>
                          <a:cs typeface="+mn-cs"/>
                        </a:rPr>
                        <a:t>Quality and compliance consultants</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2857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latin typeface="Century Gothic" panose="020B0502020202020204" pitchFamily="34" charset="0"/>
                          <a:ea typeface="+mn-ea"/>
                          <a:cs typeface="+mn-cs"/>
                        </a:rPr>
                        <a:t>External ESG reporting advisor (CSRD / assurance alignment)</a:t>
                      </a:r>
                    </a:p>
                    <a:p>
                      <a:pPr marL="2857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latin typeface="Century Gothic" panose="020B0502020202020204" pitchFamily="34" charset="0"/>
                          <a:ea typeface="+mn-ea"/>
                          <a:cs typeface="+mn-cs"/>
                        </a:rPr>
                        <a:t>Cloud optimization &amp; DCIM performance consultant</a:t>
                      </a:r>
                    </a:p>
                    <a:p>
                      <a:pPr marL="2857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latin typeface="Century Gothic" panose="020B0502020202020204" pitchFamily="34" charset="0"/>
                          <a:ea typeface="+mn-ea"/>
                          <a:cs typeface="+mn-cs"/>
                        </a:rPr>
                        <a:t>Responsible AI governance advisor (ISO 42001 readiness)</a:t>
                      </a:r>
                    </a:p>
                    <a:p>
                      <a:pPr marL="2857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latin typeface="Century Gothic" panose="020B0502020202020204" pitchFamily="34" charset="0"/>
                          <a:ea typeface="+mn-ea"/>
                          <a:cs typeface="+mn-cs"/>
                        </a:rPr>
                        <a:t>Supplier ESG rating provider (EcoVadis/CDP)</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545663">
                <a:tc>
                  <a:txBody>
                    <a:bodyPr/>
                    <a:lstStyle/>
                    <a:p>
                      <a:pPr marL="114300" lvl="1" indent="0" algn="l" defTabSz="914400" rtl="0" eaLnBrk="1" latinLnBrk="0" hangingPunct="1">
                        <a:buFont typeface="Arial" panose="020B0604020202020204" pitchFamily="34" charset="0"/>
                        <a:buNone/>
                      </a:pPr>
                      <a:r>
                        <a:rPr lang="en-US" sz="1100" b="1" i="0" kern="1200" dirty="0">
                          <a:solidFill>
                            <a:schemeClr val="tx1"/>
                          </a:solidFill>
                          <a:latin typeface="Century Gothic" panose="020B0502020202020204" pitchFamily="34" charset="0"/>
                          <a:ea typeface="+mn-ea"/>
                          <a:cs typeface="+mn-cs"/>
                        </a:rPr>
                        <a:t>Subject matter experts</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2857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latin typeface="Century Gothic" panose="020B0502020202020204" pitchFamily="34" charset="0"/>
                          <a:ea typeface="+mn-ea"/>
                          <a:cs typeface="+mn-cs"/>
                        </a:rPr>
                        <a:t>Data center engineering; cloud architecture; facilities energy; sustainable ai &amp; intelligent operations </a:t>
                      </a:r>
                    </a:p>
                    <a:p>
                      <a:pPr marL="2857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latin typeface="Century Gothic" panose="020B0502020202020204" pitchFamily="34" charset="0"/>
                          <a:ea typeface="+mn-ea"/>
                          <a:cs typeface="+mn-cs"/>
                        </a:rPr>
                        <a:t>ML engineering; ai governance; FinOps, </a:t>
                      </a:r>
                    </a:p>
                    <a:p>
                      <a:pPr marL="2857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latin typeface="Century Gothic" panose="020B0502020202020204" pitchFamily="34" charset="0"/>
                          <a:ea typeface="+mn-ea"/>
                          <a:cs typeface="+mn-cs"/>
                        </a:rPr>
                        <a:t>ESG data architecture; carbon accounting; data quality &amp; controls</a:t>
                      </a:r>
                    </a:p>
                    <a:p>
                      <a:pPr marL="2857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latin typeface="Century Gothic" panose="020B0502020202020204" pitchFamily="34" charset="0"/>
                          <a:ea typeface="+mn-ea"/>
                          <a:cs typeface="+mn-cs"/>
                        </a:rPr>
                        <a:t>Supplier ESG; IT asset management; circularity </a:t>
                      </a:r>
                    </a:p>
                  </a:txBody>
                  <a:tcPr marL="46918" marR="46918" marT="59547" marB="59547"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171450" lvl="1" indent="0" algn="l" defTabSz="914400" rtl="0" eaLnBrk="1" latinLnBrk="0" hangingPunct="1">
                        <a:buFont typeface="Arial" panose="020B0604020202020204" pitchFamily="34" charset="0"/>
                        <a:buNone/>
                      </a:pPr>
                      <a:endParaRPr lang="en-US" sz="1100" b="0" i="0" kern="1200" dirty="0">
                        <a:solidFill>
                          <a:schemeClr val="tx1"/>
                        </a:solidFill>
                        <a:latin typeface="Century Gothic" panose="020B0502020202020204" pitchFamily="34" charset="0"/>
                        <a:ea typeface="+mn-ea"/>
                        <a:cs typeface="+mn-cs"/>
                      </a:endParaRPr>
                    </a:p>
                  </a:txBody>
                  <a:tcPr marL="0" marR="0" marT="0" marB="0"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03912718"/>
                  </a:ext>
                </a:extLst>
              </a:tr>
            </a:tbl>
          </a:graphicData>
        </a:graphic>
      </p:graphicFrame>
    </p:spTree>
    <p:extLst>
      <p:ext uri="{BB962C8B-B14F-4D97-AF65-F5344CB8AC3E}">
        <p14:creationId xmlns:p14="http://schemas.microsoft.com/office/powerpoint/2010/main" val="2566937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85704FB2-21BB-8D44-AC07-AF228E40B331}"/>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extBox 9">
            <a:extLst>
              <a:ext uri="{FF2B5EF4-FFF2-40B4-BE49-F238E27FC236}">
                <a16:creationId xmlns:a16="http://schemas.microsoft.com/office/drawing/2014/main" id="{591C4F87-A976-1E4C-B38C-19D02E42CE4B}"/>
              </a:ext>
            </a:extLst>
          </p:cNvPr>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SUMMARY</a:t>
            </a:r>
          </a:p>
        </p:txBody>
      </p:sp>
      <p:sp>
        <p:nvSpPr>
          <p:cNvPr id="11" name="TextBox 10">
            <a:extLst>
              <a:ext uri="{FF2B5EF4-FFF2-40B4-BE49-F238E27FC236}">
                <a16:creationId xmlns:a16="http://schemas.microsoft.com/office/drawing/2014/main" id="{6047BEA3-34EC-FB46-91E8-5C64600DE54C}"/>
              </a:ext>
            </a:extLst>
          </p:cNvPr>
          <p:cNvSpPr txBox="1"/>
          <p:nvPr/>
        </p:nvSpPr>
        <p:spPr>
          <a:xfrm>
            <a:off x="243840" y="228600"/>
            <a:ext cx="11554439" cy="2277547"/>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Summary</a:t>
            </a:r>
          </a:p>
          <a:p>
            <a:endParaRPr lang="en-US" sz="2800" b="1" dirty="0">
              <a:latin typeface="Century Gothic" panose="020B0502020202020204" pitchFamily="34" charset="0"/>
            </a:endParaRPr>
          </a:p>
          <a:p>
            <a:pPr marL="914400" lvl="1" indent="-457200">
              <a:buFont typeface="Arial" panose="020B0604020202020204" pitchFamily="34" charset="0"/>
              <a:buChar char="•"/>
            </a:pPr>
            <a:r>
              <a:rPr lang="en-US" dirty="0">
                <a:solidFill>
                  <a:schemeClr val="accent1"/>
                </a:solidFill>
                <a:latin typeface="Century Gothic" panose="020B0502020202020204" pitchFamily="34" charset="0"/>
              </a:rPr>
              <a:t>Summary of Business Case</a:t>
            </a:r>
          </a:p>
          <a:p>
            <a:pPr marL="914400" lvl="1" indent="-457200">
              <a:buFont typeface="Arial" panose="020B0604020202020204" pitchFamily="34" charset="0"/>
              <a:buChar char="•"/>
            </a:pPr>
            <a:endParaRPr lang="en-US" dirty="0">
              <a:solidFill>
                <a:schemeClr val="accent1"/>
              </a:solidFill>
              <a:latin typeface="Century Gothic" panose="020B0502020202020204" pitchFamily="34" charset="0"/>
            </a:endParaRPr>
          </a:p>
          <a:p>
            <a:pPr marL="914400" lvl="1" indent="-457200">
              <a:buFont typeface="Arial" panose="020B0604020202020204" pitchFamily="34" charset="0"/>
              <a:buChar char="•"/>
            </a:pPr>
            <a:r>
              <a:rPr lang="en-US" dirty="0">
                <a:solidFill>
                  <a:schemeClr val="accent1"/>
                </a:solidFill>
                <a:latin typeface="Century Gothic" panose="020B0502020202020204" pitchFamily="34" charset="0"/>
              </a:rPr>
              <a:t>Closing Statements</a:t>
            </a:r>
          </a:p>
          <a:p>
            <a:endParaRPr lang="en-US" sz="2800" b="1" dirty="0">
              <a:latin typeface="Century Gothic" panose="020B0502020202020204" pitchFamily="34" charset="0"/>
            </a:endParaRPr>
          </a:p>
        </p:txBody>
      </p:sp>
    </p:spTree>
    <p:extLst>
      <p:ext uri="{BB962C8B-B14F-4D97-AF65-F5344CB8AC3E}">
        <p14:creationId xmlns:p14="http://schemas.microsoft.com/office/powerpoint/2010/main" val="19676463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67075-9A22-B89F-07D4-B24C9805C510}"/>
            </a:ext>
          </a:extLst>
        </p:cNvPr>
        <p:cNvGrpSpPr/>
        <p:nvPr/>
      </p:nvGrpSpPr>
      <p:grpSpPr>
        <a:xfrm>
          <a:off x="0" y="0"/>
          <a:ext cx="0" cy="0"/>
          <a:chOff x="0" y="0"/>
          <a:chExt cx="0" cy="0"/>
        </a:xfrm>
      </p:grpSpPr>
      <p:sp>
        <p:nvSpPr>
          <p:cNvPr id="9" name="Rectangle 7">
            <a:extLst>
              <a:ext uri="{FF2B5EF4-FFF2-40B4-BE49-F238E27FC236}">
                <a16:creationId xmlns:a16="http://schemas.microsoft.com/office/drawing/2014/main" id="{A86F8BDF-B35B-D68F-CA6F-74F0D086F42A}"/>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extBox 9">
            <a:extLst>
              <a:ext uri="{FF2B5EF4-FFF2-40B4-BE49-F238E27FC236}">
                <a16:creationId xmlns:a16="http://schemas.microsoft.com/office/drawing/2014/main" id="{1CC4A682-156C-6CA0-4A7F-D74F6D6CB919}"/>
              </a:ext>
            </a:extLst>
          </p:cNvPr>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SUMMARY</a:t>
            </a:r>
          </a:p>
        </p:txBody>
      </p:sp>
      <p:sp>
        <p:nvSpPr>
          <p:cNvPr id="11" name="TextBox 10">
            <a:extLst>
              <a:ext uri="{FF2B5EF4-FFF2-40B4-BE49-F238E27FC236}">
                <a16:creationId xmlns:a16="http://schemas.microsoft.com/office/drawing/2014/main" id="{79E210B5-8AB7-2E64-DB33-94C18EE3F0CE}"/>
              </a:ext>
            </a:extLst>
          </p:cNvPr>
          <p:cNvSpPr txBox="1"/>
          <p:nvPr/>
        </p:nvSpPr>
        <p:spPr>
          <a:xfrm>
            <a:off x="243840" y="228600"/>
            <a:ext cx="11554439" cy="4062651"/>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Summary</a:t>
            </a:r>
          </a:p>
          <a:p>
            <a:endParaRPr lang="en-US" sz="2800" b="1" dirty="0">
              <a:latin typeface="Century Gothic" panose="020B0502020202020204" pitchFamily="34" charset="0"/>
            </a:endParaRPr>
          </a:p>
          <a:p>
            <a:pPr lvl="1"/>
            <a:r>
              <a:rPr lang="en-US" dirty="0">
                <a:solidFill>
                  <a:schemeClr val="accent1"/>
                </a:solidFill>
                <a:latin typeface="Century Gothic" panose="020B0502020202020204" pitchFamily="34" charset="0"/>
              </a:rPr>
              <a:t>This portfolio program delivers a unified strategy that modernizes infrastructure, embeds responsible AI, integrates audit-grade ESG reporting, and transforms procurement to extend device lifecycles and reduce Scope 3 emissions—cutting IT’s carbon footprint by 50%, lowering operating costs by $1M+ annually, ensuring CSRD-ready compliance, and positioning IT as a strategic enabler of enterprise sustainability, resilience, and financial performance.</a:t>
            </a:r>
          </a:p>
          <a:p>
            <a:pPr lvl="1"/>
            <a:endParaRPr lang="en-US" dirty="0">
              <a:solidFill>
                <a:schemeClr val="accent1"/>
              </a:solidFill>
              <a:latin typeface="Century Gothic" panose="020B0502020202020204" pitchFamily="34" charset="0"/>
            </a:endParaRPr>
          </a:p>
          <a:p>
            <a:pPr lvl="1"/>
            <a:r>
              <a:rPr lang="en-US" dirty="0">
                <a:solidFill>
                  <a:schemeClr val="accent1"/>
                </a:solidFill>
                <a:latin typeface="Century Gothic" panose="020B0502020202020204" pitchFamily="34" charset="0"/>
              </a:rPr>
              <a:t>By approving this integrated four-initiative portfolio, the organization enables IT to accelerate decarbonization, strengthen regulatory compliance, reduce long-term operating costs, improve supplier transparency, and establish a modern, responsible foundation for cloud, AI, and ESG reporting—delivering immediate value, mitigating rising risks, and future-proofing the enterprise for the next decade.</a:t>
            </a:r>
            <a:endParaRPr lang="en-US" sz="2800" b="1" dirty="0">
              <a:latin typeface="Century Gothic" panose="020B0502020202020204" pitchFamily="34" charset="0"/>
            </a:endParaRPr>
          </a:p>
        </p:txBody>
      </p:sp>
    </p:spTree>
    <p:extLst>
      <p:ext uri="{BB962C8B-B14F-4D97-AF65-F5344CB8AC3E}">
        <p14:creationId xmlns:p14="http://schemas.microsoft.com/office/powerpoint/2010/main" val="2013117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26DC5-ECBE-5170-6ED9-C6D617A735F5}"/>
            </a:ext>
          </a:extLst>
        </p:cNvPr>
        <p:cNvGrpSpPr/>
        <p:nvPr/>
      </p:nvGrpSpPr>
      <p:grpSpPr>
        <a:xfrm>
          <a:off x="0" y="0"/>
          <a:ext cx="0" cy="0"/>
          <a:chOff x="0" y="0"/>
          <a:chExt cx="0" cy="0"/>
        </a:xfrm>
      </p:grpSpPr>
      <p:sp>
        <p:nvSpPr>
          <p:cNvPr id="9" name="Rectangle 7">
            <a:extLst>
              <a:ext uri="{FF2B5EF4-FFF2-40B4-BE49-F238E27FC236}">
                <a16:creationId xmlns:a16="http://schemas.microsoft.com/office/drawing/2014/main" id="{0C411EF4-9410-5B65-C3AE-A40440C406CA}"/>
              </a:ext>
            </a:extLst>
          </p:cNvPr>
          <p:cNvSpPr/>
          <p:nvPr/>
        </p:nvSpPr>
        <p:spPr>
          <a:xfrm>
            <a:off x="0" y="6333892"/>
            <a:ext cx="12192000" cy="524107"/>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4107">
                <a:moveTo>
                  <a:pt x="0" y="3171"/>
                </a:moveTo>
                <a:lnTo>
                  <a:pt x="11054576" y="0"/>
                </a:lnTo>
                <a:lnTo>
                  <a:pt x="11296185" y="159836"/>
                </a:lnTo>
                <a:lnTo>
                  <a:pt x="11508059" y="3718"/>
                </a:lnTo>
                <a:lnTo>
                  <a:pt x="12192000" y="3171"/>
                </a:lnTo>
                <a:lnTo>
                  <a:pt x="12192000" y="524107"/>
                </a:lnTo>
                <a:lnTo>
                  <a:pt x="0" y="524107"/>
                </a:lnTo>
                <a:lnTo>
                  <a:pt x="0" y="31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extBox 9">
            <a:extLst>
              <a:ext uri="{FF2B5EF4-FFF2-40B4-BE49-F238E27FC236}">
                <a16:creationId xmlns:a16="http://schemas.microsoft.com/office/drawing/2014/main" id="{86FC1306-E5FB-7490-FE32-A61029661047}"/>
              </a:ext>
            </a:extLst>
          </p:cNvPr>
          <p:cNvSpPr txBox="1"/>
          <p:nvPr/>
        </p:nvSpPr>
        <p:spPr>
          <a:xfrm>
            <a:off x="5863533" y="6477000"/>
            <a:ext cx="6201508" cy="369332"/>
          </a:xfrm>
          <a:prstGeom prst="rect">
            <a:avLst/>
          </a:prstGeom>
          <a:noFill/>
        </p:spPr>
        <p:txBody>
          <a:bodyPr wrap="square" rtlCol="0">
            <a:spAutoFit/>
          </a:bodyPr>
          <a:lstStyle/>
          <a:p>
            <a:pPr algn="r"/>
            <a:r>
              <a:rPr lang="en-US" dirty="0">
                <a:solidFill>
                  <a:schemeClr val="accent1"/>
                </a:solidFill>
                <a:latin typeface="Century Gothic" panose="020B0502020202020204" pitchFamily="34" charset="0"/>
                <a:ea typeface="Arial" charset="0"/>
                <a:cs typeface="Arial" charset="0"/>
              </a:rPr>
              <a:t>SUMMARY</a:t>
            </a:r>
          </a:p>
        </p:txBody>
      </p:sp>
      <p:sp>
        <p:nvSpPr>
          <p:cNvPr id="11" name="TextBox 10">
            <a:extLst>
              <a:ext uri="{FF2B5EF4-FFF2-40B4-BE49-F238E27FC236}">
                <a16:creationId xmlns:a16="http://schemas.microsoft.com/office/drawing/2014/main" id="{D6F10580-A9BC-246D-4A9D-857979AC9822}"/>
              </a:ext>
            </a:extLst>
          </p:cNvPr>
          <p:cNvSpPr txBox="1"/>
          <p:nvPr/>
        </p:nvSpPr>
        <p:spPr>
          <a:xfrm>
            <a:off x="243840" y="228600"/>
            <a:ext cx="11554439" cy="2677656"/>
          </a:xfrm>
          <a:prstGeom prst="rect">
            <a:avLst/>
          </a:prstGeom>
          <a:noFill/>
        </p:spPr>
        <p:txBody>
          <a:bodyPr wrap="square" rtlCol="0">
            <a:spAutoFit/>
          </a:bodyPr>
          <a:lstStyle/>
          <a:p>
            <a:r>
              <a:rPr lang="en-US" sz="3200" dirty="0">
                <a:solidFill>
                  <a:schemeClr val="accent1"/>
                </a:solidFill>
                <a:latin typeface="Century Gothic" panose="020B0502020202020204" pitchFamily="34" charset="0"/>
              </a:rPr>
              <a:t>Potential Appendices</a:t>
            </a:r>
          </a:p>
          <a:p>
            <a:endParaRPr lang="en-US" sz="2800" b="1" dirty="0">
              <a:latin typeface="Century Gothic" panose="020B0502020202020204" pitchFamily="34" charset="0"/>
            </a:endParaRPr>
          </a:p>
          <a:p>
            <a:pPr marL="914400" lvl="1" indent="-457200">
              <a:buFont typeface="Arial" panose="020B0604020202020204" pitchFamily="34" charset="0"/>
              <a:buChar char="•"/>
            </a:pPr>
            <a:r>
              <a:rPr lang="en-US" dirty="0">
                <a:solidFill>
                  <a:schemeClr val="accent1"/>
                </a:solidFill>
                <a:latin typeface="Century Gothic" panose="020B0502020202020204" pitchFamily="34" charset="0"/>
              </a:rPr>
              <a:t>Initiative at a glance (see next page)</a:t>
            </a:r>
          </a:p>
          <a:p>
            <a:pPr marL="914400" lvl="1" indent="-457200">
              <a:buFont typeface="Arial" panose="020B0604020202020204" pitchFamily="34" charset="0"/>
              <a:buChar char="•"/>
            </a:pPr>
            <a:r>
              <a:rPr lang="en-US" dirty="0">
                <a:solidFill>
                  <a:schemeClr val="accent1"/>
                </a:solidFill>
                <a:latin typeface="Century Gothic" panose="020B0502020202020204" pitchFamily="34" charset="0"/>
              </a:rPr>
              <a:t>ESG terms and KPI glossary</a:t>
            </a:r>
          </a:p>
          <a:p>
            <a:pPr marL="914400" lvl="1" indent="-457200">
              <a:buFont typeface="Arial" panose="020B0604020202020204" pitchFamily="34" charset="0"/>
              <a:buChar char="•"/>
            </a:pPr>
            <a:r>
              <a:rPr lang="en-US" dirty="0">
                <a:solidFill>
                  <a:schemeClr val="accent1"/>
                </a:solidFill>
                <a:latin typeface="Century Gothic" panose="020B0502020202020204" pitchFamily="34" charset="0"/>
              </a:rPr>
              <a:t>Emissions baseline methodology</a:t>
            </a:r>
          </a:p>
          <a:p>
            <a:pPr marL="914400" lvl="1" indent="-457200">
              <a:buFont typeface="Arial" panose="020B0604020202020204" pitchFamily="34" charset="0"/>
              <a:buChar char="•"/>
            </a:pPr>
            <a:r>
              <a:rPr lang="en-US" dirty="0">
                <a:solidFill>
                  <a:schemeClr val="accent1"/>
                </a:solidFill>
                <a:latin typeface="Century Gothic" panose="020B0502020202020204" pitchFamily="34" charset="0"/>
              </a:rPr>
              <a:t>Financial model summary table</a:t>
            </a:r>
          </a:p>
          <a:p>
            <a:pPr marL="914400" lvl="1" indent="-457200">
              <a:buFont typeface="Arial" panose="020B0604020202020204" pitchFamily="34" charset="0"/>
              <a:buChar char="•"/>
            </a:pPr>
            <a:r>
              <a:rPr lang="en-US" dirty="0">
                <a:solidFill>
                  <a:schemeClr val="accent1"/>
                </a:solidFill>
                <a:latin typeface="Century Gothic" panose="020B0502020202020204" pitchFamily="34" charset="0"/>
              </a:rPr>
              <a:t>Vendor selection criteria or scoring sheets</a:t>
            </a:r>
          </a:p>
          <a:p>
            <a:pPr marL="914400" lvl="1" indent="-457200">
              <a:buFont typeface="Arial" panose="020B0604020202020204" pitchFamily="34" charset="0"/>
              <a:buChar char="•"/>
            </a:pPr>
            <a:r>
              <a:rPr lang="en-US" dirty="0">
                <a:solidFill>
                  <a:schemeClr val="accent1"/>
                </a:solidFill>
                <a:latin typeface="Century Gothic" panose="020B0502020202020204" pitchFamily="34" charset="0"/>
              </a:rPr>
              <a:t>References and citations</a:t>
            </a:r>
          </a:p>
        </p:txBody>
      </p:sp>
    </p:spTree>
    <p:extLst>
      <p:ext uri="{BB962C8B-B14F-4D97-AF65-F5344CB8AC3E}">
        <p14:creationId xmlns:p14="http://schemas.microsoft.com/office/powerpoint/2010/main" val="76683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7410C-68CF-F00D-41DA-523428FDBA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5ACEC4-3CE7-B625-7CEA-96CFA69C7E95}"/>
              </a:ext>
            </a:extLst>
          </p:cNvPr>
          <p:cNvSpPr>
            <a:spLocks noGrp="1"/>
          </p:cNvSpPr>
          <p:nvPr>
            <p:ph type="title"/>
          </p:nvPr>
        </p:nvSpPr>
        <p:spPr>
          <a:xfrm>
            <a:off x="661686" y="169250"/>
            <a:ext cx="10969043" cy="609600"/>
          </a:xfrm>
        </p:spPr>
        <p:txBody>
          <a:bodyPr/>
          <a:lstStyle/>
          <a:p>
            <a:r>
              <a:rPr lang="en-US" sz="3200" dirty="0"/>
              <a:t>Sustainable IT value types, metrics, &amp; examples – Part 1</a:t>
            </a:r>
          </a:p>
        </p:txBody>
      </p:sp>
      <p:sp>
        <p:nvSpPr>
          <p:cNvPr id="5" name="Slide Number Placeholder 4">
            <a:extLst>
              <a:ext uri="{FF2B5EF4-FFF2-40B4-BE49-F238E27FC236}">
                <a16:creationId xmlns:a16="http://schemas.microsoft.com/office/drawing/2014/main" id="{D84A61A9-67A9-F4F3-B4C7-21BBE234AAA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4</a:t>
            </a:fld>
            <a:endParaRPr lang="en-US" dirty="0"/>
          </a:p>
        </p:txBody>
      </p:sp>
      <p:graphicFrame>
        <p:nvGraphicFramePr>
          <p:cNvPr id="6" name="Table 5">
            <a:extLst>
              <a:ext uri="{FF2B5EF4-FFF2-40B4-BE49-F238E27FC236}">
                <a16:creationId xmlns:a16="http://schemas.microsoft.com/office/drawing/2014/main" id="{7337980B-6937-55FD-9C4D-9A0F0F51D0AB}"/>
              </a:ext>
            </a:extLst>
          </p:cNvPr>
          <p:cNvGraphicFramePr>
            <a:graphicFrameLocks noGrp="1"/>
          </p:cNvGraphicFramePr>
          <p:nvPr>
            <p:extLst>
              <p:ext uri="{D42A27DB-BD31-4B8C-83A1-F6EECF244321}">
                <p14:modId xmlns:p14="http://schemas.microsoft.com/office/powerpoint/2010/main" val="761400123"/>
              </p:ext>
            </p:extLst>
          </p:nvPr>
        </p:nvGraphicFramePr>
        <p:xfrm>
          <a:off x="270564" y="544970"/>
          <a:ext cx="11775687" cy="6325769"/>
        </p:xfrm>
        <a:graphic>
          <a:graphicData uri="http://schemas.openxmlformats.org/drawingml/2006/table">
            <a:tbl>
              <a:tblPr firstRow="1" firstCol="1" bandRow="1">
                <a:tableStyleId>{5C22544A-7EE6-4342-B048-85BDC9FD1C3A}</a:tableStyleId>
              </a:tblPr>
              <a:tblGrid>
                <a:gridCol w="1066799">
                  <a:extLst>
                    <a:ext uri="{9D8B030D-6E8A-4147-A177-3AD203B41FA5}">
                      <a16:colId xmlns:a16="http://schemas.microsoft.com/office/drawing/2014/main" val="823118260"/>
                    </a:ext>
                  </a:extLst>
                </a:gridCol>
                <a:gridCol w="1628078">
                  <a:extLst>
                    <a:ext uri="{9D8B030D-6E8A-4147-A177-3AD203B41FA5}">
                      <a16:colId xmlns:a16="http://schemas.microsoft.com/office/drawing/2014/main" val="869369105"/>
                    </a:ext>
                  </a:extLst>
                </a:gridCol>
                <a:gridCol w="2297151">
                  <a:extLst>
                    <a:ext uri="{9D8B030D-6E8A-4147-A177-3AD203B41FA5}">
                      <a16:colId xmlns:a16="http://schemas.microsoft.com/office/drawing/2014/main" val="3485556473"/>
                    </a:ext>
                  </a:extLst>
                </a:gridCol>
                <a:gridCol w="2007220">
                  <a:extLst>
                    <a:ext uri="{9D8B030D-6E8A-4147-A177-3AD203B41FA5}">
                      <a16:colId xmlns:a16="http://schemas.microsoft.com/office/drawing/2014/main" val="2682338507"/>
                    </a:ext>
                  </a:extLst>
                </a:gridCol>
                <a:gridCol w="4776439">
                  <a:extLst>
                    <a:ext uri="{9D8B030D-6E8A-4147-A177-3AD203B41FA5}">
                      <a16:colId xmlns:a16="http://schemas.microsoft.com/office/drawing/2014/main" val="1423044696"/>
                    </a:ext>
                  </a:extLst>
                </a:gridCol>
              </a:tblGrid>
              <a:tr h="412595">
                <a:tc>
                  <a:txBody>
                    <a:bodyPr/>
                    <a:lstStyle/>
                    <a:p>
                      <a:pPr marL="0" marR="0" algn="ctr">
                        <a:lnSpc>
                          <a:spcPct val="115000"/>
                        </a:lnSpc>
                        <a:spcAft>
                          <a:spcPts val="800"/>
                        </a:spcAft>
                        <a:buNone/>
                      </a:pPr>
                      <a:r>
                        <a:rPr lang="en-US" sz="1000" kern="100" dirty="0">
                          <a:solidFill>
                            <a:schemeClr val="tx1"/>
                          </a:solidFill>
                          <a:effectLst/>
                          <a:latin typeface="+mn-lt"/>
                        </a:rPr>
                        <a:t>Meta Type of Value</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Specific Type of Value</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Description</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Expression of Value (Units)</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Documented Value</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extLst>
                  <a:ext uri="{0D108BD9-81ED-4DB2-BD59-A6C34878D82A}">
                    <a16:rowId xmlns:a16="http://schemas.microsoft.com/office/drawing/2014/main" val="1016566577"/>
                  </a:ext>
                </a:extLst>
              </a:tr>
              <a:tr h="402118">
                <a:tc rowSpan="5">
                  <a:txBody>
                    <a:bodyPr/>
                    <a:lstStyle/>
                    <a:p>
                      <a:pPr marL="91440" marR="0">
                        <a:lnSpc>
                          <a:spcPct val="115000"/>
                        </a:lnSpc>
                        <a:spcAft>
                          <a:spcPts val="800"/>
                        </a:spcAft>
                        <a:buNone/>
                      </a:pPr>
                      <a:r>
                        <a:rPr lang="en-US" sz="1000" kern="100" dirty="0">
                          <a:solidFill>
                            <a:schemeClr val="tx1"/>
                          </a:solidFill>
                          <a:effectLst/>
                          <a:latin typeface="+mn-lt"/>
                        </a:rPr>
                        <a:t>Enterprise – Tangible (Financial)</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nSpc>
                          <a:spcPct val="115000"/>
                        </a:lnSpc>
                        <a:spcAft>
                          <a:spcPts val="800"/>
                        </a:spcAft>
                        <a:buNone/>
                      </a:pPr>
                      <a:r>
                        <a:rPr lang="en-US" sz="1000" kern="100" dirty="0">
                          <a:effectLst/>
                          <a:latin typeface="+mn-lt"/>
                        </a:rPr>
                        <a:t>Operating cost efficiency</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Energy-efficient data centers, energy-efficient hardware, and hardware lifecycle extensions.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00000"/>
                        </a:lnSpc>
                        <a:spcAft>
                          <a:spcPts val="800"/>
                        </a:spcAft>
                        <a:buNone/>
                      </a:pPr>
                      <a:r>
                        <a:rPr lang="en-US" sz="1000" kern="100" dirty="0">
                          <a:effectLst/>
                          <a:latin typeface="+mn-lt"/>
                        </a:rPr>
                        <a:t>• % reduction in IT energy use</a:t>
                      </a:r>
                    </a:p>
                    <a:p>
                      <a:pPr marL="0" marR="0">
                        <a:lnSpc>
                          <a:spcPct val="100000"/>
                        </a:lnSpc>
                        <a:spcAft>
                          <a:spcPts val="800"/>
                        </a:spcAft>
                        <a:buNone/>
                      </a:pPr>
                      <a:r>
                        <a:rPr lang="en-US" sz="1000" kern="100" dirty="0">
                          <a:effectLst/>
                          <a:latin typeface="+mn-lt"/>
                        </a:rPr>
                        <a:t> • kWh/year avoided</a:t>
                      </a:r>
                    </a:p>
                    <a:p>
                      <a:pPr marL="0" marR="0">
                        <a:lnSpc>
                          <a:spcPct val="100000"/>
                        </a:lnSpc>
                        <a:spcAft>
                          <a:spcPts val="800"/>
                        </a:spcAft>
                        <a:buNone/>
                      </a:pPr>
                      <a:r>
                        <a:rPr lang="en-US" sz="1000" kern="100" dirty="0">
                          <a:effectLst/>
                          <a:latin typeface="+mn-lt"/>
                        </a:rPr>
                        <a:t> • metric tonne tCO₂e/year avoided </a:t>
                      </a:r>
                    </a:p>
                    <a:p>
                      <a:pPr marL="0" marR="0">
                        <a:lnSpc>
                          <a:spcPct val="100000"/>
                        </a:lnSpc>
                        <a:spcAft>
                          <a:spcPts val="800"/>
                        </a:spcAft>
                        <a:buNone/>
                      </a:pPr>
                      <a:r>
                        <a:rPr lang="en-US" sz="1000" kern="100" dirty="0">
                          <a:effectLst/>
                          <a:latin typeface="+mn-lt"/>
                        </a:rPr>
                        <a:t>• % reduction in infra OPEX/TCO</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20–40% reductions in data-center energy, plus ~20–25% reductions in the annualized carbon and cost tied to endpoint and server refresh.</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2264482581"/>
                  </a:ext>
                </a:extLst>
              </a:tr>
              <a:tr h="306078">
                <a:tc vMerge="1">
                  <a:txBody>
                    <a:bodyPr/>
                    <a:lstStyle/>
                    <a:p>
                      <a:endParaRPr lang="en-US"/>
                    </a:p>
                  </a:txBody>
                  <a:tcPr/>
                </a:tc>
                <a:tc>
                  <a:txBody>
                    <a:bodyPr/>
                    <a:lstStyle/>
                    <a:p>
                      <a:pPr marL="0" marR="0">
                        <a:lnSpc>
                          <a:spcPct val="115000"/>
                        </a:lnSpc>
                        <a:spcAft>
                          <a:spcPts val="800"/>
                        </a:spcAft>
                        <a:buNone/>
                      </a:pPr>
                      <a:r>
                        <a:rPr lang="en-US" sz="1000" kern="100" dirty="0">
                          <a:effectLst/>
                          <a:latin typeface="+mn-lt"/>
                        </a:rPr>
                        <a:t>Revenue growth &amp; innovation</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IT-enabled sustainable products and analytics create new markets or services.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Revenue growth (%), new product count</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Products with sustainability attributes deliver 6–25% higher revenue. NYU Stern’s Sustainable Market Share Index finds that products marketed as sustainable grew 2.3× faster than conventionally marketed products and accounted for about 30% of CPG market growth.</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1466658482"/>
                  </a:ext>
                </a:extLst>
              </a:tr>
              <a:tr h="179013">
                <a:tc vMerge="1">
                  <a:txBody>
                    <a:bodyPr/>
                    <a:lstStyle/>
                    <a:p>
                      <a:endParaRPr lang="en-US"/>
                    </a:p>
                  </a:txBody>
                  <a:tcPr/>
                </a:tc>
                <a:tc>
                  <a:txBody>
                    <a:bodyPr/>
                    <a:lstStyle/>
                    <a:p>
                      <a:pPr marL="0" marR="0">
                        <a:lnSpc>
                          <a:spcPct val="115000"/>
                        </a:lnSpc>
                        <a:spcAft>
                          <a:spcPts val="800"/>
                        </a:spcAft>
                        <a:buNone/>
                      </a:pPr>
                      <a:r>
                        <a:rPr lang="en-US" sz="1000" kern="100" dirty="0">
                          <a:effectLst/>
                          <a:latin typeface="+mn-lt"/>
                        </a:rPr>
                        <a:t>Investor attraction &amp; capital access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Transparent ESG reporting platforms build investor trust and credit rating advantages.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Cost of capital basis points, ESG fund inflows ($)</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Strong ESG = lower risk, lower cost of capital. High-ESG firms’ borrowing costs can be 15% lower than low-ESG peers (e.g., ~7.0% vs 8.2% average cost of debt).</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2123443741"/>
                  </a:ext>
                </a:extLst>
              </a:tr>
              <a:tr h="306078">
                <a:tc vMerge="1">
                  <a:txBody>
                    <a:bodyPr/>
                    <a:lstStyle/>
                    <a:p>
                      <a:endParaRPr lang="en-US"/>
                    </a:p>
                  </a:txBody>
                  <a:tcPr/>
                </a:tc>
                <a:tc>
                  <a:txBody>
                    <a:bodyPr/>
                    <a:lstStyle/>
                    <a:p>
                      <a:pPr marL="0" marR="0">
                        <a:lnSpc>
                          <a:spcPct val="115000"/>
                        </a:lnSpc>
                        <a:spcAft>
                          <a:spcPts val="800"/>
                        </a:spcAft>
                        <a:buNone/>
                      </a:pPr>
                      <a:r>
                        <a:rPr lang="en-US" sz="1000" kern="100" dirty="0">
                          <a:effectLst/>
                          <a:latin typeface="+mn-lt"/>
                        </a:rPr>
                        <a:t>Compliance &amp; reporting cost reduction</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Automated ESG data systems reduce manual reporting time and audit expense.</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Reporting cost ($), labor hours saved</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A 2022 Forrester study showed 20–40% reductions in time spent on ESG reporting and about $75k in avoided manual reporting costs, plus $116k saved on audit support over three years. A 2025 report ESG teams saved 5,400 hours over three years by automating data collection and reporting.</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2828661809"/>
                  </a:ext>
                </a:extLst>
              </a:tr>
              <a:tr h="534795">
                <a:tc vMerge="1">
                  <a:txBody>
                    <a:bodyPr/>
                    <a:lstStyle/>
                    <a:p>
                      <a:endParaRPr lang="en-US"/>
                    </a:p>
                  </a:txBody>
                  <a:tcPr/>
                </a:tc>
                <a:tc>
                  <a:txBody>
                    <a:bodyPr/>
                    <a:lstStyle/>
                    <a:p>
                      <a:pPr marL="0" marR="0">
                        <a:lnSpc>
                          <a:spcPct val="115000"/>
                        </a:lnSpc>
                        <a:spcAft>
                          <a:spcPts val="800"/>
                        </a:spcAft>
                        <a:buNone/>
                      </a:pPr>
                      <a:r>
                        <a:rPr lang="en-US" sz="1000" kern="100" dirty="0">
                          <a:effectLst/>
                          <a:latin typeface="+mn-lt"/>
                        </a:rPr>
                        <a:t>Supply-chain resiliency</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Digital-twin and traceability solutions prevent disruptions and shortages.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Avoided loss ($), disruption days avoided</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A 2025 empirical study of Chinese listed firms finds that stronger ESG performance significantly improves supply-chain resilience, with ESG scores positively correlated with resilience indices even after controlling for firm characteristics. Thomson Reuters’ 2024 study on supply-chain resilience notes that companies integrating ESG into supplier selection are better able to mitigate trade and disruption risks, contributing to lower cost impacts when shocks occur.</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813005782"/>
                  </a:ext>
                </a:extLst>
              </a:tr>
              <a:tr h="306078">
                <a:tc rowSpan="3">
                  <a:txBody>
                    <a:bodyPr/>
                    <a:lstStyle/>
                    <a:p>
                      <a:pPr marL="91440" marR="0">
                        <a:lnSpc>
                          <a:spcPct val="115000"/>
                        </a:lnSpc>
                        <a:spcAft>
                          <a:spcPts val="800"/>
                        </a:spcAft>
                        <a:buNone/>
                      </a:pPr>
                      <a:r>
                        <a:rPr lang="en-US" sz="1000" kern="100" dirty="0">
                          <a:solidFill>
                            <a:schemeClr val="tx1"/>
                          </a:solidFill>
                          <a:effectLst/>
                          <a:latin typeface="+mn-lt"/>
                        </a:rPr>
                        <a:t>Enterprise – Intangible</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nSpc>
                          <a:spcPct val="115000"/>
                        </a:lnSpc>
                        <a:spcAft>
                          <a:spcPts val="800"/>
                        </a:spcAft>
                        <a:buNone/>
                      </a:pPr>
                      <a:r>
                        <a:rPr lang="en-US" sz="1000" kern="100" dirty="0">
                          <a:effectLst/>
                          <a:latin typeface="+mn-lt"/>
                        </a:rPr>
                        <a:t>Brand equity &amp; stakeholder trust</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Demonstrated sustainability improves reputation and loyalty.</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Brand equity %, NPS lift</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PwC’s 2024 Voice of Consumer survey found that consumers are willing to pay on average 9.7% more for sustainably produced or sourced goods.  A 2024 Simon-Kucher global study reports 54% of consumers willing to pay a premium for sustainable products (up from 35% in 2020).</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2429284476"/>
                  </a:ext>
                </a:extLst>
              </a:tr>
              <a:tr h="204426">
                <a:tc vMerge="1">
                  <a:txBody>
                    <a:bodyPr/>
                    <a:lstStyle/>
                    <a:p>
                      <a:endParaRPr lang="en-US"/>
                    </a:p>
                  </a:txBody>
                  <a:tcPr/>
                </a:tc>
                <a:tc>
                  <a:txBody>
                    <a:bodyPr/>
                    <a:lstStyle/>
                    <a:p>
                      <a:pPr marL="0" marR="0">
                        <a:lnSpc>
                          <a:spcPct val="115000"/>
                        </a:lnSpc>
                        <a:spcAft>
                          <a:spcPts val="800"/>
                        </a:spcAft>
                        <a:buNone/>
                      </a:pPr>
                      <a:r>
                        <a:rPr lang="en-US" sz="1000" kern="100" dirty="0">
                          <a:effectLst/>
                          <a:latin typeface="+mn-lt"/>
                        </a:rPr>
                        <a:t>Talent attraction &amp; retention</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Purpose-driven digital strategy strengthens employee engagement.</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Turnover rate (%), engagement score</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Deloitte and SHRM show that organizations with strong sustainability and purpose-driven cultures can see up to 50–55% lower employee turnover and higher engagement scores than peers.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1577849736"/>
                  </a:ext>
                </a:extLst>
              </a:tr>
              <a:tr h="407729">
                <a:tc vMerge="1">
                  <a:txBody>
                    <a:bodyPr/>
                    <a:lstStyle/>
                    <a:p>
                      <a:endParaRPr lang="en-US"/>
                    </a:p>
                  </a:txBody>
                  <a:tcPr/>
                </a:tc>
                <a:tc>
                  <a:txBody>
                    <a:bodyPr/>
                    <a:lstStyle/>
                    <a:p>
                      <a:pPr marL="0" marR="0">
                        <a:lnSpc>
                          <a:spcPct val="115000"/>
                        </a:lnSpc>
                        <a:spcAft>
                          <a:spcPts val="800"/>
                        </a:spcAft>
                        <a:buNone/>
                      </a:pPr>
                      <a:r>
                        <a:rPr lang="en-US" sz="1000" kern="100" dirty="0">
                          <a:effectLst/>
                          <a:latin typeface="+mn-lt"/>
                        </a:rPr>
                        <a:t>Resiliency &amp; adaptability</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Diversified suppliers, climate-risk analytics, and remote-work enable continuity.</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Uptime %, incident frequency</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Multiple studies (Zhou 2021; Wu 2024; Li 2022) find that firms with stronger ESG performance experience significantly lower stock price volatility and smaller drawdowns during crises such as COVID-19 compared to low-ESG peers. Reliability-centered maintenance and modern monitoring have delivered O&amp;M cost reductions of around 26% while improving uptime.</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3746269889"/>
                  </a:ext>
                </a:extLst>
              </a:tr>
            </a:tbl>
          </a:graphicData>
        </a:graphic>
      </p:graphicFrame>
    </p:spTree>
    <p:extLst>
      <p:ext uri="{BB962C8B-B14F-4D97-AF65-F5344CB8AC3E}">
        <p14:creationId xmlns:p14="http://schemas.microsoft.com/office/powerpoint/2010/main" val="2518715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31F23-3ACE-5C4F-3C88-B6823A6E1A9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C4B2FC2E-60C8-F5A5-5DED-CE4E487938CA}"/>
              </a:ext>
            </a:extLst>
          </p:cNvPr>
          <p:cNvSpPr txBox="1"/>
          <p:nvPr/>
        </p:nvSpPr>
        <p:spPr>
          <a:xfrm>
            <a:off x="88982" y="88250"/>
            <a:ext cx="12103018" cy="584775"/>
          </a:xfrm>
          <a:prstGeom prst="rect">
            <a:avLst/>
          </a:prstGeom>
          <a:noFill/>
        </p:spPr>
        <p:txBody>
          <a:bodyPr wrap="square" rtlCol="0">
            <a:spAutoFit/>
          </a:bodyPr>
          <a:lstStyle/>
          <a:p>
            <a:pPr algn="ctr"/>
            <a:r>
              <a:rPr lang="en-US" sz="3200" dirty="0">
                <a:solidFill>
                  <a:schemeClr val="accent1"/>
                </a:solidFill>
                <a:latin typeface="Century Gothic" panose="020B0502020202020204" pitchFamily="34" charset="0"/>
                <a:ea typeface="Arial" charset="0"/>
                <a:cs typeface="Arial" charset="0"/>
              </a:rPr>
              <a:t>Initiative at a Glance</a:t>
            </a:r>
          </a:p>
        </p:txBody>
      </p:sp>
      <p:sp>
        <p:nvSpPr>
          <p:cNvPr id="43" name="Text Placeholder 7">
            <a:extLst>
              <a:ext uri="{FF2B5EF4-FFF2-40B4-BE49-F238E27FC236}">
                <a16:creationId xmlns:a16="http://schemas.microsoft.com/office/drawing/2014/main" id="{C816ACD9-DFFB-F59B-1895-05A745B5869E}"/>
              </a:ext>
            </a:extLst>
          </p:cNvPr>
          <p:cNvSpPr txBox="1">
            <a:spLocks/>
          </p:cNvSpPr>
          <p:nvPr/>
        </p:nvSpPr>
        <p:spPr>
          <a:xfrm>
            <a:off x="764685" y="928777"/>
            <a:ext cx="5489015" cy="2776165"/>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Overview</a:t>
            </a:r>
          </a:p>
          <a:p>
            <a:pPr>
              <a:spcAft>
                <a:spcPts val="1200"/>
              </a:spcAft>
            </a:pPr>
            <a:r>
              <a:rPr lang="en-US" sz="1400" dirty="0">
                <a:solidFill>
                  <a:schemeClr val="accent1"/>
                </a:solidFill>
                <a:latin typeface="Century Gothic" panose="020B0502020202020204" pitchFamily="34" charset="0"/>
              </a:rPr>
              <a:t>Text, bullets</a:t>
            </a:r>
            <a:endParaRPr lang="en-US" sz="1400" dirty="0"/>
          </a:p>
        </p:txBody>
      </p:sp>
      <p:sp>
        <p:nvSpPr>
          <p:cNvPr id="11" name="Oval 10">
            <a:extLst>
              <a:ext uri="{FF2B5EF4-FFF2-40B4-BE49-F238E27FC236}">
                <a16:creationId xmlns:a16="http://schemas.microsoft.com/office/drawing/2014/main" id="{75AA80FE-AA90-0B48-8382-EA9C5C5D77CB}"/>
              </a:ext>
            </a:extLst>
          </p:cNvPr>
          <p:cNvSpPr/>
          <p:nvPr/>
        </p:nvSpPr>
        <p:spPr>
          <a:xfrm>
            <a:off x="384078" y="1073947"/>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9F27DA51-64D7-8E7F-91FC-C4CFADEC0A8E}"/>
              </a:ext>
            </a:extLst>
          </p:cNvPr>
          <p:cNvGrpSpPr/>
          <p:nvPr/>
        </p:nvGrpSpPr>
        <p:grpSpPr>
          <a:xfrm>
            <a:off x="6374180" y="2106071"/>
            <a:ext cx="5544064" cy="1098755"/>
            <a:chOff x="6420169" y="4041233"/>
            <a:chExt cx="5544064" cy="1098755"/>
          </a:xfrm>
        </p:grpSpPr>
        <p:sp>
          <p:nvSpPr>
            <p:cNvPr id="15" name="Text Placeholder 7">
              <a:extLst>
                <a:ext uri="{FF2B5EF4-FFF2-40B4-BE49-F238E27FC236}">
                  <a16:creationId xmlns:a16="http://schemas.microsoft.com/office/drawing/2014/main" id="{8999FE41-F6B6-BA15-C63F-8252F05C29E6}"/>
                </a:ext>
              </a:extLst>
            </p:cNvPr>
            <p:cNvSpPr txBox="1">
              <a:spLocks/>
            </p:cNvSpPr>
            <p:nvPr/>
          </p:nvSpPr>
          <p:spPr>
            <a:xfrm>
              <a:off x="6753204" y="4041233"/>
              <a:ext cx="5211029" cy="1098755"/>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Total Cost</a:t>
              </a:r>
            </a:p>
            <a:p>
              <a:pPr>
                <a:spcAft>
                  <a:spcPts val="1200"/>
                </a:spcAft>
              </a:pPr>
              <a:r>
                <a:rPr lang="en-US" sz="1400" dirty="0">
                  <a:solidFill>
                    <a:schemeClr val="accent1"/>
                  </a:solidFill>
                  <a:latin typeface="Century Gothic" panose="020B0502020202020204" pitchFamily="34" charset="0"/>
                </a:rPr>
                <a:t>Text</a:t>
              </a:r>
            </a:p>
          </p:txBody>
        </p:sp>
        <p:sp>
          <p:nvSpPr>
            <p:cNvPr id="18" name="Oval 17">
              <a:extLst>
                <a:ext uri="{FF2B5EF4-FFF2-40B4-BE49-F238E27FC236}">
                  <a16:creationId xmlns:a16="http://schemas.microsoft.com/office/drawing/2014/main" id="{E4FD3407-8ED5-FE5D-A8DE-DFA2433E2022}"/>
                </a:ext>
              </a:extLst>
            </p:cNvPr>
            <p:cNvSpPr/>
            <p:nvPr/>
          </p:nvSpPr>
          <p:spPr>
            <a:xfrm>
              <a:off x="6420169" y="4200776"/>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19325E32-0B1E-CF5B-FC75-EA4C56999F84}"/>
              </a:ext>
            </a:extLst>
          </p:cNvPr>
          <p:cNvGrpSpPr/>
          <p:nvPr/>
        </p:nvGrpSpPr>
        <p:grpSpPr>
          <a:xfrm>
            <a:off x="6356558" y="959381"/>
            <a:ext cx="5569349" cy="958835"/>
            <a:chOff x="102862" y="1310134"/>
            <a:chExt cx="5569349" cy="958835"/>
          </a:xfrm>
        </p:grpSpPr>
        <p:sp>
          <p:nvSpPr>
            <p:cNvPr id="14" name="Text Placeholder 7">
              <a:extLst>
                <a:ext uri="{FF2B5EF4-FFF2-40B4-BE49-F238E27FC236}">
                  <a16:creationId xmlns:a16="http://schemas.microsoft.com/office/drawing/2014/main" id="{D05CEABA-9CCE-23F4-C9B0-734E5B7C4013}"/>
                </a:ext>
              </a:extLst>
            </p:cNvPr>
            <p:cNvSpPr txBox="1">
              <a:spLocks/>
            </p:cNvSpPr>
            <p:nvPr/>
          </p:nvSpPr>
          <p:spPr>
            <a:xfrm>
              <a:off x="461182" y="1310134"/>
              <a:ext cx="5211029" cy="958835"/>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Financial Benefits</a:t>
              </a:r>
            </a:p>
            <a:p>
              <a:pPr>
                <a:spcAft>
                  <a:spcPts val="1200"/>
                </a:spcAft>
              </a:pPr>
              <a:r>
                <a:rPr lang="en-US" sz="1400" dirty="0">
                  <a:solidFill>
                    <a:schemeClr val="accent1"/>
                  </a:solidFill>
                  <a:latin typeface="Century Gothic" panose="020B0502020202020204" pitchFamily="34" charset="0"/>
                </a:rPr>
                <a:t>Text</a:t>
              </a:r>
            </a:p>
          </p:txBody>
        </p:sp>
        <p:sp>
          <p:nvSpPr>
            <p:cNvPr id="19" name="Oval 18">
              <a:extLst>
                <a:ext uri="{FF2B5EF4-FFF2-40B4-BE49-F238E27FC236}">
                  <a16:creationId xmlns:a16="http://schemas.microsoft.com/office/drawing/2014/main" id="{1E81A49B-CFC5-3C91-0717-3888F66F8685}"/>
                </a:ext>
              </a:extLst>
            </p:cNvPr>
            <p:cNvSpPr/>
            <p:nvPr/>
          </p:nvSpPr>
          <p:spPr>
            <a:xfrm>
              <a:off x="102862" y="1454826"/>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680C8C22-2707-C79B-6E23-9C675C32E9ED}"/>
              </a:ext>
            </a:extLst>
          </p:cNvPr>
          <p:cNvGrpSpPr/>
          <p:nvPr/>
        </p:nvGrpSpPr>
        <p:grpSpPr>
          <a:xfrm>
            <a:off x="360258" y="3551727"/>
            <a:ext cx="5731835" cy="2232326"/>
            <a:chOff x="6422978" y="907204"/>
            <a:chExt cx="5731835" cy="2232326"/>
          </a:xfrm>
        </p:grpSpPr>
        <p:sp>
          <p:nvSpPr>
            <p:cNvPr id="13" name="Text Placeholder 7">
              <a:extLst>
                <a:ext uri="{FF2B5EF4-FFF2-40B4-BE49-F238E27FC236}">
                  <a16:creationId xmlns:a16="http://schemas.microsoft.com/office/drawing/2014/main" id="{22B3308D-C894-F054-F013-01C1E47EB08A}"/>
                </a:ext>
              </a:extLst>
            </p:cNvPr>
            <p:cNvSpPr txBox="1">
              <a:spLocks/>
            </p:cNvSpPr>
            <p:nvPr/>
          </p:nvSpPr>
          <p:spPr>
            <a:xfrm>
              <a:off x="6803585" y="907204"/>
              <a:ext cx="5351228" cy="2232326"/>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Sustainability Benefits</a:t>
              </a:r>
            </a:p>
            <a:p>
              <a:pPr>
                <a:spcAft>
                  <a:spcPts val="1200"/>
                </a:spcAft>
              </a:pPr>
              <a:r>
                <a:rPr lang="en-US" sz="1400" dirty="0">
                  <a:solidFill>
                    <a:schemeClr val="accent1"/>
                  </a:solidFill>
                  <a:latin typeface="Century Gothic" panose="020B0502020202020204" pitchFamily="34" charset="0"/>
                </a:rPr>
                <a:t>Text. bullets</a:t>
              </a:r>
            </a:p>
            <a:p>
              <a:pPr>
                <a:spcAft>
                  <a:spcPts val="1200"/>
                </a:spcAft>
              </a:pPr>
              <a:endParaRPr lang="en-US" sz="2400" b="1" dirty="0">
                <a:solidFill>
                  <a:schemeClr val="accent1"/>
                </a:solidFill>
                <a:latin typeface="Century Gothic" panose="020B0502020202020204" pitchFamily="34" charset="0"/>
              </a:endParaRPr>
            </a:p>
          </p:txBody>
        </p:sp>
        <p:sp>
          <p:nvSpPr>
            <p:cNvPr id="20" name="Oval 19">
              <a:extLst>
                <a:ext uri="{FF2B5EF4-FFF2-40B4-BE49-F238E27FC236}">
                  <a16:creationId xmlns:a16="http://schemas.microsoft.com/office/drawing/2014/main" id="{9D448814-8B15-6E6C-DE0A-3563C80A176E}"/>
                </a:ext>
              </a:extLst>
            </p:cNvPr>
            <p:cNvSpPr/>
            <p:nvPr/>
          </p:nvSpPr>
          <p:spPr>
            <a:xfrm>
              <a:off x="6422978" y="1026769"/>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 name="Straight Connector 2">
            <a:extLst>
              <a:ext uri="{FF2B5EF4-FFF2-40B4-BE49-F238E27FC236}">
                <a16:creationId xmlns:a16="http://schemas.microsoft.com/office/drawing/2014/main" id="{D1D0605B-8CAD-BD17-051B-D5D0C92F3E7B}"/>
              </a:ext>
            </a:extLst>
          </p:cNvPr>
          <p:cNvCxnSpPr/>
          <p:nvPr/>
        </p:nvCxnSpPr>
        <p:spPr>
          <a:xfrm>
            <a:off x="88982" y="771525"/>
            <a:ext cx="120268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66DB036B-DAAA-4D0F-A46D-52ADBC7A95D3}"/>
              </a:ext>
            </a:extLst>
          </p:cNvPr>
          <p:cNvGrpSpPr/>
          <p:nvPr/>
        </p:nvGrpSpPr>
        <p:grpSpPr>
          <a:xfrm>
            <a:off x="6412092" y="5258261"/>
            <a:ext cx="3555292" cy="1656427"/>
            <a:chOff x="466586" y="3648883"/>
            <a:chExt cx="3555292" cy="1656427"/>
          </a:xfrm>
        </p:grpSpPr>
        <p:sp>
          <p:nvSpPr>
            <p:cNvPr id="5" name="Text Placeholder 7">
              <a:extLst>
                <a:ext uri="{FF2B5EF4-FFF2-40B4-BE49-F238E27FC236}">
                  <a16:creationId xmlns:a16="http://schemas.microsoft.com/office/drawing/2014/main" id="{380F26E9-8E62-289B-333D-EEA308D6841C}"/>
                </a:ext>
              </a:extLst>
            </p:cNvPr>
            <p:cNvSpPr txBox="1">
              <a:spLocks/>
            </p:cNvSpPr>
            <p:nvPr/>
          </p:nvSpPr>
          <p:spPr>
            <a:xfrm>
              <a:off x="769001" y="3648883"/>
              <a:ext cx="3252877" cy="1656427"/>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Time Frame</a:t>
              </a:r>
            </a:p>
            <a:p>
              <a:pPr>
                <a:spcAft>
                  <a:spcPts val="1200"/>
                </a:spcAft>
              </a:pPr>
              <a:r>
                <a:rPr lang="en-US" sz="1400" dirty="0">
                  <a:solidFill>
                    <a:schemeClr val="accent1"/>
                  </a:solidFill>
                  <a:latin typeface="Century Gothic" panose="020B0502020202020204" pitchFamily="34" charset="0"/>
                </a:rPr>
                <a:t>START DATE: </a:t>
              </a:r>
            </a:p>
            <a:p>
              <a:pPr>
                <a:spcAft>
                  <a:spcPts val="1200"/>
                </a:spcAft>
              </a:pPr>
              <a:r>
                <a:rPr lang="en-US" sz="1400" dirty="0">
                  <a:solidFill>
                    <a:schemeClr val="accent1"/>
                  </a:solidFill>
                  <a:latin typeface="Century Gothic" panose="020B0502020202020204" pitchFamily="34" charset="0"/>
                </a:rPr>
                <a:t>END DATE:</a:t>
              </a:r>
            </a:p>
          </p:txBody>
        </p:sp>
        <p:sp>
          <p:nvSpPr>
            <p:cNvPr id="2" name="Oval 1">
              <a:extLst>
                <a:ext uri="{FF2B5EF4-FFF2-40B4-BE49-F238E27FC236}">
                  <a16:creationId xmlns:a16="http://schemas.microsoft.com/office/drawing/2014/main" id="{6F263D51-B114-16CD-0480-CBF657603A6E}"/>
                </a:ext>
              </a:extLst>
            </p:cNvPr>
            <p:cNvSpPr/>
            <p:nvPr/>
          </p:nvSpPr>
          <p:spPr>
            <a:xfrm>
              <a:off x="466586" y="3774425"/>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C8F4D00A-82AD-DEE3-1E3A-CD70007EE035}"/>
              </a:ext>
            </a:extLst>
          </p:cNvPr>
          <p:cNvGrpSpPr/>
          <p:nvPr/>
        </p:nvGrpSpPr>
        <p:grpSpPr>
          <a:xfrm>
            <a:off x="6372387" y="3406249"/>
            <a:ext cx="5569348" cy="699991"/>
            <a:chOff x="6420169" y="5453733"/>
            <a:chExt cx="5569348" cy="699991"/>
          </a:xfrm>
        </p:grpSpPr>
        <p:sp>
          <p:nvSpPr>
            <p:cNvPr id="4" name="Text Placeholder 7">
              <a:extLst>
                <a:ext uri="{FF2B5EF4-FFF2-40B4-BE49-F238E27FC236}">
                  <a16:creationId xmlns:a16="http://schemas.microsoft.com/office/drawing/2014/main" id="{4F38E82C-DAB0-CC38-C356-6005B7303516}"/>
                </a:ext>
              </a:extLst>
            </p:cNvPr>
            <p:cNvSpPr txBox="1">
              <a:spLocks/>
            </p:cNvSpPr>
            <p:nvPr/>
          </p:nvSpPr>
          <p:spPr>
            <a:xfrm>
              <a:off x="6778488" y="5453733"/>
              <a:ext cx="5211029" cy="699991"/>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ROI</a:t>
              </a:r>
            </a:p>
            <a:p>
              <a:pPr>
                <a:spcAft>
                  <a:spcPts val="1200"/>
                </a:spcAft>
              </a:pPr>
              <a:r>
                <a:rPr lang="en-US" sz="1400" dirty="0">
                  <a:solidFill>
                    <a:schemeClr val="accent1"/>
                  </a:solidFill>
                  <a:latin typeface="Century Gothic" panose="020B0502020202020204" pitchFamily="34" charset="0"/>
                </a:rPr>
                <a:t>Payback period:</a:t>
              </a:r>
            </a:p>
            <a:p>
              <a:pPr>
                <a:spcAft>
                  <a:spcPts val="1200"/>
                </a:spcAft>
              </a:pPr>
              <a:r>
                <a:rPr lang="en-US" sz="1400" dirty="0">
                  <a:solidFill>
                    <a:schemeClr val="accent1"/>
                  </a:solidFill>
                  <a:latin typeface="Century Gothic" panose="020B0502020202020204" pitchFamily="34" charset="0"/>
                </a:rPr>
                <a:t>IRR:</a:t>
              </a:r>
            </a:p>
            <a:p>
              <a:pPr>
                <a:spcAft>
                  <a:spcPts val="1200"/>
                </a:spcAft>
              </a:pPr>
              <a:r>
                <a:rPr lang="en-US" sz="1400" dirty="0">
                  <a:solidFill>
                    <a:schemeClr val="accent1"/>
                  </a:solidFill>
                  <a:latin typeface="Century Gothic" panose="020B0502020202020204" pitchFamily="34" charset="0"/>
                </a:rPr>
                <a:t>Cumulative 5-year net benefit: </a:t>
              </a:r>
            </a:p>
          </p:txBody>
        </p:sp>
        <p:sp>
          <p:nvSpPr>
            <p:cNvPr id="6" name="Oval 5">
              <a:extLst>
                <a:ext uri="{FF2B5EF4-FFF2-40B4-BE49-F238E27FC236}">
                  <a16:creationId xmlns:a16="http://schemas.microsoft.com/office/drawing/2014/main" id="{9C2E4731-B2E5-FE75-48F9-62F9DB3F5C5C}"/>
                </a:ext>
              </a:extLst>
            </p:cNvPr>
            <p:cNvSpPr/>
            <p:nvPr/>
          </p:nvSpPr>
          <p:spPr>
            <a:xfrm>
              <a:off x="6420169" y="5584219"/>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844218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9455C-1D25-6AD5-B9A1-C4E86F2D7E2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AB0BD2B-2BA1-D05E-4F56-D80CFE33497D}"/>
              </a:ext>
            </a:extLst>
          </p:cNvPr>
          <p:cNvSpPr txBox="1"/>
          <p:nvPr/>
        </p:nvSpPr>
        <p:spPr>
          <a:xfrm>
            <a:off x="88982" y="88250"/>
            <a:ext cx="12103018" cy="584775"/>
          </a:xfrm>
          <a:prstGeom prst="rect">
            <a:avLst/>
          </a:prstGeom>
          <a:noFill/>
        </p:spPr>
        <p:txBody>
          <a:bodyPr wrap="square" rtlCol="0">
            <a:spAutoFit/>
          </a:bodyPr>
          <a:lstStyle/>
          <a:p>
            <a:pPr algn="ctr"/>
            <a:r>
              <a:rPr lang="en-US" sz="3200" dirty="0">
                <a:solidFill>
                  <a:schemeClr val="accent1"/>
                </a:solidFill>
                <a:latin typeface="Century Gothic" panose="020B0502020202020204" pitchFamily="34" charset="0"/>
                <a:ea typeface="Arial" charset="0"/>
                <a:cs typeface="Arial" charset="0"/>
              </a:rPr>
              <a:t>Initiative at a Glance</a:t>
            </a:r>
          </a:p>
        </p:txBody>
      </p:sp>
      <p:sp>
        <p:nvSpPr>
          <p:cNvPr id="43" name="Text Placeholder 7">
            <a:extLst>
              <a:ext uri="{FF2B5EF4-FFF2-40B4-BE49-F238E27FC236}">
                <a16:creationId xmlns:a16="http://schemas.microsoft.com/office/drawing/2014/main" id="{70FED549-6BE9-1484-0145-846CE83A1356}"/>
              </a:ext>
            </a:extLst>
          </p:cNvPr>
          <p:cNvSpPr txBox="1">
            <a:spLocks/>
          </p:cNvSpPr>
          <p:nvPr/>
        </p:nvSpPr>
        <p:spPr>
          <a:xfrm>
            <a:off x="747697" y="772753"/>
            <a:ext cx="5489015" cy="2776165"/>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Overview</a:t>
            </a:r>
          </a:p>
          <a:p>
            <a:pPr>
              <a:spcAft>
                <a:spcPts val="1200"/>
              </a:spcAft>
            </a:pPr>
            <a:r>
              <a:rPr lang="en-US" sz="1300" dirty="0">
                <a:solidFill>
                  <a:schemeClr val="accent1"/>
                </a:solidFill>
                <a:latin typeface="Century Gothic" panose="020B0502020202020204" pitchFamily="34" charset="0"/>
              </a:rPr>
              <a:t>The Sustainable IT Modernization &amp; ESG Compliance Enablement Program Phase 1 consists of optimization of on-premise data centers and accelerated migration to renewable-powered cloud platforms to significantly reduce energy use, carbon emissions, and IT operating costs.</a:t>
            </a:r>
          </a:p>
        </p:txBody>
      </p:sp>
      <p:sp>
        <p:nvSpPr>
          <p:cNvPr id="11" name="Oval 10">
            <a:extLst>
              <a:ext uri="{FF2B5EF4-FFF2-40B4-BE49-F238E27FC236}">
                <a16:creationId xmlns:a16="http://schemas.microsoft.com/office/drawing/2014/main" id="{472F4946-E7B6-58B3-5234-501BEB998E2B}"/>
              </a:ext>
            </a:extLst>
          </p:cNvPr>
          <p:cNvSpPr/>
          <p:nvPr/>
        </p:nvSpPr>
        <p:spPr>
          <a:xfrm>
            <a:off x="438473" y="900983"/>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F67742D4-6C1E-5A8C-A94B-B4AF04904AA3}"/>
              </a:ext>
            </a:extLst>
          </p:cNvPr>
          <p:cNvGrpSpPr/>
          <p:nvPr/>
        </p:nvGrpSpPr>
        <p:grpSpPr>
          <a:xfrm>
            <a:off x="6480440" y="2147466"/>
            <a:ext cx="5679902" cy="1098755"/>
            <a:chOff x="6483680" y="4041233"/>
            <a:chExt cx="5679902" cy="1098755"/>
          </a:xfrm>
        </p:grpSpPr>
        <p:sp>
          <p:nvSpPr>
            <p:cNvPr id="15" name="Text Placeholder 7">
              <a:extLst>
                <a:ext uri="{FF2B5EF4-FFF2-40B4-BE49-F238E27FC236}">
                  <a16:creationId xmlns:a16="http://schemas.microsoft.com/office/drawing/2014/main" id="{3BDAA9F2-FC6E-E2B9-D8A4-DBD008D3BD4F}"/>
                </a:ext>
              </a:extLst>
            </p:cNvPr>
            <p:cNvSpPr txBox="1">
              <a:spLocks/>
            </p:cNvSpPr>
            <p:nvPr/>
          </p:nvSpPr>
          <p:spPr>
            <a:xfrm>
              <a:off x="6753204" y="4041233"/>
              <a:ext cx="5410378" cy="1098755"/>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Total Cost</a:t>
              </a:r>
            </a:p>
            <a:p>
              <a:pPr>
                <a:spcAft>
                  <a:spcPts val="1200"/>
                </a:spcAft>
              </a:pPr>
              <a:r>
                <a:rPr lang="en-US" sz="1400" dirty="0">
                  <a:solidFill>
                    <a:schemeClr val="accent1"/>
                  </a:solidFill>
                  <a:latin typeface="Century Gothic" panose="020B0502020202020204" pitchFamily="34" charset="0"/>
                </a:rPr>
                <a:t>$4M green infrastructure optimization.</a:t>
              </a:r>
            </a:p>
          </p:txBody>
        </p:sp>
        <p:sp>
          <p:nvSpPr>
            <p:cNvPr id="18" name="Oval 17">
              <a:extLst>
                <a:ext uri="{FF2B5EF4-FFF2-40B4-BE49-F238E27FC236}">
                  <a16:creationId xmlns:a16="http://schemas.microsoft.com/office/drawing/2014/main" id="{B833EEE9-7326-56F6-8FFC-AD0644D8302B}"/>
                </a:ext>
              </a:extLst>
            </p:cNvPr>
            <p:cNvSpPr/>
            <p:nvPr/>
          </p:nvSpPr>
          <p:spPr>
            <a:xfrm>
              <a:off x="6483680" y="4182573"/>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954D6073-11DA-0BB9-639B-D3A6C501AD03}"/>
              </a:ext>
            </a:extLst>
          </p:cNvPr>
          <p:cNvGrpSpPr/>
          <p:nvPr/>
        </p:nvGrpSpPr>
        <p:grpSpPr>
          <a:xfrm>
            <a:off x="6430622" y="959381"/>
            <a:ext cx="5495285" cy="958835"/>
            <a:chOff x="176926" y="1310134"/>
            <a:chExt cx="5495285" cy="958835"/>
          </a:xfrm>
        </p:grpSpPr>
        <p:sp>
          <p:nvSpPr>
            <p:cNvPr id="14" name="Text Placeholder 7">
              <a:extLst>
                <a:ext uri="{FF2B5EF4-FFF2-40B4-BE49-F238E27FC236}">
                  <a16:creationId xmlns:a16="http://schemas.microsoft.com/office/drawing/2014/main" id="{7FBDEDDA-D808-58D9-8277-172946F2DFF7}"/>
                </a:ext>
              </a:extLst>
            </p:cNvPr>
            <p:cNvSpPr txBox="1">
              <a:spLocks/>
            </p:cNvSpPr>
            <p:nvPr/>
          </p:nvSpPr>
          <p:spPr>
            <a:xfrm>
              <a:off x="461182" y="1310134"/>
              <a:ext cx="5211029" cy="958835"/>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Financial Benefits</a:t>
              </a:r>
            </a:p>
            <a:p>
              <a:pPr>
                <a:spcAft>
                  <a:spcPts val="1200"/>
                </a:spcAft>
              </a:pPr>
              <a:r>
                <a:rPr lang="en-US" sz="1400" dirty="0">
                  <a:solidFill>
                    <a:schemeClr val="accent1"/>
                  </a:solidFill>
                  <a:latin typeface="Century Gothic" panose="020B0502020202020204" pitchFamily="34" charset="0"/>
                </a:rPr>
                <a:t>$600–800K energy and cloud optimization savings.</a:t>
              </a:r>
            </a:p>
          </p:txBody>
        </p:sp>
        <p:sp>
          <p:nvSpPr>
            <p:cNvPr id="19" name="Oval 18">
              <a:extLst>
                <a:ext uri="{FF2B5EF4-FFF2-40B4-BE49-F238E27FC236}">
                  <a16:creationId xmlns:a16="http://schemas.microsoft.com/office/drawing/2014/main" id="{45CD1C4A-B67F-7285-2A2B-99ACB3A259C7}"/>
                </a:ext>
              </a:extLst>
            </p:cNvPr>
            <p:cNvSpPr/>
            <p:nvPr/>
          </p:nvSpPr>
          <p:spPr>
            <a:xfrm>
              <a:off x="176926" y="1479461"/>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92551DCF-EAC6-592B-399E-0DC126849534}"/>
              </a:ext>
            </a:extLst>
          </p:cNvPr>
          <p:cNvGrpSpPr/>
          <p:nvPr/>
        </p:nvGrpSpPr>
        <p:grpSpPr>
          <a:xfrm>
            <a:off x="480165" y="3151477"/>
            <a:ext cx="5589640" cy="2232326"/>
            <a:chOff x="6542885" y="185698"/>
            <a:chExt cx="5589640" cy="2232326"/>
          </a:xfrm>
        </p:grpSpPr>
        <p:sp>
          <p:nvSpPr>
            <p:cNvPr id="13" name="Text Placeholder 7">
              <a:extLst>
                <a:ext uri="{FF2B5EF4-FFF2-40B4-BE49-F238E27FC236}">
                  <a16:creationId xmlns:a16="http://schemas.microsoft.com/office/drawing/2014/main" id="{E2F953F3-82B7-FC64-A077-4AB412BD695B}"/>
                </a:ext>
              </a:extLst>
            </p:cNvPr>
            <p:cNvSpPr txBox="1">
              <a:spLocks/>
            </p:cNvSpPr>
            <p:nvPr/>
          </p:nvSpPr>
          <p:spPr>
            <a:xfrm>
              <a:off x="6781297" y="185698"/>
              <a:ext cx="5351228" cy="2232326"/>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Sustainability Benefits</a:t>
              </a:r>
            </a:p>
            <a:p>
              <a:pPr marL="285750" indent="-285750">
                <a:spcAft>
                  <a:spcPts val="1200"/>
                </a:spcAft>
                <a:buFont typeface="Arial" panose="020B0604020202020204" pitchFamily="34" charset="0"/>
                <a:buChar char="•"/>
              </a:pPr>
              <a:r>
                <a:rPr lang="en-US" sz="1400" dirty="0">
                  <a:solidFill>
                    <a:schemeClr val="accent1"/>
                  </a:solidFill>
                  <a:latin typeface="Century Gothic" panose="020B0502020202020204" pitchFamily="34" charset="0"/>
                </a:rPr>
                <a:t>20–30% facility energy reduction, totaling 3,000 tons CO₂ avoided annually.​</a:t>
              </a:r>
            </a:p>
            <a:p>
              <a:pPr marL="285750" indent="-285750">
                <a:spcAft>
                  <a:spcPts val="1200"/>
                </a:spcAft>
                <a:buFont typeface="Arial" panose="020B0604020202020204" pitchFamily="34" charset="0"/>
                <a:buChar char="•"/>
              </a:pPr>
              <a:r>
                <a:rPr lang="en-US" sz="1400" dirty="0">
                  <a:solidFill>
                    <a:schemeClr val="accent1"/>
                  </a:solidFill>
                  <a:latin typeface="Century Gothic" panose="020B0502020202020204" pitchFamily="34" charset="0"/>
                </a:rPr>
                <a:t>20–30% reduction in IT-related CO₂ emissions through data center optimization, thermal improvements, workload consolidation, and renewable-powered cloud migration.​</a:t>
              </a:r>
            </a:p>
            <a:p>
              <a:pPr marL="285750" indent="-285750">
                <a:spcAft>
                  <a:spcPts val="1200"/>
                </a:spcAft>
                <a:buFont typeface="Arial" panose="020B0604020202020204" pitchFamily="34" charset="0"/>
                <a:buChar char="•"/>
              </a:pPr>
              <a:r>
                <a:rPr lang="en-US" sz="1400" dirty="0">
                  <a:solidFill>
                    <a:schemeClr val="accent1"/>
                  </a:solidFill>
                  <a:latin typeface="Century Gothic" panose="020B0502020202020204" pitchFamily="34" charset="0"/>
                </a:rPr>
                <a:t>15–30% reduction in Scope 3 IT emissions through extended device lifecycles, reuse/refurbishment, and responsible procurement.</a:t>
              </a:r>
            </a:p>
            <a:p>
              <a:pPr>
                <a:spcAft>
                  <a:spcPts val="1200"/>
                </a:spcAft>
              </a:pPr>
              <a:endParaRPr lang="en-US" sz="2400" b="1" dirty="0">
                <a:solidFill>
                  <a:schemeClr val="accent1"/>
                </a:solidFill>
                <a:latin typeface="Century Gothic" panose="020B0502020202020204" pitchFamily="34" charset="0"/>
              </a:endParaRPr>
            </a:p>
          </p:txBody>
        </p:sp>
        <p:sp>
          <p:nvSpPr>
            <p:cNvPr id="20" name="Oval 19">
              <a:extLst>
                <a:ext uri="{FF2B5EF4-FFF2-40B4-BE49-F238E27FC236}">
                  <a16:creationId xmlns:a16="http://schemas.microsoft.com/office/drawing/2014/main" id="{2420FA6F-0CD9-99CB-47C5-288C45493A41}"/>
                </a:ext>
              </a:extLst>
            </p:cNvPr>
            <p:cNvSpPr/>
            <p:nvPr/>
          </p:nvSpPr>
          <p:spPr>
            <a:xfrm>
              <a:off x="6542885" y="310406"/>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 name="Straight Connector 2">
            <a:extLst>
              <a:ext uri="{FF2B5EF4-FFF2-40B4-BE49-F238E27FC236}">
                <a16:creationId xmlns:a16="http://schemas.microsoft.com/office/drawing/2014/main" id="{6AA4A380-4CA1-3AA6-E447-7597D85265E8}"/>
              </a:ext>
            </a:extLst>
          </p:cNvPr>
          <p:cNvCxnSpPr/>
          <p:nvPr/>
        </p:nvCxnSpPr>
        <p:spPr>
          <a:xfrm>
            <a:off x="88982" y="771525"/>
            <a:ext cx="120268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BB302E5-5E38-BE90-7F14-18820A29D27D}"/>
              </a:ext>
            </a:extLst>
          </p:cNvPr>
          <p:cNvGrpSpPr/>
          <p:nvPr/>
        </p:nvGrpSpPr>
        <p:grpSpPr>
          <a:xfrm>
            <a:off x="6517312" y="5383803"/>
            <a:ext cx="3535110" cy="1656427"/>
            <a:chOff x="487139" y="3904949"/>
            <a:chExt cx="3535110" cy="1656427"/>
          </a:xfrm>
        </p:grpSpPr>
        <p:sp>
          <p:nvSpPr>
            <p:cNvPr id="5" name="Text Placeholder 7">
              <a:extLst>
                <a:ext uri="{FF2B5EF4-FFF2-40B4-BE49-F238E27FC236}">
                  <a16:creationId xmlns:a16="http://schemas.microsoft.com/office/drawing/2014/main" id="{12FD8AB3-E027-8536-32CD-1B02843B5B92}"/>
                </a:ext>
              </a:extLst>
            </p:cNvPr>
            <p:cNvSpPr txBox="1">
              <a:spLocks/>
            </p:cNvSpPr>
            <p:nvPr/>
          </p:nvSpPr>
          <p:spPr>
            <a:xfrm>
              <a:off x="769372" y="3904949"/>
              <a:ext cx="3252877" cy="1656427"/>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Time Frame</a:t>
              </a:r>
            </a:p>
            <a:p>
              <a:pPr>
                <a:spcAft>
                  <a:spcPts val="1200"/>
                </a:spcAft>
              </a:pPr>
              <a:r>
                <a:rPr lang="en-US" sz="1400" b="1" dirty="0">
                  <a:solidFill>
                    <a:schemeClr val="accent1"/>
                  </a:solidFill>
                  <a:latin typeface="Century Gothic" panose="020B0502020202020204" pitchFamily="34" charset="0"/>
                </a:rPr>
                <a:t>START DATE: </a:t>
              </a:r>
              <a:r>
                <a:rPr lang="en-US" sz="1400" dirty="0">
                  <a:solidFill>
                    <a:schemeClr val="accent1"/>
                  </a:solidFill>
                  <a:latin typeface="Century Gothic" panose="020B0502020202020204" pitchFamily="34" charset="0"/>
                </a:rPr>
                <a:t>01/01/2026</a:t>
              </a:r>
            </a:p>
            <a:p>
              <a:pPr>
                <a:spcAft>
                  <a:spcPts val="1200"/>
                </a:spcAft>
              </a:pPr>
              <a:r>
                <a:rPr lang="en-US" sz="1400" b="1" dirty="0">
                  <a:solidFill>
                    <a:schemeClr val="accent1"/>
                  </a:solidFill>
                  <a:latin typeface="Century Gothic" panose="020B0502020202020204" pitchFamily="34" charset="0"/>
                </a:rPr>
                <a:t>END DATE: </a:t>
              </a:r>
              <a:r>
                <a:rPr lang="en-US" sz="1400" dirty="0">
                  <a:solidFill>
                    <a:schemeClr val="accent1"/>
                  </a:solidFill>
                  <a:latin typeface="Century Gothic" panose="020B0502020202020204" pitchFamily="34" charset="0"/>
                </a:rPr>
                <a:t>12/31/2028</a:t>
              </a:r>
            </a:p>
          </p:txBody>
        </p:sp>
        <p:sp>
          <p:nvSpPr>
            <p:cNvPr id="2" name="Oval 1">
              <a:extLst>
                <a:ext uri="{FF2B5EF4-FFF2-40B4-BE49-F238E27FC236}">
                  <a16:creationId xmlns:a16="http://schemas.microsoft.com/office/drawing/2014/main" id="{D7B2AC76-7A6D-9903-8DA7-FB1AE3D3529E}"/>
                </a:ext>
              </a:extLst>
            </p:cNvPr>
            <p:cNvSpPr/>
            <p:nvPr/>
          </p:nvSpPr>
          <p:spPr>
            <a:xfrm>
              <a:off x="487139" y="4034552"/>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E4D81F5B-9306-FF01-B489-252731639F3C}"/>
              </a:ext>
            </a:extLst>
          </p:cNvPr>
          <p:cNvGrpSpPr/>
          <p:nvPr/>
        </p:nvGrpSpPr>
        <p:grpSpPr>
          <a:xfrm>
            <a:off x="6480440" y="3246221"/>
            <a:ext cx="5495283" cy="699991"/>
            <a:chOff x="6494234" y="5453733"/>
            <a:chExt cx="5495283" cy="699991"/>
          </a:xfrm>
        </p:grpSpPr>
        <p:sp>
          <p:nvSpPr>
            <p:cNvPr id="4" name="Text Placeholder 7">
              <a:extLst>
                <a:ext uri="{FF2B5EF4-FFF2-40B4-BE49-F238E27FC236}">
                  <a16:creationId xmlns:a16="http://schemas.microsoft.com/office/drawing/2014/main" id="{76611F04-AF43-E4D0-DCCC-70628837B1B2}"/>
                </a:ext>
              </a:extLst>
            </p:cNvPr>
            <p:cNvSpPr txBox="1">
              <a:spLocks/>
            </p:cNvSpPr>
            <p:nvPr/>
          </p:nvSpPr>
          <p:spPr>
            <a:xfrm>
              <a:off x="6778488" y="5453733"/>
              <a:ext cx="5211029" cy="699991"/>
            </a:xfrm>
            <a:prstGeom prst="rect">
              <a:avLst/>
            </a:prstGeom>
          </p:spPr>
          <p:txBody>
            <a:bodyPr vert="horz" lIns="91440" tIns="45720" rIns="91440" bIns="45720" rtlCol="0" anchor="t" anchorCtr="0"/>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pPr>
              <a:r>
                <a:rPr lang="en-US" sz="2400" b="1" dirty="0">
                  <a:solidFill>
                    <a:schemeClr val="accent1"/>
                  </a:solidFill>
                  <a:latin typeface="Century Gothic" panose="020B0502020202020204" pitchFamily="34" charset="0"/>
                </a:rPr>
                <a:t>ROI</a:t>
              </a:r>
            </a:p>
            <a:p>
              <a:pPr>
                <a:spcAft>
                  <a:spcPts val="1200"/>
                </a:spcAft>
              </a:pPr>
              <a:r>
                <a:rPr lang="en-US" sz="1400" b="1" dirty="0">
                  <a:solidFill>
                    <a:schemeClr val="accent1"/>
                  </a:solidFill>
                  <a:latin typeface="Century Gothic" panose="020B0502020202020204" pitchFamily="34" charset="0"/>
                </a:rPr>
                <a:t>Payback period</a:t>
              </a:r>
              <a:r>
                <a:rPr lang="en-US" sz="1400" dirty="0">
                  <a:solidFill>
                    <a:schemeClr val="accent1"/>
                  </a:solidFill>
                  <a:latin typeface="Century Gothic" panose="020B0502020202020204" pitchFamily="34" charset="0"/>
                </a:rPr>
                <a:t>: 5-6 years</a:t>
              </a:r>
            </a:p>
            <a:p>
              <a:pPr>
                <a:spcAft>
                  <a:spcPts val="1200"/>
                </a:spcAft>
              </a:pPr>
              <a:r>
                <a:rPr lang="en-US" sz="1400" b="1" dirty="0">
                  <a:solidFill>
                    <a:schemeClr val="accent1"/>
                  </a:solidFill>
                  <a:latin typeface="Century Gothic" panose="020B0502020202020204" pitchFamily="34" charset="0"/>
                </a:rPr>
                <a:t>IRR</a:t>
              </a:r>
              <a:r>
                <a:rPr lang="en-US" sz="1400" dirty="0">
                  <a:solidFill>
                    <a:schemeClr val="accent1"/>
                  </a:solidFill>
                  <a:latin typeface="Century Gothic" panose="020B0502020202020204" pitchFamily="34" charset="0"/>
                </a:rPr>
                <a:t>: 8%–15%</a:t>
              </a:r>
            </a:p>
            <a:p>
              <a:pPr>
                <a:spcAft>
                  <a:spcPts val="1200"/>
                </a:spcAft>
              </a:pPr>
              <a:r>
                <a:rPr lang="en-US" sz="1400" b="1" dirty="0">
                  <a:solidFill>
                    <a:schemeClr val="accent1"/>
                  </a:solidFill>
                  <a:latin typeface="Century Gothic" panose="020B0502020202020204" pitchFamily="34" charset="0"/>
                </a:rPr>
                <a:t>Cumulative 5-year net benefit: </a:t>
              </a:r>
              <a:r>
                <a:rPr lang="en-US" sz="1400" dirty="0">
                  <a:solidFill>
                    <a:schemeClr val="accent1"/>
                  </a:solidFill>
                  <a:latin typeface="Century Gothic" panose="020B0502020202020204" pitchFamily="34" charset="0"/>
                </a:rPr>
                <a:t>Positive, driven by recurring savings, substantial risk avoidance, and compliance assurance.​</a:t>
              </a:r>
            </a:p>
          </p:txBody>
        </p:sp>
        <p:sp>
          <p:nvSpPr>
            <p:cNvPr id="6" name="Oval 5">
              <a:extLst>
                <a:ext uri="{FF2B5EF4-FFF2-40B4-BE49-F238E27FC236}">
                  <a16:creationId xmlns:a16="http://schemas.microsoft.com/office/drawing/2014/main" id="{425780B1-90E0-7CA5-616F-A804858C216B}"/>
                </a:ext>
              </a:extLst>
            </p:cNvPr>
            <p:cNvSpPr/>
            <p:nvPr/>
          </p:nvSpPr>
          <p:spPr>
            <a:xfrm>
              <a:off x="6494234" y="5584219"/>
              <a:ext cx="260127" cy="260127"/>
            </a:xfrm>
            <a:prstGeom prst="ellipse">
              <a:avLst/>
            </a:prstGeom>
            <a:gradFill flip="none" rotWithShape="1">
              <a:gsLst>
                <a:gs pos="100000">
                  <a:schemeClr val="tx2">
                    <a:lumMod val="60000"/>
                    <a:lumOff val="40000"/>
                  </a:schemeClr>
                </a:gs>
                <a:gs pos="0">
                  <a:schemeClr val="tx2">
                    <a:lumMod val="20000"/>
                    <a:lumOff val="80000"/>
                  </a:schemeClr>
                </a:gs>
              </a:gsLst>
              <a:lin ang="108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101856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46"/>
        <p:cNvGrpSpPr/>
        <p:nvPr/>
      </p:nvGrpSpPr>
      <p:grpSpPr>
        <a:xfrm>
          <a:off x="0" y="0"/>
          <a:ext cx="0" cy="0"/>
          <a:chOff x="0" y="0"/>
          <a:chExt cx="0" cy="0"/>
        </a:xfrm>
      </p:grpSpPr>
      <p:pic>
        <p:nvPicPr>
          <p:cNvPr id="3" name="Picture 2" descr="A group of trees in a forest&#10;&#10;Description automatically generated">
            <a:extLst>
              <a:ext uri="{FF2B5EF4-FFF2-40B4-BE49-F238E27FC236}">
                <a16:creationId xmlns:a16="http://schemas.microsoft.com/office/drawing/2014/main" id="{636375F4-0787-2937-2A57-535B279A39F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030" y="-25006"/>
            <a:ext cx="12225030" cy="6883006"/>
          </a:xfrm>
          <a:prstGeom prst="rect">
            <a:avLst/>
          </a:prstGeom>
        </p:spPr>
      </p:pic>
      <p:grpSp>
        <p:nvGrpSpPr>
          <p:cNvPr id="8" name="Group 7">
            <a:extLst>
              <a:ext uri="{FF2B5EF4-FFF2-40B4-BE49-F238E27FC236}">
                <a16:creationId xmlns:a16="http://schemas.microsoft.com/office/drawing/2014/main" id="{09469743-EA92-E130-6099-7BBF8382BBB9}"/>
              </a:ext>
            </a:extLst>
          </p:cNvPr>
          <p:cNvGrpSpPr/>
          <p:nvPr/>
        </p:nvGrpSpPr>
        <p:grpSpPr>
          <a:xfrm>
            <a:off x="736841" y="440325"/>
            <a:ext cx="6082901" cy="5977500"/>
            <a:chOff x="660300" y="660488"/>
            <a:chExt cx="9124351" cy="8966250"/>
          </a:xfrm>
        </p:grpSpPr>
        <p:pic>
          <p:nvPicPr>
            <p:cNvPr id="5447" name="Google Shape;5447;g29dc826ff17_0_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60488" y="660601"/>
              <a:ext cx="9124163" cy="8966027"/>
            </a:xfrm>
            <a:prstGeom prst="rect">
              <a:avLst/>
            </a:prstGeom>
            <a:noFill/>
            <a:ln>
              <a:noFill/>
            </a:ln>
          </p:spPr>
        </p:pic>
        <p:sp>
          <p:nvSpPr>
            <p:cNvPr id="5448" name="Google Shape;5448;g29dc826ff17_0_0"/>
            <p:cNvSpPr/>
            <p:nvPr/>
          </p:nvSpPr>
          <p:spPr>
            <a:xfrm>
              <a:off x="660300" y="660488"/>
              <a:ext cx="9124200" cy="8966250"/>
            </a:xfrm>
            <a:prstGeom prst="rect">
              <a:avLst/>
            </a:prstGeom>
            <a:gradFill>
              <a:gsLst>
                <a:gs pos="0">
                  <a:srgbClr val="000000">
                    <a:alpha val="47450"/>
                  </a:srgbClr>
                </a:gs>
                <a:gs pos="100000">
                  <a:srgbClr val="000000">
                    <a:alpha val="0"/>
                  </a:srgbClr>
                </a:gs>
              </a:gsLst>
              <a:lin ang="16200038" scaled="0"/>
            </a:gra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5451" name="Google Shape;5451;g29dc826ff17_0_0"/>
          <p:cNvSpPr/>
          <p:nvPr/>
        </p:nvSpPr>
        <p:spPr>
          <a:xfrm>
            <a:off x="7495679" y="-25005"/>
            <a:ext cx="3922643" cy="6908012"/>
          </a:xfrm>
          <a:prstGeom prst="rect">
            <a:avLst/>
          </a:prstGeom>
          <a:gradFill>
            <a:gsLst>
              <a:gs pos="0">
                <a:srgbClr val="1381D7">
                  <a:alpha val="85000"/>
                </a:srgbClr>
              </a:gs>
              <a:gs pos="100000">
                <a:srgbClr val="04BF20"/>
              </a:gs>
            </a:gsLst>
            <a:lin ang="8099331"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5452" name="Google Shape;5452;g29dc826ff17_0_0"/>
          <p:cNvSpPr txBox="1"/>
          <p:nvPr/>
        </p:nvSpPr>
        <p:spPr>
          <a:xfrm>
            <a:off x="7869123" y="4199376"/>
            <a:ext cx="1336210" cy="359235"/>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20000"/>
              </a:lnSpc>
              <a:spcBef>
                <a:spcPts val="0"/>
              </a:spcBef>
              <a:spcAft>
                <a:spcPts val="600"/>
              </a:spcAft>
              <a:buClr>
                <a:srgbClr val="000000"/>
              </a:buClr>
              <a:buSzPts val="3000"/>
              <a:buFont typeface="Arial"/>
              <a:buNone/>
              <a:tabLst/>
              <a:defRPr/>
            </a:pPr>
            <a:r>
              <a:rPr kumimoji="0" lang="en-US" sz="2133" b="0" i="0" u="none" strike="noStrike" kern="0" cap="none" spc="0" normalizeH="0" baseline="0" noProof="0" dirty="0">
                <a:ln>
                  <a:noFill/>
                </a:ln>
                <a:solidFill>
                  <a:srgbClr val="FFFFFF"/>
                </a:solidFill>
                <a:effectLst/>
                <a:uLnTx/>
                <a:uFillTx/>
                <a:latin typeface="Arial"/>
                <a:cs typeface="Arial"/>
                <a:sym typeface="Arial"/>
              </a:rPr>
              <a:t>Contact</a:t>
            </a:r>
            <a:endParaRPr kumimoji="0" sz="2667" b="0" i="0" u="none" strike="noStrike" kern="0" cap="none" spc="0" normalizeH="0" baseline="0" noProof="0" dirty="0">
              <a:ln>
                <a:noFill/>
              </a:ln>
              <a:solidFill>
                <a:srgbClr val="FFFFFF"/>
              </a:solidFill>
              <a:effectLst/>
              <a:uLnTx/>
              <a:uFillTx/>
              <a:latin typeface="Arial"/>
              <a:cs typeface="Arial"/>
              <a:sym typeface="Arial"/>
            </a:endParaRPr>
          </a:p>
        </p:txBody>
      </p:sp>
      <p:grpSp>
        <p:nvGrpSpPr>
          <p:cNvPr id="5454" name="Google Shape;5454;g29dc826ff17_0_0"/>
          <p:cNvGrpSpPr/>
          <p:nvPr/>
        </p:nvGrpSpPr>
        <p:grpSpPr>
          <a:xfrm>
            <a:off x="7869123" y="4820573"/>
            <a:ext cx="3208939" cy="252268"/>
            <a:chOff x="6096000" y="3101800"/>
            <a:chExt cx="3984245" cy="313219"/>
          </a:xfrm>
        </p:grpSpPr>
        <p:pic>
          <p:nvPicPr>
            <p:cNvPr id="5455" name="Google Shape;5455;g29dc826ff17_0_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096000" y="3101800"/>
              <a:ext cx="267716" cy="269913"/>
            </a:xfrm>
            <a:prstGeom prst="rect">
              <a:avLst/>
            </a:prstGeom>
            <a:noFill/>
            <a:ln>
              <a:noFill/>
            </a:ln>
          </p:spPr>
        </p:pic>
        <p:sp>
          <p:nvSpPr>
            <p:cNvPr id="5456" name="Google Shape;5456;g29dc826ff17_0_0"/>
            <p:cNvSpPr txBox="1"/>
            <p:nvPr/>
          </p:nvSpPr>
          <p:spPr>
            <a:xfrm>
              <a:off x="6764800" y="3122125"/>
              <a:ext cx="3315445" cy="292894"/>
            </a:xfrm>
            <a:prstGeom prst="rect">
              <a:avLst/>
            </a:prstGeom>
            <a:noFill/>
            <a:ln>
              <a:noFill/>
            </a:ln>
          </p:spPr>
          <p:txBody>
            <a:bodyPr spcFirstLastPara="1" wrap="square" lIns="0" tIns="0" rIns="0" bIns="0" anchor="ctr" anchorCtr="0">
              <a:spAutoFit/>
            </a:bodyPr>
            <a:lstStyle/>
            <a:p>
              <a:pPr marL="0" marR="0" lvl="0" indent="0" algn="l" defTabSz="914400" rtl="0" eaLnBrk="1" fontAlgn="auto" latinLnBrk="0" hangingPunct="1">
                <a:lnSpc>
                  <a:spcPct val="115000"/>
                </a:lnSpc>
                <a:spcBef>
                  <a:spcPts val="0"/>
                </a:spcBef>
                <a:spcAft>
                  <a:spcPts val="0"/>
                </a:spcAft>
                <a:buClr>
                  <a:srgbClr val="000000"/>
                </a:buClr>
                <a:buSzPts val="1700"/>
                <a:buFont typeface="Arial"/>
                <a:buNone/>
                <a:tabLst>
                  <a:tab pos="1367435" algn="l"/>
                </a:tabLst>
                <a:defRPr/>
              </a:pPr>
              <a:r>
                <a:rPr kumimoji="0" lang="en-US" sz="1333" b="0" i="0" u="none" strike="noStrike" kern="0" cap="none" spc="0" normalizeH="0" baseline="0" noProof="0" dirty="0">
                  <a:ln>
                    <a:noFill/>
                  </a:ln>
                  <a:solidFill>
                    <a:srgbClr val="FFFFFF"/>
                  </a:solidFill>
                  <a:effectLst/>
                  <a:uLnTx/>
                  <a:uFillTx/>
                  <a:latin typeface="Arial" panose="020B0604020202020204" pitchFamily="34" charset="0"/>
                  <a:ea typeface="Proxima Nova Rg"/>
                  <a:cs typeface="Arial" panose="020B0604020202020204" pitchFamily="34" charset="0"/>
                  <a:sym typeface="Proxima Nova"/>
                </a:rPr>
                <a:t>Steve </a:t>
              </a:r>
              <a:r>
                <a:rPr kumimoji="0" lang="en-US" sz="1333" b="0" i="0" u="none" strike="noStrike" kern="0" cap="none" spc="0" normalizeH="0" baseline="0" noProof="0" dirty="0" err="1">
                  <a:ln>
                    <a:noFill/>
                  </a:ln>
                  <a:solidFill>
                    <a:srgbClr val="FFFFFF"/>
                  </a:solidFill>
                  <a:effectLst/>
                  <a:uLnTx/>
                  <a:uFillTx/>
                  <a:latin typeface="Arial" panose="020B0604020202020204" pitchFamily="34" charset="0"/>
                  <a:ea typeface="Proxima Nova Rg"/>
                  <a:cs typeface="Arial" panose="020B0604020202020204" pitchFamily="34" charset="0"/>
                  <a:sym typeface="Proxima Nova"/>
                </a:rPr>
                <a:t>Rovniak</a:t>
              </a:r>
              <a:r>
                <a:rPr kumimoji="0" lang="en-US" sz="1333" b="0" i="0" u="none" strike="noStrike" kern="0" cap="none" spc="0" normalizeH="0" baseline="0" noProof="0" dirty="0">
                  <a:ln>
                    <a:noFill/>
                  </a:ln>
                  <a:solidFill>
                    <a:srgbClr val="FFFFFF"/>
                  </a:solidFill>
                  <a:effectLst/>
                  <a:uLnTx/>
                  <a:uFillTx/>
                  <a:latin typeface="Arial" panose="020B0604020202020204" pitchFamily="34" charset="0"/>
                  <a:ea typeface="Proxima Nova Rg"/>
                  <a:cs typeface="Arial" panose="020B0604020202020204" pitchFamily="34" charset="0"/>
                  <a:sym typeface="Proxima Nova"/>
                </a:rPr>
                <a:t>  |  Vice President</a:t>
              </a:r>
              <a:endParaRPr kumimoji="0" sz="1333" b="0" i="0" u="none" strike="noStrike" kern="0" cap="none" spc="0" normalizeH="0" baseline="0" noProof="0" dirty="0">
                <a:ln>
                  <a:noFill/>
                </a:ln>
                <a:solidFill>
                  <a:srgbClr val="FFFFFF"/>
                </a:solidFill>
                <a:effectLst/>
                <a:uLnTx/>
                <a:uFillTx/>
                <a:latin typeface="Arial" panose="020B0604020202020204" pitchFamily="34" charset="0"/>
                <a:ea typeface="Proxima Nova Rg"/>
                <a:cs typeface="Arial" panose="020B0604020202020204" pitchFamily="34" charset="0"/>
                <a:sym typeface="Proxima Nova"/>
              </a:endParaRPr>
            </a:p>
          </p:txBody>
        </p:sp>
      </p:grpSp>
      <p:grpSp>
        <p:nvGrpSpPr>
          <p:cNvPr id="5457" name="Google Shape;5457;g29dc826ff17_0_0"/>
          <p:cNvGrpSpPr/>
          <p:nvPr/>
        </p:nvGrpSpPr>
        <p:grpSpPr>
          <a:xfrm>
            <a:off x="7869123" y="5237804"/>
            <a:ext cx="3342745" cy="389756"/>
            <a:chOff x="6095998" y="3943363"/>
            <a:chExt cx="4265246" cy="483925"/>
          </a:xfrm>
        </p:grpSpPr>
        <p:pic>
          <p:nvPicPr>
            <p:cNvPr id="5458" name="Google Shape;5458;g29dc826ff17_0_0"/>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095998" y="4028661"/>
              <a:ext cx="269912" cy="269912"/>
            </a:xfrm>
            <a:prstGeom prst="rect">
              <a:avLst/>
            </a:prstGeom>
            <a:noFill/>
            <a:ln>
              <a:noFill/>
            </a:ln>
          </p:spPr>
        </p:pic>
        <p:sp>
          <p:nvSpPr>
            <p:cNvPr id="5459" name="Google Shape;5459;g29dc826ff17_0_0"/>
            <p:cNvSpPr txBox="1"/>
            <p:nvPr/>
          </p:nvSpPr>
          <p:spPr>
            <a:xfrm>
              <a:off x="6789743" y="3943363"/>
              <a:ext cx="3571501" cy="483925"/>
            </a:xfrm>
            <a:prstGeom prst="rect">
              <a:avLst/>
            </a:prstGeom>
            <a:noFill/>
            <a:ln>
              <a:noFill/>
            </a:ln>
          </p:spPr>
          <p:txBody>
            <a:bodyPr spcFirstLastPara="1" wrap="square" lIns="0" tIns="91425" rIns="91425" bIns="91425" anchor="ctr"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333" b="0" i="0" u="none" strike="noStrike" kern="0" cap="none" spc="0" normalizeH="0" baseline="0" noProof="0" dirty="0">
                  <a:ln>
                    <a:noFill/>
                  </a:ln>
                  <a:solidFill>
                    <a:srgbClr val="FFFFFF"/>
                  </a:solidFill>
                  <a:effectLst/>
                  <a:uLnTx/>
                  <a:uFillTx/>
                  <a:latin typeface="Arial" panose="020B0604020202020204" pitchFamily="34" charset="0"/>
                  <a:ea typeface="Proxima Nova Rg"/>
                  <a:cs typeface="Arial" panose="020B0604020202020204" pitchFamily="34" charset="0"/>
                  <a:sym typeface="Proxima Nova"/>
                </a:rPr>
                <a:t>&amp; WhatsApp +1 617.970.7720</a:t>
              </a:r>
              <a:endParaRPr kumimoji="0" sz="1333" b="0" i="0" u="none" strike="noStrike" kern="0" cap="none" spc="0" normalizeH="0" baseline="0" noProof="0" dirty="0">
                <a:ln>
                  <a:noFill/>
                </a:ln>
                <a:solidFill>
                  <a:srgbClr val="FFFFFF"/>
                </a:solidFill>
                <a:effectLst/>
                <a:uLnTx/>
                <a:uFillTx/>
                <a:latin typeface="Arial" panose="020B0604020202020204" pitchFamily="34" charset="0"/>
                <a:ea typeface="Proxima Nova Rg"/>
                <a:cs typeface="Arial" panose="020B0604020202020204" pitchFamily="34" charset="0"/>
                <a:sym typeface="Proxima Nova"/>
              </a:endParaRPr>
            </a:p>
          </p:txBody>
        </p:sp>
      </p:grpSp>
      <p:grpSp>
        <p:nvGrpSpPr>
          <p:cNvPr id="5460" name="Google Shape;5460;g29dc826ff17_0_0"/>
          <p:cNvGrpSpPr/>
          <p:nvPr/>
        </p:nvGrpSpPr>
        <p:grpSpPr>
          <a:xfrm>
            <a:off x="7850958" y="5727591"/>
            <a:ext cx="3227103" cy="360983"/>
            <a:chOff x="6095999" y="4243027"/>
            <a:chExt cx="4006798" cy="448200"/>
          </a:xfrm>
        </p:grpSpPr>
        <p:pic>
          <p:nvPicPr>
            <p:cNvPr id="5461" name="Google Shape;5461;g29dc826ff17_0_0"/>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095999" y="4368131"/>
              <a:ext cx="273064" cy="184240"/>
            </a:xfrm>
            <a:prstGeom prst="rect">
              <a:avLst/>
            </a:prstGeom>
            <a:noFill/>
            <a:ln>
              <a:noFill/>
            </a:ln>
          </p:spPr>
        </p:pic>
        <p:sp>
          <p:nvSpPr>
            <p:cNvPr id="5462" name="Google Shape;5462;g29dc826ff17_0_0">
              <a:hlinkClick r:id="rId8"/>
            </p:cNvPr>
            <p:cNvSpPr/>
            <p:nvPr/>
          </p:nvSpPr>
          <p:spPr>
            <a:xfrm>
              <a:off x="6763497" y="4243027"/>
              <a:ext cx="3339300" cy="448200"/>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n-US" sz="1333" b="0" i="0" u="none" strike="noStrike" kern="0" cap="none" spc="0" normalizeH="0" baseline="0" noProof="0" dirty="0">
                  <a:ln>
                    <a:noFill/>
                  </a:ln>
                  <a:solidFill>
                    <a:srgbClr val="FFFFFF"/>
                  </a:solidFill>
                  <a:effectLst/>
                  <a:uLnTx/>
                  <a:uFillTx/>
                  <a:latin typeface="Arial" panose="020B0604020202020204" pitchFamily="34" charset="0"/>
                  <a:ea typeface="Proxima Nova Rg"/>
                  <a:cs typeface="Arial" panose="020B0604020202020204" pitchFamily="34" charset="0"/>
                  <a:sym typeface="Proxima Nova"/>
                </a:rPr>
                <a:t>Steve.Rovniak@sustainableIT.org</a:t>
              </a:r>
              <a:endParaRPr kumimoji="0" sz="1200" b="0" i="0" u="none" strike="noStrike" kern="0" cap="none" spc="0" normalizeH="0" baseline="0" noProof="0" dirty="0">
                <a:ln>
                  <a:noFill/>
                </a:ln>
                <a:solidFill>
                  <a:srgbClr val="FFFFFF"/>
                </a:solidFill>
                <a:effectLst/>
                <a:uLnTx/>
                <a:uFillTx/>
                <a:latin typeface="Arial"/>
                <a:cs typeface="Arial"/>
                <a:sym typeface="Arial"/>
              </a:endParaRPr>
            </a:p>
          </p:txBody>
        </p:sp>
      </p:grpSp>
      <p:sp>
        <p:nvSpPr>
          <p:cNvPr id="6" name="Google Shape;5449;g29dc826ff17_0_0">
            <a:extLst>
              <a:ext uri="{FF2B5EF4-FFF2-40B4-BE49-F238E27FC236}">
                <a16:creationId xmlns:a16="http://schemas.microsoft.com/office/drawing/2014/main" id="{0C848AC9-A516-ADAF-3CB5-9F8BF39AC265}"/>
              </a:ext>
            </a:extLst>
          </p:cNvPr>
          <p:cNvSpPr txBox="1"/>
          <p:nvPr/>
        </p:nvSpPr>
        <p:spPr>
          <a:xfrm>
            <a:off x="7850958" y="1577113"/>
            <a:ext cx="3227103" cy="204697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600"/>
              </a:spcAft>
              <a:buClr>
                <a:srgbClr val="000000"/>
              </a:buClr>
              <a:buSzPts val="3000"/>
              <a:buFont typeface="Arial"/>
              <a:buNone/>
              <a:tabLst/>
              <a:defRPr/>
            </a:pPr>
            <a:r>
              <a:rPr kumimoji="0" lang="en-US" sz="2667" b="0" i="0" u="none" strike="noStrike" kern="0" cap="none" spc="0" normalizeH="0" baseline="0" noProof="0" dirty="0">
                <a:ln>
                  <a:noFill/>
                </a:ln>
                <a:solidFill>
                  <a:srgbClr val="FFFFFF"/>
                </a:solidFill>
                <a:effectLst/>
                <a:uLnTx/>
                <a:uFillTx/>
                <a:latin typeface="Arial" panose="020B0604020202020204" pitchFamily="34" charset="0"/>
                <a:ea typeface="Proxima Nova Rg"/>
                <a:cs typeface="Arial" panose="020B0604020202020204" pitchFamily="34" charset="0"/>
                <a:sym typeface="Proxima Nova"/>
              </a:rPr>
              <a:t>Advancing Global Sustainability </a:t>
            </a:r>
            <a:br>
              <a:rPr kumimoji="0" lang="en-US" sz="2667" b="0" i="0" u="none" strike="noStrike" kern="0" cap="none" spc="0" normalizeH="0" baseline="0" noProof="0" dirty="0">
                <a:ln>
                  <a:noFill/>
                </a:ln>
                <a:solidFill>
                  <a:srgbClr val="FFFFFF"/>
                </a:solidFill>
                <a:effectLst/>
                <a:uLnTx/>
                <a:uFillTx/>
                <a:latin typeface="Arial" panose="020B0604020202020204" pitchFamily="34" charset="0"/>
                <a:ea typeface="Proxima Nova Rg"/>
                <a:cs typeface="Arial" panose="020B0604020202020204" pitchFamily="34" charset="0"/>
                <a:sym typeface="Proxima Nova"/>
              </a:rPr>
            </a:br>
            <a:r>
              <a:rPr kumimoji="0" lang="en-US" sz="2667" b="0" i="0" u="none" strike="noStrike" kern="0" cap="none" spc="0" normalizeH="0" baseline="0" noProof="0" dirty="0">
                <a:ln>
                  <a:noFill/>
                </a:ln>
                <a:solidFill>
                  <a:srgbClr val="FFFFFF"/>
                </a:solidFill>
                <a:effectLst/>
                <a:uLnTx/>
                <a:uFillTx/>
                <a:latin typeface="Arial" panose="020B0604020202020204" pitchFamily="34" charset="0"/>
                <a:ea typeface="Proxima Nova Rg"/>
                <a:cs typeface="Arial" panose="020B0604020202020204" pitchFamily="34" charset="0"/>
                <a:sym typeface="Proxima Nova"/>
              </a:rPr>
              <a:t>through Technology Leadership</a:t>
            </a:r>
            <a:endParaRPr kumimoji="0" sz="2667" b="0" i="0" u="none" strike="noStrike" kern="0" cap="none" spc="0" normalizeH="0" baseline="0" noProof="0" dirty="0">
              <a:ln>
                <a:noFill/>
              </a:ln>
              <a:solidFill>
                <a:srgbClr val="FFFFFF"/>
              </a:solidFill>
              <a:effectLst/>
              <a:uLnTx/>
              <a:uFillTx/>
              <a:latin typeface="Arial" panose="020B0604020202020204" pitchFamily="34" charset="0"/>
              <a:ea typeface="Proxima Nova Rg"/>
              <a:cs typeface="Arial" panose="020B0604020202020204" pitchFamily="34" charset="0"/>
              <a:sym typeface="Proxima Nova"/>
            </a:endParaRPr>
          </a:p>
        </p:txBody>
      </p:sp>
      <p:pic>
        <p:nvPicPr>
          <p:cNvPr id="7" name="Google Shape;5450;g29dc826ff17_0_0">
            <a:extLst>
              <a:ext uri="{FF2B5EF4-FFF2-40B4-BE49-F238E27FC236}">
                <a16:creationId xmlns:a16="http://schemas.microsoft.com/office/drawing/2014/main" id="{10A838FA-A49A-114F-F164-293D04524E01}"/>
              </a:ext>
            </a:extLst>
          </p:cNvPr>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7890714" y="428399"/>
            <a:ext cx="1883293" cy="636347"/>
          </a:xfrm>
          <a:prstGeom prst="rect">
            <a:avLst/>
          </a:prstGeom>
          <a:noFill/>
          <a:ln>
            <a:noFill/>
          </a:ln>
        </p:spPr>
      </p:pic>
    </p:spTree>
    <p:extLst>
      <p:ext uri="{BB962C8B-B14F-4D97-AF65-F5344CB8AC3E}">
        <p14:creationId xmlns:p14="http://schemas.microsoft.com/office/powerpoint/2010/main" val="3573181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CA873-E6EA-DBFA-8863-D6E33C2EC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C2610B-3246-9BF4-55A6-403ECA11D193}"/>
              </a:ext>
            </a:extLst>
          </p:cNvPr>
          <p:cNvSpPr>
            <a:spLocks noGrp="1"/>
          </p:cNvSpPr>
          <p:nvPr>
            <p:ph type="title"/>
          </p:nvPr>
        </p:nvSpPr>
        <p:spPr>
          <a:xfrm>
            <a:off x="661686" y="48567"/>
            <a:ext cx="10969043" cy="609600"/>
          </a:xfrm>
        </p:spPr>
        <p:txBody>
          <a:bodyPr/>
          <a:lstStyle/>
          <a:p>
            <a:r>
              <a:rPr lang="en-US" sz="3200" dirty="0"/>
              <a:t>Sustainable IT value types, metrics, &amp; examples – Part 2</a:t>
            </a:r>
          </a:p>
        </p:txBody>
      </p:sp>
      <p:sp>
        <p:nvSpPr>
          <p:cNvPr id="5" name="Slide Number Placeholder 4">
            <a:extLst>
              <a:ext uri="{FF2B5EF4-FFF2-40B4-BE49-F238E27FC236}">
                <a16:creationId xmlns:a16="http://schemas.microsoft.com/office/drawing/2014/main" id="{F8990889-16FC-61CA-5FAB-F98A3976381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5</a:t>
            </a:fld>
            <a:endParaRPr lang="en-US" dirty="0"/>
          </a:p>
        </p:txBody>
      </p:sp>
      <p:graphicFrame>
        <p:nvGraphicFramePr>
          <p:cNvPr id="4" name="Table 3">
            <a:extLst>
              <a:ext uri="{FF2B5EF4-FFF2-40B4-BE49-F238E27FC236}">
                <a16:creationId xmlns:a16="http://schemas.microsoft.com/office/drawing/2014/main" id="{115CF147-E331-8C7C-21CD-16A413D96A78}"/>
              </a:ext>
            </a:extLst>
          </p:cNvPr>
          <p:cNvGraphicFramePr>
            <a:graphicFrameLocks noGrp="1"/>
          </p:cNvGraphicFramePr>
          <p:nvPr>
            <p:extLst>
              <p:ext uri="{D42A27DB-BD31-4B8C-83A1-F6EECF244321}">
                <p14:modId xmlns:p14="http://schemas.microsoft.com/office/powerpoint/2010/main" val="351611156"/>
              </p:ext>
            </p:extLst>
          </p:nvPr>
        </p:nvGraphicFramePr>
        <p:xfrm>
          <a:off x="208156" y="477387"/>
          <a:ext cx="11775687" cy="6352612"/>
        </p:xfrm>
        <a:graphic>
          <a:graphicData uri="http://schemas.openxmlformats.org/drawingml/2006/table">
            <a:tbl>
              <a:tblPr firstRow="1" firstCol="1" bandRow="1">
                <a:tableStyleId>{5C22544A-7EE6-4342-B048-85BDC9FD1C3A}</a:tableStyleId>
              </a:tblPr>
              <a:tblGrid>
                <a:gridCol w="1066799">
                  <a:extLst>
                    <a:ext uri="{9D8B030D-6E8A-4147-A177-3AD203B41FA5}">
                      <a16:colId xmlns:a16="http://schemas.microsoft.com/office/drawing/2014/main" val="2200636693"/>
                    </a:ext>
                  </a:extLst>
                </a:gridCol>
                <a:gridCol w="1628078">
                  <a:extLst>
                    <a:ext uri="{9D8B030D-6E8A-4147-A177-3AD203B41FA5}">
                      <a16:colId xmlns:a16="http://schemas.microsoft.com/office/drawing/2014/main" val="3411392498"/>
                    </a:ext>
                  </a:extLst>
                </a:gridCol>
                <a:gridCol w="2297151">
                  <a:extLst>
                    <a:ext uri="{9D8B030D-6E8A-4147-A177-3AD203B41FA5}">
                      <a16:colId xmlns:a16="http://schemas.microsoft.com/office/drawing/2014/main" val="1048979425"/>
                    </a:ext>
                  </a:extLst>
                </a:gridCol>
                <a:gridCol w="2007220">
                  <a:extLst>
                    <a:ext uri="{9D8B030D-6E8A-4147-A177-3AD203B41FA5}">
                      <a16:colId xmlns:a16="http://schemas.microsoft.com/office/drawing/2014/main" val="303325151"/>
                    </a:ext>
                  </a:extLst>
                </a:gridCol>
                <a:gridCol w="4776439">
                  <a:extLst>
                    <a:ext uri="{9D8B030D-6E8A-4147-A177-3AD203B41FA5}">
                      <a16:colId xmlns:a16="http://schemas.microsoft.com/office/drawing/2014/main" val="3601789230"/>
                    </a:ext>
                  </a:extLst>
                </a:gridCol>
              </a:tblGrid>
              <a:tr h="525844">
                <a:tc>
                  <a:txBody>
                    <a:bodyPr/>
                    <a:lstStyle/>
                    <a:p>
                      <a:pPr marL="0" marR="0" algn="ctr">
                        <a:lnSpc>
                          <a:spcPct val="115000"/>
                        </a:lnSpc>
                        <a:spcAft>
                          <a:spcPts val="800"/>
                        </a:spcAft>
                        <a:buNone/>
                      </a:pPr>
                      <a:r>
                        <a:rPr lang="en-US" sz="1000" kern="100" dirty="0">
                          <a:solidFill>
                            <a:schemeClr val="tx1"/>
                          </a:solidFill>
                          <a:effectLst/>
                          <a:latin typeface="+mn-lt"/>
                        </a:rPr>
                        <a:t>Meta Type of Value</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Specific Type of Value</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Description</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Expression of Value (Units)</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Documented Value</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extLst>
                  <a:ext uri="{0D108BD9-81ED-4DB2-BD59-A6C34878D82A}">
                    <a16:rowId xmlns:a16="http://schemas.microsoft.com/office/drawing/2014/main" val="893613732"/>
                  </a:ext>
                </a:extLst>
              </a:tr>
              <a:tr h="179013">
                <a:tc rowSpan="2">
                  <a:txBody>
                    <a:bodyPr/>
                    <a:lstStyle/>
                    <a:p>
                      <a:pPr marL="91440" marR="0" lvl="2" algn="l" rtl="0">
                        <a:lnSpc>
                          <a:spcPct val="115000"/>
                        </a:lnSpc>
                        <a:spcBef>
                          <a:spcPts val="0"/>
                        </a:spcBef>
                        <a:spcAft>
                          <a:spcPts val="800"/>
                        </a:spcAft>
                        <a:buClr>
                          <a:srgbClr val="000000"/>
                        </a:buClr>
                        <a:buFont typeface="Arial"/>
                        <a:buNone/>
                      </a:pPr>
                      <a:r>
                        <a:rPr lang="en-US" sz="1000" b="1" i="0" u="none" strike="noStrike" kern="100" cap="none" dirty="0">
                          <a:solidFill>
                            <a:schemeClr val="tx1"/>
                          </a:solidFill>
                          <a:effectLst/>
                          <a:latin typeface="+mn-lt"/>
                          <a:ea typeface="+mn-ea"/>
                          <a:cs typeface="+mn-cs"/>
                          <a:sym typeface="Arial"/>
                        </a:rPr>
                        <a:t>Enterprise – Negative Value Avoided</a:t>
                      </a:r>
                    </a:p>
                  </a:txBody>
                  <a:tcPr marL="1293" marR="1293" marT="1293" marB="1293" anchor="ctr">
                    <a:solidFill>
                      <a:schemeClr val="accent4">
                        <a:lumMod val="20000"/>
                        <a:lumOff val="80000"/>
                      </a:schemeClr>
                    </a:solidFill>
                  </a:tcPr>
                </a:tc>
                <a:tc>
                  <a:txBody>
                    <a:bodyPr/>
                    <a:lstStyle/>
                    <a:p>
                      <a:pPr marL="0" marR="0" algn="l" rtl="0">
                        <a:lnSpc>
                          <a:spcPct val="115000"/>
                        </a:lnSpc>
                        <a:spcBef>
                          <a:spcPts val="0"/>
                        </a:spcBef>
                        <a:spcAft>
                          <a:spcPts val="0"/>
                        </a:spcAft>
                        <a:buClr>
                          <a:srgbClr val="000000"/>
                        </a:buClr>
                        <a:buFont typeface="Arial"/>
                        <a:buNone/>
                      </a:pPr>
                      <a:r>
                        <a:rPr lang="en-US" sz="1000" b="1" i="0" u="none" strike="noStrike" kern="100" cap="none" dirty="0">
                          <a:solidFill>
                            <a:schemeClr val="tx1"/>
                          </a:solidFill>
                          <a:effectLst/>
                          <a:latin typeface="+mn-lt"/>
                          <a:ea typeface="+mn-ea"/>
                          <a:cs typeface="Times New Roman" panose="02020603050405020304" pitchFamily="18" charset="0"/>
                          <a:sym typeface="Arial"/>
                        </a:rPr>
                        <a:t>Regulatory non-compliance</a:t>
                      </a:r>
                    </a:p>
                  </a:txBody>
                  <a:tcPr marL="1293" marR="1293" marT="1293" marB="1293" anchor="ctr">
                    <a:solidFill>
                      <a:srgbClr val="CCD8F0"/>
                    </a:solidFill>
                  </a:tcPr>
                </a:tc>
                <a:tc>
                  <a:txBody>
                    <a:bodyPr/>
                    <a:lstStyle/>
                    <a:p>
                      <a:pPr marL="0" marR="0" algn="l" rtl="0">
                        <a:lnSpc>
                          <a:spcPct val="115000"/>
                        </a:lnSpc>
                        <a:spcBef>
                          <a:spcPts val="0"/>
                        </a:spcBef>
                        <a:spcAft>
                          <a:spcPts val="0"/>
                        </a:spcAft>
                        <a:buClr>
                          <a:srgbClr val="000000"/>
                        </a:buClr>
                        <a:buFont typeface="Arial"/>
                        <a:buNone/>
                      </a:pPr>
                      <a:r>
                        <a:rPr lang="en-US" sz="1000" b="1" i="0" u="none" strike="noStrike" kern="100" cap="none" dirty="0">
                          <a:solidFill>
                            <a:schemeClr val="tx1"/>
                          </a:solidFill>
                          <a:effectLst/>
                          <a:latin typeface="+mn-lt"/>
                          <a:ea typeface="+mn-ea"/>
                          <a:cs typeface="Times New Roman" panose="02020603050405020304" pitchFamily="18" charset="0"/>
                          <a:sym typeface="Arial"/>
                        </a:rPr>
                        <a:t>Avoid fines, litigation, or delisting from poor ESG performance.</a:t>
                      </a:r>
                    </a:p>
                  </a:txBody>
                  <a:tcPr marL="1293" marR="1293" marT="1293" marB="1293" anchor="ctr">
                    <a:solidFill>
                      <a:srgbClr val="CCD8F0"/>
                    </a:solidFill>
                  </a:tcPr>
                </a:tc>
                <a:tc>
                  <a:txBody>
                    <a:bodyPr/>
                    <a:lstStyle/>
                    <a:p>
                      <a:pPr marL="0" marR="0" algn="l" rtl="0">
                        <a:lnSpc>
                          <a:spcPct val="115000"/>
                        </a:lnSpc>
                        <a:spcBef>
                          <a:spcPts val="0"/>
                        </a:spcBef>
                        <a:spcAft>
                          <a:spcPts val="0"/>
                        </a:spcAft>
                        <a:buClr>
                          <a:srgbClr val="000000"/>
                        </a:buClr>
                        <a:buFont typeface="Arial"/>
                        <a:buNone/>
                      </a:pPr>
                      <a:r>
                        <a:rPr lang="en-US" sz="1000" b="1" i="0" u="none" strike="noStrike" kern="100" cap="none" dirty="0">
                          <a:solidFill>
                            <a:schemeClr val="tx1"/>
                          </a:solidFill>
                          <a:effectLst/>
                          <a:latin typeface="+mn-lt"/>
                          <a:ea typeface="+mn-ea"/>
                          <a:cs typeface="Times New Roman" panose="02020603050405020304" pitchFamily="18" charset="0"/>
                          <a:sym typeface="Arial"/>
                        </a:rPr>
                        <a:t>Avoided penalties ($), fines (#)</a:t>
                      </a:r>
                    </a:p>
                  </a:txBody>
                  <a:tcPr marL="1293" marR="1293" marT="1293" marB="1293" anchor="ctr">
                    <a:solidFill>
                      <a:srgbClr val="CCD8F0"/>
                    </a:solidFill>
                  </a:tcPr>
                </a:tc>
                <a:tc>
                  <a:txBody>
                    <a:bodyPr/>
                    <a:lstStyle/>
                    <a:p>
                      <a:pPr marL="0" marR="0" algn="l" rtl="0">
                        <a:lnSpc>
                          <a:spcPct val="115000"/>
                        </a:lnSpc>
                        <a:spcBef>
                          <a:spcPts val="0"/>
                        </a:spcBef>
                        <a:spcAft>
                          <a:spcPts val="0"/>
                        </a:spcAft>
                        <a:buClr>
                          <a:srgbClr val="000000"/>
                        </a:buClr>
                        <a:buFont typeface="Arial"/>
                        <a:buNone/>
                      </a:pPr>
                      <a:r>
                        <a:rPr lang="en-US" sz="1000" b="1" i="0" u="none" strike="noStrike" kern="100" cap="none" dirty="0">
                          <a:solidFill>
                            <a:schemeClr val="tx1"/>
                          </a:solidFill>
                          <a:effectLst/>
                          <a:latin typeface="+mn-lt"/>
                          <a:ea typeface="+mn-ea"/>
                          <a:cs typeface="Times New Roman" panose="02020603050405020304" pitchFamily="18" charset="0"/>
                          <a:sym typeface="Arial"/>
                        </a:rPr>
                        <a:t>Recent enforcement actions for environmental and greenwashing-related cases frequently reach tens to hundreds of millions of dollars per case in fines and settlements.</a:t>
                      </a:r>
                    </a:p>
                  </a:txBody>
                  <a:tcPr marL="1293" marR="1293" marT="1293" marB="1293" anchor="ctr">
                    <a:solidFill>
                      <a:srgbClr val="CCD8F0"/>
                    </a:solidFill>
                  </a:tcPr>
                </a:tc>
                <a:extLst>
                  <a:ext uri="{0D108BD9-81ED-4DB2-BD59-A6C34878D82A}">
                    <a16:rowId xmlns:a16="http://schemas.microsoft.com/office/drawing/2014/main" val="3861564423"/>
                  </a:ext>
                </a:extLst>
              </a:tr>
              <a:tr h="1491344">
                <a:tc vMerge="1">
                  <a:txBody>
                    <a:bodyPr/>
                    <a:lstStyle/>
                    <a:p>
                      <a:endParaRPr lang="en-US" dirty="0"/>
                    </a:p>
                  </a:txBody>
                  <a:tcPr marL="1293" marR="1293" marT="1293" marB="1293" anchor="ctr"/>
                </a:tc>
                <a:tc>
                  <a:txBody>
                    <a:bodyPr/>
                    <a:lstStyle/>
                    <a:p>
                      <a:pPr marL="0" marR="0">
                        <a:lnSpc>
                          <a:spcPct val="115000"/>
                        </a:lnSpc>
                        <a:spcAft>
                          <a:spcPts val="800"/>
                        </a:spcAft>
                        <a:buNone/>
                      </a:pPr>
                      <a:r>
                        <a:rPr lang="en-US" sz="1000" kern="100" dirty="0">
                          <a:effectLst/>
                          <a:latin typeface="+mn-lt"/>
                        </a:rPr>
                        <a:t>Reputational &amp; greenwashing risk</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Transparent IT data systems prevent misinformation.</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Crises avoided (#), media sentiment index</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In 2025 ruling, TotalEnergies was told by a Paris court to pay €10,000 per day of delay for removing misleading ESG statements and a potential penalty of €20,000 per day for failing to publish the ruling. The company also had to pay €24,000 to three NGOs plus an additional €15,000 to cover their legal costs.</a:t>
                      </a:r>
                    </a:p>
                    <a:p>
                      <a:pPr marL="0" marR="0">
                        <a:lnSpc>
                          <a:spcPct val="115000"/>
                        </a:lnSpc>
                        <a:spcAft>
                          <a:spcPts val="800"/>
                        </a:spcAft>
                        <a:buNone/>
                      </a:pPr>
                      <a:r>
                        <a:rPr lang="en-US" sz="1000" kern="100" dirty="0">
                          <a:effectLst/>
                          <a:latin typeface="+mn-lt"/>
                        </a:rPr>
                        <a:t>In 2025 a German court imposed a €25 million fine on DWS (Deutsche Bank’s asset mgmt.  arm), for misleading ESG marketing statements and exaggerated environmental credentials. DWS also had to pay a $19 million settlement to the U.S. SEC over similar ESG misrepresentation.</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1440127931"/>
                  </a:ext>
                </a:extLst>
              </a:tr>
              <a:tr h="29902">
                <a:tc>
                  <a:txBody>
                    <a:bodyPr/>
                    <a:lstStyle/>
                    <a:p>
                      <a:pPr marL="91440" marR="0" lvl="2" algn="l" rtl="0">
                        <a:lnSpc>
                          <a:spcPct val="115000"/>
                        </a:lnSpc>
                        <a:spcBef>
                          <a:spcPts val="0"/>
                        </a:spcBef>
                        <a:spcAft>
                          <a:spcPts val="800"/>
                        </a:spcAft>
                        <a:buClr>
                          <a:srgbClr val="000000"/>
                        </a:buClr>
                        <a:buFont typeface="Arial"/>
                        <a:buNone/>
                      </a:pPr>
                      <a:r>
                        <a:rPr lang="en-US" sz="1000" b="1" i="0" u="none" strike="noStrike" kern="100" cap="none" dirty="0">
                          <a:solidFill>
                            <a:schemeClr val="tx1"/>
                          </a:solidFill>
                          <a:effectLst/>
                          <a:latin typeface="+mn-lt"/>
                          <a:ea typeface="+mn-ea"/>
                          <a:cs typeface="+mn-cs"/>
                          <a:sym typeface="Arial"/>
                        </a:rPr>
                        <a:t> </a:t>
                      </a:r>
                    </a:p>
                  </a:txBody>
                  <a:tcPr marL="1293" marR="1293" marT="1293" marB="1293" anchor="ctr">
                    <a:solidFill>
                      <a:schemeClr val="bg2"/>
                    </a:solidFill>
                  </a:tcPr>
                </a:tc>
                <a:tc>
                  <a:txBody>
                    <a:bodyPr/>
                    <a:lstStyle/>
                    <a:p>
                      <a:pPr marL="0" marR="0">
                        <a:lnSpc>
                          <a:spcPct val="115000"/>
                        </a:lnSpc>
                        <a:spcAft>
                          <a:spcPts val="800"/>
                        </a:spcAft>
                        <a:buNone/>
                      </a:pPr>
                      <a:r>
                        <a:rPr lang="en-US" sz="1000" kern="100" dirty="0">
                          <a:effectLst/>
                          <a:latin typeface="+mn-lt"/>
                        </a:rPr>
                        <a:t> </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bg2"/>
                    </a:solidFill>
                  </a:tcPr>
                </a:tc>
                <a:tc>
                  <a:txBody>
                    <a:bodyPr/>
                    <a:lstStyle/>
                    <a:p>
                      <a:pPr marL="0" marR="0">
                        <a:lnSpc>
                          <a:spcPct val="115000"/>
                        </a:lnSpc>
                        <a:spcAft>
                          <a:spcPts val="800"/>
                        </a:spcAft>
                        <a:buNone/>
                      </a:pPr>
                      <a:r>
                        <a:rPr lang="en-US" sz="1000" kern="100" dirty="0">
                          <a:effectLst/>
                          <a:latin typeface="+mn-lt"/>
                        </a:rPr>
                        <a:t> </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bg2"/>
                    </a:solidFill>
                  </a:tcPr>
                </a:tc>
                <a:tc>
                  <a:txBody>
                    <a:bodyPr/>
                    <a:lstStyle/>
                    <a:p>
                      <a:pPr marL="0" marR="0">
                        <a:lnSpc>
                          <a:spcPct val="115000"/>
                        </a:lnSpc>
                        <a:spcAft>
                          <a:spcPts val="800"/>
                        </a:spcAft>
                        <a:buNone/>
                      </a:pPr>
                      <a:r>
                        <a:rPr lang="en-US" sz="1000" kern="100" dirty="0">
                          <a:effectLst/>
                          <a:latin typeface="+mn-lt"/>
                        </a:rPr>
                        <a:t> </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bg2"/>
                    </a:solidFill>
                  </a:tcPr>
                </a:tc>
                <a:tc>
                  <a:txBody>
                    <a:bodyPr/>
                    <a:lstStyle/>
                    <a:p>
                      <a:pPr marL="0" marR="0">
                        <a:lnSpc>
                          <a:spcPct val="115000"/>
                        </a:lnSpc>
                        <a:spcAft>
                          <a:spcPts val="800"/>
                        </a:spcAft>
                        <a:buNone/>
                      </a:pPr>
                      <a:r>
                        <a:rPr lang="en-US" sz="1000" kern="100" dirty="0">
                          <a:effectLst/>
                          <a:latin typeface="+mn-lt"/>
                        </a:rPr>
                        <a:t> </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bg2"/>
                    </a:solidFill>
                  </a:tcPr>
                </a:tc>
                <a:extLst>
                  <a:ext uri="{0D108BD9-81ED-4DB2-BD59-A6C34878D82A}">
                    <a16:rowId xmlns:a16="http://schemas.microsoft.com/office/drawing/2014/main" val="865508947"/>
                  </a:ext>
                </a:extLst>
              </a:tr>
              <a:tr h="229840">
                <a:tc rowSpan="3">
                  <a:txBody>
                    <a:bodyPr/>
                    <a:lstStyle/>
                    <a:p>
                      <a:pPr marL="91440" marR="0" lvl="2" algn="l" rtl="0">
                        <a:lnSpc>
                          <a:spcPct val="115000"/>
                        </a:lnSpc>
                        <a:spcBef>
                          <a:spcPts val="0"/>
                        </a:spcBef>
                        <a:spcAft>
                          <a:spcPts val="800"/>
                        </a:spcAft>
                        <a:buClr>
                          <a:srgbClr val="000000"/>
                        </a:buClr>
                        <a:buFont typeface="Arial"/>
                        <a:buNone/>
                      </a:pPr>
                      <a:r>
                        <a:rPr lang="en-US" sz="1000" b="1" i="0" u="none" strike="noStrike" kern="100" cap="none" dirty="0">
                          <a:solidFill>
                            <a:schemeClr val="tx1"/>
                          </a:solidFill>
                          <a:effectLst/>
                          <a:latin typeface="+mn-lt"/>
                          <a:ea typeface="+mn-ea"/>
                          <a:cs typeface="+mn-cs"/>
                          <a:sym typeface="Arial"/>
                        </a:rPr>
                        <a:t>IT Function – Tangible (Financial)</a:t>
                      </a:r>
                    </a:p>
                  </a:txBody>
                  <a:tcPr marL="1293" marR="1293" marT="1293" marB="1293" anchor="ctr">
                    <a:solidFill>
                      <a:schemeClr val="accent4">
                        <a:lumMod val="20000"/>
                        <a:lumOff val="80000"/>
                      </a:schemeClr>
                    </a:solidFill>
                  </a:tcPr>
                </a:tc>
                <a:tc>
                  <a:txBody>
                    <a:bodyPr/>
                    <a:lstStyle/>
                    <a:p>
                      <a:pPr marL="0" marR="0">
                        <a:lnSpc>
                          <a:spcPct val="115000"/>
                        </a:lnSpc>
                        <a:spcAft>
                          <a:spcPts val="800"/>
                        </a:spcAft>
                        <a:buNone/>
                      </a:pPr>
                      <a:r>
                        <a:rPr lang="en-US" sz="1000" kern="100" dirty="0">
                          <a:effectLst/>
                          <a:latin typeface="+mn-lt"/>
                        </a:rPr>
                        <a:t>IT asset lifecycle optimization</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Extended device/server life, resale, and reuse lower capital outlay.</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IT </a:t>
                      </a:r>
                      <a:r>
                        <a:rPr lang="en-US" sz="1000" kern="100" dirty="0" err="1">
                          <a:effectLst/>
                          <a:latin typeface="+mn-lt"/>
                        </a:rPr>
                        <a:t>CapEx</a:t>
                      </a:r>
                      <a:r>
                        <a:rPr lang="en-US" sz="1000" kern="100" dirty="0">
                          <a:effectLst/>
                          <a:latin typeface="+mn-lt"/>
                        </a:rPr>
                        <a:t>/OpEx savings ($), e-waste reduction (t)</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TCO Certified reports that extending laptop life by 2 years can reduce lifecycle emissions by about 30%. French ADEME-cited that extending computer life from 2 to 4 years can cut its environmental footprint by 50%.</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1470362147"/>
                  </a:ext>
                </a:extLst>
              </a:tr>
              <a:tr h="306078">
                <a:tc vMerge="1">
                  <a:txBody>
                    <a:bodyPr/>
                    <a:lstStyle/>
                    <a:p>
                      <a:pPr>
                        <a:lnSpc>
                          <a:spcPct val="115000"/>
                        </a:lnSpc>
                        <a:buNone/>
                      </a:pPr>
                      <a:endParaRPr lang="en-US" sz="1000" kern="100" dirty="0">
                        <a:effectLst/>
                        <a:latin typeface="+mn-lt"/>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Cloud compute optimization</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solidFill>
                      <a:srgbClr val="CCD8F0"/>
                    </a:solidFill>
                  </a:tcPr>
                </a:tc>
                <a:tc>
                  <a:txBody>
                    <a:bodyPr/>
                    <a:lstStyle/>
                    <a:p>
                      <a:pPr marL="0" marR="0">
                        <a:lnSpc>
                          <a:spcPct val="115000"/>
                        </a:lnSpc>
                        <a:spcAft>
                          <a:spcPts val="800"/>
                        </a:spcAft>
                        <a:buNone/>
                      </a:pPr>
                      <a:r>
                        <a:rPr lang="en-US" sz="1000" kern="100" dirty="0">
                          <a:effectLst/>
                          <a:latin typeface="+mn-lt"/>
                        </a:rPr>
                        <a:t>Migrating workloads to hyperscalers  improves energy efficiency, reduces comparable costs and reduces carbon footprint.</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solidFill>
                      <a:srgbClr val="CCD8F0"/>
                    </a:solidFill>
                  </a:tcPr>
                </a:tc>
                <a:tc>
                  <a:txBody>
                    <a:bodyPr/>
                    <a:lstStyle/>
                    <a:p>
                      <a:pPr marL="0" marR="0">
                        <a:lnSpc>
                          <a:spcPct val="115000"/>
                        </a:lnSpc>
                        <a:spcAft>
                          <a:spcPts val="800"/>
                        </a:spcAft>
                        <a:buNone/>
                      </a:pPr>
                      <a:r>
                        <a:rPr lang="en-US" sz="1000" kern="100" dirty="0">
                          <a:effectLst/>
                          <a:latin typeface="+mn-lt"/>
                        </a:rPr>
                        <a:t>Energy use (kWh), cost savings ($)</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solidFill>
                      <a:srgbClr val="CCD8F0"/>
                    </a:solidFill>
                  </a:tcPr>
                </a:tc>
                <a:tc>
                  <a:txBody>
                    <a:bodyPr/>
                    <a:lstStyle/>
                    <a:p>
                      <a:pPr marL="0" marR="0">
                        <a:lnSpc>
                          <a:spcPct val="115000"/>
                        </a:lnSpc>
                        <a:spcAft>
                          <a:spcPts val="800"/>
                        </a:spcAft>
                        <a:buNone/>
                      </a:pPr>
                      <a:r>
                        <a:rPr lang="en-US" sz="1000" kern="100" dirty="0">
                          <a:effectLst/>
                          <a:latin typeface="+mn-lt"/>
                        </a:rPr>
                        <a:t>Accenture finds moving from on-prem to public cloud yields up to 65% reduction in energy consumption and 84% reduction in carbon emissions.  Cloud TCO studies show cloud cost reductions of 20–30% from rightsizing, reserved instances, and workload scheduling</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1696906211"/>
                  </a:ext>
                </a:extLst>
              </a:tr>
              <a:tr h="894626">
                <a:tc vMerge="1">
                  <a:txBody>
                    <a:bodyPr/>
                    <a:lstStyle/>
                    <a:p>
                      <a:pPr>
                        <a:lnSpc>
                          <a:spcPct val="115000"/>
                        </a:lnSpc>
                        <a:buNone/>
                      </a:pPr>
                      <a:endParaRPr lang="en-US" sz="1000" kern="100" dirty="0">
                        <a:effectLst/>
                        <a:latin typeface="+mn-lt"/>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Responsible AI </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solidFill>
                      <a:srgbClr val="E7EDF8"/>
                    </a:solidFill>
                  </a:tcPr>
                </a:tc>
                <a:tc>
                  <a:txBody>
                    <a:bodyPr/>
                    <a:lstStyle/>
                    <a:p>
                      <a:pPr marL="0" marR="0">
                        <a:lnSpc>
                          <a:spcPct val="115000"/>
                        </a:lnSpc>
                        <a:spcAft>
                          <a:spcPts val="800"/>
                        </a:spcAft>
                        <a:buNone/>
                      </a:pPr>
                      <a:r>
                        <a:rPr lang="en-US" sz="1000" kern="100" dirty="0">
                          <a:effectLst/>
                          <a:latin typeface="+mn-lt"/>
                        </a:rPr>
                        <a:t>Sustainable AI lifecycle management includes structured AI governance (clear roles, training, lifecycle gates, sustainability and ethics criteria, reusable platforms); carbon-aware computing, data proliferation management, model compression, and preference for small language models.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Compute hours, kWh saved</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Organizations with responsible AI governance (clear roles, lifecycle gates, sustainability and ethics criteria, reusable platforms) show up-to-37% emission reductions, 60% reporting-cycle reductions, and 30–76% cost savings (as seen in SustainableIT RAI Award winners).</a:t>
                      </a:r>
                    </a:p>
                    <a:p>
                      <a:pPr marL="0" marR="0">
                        <a:lnSpc>
                          <a:spcPct val="115000"/>
                        </a:lnSpc>
                        <a:spcAft>
                          <a:spcPts val="800"/>
                        </a:spcAft>
                        <a:buNone/>
                      </a:pPr>
                      <a:r>
                        <a:rPr lang="en-US" sz="1000" kern="100" dirty="0">
                          <a:effectLst/>
                          <a:latin typeface="+mn-lt"/>
                        </a:rPr>
                        <a:t>Energy &amp; carbon: Responsible AI governance that enforces efficiency practices (model compression, right-sizing, low-carbon regions) can cut per-inference or per-training-run energy use by 30–90% and halve emissions when combined with hyperscale / low-carbon infrastructure (Nature)</a:t>
                      </a:r>
                    </a:p>
                    <a:p>
                      <a:pPr marL="0" marR="0">
                        <a:lnSpc>
                          <a:spcPct val="115000"/>
                        </a:lnSpc>
                        <a:spcAft>
                          <a:spcPts val="800"/>
                        </a:spcAft>
                        <a:buNone/>
                      </a:pPr>
                      <a:r>
                        <a:rPr lang="en-US" sz="1000" kern="100" dirty="0">
                          <a:effectLst/>
                          <a:latin typeface="+mn-lt"/>
                        </a:rPr>
                        <a:t>Cooling &amp; water: Governance that requires modern AI-optimized cooling designs and water-smart siting can deliver around 20% reductions in cooling energy and 50–70% water savings (Business Insider).</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613857861"/>
                  </a:ext>
                </a:extLst>
              </a:tr>
              <a:tr h="102775">
                <a:tc>
                  <a:txBody>
                    <a:bodyPr/>
                    <a:lstStyle/>
                    <a:p>
                      <a:pPr marL="91440" marR="0" lvl="2" algn="l" rtl="0">
                        <a:lnSpc>
                          <a:spcPct val="115000"/>
                        </a:lnSpc>
                        <a:spcBef>
                          <a:spcPts val="0"/>
                        </a:spcBef>
                        <a:spcAft>
                          <a:spcPts val="800"/>
                        </a:spcAft>
                        <a:buClr>
                          <a:srgbClr val="000000"/>
                        </a:buClr>
                        <a:buFont typeface="Arial"/>
                        <a:buNone/>
                      </a:pPr>
                      <a:r>
                        <a:rPr lang="en-US" sz="1000" b="1" i="0" u="none" strike="noStrike" kern="100" cap="none" dirty="0">
                          <a:solidFill>
                            <a:schemeClr val="tx1"/>
                          </a:solidFill>
                          <a:effectLst/>
                          <a:latin typeface="+mn-lt"/>
                          <a:ea typeface="+mn-ea"/>
                          <a:cs typeface="+mn-cs"/>
                          <a:sym typeface="Arial"/>
                        </a:rPr>
                        <a:t>IT Function – Intangible</a:t>
                      </a:r>
                    </a:p>
                  </a:txBody>
                  <a:tcPr marL="1293" marR="1293" marT="1293" marB="1293" anchor="ctr">
                    <a:solidFill>
                      <a:schemeClr val="accent4">
                        <a:lumMod val="20000"/>
                        <a:lumOff val="80000"/>
                      </a:schemeClr>
                    </a:solidFill>
                  </a:tcPr>
                </a:tc>
                <a:tc>
                  <a:txBody>
                    <a:bodyPr/>
                    <a:lstStyle/>
                    <a:p>
                      <a:pPr marL="0" marR="0">
                        <a:lnSpc>
                          <a:spcPct val="115000"/>
                        </a:lnSpc>
                        <a:spcAft>
                          <a:spcPts val="800"/>
                        </a:spcAft>
                        <a:buNone/>
                      </a:pPr>
                      <a:r>
                        <a:rPr lang="en-US" sz="1000" kern="100" dirty="0">
                          <a:effectLst/>
                          <a:latin typeface="+mn-lt"/>
                        </a:rPr>
                        <a:t>Digital literacy and AI ethics maturity</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Training teams on sustainable AI and ESG governance raises risk awareness.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Training hours, maturity level</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Responsible AI training increases trust and reduces bias incidents.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2287784947"/>
                  </a:ext>
                </a:extLst>
              </a:tr>
            </a:tbl>
          </a:graphicData>
        </a:graphic>
      </p:graphicFrame>
    </p:spTree>
    <p:extLst>
      <p:ext uri="{BB962C8B-B14F-4D97-AF65-F5344CB8AC3E}">
        <p14:creationId xmlns:p14="http://schemas.microsoft.com/office/powerpoint/2010/main" val="414472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2EE39-5C23-A06A-254C-9D8DB25F40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7E2A6-4842-92E2-7603-12A99E8D5905}"/>
              </a:ext>
            </a:extLst>
          </p:cNvPr>
          <p:cNvSpPr>
            <a:spLocks noGrp="1"/>
          </p:cNvSpPr>
          <p:nvPr>
            <p:ph type="title"/>
          </p:nvPr>
        </p:nvSpPr>
        <p:spPr>
          <a:xfrm>
            <a:off x="661686" y="169250"/>
            <a:ext cx="10969043" cy="609600"/>
          </a:xfrm>
        </p:spPr>
        <p:txBody>
          <a:bodyPr/>
          <a:lstStyle/>
          <a:p>
            <a:r>
              <a:rPr lang="en-US" sz="3200" dirty="0"/>
              <a:t>Sustainable IT value types, metrics, &amp; examples – Part 3</a:t>
            </a:r>
          </a:p>
        </p:txBody>
      </p:sp>
      <p:sp>
        <p:nvSpPr>
          <p:cNvPr id="5" name="Slide Number Placeholder 4">
            <a:extLst>
              <a:ext uri="{FF2B5EF4-FFF2-40B4-BE49-F238E27FC236}">
                <a16:creationId xmlns:a16="http://schemas.microsoft.com/office/drawing/2014/main" id="{7DA4ED6A-A632-1195-D6FA-305761868E3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6</a:t>
            </a:fld>
            <a:endParaRPr lang="en-US" dirty="0"/>
          </a:p>
        </p:txBody>
      </p:sp>
      <p:graphicFrame>
        <p:nvGraphicFramePr>
          <p:cNvPr id="4" name="Table 3">
            <a:extLst>
              <a:ext uri="{FF2B5EF4-FFF2-40B4-BE49-F238E27FC236}">
                <a16:creationId xmlns:a16="http://schemas.microsoft.com/office/drawing/2014/main" id="{7E96D371-BD88-51DA-D9BF-92853D62ED51}"/>
              </a:ext>
            </a:extLst>
          </p:cNvPr>
          <p:cNvGraphicFramePr>
            <a:graphicFrameLocks noGrp="1"/>
          </p:cNvGraphicFramePr>
          <p:nvPr>
            <p:extLst>
              <p:ext uri="{D42A27DB-BD31-4B8C-83A1-F6EECF244321}">
                <p14:modId xmlns:p14="http://schemas.microsoft.com/office/powerpoint/2010/main" val="3138955407"/>
              </p:ext>
            </p:extLst>
          </p:nvPr>
        </p:nvGraphicFramePr>
        <p:xfrm>
          <a:off x="200722" y="869795"/>
          <a:ext cx="11783121" cy="2520986"/>
        </p:xfrm>
        <a:graphic>
          <a:graphicData uri="http://schemas.openxmlformats.org/drawingml/2006/table">
            <a:tbl>
              <a:tblPr firstRow="1" firstCol="1" bandRow="1">
                <a:tableStyleId>{5C22544A-7EE6-4342-B048-85BDC9FD1C3A}</a:tableStyleId>
              </a:tblPr>
              <a:tblGrid>
                <a:gridCol w="1074233">
                  <a:extLst>
                    <a:ext uri="{9D8B030D-6E8A-4147-A177-3AD203B41FA5}">
                      <a16:colId xmlns:a16="http://schemas.microsoft.com/office/drawing/2014/main" val="2200636693"/>
                    </a:ext>
                  </a:extLst>
                </a:gridCol>
                <a:gridCol w="1628078">
                  <a:extLst>
                    <a:ext uri="{9D8B030D-6E8A-4147-A177-3AD203B41FA5}">
                      <a16:colId xmlns:a16="http://schemas.microsoft.com/office/drawing/2014/main" val="3411392498"/>
                    </a:ext>
                  </a:extLst>
                </a:gridCol>
                <a:gridCol w="2297151">
                  <a:extLst>
                    <a:ext uri="{9D8B030D-6E8A-4147-A177-3AD203B41FA5}">
                      <a16:colId xmlns:a16="http://schemas.microsoft.com/office/drawing/2014/main" val="1048979425"/>
                    </a:ext>
                  </a:extLst>
                </a:gridCol>
                <a:gridCol w="2007220">
                  <a:extLst>
                    <a:ext uri="{9D8B030D-6E8A-4147-A177-3AD203B41FA5}">
                      <a16:colId xmlns:a16="http://schemas.microsoft.com/office/drawing/2014/main" val="303325151"/>
                    </a:ext>
                  </a:extLst>
                </a:gridCol>
                <a:gridCol w="4776439">
                  <a:extLst>
                    <a:ext uri="{9D8B030D-6E8A-4147-A177-3AD203B41FA5}">
                      <a16:colId xmlns:a16="http://schemas.microsoft.com/office/drawing/2014/main" val="3601789230"/>
                    </a:ext>
                  </a:extLst>
                </a:gridCol>
              </a:tblGrid>
              <a:tr h="457200">
                <a:tc>
                  <a:txBody>
                    <a:bodyPr/>
                    <a:lstStyle/>
                    <a:p>
                      <a:pPr marL="0" marR="0" algn="ctr">
                        <a:lnSpc>
                          <a:spcPct val="115000"/>
                        </a:lnSpc>
                        <a:spcAft>
                          <a:spcPts val="800"/>
                        </a:spcAft>
                        <a:buNone/>
                      </a:pPr>
                      <a:r>
                        <a:rPr lang="en-US" sz="1000" kern="100" dirty="0">
                          <a:solidFill>
                            <a:schemeClr val="tx1"/>
                          </a:solidFill>
                          <a:effectLst/>
                          <a:latin typeface="+mn-lt"/>
                        </a:rPr>
                        <a:t>Meta Type of Value</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Specific Type of Value</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Description</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Expression of Value (Units)</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tc>
                  <a:txBody>
                    <a:bodyPr/>
                    <a:lstStyle/>
                    <a:p>
                      <a:pPr marL="0" marR="0" algn="ctr">
                        <a:lnSpc>
                          <a:spcPct val="115000"/>
                        </a:lnSpc>
                        <a:spcAft>
                          <a:spcPts val="800"/>
                        </a:spcAft>
                        <a:buNone/>
                      </a:pPr>
                      <a:r>
                        <a:rPr lang="en-US" sz="1000" kern="100" dirty="0">
                          <a:solidFill>
                            <a:schemeClr val="tx1"/>
                          </a:solidFill>
                          <a:effectLst/>
                          <a:latin typeface="+mn-lt"/>
                        </a:rPr>
                        <a:t>Documented Value</a:t>
                      </a:r>
                      <a:endParaRPr lang="en-US" sz="1000" kern="100" dirty="0">
                        <a:solidFill>
                          <a:schemeClr val="tx1"/>
                        </a:solidFill>
                        <a:effectLst/>
                        <a:latin typeface="+mn-lt"/>
                        <a:ea typeface="Calibri" panose="020F0502020204030204" pitchFamily="34" charset="0"/>
                        <a:cs typeface="Times New Roman" panose="02020603050405020304" pitchFamily="18" charset="0"/>
                      </a:endParaRPr>
                    </a:p>
                  </a:txBody>
                  <a:tcPr marL="1293" marR="1293" marT="1293" marB="1293" anchor="ctr">
                    <a:solidFill>
                      <a:schemeClr val="accent4">
                        <a:lumMod val="20000"/>
                        <a:lumOff val="80000"/>
                      </a:schemeClr>
                    </a:solidFill>
                  </a:tcPr>
                </a:tc>
                <a:extLst>
                  <a:ext uri="{0D108BD9-81ED-4DB2-BD59-A6C34878D82A}">
                    <a16:rowId xmlns:a16="http://schemas.microsoft.com/office/drawing/2014/main" val="2405618025"/>
                  </a:ext>
                </a:extLst>
              </a:tr>
              <a:tr h="369114">
                <a:tc>
                  <a:txBody>
                    <a:bodyPr/>
                    <a:lstStyle/>
                    <a:p>
                      <a:pPr marL="91440" marR="0" lvl="2" algn="l" rtl="0">
                        <a:lnSpc>
                          <a:spcPct val="115000"/>
                        </a:lnSpc>
                        <a:spcBef>
                          <a:spcPts val="0"/>
                        </a:spcBef>
                        <a:spcAft>
                          <a:spcPts val="800"/>
                        </a:spcAft>
                        <a:buClr>
                          <a:srgbClr val="000000"/>
                        </a:buClr>
                        <a:buFont typeface="Arial"/>
                        <a:buNone/>
                      </a:pPr>
                      <a:r>
                        <a:rPr lang="en-US" sz="1000" b="1" i="0" u="none" strike="noStrike" kern="100" cap="none" dirty="0">
                          <a:solidFill>
                            <a:schemeClr val="tx1"/>
                          </a:solidFill>
                          <a:effectLst/>
                          <a:latin typeface="+mn-lt"/>
                          <a:ea typeface="+mn-ea"/>
                          <a:cs typeface="+mn-cs"/>
                          <a:sym typeface="Arial"/>
                        </a:rPr>
                        <a:t>IT Function – Intangible</a:t>
                      </a:r>
                    </a:p>
                  </a:txBody>
                  <a:tcPr marL="1293" marR="1293" marT="1293" marB="1293" anchor="ctr">
                    <a:solidFill>
                      <a:schemeClr val="accent4">
                        <a:lumMod val="20000"/>
                        <a:lumOff val="80000"/>
                      </a:schemeClr>
                    </a:solidFill>
                  </a:tcPr>
                </a:tc>
                <a:tc>
                  <a:txBody>
                    <a:bodyPr/>
                    <a:lstStyle/>
                    <a:p>
                      <a:pPr marL="0" marR="0">
                        <a:lnSpc>
                          <a:spcPct val="115000"/>
                        </a:lnSpc>
                        <a:spcAft>
                          <a:spcPts val="800"/>
                        </a:spcAft>
                        <a:buNone/>
                      </a:pPr>
                      <a:r>
                        <a:rPr lang="en-US" sz="1000" kern="100" dirty="0">
                          <a:effectLst/>
                          <a:latin typeface="+mn-lt"/>
                        </a:rPr>
                        <a:t>Digital literacy and AI ethics maturity</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Training teams on sustainable AI and ESG governance raises risk awareness.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Training hours, maturity level</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Responsible AI training increases trust and reduces bias incidents.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2287784947"/>
                  </a:ext>
                </a:extLst>
              </a:tr>
              <a:tr h="1325558">
                <a:tc rowSpan="2">
                  <a:txBody>
                    <a:bodyPr/>
                    <a:lstStyle/>
                    <a:p>
                      <a:pPr marL="91440" marR="0" lvl="2" algn="l" rtl="0">
                        <a:lnSpc>
                          <a:spcPct val="115000"/>
                        </a:lnSpc>
                        <a:spcBef>
                          <a:spcPts val="0"/>
                        </a:spcBef>
                        <a:spcAft>
                          <a:spcPts val="800"/>
                        </a:spcAft>
                        <a:buClr>
                          <a:srgbClr val="000000"/>
                        </a:buClr>
                        <a:buFont typeface="Arial"/>
                        <a:buNone/>
                      </a:pPr>
                      <a:r>
                        <a:rPr lang="en-US" sz="1000" b="1" i="0" u="none" strike="noStrike" kern="100" cap="none" dirty="0">
                          <a:solidFill>
                            <a:schemeClr val="tx1"/>
                          </a:solidFill>
                          <a:effectLst/>
                          <a:latin typeface="+mn-lt"/>
                          <a:ea typeface="+mn-ea"/>
                          <a:cs typeface="+mn-cs"/>
                          <a:sym typeface="Arial"/>
                        </a:rPr>
                        <a:t>IT Function – Negative Value Avoided</a:t>
                      </a:r>
                    </a:p>
                  </a:txBody>
                  <a:tcPr marL="1293" marR="1293" marT="1293" marB="1293" anchor="ctr">
                    <a:solidFill>
                      <a:schemeClr val="accent4">
                        <a:lumMod val="20000"/>
                        <a:lumOff val="80000"/>
                      </a:schemeClr>
                    </a:solidFill>
                  </a:tcPr>
                </a:tc>
                <a:tc>
                  <a:txBody>
                    <a:bodyPr/>
                    <a:lstStyle/>
                    <a:p>
                      <a:pPr marL="0" marR="0">
                        <a:lnSpc>
                          <a:spcPct val="115000"/>
                        </a:lnSpc>
                        <a:spcAft>
                          <a:spcPts val="800"/>
                        </a:spcAft>
                        <a:buNone/>
                      </a:pPr>
                      <a:r>
                        <a:rPr lang="en-US" sz="1000" kern="100" dirty="0">
                          <a:effectLst/>
                          <a:latin typeface="+mn-lt"/>
                        </a:rPr>
                        <a:t>Limiting unplanned outages and security breaches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Implementing modern, energy-efficient and resilient infrastructure (backup, DR, security monitoring) that reduces outage frequency and impact in trading, payments, and digital channels — including climate-driven and AI-driven load spikes.</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Downtime hours, incidents avoided (#)</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ESG-oriented risk studies show that firms with better ESG risk management experience fewer “catastrophic drawdowns” (50%+ equity losses (Sustainalytics).</a:t>
                      </a:r>
                    </a:p>
                    <a:p>
                      <a:pPr marL="0" marR="0">
                        <a:lnSpc>
                          <a:spcPct val="115000"/>
                        </a:lnSpc>
                        <a:spcAft>
                          <a:spcPts val="800"/>
                        </a:spcAft>
                        <a:buNone/>
                      </a:pPr>
                      <a:r>
                        <a:rPr lang="en-US" sz="1000" kern="100" dirty="0">
                          <a:effectLst/>
                          <a:latin typeface="+mn-lt"/>
                        </a:rPr>
                        <a:t>RAI governance lowers exposure to AI-related breaches, where the incremental cost per breach is measured in hundreds of thousands to millions of dollars on top of an already $4.4–6M average (IBM).</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1509527589"/>
                  </a:ext>
                </a:extLst>
              </a:tr>
              <a:tr h="369114">
                <a:tc vMerge="1">
                  <a:txBody>
                    <a:bodyPr/>
                    <a:lstStyle/>
                    <a:p>
                      <a:endParaRPr lang="en-US"/>
                    </a:p>
                  </a:txBody>
                  <a:tcPr/>
                </a:tc>
                <a:tc>
                  <a:txBody>
                    <a:bodyPr/>
                    <a:lstStyle/>
                    <a:p>
                      <a:pPr marL="0" marR="0">
                        <a:lnSpc>
                          <a:spcPct val="115000"/>
                        </a:lnSpc>
                        <a:spcAft>
                          <a:spcPts val="800"/>
                        </a:spcAft>
                        <a:buNone/>
                      </a:pPr>
                      <a:r>
                        <a:rPr lang="en-US" sz="1000" kern="100" dirty="0">
                          <a:effectLst/>
                          <a:latin typeface="+mn-lt"/>
                        </a:rPr>
                        <a:t>Mitigating resource scarcity and hardware dependency</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Circular procurement reduces exposure to rare-earth supply risk.</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Procurement risk index</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tc>
                  <a:txBody>
                    <a:bodyPr/>
                    <a:lstStyle/>
                    <a:p>
                      <a:pPr marL="0" marR="0">
                        <a:lnSpc>
                          <a:spcPct val="115000"/>
                        </a:lnSpc>
                        <a:spcAft>
                          <a:spcPts val="800"/>
                        </a:spcAft>
                        <a:buNone/>
                      </a:pPr>
                      <a:r>
                        <a:rPr lang="en-US" sz="1000" kern="100" dirty="0">
                          <a:effectLst/>
                          <a:latin typeface="+mn-lt"/>
                        </a:rPr>
                        <a:t>Reduced supply-chain disruption risk from critical minerals shortages through reuse and remanufacture.</a:t>
                      </a:r>
                      <a:endParaRPr lang="en-US" sz="1000" kern="100" dirty="0">
                        <a:effectLst/>
                        <a:latin typeface="+mn-lt"/>
                        <a:ea typeface="Calibri" panose="020F0502020204030204" pitchFamily="34" charset="0"/>
                        <a:cs typeface="Times New Roman" panose="02020603050405020304" pitchFamily="18" charset="0"/>
                      </a:endParaRPr>
                    </a:p>
                  </a:txBody>
                  <a:tcPr marL="1293" marR="1293" marT="1293" marB="1293" anchor="ctr"/>
                </a:tc>
                <a:extLst>
                  <a:ext uri="{0D108BD9-81ED-4DB2-BD59-A6C34878D82A}">
                    <a16:rowId xmlns:a16="http://schemas.microsoft.com/office/drawing/2014/main" val="1280630799"/>
                  </a:ext>
                </a:extLst>
              </a:tr>
            </a:tbl>
          </a:graphicData>
        </a:graphic>
      </p:graphicFrame>
    </p:spTree>
    <p:extLst>
      <p:ext uri="{BB962C8B-B14F-4D97-AF65-F5344CB8AC3E}">
        <p14:creationId xmlns:p14="http://schemas.microsoft.com/office/powerpoint/2010/main" val="323499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B7266-0DD9-B994-0FB0-3800B33CA2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BF82A8-42CF-FB93-1A77-B05B92A0F80B}"/>
              </a:ext>
            </a:extLst>
          </p:cNvPr>
          <p:cNvSpPr>
            <a:spLocks noGrp="1"/>
          </p:cNvSpPr>
          <p:nvPr>
            <p:ph type="title"/>
          </p:nvPr>
        </p:nvSpPr>
        <p:spPr>
          <a:xfrm>
            <a:off x="661686" y="169250"/>
            <a:ext cx="10969043" cy="609600"/>
          </a:xfrm>
        </p:spPr>
        <p:txBody>
          <a:bodyPr/>
          <a:lstStyle/>
          <a:p>
            <a:r>
              <a:rPr lang="en-US" sz="3200" dirty="0"/>
              <a:t>Business case content and sourcing guide - Parts 1-3</a:t>
            </a:r>
          </a:p>
        </p:txBody>
      </p:sp>
      <p:sp>
        <p:nvSpPr>
          <p:cNvPr id="5" name="Slide Number Placeholder 4">
            <a:extLst>
              <a:ext uri="{FF2B5EF4-FFF2-40B4-BE49-F238E27FC236}">
                <a16:creationId xmlns:a16="http://schemas.microsoft.com/office/drawing/2014/main" id="{1C531453-C784-907F-0C5D-610FB25906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7</a:t>
            </a:fld>
            <a:endParaRPr lang="en-US" dirty="0"/>
          </a:p>
        </p:txBody>
      </p:sp>
      <p:graphicFrame>
        <p:nvGraphicFramePr>
          <p:cNvPr id="3" name="Table 2">
            <a:extLst>
              <a:ext uri="{FF2B5EF4-FFF2-40B4-BE49-F238E27FC236}">
                <a16:creationId xmlns:a16="http://schemas.microsoft.com/office/drawing/2014/main" id="{99AF5652-4EDD-A267-6180-A6E6FAD92055}"/>
              </a:ext>
            </a:extLst>
          </p:cNvPr>
          <p:cNvGraphicFramePr>
            <a:graphicFrameLocks noGrp="1"/>
          </p:cNvGraphicFramePr>
          <p:nvPr>
            <p:extLst>
              <p:ext uri="{D42A27DB-BD31-4B8C-83A1-F6EECF244321}">
                <p14:modId xmlns:p14="http://schemas.microsoft.com/office/powerpoint/2010/main" val="2716320332"/>
              </p:ext>
            </p:extLst>
          </p:nvPr>
        </p:nvGraphicFramePr>
        <p:xfrm>
          <a:off x="221657" y="599436"/>
          <a:ext cx="11849100" cy="6248095"/>
        </p:xfrm>
        <a:graphic>
          <a:graphicData uri="http://schemas.openxmlformats.org/drawingml/2006/table">
            <a:tbl>
              <a:tblPr firstRow="1" firstCol="1" bandRow="1">
                <a:tableStyleId>{5C22544A-7EE6-4342-B048-85BDC9FD1C3A}</a:tableStyleId>
              </a:tblPr>
              <a:tblGrid>
                <a:gridCol w="1388533">
                  <a:extLst>
                    <a:ext uri="{9D8B030D-6E8A-4147-A177-3AD203B41FA5}">
                      <a16:colId xmlns:a16="http://schemas.microsoft.com/office/drawing/2014/main" val="2591172785"/>
                    </a:ext>
                  </a:extLst>
                </a:gridCol>
                <a:gridCol w="2175933">
                  <a:extLst>
                    <a:ext uri="{9D8B030D-6E8A-4147-A177-3AD203B41FA5}">
                      <a16:colId xmlns:a16="http://schemas.microsoft.com/office/drawing/2014/main" val="3818812690"/>
                    </a:ext>
                  </a:extLst>
                </a:gridCol>
                <a:gridCol w="4851400">
                  <a:extLst>
                    <a:ext uri="{9D8B030D-6E8A-4147-A177-3AD203B41FA5}">
                      <a16:colId xmlns:a16="http://schemas.microsoft.com/office/drawing/2014/main" val="2273863141"/>
                    </a:ext>
                  </a:extLst>
                </a:gridCol>
                <a:gridCol w="3433234">
                  <a:extLst>
                    <a:ext uri="{9D8B030D-6E8A-4147-A177-3AD203B41FA5}">
                      <a16:colId xmlns:a16="http://schemas.microsoft.com/office/drawing/2014/main" val="2123206432"/>
                    </a:ext>
                  </a:extLst>
                </a:gridCol>
              </a:tblGrid>
              <a:tr h="357602">
                <a:tc>
                  <a:txBody>
                    <a:bodyPr/>
                    <a:lstStyle/>
                    <a:p>
                      <a:pPr marL="0" marR="0" algn="ctr">
                        <a:lnSpc>
                          <a:spcPct val="115000"/>
                        </a:lnSpc>
                        <a:spcAft>
                          <a:spcPts val="800"/>
                        </a:spcAft>
                        <a:buNone/>
                      </a:pPr>
                      <a:r>
                        <a:rPr lang="en-US" sz="1100" kern="100" dirty="0">
                          <a:effectLst/>
                        </a:rPr>
                        <a:t>Section</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nchor="ctr"/>
                </a:tc>
                <a:tc>
                  <a:txBody>
                    <a:bodyPr/>
                    <a:lstStyle/>
                    <a:p>
                      <a:pPr marL="0" marR="0" algn="ctr">
                        <a:lnSpc>
                          <a:spcPct val="115000"/>
                        </a:lnSpc>
                        <a:spcAft>
                          <a:spcPts val="800"/>
                        </a:spcAft>
                        <a:buNone/>
                      </a:pPr>
                      <a:r>
                        <a:rPr lang="en-US" sz="1100" kern="100" dirty="0">
                          <a:effectLst/>
                        </a:rPr>
                        <a:t>Purpose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nchor="ctr"/>
                </a:tc>
                <a:tc>
                  <a:txBody>
                    <a:bodyPr/>
                    <a:lstStyle/>
                    <a:p>
                      <a:pPr marL="0" marR="0" algn="ctr">
                        <a:lnSpc>
                          <a:spcPct val="115000"/>
                        </a:lnSpc>
                        <a:spcAft>
                          <a:spcPts val="800"/>
                        </a:spcAft>
                        <a:buNone/>
                      </a:pPr>
                      <a:r>
                        <a:rPr lang="en-US" sz="1100" kern="100" dirty="0">
                          <a:effectLst/>
                        </a:rPr>
                        <a:t>Content to Provide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nchor="ctr"/>
                </a:tc>
                <a:tc>
                  <a:txBody>
                    <a:bodyPr/>
                    <a:lstStyle/>
                    <a:p>
                      <a:pPr marL="0" marR="0" algn="ctr">
                        <a:lnSpc>
                          <a:spcPct val="115000"/>
                        </a:lnSpc>
                        <a:spcAft>
                          <a:spcPts val="800"/>
                        </a:spcAft>
                        <a:buNone/>
                      </a:pPr>
                      <a:r>
                        <a:rPr lang="en-US" sz="1100" kern="100" dirty="0">
                          <a:effectLst/>
                        </a:rPr>
                        <a:t>Information Sourcing</a:t>
                      </a:r>
                      <a:endParaRPr lang="en-US" sz="1100" b="1" kern="100" dirty="0">
                        <a:solidFill>
                          <a:srgbClr val="000000"/>
                        </a:solidFill>
                        <a:effectLst/>
                        <a:latin typeface="Crimson Pro"/>
                        <a:ea typeface="Times New Roman" panose="02020603050405020304" pitchFamily="18" charset="0"/>
                        <a:cs typeface="Arial" panose="020B0604020202020204" pitchFamily="34" charset="0"/>
                      </a:endParaRPr>
                    </a:p>
                  </a:txBody>
                  <a:tcPr marL="11199" marR="11199" marT="0" marB="0" anchor="ctr"/>
                </a:tc>
                <a:extLst>
                  <a:ext uri="{0D108BD9-81ED-4DB2-BD59-A6C34878D82A}">
                    <a16:rowId xmlns:a16="http://schemas.microsoft.com/office/drawing/2014/main" val="1625986949"/>
                  </a:ext>
                </a:extLst>
              </a:tr>
              <a:tr h="1530160">
                <a:tc>
                  <a:txBody>
                    <a:bodyPr/>
                    <a:lstStyle/>
                    <a:p>
                      <a:pPr marL="91440" marR="0" algn="l">
                        <a:lnSpc>
                          <a:spcPct val="115000"/>
                        </a:lnSpc>
                        <a:spcAft>
                          <a:spcPts val="800"/>
                        </a:spcAft>
                        <a:buNone/>
                      </a:pPr>
                      <a:r>
                        <a:rPr lang="en-US" sz="1100" kern="100" dirty="0">
                          <a:effectLst/>
                        </a:rPr>
                        <a:t>1. Executive Summary</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Concisely state the rationale and value proposition for investment. Include vision, strategic objective, purpose of the business case (generally, questions the case will answer), and business case sponsor.</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One-paragraph overview of the business challenge and proposed IT sustainability initiatives</a:t>
                      </a:r>
                    </a:p>
                    <a:p>
                      <a:pPr marL="0" marR="0">
                        <a:lnSpc>
                          <a:spcPct val="115000"/>
                        </a:lnSpc>
                        <a:spcAft>
                          <a:spcPts val="800"/>
                        </a:spcAft>
                        <a:buNone/>
                      </a:pPr>
                      <a:r>
                        <a:rPr lang="en-US" sz="1100" kern="100" dirty="0">
                          <a:effectLst/>
                        </a:rPr>
                        <a:t>• Summary of expected financial ROI (e.g., cost savings, payback, IRR)</a:t>
                      </a:r>
                    </a:p>
                    <a:p>
                      <a:pPr marL="0" marR="0">
                        <a:lnSpc>
                          <a:spcPct val="115000"/>
                        </a:lnSpc>
                        <a:spcAft>
                          <a:spcPts val="800"/>
                        </a:spcAft>
                        <a:buNone/>
                      </a:pPr>
                      <a:r>
                        <a:rPr lang="en-US" sz="1100" kern="100" dirty="0">
                          <a:effectLst/>
                        </a:rPr>
                        <a:t>• Headline ESG benefits (carbon reduction, social impact, governance improvement)</a:t>
                      </a:r>
                    </a:p>
                    <a:p>
                      <a:pPr marL="0" marR="0">
                        <a:lnSpc>
                          <a:spcPct val="115000"/>
                        </a:lnSpc>
                        <a:spcAft>
                          <a:spcPts val="800"/>
                        </a:spcAft>
                        <a:buNone/>
                      </a:pPr>
                      <a:r>
                        <a:rPr lang="en-US" sz="1100" kern="100" dirty="0">
                          <a:effectLst/>
                        </a:rPr>
                        <a:t>• Key recommendation to leadership for investment approval</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Use prior-year financial reports and IT cost-of-ownership models</a:t>
                      </a:r>
                    </a:p>
                    <a:p>
                      <a:pPr marL="0" marR="0">
                        <a:lnSpc>
                          <a:spcPct val="115000"/>
                        </a:lnSpc>
                        <a:spcAft>
                          <a:spcPts val="800"/>
                        </a:spcAft>
                        <a:buNone/>
                      </a:pPr>
                      <a:r>
                        <a:rPr lang="en-US" sz="1100" kern="100" dirty="0">
                          <a:effectLst/>
                        </a:rPr>
                        <a:t>• Reference enterprise ESG scorecards and annual reports for macro targets</a:t>
                      </a:r>
                    </a:p>
                    <a:p>
                      <a:pPr marL="0" marR="0">
                        <a:lnSpc>
                          <a:spcPct val="115000"/>
                        </a:lnSpc>
                        <a:spcAft>
                          <a:spcPts val="800"/>
                        </a:spcAft>
                        <a:buNone/>
                      </a:pPr>
                      <a:r>
                        <a:rPr lang="en-US" sz="1100" kern="100" dirty="0">
                          <a:effectLst/>
                        </a:rPr>
                        <a:t>• Align figures with the finance team’s ROI templates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extLst>
                  <a:ext uri="{0D108BD9-81ED-4DB2-BD59-A6C34878D82A}">
                    <a16:rowId xmlns:a16="http://schemas.microsoft.com/office/drawing/2014/main" val="2527649220"/>
                  </a:ext>
                </a:extLst>
              </a:tr>
              <a:tr h="1324831">
                <a:tc>
                  <a:txBody>
                    <a:bodyPr/>
                    <a:lstStyle/>
                    <a:p>
                      <a:pPr marL="91440" marR="0" algn="l">
                        <a:lnSpc>
                          <a:spcPct val="115000"/>
                        </a:lnSpc>
                        <a:spcAft>
                          <a:spcPts val="800"/>
                        </a:spcAft>
                        <a:buNone/>
                      </a:pPr>
                      <a:r>
                        <a:rPr lang="en-US" sz="1100" kern="100" dirty="0">
                          <a:effectLst/>
                        </a:rPr>
                        <a:t>2. Problem Statement/ Opportunity Statement</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Define the business, operational, or regulatory issue being solved and the opportunity to be realized.</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Describe current IT sustainability gaps (e.g., inefficient infrastructure, fragmented ESG data, lack of AI governance)</a:t>
                      </a:r>
                    </a:p>
                    <a:p>
                      <a:pPr marL="0" marR="0">
                        <a:lnSpc>
                          <a:spcPct val="115000"/>
                        </a:lnSpc>
                        <a:spcAft>
                          <a:spcPts val="800"/>
                        </a:spcAft>
                        <a:buNone/>
                      </a:pPr>
                      <a:r>
                        <a:rPr lang="en-US" sz="1100" kern="100" dirty="0">
                          <a:effectLst/>
                        </a:rPr>
                        <a:t>• Quantify baseline issues: energy cost, emissions, or compliance risks</a:t>
                      </a:r>
                    </a:p>
                    <a:p>
                      <a:pPr marL="0" marR="0">
                        <a:lnSpc>
                          <a:spcPct val="115000"/>
                        </a:lnSpc>
                        <a:spcAft>
                          <a:spcPts val="800"/>
                        </a:spcAft>
                        <a:buNone/>
                      </a:pPr>
                      <a:r>
                        <a:rPr lang="en-US" sz="1100" kern="100" dirty="0">
                          <a:effectLst/>
                        </a:rPr>
                        <a:t>• Summarize market/regulatory pressures (CSRD, SEC Climate Rule, etc.)</a:t>
                      </a:r>
                    </a:p>
                    <a:p>
                      <a:pPr marL="0" marR="0">
                        <a:lnSpc>
                          <a:spcPct val="115000"/>
                        </a:lnSpc>
                        <a:spcAft>
                          <a:spcPts val="800"/>
                        </a:spcAft>
                        <a:buNone/>
                      </a:pPr>
                      <a:r>
                        <a:rPr lang="en-US" sz="1100" kern="100" dirty="0">
                          <a:effectLst/>
                        </a:rPr>
                        <a:t>• Clarify the opportunity for IT to drive enterprise ESG performance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Pull Scope 1-3 emission data from CSO or Envizi/Net Zero cloud dashboards</a:t>
                      </a:r>
                    </a:p>
                    <a:p>
                      <a:pPr marL="0" marR="0">
                        <a:lnSpc>
                          <a:spcPct val="115000"/>
                        </a:lnSpc>
                        <a:spcAft>
                          <a:spcPts val="800"/>
                        </a:spcAft>
                        <a:buNone/>
                      </a:pPr>
                      <a:r>
                        <a:rPr lang="en-US" sz="1100" kern="100" dirty="0">
                          <a:effectLst/>
                        </a:rPr>
                        <a:t>• Review IT energy bills, cloud usage metrics, and SEC/CSRD disclosure gaps</a:t>
                      </a:r>
                    </a:p>
                    <a:p>
                      <a:pPr marL="0" marR="0">
                        <a:lnSpc>
                          <a:spcPct val="115000"/>
                        </a:lnSpc>
                        <a:spcAft>
                          <a:spcPts val="800"/>
                        </a:spcAft>
                        <a:buNone/>
                      </a:pPr>
                      <a:r>
                        <a:rPr lang="en-US" sz="1100" kern="100" dirty="0">
                          <a:effectLst/>
                        </a:rPr>
                        <a:t>• Benchmark against CDP or EcoVadis ratings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extLst>
                  <a:ext uri="{0D108BD9-81ED-4DB2-BD59-A6C34878D82A}">
                    <a16:rowId xmlns:a16="http://schemas.microsoft.com/office/drawing/2014/main" val="2280235201"/>
                  </a:ext>
                </a:extLst>
              </a:tr>
              <a:tr h="3035502">
                <a:tc>
                  <a:txBody>
                    <a:bodyPr/>
                    <a:lstStyle/>
                    <a:p>
                      <a:pPr marL="91440" marR="0" algn="l">
                        <a:lnSpc>
                          <a:spcPct val="115000"/>
                        </a:lnSpc>
                        <a:spcAft>
                          <a:spcPts val="800"/>
                        </a:spcAft>
                        <a:buNone/>
                      </a:pPr>
                      <a:r>
                        <a:rPr lang="en-US" sz="1100" kern="100" dirty="0">
                          <a:effectLst/>
                        </a:rPr>
                        <a:t>3. Proposed Initiatives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Outline the sustainability initiatives to be funded.</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00000"/>
                        </a:lnSpc>
                        <a:spcAft>
                          <a:spcPts val="800"/>
                        </a:spcAft>
                        <a:buNone/>
                      </a:pPr>
                      <a:r>
                        <a:rPr lang="en-US" sz="1100" kern="100" dirty="0">
                          <a:effectLst/>
                        </a:rPr>
                        <a:t>• Initiative title (e.g., Green Data Infrastructure, Sustainable AI, ESG Analytics Platform)</a:t>
                      </a:r>
                    </a:p>
                    <a:p>
                      <a:pPr marL="0" marR="0">
                        <a:lnSpc>
                          <a:spcPct val="100000"/>
                        </a:lnSpc>
                        <a:spcAft>
                          <a:spcPts val="800"/>
                        </a:spcAft>
                        <a:buNone/>
                      </a:pPr>
                      <a:r>
                        <a:rPr lang="en-US" sz="1100" kern="100" dirty="0">
                          <a:effectLst/>
                        </a:rPr>
                        <a:t>• Stakeholders</a:t>
                      </a:r>
                    </a:p>
                    <a:p>
                      <a:pPr marL="0" marR="0">
                        <a:lnSpc>
                          <a:spcPct val="100000"/>
                        </a:lnSpc>
                        <a:spcAft>
                          <a:spcPts val="800"/>
                        </a:spcAft>
                        <a:buNone/>
                      </a:pPr>
                      <a:r>
                        <a:rPr lang="en-US" sz="1100" kern="100" dirty="0">
                          <a:effectLst/>
                        </a:rPr>
                        <a:t>• Reference vendor LCAs and AI use-case assessments.</a:t>
                      </a:r>
                    </a:p>
                    <a:p>
                      <a:pPr marL="0" marR="0">
                        <a:lnSpc>
                          <a:spcPct val="100000"/>
                        </a:lnSpc>
                        <a:spcAft>
                          <a:spcPts val="800"/>
                        </a:spcAft>
                        <a:buNone/>
                      </a:pPr>
                      <a:r>
                        <a:rPr lang="en-US" sz="1100" kern="100" dirty="0">
                          <a:effectLst/>
                        </a:rPr>
                        <a:t>• Objective: What this initiative achieves</a:t>
                      </a:r>
                    </a:p>
                    <a:p>
                      <a:pPr marL="0" marR="0">
                        <a:lnSpc>
                          <a:spcPct val="100000"/>
                        </a:lnSpc>
                        <a:spcAft>
                          <a:spcPts val="800"/>
                        </a:spcAft>
                        <a:buNone/>
                      </a:pPr>
                      <a:r>
                        <a:rPr lang="en-US" sz="1100" kern="100" dirty="0">
                          <a:effectLst/>
                        </a:rPr>
                        <a:t>• Actions: Key implementation steps</a:t>
                      </a:r>
                    </a:p>
                    <a:p>
                      <a:pPr marL="0" marR="0">
                        <a:lnSpc>
                          <a:spcPct val="100000"/>
                        </a:lnSpc>
                        <a:spcAft>
                          <a:spcPts val="800"/>
                        </a:spcAft>
                        <a:buNone/>
                      </a:pPr>
                      <a:r>
                        <a:rPr lang="en-US" sz="1100" kern="100" dirty="0">
                          <a:effectLst/>
                        </a:rPr>
                        <a:t>• Expected impacts: Tangible sustainability results (energy reduction %, data visibility, compliance readiness), and financial results</a:t>
                      </a:r>
                    </a:p>
                    <a:p>
                      <a:pPr marL="0" marR="0">
                        <a:lnSpc>
                          <a:spcPct val="100000"/>
                        </a:lnSpc>
                        <a:spcAft>
                          <a:spcPts val="800"/>
                        </a:spcAft>
                        <a:buNone/>
                      </a:pPr>
                      <a:r>
                        <a:rPr lang="en-US" sz="1100" kern="100" dirty="0">
                          <a:effectLst/>
                        </a:rPr>
                        <a:t>• Costs</a:t>
                      </a:r>
                    </a:p>
                    <a:p>
                      <a:pPr marL="0" marR="0">
                        <a:lnSpc>
                          <a:spcPct val="100000"/>
                        </a:lnSpc>
                        <a:spcAft>
                          <a:spcPts val="800"/>
                        </a:spcAft>
                        <a:buNone/>
                      </a:pPr>
                      <a:r>
                        <a:rPr lang="en-US" sz="1100" kern="100" dirty="0">
                          <a:effectLst/>
                        </a:rPr>
                        <a:t>• Requirements of stakeholders</a:t>
                      </a:r>
                    </a:p>
                    <a:p>
                      <a:pPr marL="0" marR="0">
                        <a:lnSpc>
                          <a:spcPct val="100000"/>
                        </a:lnSpc>
                        <a:spcAft>
                          <a:spcPts val="800"/>
                        </a:spcAft>
                        <a:buNone/>
                      </a:pPr>
                      <a:r>
                        <a:rPr lang="en-US" sz="1100" kern="100" dirty="0">
                          <a:effectLst/>
                        </a:rPr>
                        <a:t>• ESG Link: Which pillar(s) it advances and how</a:t>
                      </a:r>
                    </a:p>
                    <a:p>
                      <a:pPr marL="0" marR="0">
                        <a:lnSpc>
                          <a:spcPct val="100000"/>
                        </a:lnSpc>
                        <a:spcAft>
                          <a:spcPts val="800"/>
                        </a:spcAft>
                        <a:buNone/>
                      </a:pPr>
                      <a:r>
                        <a:rPr lang="en-US" sz="1100" kern="100" dirty="0">
                          <a:effectLst/>
                        </a:rPr>
                        <a:t>• Financial Link: Where it saves or generates money</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Gather from cross-functional workshops (CIO, CSO, CFO)</a:t>
                      </a:r>
                    </a:p>
                    <a:p>
                      <a:pPr marL="0" marR="0">
                        <a:lnSpc>
                          <a:spcPct val="115000"/>
                        </a:lnSpc>
                        <a:spcAft>
                          <a:spcPts val="800"/>
                        </a:spcAft>
                        <a:buNone/>
                      </a:pPr>
                      <a:r>
                        <a:rPr lang="en-US" sz="1100" kern="100" dirty="0">
                          <a:effectLst/>
                        </a:rPr>
                        <a:t>• Use enterprise architecture and FinOps tools (ServiceNow, Flexera) to model energy and cost savings</a:t>
                      </a:r>
                    </a:p>
                    <a:p>
                      <a:pPr marL="0" marR="0">
                        <a:lnSpc>
                          <a:spcPct val="115000"/>
                        </a:lnSpc>
                        <a:spcAft>
                          <a:spcPts val="800"/>
                        </a:spcAft>
                        <a:buNone/>
                      </a:pPr>
                      <a:r>
                        <a:rPr lang="en-US" sz="1100" kern="100" dirty="0">
                          <a:effectLst/>
                        </a:rPr>
                        <a:t>• Reference vendor LCAs and AI use-case assessments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extLst>
                  <a:ext uri="{0D108BD9-81ED-4DB2-BD59-A6C34878D82A}">
                    <a16:rowId xmlns:a16="http://schemas.microsoft.com/office/drawing/2014/main" val="1096892131"/>
                  </a:ext>
                </a:extLst>
              </a:tr>
            </a:tbl>
          </a:graphicData>
        </a:graphic>
      </p:graphicFrame>
    </p:spTree>
    <p:extLst>
      <p:ext uri="{BB962C8B-B14F-4D97-AF65-F5344CB8AC3E}">
        <p14:creationId xmlns:p14="http://schemas.microsoft.com/office/powerpoint/2010/main" val="308078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09400-E6CD-A079-0AB5-06CCB0A257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773E2-A65B-B8CA-F56C-BCFDFFA4B04E}"/>
              </a:ext>
            </a:extLst>
          </p:cNvPr>
          <p:cNvSpPr>
            <a:spLocks noGrp="1"/>
          </p:cNvSpPr>
          <p:nvPr>
            <p:ph type="title"/>
          </p:nvPr>
        </p:nvSpPr>
        <p:spPr>
          <a:xfrm>
            <a:off x="661686" y="169250"/>
            <a:ext cx="10969043" cy="609600"/>
          </a:xfrm>
        </p:spPr>
        <p:txBody>
          <a:bodyPr/>
          <a:lstStyle/>
          <a:p>
            <a:r>
              <a:rPr lang="en-US" sz="3200" dirty="0"/>
              <a:t>Business case content and sourcing guide – Parts 4-5 </a:t>
            </a:r>
          </a:p>
        </p:txBody>
      </p:sp>
      <p:sp>
        <p:nvSpPr>
          <p:cNvPr id="5" name="Slide Number Placeholder 4">
            <a:extLst>
              <a:ext uri="{FF2B5EF4-FFF2-40B4-BE49-F238E27FC236}">
                <a16:creationId xmlns:a16="http://schemas.microsoft.com/office/drawing/2014/main" id="{75E0BF34-EA15-5C1A-8C28-ABB4A7AA387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8</a:t>
            </a:fld>
            <a:endParaRPr lang="en-US" dirty="0"/>
          </a:p>
        </p:txBody>
      </p:sp>
      <p:graphicFrame>
        <p:nvGraphicFramePr>
          <p:cNvPr id="3" name="Table 2">
            <a:extLst>
              <a:ext uri="{FF2B5EF4-FFF2-40B4-BE49-F238E27FC236}">
                <a16:creationId xmlns:a16="http://schemas.microsoft.com/office/drawing/2014/main" id="{AE275540-4F38-F985-0CDD-7ABD6A77F32B}"/>
              </a:ext>
            </a:extLst>
          </p:cNvPr>
          <p:cNvGraphicFramePr>
            <a:graphicFrameLocks noGrp="1"/>
          </p:cNvGraphicFramePr>
          <p:nvPr>
            <p:extLst>
              <p:ext uri="{D42A27DB-BD31-4B8C-83A1-F6EECF244321}">
                <p14:modId xmlns:p14="http://schemas.microsoft.com/office/powerpoint/2010/main" val="1842483344"/>
              </p:ext>
            </p:extLst>
          </p:nvPr>
        </p:nvGraphicFramePr>
        <p:xfrm>
          <a:off x="156117" y="654250"/>
          <a:ext cx="11849616" cy="6157183"/>
        </p:xfrm>
        <a:graphic>
          <a:graphicData uri="http://schemas.openxmlformats.org/drawingml/2006/table">
            <a:tbl>
              <a:tblPr firstRow="1" firstCol="1" bandRow="1">
                <a:tableStyleId>{5C22544A-7EE6-4342-B048-85BDC9FD1C3A}</a:tableStyleId>
              </a:tblPr>
              <a:tblGrid>
                <a:gridCol w="1528749">
                  <a:extLst>
                    <a:ext uri="{9D8B030D-6E8A-4147-A177-3AD203B41FA5}">
                      <a16:colId xmlns:a16="http://schemas.microsoft.com/office/drawing/2014/main" val="2591172785"/>
                    </a:ext>
                  </a:extLst>
                </a:gridCol>
                <a:gridCol w="2036233">
                  <a:extLst>
                    <a:ext uri="{9D8B030D-6E8A-4147-A177-3AD203B41FA5}">
                      <a16:colId xmlns:a16="http://schemas.microsoft.com/office/drawing/2014/main" val="3818812690"/>
                    </a:ext>
                  </a:extLst>
                </a:gridCol>
                <a:gridCol w="4491568">
                  <a:extLst>
                    <a:ext uri="{9D8B030D-6E8A-4147-A177-3AD203B41FA5}">
                      <a16:colId xmlns:a16="http://schemas.microsoft.com/office/drawing/2014/main" val="2273863141"/>
                    </a:ext>
                  </a:extLst>
                </a:gridCol>
                <a:gridCol w="3793066">
                  <a:extLst>
                    <a:ext uri="{9D8B030D-6E8A-4147-A177-3AD203B41FA5}">
                      <a16:colId xmlns:a16="http://schemas.microsoft.com/office/drawing/2014/main" val="2123206432"/>
                    </a:ext>
                  </a:extLst>
                </a:gridCol>
              </a:tblGrid>
              <a:tr h="408317">
                <a:tc>
                  <a:txBody>
                    <a:bodyPr/>
                    <a:lstStyle/>
                    <a:p>
                      <a:pPr marL="0" marR="0" algn="ctr">
                        <a:lnSpc>
                          <a:spcPct val="115000"/>
                        </a:lnSpc>
                        <a:spcAft>
                          <a:spcPts val="800"/>
                        </a:spcAft>
                        <a:buNone/>
                      </a:pPr>
                      <a:r>
                        <a:rPr lang="en-US" sz="1100" kern="100" dirty="0">
                          <a:effectLst/>
                        </a:rPr>
                        <a:t>Section</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nchor="ctr"/>
                </a:tc>
                <a:tc>
                  <a:txBody>
                    <a:bodyPr/>
                    <a:lstStyle/>
                    <a:p>
                      <a:pPr marL="0" marR="0" algn="ctr">
                        <a:lnSpc>
                          <a:spcPct val="115000"/>
                        </a:lnSpc>
                        <a:spcAft>
                          <a:spcPts val="800"/>
                        </a:spcAft>
                        <a:buNone/>
                      </a:pPr>
                      <a:r>
                        <a:rPr lang="en-US" sz="1100" kern="100" dirty="0">
                          <a:effectLst/>
                        </a:rPr>
                        <a:t>Purpose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nchor="ctr"/>
                </a:tc>
                <a:tc>
                  <a:txBody>
                    <a:bodyPr/>
                    <a:lstStyle/>
                    <a:p>
                      <a:pPr marL="0" marR="0" algn="ctr">
                        <a:lnSpc>
                          <a:spcPct val="115000"/>
                        </a:lnSpc>
                        <a:spcAft>
                          <a:spcPts val="800"/>
                        </a:spcAft>
                        <a:buNone/>
                      </a:pPr>
                      <a:r>
                        <a:rPr lang="en-US" sz="1100" kern="100" dirty="0">
                          <a:effectLst/>
                        </a:rPr>
                        <a:t>Content to Provide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nchor="ctr"/>
                </a:tc>
                <a:tc>
                  <a:txBody>
                    <a:bodyPr/>
                    <a:lstStyle/>
                    <a:p>
                      <a:pPr marL="0" marR="0" algn="ctr">
                        <a:lnSpc>
                          <a:spcPct val="115000"/>
                        </a:lnSpc>
                        <a:spcAft>
                          <a:spcPts val="800"/>
                        </a:spcAft>
                        <a:buNone/>
                      </a:pPr>
                      <a:r>
                        <a:rPr lang="en-US" sz="1100" kern="100" dirty="0">
                          <a:effectLst/>
                        </a:rPr>
                        <a:t>Information Sourcing</a:t>
                      </a:r>
                      <a:endParaRPr lang="en-US" sz="1100" b="1" kern="100" dirty="0">
                        <a:solidFill>
                          <a:srgbClr val="000000"/>
                        </a:solidFill>
                        <a:effectLst/>
                        <a:latin typeface="Crimson Pro"/>
                        <a:ea typeface="Times New Roman" panose="02020603050405020304" pitchFamily="18" charset="0"/>
                        <a:cs typeface="Arial" panose="020B0604020202020204" pitchFamily="34" charset="0"/>
                      </a:endParaRPr>
                    </a:p>
                  </a:txBody>
                  <a:tcPr marL="11199" marR="11199" marT="0" marB="0" anchor="ctr"/>
                </a:tc>
                <a:extLst>
                  <a:ext uri="{0D108BD9-81ED-4DB2-BD59-A6C34878D82A}">
                    <a16:rowId xmlns:a16="http://schemas.microsoft.com/office/drawing/2014/main" val="1625986949"/>
                  </a:ext>
                </a:extLst>
              </a:tr>
              <a:tr h="3915833">
                <a:tc>
                  <a:txBody>
                    <a:bodyPr/>
                    <a:lstStyle/>
                    <a:p>
                      <a:pPr marL="91440" marR="0" algn="l"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4. Sustainability Impact Analysis (details of impact presented in Step 3)</a:t>
                      </a:r>
                    </a:p>
                  </a:txBody>
                  <a:tcPr marL="11199" marR="11199" marT="0" marB="0"/>
                </a:tc>
                <a:tc>
                  <a:txBody>
                    <a:bodyPr/>
                    <a:lstStyle/>
                    <a:p>
                      <a:pPr marL="0" marR="0">
                        <a:lnSpc>
                          <a:spcPct val="115000"/>
                        </a:lnSpc>
                        <a:spcAft>
                          <a:spcPts val="800"/>
                        </a:spcAft>
                        <a:buNone/>
                      </a:pPr>
                      <a:r>
                        <a:rPr lang="en-US" sz="1100" kern="100" dirty="0">
                          <a:effectLst/>
                        </a:rPr>
                        <a:t>Demonstrate measurable sustainability outcomes across all ESG pillars.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Environmental: CO₂ reduction, energy savings, waste reduction, circularity, water impact</a:t>
                      </a:r>
                    </a:p>
                    <a:p>
                      <a:pPr marL="0" marR="0">
                        <a:lnSpc>
                          <a:spcPct val="115000"/>
                        </a:lnSpc>
                        <a:spcAft>
                          <a:spcPts val="800"/>
                        </a:spcAft>
                        <a:buNone/>
                      </a:pPr>
                      <a:r>
                        <a:rPr lang="en-US" sz="1100" kern="100" dirty="0">
                          <a:effectLst/>
                        </a:rPr>
                        <a:t>• Social: Employee engagement, DEI improvements, community programs, supplier ethics, digital inclusion</a:t>
                      </a:r>
                    </a:p>
                    <a:p>
                      <a:pPr marL="0" marR="0">
                        <a:lnSpc>
                          <a:spcPct val="115000"/>
                        </a:lnSpc>
                        <a:spcAft>
                          <a:spcPts val="800"/>
                        </a:spcAft>
                        <a:buNone/>
                      </a:pPr>
                      <a:r>
                        <a:rPr lang="en-US" sz="1100" kern="100" dirty="0">
                          <a:effectLst/>
                        </a:rPr>
                        <a:t>• Governance: ESG data accuracy, compliance, AI ethics, supplier transparency, board oversight, greater business resiliency</a:t>
                      </a:r>
                    </a:p>
                    <a:p>
                      <a:pPr marL="0" marR="0">
                        <a:lnSpc>
                          <a:spcPct val="115000"/>
                        </a:lnSpc>
                        <a:spcAft>
                          <a:spcPts val="800"/>
                        </a:spcAft>
                        <a:buNone/>
                      </a:pPr>
                      <a:r>
                        <a:rPr lang="en-US" sz="1100" kern="100" dirty="0">
                          <a:effectLst/>
                        </a:rPr>
                        <a:t>• Provide expected KPIs and targets (quantified where possible)</a:t>
                      </a:r>
                    </a:p>
                    <a:p>
                      <a:pPr marL="0" marR="0">
                        <a:lnSpc>
                          <a:spcPct val="115000"/>
                        </a:lnSpc>
                        <a:spcAft>
                          <a:spcPts val="800"/>
                        </a:spcAft>
                        <a:buNone/>
                      </a:pPr>
                      <a:r>
                        <a:rPr lang="en-US" sz="1100" kern="100" dirty="0">
                          <a:effectLst/>
                        </a:rPr>
                        <a:t>• Explain how IT enables enterprise-level ESG commitments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Environmental data from cloud dashboards + LCA tools (Rejoose, Greenpixie, Sphera)</a:t>
                      </a:r>
                    </a:p>
                    <a:p>
                      <a:pPr marL="0" marR="0">
                        <a:lnSpc>
                          <a:spcPct val="115000"/>
                        </a:lnSpc>
                        <a:spcAft>
                          <a:spcPts val="800"/>
                        </a:spcAft>
                        <a:buNone/>
                      </a:pPr>
                      <a:r>
                        <a:rPr lang="en-US" sz="1100" kern="100" dirty="0">
                          <a:effectLst/>
                        </a:rPr>
                        <a:t>• Social metrics from HR and supplier audits (RBA, EcoVadis)</a:t>
                      </a:r>
                    </a:p>
                    <a:p>
                      <a:pPr marL="0" marR="0">
                        <a:lnSpc>
                          <a:spcPct val="115000"/>
                        </a:lnSpc>
                        <a:spcAft>
                          <a:spcPts val="800"/>
                        </a:spcAft>
                        <a:buNone/>
                      </a:pPr>
                      <a:r>
                        <a:rPr lang="en-US" sz="1100" kern="100" dirty="0">
                          <a:effectLst/>
                        </a:rPr>
                        <a:t>• Governance KPIs from ESG reporting software (Datamaran, SpheraCloud)</a:t>
                      </a:r>
                    </a:p>
                    <a:p>
                      <a:pPr marL="0" marR="0">
                        <a:lnSpc>
                          <a:spcPct val="115000"/>
                        </a:lnSpc>
                        <a:spcAft>
                          <a:spcPts val="800"/>
                        </a:spcAft>
                        <a:buNone/>
                      </a:pPr>
                      <a:r>
                        <a:rPr lang="en-US" sz="1100" kern="100" dirty="0">
                          <a:effectLst/>
                        </a:rPr>
                        <a:t>• Resiliency metrics</a:t>
                      </a:r>
                    </a:p>
                    <a:p>
                      <a:pPr marL="0" marR="0">
                        <a:lnSpc>
                          <a:spcPct val="115000"/>
                        </a:lnSpc>
                        <a:spcAft>
                          <a:spcPts val="800"/>
                        </a:spcAft>
                        <a:buNone/>
                      </a:pPr>
                      <a:r>
                        <a:rPr lang="en-US" sz="1100" kern="100" dirty="0">
                          <a:effectLst/>
                        </a:rPr>
                        <a:t>• Supply chain resiliency data from procurement systems with vendor risk modules</a:t>
                      </a:r>
                    </a:p>
                    <a:p>
                      <a:pPr marL="0" marR="0">
                        <a:lnSpc>
                          <a:spcPct val="115000"/>
                        </a:lnSpc>
                        <a:spcAft>
                          <a:spcPts val="800"/>
                        </a:spcAft>
                        <a:buNone/>
                      </a:pPr>
                      <a:r>
                        <a:rPr lang="en-US" sz="1100" kern="100" dirty="0">
                          <a:effectLst/>
                        </a:rPr>
                        <a:t>• Business continuity and disaster recovery logs, IT incident reports, cloud provider resilience SLAs</a:t>
                      </a:r>
                    </a:p>
                    <a:p>
                      <a:pPr marL="0" marR="0">
                        <a:lnSpc>
                          <a:spcPct val="115000"/>
                        </a:lnSpc>
                        <a:spcAft>
                          <a:spcPts val="800"/>
                        </a:spcAft>
                        <a:buNone/>
                      </a:pPr>
                      <a:r>
                        <a:rPr lang="en-US" sz="1100" kern="100" dirty="0">
                          <a:effectLst/>
                        </a:rPr>
                        <a:t>• CDP or WRI Aqueduct data for regional physical climate risk to facilities or data centers</a:t>
                      </a:r>
                    </a:p>
                    <a:p>
                      <a:pPr marL="0" marR="0">
                        <a:lnSpc>
                          <a:spcPct val="115000"/>
                        </a:lnSpc>
                        <a:spcAft>
                          <a:spcPts val="800"/>
                        </a:spcAft>
                        <a:buNone/>
                      </a:pPr>
                      <a:r>
                        <a:rPr lang="en-US" sz="1100" kern="100" dirty="0">
                          <a:effectLst/>
                        </a:rPr>
                        <a:t>• Finance/operations logs for downtime cost per hour; ITSM data for mean time to recover</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extLst>
                  <a:ext uri="{0D108BD9-81ED-4DB2-BD59-A6C34878D82A}">
                    <a16:rowId xmlns:a16="http://schemas.microsoft.com/office/drawing/2014/main" val="2314708536"/>
                  </a:ext>
                </a:extLst>
              </a:tr>
              <a:tr h="1833033">
                <a:tc>
                  <a:txBody>
                    <a:bodyPr/>
                    <a:lstStyle/>
                    <a:p>
                      <a:pPr marL="91440" marR="0" algn="l"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5. Financial Impact Analysis (details of impact presented in Step 3)</a:t>
                      </a:r>
                    </a:p>
                  </a:txBody>
                  <a:tcPr marL="11199" marR="11199" marT="0" marB="0"/>
                </a:tc>
                <a:tc>
                  <a:txBody>
                    <a:bodyPr/>
                    <a:lstStyle/>
                    <a:p>
                      <a:pPr marL="0" marR="0">
                        <a:lnSpc>
                          <a:spcPct val="115000"/>
                        </a:lnSpc>
                        <a:spcAft>
                          <a:spcPts val="800"/>
                        </a:spcAft>
                        <a:buNone/>
                      </a:pPr>
                      <a:r>
                        <a:rPr lang="en-US" sz="1100" kern="100" dirty="0">
                          <a:effectLst/>
                        </a:rPr>
                        <a:t>Present quantified economic value of the investment.</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Investment cost: total and by category (e.g., infrastructure upgrades, software licenses, staffing)</a:t>
                      </a:r>
                    </a:p>
                    <a:p>
                      <a:pPr marL="0" marR="0">
                        <a:lnSpc>
                          <a:spcPct val="115000"/>
                        </a:lnSpc>
                        <a:spcAft>
                          <a:spcPts val="800"/>
                        </a:spcAft>
                        <a:buNone/>
                      </a:pPr>
                      <a:r>
                        <a:rPr lang="en-US" sz="1100" kern="100" dirty="0">
                          <a:effectLst/>
                        </a:rPr>
                        <a:t>• Hard-dollar benefits: cost reductions (energy, procurement, reporting), revenue gains, risk avoidance, lower cost of capital</a:t>
                      </a:r>
                    </a:p>
                    <a:p>
                      <a:pPr marL="0" marR="0">
                        <a:lnSpc>
                          <a:spcPct val="115000"/>
                        </a:lnSpc>
                        <a:spcAft>
                          <a:spcPts val="800"/>
                        </a:spcAft>
                        <a:buNone/>
                      </a:pPr>
                      <a:r>
                        <a:rPr lang="en-US" sz="1100" kern="100" dirty="0">
                          <a:effectLst/>
                        </a:rPr>
                        <a:t>• Metrics: NPV, IRR, payback period, cumulative 3–5-year savings</a:t>
                      </a:r>
                    </a:p>
                    <a:p>
                      <a:pPr marL="0" marR="0">
                        <a:lnSpc>
                          <a:spcPct val="115000"/>
                        </a:lnSpc>
                        <a:spcAft>
                          <a:spcPts val="800"/>
                        </a:spcAft>
                        <a:buNone/>
                      </a:pPr>
                      <a:r>
                        <a:rPr lang="en-US" sz="1100" kern="100" dirty="0">
                          <a:effectLst/>
                        </a:rPr>
                        <a:t>• Notes on assumptions and sensitivity (e.g., energy price, adoption rate)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Source energy and cloud billing data from AWS Cost Explorer/Azure Monitor</a:t>
                      </a:r>
                    </a:p>
                    <a:p>
                      <a:pPr marL="0" marR="0">
                        <a:lnSpc>
                          <a:spcPct val="115000"/>
                        </a:lnSpc>
                        <a:spcAft>
                          <a:spcPts val="800"/>
                        </a:spcAft>
                        <a:buNone/>
                      </a:pPr>
                      <a:r>
                        <a:rPr lang="en-US" sz="1100" kern="100" dirty="0">
                          <a:effectLst/>
                        </a:rPr>
                        <a:t>• Estimate carbon price using regional ETS rates</a:t>
                      </a:r>
                    </a:p>
                    <a:p>
                      <a:pPr marL="0" marR="0">
                        <a:lnSpc>
                          <a:spcPct val="115000"/>
                        </a:lnSpc>
                        <a:spcAft>
                          <a:spcPts val="800"/>
                        </a:spcAft>
                        <a:buNone/>
                      </a:pPr>
                      <a:r>
                        <a:rPr lang="en-US" sz="1100" kern="100" dirty="0">
                          <a:effectLst/>
                        </a:rPr>
                        <a:t>• Use Excel or Power BI financial model linked to utility data and IT asset costs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extLst>
                  <a:ext uri="{0D108BD9-81ED-4DB2-BD59-A6C34878D82A}">
                    <a16:rowId xmlns:a16="http://schemas.microsoft.com/office/drawing/2014/main" val="1938269755"/>
                  </a:ext>
                </a:extLst>
              </a:tr>
            </a:tbl>
          </a:graphicData>
        </a:graphic>
      </p:graphicFrame>
    </p:spTree>
    <p:extLst>
      <p:ext uri="{BB962C8B-B14F-4D97-AF65-F5344CB8AC3E}">
        <p14:creationId xmlns:p14="http://schemas.microsoft.com/office/powerpoint/2010/main" val="2786660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C1775-BB02-BBB2-338A-099698E7C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A3952-8F83-75A3-E3BC-4741B228176D}"/>
              </a:ext>
            </a:extLst>
          </p:cNvPr>
          <p:cNvSpPr>
            <a:spLocks noGrp="1"/>
          </p:cNvSpPr>
          <p:nvPr>
            <p:ph type="title"/>
          </p:nvPr>
        </p:nvSpPr>
        <p:spPr>
          <a:xfrm>
            <a:off x="661686" y="169250"/>
            <a:ext cx="10969043" cy="609600"/>
          </a:xfrm>
        </p:spPr>
        <p:txBody>
          <a:bodyPr/>
          <a:lstStyle/>
          <a:p>
            <a:r>
              <a:rPr lang="en-US" sz="3200" dirty="0"/>
              <a:t>Business case content and sourcing guide – Parts 6-8</a:t>
            </a:r>
          </a:p>
        </p:txBody>
      </p:sp>
      <p:sp>
        <p:nvSpPr>
          <p:cNvPr id="5" name="Slide Number Placeholder 4">
            <a:extLst>
              <a:ext uri="{FF2B5EF4-FFF2-40B4-BE49-F238E27FC236}">
                <a16:creationId xmlns:a16="http://schemas.microsoft.com/office/drawing/2014/main" id="{381E1DA9-C380-6157-2811-9D58C5AB5BC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9</a:t>
            </a:fld>
            <a:endParaRPr lang="en-US" dirty="0"/>
          </a:p>
        </p:txBody>
      </p:sp>
      <p:graphicFrame>
        <p:nvGraphicFramePr>
          <p:cNvPr id="3" name="Table 2">
            <a:extLst>
              <a:ext uri="{FF2B5EF4-FFF2-40B4-BE49-F238E27FC236}">
                <a16:creationId xmlns:a16="http://schemas.microsoft.com/office/drawing/2014/main" id="{B1FC468F-5BA3-A594-F8AD-C2EB7E4C80DD}"/>
              </a:ext>
            </a:extLst>
          </p:cNvPr>
          <p:cNvGraphicFramePr>
            <a:graphicFrameLocks noGrp="1"/>
          </p:cNvGraphicFramePr>
          <p:nvPr>
            <p:extLst>
              <p:ext uri="{D42A27DB-BD31-4B8C-83A1-F6EECF244321}">
                <p14:modId xmlns:p14="http://schemas.microsoft.com/office/powerpoint/2010/main" val="1818813629"/>
              </p:ext>
            </p:extLst>
          </p:nvPr>
        </p:nvGraphicFramePr>
        <p:xfrm>
          <a:off x="148167" y="778851"/>
          <a:ext cx="11849100" cy="5571899"/>
        </p:xfrm>
        <a:graphic>
          <a:graphicData uri="http://schemas.openxmlformats.org/drawingml/2006/table">
            <a:tbl>
              <a:tblPr firstRow="1" firstCol="1" bandRow="1">
                <a:tableStyleId>{5C22544A-7EE6-4342-B048-85BDC9FD1C3A}</a:tableStyleId>
              </a:tblPr>
              <a:tblGrid>
                <a:gridCol w="1528233">
                  <a:extLst>
                    <a:ext uri="{9D8B030D-6E8A-4147-A177-3AD203B41FA5}">
                      <a16:colId xmlns:a16="http://schemas.microsoft.com/office/drawing/2014/main" val="2591172785"/>
                    </a:ext>
                  </a:extLst>
                </a:gridCol>
                <a:gridCol w="2036233">
                  <a:extLst>
                    <a:ext uri="{9D8B030D-6E8A-4147-A177-3AD203B41FA5}">
                      <a16:colId xmlns:a16="http://schemas.microsoft.com/office/drawing/2014/main" val="3818812690"/>
                    </a:ext>
                  </a:extLst>
                </a:gridCol>
                <a:gridCol w="4440767">
                  <a:extLst>
                    <a:ext uri="{9D8B030D-6E8A-4147-A177-3AD203B41FA5}">
                      <a16:colId xmlns:a16="http://schemas.microsoft.com/office/drawing/2014/main" val="2273863141"/>
                    </a:ext>
                  </a:extLst>
                </a:gridCol>
                <a:gridCol w="3843867">
                  <a:extLst>
                    <a:ext uri="{9D8B030D-6E8A-4147-A177-3AD203B41FA5}">
                      <a16:colId xmlns:a16="http://schemas.microsoft.com/office/drawing/2014/main" val="2123206432"/>
                    </a:ext>
                  </a:extLst>
                </a:gridCol>
              </a:tblGrid>
              <a:tr h="359916">
                <a:tc>
                  <a:txBody>
                    <a:bodyPr/>
                    <a:lstStyle/>
                    <a:p>
                      <a:pPr marL="0" marR="0" algn="ctr"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Section</a:t>
                      </a:r>
                    </a:p>
                  </a:txBody>
                  <a:tcPr marL="11199" marR="11199" marT="0" marB="0" anchor="ctr"/>
                </a:tc>
                <a:tc>
                  <a:txBody>
                    <a:bodyPr/>
                    <a:lstStyle/>
                    <a:p>
                      <a:pPr marL="0" marR="0" algn="ctr"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Purpose</a:t>
                      </a:r>
                    </a:p>
                  </a:txBody>
                  <a:tcPr marL="11199" marR="11199" marT="0" marB="0" anchor="ctr"/>
                </a:tc>
                <a:tc>
                  <a:txBody>
                    <a:bodyPr/>
                    <a:lstStyle/>
                    <a:p>
                      <a:pPr marL="0" marR="0" algn="ctr"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Content to Provide</a:t>
                      </a:r>
                    </a:p>
                  </a:txBody>
                  <a:tcPr marL="11199" marR="11199" marT="0" marB="0" anchor="ctr"/>
                </a:tc>
                <a:tc>
                  <a:txBody>
                    <a:bodyPr/>
                    <a:lstStyle/>
                    <a:p>
                      <a:pPr marL="0" marR="0" algn="ctr"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Information Sourcing</a:t>
                      </a:r>
                    </a:p>
                  </a:txBody>
                  <a:tcPr marL="11199" marR="11199" marT="0" marB="0" anchor="ctr"/>
                </a:tc>
                <a:extLst>
                  <a:ext uri="{0D108BD9-81ED-4DB2-BD59-A6C34878D82A}">
                    <a16:rowId xmlns:a16="http://schemas.microsoft.com/office/drawing/2014/main" val="1625986949"/>
                  </a:ext>
                </a:extLst>
              </a:tr>
              <a:tr h="1618596">
                <a:tc>
                  <a:txBody>
                    <a:bodyPr/>
                    <a:lstStyle/>
                    <a:p>
                      <a:pPr marL="91440" marR="0" algn="l"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6. Risk Analysis</a:t>
                      </a:r>
                    </a:p>
                  </a:txBody>
                  <a:tcPr marL="11199" marR="11199" marT="0" marB="0"/>
                </a:tc>
                <a:tc>
                  <a:txBody>
                    <a:bodyPr/>
                    <a:lstStyle/>
                    <a:p>
                      <a:pPr marL="0" marR="0">
                        <a:lnSpc>
                          <a:spcPct val="115000"/>
                        </a:lnSpc>
                        <a:spcAft>
                          <a:spcPts val="800"/>
                        </a:spcAft>
                        <a:buNone/>
                      </a:pPr>
                      <a:r>
                        <a:rPr lang="en-US" sz="1100" kern="100" dirty="0">
                          <a:effectLst/>
                        </a:rPr>
                        <a:t>Identify and mitigate potential delivery or business risks.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List top 5–7 risks by category (financial, change management, technology, security, regulatory, reputational)</a:t>
                      </a:r>
                    </a:p>
                    <a:p>
                      <a:pPr marL="0" marR="0">
                        <a:lnSpc>
                          <a:spcPct val="115000"/>
                        </a:lnSpc>
                        <a:spcAft>
                          <a:spcPts val="800"/>
                        </a:spcAft>
                        <a:buNone/>
                      </a:pPr>
                      <a:r>
                        <a:rPr lang="en-US" sz="1100" kern="100" dirty="0">
                          <a:effectLst/>
                        </a:rPr>
                        <a:t>• Rate by likelihood/impact</a:t>
                      </a:r>
                    </a:p>
                    <a:p>
                      <a:pPr marL="0" marR="0">
                        <a:lnSpc>
                          <a:spcPct val="115000"/>
                        </a:lnSpc>
                        <a:spcAft>
                          <a:spcPts val="800"/>
                        </a:spcAft>
                        <a:buNone/>
                      </a:pPr>
                      <a:r>
                        <a:rPr lang="en-US" sz="1100" kern="100" dirty="0">
                          <a:effectLst/>
                        </a:rPr>
                        <a:t>• Mitigation measures and ownership</a:t>
                      </a:r>
                    </a:p>
                    <a:p>
                      <a:pPr marL="0" marR="0">
                        <a:lnSpc>
                          <a:spcPct val="115000"/>
                        </a:lnSpc>
                        <a:spcAft>
                          <a:spcPts val="800"/>
                        </a:spcAft>
                        <a:buNone/>
                      </a:pPr>
                      <a:r>
                        <a:rPr lang="en-US" sz="1100" kern="100" dirty="0">
                          <a:effectLst/>
                        </a:rPr>
                        <a:t>• Include “risk of inaction” (e.g., regulatory fines, lost investor confidence)</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Extract from the enterprise risk register and internal audit findings</a:t>
                      </a:r>
                    </a:p>
                    <a:p>
                      <a:pPr marL="0" marR="0">
                        <a:lnSpc>
                          <a:spcPct val="115000"/>
                        </a:lnSpc>
                        <a:spcAft>
                          <a:spcPts val="800"/>
                        </a:spcAft>
                        <a:buNone/>
                      </a:pPr>
                      <a:r>
                        <a:rPr lang="en-US" sz="1100" kern="100" dirty="0">
                          <a:effectLst/>
                        </a:rPr>
                        <a:t>• Leverage compliance dashboards (GRC tools, ISO audit logs)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extLst>
                  <a:ext uri="{0D108BD9-81ED-4DB2-BD59-A6C34878D82A}">
                    <a16:rowId xmlns:a16="http://schemas.microsoft.com/office/drawing/2014/main" val="746898205"/>
                  </a:ext>
                </a:extLst>
              </a:tr>
              <a:tr h="1724378">
                <a:tc>
                  <a:txBody>
                    <a:bodyPr/>
                    <a:lstStyle/>
                    <a:p>
                      <a:pPr marL="91440" marR="0" algn="l"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7. Summary and Recommendation</a:t>
                      </a:r>
                    </a:p>
                  </a:txBody>
                  <a:tcPr marL="11199" marR="11199" marT="0" marB="0"/>
                </a:tc>
                <a:tc>
                  <a:txBody>
                    <a:bodyPr/>
                    <a:lstStyle/>
                    <a:p>
                      <a:pPr marL="0" marR="0">
                        <a:lnSpc>
                          <a:spcPct val="115000"/>
                        </a:lnSpc>
                        <a:spcAft>
                          <a:spcPts val="800"/>
                        </a:spcAft>
                        <a:buNone/>
                      </a:pPr>
                      <a:r>
                        <a:rPr lang="en-US" sz="1100" kern="100" dirty="0">
                          <a:effectLst/>
                        </a:rPr>
                        <a:t>Summarize the case for approval and recommend the best initiative alternatives, if any.</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Present on one page an initiative at a glance</a:t>
                      </a:r>
                    </a:p>
                    <a:p>
                      <a:pPr marL="0" marR="0">
                        <a:lnSpc>
                          <a:spcPct val="115000"/>
                        </a:lnSpc>
                        <a:spcAft>
                          <a:spcPts val="800"/>
                        </a:spcAft>
                        <a:buNone/>
                      </a:pPr>
                      <a:r>
                        <a:rPr lang="en-US" sz="1100" kern="100" dirty="0">
                          <a:effectLst/>
                        </a:rPr>
                        <a:t>• Reinforce that sustainability and profitability are aligned</a:t>
                      </a:r>
                    </a:p>
                    <a:p>
                      <a:pPr marL="0" marR="0">
                        <a:lnSpc>
                          <a:spcPct val="115000"/>
                        </a:lnSpc>
                        <a:spcAft>
                          <a:spcPts val="800"/>
                        </a:spcAft>
                        <a:buNone/>
                      </a:pPr>
                      <a:r>
                        <a:rPr lang="en-US" sz="1100" kern="100" dirty="0">
                          <a:effectLst/>
                        </a:rPr>
                        <a:t>• Restate financial and ESG returns in one paragraph</a:t>
                      </a:r>
                    </a:p>
                    <a:p>
                      <a:pPr marL="0" marR="0">
                        <a:lnSpc>
                          <a:spcPct val="115000"/>
                        </a:lnSpc>
                        <a:spcAft>
                          <a:spcPts val="800"/>
                        </a:spcAft>
                        <a:buNone/>
                      </a:pPr>
                      <a:r>
                        <a:rPr lang="en-US" sz="1100" kern="100" dirty="0">
                          <a:effectLst/>
                        </a:rPr>
                        <a:t>• Emphasize leadership’s role (CIO + CSO + CFO partnership)</a:t>
                      </a:r>
                    </a:p>
                    <a:p>
                      <a:pPr marL="0" marR="0">
                        <a:lnSpc>
                          <a:spcPct val="115000"/>
                        </a:lnSpc>
                        <a:spcAft>
                          <a:spcPts val="800"/>
                        </a:spcAft>
                        <a:buNone/>
                      </a:pPr>
                      <a:r>
                        <a:rPr lang="en-US" sz="1100" kern="100" dirty="0">
                          <a:effectLst/>
                        </a:rPr>
                        <a:t>• Explicit call to action: Approve investment and initiate implementation</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•Validate numbers with finance and CSO teams</a:t>
                      </a:r>
                    </a:p>
                    <a:p>
                      <a:pPr marL="0" marR="0">
                        <a:lnSpc>
                          <a:spcPct val="115000"/>
                        </a:lnSpc>
                        <a:spcAft>
                          <a:spcPts val="800"/>
                        </a:spcAft>
                        <a:buNone/>
                      </a:pPr>
                      <a:r>
                        <a:rPr lang="en-US" sz="1100" kern="100" dirty="0">
                          <a:effectLst/>
                        </a:rPr>
                        <a:t>• Reference enterprise ESG dashboard or sustainability scorecard</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extLst>
                  <a:ext uri="{0D108BD9-81ED-4DB2-BD59-A6C34878D82A}">
                    <a16:rowId xmlns:a16="http://schemas.microsoft.com/office/drawing/2014/main" val="2944015613"/>
                  </a:ext>
                </a:extLst>
              </a:tr>
              <a:tr h="1869009">
                <a:tc>
                  <a:txBody>
                    <a:bodyPr/>
                    <a:lstStyle/>
                    <a:p>
                      <a:pPr marL="91440" marR="0" algn="l" rtl="0">
                        <a:lnSpc>
                          <a:spcPct val="115000"/>
                        </a:lnSpc>
                        <a:spcBef>
                          <a:spcPts val="0"/>
                        </a:spcBef>
                        <a:spcAft>
                          <a:spcPts val="800"/>
                        </a:spcAft>
                        <a:buClr>
                          <a:srgbClr val="000000"/>
                        </a:buClr>
                        <a:buFont typeface="Arial"/>
                        <a:buNone/>
                      </a:pPr>
                      <a:r>
                        <a:rPr lang="en-US" sz="1100" b="1" i="0" u="none" strike="noStrike" kern="100" cap="none" dirty="0">
                          <a:solidFill>
                            <a:schemeClr val="lt1"/>
                          </a:solidFill>
                          <a:effectLst/>
                          <a:latin typeface="+mn-lt"/>
                          <a:ea typeface="+mn-ea"/>
                          <a:cs typeface="+mn-cs"/>
                          <a:sym typeface="Arial"/>
                        </a:rPr>
                        <a:t>8. Implementation Roadmap</a:t>
                      </a:r>
                    </a:p>
                  </a:txBody>
                  <a:tcPr marL="11199" marR="11199" marT="0" marB="0"/>
                </a:tc>
                <a:tc>
                  <a:txBody>
                    <a:bodyPr/>
                    <a:lstStyle/>
                    <a:p>
                      <a:pPr marL="0" marR="0">
                        <a:lnSpc>
                          <a:spcPct val="115000"/>
                        </a:lnSpc>
                        <a:spcAft>
                          <a:spcPts val="800"/>
                        </a:spcAft>
                        <a:buNone/>
                      </a:pPr>
                      <a:r>
                        <a:rPr lang="en-US" sz="1100" kern="100" dirty="0">
                          <a:effectLst/>
                        </a:rPr>
                        <a:t>Define the 2-3-year plan to deliver and scale results.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Year 1: Foundations, governance setup, baselines, quick wins</a:t>
                      </a:r>
                    </a:p>
                    <a:p>
                      <a:pPr marL="0" marR="0">
                        <a:lnSpc>
                          <a:spcPct val="115000"/>
                        </a:lnSpc>
                        <a:spcAft>
                          <a:spcPts val="800"/>
                        </a:spcAft>
                        <a:buNone/>
                      </a:pPr>
                      <a:r>
                        <a:rPr lang="en-US" sz="1100" kern="100" dirty="0">
                          <a:effectLst/>
                        </a:rPr>
                        <a:t>• Year 2: Major system build-outs and deployments</a:t>
                      </a:r>
                    </a:p>
                    <a:p>
                      <a:pPr marL="0" marR="0">
                        <a:lnSpc>
                          <a:spcPct val="115000"/>
                        </a:lnSpc>
                        <a:spcAft>
                          <a:spcPts val="800"/>
                        </a:spcAft>
                        <a:buNone/>
                      </a:pPr>
                      <a:r>
                        <a:rPr lang="en-US" sz="1100" kern="100" dirty="0">
                          <a:effectLst/>
                        </a:rPr>
                        <a:t>• Year 3: Optimization, integration into BAU (business-as-usual)</a:t>
                      </a:r>
                    </a:p>
                    <a:p>
                      <a:pPr marL="0" marR="0">
                        <a:lnSpc>
                          <a:spcPct val="115000"/>
                        </a:lnSpc>
                        <a:spcAft>
                          <a:spcPts val="800"/>
                        </a:spcAft>
                        <a:buNone/>
                      </a:pPr>
                      <a:r>
                        <a:rPr lang="en-US" sz="1100" kern="100" dirty="0">
                          <a:effectLst/>
                        </a:rPr>
                        <a:t>• Milestones, KPIs, responsible teams, decision gates</a:t>
                      </a:r>
                    </a:p>
                    <a:p>
                      <a:pPr marL="0" marR="0">
                        <a:lnSpc>
                          <a:spcPct val="115000"/>
                        </a:lnSpc>
                        <a:spcAft>
                          <a:spcPts val="800"/>
                        </a:spcAft>
                        <a:buNone/>
                      </a:pPr>
                      <a:r>
                        <a:rPr lang="en-US" sz="1100" kern="100" dirty="0">
                          <a:effectLst/>
                        </a:rPr>
                        <a:t>• Dependencies (e.g., cloud vendor agreements, sustainability team partnership)</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tc>
                  <a:txBody>
                    <a:bodyPr/>
                    <a:lstStyle/>
                    <a:p>
                      <a:pPr marL="0" marR="0">
                        <a:lnSpc>
                          <a:spcPct val="115000"/>
                        </a:lnSpc>
                        <a:spcAft>
                          <a:spcPts val="800"/>
                        </a:spcAft>
                        <a:buNone/>
                      </a:pPr>
                      <a:r>
                        <a:rPr lang="en-US" sz="1100" kern="100" dirty="0">
                          <a:effectLst/>
                        </a:rPr>
                        <a:t>• Use PMO systems (Jira, Smartsheet, ServiceNow Portfolio Management)</a:t>
                      </a:r>
                    </a:p>
                    <a:p>
                      <a:pPr marL="0" marR="0">
                        <a:lnSpc>
                          <a:spcPct val="115000"/>
                        </a:lnSpc>
                        <a:spcAft>
                          <a:spcPts val="800"/>
                        </a:spcAft>
                        <a:buNone/>
                      </a:pPr>
                      <a:r>
                        <a:rPr lang="en-US" sz="1100" kern="100" dirty="0">
                          <a:effectLst/>
                        </a:rPr>
                        <a:t>• Integrate with IT strategy roadmaps and budget planning cycles</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11199" marR="11199" marT="0" marB="0"/>
                </a:tc>
                <a:extLst>
                  <a:ext uri="{0D108BD9-81ED-4DB2-BD59-A6C34878D82A}">
                    <a16:rowId xmlns:a16="http://schemas.microsoft.com/office/drawing/2014/main" val="4146761351"/>
                  </a:ext>
                </a:extLst>
              </a:tr>
            </a:tbl>
          </a:graphicData>
        </a:graphic>
      </p:graphicFrame>
    </p:spTree>
    <p:extLst>
      <p:ext uri="{BB962C8B-B14F-4D97-AF65-F5344CB8AC3E}">
        <p14:creationId xmlns:p14="http://schemas.microsoft.com/office/powerpoint/2010/main" val="42907354"/>
      </p:ext>
    </p:extLst>
  </p:cSld>
  <p:clrMapOvr>
    <a:masterClrMapping/>
  </p:clrMapOvr>
</p:sld>
</file>

<file path=ppt/theme/theme1.xml><?xml version="1.0" encoding="utf-8"?>
<a:theme xmlns:a="http://schemas.openxmlformats.org/drawingml/2006/main" name="IC-Business-Case-Presentation-Template_PowerPoint">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862567C-C62C-432D-A104-9E979115F1AC}" vid="{99036166-040A-41BC-B1E9-5A48DC53C5CE}"/>
    </a:ext>
  </a:extLst>
</a:theme>
</file>

<file path=ppt/theme/theme2.xml><?xml version="1.0" encoding="utf-8"?>
<a:theme xmlns:a="http://schemas.openxmlformats.org/drawingml/2006/main" name="sustainableit-presentation-template">
  <a:themeElements>
    <a:clrScheme name="Simple Light">
      <a:dk1>
        <a:srgbClr val="000000"/>
      </a:dk1>
      <a:lt1>
        <a:srgbClr val="FFFFFF"/>
      </a:lt1>
      <a:dk2>
        <a:srgbClr val="2D2D2D"/>
      </a:dk2>
      <a:lt2>
        <a:srgbClr val="EEEEEE"/>
      </a:lt2>
      <a:accent1>
        <a:srgbClr val="1381D7"/>
      </a:accent1>
      <a:accent2>
        <a:srgbClr val="054C82"/>
      </a:accent2>
      <a:accent3>
        <a:srgbClr val="004E66"/>
      </a:accent3>
      <a:accent4>
        <a:srgbClr val="04BF20"/>
      </a:accent4>
      <a:accent5>
        <a:srgbClr val="FFCC33"/>
      </a:accent5>
      <a:accent6>
        <a:srgbClr val="1AD6F5"/>
      </a:accent6>
      <a:hlink>
        <a:srgbClr val="B22E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stainableit-presentation-template">
  <a:themeElements>
    <a:clrScheme name="Simple Light">
      <a:dk1>
        <a:srgbClr val="000000"/>
      </a:dk1>
      <a:lt1>
        <a:srgbClr val="FFFFFF"/>
      </a:lt1>
      <a:dk2>
        <a:srgbClr val="2D2D2D"/>
      </a:dk2>
      <a:lt2>
        <a:srgbClr val="EEEEEE"/>
      </a:lt2>
      <a:accent1>
        <a:srgbClr val="1381D7"/>
      </a:accent1>
      <a:accent2>
        <a:srgbClr val="054C82"/>
      </a:accent2>
      <a:accent3>
        <a:srgbClr val="004E66"/>
      </a:accent3>
      <a:accent4>
        <a:srgbClr val="04BF20"/>
      </a:accent4>
      <a:accent5>
        <a:srgbClr val="FFCC33"/>
      </a:accent5>
      <a:accent6>
        <a:srgbClr val="1AD6F5"/>
      </a:accent6>
      <a:hlink>
        <a:srgbClr val="B22E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ustainableit-presentation-template">
  <a:themeElements>
    <a:clrScheme name="Simple Light">
      <a:dk1>
        <a:srgbClr val="000000"/>
      </a:dk1>
      <a:lt1>
        <a:srgbClr val="FFFFFF"/>
      </a:lt1>
      <a:dk2>
        <a:srgbClr val="2D2D2D"/>
      </a:dk2>
      <a:lt2>
        <a:srgbClr val="EEEEEE"/>
      </a:lt2>
      <a:accent1>
        <a:srgbClr val="1381D7"/>
      </a:accent1>
      <a:accent2>
        <a:srgbClr val="054C82"/>
      </a:accent2>
      <a:accent3>
        <a:srgbClr val="004E66"/>
      </a:accent3>
      <a:accent4>
        <a:srgbClr val="04BF20"/>
      </a:accent4>
      <a:accent5>
        <a:srgbClr val="FFCC33"/>
      </a:accent5>
      <a:accent6>
        <a:srgbClr val="1AD6F5"/>
      </a:accent6>
      <a:hlink>
        <a:srgbClr val="B22E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ustainableit-presentation-template">
  <a:themeElements>
    <a:clrScheme name="Simple Light">
      <a:dk1>
        <a:srgbClr val="000000"/>
      </a:dk1>
      <a:lt1>
        <a:srgbClr val="FFFFFF"/>
      </a:lt1>
      <a:dk2>
        <a:srgbClr val="2D2D2D"/>
      </a:dk2>
      <a:lt2>
        <a:srgbClr val="EEEEEE"/>
      </a:lt2>
      <a:accent1>
        <a:srgbClr val="1381D7"/>
      </a:accent1>
      <a:accent2>
        <a:srgbClr val="054C82"/>
      </a:accent2>
      <a:accent3>
        <a:srgbClr val="004E66"/>
      </a:accent3>
      <a:accent4>
        <a:srgbClr val="04BF20"/>
      </a:accent4>
      <a:accent5>
        <a:srgbClr val="FFCC33"/>
      </a:accent5>
      <a:accent6>
        <a:srgbClr val="1AD6F5"/>
      </a:accent6>
      <a:hlink>
        <a:srgbClr val="B22E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IC-Business-Case-Presentation-9296_PowerPoint</Template>
  <TotalTime>844</TotalTime>
  <Words>9049</Words>
  <Application>Microsoft Macintosh PowerPoint</Application>
  <PresentationFormat>Widescreen</PresentationFormat>
  <Paragraphs>1053</Paragraphs>
  <Slides>42</Slides>
  <Notes>34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42</vt:i4>
      </vt:variant>
    </vt:vector>
  </HeadingPairs>
  <TitlesOfParts>
    <vt:vector size="53" baseType="lpstr">
      <vt:lpstr>Aptos</vt:lpstr>
      <vt:lpstr>Arial</vt:lpstr>
      <vt:lpstr>Calibri</vt:lpstr>
      <vt:lpstr>Calibri Light</vt:lpstr>
      <vt:lpstr>Century Gothic</vt:lpstr>
      <vt:lpstr>Crimson Pro</vt:lpstr>
      <vt:lpstr>IC-Business-Case-Presentation-Template_PowerPoint</vt:lpstr>
      <vt:lpstr>sustainableit-presentation-template</vt:lpstr>
      <vt:lpstr>sustainableit-presentation-template</vt:lpstr>
      <vt:lpstr>3_sustainableit-presentation-template</vt:lpstr>
      <vt:lpstr>sustainableit-presentation-template</vt:lpstr>
      <vt:lpstr>SUSTAINABLEIT.ORG</vt:lpstr>
      <vt:lpstr>PowerPoint Presentation</vt:lpstr>
      <vt:lpstr>Introduction: IT Sustainability Business Case Template</vt:lpstr>
      <vt:lpstr>Sustainable IT value types, metrics, &amp; examples – Part 1</vt:lpstr>
      <vt:lpstr>Sustainable IT value types, metrics, &amp; examples – Part 2</vt:lpstr>
      <vt:lpstr>Sustainable IT value types, metrics, &amp; examples – Part 3</vt:lpstr>
      <vt:lpstr>Business case content and sourcing guide - Parts 1-3</vt:lpstr>
      <vt:lpstr>Business case content and sourcing guide – Parts 4-5 </vt:lpstr>
      <vt:lpstr>Business case content and sourcing guide – Parts 6-8</vt:lpstr>
      <vt:lpstr>Business case content and sourcing guide – Parts 9-10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Walsh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Josh Harbert</cp:lastModifiedBy>
  <cp:revision>37</cp:revision>
  <dcterms:created xsi:type="dcterms:W3CDTF">2025-08-25T19:12:52Z</dcterms:created>
  <dcterms:modified xsi:type="dcterms:W3CDTF">2025-12-04T17:24:22Z</dcterms:modified>
</cp:coreProperties>
</file>