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theme/theme8.xml" ContentType="application/vnd.openxmlformats-officedocument.theme+xml"/>
  <Override PartName="/ppt/tags/tag3.xml" ContentType="application/vnd.openxmlformats-officedocument.presentationml.tags+xml"/>
  <Override PartName="/ppt/slideLayouts/slideLayout3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88" r:id="rId1"/>
    <p:sldMasterId id="2147483686" r:id="rId2"/>
    <p:sldMasterId id="2147484180" r:id="rId3"/>
    <p:sldMasterId id="2147484200" r:id="rId4"/>
    <p:sldMasterId id="2147484203" r:id="rId5"/>
    <p:sldMasterId id="2147484211" r:id="rId6"/>
    <p:sldMasterId id="2147483663" r:id="rId7"/>
    <p:sldMasterId id="2147483970" r:id="rId8"/>
    <p:sldMasterId id="2147483660" r:id="rId9"/>
  </p:sldMasterIdLst>
  <p:notesMasterIdLst>
    <p:notesMasterId r:id="rId26"/>
  </p:notesMasterIdLst>
  <p:sldIdLst>
    <p:sldId id="256" r:id="rId10"/>
    <p:sldId id="490" r:id="rId11"/>
    <p:sldId id="503" r:id="rId12"/>
    <p:sldId id="449" r:id="rId13"/>
    <p:sldId id="509" r:id="rId14"/>
    <p:sldId id="492" r:id="rId15"/>
    <p:sldId id="493" r:id="rId16"/>
    <p:sldId id="494" r:id="rId17"/>
    <p:sldId id="508" r:id="rId18"/>
    <p:sldId id="497" r:id="rId19"/>
    <p:sldId id="510" r:id="rId20"/>
    <p:sldId id="499" r:id="rId21"/>
    <p:sldId id="500" r:id="rId22"/>
    <p:sldId id="501" r:id="rId23"/>
    <p:sldId id="511" r:id="rId24"/>
    <p:sldId id="512" r:id="rId25"/>
  </p:sldIdLst>
  <p:sldSz cx="12188825" cy="6858000"/>
  <p:notesSz cx="6858000" cy="9144000"/>
  <p:embeddedFontLst>
    <p:embeddedFont>
      <p:font typeface="Lato Light" panose="020F0502020204030204" pitchFamily="34" charset="0"/>
      <p:regular r:id="rId27"/>
      <p:italic r:id="rId28"/>
    </p:embeddedFont>
    <p:embeddedFont>
      <p:font typeface="Noto Sans" panose="020B0502040504020204" pitchFamily="34" charset="0"/>
      <p:regular r:id="rId29"/>
      <p:bold r:id="rId30"/>
      <p:italic r:id="rId31"/>
      <p:boldItalic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  <p:embeddedFont>
      <p:font typeface="Open Sans SemiBold" panose="020B0706030804020204" pitchFamily="34" charset="0"/>
      <p:regular r:id="rId37"/>
      <p:bold r:id="rId38"/>
      <p:italic r:id="rId39"/>
      <p:boldItalic r:id="rId40"/>
    </p:embeddedFont>
    <p:embeddedFont>
      <p:font typeface="Poppins" pitchFamily="2" charset="77"/>
      <p:regular r:id="rId41"/>
    </p:embeddedFont>
    <p:embeddedFont>
      <p:font typeface="Verdana" panose="020B060403050404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44">
          <p15:clr>
            <a:srgbClr val="9AA0A6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B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AFA2FD-57D1-44EB-98A6-322B1BEE68D2}">
  <a:tblStyle styleId="{82AFA2FD-57D1-44EB-98A6-322B1BEE68D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846BBD9-02D9-4415-9AFB-EAFEA7B2B756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4658"/>
  </p:normalViewPr>
  <p:slideViewPr>
    <p:cSldViewPr snapToGrid="0">
      <p:cViewPr varScale="1">
        <p:scale>
          <a:sx n="120" d="100"/>
          <a:sy n="120" d="100"/>
        </p:scale>
        <p:origin x="896" y="184"/>
      </p:cViewPr>
      <p:guideLst>
        <p:guide pos="144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2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font" Target="fonts/font3.fntdata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presProps" Target="presProps.xml"/><Relationship Id="rId20" Type="http://schemas.openxmlformats.org/officeDocument/2006/relationships/slide" Target="slides/slide11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6486" y="1143000"/>
            <a:ext cx="54849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62" name="Google Shape;186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76eb3bdb96_0_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376eb3bdb96_0_893:notes"/>
          <p:cNvSpPr txBox="1">
            <a:spLocks noGrp="1"/>
          </p:cNvSpPr>
          <p:nvPr>
            <p:ph type="body" idx="1"/>
          </p:nvPr>
        </p:nvSpPr>
        <p:spPr>
          <a:xfrm>
            <a:off x="681197" y="4722694"/>
            <a:ext cx="54495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g376eb3bdb96_0_893:notes"/>
          <p:cNvSpPr txBox="1">
            <a:spLocks noGrp="1"/>
          </p:cNvSpPr>
          <p:nvPr>
            <p:ph type="sldNum" idx="12"/>
          </p:nvPr>
        </p:nvSpPr>
        <p:spPr>
          <a:xfrm>
            <a:off x="3858536" y="9443662"/>
            <a:ext cx="29520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76eb3bdb96_0_10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55" name="Google Shape;155;g376eb3bdb96_0_1050:notes"/>
          <p:cNvSpPr txBox="1">
            <a:spLocks noGrp="1"/>
          </p:cNvSpPr>
          <p:nvPr>
            <p:ph type="body" idx="1"/>
          </p:nvPr>
        </p:nvSpPr>
        <p:spPr>
          <a:xfrm>
            <a:off x="681197" y="4722694"/>
            <a:ext cx="54495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76eb3bdb96_0_1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35" name="Google Shape;135;g376eb3bdb96_0_1129:notes"/>
          <p:cNvSpPr txBox="1">
            <a:spLocks noGrp="1"/>
          </p:cNvSpPr>
          <p:nvPr>
            <p:ph type="body" idx="1"/>
          </p:nvPr>
        </p:nvSpPr>
        <p:spPr>
          <a:xfrm>
            <a:off x="681197" y="4722694"/>
            <a:ext cx="54495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76eb3bdb96_0_1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16" name="Google Shape;116;g376eb3bdb96_0_1208:notes"/>
          <p:cNvSpPr txBox="1">
            <a:spLocks noGrp="1"/>
          </p:cNvSpPr>
          <p:nvPr>
            <p:ph type="body" idx="1"/>
          </p:nvPr>
        </p:nvSpPr>
        <p:spPr>
          <a:xfrm>
            <a:off x="681197" y="4722694"/>
            <a:ext cx="54495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Outcome: standardization &amp; control- Fig 11.13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4" name="Google Shape;5444;g29dc826ff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45" name="Google Shape;5445;g29dc826ff17_0_0:notes"/>
          <p:cNvSpPr txBox="1">
            <a:spLocks noGrp="1"/>
          </p:cNvSpPr>
          <p:nvPr>
            <p:ph type="body" idx="1"/>
          </p:nvPr>
        </p:nvSpPr>
        <p:spPr>
          <a:xfrm>
            <a:off x="411480" y="3257550"/>
            <a:ext cx="329184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690" tIns="31336" rIns="62690" bIns="31336" anchor="t" anchorCtr="0">
            <a:noAutofit/>
          </a:bodyPr>
          <a:lstStyle/>
          <a:p>
            <a:pPr marL="0" indent="0"/>
            <a:r>
              <a:rPr lang="en-US" dirty="0"/>
              <a:t>clean up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6802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" name="Google Shape;3921;g241ed37b3ff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922" name="Google Shape;3922;g241ed37b3ff_1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923" name="Google Shape;3923;g241ed37b3ff_1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9" name="Google Shape;11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76eb3bdb96_0_69:notes"/>
          <p:cNvSpPr txBox="1">
            <a:spLocks noGrp="1"/>
          </p:cNvSpPr>
          <p:nvPr>
            <p:ph type="body" idx="1"/>
          </p:nvPr>
        </p:nvSpPr>
        <p:spPr>
          <a:xfrm>
            <a:off x="681197" y="4722694"/>
            <a:ext cx="5449500" cy="447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5" name="Google Shape;575;g376eb3bdb96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76eb3bdb96_0_170:notes"/>
          <p:cNvSpPr txBox="1">
            <a:spLocks noGrp="1"/>
          </p:cNvSpPr>
          <p:nvPr>
            <p:ph type="body" idx="1"/>
          </p:nvPr>
        </p:nvSpPr>
        <p:spPr>
          <a:xfrm>
            <a:off x="681197" y="4722694"/>
            <a:ext cx="5449500" cy="447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7" name="Google Shape;477;g376eb3bdb96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76eb3bdb96_0_288:notes"/>
          <p:cNvSpPr txBox="1">
            <a:spLocks noGrp="1"/>
          </p:cNvSpPr>
          <p:nvPr>
            <p:ph type="body" idx="1"/>
          </p:nvPr>
        </p:nvSpPr>
        <p:spPr>
          <a:xfrm>
            <a:off x="681197" y="4722694"/>
            <a:ext cx="5449500" cy="447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2" name="Google Shape;452;g376eb3bdb96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76eb3bdb96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423" name="Google Shape;423;g376eb3bdb96_0_384:notes"/>
          <p:cNvSpPr txBox="1">
            <a:spLocks noGrp="1"/>
          </p:cNvSpPr>
          <p:nvPr>
            <p:ph type="body" idx="1"/>
          </p:nvPr>
        </p:nvSpPr>
        <p:spPr>
          <a:xfrm>
            <a:off x="681197" y="4722694"/>
            <a:ext cx="5449500" cy="44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4" name="Google Shape;424;g376eb3bdb96_0_384:notes"/>
          <p:cNvSpPr txBox="1">
            <a:spLocks noGrp="1"/>
          </p:cNvSpPr>
          <p:nvPr>
            <p:ph type="sldNum" idx="12"/>
          </p:nvPr>
        </p:nvSpPr>
        <p:spPr>
          <a:xfrm>
            <a:off x="3858536" y="9443662"/>
            <a:ext cx="29520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76eb3bdb96_0_433:notes"/>
          <p:cNvSpPr txBox="1">
            <a:spLocks noGrp="1"/>
          </p:cNvSpPr>
          <p:nvPr>
            <p:ph type="body" idx="1"/>
          </p:nvPr>
        </p:nvSpPr>
        <p:spPr>
          <a:xfrm>
            <a:off x="681197" y="4722694"/>
            <a:ext cx="5449500" cy="447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7" name="Google Shape;377;g376eb3bdb96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76eb3bdb96_0_689:notes"/>
          <p:cNvSpPr txBox="1">
            <a:spLocks noGrp="1"/>
          </p:cNvSpPr>
          <p:nvPr>
            <p:ph type="body" idx="1"/>
          </p:nvPr>
        </p:nvSpPr>
        <p:spPr>
          <a:xfrm>
            <a:off x="681197" y="4722694"/>
            <a:ext cx="5449500" cy="447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1" name="Google Shape;311;g376eb3bdb96_0_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2">
  <p:cSld name="Title - Frontiers_1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 rot="10800000">
            <a:off x="2732328" y="325"/>
            <a:ext cx="9445500" cy="4304700"/>
          </a:xfrm>
          <a:prstGeom prst="rtTriangle">
            <a:avLst/>
          </a:prstGeom>
          <a:gradFill>
            <a:gsLst>
              <a:gs pos="0">
                <a:srgbClr val="CDF9FF"/>
              </a:gs>
              <a:gs pos="52999">
                <a:srgbClr val="F3FEFF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24211" y="4097333"/>
            <a:ext cx="62697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618545" y="2557500"/>
            <a:ext cx="5655000" cy="13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630475" y="6230467"/>
            <a:ext cx="62697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984290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 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7;p6">
            <a:extLst>
              <a:ext uri="{FF2B5EF4-FFF2-40B4-BE49-F238E27FC236}">
                <a16:creationId xmlns:a16="http://schemas.microsoft.com/office/drawing/2014/main" id="{5B574AAD-12A3-3792-2013-FCD19C57E6D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">
  <p:cSld name="TITLE_1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Google Shape;93;p16"/>
          <p:cNvCxnSpPr/>
          <p:nvPr/>
        </p:nvCxnSpPr>
        <p:spPr>
          <a:xfrm>
            <a:off x="6094475" y="1758000"/>
            <a:ext cx="0" cy="47112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>
            <a:off x="6094475" y="1758000"/>
            <a:ext cx="5504100" cy="4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21875" bIns="12187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 sz="1300"/>
            </a:lvl9pPr>
          </a:lstStyle>
          <a:p>
            <a:endParaRPr dirty="0"/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573615" y="609600"/>
            <a:ext cx="1096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ubTitle" idx="2"/>
          </p:nvPr>
        </p:nvSpPr>
        <p:spPr>
          <a:xfrm>
            <a:off x="609447" y="1219200"/>
            <a:ext cx="55041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body" idx="3"/>
          </p:nvPr>
        </p:nvSpPr>
        <p:spPr>
          <a:xfrm>
            <a:off x="609447" y="1758000"/>
            <a:ext cx="5504100" cy="4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99" name="Google Shape;99;p16"/>
          <p:cNvSpPr/>
          <p:nvPr/>
        </p:nvSpPr>
        <p:spPr>
          <a:xfrm>
            <a:off x="800699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1">
  <p:cSld name="TITLE_1_1_2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17"/>
          <p:cNvCxnSpPr/>
          <p:nvPr/>
        </p:nvCxnSpPr>
        <p:spPr>
          <a:xfrm rot="10800000">
            <a:off x="4919086" y="3394533"/>
            <a:ext cx="67251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4770706" y="609600"/>
            <a:ext cx="6808800" cy="27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21875" bIns="121875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609447" y="2723400"/>
            <a:ext cx="37266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2"/>
          </p:nvPr>
        </p:nvSpPr>
        <p:spPr>
          <a:xfrm>
            <a:off x="590152" y="3739400"/>
            <a:ext cx="35754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21875" bIns="12187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3"/>
          </p:nvPr>
        </p:nvSpPr>
        <p:spPr>
          <a:xfrm>
            <a:off x="4770706" y="3739400"/>
            <a:ext cx="6808800" cy="24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21875" bIns="121875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07" name="Google Shape;107;p17"/>
          <p:cNvSpPr/>
          <p:nvPr/>
        </p:nvSpPr>
        <p:spPr>
          <a:xfrm>
            <a:off x="800699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 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TITLE_1_1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body" idx="1"/>
          </p:nvPr>
        </p:nvSpPr>
        <p:spPr>
          <a:xfrm>
            <a:off x="609447" y="1805200"/>
            <a:ext cx="3657900" cy="46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243800" bIns="0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2"/>
          </p:nvPr>
        </p:nvSpPr>
        <p:spPr>
          <a:xfrm>
            <a:off x="4265400" y="1805200"/>
            <a:ext cx="3657900" cy="46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243800" bIns="0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3"/>
          </p:nvPr>
        </p:nvSpPr>
        <p:spPr>
          <a:xfrm>
            <a:off x="7940113" y="1805200"/>
            <a:ext cx="3657900" cy="46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243800" bIns="0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cxnSp>
        <p:nvCxnSpPr>
          <p:cNvPr id="112" name="Google Shape;112;p18"/>
          <p:cNvCxnSpPr/>
          <p:nvPr/>
        </p:nvCxnSpPr>
        <p:spPr>
          <a:xfrm>
            <a:off x="4267265" y="1848433"/>
            <a:ext cx="0" cy="46107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628727" y="609600"/>
            <a:ext cx="1096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4"/>
          </p:nvPr>
        </p:nvSpPr>
        <p:spPr>
          <a:xfrm>
            <a:off x="609447" y="1219200"/>
            <a:ext cx="55041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cxnSp>
        <p:nvCxnSpPr>
          <p:cNvPr id="115" name="Google Shape;115;p18"/>
          <p:cNvCxnSpPr/>
          <p:nvPr/>
        </p:nvCxnSpPr>
        <p:spPr>
          <a:xfrm>
            <a:off x="7940113" y="1848433"/>
            <a:ext cx="0" cy="461070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18"/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17" name="Google Shape;117;p18"/>
          <p:cNvSpPr/>
          <p:nvPr/>
        </p:nvSpPr>
        <p:spPr>
          <a:xfrm>
            <a:off x="800699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 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image + title">
  <p:cSld name="CUSTOM_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>
            <a:spLocks noGrp="1"/>
          </p:cNvSpPr>
          <p:nvPr>
            <p:ph type="pic" idx="2"/>
          </p:nvPr>
        </p:nvSpPr>
        <p:spPr>
          <a:xfrm>
            <a:off x="610214" y="1543867"/>
            <a:ext cx="10969200" cy="47853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628727" y="609600"/>
            <a:ext cx="1096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25" name="Google Shape;125;p20"/>
          <p:cNvSpPr/>
          <p:nvPr/>
        </p:nvSpPr>
        <p:spPr>
          <a:xfrm>
            <a:off x="800699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 + title">
  <p:cSld name="CUSTOM_2_3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>
            <a:spLocks noGrp="1"/>
          </p:cNvSpPr>
          <p:nvPr>
            <p:ph type="pic" idx="2"/>
          </p:nvPr>
        </p:nvSpPr>
        <p:spPr>
          <a:xfrm>
            <a:off x="609447" y="1543867"/>
            <a:ext cx="5310300" cy="47793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28" name="Google Shape;128;p21"/>
          <p:cNvSpPr>
            <a:spLocks noGrp="1"/>
          </p:cNvSpPr>
          <p:nvPr>
            <p:ph type="pic" idx="3"/>
          </p:nvPr>
        </p:nvSpPr>
        <p:spPr>
          <a:xfrm>
            <a:off x="6268423" y="1543867"/>
            <a:ext cx="5310300" cy="47793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628727" y="609600"/>
            <a:ext cx="1096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31" name="Google Shape;131;p21"/>
          <p:cNvSpPr/>
          <p:nvPr/>
        </p:nvSpPr>
        <p:spPr>
          <a:xfrm>
            <a:off x="800699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 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 + title 1">
  <p:cSld name="CUSTOM_2_3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874181" y="3455215"/>
            <a:ext cx="31539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218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subTitle" idx="1"/>
          </p:nvPr>
        </p:nvSpPr>
        <p:spPr>
          <a:xfrm>
            <a:off x="805698" y="4095704"/>
            <a:ext cx="31539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1pPr>
            <a:lvl2pPr lvl="1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2pPr>
            <a:lvl3pPr lvl="2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3pPr>
            <a:lvl4pPr lvl="3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4pPr>
            <a:lvl5pPr lvl="4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5pPr>
            <a:lvl6pPr lvl="5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6pPr>
            <a:lvl7pPr lvl="6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7pPr>
            <a:lvl8pPr lvl="7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8pPr>
            <a:lvl9pPr lvl="8" algn="ctr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 idx="2"/>
          </p:nvPr>
        </p:nvSpPr>
        <p:spPr>
          <a:xfrm>
            <a:off x="4585952" y="3455215"/>
            <a:ext cx="31539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218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subTitle" idx="3"/>
          </p:nvPr>
        </p:nvSpPr>
        <p:spPr>
          <a:xfrm>
            <a:off x="4517470" y="4095704"/>
            <a:ext cx="31539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1pPr>
            <a:lvl2pPr lvl="1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2pPr>
            <a:lvl3pPr lvl="2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3pPr>
            <a:lvl4pPr lvl="3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4pPr>
            <a:lvl5pPr lvl="4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5pPr>
            <a:lvl6pPr lvl="5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6pPr>
            <a:lvl7pPr lvl="6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7pPr>
            <a:lvl8pPr lvl="7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8pPr>
            <a:lvl9pPr lvl="8" algn="ctr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title" idx="4"/>
          </p:nvPr>
        </p:nvSpPr>
        <p:spPr>
          <a:xfrm>
            <a:off x="8297724" y="3455215"/>
            <a:ext cx="31539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218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subTitle" idx="5"/>
          </p:nvPr>
        </p:nvSpPr>
        <p:spPr>
          <a:xfrm>
            <a:off x="8229241" y="4095704"/>
            <a:ext cx="3153900" cy="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1pPr>
            <a:lvl2pPr lvl="1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2pPr>
            <a:lvl3pPr lvl="2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3pPr>
            <a:lvl4pPr lvl="3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4pPr>
            <a:lvl5pPr lvl="4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5pPr>
            <a:lvl6pPr lvl="5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6pPr>
            <a:lvl7pPr lvl="6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7pPr>
            <a:lvl8pPr lvl="7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8pPr>
            <a:lvl9pPr lvl="8" algn="ctr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666666"/>
              </a:buClr>
              <a:buSzPts val="1300"/>
              <a:buNone/>
              <a:defRPr sz="13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title" idx="6"/>
          </p:nvPr>
        </p:nvSpPr>
        <p:spPr>
          <a:xfrm>
            <a:off x="343014" y="1909429"/>
            <a:ext cx="4079400" cy="14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45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title" idx="7"/>
          </p:nvPr>
        </p:nvSpPr>
        <p:spPr>
          <a:xfrm>
            <a:off x="4054785" y="1909429"/>
            <a:ext cx="4079400" cy="14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45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title" idx="8"/>
          </p:nvPr>
        </p:nvSpPr>
        <p:spPr>
          <a:xfrm>
            <a:off x="7766557" y="1909429"/>
            <a:ext cx="4079400" cy="14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45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43" name="Google Shape;143;p22"/>
          <p:cNvSpPr/>
          <p:nvPr/>
        </p:nvSpPr>
        <p:spPr>
          <a:xfrm>
            <a:off x="800699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atured 1">
  <p:cSld name="SECTION_TITLE_AND_DESCRIPTION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/>
          <p:nvPr/>
        </p:nvSpPr>
        <p:spPr>
          <a:xfrm>
            <a:off x="4610913" y="-90433"/>
            <a:ext cx="7730400" cy="70548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609447" y="2581800"/>
            <a:ext cx="3726600" cy="11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subTitle" idx="1"/>
          </p:nvPr>
        </p:nvSpPr>
        <p:spPr>
          <a:xfrm>
            <a:off x="609447" y="3779400"/>
            <a:ext cx="43614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2pPr>
            <a:lvl3pPr lvl="2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3pPr>
            <a:lvl4pPr lvl="3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4pPr>
            <a:lvl5pPr lvl="4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5pPr>
            <a:lvl6pPr lvl="5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6pPr>
            <a:lvl7pPr lvl="6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7pPr>
            <a:lvl8pPr lvl="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8pPr>
            <a:lvl9pPr lvl="8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body" idx="2"/>
          </p:nvPr>
        </p:nvSpPr>
        <p:spPr>
          <a:xfrm>
            <a:off x="4970756" y="609600"/>
            <a:ext cx="6658200" cy="58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54" name="Google Shape;154;p24"/>
          <p:cNvSpPr/>
          <p:nvPr/>
        </p:nvSpPr>
        <p:spPr>
          <a:xfrm>
            <a:off x="800699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</a:t>
            </a:r>
            <a:endParaRPr sz="15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55">
          <p15:clr>
            <a:srgbClr val="FA7B17"/>
          </p15:clr>
        </p15:guide>
        <p15:guide id="2" pos="4223">
          <p15:clr>
            <a:srgbClr val="FA7B17"/>
          </p15:clr>
        </p15:guide>
        <p15:guide id="3" orient="horz" pos="3840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atured 1b">
  <p:cSld name="SECTION_TITLE_AND_DESCRIPTION_2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/>
          <p:nvPr/>
        </p:nvSpPr>
        <p:spPr>
          <a:xfrm>
            <a:off x="8532265" y="-98400"/>
            <a:ext cx="3656700" cy="70548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1"/>
          </p:nvPr>
        </p:nvSpPr>
        <p:spPr>
          <a:xfrm>
            <a:off x="8822625" y="621100"/>
            <a:ext cx="3078900" cy="58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115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3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>
            <a:off x="623348" y="609600"/>
            <a:ext cx="79089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subTitle" idx="2"/>
          </p:nvPr>
        </p:nvSpPr>
        <p:spPr>
          <a:xfrm>
            <a:off x="609447" y="1219200"/>
            <a:ext cx="79089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body" idx="3"/>
          </p:nvPr>
        </p:nvSpPr>
        <p:spPr>
          <a:xfrm>
            <a:off x="609447" y="1758000"/>
            <a:ext cx="7908900" cy="4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62" name="Google Shape;162;p25"/>
          <p:cNvSpPr/>
          <p:nvPr/>
        </p:nvSpPr>
        <p:spPr>
          <a:xfrm>
            <a:off x="623345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 Private and Confidential.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55">
          <p15:clr>
            <a:srgbClr val="FA7B17"/>
          </p15:clr>
        </p15:guide>
        <p15:guide id="2" pos="4223">
          <p15:clr>
            <a:srgbClr val="FA7B17"/>
          </p15:clr>
        </p15:guide>
        <p15:guide id="3" orient="horz" pos="3936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atured 2">
  <p:cSld name="SECTION_TITLE_AND_DESCRIPTION_3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/>
          <p:nvPr/>
        </p:nvSpPr>
        <p:spPr>
          <a:xfrm>
            <a:off x="0" y="-167"/>
            <a:ext cx="62508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6"/>
          <p:cNvSpPr txBox="1">
            <a:spLocks noGrp="1"/>
          </p:cNvSpPr>
          <p:nvPr>
            <p:ph type="body" idx="1"/>
          </p:nvPr>
        </p:nvSpPr>
        <p:spPr>
          <a:xfrm>
            <a:off x="6699924" y="609600"/>
            <a:ext cx="4875600" cy="58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609447" y="2581800"/>
            <a:ext cx="3726600" cy="11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subTitle" idx="2"/>
          </p:nvPr>
        </p:nvSpPr>
        <p:spPr>
          <a:xfrm>
            <a:off x="609447" y="3779400"/>
            <a:ext cx="43614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69" name="Google Shape;169;p26"/>
          <p:cNvSpPr/>
          <p:nvPr/>
        </p:nvSpPr>
        <p:spPr>
          <a:xfrm>
            <a:off x="800699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 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55">
          <p15:clr>
            <a:srgbClr val="FA7B17"/>
          </p15:clr>
        </p15:guide>
        <p15:guide id="2" pos="4223">
          <p15:clr>
            <a:srgbClr val="FA7B17"/>
          </p15:clr>
        </p15:guide>
        <p15:guide id="3" orient="horz" pos="3840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>
            <a:spLocks noGrp="1"/>
          </p:cNvSpPr>
          <p:nvPr>
            <p:ph type="body" idx="1"/>
          </p:nvPr>
        </p:nvSpPr>
        <p:spPr>
          <a:xfrm>
            <a:off x="8532265" y="3657700"/>
            <a:ext cx="3047100" cy="28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11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31115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ctr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body" idx="2"/>
          </p:nvPr>
        </p:nvSpPr>
        <p:spPr>
          <a:xfrm>
            <a:off x="609447" y="3657700"/>
            <a:ext cx="3047100" cy="28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11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31115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ctr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body" idx="3"/>
          </p:nvPr>
        </p:nvSpPr>
        <p:spPr>
          <a:xfrm>
            <a:off x="4562625" y="3657700"/>
            <a:ext cx="3047100" cy="28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11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31115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ctr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title"/>
          </p:nvPr>
        </p:nvSpPr>
        <p:spPr>
          <a:xfrm>
            <a:off x="609447" y="609600"/>
            <a:ext cx="109692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27"/>
          <p:cNvSpPr>
            <a:spLocks noGrp="1"/>
          </p:cNvSpPr>
          <p:nvPr>
            <p:ph type="pic" idx="4"/>
          </p:nvPr>
        </p:nvSpPr>
        <p:spPr>
          <a:xfrm>
            <a:off x="1014546" y="1842600"/>
            <a:ext cx="2237100" cy="15867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76" name="Google Shape;176;p27"/>
          <p:cNvSpPr>
            <a:spLocks noGrp="1"/>
          </p:cNvSpPr>
          <p:nvPr>
            <p:ph type="pic" idx="5"/>
          </p:nvPr>
        </p:nvSpPr>
        <p:spPr>
          <a:xfrm>
            <a:off x="4975955" y="1842600"/>
            <a:ext cx="2237100" cy="15867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77" name="Google Shape;177;p27"/>
          <p:cNvSpPr>
            <a:spLocks noGrp="1"/>
          </p:cNvSpPr>
          <p:nvPr>
            <p:ph type="pic" idx="6"/>
          </p:nvPr>
        </p:nvSpPr>
        <p:spPr>
          <a:xfrm>
            <a:off x="8937364" y="1842600"/>
            <a:ext cx="2237100" cy="15867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78" name="Google Shape;178;p27"/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79" name="Google Shape;179;p27"/>
          <p:cNvSpPr/>
          <p:nvPr/>
        </p:nvSpPr>
        <p:spPr>
          <a:xfrm>
            <a:off x="800699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6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ppendix">
  <p:cSld name="CUSTOM_4 2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18842" y="-12168"/>
            <a:ext cx="36567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  <a:effectLst>
            <a:outerShdw blurRad="271463" dist="19050" dir="5400000" algn="bl" rotWithShape="0">
              <a:srgbClr val="000000">
                <a:alpha val="8627"/>
              </a:srgbClr>
            </a:outerShdw>
          </a:effectLst>
        </p:spPr>
        <p:txBody>
          <a:bodyPr spcFirstLastPara="1" wrap="square" lIns="457125" tIns="91425" rIns="4571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3871998" y="852233"/>
            <a:ext cx="7707300" cy="53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121875" rIns="121875" bIns="121875" anchor="ctr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3" name="Google Shape;43;p7"/>
          <p:cNvSpPr/>
          <p:nvPr/>
        </p:nvSpPr>
        <p:spPr>
          <a:xfrm>
            <a:off x="800699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 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37">
          <p15:clr>
            <a:srgbClr val="FA7B17"/>
          </p15:clr>
        </p15:guide>
        <p15:guide id="2" orient="horz" pos="3936">
          <p15:clr>
            <a:srgbClr val="FA7B17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er-profile 1">
  <p:cSld name="customer-profile 2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>
            <a:spLocks noGrp="1"/>
          </p:cNvSpPr>
          <p:nvPr>
            <p:ph type="body" idx="1"/>
          </p:nvPr>
        </p:nvSpPr>
        <p:spPr>
          <a:xfrm>
            <a:off x="646905" y="1992500"/>
            <a:ext cx="3588000" cy="4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243800" bIns="243800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body" idx="2"/>
          </p:nvPr>
        </p:nvSpPr>
        <p:spPr>
          <a:xfrm>
            <a:off x="4290726" y="1992500"/>
            <a:ext cx="3588000" cy="4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243800" bIns="243800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body" idx="3"/>
          </p:nvPr>
        </p:nvSpPr>
        <p:spPr>
          <a:xfrm>
            <a:off x="7934548" y="1992500"/>
            <a:ext cx="3588000" cy="4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243800" bIns="12187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graphicFrame>
        <p:nvGraphicFramePr>
          <p:cNvPr id="184" name="Google Shape;184;p28"/>
          <p:cNvGraphicFramePr/>
          <p:nvPr/>
        </p:nvGraphicFramePr>
        <p:xfrm>
          <a:off x="605759" y="1548384"/>
          <a:ext cx="10957875" cy="4476500"/>
        </p:xfrm>
        <a:graphic>
          <a:graphicData uri="http://schemas.openxmlformats.org/drawingml/2006/table">
            <a:tbl>
              <a:tblPr>
                <a:noFill/>
                <a:tableStyleId>{82AFA2FD-57D1-44EB-98A6-322B1BEE68D2}</a:tableStyleId>
              </a:tblPr>
              <a:tblGrid>
                <a:gridCol w="365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2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 dirty="0"/>
                        <a:t>Challenges</a:t>
                      </a:r>
                      <a:endParaRPr sz="1300" u="none" strike="noStrike" cap="none" dirty="0"/>
                    </a:p>
                  </a:txBody>
                  <a:tcPr marL="121900" marR="121900" marT="60975" marB="6097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D9F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381D7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 dirty="0">
                          <a:solidFill>
                            <a:schemeClr val="lt1"/>
                          </a:solidFill>
                        </a:rPr>
                        <a:t>Solution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121900" marR="121900" marT="60975" marB="60975" anchor="ctr">
                    <a:lnL w="12700" cap="flat" cmpd="sng">
                      <a:solidFill>
                        <a:srgbClr val="00D9F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D9F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 dirty="0">
                          <a:solidFill>
                            <a:schemeClr val="lt1"/>
                          </a:solidFill>
                        </a:rPr>
                        <a:t>Benefit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121900" marR="121900" marT="60975" marB="60975" anchor="ctr">
                    <a:lnL w="12700" cap="flat" cmpd="sng">
                      <a:solidFill>
                        <a:srgbClr val="00D9F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D9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3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82875" marB="18287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D9F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3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82875" marB="182875">
                    <a:lnL w="12700" cap="flat" cmpd="sng">
                      <a:solidFill>
                        <a:srgbClr val="00D9F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D9F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3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82875" marB="182875">
                    <a:lnL w="12700" cap="flat" cmpd="sng">
                      <a:solidFill>
                        <a:srgbClr val="00D9F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D9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6" name="Google Shape;186;p28"/>
          <p:cNvSpPr txBox="1">
            <a:spLocks noGrp="1"/>
          </p:cNvSpPr>
          <p:nvPr>
            <p:ph type="title"/>
          </p:nvPr>
        </p:nvSpPr>
        <p:spPr>
          <a:xfrm>
            <a:off x="611214" y="591433"/>
            <a:ext cx="86829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7" name="Google Shape;187;p28"/>
          <p:cNvSpPr>
            <a:spLocks noGrp="1"/>
          </p:cNvSpPr>
          <p:nvPr>
            <p:ph type="pic" idx="4"/>
          </p:nvPr>
        </p:nvSpPr>
        <p:spPr>
          <a:xfrm>
            <a:off x="9874429" y="374567"/>
            <a:ext cx="1441200" cy="1441200"/>
          </a:xfrm>
          <a:prstGeom prst="rect">
            <a:avLst/>
          </a:prstGeom>
          <a:noFill/>
          <a:ln>
            <a:noFill/>
          </a:ln>
          <a:effectLst>
            <a:outerShdw blurRad="254000" dist="38100" dir="5400000" algn="t" rotWithShape="0">
              <a:srgbClr val="000000">
                <a:alpha val="8627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88" name="Google Shape;188;p28"/>
          <p:cNvSpPr txBox="1">
            <a:spLocks noGrp="1"/>
          </p:cNvSpPr>
          <p:nvPr>
            <p:ph type="subTitle" idx="5"/>
          </p:nvPr>
        </p:nvSpPr>
        <p:spPr>
          <a:xfrm>
            <a:off x="4267265" y="6027900"/>
            <a:ext cx="7296300" cy="5787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8"/>
          <p:cNvSpPr/>
          <p:nvPr/>
        </p:nvSpPr>
        <p:spPr>
          <a:xfrm>
            <a:off x="37560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 Private and Confidential.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7;p6">
            <a:extLst>
              <a:ext uri="{FF2B5EF4-FFF2-40B4-BE49-F238E27FC236}">
                <a16:creationId xmlns:a16="http://schemas.microsoft.com/office/drawing/2014/main" id="{C73D5FC5-3B00-EE04-FE17-3FBB9859CF6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er-profile 1 1">
  <p:cSld name="customer-profile 2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/>
          <p:nvPr/>
        </p:nvSpPr>
        <p:spPr>
          <a:xfrm>
            <a:off x="0" y="-34067"/>
            <a:ext cx="3813300" cy="69816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2" name="Google Shape;192;p29"/>
          <p:cNvGraphicFramePr/>
          <p:nvPr/>
        </p:nvGraphicFramePr>
        <p:xfrm>
          <a:off x="4191284" y="386451"/>
          <a:ext cx="5427000" cy="446275"/>
        </p:xfrm>
        <a:graphic>
          <a:graphicData uri="http://schemas.openxmlformats.org/drawingml/2006/table">
            <a:tbl>
              <a:tblPr>
                <a:noFill/>
                <a:tableStyleId>{82AFA2FD-57D1-44EB-98A6-322B1BEE68D2}</a:tableStyleId>
              </a:tblPr>
              <a:tblGrid>
                <a:gridCol w="542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6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900" u="none" strike="noStrike" cap="none" dirty="0"/>
                        <a:t>Challenges</a:t>
                      </a:r>
                      <a:endParaRPr sz="1900" u="none" strike="noStrike" cap="none" dirty="0"/>
                    </a:p>
                  </a:txBody>
                  <a:tcPr marL="0" marR="1218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D9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3" name="Google Shape;193;p29"/>
          <p:cNvSpPr txBox="1">
            <a:spLocks noGrp="1"/>
          </p:cNvSpPr>
          <p:nvPr>
            <p:ph type="sldNum" idx="12"/>
          </p:nvPr>
        </p:nvSpPr>
        <p:spPr>
          <a:xfrm>
            <a:off x="11503322" y="6356351"/>
            <a:ext cx="288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700" dirty="0"/>
          </a:p>
        </p:txBody>
      </p:sp>
      <p:sp>
        <p:nvSpPr>
          <p:cNvPr id="194" name="Google Shape;194;p29"/>
          <p:cNvSpPr>
            <a:spLocks noGrp="1"/>
          </p:cNvSpPr>
          <p:nvPr>
            <p:ph type="pic" idx="2"/>
          </p:nvPr>
        </p:nvSpPr>
        <p:spPr>
          <a:xfrm>
            <a:off x="395601" y="386467"/>
            <a:ext cx="909900" cy="909900"/>
          </a:xfrm>
          <a:prstGeom prst="rect">
            <a:avLst/>
          </a:prstGeom>
          <a:noFill/>
          <a:ln>
            <a:noFill/>
          </a:ln>
          <a:effectLst>
            <a:outerShdw blurRad="254000" dist="38100" dir="5400000" algn="t" rotWithShape="0">
              <a:srgbClr val="000000">
                <a:alpha val="8627"/>
              </a:srgbClr>
            </a:outerShdw>
          </a:effectLst>
        </p:spPr>
        <p:txBody>
          <a:bodyPr/>
          <a:lstStyle/>
          <a:p>
            <a:endParaRPr lang="en-US" dirty="0"/>
          </a:p>
        </p:txBody>
      </p:sp>
      <p:graphicFrame>
        <p:nvGraphicFramePr>
          <p:cNvPr id="195" name="Google Shape;195;p29"/>
          <p:cNvGraphicFramePr/>
          <p:nvPr/>
        </p:nvGraphicFramePr>
        <p:xfrm>
          <a:off x="4191284" y="3218251"/>
          <a:ext cx="7804900" cy="3241000"/>
        </p:xfrm>
        <a:graphic>
          <a:graphicData uri="http://schemas.openxmlformats.org/drawingml/2006/table">
            <a:tbl>
              <a:tblPr>
                <a:noFill/>
                <a:tableStyleId>{82AFA2FD-57D1-44EB-98A6-322B1BEE68D2}</a:tableStyleId>
              </a:tblPr>
              <a:tblGrid>
                <a:gridCol w="390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 dirty="0">
                          <a:solidFill>
                            <a:schemeClr val="lt1"/>
                          </a:solidFill>
                        </a:rPr>
                        <a:t>Solution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121900" marR="121900" marT="60975" marB="60975" anchor="ctr">
                    <a:lnL w="12700" cap="flat" cmpd="sng">
                      <a:solidFill>
                        <a:srgbClr val="00D9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D9F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1" u="none" strike="noStrike" cap="none" dirty="0">
                          <a:solidFill>
                            <a:schemeClr val="lt1"/>
                          </a:solidFill>
                        </a:rPr>
                        <a:t>Benefit</a:t>
                      </a:r>
                      <a:endParaRPr sz="15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121900" marR="121900" marT="60975" marB="60975" anchor="ctr">
                    <a:lnL w="12700" cap="flat" cmpd="sng">
                      <a:solidFill>
                        <a:srgbClr val="00D9F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D9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3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3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82875" marB="182875">
                    <a:lnL w="12700" cap="flat" cmpd="sng">
                      <a:solidFill>
                        <a:srgbClr val="00D9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D9F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endParaRPr sz="130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82875" marB="182875">
                    <a:lnL w="12700" cap="flat" cmpd="sng">
                      <a:solidFill>
                        <a:srgbClr val="00D9F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D9F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6" name="Google Shape;196;p29"/>
          <p:cNvSpPr>
            <a:spLocks noGrp="1"/>
          </p:cNvSpPr>
          <p:nvPr>
            <p:ph type="pic" idx="3"/>
          </p:nvPr>
        </p:nvSpPr>
        <p:spPr>
          <a:xfrm>
            <a:off x="395601" y="3661967"/>
            <a:ext cx="3565200" cy="25137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97" name="Google Shape;197;p29"/>
          <p:cNvSpPr txBox="1">
            <a:spLocks noGrp="1"/>
          </p:cNvSpPr>
          <p:nvPr>
            <p:ph type="title"/>
          </p:nvPr>
        </p:nvSpPr>
        <p:spPr>
          <a:xfrm>
            <a:off x="395601" y="1343233"/>
            <a:ext cx="3066000" cy="1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29"/>
          <p:cNvSpPr txBox="1">
            <a:spLocks noGrp="1"/>
          </p:cNvSpPr>
          <p:nvPr>
            <p:ph type="subTitle" idx="1"/>
          </p:nvPr>
        </p:nvSpPr>
        <p:spPr>
          <a:xfrm>
            <a:off x="395601" y="2704900"/>
            <a:ext cx="287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29"/>
          <p:cNvSpPr txBox="1">
            <a:spLocks noGrp="1"/>
          </p:cNvSpPr>
          <p:nvPr>
            <p:ph type="body" idx="4"/>
          </p:nvPr>
        </p:nvSpPr>
        <p:spPr>
          <a:xfrm>
            <a:off x="4191284" y="832733"/>
            <a:ext cx="5373900" cy="16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875" rIns="121875" bIns="121875" anchor="t" anchorCtr="0">
            <a:sp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200" name="Google Shape;200;p29"/>
          <p:cNvSpPr txBox="1">
            <a:spLocks noGrp="1"/>
          </p:cNvSpPr>
          <p:nvPr>
            <p:ph type="body" idx="5"/>
          </p:nvPr>
        </p:nvSpPr>
        <p:spPr>
          <a:xfrm>
            <a:off x="4191284" y="3661967"/>
            <a:ext cx="3654000" cy="30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875" rIns="121875" bIns="121875" anchor="t" anchorCtr="0">
            <a:sp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201" name="Google Shape;201;p29"/>
          <p:cNvSpPr txBox="1">
            <a:spLocks noGrp="1"/>
          </p:cNvSpPr>
          <p:nvPr>
            <p:ph type="body" idx="6"/>
          </p:nvPr>
        </p:nvSpPr>
        <p:spPr>
          <a:xfrm>
            <a:off x="8093542" y="3661967"/>
            <a:ext cx="3902700" cy="30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 sz="1300"/>
            </a:lvl9pPr>
          </a:lstStyle>
          <a:p>
            <a:endParaRPr dirty="0"/>
          </a:p>
        </p:txBody>
      </p:sp>
      <p:sp>
        <p:nvSpPr>
          <p:cNvPr id="202" name="Google Shape;202;p29"/>
          <p:cNvSpPr txBox="1">
            <a:spLocks noGrp="1"/>
          </p:cNvSpPr>
          <p:nvPr>
            <p:ph type="body" idx="7"/>
          </p:nvPr>
        </p:nvSpPr>
        <p:spPr>
          <a:xfrm>
            <a:off x="9839671" y="386467"/>
            <a:ext cx="2156700" cy="2553600"/>
          </a:xfrm>
          <a:prstGeom prst="rect">
            <a:avLst/>
          </a:prstGeom>
          <a:gradFill>
            <a:gsLst>
              <a:gs pos="0">
                <a:srgbClr val="2B7DC2"/>
              </a:gs>
              <a:gs pos="51000">
                <a:srgbClr val="5AB2DE"/>
              </a:gs>
              <a:gs pos="100000">
                <a:srgbClr val="72CDEC"/>
              </a:gs>
            </a:gsLst>
            <a:lin ang="2700006" scaled="0"/>
          </a:gradFill>
          <a:ln>
            <a:noFill/>
          </a:ln>
        </p:spPr>
        <p:txBody>
          <a:bodyPr spcFirstLastPara="1" wrap="square" lIns="243800" tIns="243800" rIns="243800" bIns="243800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 sz="1300">
                <a:solidFill>
                  <a:schemeClr val="lt1"/>
                </a:solidFill>
              </a:defRPr>
            </a:lvl1pPr>
            <a:lvl2pPr marL="914400" lvl="1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Char char="○"/>
              <a:defRPr sz="1300">
                <a:solidFill>
                  <a:schemeClr val="lt1"/>
                </a:solidFill>
              </a:defRPr>
            </a:lvl2pPr>
            <a:lvl3pPr marL="1371600" lvl="2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Char char="■"/>
              <a:defRPr sz="1300">
                <a:solidFill>
                  <a:schemeClr val="lt1"/>
                </a:solidFill>
              </a:defRPr>
            </a:lvl3pPr>
            <a:lvl4pPr marL="1828800" lvl="3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 sz="1300">
                <a:solidFill>
                  <a:schemeClr val="lt1"/>
                </a:solidFill>
              </a:defRPr>
            </a:lvl4pPr>
            <a:lvl5pPr marL="2286000" lvl="4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Char char="○"/>
              <a:defRPr sz="1300">
                <a:solidFill>
                  <a:schemeClr val="lt1"/>
                </a:solidFill>
              </a:defRPr>
            </a:lvl5pPr>
            <a:lvl6pPr marL="2743200" lvl="5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Char char="■"/>
              <a:defRPr sz="1300">
                <a:solidFill>
                  <a:schemeClr val="lt1"/>
                </a:solidFill>
              </a:defRPr>
            </a:lvl6pPr>
            <a:lvl7pPr marL="3200400" lvl="6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 sz="1300">
                <a:solidFill>
                  <a:schemeClr val="lt1"/>
                </a:solidFill>
              </a:defRPr>
            </a:lvl7pPr>
            <a:lvl8pPr marL="3657600" lvl="7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300"/>
              <a:buChar char="○"/>
              <a:defRPr sz="1300">
                <a:solidFill>
                  <a:schemeClr val="lt1"/>
                </a:solidFill>
              </a:defRPr>
            </a:lvl8pPr>
            <a:lvl9pPr marL="4114800" lvl="8" indent="-31115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300"/>
              <a:buChar char="■"/>
              <a:defRPr sz="13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29"/>
          <p:cNvSpPr/>
          <p:nvPr/>
        </p:nvSpPr>
        <p:spPr>
          <a:xfrm>
            <a:off x="800699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8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>
            <a:spLocks noGrp="1"/>
          </p:cNvSpPr>
          <p:nvPr>
            <p:ph type="title"/>
          </p:nvPr>
        </p:nvSpPr>
        <p:spPr>
          <a:xfrm>
            <a:off x="609447" y="609600"/>
            <a:ext cx="10947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0"/>
          <p:cNvSpPr/>
          <p:nvPr/>
        </p:nvSpPr>
        <p:spPr>
          <a:xfrm>
            <a:off x="800699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 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7;p6">
            <a:extLst>
              <a:ext uri="{FF2B5EF4-FFF2-40B4-BE49-F238E27FC236}">
                <a16:creationId xmlns:a16="http://schemas.microsoft.com/office/drawing/2014/main" id="{8BD06112-E70E-EB2A-256D-21D3F3C90E5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no subhead" userDrawn="1">
  <p:cSld name="Title, Content, no subhead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>
            <a:spLocks noGrp="1"/>
          </p:cNvSpPr>
          <p:nvPr>
            <p:ph type="body" idx="1"/>
          </p:nvPr>
        </p:nvSpPr>
        <p:spPr>
          <a:xfrm>
            <a:off x="411309" y="1196752"/>
            <a:ext cx="11366400" cy="50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925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900"/>
              <a:buFont typeface="Noto Sans"/>
              <a:buChar char="▪"/>
              <a:defRPr sz="1900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SzPts val="1600"/>
              <a:buFont typeface="Arial"/>
              <a:buChar char="–"/>
              <a:defRPr sz="1600">
                <a:solidFill>
                  <a:srgbClr val="7A7A7A"/>
                </a:solidFill>
              </a:defRPr>
            </a:lvl2pPr>
            <a:lvl3pPr marL="1371600" lvl="2" indent="-32385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SzPts val="1500"/>
              <a:buFont typeface="Arial"/>
              <a:buChar char="•"/>
              <a:defRPr sz="1500">
                <a:solidFill>
                  <a:srgbClr val="7A7A7A"/>
                </a:solidFill>
              </a:defRPr>
            </a:lvl3pPr>
            <a:lvl4pPr marL="1828800" lvl="3" indent="-30480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Arial"/>
              <a:buChar char="–"/>
              <a:defRPr sz="1200">
                <a:solidFill>
                  <a:srgbClr val="7A7A7A"/>
                </a:solidFill>
              </a:defRPr>
            </a:lvl4pPr>
            <a:lvl5pPr marL="2286000" lvl="4" indent="-304800" algn="l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Arial"/>
              <a:buChar char="»"/>
              <a:defRPr sz="1200">
                <a:solidFill>
                  <a:srgbClr val="7A7A7A"/>
                </a:solidFill>
              </a:defRPr>
            </a:lvl5pPr>
            <a:lvl6pPr marL="2743200" lvl="5" indent="-34925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Char char="»"/>
              <a:defRPr/>
            </a:lvl6pPr>
            <a:lvl7pPr marL="3200400" lvl="6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»"/>
              <a:defRPr/>
            </a:lvl7pPr>
            <a:lvl8pPr marL="3657600" lvl="7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»"/>
              <a:defRPr/>
            </a:lvl8pPr>
            <a:lvl9pPr marL="4114800" lvl="8" indent="-3492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00"/>
              <a:buChar char="»"/>
              <a:defRPr/>
            </a:lvl9pPr>
          </a:lstStyle>
          <a:p>
            <a:endParaRPr/>
          </a:p>
        </p:txBody>
      </p:sp>
      <p:sp>
        <p:nvSpPr>
          <p:cNvPr id="210" name="Google Shape;210;p31"/>
          <p:cNvSpPr txBox="1">
            <a:spLocks noGrp="1"/>
          </p:cNvSpPr>
          <p:nvPr>
            <p:ph type="title"/>
          </p:nvPr>
        </p:nvSpPr>
        <p:spPr>
          <a:xfrm>
            <a:off x="411309" y="241891"/>
            <a:ext cx="113664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1"/>
          <p:cNvSpPr/>
          <p:nvPr/>
        </p:nvSpPr>
        <p:spPr>
          <a:xfrm>
            <a:off x="800699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 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7;p6">
            <a:extLst>
              <a:ext uri="{FF2B5EF4-FFF2-40B4-BE49-F238E27FC236}">
                <a16:creationId xmlns:a16="http://schemas.microsoft.com/office/drawing/2014/main" id="{D67B4045-45DD-9899-6010-457F19D9CA8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1 1">
  <p:cSld name="TITLE_1_3"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 txBox="1">
            <a:spLocks noGrp="1"/>
          </p:cNvSpPr>
          <p:nvPr>
            <p:ph type="title"/>
          </p:nvPr>
        </p:nvSpPr>
        <p:spPr>
          <a:xfrm>
            <a:off x="609447" y="2775800"/>
            <a:ext cx="109701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4000"/>
              <a:buNone/>
              <a:defRPr sz="4000">
                <a:solidFill>
                  <a:srgbClr val="1B3659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4800"/>
              <a:buNone/>
              <a:defRPr sz="4800">
                <a:solidFill>
                  <a:srgbClr val="1B3659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4800"/>
              <a:buNone/>
              <a:defRPr sz="4800">
                <a:solidFill>
                  <a:srgbClr val="1B3659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4800"/>
              <a:buNone/>
              <a:defRPr sz="4800">
                <a:solidFill>
                  <a:srgbClr val="1B3659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4800"/>
              <a:buNone/>
              <a:defRPr sz="4800">
                <a:solidFill>
                  <a:srgbClr val="1B3659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4800"/>
              <a:buNone/>
              <a:defRPr sz="4800">
                <a:solidFill>
                  <a:srgbClr val="1B3659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4800"/>
              <a:buNone/>
              <a:defRPr sz="4800">
                <a:solidFill>
                  <a:srgbClr val="1B3659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4800"/>
              <a:buNone/>
              <a:defRPr sz="4800">
                <a:solidFill>
                  <a:srgbClr val="1B3659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4800"/>
              <a:buNone/>
              <a:defRPr sz="4800">
                <a:solidFill>
                  <a:srgbClr val="1B3659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32"/>
          <p:cNvSpPr txBox="1">
            <a:spLocks noGrp="1"/>
          </p:cNvSpPr>
          <p:nvPr>
            <p:ph type="subTitle" idx="1"/>
          </p:nvPr>
        </p:nvSpPr>
        <p:spPr>
          <a:xfrm>
            <a:off x="609447" y="3598587"/>
            <a:ext cx="109701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1pPr>
            <a:lvl2pPr lvl="1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2pPr>
            <a:lvl3pPr lvl="2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3pPr>
            <a:lvl4pPr lvl="3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4pPr>
            <a:lvl5pPr lvl="4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5pPr>
            <a:lvl6pPr lvl="5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6pPr>
            <a:lvl7pPr lvl="6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7pPr>
            <a:lvl8pPr lvl="7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8pPr>
            <a:lvl9pPr lvl="8" algn="ctr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None/>
              <a:defRPr/>
            </a:lvl9pPr>
          </a:lstStyle>
          <a:p>
            <a:endParaRPr/>
          </a:p>
        </p:txBody>
      </p:sp>
      <p:pic>
        <p:nvPicPr>
          <p:cNvPr id="217" name="Google Shape;217;p3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1957" y="6396034"/>
            <a:ext cx="1494692" cy="34741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2"/>
          <p:cNvSpPr/>
          <p:nvPr/>
        </p:nvSpPr>
        <p:spPr>
          <a:xfrm>
            <a:off x="29727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 Private and Confidential.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2">
  <p:cSld name="CUSTOM_7_2"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628726" y="609600"/>
            <a:ext cx="1096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3200"/>
              <a:buNone/>
              <a:defRPr sz="3200">
                <a:solidFill>
                  <a:srgbClr val="1B3659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33"/>
          <p:cNvSpPr txBox="1">
            <a:spLocks noGrp="1"/>
          </p:cNvSpPr>
          <p:nvPr>
            <p:ph type="subTitle" idx="1"/>
          </p:nvPr>
        </p:nvSpPr>
        <p:spPr>
          <a:xfrm>
            <a:off x="609447" y="1219200"/>
            <a:ext cx="109692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33"/>
          <p:cNvSpPr txBox="1">
            <a:spLocks noGrp="1"/>
          </p:cNvSpPr>
          <p:nvPr>
            <p:ph type="body" idx="2"/>
          </p:nvPr>
        </p:nvSpPr>
        <p:spPr>
          <a:xfrm>
            <a:off x="609447" y="1758000"/>
            <a:ext cx="10969200" cy="4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pic>
        <p:nvPicPr>
          <p:cNvPr id="224" name="Google Shape;224;p3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1957" y="6396034"/>
            <a:ext cx="1494692" cy="347413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3"/>
          <p:cNvSpPr/>
          <p:nvPr/>
        </p:nvSpPr>
        <p:spPr>
          <a:xfrm>
            <a:off x="29727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 Private and Confidential.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8">
          <p15:clr>
            <a:srgbClr val="FA7B17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delete this">
  <p:cSld name="CUSTOM_9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>
            <a:spLocks noGrp="1"/>
          </p:cNvSpPr>
          <p:nvPr>
            <p:ph type="body" idx="1"/>
          </p:nvPr>
        </p:nvSpPr>
        <p:spPr>
          <a:xfrm>
            <a:off x="609447" y="1805200"/>
            <a:ext cx="10988400" cy="46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243800" bIns="0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229" name="Google Shape;229;p34"/>
          <p:cNvSpPr txBox="1">
            <a:spLocks noGrp="1"/>
          </p:cNvSpPr>
          <p:nvPr>
            <p:ph type="title"/>
          </p:nvPr>
        </p:nvSpPr>
        <p:spPr>
          <a:xfrm>
            <a:off x="628726" y="609600"/>
            <a:ext cx="1096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3200"/>
              <a:buNone/>
              <a:defRPr sz="3200">
                <a:solidFill>
                  <a:srgbClr val="1B3659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34"/>
          <p:cNvSpPr txBox="1">
            <a:spLocks noGrp="1"/>
          </p:cNvSpPr>
          <p:nvPr>
            <p:ph type="subTitle" idx="2"/>
          </p:nvPr>
        </p:nvSpPr>
        <p:spPr>
          <a:xfrm>
            <a:off x="609447" y="1219200"/>
            <a:ext cx="109692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231" name="Google Shape;231;p3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1957" y="6396034"/>
            <a:ext cx="1494692" cy="347413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4"/>
          <p:cNvSpPr/>
          <p:nvPr/>
        </p:nvSpPr>
        <p:spPr>
          <a:xfrm>
            <a:off x="29727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 Private and Confidential.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3">
  <p:cSld name="CUSTOM_7_3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>
            <a:spLocks noGrp="1"/>
          </p:cNvSpPr>
          <p:nvPr>
            <p:ph type="title"/>
          </p:nvPr>
        </p:nvSpPr>
        <p:spPr>
          <a:xfrm>
            <a:off x="628726" y="609600"/>
            <a:ext cx="1096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3200"/>
              <a:buNone/>
              <a:defRPr sz="3200">
                <a:solidFill>
                  <a:srgbClr val="1B3659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35"/>
          <p:cNvSpPr txBox="1">
            <a:spLocks noGrp="1"/>
          </p:cNvSpPr>
          <p:nvPr>
            <p:ph type="subTitle" idx="1"/>
          </p:nvPr>
        </p:nvSpPr>
        <p:spPr>
          <a:xfrm>
            <a:off x="609447" y="1219200"/>
            <a:ext cx="109692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35"/>
          <p:cNvSpPr txBox="1">
            <a:spLocks noGrp="1"/>
          </p:cNvSpPr>
          <p:nvPr>
            <p:ph type="body" idx="2"/>
          </p:nvPr>
        </p:nvSpPr>
        <p:spPr>
          <a:xfrm>
            <a:off x="609447" y="1758000"/>
            <a:ext cx="10969200" cy="4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pic>
        <p:nvPicPr>
          <p:cNvPr id="238" name="Google Shape;238;p3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1957" y="6396034"/>
            <a:ext cx="1494692" cy="34741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5"/>
          <p:cNvSpPr/>
          <p:nvPr/>
        </p:nvSpPr>
        <p:spPr>
          <a:xfrm>
            <a:off x="29727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 Private and Confidential.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8">
          <p15:clr>
            <a:srgbClr val="FA7B17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1 2">
  <p:cSld name="TITLE_1_4">
    <p:bg>
      <p:bgPr>
        <a:solidFill>
          <a:schemeClr val="lt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 txBox="1">
            <a:spLocks noGrp="1"/>
          </p:cNvSpPr>
          <p:nvPr>
            <p:ph type="title"/>
          </p:nvPr>
        </p:nvSpPr>
        <p:spPr>
          <a:xfrm>
            <a:off x="609447" y="2775800"/>
            <a:ext cx="109701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4000"/>
              <a:buNone/>
              <a:defRPr sz="4000">
                <a:solidFill>
                  <a:srgbClr val="1B3659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4800"/>
              <a:buNone/>
              <a:defRPr sz="4800">
                <a:solidFill>
                  <a:srgbClr val="1B3659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4800"/>
              <a:buNone/>
              <a:defRPr sz="4800">
                <a:solidFill>
                  <a:srgbClr val="1B3659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4800"/>
              <a:buNone/>
              <a:defRPr sz="4800">
                <a:solidFill>
                  <a:srgbClr val="1B3659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4800"/>
              <a:buNone/>
              <a:defRPr sz="4800">
                <a:solidFill>
                  <a:srgbClr val="1B3659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4800"/>
              <a:buNone/>
              <a:defRPr sz="4800">
                <a:solidFill>
                  <a:srgbClr val="1B3659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4800"/>
              <a:buNone/>
              <a:defRPr sz="4800">
                <a:solidFill>
                  <a:srgbClr val="1B3659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4800"/>
              <a:buNone/>
              <a:defRPr sz="4800">
                <a:solidFill>
                  <a:srgbClr val="1B3659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4800"/>
              <a:buNone/>
              <a:defRPr sz="4800">
                <a:solidFill>
                  <a:srgbClr val="1B3659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36"/>
          <p:cNvSpPr txBox="1">
            <a:spLocks noGrp="1"/>
          </p:cNvSpPr>
          <p:nvPr>
            <p:ph type="subTitle" idx="1"/>
          </p:nvPr>
        </p:nvSpPr>
        <p:spPr>
          <a:xfrm>
            <a:off x="609447" y="3598587"/>
            <a:ext cx="109701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1pPr>
            <a:lvl2pPr lvl="1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2pPr>
            <a:lvl3pPr lvl="2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3pPr>
            <a:lvl4pPr lvl="3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4pPr>
            <a:lvl5pPr lvl="4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5pPr>
            <a:lvl6pPr lvl="5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6pPr>
            <a:lvl7pPr lvl="6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7pPr>
            <a:lvl8pPr lvl="7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8pPr>
            <a:lvl9pPr lvl="8" algn="ctr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None/>
              <a:defRPr/>
            </a:lvl9pPr>
          </a:lstStyle>
          <a:p>
            <a:endParaRPr/>
          </a:p>
        </p:txBody>
      </p:sp>
      <p:pic>
        <p:nvPicPr>
          <p:cNvPr id="244" name="Google Shape;244;p3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1957" y="6396034"/>
            <a:ext cx="1494692" cy="34741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6"/>
          <p:cNvSpPr/>
          <p:nvPr/>
        </p:nvSpPr>
        <p:spPr>
          <a:xfrm>
            <a:off x="29727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 Private and Confidential.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s + Image 1">
  <p:cSld name="1_Title - Frontiers 3_2_2">
    <p:bg>
      <p:bgPr>
        <a:gradFill>
          <a:gsLst>
            <a:gs pos="0">
              <a:srgbClr val="CDF9FF"/>
            </a:gs>
            <a:gs pos="52999">
              <a:srgbClr val="F3FEFF"/>
            </a:gs>
            <a:gs pos="100000">
              <a:schemeClr val="lt1"/>
            </a:gs>
          </a:gsLst>
          <a:lin ang="13500032" scaled="0"/>
        </a:gra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7"/>
          <p:cNvSpPr/>
          <p:nvPr/>
        </p:nvSpPr>
        <p:spPr>
          <a:xfrm rot="10800000">
            <a:off x="4357121" y="199"/>
            <a:ext cx="7820700" cy="3564300"/>
          </a:xfrm>
          <a:prstGeom prst="rtTriangle">
            <a:avLst/>
          </a:prstGeom>
          <a:gradFill>
            <a:gsLst>
              <a:gs pos="0">
                <a:srgbClr val="CDF9FF"/>
              </a:gs>
              <a:gs pos="52999">
                <a:srgbClr val="F3FEFF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7"/>
          <p:cNvSpPr/>
          <p:nvPr/>
        </p:nvSpPr>
        <p:spPr>
          <a:xfrm>
            <a:off x="9597898" y="457195"/>
            <a:ext cx="1905600" cy="179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0563" y="105675"/>
                </a:moveTo>
                <a:lnTo>
                  <a:pt x="27077" y="105675"/>
                </a:lnTo>
                <a:cubicBezTo>
                  <a:pt x="27108" y="105675"/>
                  <a:pt x="27140" y="105819"/>
                  <a:pt x="27158" y="106107"/>
                </a:cubicBezTo>
                <a:cubicBezTo>
                  <a:pt x="27176" y="106394"/>
                  <a:pt x="27181" y="106730"/>
                  <a:pt x="27172" y="107065"/>
                </a:cubicBezTo>
                <a:cubicBezTo>
                  <a:pt x="26954" y="114682"/>
                  <a:pt x="26274" y="119999"/>
                  <a:pt x="25522" y="119999"/>
                </a:cubicBezTo>
                <a:lnTo>
                  <a:pt x="19008" y="119999"/>
                </a:lnTo>
                <a:cubicBezTo>
                  <a:pt x="18976" y="119999"/>
                  <a:pt x="18945" y="119856"/>
                  <a:pt x="18926" y="119616"/>
                </a:cubicBezTo>
                <a:cubicBezTo>
                  <a:pt x="18908" y="119329"/>
                  <a:pt x="18904" y="118994"/>
                  <a:pt x="18913" y="118658"/>
                </a:cubicBezTo>
                <a:cubicBezTo>
                  <a:pt x="19130" y="111041"/>
                  <a:pt x="19810" y="105675"/>
                  <a:pt x="20563" y="105675"/>
                </a:cubicBezTo>
                <a:close/>
                <a:moveTo>
                  <a:pt x="21327" y="52837"/>
                </a:moveTo>
                <a:lnTo>
                  <a:pt x="27841" y="52837"/>
                </a:lnTo>
                <a:cubicBezTo>
                  <a:pt x="27873" y="52837"/>
                  <a:pt x="27900" y="53029"/>
                  <a:pt x="27919" y="53269"/>
                </a:cubicBezTo>
                <a:cubicBezTo>
                  <a:pt x="27937" y="53556"/>
                  <a:pt x="27941" y="53892"/>
                  <a:pt x="27932" y="54227"/>
                </a:cubicBezTo>
                <a:cubicBezTo>
                  <a:pt x="27715" y="61796"/>
                  <a:pt x="27039" y="67162"/>
                  <a:pt x="26282" y="67162"/>
                </a:cubicBezTo>
                <a:lnTo>
                  <a:pt x="19768" y="67162"/>
                </a:lnTo>
                <a:cubicBezTo>
                  <a:pt x="19736" y="67162"/>
                  <a:pt x="19709" y="66970"/>
                  <a:pt x="19687" y="66730"/>
                </a:cubicBezTo>
                <a:cubicBezTo>
                  <a:pt x="19673" y="66443"/>
                  <a:pt x="19664" y="66108"/>
                  <a:pt x="19673" y="65772"/>
                </a:cubicBezTo>
                <a:cubicBezTo>
                  <a:pt x="19891" y="58203"/>
                  <a:pt x="20570" y="52837"/>
                  <a:pt x="21327" y="52837"/>
                </a:cubicBezTo>
                <a:close/>
                <a:moveTo>
                  <a:pt x="60050" y="14273"/>
                </a:moveTo>
                <a:cubicBezTo>
                  <a:pt x="59860" y="14273"/>
                  <a:pt x="59705" y="15901"/>
                  <a:pt x="59701" y="17961"/>
                </a:cubicBezTo>
                <a:lnTo>
                  <a:pt x="59701" y="64085"/>
                </a:lnTo>
                <a:lnTo>
                  <a:pt x="62365" y="64085"/>
                </a:lnTo>
                <a:cubicBezTo>
                  <a:pt x="64145" y="64085"/>
                  <a:pt x="65343" y="54122"/>
                  <a:pt x="65343" y="39227"/>
                </a:cubicBezTo>
                <a:lnTo>
                  <a:pt x="65343" y="38891"/>
                </a:lnTo>
                <a:cubicBezTo>
                  <a:pt x="65343" y="23229"/>
                  <a:pt x="64281" y="14273"/>
                  <a:pt x="62434" y="14273"/>
                </a:cubicBezTo>
                <a:close/>
                <a:moveTo>
                  <a:pt x="1846" y="14225"/>
                </a:moveTo>
                <a:cubicBezTo>
                  <a:pt x="1623" y="14225"/>
                  <a:pt x="1447" y="16141"/>
                  <a:pt x="1447" y="18488"/>
                </a:cubicBezTo>
                <a:lnTo>
                  <a:pt x="1447" y="105515"/>
                </a:lnTo>
                <a:lnTo>
                  <a:pt x="3969" y="105515"/>
                </a:lnTo>
                <a:cubicBezTo>
                  <a:pt x="6636" y="105515"/>
                  <a:pt x="8505" y="86883"/>
                  <a:pt x="8505" y="60205"/>
                </a:cubicBezTo>
                <a:lnTo>
                  <a:pt x="8505" y="59918"/>
                </a:lnTo>
                <a:cubicBezTo>
                  <a:pt x="8505" y="33048"/>
                  <a:pt x="6640" y="14225"/>
                  <a:pt x="3973" y="14225"/>
                </a:cubicBezTo>
                <a:close/>
                <a:moveTo>
                  <a:pt x="109963" y="0"/>
                </a:moveTo>
                <a:lnTo>
                  <a:pt x="110784" y="0"/>
                </a:lnTo>
                <a:cubicBezTo>
                  <a:pt x="111229" y="0"/>
                  <a:pt x="111651" y="2203"/>
                  <a:pt x="111914" y="5987"/>
                </a:cubicBezTo>
                <a:lnTo>
                  <a:pt x="114855" y="47848"/>
                </a:lnTo>
                <a:lnTo>
                  <a:pt x="117801" y="5987"/>
                </a:lnTo>
                <a:cubicBezTo>
                  <a:pt x="118068" y="2203"/>
                  <a:pt x="118490" y="0"/>
                  <a:pt x="118935" y="0"/>
                </a:cubicBezTo>
                <a:lnTo>
                  <a:pt x="119743" y="0"/>
                </a:lnTo>
                <a:cubicBezTo>
                  <a:pt x="119779" y="0"/>
                  <a:pt x="119811" y="191"/>
                  <a:pt x="119829" y="526"/>
                </a:cubicBezTo>
                <a:cubicBezTo>
                  <a:pt x="119843" y="862"/>
                  <a:pt x="119843" y="1245"/>
                  <a:pt x="119820" y="1580"/>
                </a:cubicBezTo>
                <a:lnTo>
                  <a:pt x="115745" y="58768"/>
                </a:lnTo>
                <a:lnTo>
                  <a:pt x="119979" y="118208"/>
                </a:lnTo>
                <a:cubicBezTo>
                  <a:pt x="120002" y="118543"/>
                  <a:pt x="120002" y="118926"/>
                  <a:pt x="119997" y="119261"/>
                </a:cubicBezTo>
                <a:cubicBezTo>
                  <a:pt x="119979" y="119597"/>
                  <a:pt x="119947" y="119788"/>
                  <a:pt x="119911" y="119788"/>
                </a:cubicBezTo>
                <a:lnTo>
                  <a:pt x="119071" y="119788"/>
                </a:lnTo>
                <a:cubicBezTo>
                  <a:pt x="118627" y="119788"/>
                  <a:pt x="118204" y="117585"/>
                  <a:pt x="117937" y="113801"/>
                </a:cubicBezTo>
                <a:lnTo>
                  <a:pt x="114832" y="69593"/>
                </a:lnTo>
                <a:lnTo>
                  <a:pt x="111728" y="113801"/>
                </a:lnTo>
                <a:cubicBezTo>
                  <a:pt x="111465" y="117585"/>
                  <a:pt x="111043" y="119788"/>
                  <a:pt x="110593" y="119788"/>
                </a:cubicBezTo>
                <a:lnTo>
                  <a:pt x="109804" y="119788"/>
                </a:lnTo>
                <a:cubicBezTo>
                  <a:pt x="109767" y="119788"/>
                  <a:pt x="109736" y="119597"/>
                  <a:pt x="109722" y="119261"/>
                </a:cubicBezTo>
                <a:cubicBezTo>
                  <a:pt x="109704" y="118926"/>
                  <a:pt x="109704" y="118543"/>
                  <a:pt x="109727" y="118208"/>
                </a:cubicBezTo>
                <a:lnTo>
                  <a:pt x="113961" y="58768"/>
                </a:lnTo>
                <a:lnTo>
                  <a:pt x="109885" y="1580"/>
                </a:lnTo>
                <a:cubicBezTo>
                  <a:pt x="109863" y="1245"/>
                  <a:pt x="109858" y="862"/>
                  <a:pt x="109876" y="526"/>
                </a:cubicBezTo>
                <a:cubicBezTo>
                  <a:pt x="109895" y="191"/>
                  <a:pt x="109926" y="0"/>
                  <a:pt x="109963" y="0"/>
                </a:cubicBezTo>
                <a:close/>
                <a:moveTo>
                  <a:pt x="98360" y="0"/>
                </a:moveTo>
                <a:lnTo>
                  <a:pt x="99402" y="0"/>
                </a:lnTo>
                <a:cubicBezTo>
                  <a:pt x="99456" y="0"/>
                  <a:pt x="99497" y="431"/>
                  <a:pt x="99497" y="957"/>
                </a:cubicBezTo>
                <a:lnTo>
                  <a:pt x="99497" y="106569"/>
                </a:lnTo>
                <a:lnTo>
                  <a:pt x="99497" y="116435"/>
                </a:lnTo>
                <a:cubicBezTo>
                  <a:pt x="99497" y="118256"/>
                  <a:pt x="99352" y="119740"/>
                  <a:pt x="99179" y="119740"/>
                </a:cubicBezTo>
                <a:lnTo>
                  <a:pt x="98160" y="119740"/>
                </a:lnTo>
                <a:cubicBezTo>
                  <a:pt x="98151" y="119788"/>
                  <a:pt x="98146" y="119788"/>
                  <a:pt x="98137" y="119788"/>
                </a:cubicBezTo>
                <a:cubicBezTo>
                  <a:pt x="98128" y="119788"/>
                  <a:pt x="98114" y="119788"/>
                  <a:pt x="98105" y="119740"/>
                </a:cubicBezTo>
                <a:cubicBezTo>
                  <a:pt x="98069" y="119549"/>
                  <a:pt x="98041" y="119261"/>
                  <a:pt x="98041" y="118830"/>
                </a:cubicBezTo>
                <a:lnTo>
                  <a:pt x="98041" y="3304"/>
                </a:lnTo>
                <a:cubicBezTo>
                  <a:pt x="98041" y="1484"/>
                  <a:pt x="98187" y="0"/>
                  <a:pt x="98360" y="0"/>
                </a:cubicBezTo>
                <a:close/>
                <a:moveTo>
                  <a:pt x="77230" y="0"/>
                </a:moveTo>
                <a:lnTo>
                  <a:pt x="78268" y="0"/>
                </a:lnTo>
                <a:cubicBezTo>
                  <a:pt x="78323" y="0"/>
                  <a:pt x="78363" y="431"/>
                  <a:pt x="78363" y="957"/>
                </a:cubicBezTo>
                <a:lnTo>
                  <a:pt x="78363" y="52398"/>
                </a:lnTo>
                <a:lnTo>
                  <a:pt x="84623" y="52398"/>
                </a:lnTo>
                <a:lnTo>
                  <a:pt x="84623" y="3304"/>
                </a:lnTo>
                <a:cubicBezTo>
                  <a:pt x="84623" y="1484"/>
                  <a:pt x="84768" y="0"/>
                  <a:pt x="84940" y="0"/>
                </a:cubicBezTo>
                <a:lnTo>
                  <a:pt x="85979" y="0"/>
                </a:lnTo>
                <a:cubicBezTo>
                  <a:pt x="86029" y="0"/>
                  <a:pt x="86074" y="431"/>
                  <a:pt x="86074" y="957"/>
                </a:cubicBezTo>
                <a:lnTo>
                  <a:pt x="86074" y="116483"/>
                </a:lnTo>
                <a:cubicBezTo>
                  <a:pt x="86074" y="118303"/>
                  <a:pt x="85929" y="119788"/>
                  <a:pt x="85757" y="119788"/>
                </a:cubicBezTo>
                <a:lnTo>
                  <a:pt x="84718" y="119788"/>
                </a:lnTo>
                <a:cubicBezTo>
                  <a:pt x="84668" y="119788"/>
                  <a:pt x="84623" y="119357"/>
                  <a:pt x="84623" y="118830"/>
                </a:cubicBezTo>
                <a:lnTo>
                  <a:pt x="84623" y="66815"/>
                </a:lnTo>
                <a:lnTo>
                  <a:pt x="78363" y="66815"/>
                </a:lnTo>
                <a:lnTo>
                  <a:pt x="78363" y="116435"/>
                </a:lnTo>
                <a:cubicBezTo>
                  <a:pt x="78363" y="118303"/>
                  <a:pt x="78223" y="119788"/>
                  <a:pt x="78051" y="119788"/>
                </a:cubicBezTo>
                <a:lnTo>
                  <a:pt x="77012" y="119788"/>
                </a:lnTo>
                <a:cubicBezTo>
                  <a:pt x="76957" y="119788"/>
                  <a:pt x="76917" y="119309"/>
                  <a:pt x="76917" y="118783"/>
                </a:cubicBezTo>
                <a:lnTo>
                  <a:pt x="76917" y="3304"/>
                </a:lnTo>
                <a:cubicBezTo>
                  <a:pt x="76917" y="1484"/>
                  <a:pt x="77057" y="0"/>
                  <a:pt x="77230" y="0"/>
                </a:cubicBezTo>
                <a:close/>
                <a:moveTo>
                  <a:pt x="59664" y="0"/>
                </a:moveTo>
                <a:lnTo>
                  <a:pt x="62529" y="0"/>
                </a:lnTo>
                <a:cubicBezTo>
                  <a:pt x="65130" y="0"/>
                  <a:pt x="66810" y="15039"/>
                  <a:pt x="66810" y="38412"/>
                </a:cubicBezTo>
                <a:lnTo>
                  <a:pt x="66810" y="38748"/>
                </a:lnTo>
                <a:cubicBezTo>
                  <a:pt x="66810" y="66001"/>
                  <a:pt x="64676" y="78262"/>
                  <a:pt x="62134" y="78262"/>
                </a:cubicBezTo>
                <a:lnTo>
                  <a:pt x="59705" y="78262"/>
                </a:lnTo>
                <a:lnTo>
                  <a:pt x="59705" y="116483"/>
                </a:lnTo>
                <a:cubicBezTo>
                  <a:pt x="59705" y="118303"/>
                  <a:pt x="59564" y="119788"/>
                  <a:pt x="59392" y="119788"/>
                </a:cubicBezTo>
                <a:lnTo>
                  <a:pt x="58348" y="119788"/>
                </a:lnTo>
                <a:cubicBezTo>
                  <a:pt x="58298" y="119788"/>
                  <a:pt x="58252" y="119357"/>
                  <a:pt x="58252" y="118830"/>
                </a:cubicBezTo>
                <a:lnTo>
                  <a:pt x="58252" y="14895"/>
                </a:lnTo>
                <a:cubicBezTo>
                  <a:pt x="58252" y="6705"/>
                  <a:pt x="58888" y="0"/>
                  <a:pt x="59664" y="0"/>
                </a:cubicBezTo>
                <a:close/>
                <a:moveTo>
                  <a:pt x="40088" y="0"/>
                </a:moveTo>
                <a:lnTo>
                  <a:pt x="41108" y="0"/>
                </a:lnTo>
                <a:cubicBezTo>
                  <a:pt x="41158" y="0"/>
                  <a:pt x="41199" y="383"/>
                  <a:pt x="41199" y="910"/>
                </a:cubicBezTo>
                <a:lnTo>
                  <a:pt x="41199" y="105563"/>
                </a:lnTo>
                <a:lnTo>
                  <a:pt x="47895" y="105563"/>
                </a:lnTo>
                <a:cubicBezTo>
                  <a:pt x="47945" y="105563"/>
                  <a:pt x="47986" y="105994"/>
                  <a:pt x="47986" y="106521"/>
                </a:cubicBezTo>
                <a:lnTo>
                  <a:pt x="47986" y="116675"/>
                </a:lnTo>
                <a:cubicBezTo>
                  <a:pt x="47986" y="118399"/>
                  <a:pt x="47854" y="119788"/>
                  <a:pt x="47691" y="119788"/>
                </a:cubicBezTo>
                <a:lnTo>
                  <a:pt x="40465" y="119788"/>
                </a:lnTo>
                <a:cubicBezTo>
                  <a:pt x="40070" y="119788"/>
                  <a:pt x="39748" y="116435"/>
                  <a:pt x="39748" y="112221"/>
                </a:cubicBezTo>
                <a:lnTo>
                  <a:pt x="39748" y="3592"/>
                </a:lnTo>
                <a:cubicBezTo>
                  <a:pt x="39748" y="1580"/>
                  <a:pt x="39902" y="0"/>
                  <a:pt x="40088" y="0"/>
                </a:cubicBezTo>
                <a:close/>
                <a:moveTo>
                  <a:pt x="21883" y="0"/>
                </a:moveTo>
                <a:lnTo>
                  <a:pt x="28397" y="0"/>
                </a:lnTo>
                <a:cubicBezTo>
                  <a:pt x="28429" y="0"/>
                  <a:pt x="28456" y="143"/>
                  <a:pt x="28479" y="383"/>
                </a:cubicBezTo>
                <a:cubicBezTo>
                  <a:pt x="28497" y="670"/>
                  <a:pt x="28501" y="1006"/>
                  <a:pt x="28492" y="1341"/>
                </a:cubicBezTo>
                <a:cubicBezTo>
                  <a:pt x="28275" y="8958"/>
                  <a:pt x="27595" y="14324"/>
                  <a:pt x="26842" y="14324"/>
                </a:cubicBezTo>
                <a:lnTo>
                  <a:pt x="20324" y="14324"/>
                </a:lnTo>
                <a:cubicBezTo>
                  <a:pt x="20297" y="14324"/>
                  <a:pt x="20265" y="14180"/>
                  <a:pt x="20247" y="13892"/>
                </a:cubicBezTo>
                <a:cubicBezTo>
                  <a:pt x="20229" y="13605"/>
                  <a:pt x="20224" y="13270"/>
                  <a:pt x="20233" y="12934"/>
                </a:cubicBezTo>
                <a:cubicBezTo>
                  <a:pt x="20451" y="5317"/>
                  <a:pt x="21131" y="0"/>
                  <a:pt x="21883" y="0"/>
                </a:cubicBezTo>
                <a:close/>
                <a:moveTo>
                  <a:pt x="1410" y="0"/>
                </a:moveTo>
                <a:lnTo>
                  <a:pt x="3973" y="0"/>
                </a:lnTo>
                <a:cubicBezTo>
                  <a:pt x="7461" y="0"/>
                  <a:pt x="9997" y="25049"/>
                  <a:pt x="9997" y="59583"/>
                </a:cubicBezTo>
                <a:lnTo>
                  <a:pt x="9997" y="59918"/>
                </a:lnTo>
                <a:cubicBezTo>
                  <a:pt x="9997" y="94595"/>
                  <a:pt x="7461" y="119788"/>
                  <a:pt x="3973" y="119788"/>
                </a:cubicBezTo>
                <a:lnTo>
                  <a:pt x="1410" y="119788"/>
                </a:lnTo>
                <a:cubicBezTo>
                  <a:pt x="630" y="119788"/>
                  <a:pt x="0" y="113131"/>
                  <a:pt x="0" y="104893"/>
                </a:cubicBezTo>
                <a:lnTo>
                  <a:pt x="0" y="14895"/>
                </a:lnTo>
                <a:cubicBezTo>
                  <a:pt x="0" y="6657"/>
                  <a:pt x="630" y="0"/>
                  <a:pt x="14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900" b="0" i="0" u="none" strike="noStrike" cap="none" dirty="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0" name="Google Shape;250;p37"/>
          <p:cNvSpPr>
            <a:spLocks noGrp="1"/>
          </p:cNvSpPr>
          <p:nvPr>
            <p:ph type="pic" idx="2"/>
          </p:nvPr>
        </p:nvSpPr>
        <p:spPr>
          <a:xfrm>
            <a:off x="6414801" y="1805200"/>
            <a:ext cx="5161200" cy="4261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51" name="Google Shape;251;p37"/>
          <p:cNvSpPr txBox="1">
            <a:spLocks noGrp="1"/>
          </p:cNvSpPr>
          <p:nvPr>
            <p:ph type="title"/>
          </p:nvPr>
        </p:nvSpPr>
        <p:spPr>
          <a:xfrm>
            <a:off x="609440" y="609600"/>
            <a:ext cx="1096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3659"/>
              </a:buClr>
              <a:buSzPts val="3200"/>
              <a:buNone/>
              <a:defRPr sz="3200">
                <a:solidFill>
                  <a:srgbClr val="1B3659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2" name="Google Shape;252;p37"/>
          <p:cNvSpPr txBox="1">
            <a:spLocks noGrp="1"/>
          </p:cNvSpPr>
          <p:nvPr>
            <p:ph type="subTitle" idx="1"/>
          </p:nvPr>
        </p:nvSpPr>
        <p:spPr>
          <a:xfrm>
            <a:off x="609440" y="1219200"/>
            <a:ext cx="109692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253" name="Google Shape;253;p37"/>
          <p:cNvSpPr txBox="1">
            <a:spLocks noGrp="1"/>
          </p:cNvSpPr>
          <p:nvPr>
            <p:ph type="body" idx="3"/>
          </p:nvPr>
        </p:nvSpPr>
        <p:spPr>
          <a:xfrm>
            <a:off x="609440" y="1805200"/>
            <a:ext cx="5805300" cy="3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254" name="Google Shape;254;p37"/>
          <p:cNvSpPr/>
          <p:nvPr/>
        </p:nvSpPr>
        <p:spPr>
          <a:xfrm>
            <a:off x="29727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 Private and Confidential.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7;p6">
            <a:extLst>
              <a:ext uri="{FF2B5EF4-FFF2-40B4-BE49-F238E27FC236}">
                <a16:creationId xmlns:a16="http://schemas.microsoft.com/office/drawing/2014/main" id="{14E8CC8A-C928-8595-F919-8B9D19CF9BC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G Title Page">
  <p:cSld name="1_Title - Frontiers 3_2_1_1">
    <p:bg>
      <p:bgPr>
        <a:gradFill>
          <a:gsLst>
            <a:gs pos="0">
              <a:srgbClr val="CDF9FF"/>
            </a:gs>
            <a:gs pos="52999">
              <a:srgbClr val="F3FEFF"/>
            </a:gs>
            <a:gs pos="100000">
              <a:schemeClr val="lt1"/>
            </a:gs>
          </a:gsLst>
          <a:lin ang="13500032" scaled="0"/>
        </a:gra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33825" y="4145280"/>
            <a:ext cx="62652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633825" y="2706624"/>
            <a:ext cx="5655900" cy="13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9"/>
          <p:cNvSpPr/>
          <p:nvPr/>
        </p:nvSpPr>
        <p:spPr>
          <a:xfrm rot="10800000">
            <a:off x="4357121" y="199"/>
            <a:ext cx="7820700" cy="3564300"/>
          </a:xfrm>
          <a:prstGeom prst="rtTriangle">
            <a:avLst/>
          </a:prstGeom>
          <a:gradFill>
            <a:gsLst>
              <a:gs pos="0">
                <a:srgbClr val="CDF9FF"/>
              </a:gs>
              <a:gs pos="52999">
                <a:srgbClr val="F3FEFF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56" name="Google Shape;56;p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902319" y="526733"/>
            <a:ext cx="8132769" cy="5803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841" y="609588"/>
            <a:ext cx="2309760" cy="782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FD0DC-3853-5040-A3D4-605F29FFE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96" y="558800"/>
            <a:ext cx="11249270" cy="73152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799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>
              <a:lnSpc>
                <a:spcPct val="8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BC53FB50-D1D6-AF42-954E-A60FFED3BC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5996" y="344424"/>
            <a:ext cx="4702350" cy="17686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900" b="1" kern="0" cap="all" spc="250" baseline="0" dirty="0">
                <a:solidFill>
                  <a:schemeClr val="tx1">
                    <a:lumMod val="50000"/>
                    <a:lumOff val="50000"/>
                  </a:schemeClr>
                </a:solidFill>
                <a:ea typeface="Nexa Black" charset="0"/>
                <a:cs typeface="Nexa Black" charset="0"/>
              </a:defRPr>
            </a:lvl1pPr>
          </a:lstStyle>
          <a:p>
            <a:pPr marL="228531" lvl="0" indent="-228531"/>
            <a:r>
              <a:rPr lang="en-US"/>
              <a:t>BREADCRUMBS</a:t>
            </a:r>
          </a:p>
        </p:txBody>
      </p:sp>
    </p:spTree>
    <p:extLst>
      <p:ext uri="{BB962C8B-B14F-4D97-AF65-F5344CB8AC3E}">
        <p14:creationId xmlns:p14="http://schemas.microsoft.com/office/powerpoint/2010/main" val="15616297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FD0DC-3853-5040-A3D4-605F29FFE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96" y="558800"/>
            <a:ext cx="11249270" cy="73152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799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>
              <a:lnSpc>
                <a:spcPct val="8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BC53FB50-D1D6-AF42-954E-A60FFED3BC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5996" y="344424"/>
            <a:ext cx="4702350" cy="176869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900" b="1" kern="0" cap="all" spc="250" baseline="0" dirty="0">
                <a:solidFill>
                  <a:schemeClr val="tx1">
                    <a:lumMod val="50000"/>
                    <a:lumOff val="50000"/>
                  </a:schemeClr>
                </a:solidFill>
                <a:ea typeface="Nexa Black" charset="0"/>
                <a:cs typeface="Nexa Black" charset="0"/>
              </a:defRPr>
            </a:lvl1pPr>
          </a:lstStyle>
          <a:p>
            <a:pPr marL="228531" lvl="0" indent="-228531"/>
            <a:r>
              <a:rPr lang="en-US"/>
              <a:t>BREADCRUMBS</a:t>
            </a:r>
          </a:p>
        </p:txBody>
      </p:sp>
    </p:spTree>
    <p:extLst>
      <p:ext uri="{BB962C8B-B14F-4D97-AF65-F5344CB8AC3E}">
        <p14:creationId xmlns:p14="http://schemas.microsoft.com/office/powerpoint/2010/main" val="15616297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">
  <p:cSld name="CUSTOM_7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4ef7f3fd84_0_2790"/>
          <p:cNvSpPr txBox="1">
            <a:spLocks noGrp="1"/>
          </p:cNvSpPr>
          <p:nvPr>
            <p:ph type="title"/>
          </p:nvPr>
        </p:nvSpPr>
        <p:spPr>
          <a:xfrm>
            <a:off x="628720" y="609600"/>
            <a:ext cx="10969043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199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199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199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199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199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199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199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199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199"/>
            </a:lvl9pPr>
          </a:lstStyle>
          <a:p>
            <a:endParaRPr/>
          </a:p>
        </p:txBody>
      </p:sp>
      <p:sp>
        <p:nvSpPr>
          <p:cNvPr id="468" name="Google Shape;468;g24ef7f3fd84_0_2790"/>
          <p:cNvSpPr txBox="1">
            <a:spLocks noGrp="1"/>
          </p:cNvSpPr>
          <p:nvPr>
            <p:ph type="subTitle" idx="1"/>
          </p:nvPr>
        </p:nvSpPr>
        <p:spPr>
          <a:xfrm>
            <a:off x="609441" y="1219200"/>
            <a:ext cx="10969043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899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899">
                <a:solidFill>
                  <a:srgbClr val="000000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899">
                <a:solidFill>
                  <a:srgbClr val="000000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899">
                <a:solidFill>
                  <a:srgbClr val="000000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899">
                <a:solidFill>
                  <a:srgbClr val="000000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899">
                <a:solidFill>
                  <a:srgbClr val="000000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899">
                <a:solidFill>
                  <a:srgbClr val="000000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899">
                <a:solidFill>
                  <a:srgbClr val="000000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899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69" name="Google Shape;469;g24ef7f3fd84_0_2790"/>
          <p:cNvSpPr txBox="1">
            <a:spLocks noGrp="1"/>
          </p:cNvSpPr>
          <p:nvPr>
            <p:ph type="body" idx="2"/>
          </p:nvPr>
        </p:nvSpPr>
        <p:spPr>
          <a:xfrm>
            <a:off x="609441" y="1758000"/>
            <a:ext cx="10969043" cy="4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063" lvl="0" indent="-31105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126" lvl="1" indent="-31105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189" lvl="2" indent="-31105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251" lvl="3" indent="-31105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5314" lvl="4" indent="-31105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2377" lvl="5" indent="-31105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199440" lvl="6" indent="-31105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6503" lvl="7" indent="-31105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3566" lvl="8" indent="-311057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470" name="Google Shape;470;g24ef7f3fd84_0_2790"/>
          <p:cNvSpPr txBox="1">
            <a:spLocks noGrp="1"/>
          </p:cNvSpPr>
          <p:nvPr>
            <p:ph type="sldNum" idx="12"/>
          </p:nvPr>
        </p:nvSpPr>
        <p:spPr>
          <a:xfrm>
            <a:off x="11850661" y="6619200"/>
            <a:ext cx="362606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8" userDrawn="1">
          <p15:clr>
            <a:srgbClr val="FA7B17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atured 2b 2">
  <p:cSld name="SECTION_TITLE_AND_DESCRIPTION_2_1 2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/>
          <p:nvPr/>
        </p:nvSpPr>
        <p:spPr>
          <a:xfrm>
            <a:off x="-68082" y="-98400"/>
            <a:ext cx="3938574" cy="70548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spcFirstLastPara="1" wrap="square" lIns="121825" tIns="121825" rIns="121825" bIns="121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898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1"/>
          </p:nvPr>
        </p:nvSpPr>
        <p:spPr>
          <a:xfrm>
            <a:off x="4182411" y="609600"/>
            <a:ext cx="7392774" cy="58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title"/>
          </p:nvPr>
        </p:nvSpPr>
        <p:spPr>
          <a:xfrm>
            <a:off x="609441" y="1373200"/>
            <a:ext cx="2906543" cy="24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219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3998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198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198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198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198"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198"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198"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198"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198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subTitle" idx="2"/>
          </p:nvPr>
        </p:nvSpPr>
        <p:spPr>
          <a:xfrm>
            <a:off x="609441" y="3779400"/>
            <a:ext cx="2751183" cy="24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898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398"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398"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398"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398"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398"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398"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398"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400"/>
              <a:buNone/>
              <a:defRPr sz="2398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11850661" y="6619200"/>
            <a:ext cx="362606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36" name="Google Shape;36;p23"/>
          <p:cNvSpPr/>
          <p:nvPr/>
        </p:nvSpPr>
        <p:spPr>
          <a:xfrm>
            <a:off x="8006917" y="6421075"/>
            <a:ext cx="3572369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455">
          <p15:clr>
            <a:srgbClr val="FA7B17"/>
          </p15:clr>
        </p15:guide>
        <p15:guide id="2" pos="4223">
          <p15:clr>
            <a:srgbClr val="FA7B17"/>
          </p15:clr>
        </p15:guide>
        <p15:guide id="3" orient="horz" pos="3936">
          <p15:clr>
            <a:srgbClr val="FA7B17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376eb3bdb96_0_333"/>
          <p:cNvSpPr txBox="1">
            <a:spLocks noGrp="1"/>
          </p:cNvSpPr>
          <p:nvPr>
            <p:ph type="title"/>
          </p:nvPr>
        </p:nvSpPr>
        <p:spPr>
          <a:xfrm>
            <a:off x="837982" y="365126"/>
            <a:ext cx="10512900" cy="132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376eb3bdb96_0_63"/>
          <p:cNvSpPr txBox="1">
            <a:spLocks noGrp="1"/>
          </p:cNvSpPr>
          <p:nvPr>
            <p:ph type="title"/>
          </p:nvPr>
        </p:nvSpPr>
        <p:spPr>
          <a:xfrm>
            <a:off x="837982" y="365126"/>
            <a:ext cx="10512900" cy="132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376eb3bdb96_0_63"/>
          <p:cNvSpPr txBox="1">
            <a:spLocks noGrp="1"/>
          </p:cNvSpPr>
          <p:nvPr>
            <p:ph type="body" idx="1"/>
          </p:nvPr>
        </p:nvSpPr>
        <p:spPr>
          <a:xfrm>
            <a:off x="837982" y="1825625"/>
            <a:ext cx="10512900" cy="435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lvl="0" indent="-1143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457200" lvl="1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685800" lvl="2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914400" lvl="3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1143000" lvl="4" indent="-114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1371600" lvl="5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g376eb3bdb96_0_6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1" name="Google Shape;21;g376eb3bdb96_0_6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2" name="Google Shape;22;g376eb3bdb96_0_6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76eb3bdb96_0_128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5" name="Google Shape;95;g376eb3bdb96_0_128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6" name="Google Shape;96;g376eb3bdb96_0_128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76eb3bdb96_0_1281"/>
          <p:cNvSpPr txBox="1">
            <a:spLocks noGrp="1"/>
          </p:cNvSpPr>
          <p:nvPr>
            <p:ph type="title"/>
          </p:nvPr>
        </p:nvSpPr>
        <p:spPr>
          <a:xfrm>
            <a:off x="837982" y="365126"/>
            <a:ext cx="10512900" cy="132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29983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6760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G Final Slide">
  <p:cSld name="1_Title - Frontiers 3_2_1_1_1">
    <p:bg>
      <p:bgPr>
        <a:gradFill>
          <a:gsLst>
            <a:gs pos="0">
              <a:srgbClr val="CDF9FF"/>
            </a:gs>
            <a:gs pos="52999">
              <a:srgbClr val="F3FEFF"/>
            </a:gs>
            <a:gs pos="100000">
              <a:schemeClr val="lt1"/>
            </a:gs>
          </a:gsLst>
          <a:lin ang="13500032" scaled="0"/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/>
          <p:nvPr/>
        </p:nvSpPr>
        <p:spPr>
          <a:xfrm rot="10800000">
            <a:off x="4357121" y="199"/>
            <a:ext cx="7820700" cy="3564300"/>
          </a:xfrm>
          <a:prstGeom prst="rtTriangle">
            <a:avLst/>
          </a:prstGeom>
          <a:gradFill>
            <a:gsLst>
              <a:gs pos="0">
                <a:srgbClr val="CDF9FF"/>
              </a:gs>
              <a:gs pos="52999">
                <a:srgbClr val="F3FEFF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1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8444" y="2742033"/>
            <a:ext cx="4052087" cy="137358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0"/>
          <p:cNvSpPr/>
          <p:nvPr/>
        </p:nvSpPr>
        <p:spPr>
          <a:xfrm>
            <a:off x="800699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 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7;p6">
            <a:extLst>
              <a:ext uri="{FF2B5EF4-FFF2-40B4-BE49-F238E27FC236}">
                <a16:creationId xmlns:a16="http://schemas.microsoft.com/office/drawing/2014/main" id="{C23D478F-BF4F-9329-4BD1-30EDFE1233F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s + Image">
  <p:cSld name="1_Title - Frontiers 3_2">
    <p:bg>
      <p:bgPr>
        <a:gradFill>
          <a:gsLst>
            <a:gs pos="0">
              <a:srgbClr val="CDF9FF"/>
            </a:gs>
            <a:gs pos="52999">
              <a:srgbClr val="F3FEFF"/>
            </a:gs>
            <a:gs pos="100000">
              <a:schemeClr val="lt1"/>
            </a:gs>
          </a:gsLst>
          <a:lin ang="13500032" scaled="0"/>
        </a:gra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>
          <a:xfrm rot="10800000">
            <a:off x="4357121" y="199"/>
            <a:ext cx="7820700" cy="3564300"/>
          </a:xfrm>
          <a:prstGeom prst="rtTriangle">
            <a:avLst/>
          </a:prstGeom>
          <a:gradFill>
            <a:gsLst>
              <a:gs pos="0">
                <a:srgbClr val="CDF9FF"/>
              </a:gs>
              <a:gs pos="52999">
                <a:srgbClr val="F3FEFF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1"/>
          <p:cNvSpPr/>
          <p:nvPr/>
        </p:nvSpPr>
        <p:spPr>
          <a:xfrm>
            <a:off x="9597898" y="457195"/>
            <a:ext cx="1905600" cy="179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0563" y="105675"/>
                </a:moveTo>
                <a:lnTo>
                  <a:pt x="27077" y="105675"/>
                </a:lnTo>
                <a:cubicBezTo>
                  <a:pt x="27108" y="105675"/>
                  <a:pt x="27140" y="105819"/>
                  <a:pt x="27158" y="106107"/>
                </a:cubicBezTo>
                <a:cubicBezTo>
                  <a:pt x="27176" y="106394"/>
                  <a:pt x="27181" y="106730"/>
                  <a:pt x="27172" y="107065"/>
                </a:cubicBezTo>
                <a:cubicBezTo>
                  <a:pt x="26954" y="114682"/>
                  <a:pt x="26274" y="119999"/>
                  <a:pt x="25522" y="119999"/>
                </a:cubicBezTo>
                <a:lnTo>
                  <a:pt x="19008" y="119999"/>
                </a:lnTo>
                <a:cubicBezTo>
                  <a:pt x="18976" y="119999"/>
                  <a:pt x="18945" y="119856"/>
                  <a:pt x="18926" y="119616"/>
                </a:cubicBezTo>
                <a:cubicBezTo>
                  <a:pt x="18908" y="119329"/>
                  <a:pt x="18904" y="118994"/>
                  <a:pt x="18913" y="118658"/>
                </a:cubicBezTo>
                <a:cubicBezTo>
                  <a:pt x="19130" y="111041"/>
                  <a:pt x="19810" y="105675"/>
                  <a:pt x="20563" y="105675"/>
                </a:cubicBezTo>
                <a:close/>
                <a:moveTo>
                  <a:pt x="21327" y="52837"/>
                </a:moveTo>
                <a:lnTo>
                  <a:pt x="27841" y="52837"/>
                </a:lnTo>
                <a:cubicBezTo>
                  <a:pt x="27873" y="52837"/>
                  <a:pt x="27900" y="53029"/>
                  <a:pt x="27919" y="53269"/>
                </a:cubicBezTo>
                <a:cubicBezTo>
                  <a:pt x="27937" y="53556"/>
                  <a:pt x="27941" y="53892"/>
                  <a:pt x="27932" y="54227"/>
                </a:cubicBezTo>
                <a:cubicBezTo>
                  <a:pt x="27715" y="61796"/>
                  <a:pt x="27039" y="67162"/>
                  <a:pt x="26282" y="67162"/>
                </a:cubicBezTo>
                <a:lnTo>
                  <a:pt x="19768" y="67162"/>
                </a:lnTo>
                <a:cubicBezTo>
                  <a:pt x="19736" y="67162"/>
                  <a:pt x="19709" y="66970"/>
                  <a:pt x="19687" y="66730"/>
                </a:cubicBezTo>
                <a:cubicBezTo>
                  <a:pt x="19673" y="66443"/>
                  <a:pt x="19664" y="66108"/>
                  <a:pt x="19673" y="65772"/>
                </a:cubicBezTo>
                <a:cubicBezTo>
                  <a:pt x="19891" y="58203"/>
                  <a:pt x="20570" y="52837"/>
                  <a:pt x="21327" y="52837"/>
                </a:cubicBezTo>
                <a:close/>
                <a:moveTo>
                  <a:pt x="60050" y="14273"/>
                </a:moveTo>
                <a:cubicBezTo>
                  <a:pt x="59860" y="14273"/>
                  <a:pt x="59705" y="15901"/>
                  <a:pt x="59701" y="17961"/>
                </a:cubicBezTo>
                <a:lnTo>
                  <a:pt x="59701" y="64085"/>
                </a:lnTo>
                <a:lnTo>
                  <a:pt x="62365" y="64085"/>
                </a:lnTo>
                <a:cubicBezTo>
                  <a:pt x="64145" y="64085"/>
                  <a:pt x="65343" y="54122"/>
                  <a:pt x="65343" y="39227"/>
                </a:cubicBezTo>
                <a:lnTo>
                  <a:pt x="65343" y="38891"/>
                </a:lnTo>
                <a:cubicBezTo>
                  <a:pt x="65343" y="23229"/>
                  <a:pt x="64281" y="14273"/>
                  <a:pt x="62434" y="14273"/>
                </a:cubicBezTo>
                <a:close/>
                <a:moveTo>
                  <a:pt x="1846" y="14225"/>
                </a:moveTo>
                <a:cubicBezTo>
                  <a:pt x="1623" y="14225"/>
                  <a:pt x="1447" y="16141"/>
                  <a:pt x="1447" y="18488"/>
                </a:cubicBezTo>
                <a:lnTo>
                  <a:pt x="1447" y="105515"/>
                </a:lnTo>
                <a:lnTo>
                  <a:pt x="3969" y="105515"/>
                </a:lnTo>
                <a:cubicBezTo>
                  <a:pt x="6636" y="105515"/>
                  <a:pt x="8505" y="86883"/>
                  <a:pt x="8505" y="60205"/>
                </a:cubicBezTo>
                <a:lnTo>
                  <a:pt x="8505" y="59918"/>
                </a:lnTo>
                <a:cubicBezTo>
                  <a:pt x="8505" y="33048"/>
                  <a:pt x="6640" y="14225"/>
                  <a:pt x="3973" y="14225"/>
                </a:cubicBezTo>
                <a:close/>
                <a:moveTo>
                  <a:pt x="109963" y="0"/>
                </a:moveTo>
                <a:lnTo>
                  <a:pt x="110784" y="0"/>
                </a:lnTo>
                <a:cubicBezTo>
                  <a:pt x="111229" y="0"/>
                  <a:pt x="111651" y="2203"/>
                  <a:pt x="111914" y="5987"/>
                </a:cubicBezTo>
                <a:lnTo>
                  <a:pt x="114855" y="47848"/>
                </a:lnTo>
                <a:lnTo>
                  <a:pt x="117801" y="5987"/>
                </a:lnTo>
                <a:cubicBezTo>
                  <a:pt x="118068" y="2203"/>
                  <a:pt x="118490" y="0"/>
                  <a:pt x="118935" y="0"/>
                </a:cubicBezTo>
                <a:lnTo>
                  <a:pt x="119743" y="0"/>
                </a:lnTo>
                <a:cubicBezTo>
                  <a:pt x="119779" y="0"/>
                  <a:pt x="119811" y="191"/>
                  <a:pt x="119829" y="526"/>
                </a:cubicBezTo>
                <a:cubicBezTo>
                  <a:pt x="119843" y="862"/>
                  <a:pt x="119843" y="1245"/>
                  <a:pt x="119820" y="1580"/>
                </a:cubicBezTo>
                <a:lnTo>
                  <a:pt x="115745" y="58768"/>
                </a:lnTo>
                <a:lnTo>
                  <a:pt x="119979" y="118208"/>
                </a:lnTo>
                <a:cubicBezTo>
                  <a:pt x="120002" y="118543"/>
                  <a:pt x="120002" y="118926"/>
                  <a:pt x="119997" y="119261"/>
                </a:cubicBezTo>
                <a:cubicBezTo>
                  <a:pt x="119979" y="119597"/>
                  <a:pt x="119947" y="119788"/>
                  <a:pt x="119911" y="119788"/>
                </a:cubicBezTo>
                <a:lnTo>
                  <a:pt x="119071" y="119788"/>
                </a:lnTo>
                <a:cubicBezTo>
                  <a:pt x="118627" y="119788"/>
                  <a:pt x="118204" y="117585"/>
                  <a:pt x="117937" y="113801"/>
                </a:cubicBezTo>
                <a:lnTo>
                  <a:pt x="114832" y="69593"/>
                </a:lnTo>
                <a:lnTo>
                  <a:pt x="111728" y="113801"/>
                </a:lnTo>
                <a:cubicBezTo>
                  <a:pt x="111465" y="117585"/>
                  <a:pt x="111043" y="119788"/>
                  <a:pt x="110593" y="119788"/>
                </a:cubicBezTo>
                <a:lnTo>
                  <a:pt x="109804" y="119788"/>
                </a:lnTo>
                <a:cubicBezTo>
                  <a:pt x="109767" y="119788"/>
                  <a:pt x="109736" y="119597"/>
                  <a:pt x="109722" y="119261"/>
                </a:cubicBezTo>
                <a:cubicBezTo>
                  <a:pt x="109704" y="118926"/>
                  <a:pt x="109704" y="118543"/>
                  <a:pt x="109727" y="118208"/>
                </a:cubicBezTo>
                <a:lnTo>
                  <a:pt x="113961" y="58768"/>
                </a:lnTo>
                <a:lnTo>
                  <a:pt x="109885" y="1580"/>
                </a:lnTo>
                <a:cubicBezTo>
                  <a:pt x="109863" y="1245"/>
                  <a:pt x="109858" y="862"/>
                  <a:pt x="109876" y="526"/>
                </a:cubicBezTo>
                <a:cubicBezTo>
                  <a:pt x="109895" y="191"/>
                  <a:pt x="109926" y="0"/>
                  <a:pt x="109963" y="0"/>
                </a:cubicBezTo>
                <a:close/>
                <a:moveTo>
                  <a:pt x="98360" y="0"/>
                </a:moveTo>
                <a:lnTo>
                  <a:pt x="99402" y="0"/>
                </a:lnTo>
                <a:cubicBezTo>
                  <a:pt x="99456" y="0"/>
                  <a:pt x="99497" y="431"/>
                  <a:pt x="99497" y="957"/>
                </a:cubicBezTo>
                <a:lnTo>
                  <a:pt x="99497" y="106569"/>
                </a:lnTo>
                <a:lnTo>
                  <a:pt x="99497" y="116435"/>
                </a:lnTo>
                <a:cubicBezTo>
                  <a:pt x="99497" y="118256"/>
                  <a:pt x="99352" y="119740"/>
                  <a:pt x="99179" y="119740"/>
                </a:cubicBezTo>
                <a:lnTo>
                  <a:pt x="98160" y="119740"/>
                </a:lnTo>
                <a:cubicBezTo>
                  <a:pt x="98151" y="119788"/>
                  <a:pt x="98146" y="119788"/>
                  <a:pt x="98137" y="119788"/>
                </a:cubicBezTo>
                <a:cubicBezTo>
                  <a:pt x="98128" y="119788"/>
                  <a:pt x="98114" y="119788"/>
                  <a:pt x="98105" y="119740"/>
                </a:cubicBezTo>
                <a:cubicBezTo>
                  <a:pt x="98069" y="119549"/>
                  <a:pt x="98041" y="119261"/>
                  <a:pt x="98041" y="118830"/>
                </a:cubicBezTo>
                <a:lnTo>
                  <a:pt x="98041" y="3304"/>
                </a:lnTo>
                <a:cubicBezTo>
                  <a:pt x="98041" y="1484"/>
                  <a:pt x="98187" y="0"/>
                  <a:pt x="98360" y="0"/>
                </a:cubicBezTo>
                <a:close/>
                <a:moveTo>
                  <a:pt x="77230" y="0"/>
                </a:moveTo>
                <a:lnTo>
                  <a:pt x="78268" y="0"/>
                </a:lnTo>
                <a:cubicBezTo>
                  <a:pt x="78323" y="0"/>
                  <a:pt x="78363" y="431"/>
                  <a:pt x="78363" y="957"/>
                </a:cubicBezTo>
                <a:lnTo>
                  <a:pt x="78363" y="52398"/>
                </a:lnTo>
                <a:lnTo>
                  <a:pt x="84623" y="52398"/>
                </a:lnTo>
                <a:lnTo>
                  <a:pt x="84623" y="3304"/>
                </a:lnTo>
                <a:cubicBezTo>
                  <a:pt x="84623" y="1484"/>
                  <a:pt x="84768" y="0"/>
                  <a:pt x="84940" y="0"/>
                </a:cubicBezTo>
                <a:lnTo>
                  <a:pt x="85979" y="0"/>
                </a:lnTo>
                <a:cubicBezTo>
                  <a:pt x="86029" y="0"/>
                  <a:pt x="86074" y="431"/>
                  <a:pt x="86074" y="957"/>
                </a:cubicBezTo>
                <a:lnTo>
                  <a:pt x="86074" y="116483"/>
                </a:lnTo>
                <a:cubicBezTo>
                  <a:pt x="86074" y="118303"/>
                  <a:pt x="85929" y="119788"/>
                  <a:pt x="85757" y="119788"/>
                </a:cubicBezTo>
                <a:lnTo>
                  <a:pt x="84718" y="119788"/>
                </a:lnTo>
                <a:cubicBezTo>
                  <a:pt x="84668" y="119788"/>
                  <a:pt x="84623" y="119357"/>
                  <a:pt x="84623" y="118830"/>
                </a:cubicBezTo>
                <a:lnTo>
                  <a:pt x="84623" y="66815"/>
                </a:lnTo>
                <a:lnTo>
                  <a:pt x="78363" y="66815"/>
                </a:lnTo>
                <a:lnTo>
                  <a:pt x="78363" y="116435"/>
                </a:lnTo>
                <a:cubicBezTo>
                  <a:pt x="78363" y="118303"/>
                  <a:pt x="78223" y="119788"/>
                  <a:pt x="78051" y="119788"/>
                </a:cubicBezTo>
                <a:lnTo>
                  <a:pt x="77012" y="119788"/>
                </a:lnTo>
                <a:cubicBezTo>
                  <a:pt x="76957" y="119788"/>
                  <a:pt x="76917" y="119309"/>
                  <a:pt x="76917" y="118783"/>
                </a:cubicBezTo>
                <a:lnTo>
                  <a:pt x="76917" y="3304"/>
                </a:lnTo>
                <a:cubicBezTo>
                  <a:pt x="76917" y="1484"/>
                  <a:pt x="77057" y="0"/>
                  <a:pt x="77230" y="0"/>
                </a:cubicBezTo>
                <a:close/>
                <a:moveTo>
                  <a:pt x="59664" y="0"/>
                </a:moveTo>
                <a:lnTo>
                  <a:pt x="62529" y="0"/>
                </a:lnTo>
                <a:cubicBezTo>
                  <a:pt x="65130" y="0"/>
                  <a:pt x="66810" y="15039"/>
                  <a:pt x="66810" y="38412"/>
                </a:cubicBezTo>
                <a:lnTo>
                  <a:pt x="66810" y="38748"/>
                </a:lnTo>
                <a:cubicBezTo>
                  <a:pt x="66810" y="66001"/>
                  <a:pt x="64676" y="78262"/>
                  <a:pt x="62134" y="78262"/>
                </a:cubicBezTo>
                <a:lnTo>
                  <a:pt x="59705" y="78262"/>
                </a:lnTo>
                <a:lnTo>
                  <a:pt x="59705" y="116483"/>
                </a:lnTo>
                <a:cubicBezTo>
                  <a:pt x="59705" y="118303"/>
                  <a:pt x="59564" y="119788"/>
                  <a:pt x="59392" y="119788"/>
                </a:cubicBezTo>
                <a:lnTo>
                  <a:pt x="58348" y="119788"/>
                </a:lnTo>
                <a:cubicBezTo>
                  <a:pt x="58298" y="119788"/>
                  <a:pt x="58252" y="119357"/>
                  <a:pt x="58252" y="118830"/>
                </a:cubicBezTo>
                <a:lnTo>
                  <a:pt x="58252" y="14895"/>
                </a:lnTo>
                <a:cubicBezTo>
                  <a:pt x="58252" y="6705"/>
                  <a:pt x="58888" y="0"/>
                  <a:pt x="59664" y="0"/>
                </a:cubicBezTo>
                <a:close/>
                <a:moveTo>
                  <a:pt x="40088" y="0"/>
                </a:moveTo>
                <a:lnTo>
                  <a:pt x="41108" y="0"/>
                </a:lnTo>
                <a:cubicBezTo>
                  <a:pt x="41158" y="0"/>
                  <a:pt x="41199" y="383"/>
                  <a:pt x="41199" y="910"/>
                </a:cubicBezTo>
                <a:lnTo>
                  <a:pt x="41199" y="105563"/>
                </a:lnTo>
                <a:lnTo>
                  <a:pt x="47895" y="105563"/>
                </a:lnTo>
                <a:cubicBezTo>
                  <a:pt x="47945" y="105563"/>
                  <a:pt x="47986" y="105994"/>
                  <a:pt x="47986" y="106521"/>
                </a:cubicBezTo>
                <a:lnTo>
                  <a:pt x="47986" y="116675"/>
                </a:lnTo>
                <a:cubicBezTo>
                  <a:pt x="47986" y="118399"/>
                  <a:pt x="47854" y="119788"/>
                  <a:pt x="47691" y="119788"/>
                </a:cubicBezTo>
                <a:lnTo>
                  <a:pt x="40465" y="119788"/>
                </a:lnTo>
                <a:cubicBezTo>
                  <a:pt x="40070" y="119788"/>
                  <a:pt x="39748" y="116435"/>
                  <a:pt x="39748" y="112221"/>
                </a:cubicBezTo>
                <a:lnTo>
                  <a:pt x="39748" y="3592"/>
                </a:lnTo>
                <a:cubicBezTo>
                  <a:pt x="39748" y="1580"/>
                  <a:pt x="39902" y="0"/>
                  <a:pt x="40088" y="0"/>
                </a:cubicBezTo>
                <a:close/>
                <a:moveTo>
                  <a:pt x="21883" y="0"/>
                </a:moveTo>
                <a:lnTo>
                  <a:pt x="28397" y="0"/>
                </a:lnTo>
                <a:cubicBezTo>
                  <a:pt x="28429" y="0"/>
                  <a:pt x="28456" y="143"/>
                  <a:pt x="28479" y="383"/>
                </a:cubicBezTo>
                <a:cubicBezTo>
                  <a:pt x="28497" y="670"/>
                  <a:pt x="28501" y="1006"/>
                  <a:pt x="28492" y="1341"/>
                </a:cubicBezTo>
                <a:cubicBezTo>
                  <a:pt x="28275" y="8958"/>
                  <a:pt x="27595" y="14324"/>
                  <a:pt x="26842" y="14324"/>
                </a:cubicBezTo>
                <a:lnTo>
                  <a:pt x="20324" y="14324"/>
                </a:lnTo>
                <a:cubicBezTo>
                  <a:pt x="20297" y="14324"/>
                  <a:pt x="20265" y="14180"/>
                  <a:pt x="20247" y="13892"/>
                </a:cubicBezTo>
                <a:cubicBezTo>
                  <a:pt x="20229" y="13605"/>
                  <a:pt x="20224" y="13270"/>
                  <a:pt x="20233" y="12934"/>
                </a:cubicBezTo>
                <a:cubicBezTo>
                  <a:pt x="20451" y="5317"/>
                  <a:pt x="21131" y="0"/>
                  <a:pt x="21883" y="0"/>
                </a:cubicBezTo>
                <a:close/>
                <a:moveTo>
                  <a:pt x="1410" y="0"/>
                </a:moveTo>
                <a:lnTo>
                  <a:pt x="3973" y="0"/>
                </a:lnTo>
                <a:cubicBezTo>
                  <a:pt x="7461" y="0"/>
                  <a:pt x="9997" y="25049"/>
                  <a:pt x="9997" y="59583"/>
                </a:cubicBezTo>
                <a:lnTo>
                  <a:pt x="9997" y="59918"/>
                </a:lnTo>
                <a:cubicBezTo>
                  <a:pt x="9997" y="94595"/>
                  <a:pt x="7461" y="119788"/>
                  <a:pt x="3973" y="119788"/>
                </a:cubicBezTo>
                <a:lnTo>
                  <a:pt x="1410" y="119788"/>
                </a:lnTo>
                <a:cubicBezTo>
                  <a:pt x="630" y="119788"/>
                  <a:pt x="0" y="113131"/>
                  <a:pt x="0" y="104893"/>
                </a:cubicBezTo>
                <a:lnTo>
                  <a:pt x="0" y="14895"/>
                </a:lnTo>
                <a:cubicBezTo>
                  <a:pt x="0" y="6657"/>
                  <a:pt x="630" y="0"/>
                  <a:pt x="14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900" b="0" i="0" u="none" strike="noStrike" cap="none" dirty="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6" name="Google Shape;66;p11"/>
          <p:cNvSpPr>
            <a:spLocks noGrp="1"/>
          </p:cNvSpPr>
          <p:nvPr>
            <p:ph type="pic" idx="2"/>
          </p:nvPr>
        </p:nvSpPr>
        <p:spPr>
          <a:xfrm>
            <a:off x="6414800" y="1805200"/>
            <a:ext cx="5161200" cy="4261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609440" y="609600"/>
            <a:ext cx="1096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ubTitle" idx="1"/>
          </p:nvPr>
        </p:nvSpPr>
        <p:spPr>
          <a:xfrm>
            <a:off x="609440" y="1219200"/>
            <a:ext cx="10969200" cy="4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3"/>
          </p:nvPr>
        </p:nvSpPr>
        <p:spPr>
          <a:xfrm>
            <a:off x="609440" y="1805200"/>
            <a:ext cx="5805300" cy="38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71" name="Google Shape;71;p11"/>
          <p:cNvSpPr/>
          <p:nvPr/>
        </p:nvSpPr>
        <p:spPr>
          <a:xfrm>
            <a:off x="800699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 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ppendix 2">
  <p:cSld name="CUSTOM_4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body" idx="1"/>
          </p:nvPr>
        </p:nvSpPr>
        <p:spPr>
          <a:xfrm>
            <a:off x="2164625" y="1219200"/>
            <a:ext cx="94149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121875" rIns="121875" bIns="12187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628727" y="609600"/>
            <a:ext cx="1096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76" name="Google Shape;76;p12"/>
          <p:cNvSpPr/>
          <p:nvPr/>
        </p:nvSpPr>
        <p:spPr>
          <a:xfrm>
            <a:off x="800699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37">
          <p15:clr>
            <a:srgbClr val="FA7B17"/>
          </p15:clr>
        </p15:guide>
        <p15:guide id="2" orient="horz" pos="3936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ppendix - Image Only">
  <p:cSld name="1_Title - Frontiers 4_1_1_1">
    <p:bg>
      <p:bgPr>
        <a:gradFill>
          <a:gsLst>
            <a:gs pos="0">
              <a:srgbClr val="CDF9FF"/>
            </a:gs>
            <a:gs pos="52999">
              <a:srgbClr val="F3FEFF"/>
            </a:gs>
            <a:gs pos="100000">
              <a:srgbClr val="FFFFFF"/>
            </a:gs>
          </a:gsLst>
          <a:lin ang="18900044" scaled="0"/>
        </a:gra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>
            <a:spLocks noGrp="1"/>
          </p:cNvSpPr>
          <p:nvPr>
            <p:ph type="pic" idx="2"/>
          </p:nvPr>
        </p:nvSpPr>
        <p:spPr>
          <a:xfrm>
            <a:off x="3892559" y="-7633"/>
            <a:ext cx="8306400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118842" y="-12168"/>
            <a:ext cx="36567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  <a:effectLst>
            <a:outerShdw blurRad="271463" dist="19050" dir="5400000" algn="bl" rotWithShape="0">
              <a:srgbClr val="000000">
                <a:alpha val="8627"/>
              </a:srgbClr>
            </a:outerShdw>
          </a:effectLst>
        </p:spPr>
        <p:txBody>
          <a:bodyPr spcFirstLastPara="1" wrap="square" lIns="457125" tIns="91425" rIns="4571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 sz="43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678">
          <p15:clr>
            <a:srgbClr val="FA7B17"/>
          </p15:clr>
        </p15:guide>
        <p15:guide id="2">
          <p15:clr>
            <a:srgbClr val="FA7B17"/>
          </p15:clr>
        </p15:guide>
        <p15:guide id="3" pos="2736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 type="title">
  <p:cSld name="TITL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/>
        </p:nvSpPr>
        <p:spPr>
          <a:xfrm rot="10800000">
            <a:off x="4357121" y="199"/>
            <a:ext cx="7820700" cy="3564300"/>
          </a:xfrm>
          <a:prstGeom prst="rtTriangle">
            <a:avLst/>
          </a:prstGeom>
          <a:gradFill>
            <a:gsLst>
              <a:gs pos="0">
                <a:srgbClr val="CDF9FF"/>
              </a:gs>
              <a:gs pos="52999">
                <a:srgbClr val="F3FEFF"/>
              </a:gs>
              <a:gs pos="100000">
                <a:schemeClr val="lt1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609447" y="2775800"/>
            <a:ext cx="109701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ubTitle" idx="1"/>
          </p:nvPr>
        </p:nvSpPr>
        <p:spPr>
          <a:xfrm>
            <a:off x="609447" y="3598587"/>
            <a:ext cx="109701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 sz="1900">
                <a:solidFill>
                  <a:srgbClr val="000000"/>
                </a:solidFill>
              </a:defRPr>
            </a:lvl1pPr>
            <a:lvl2pPr lvl="1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2pPr>
            <a:lvl3pPr lvl="2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3pPr>
            <a:lvl4pPr lvl="3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4pPr>
            <a:lvl5pPr lvl="4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5pPr>
            <a:lvl6pPr lvl="5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6pPr>
            <a:lvl7pPr lvl="6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7pPr>
            <a:lvl8pPr lvl="7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  <a:defRPr/>
            </a:lvl8pPr>
            <a:lvl9pPr lvl="8" algn="ctr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" name="Google Shape;37;p6">
            <a:extLst>
              <a:ext uri="{FF2B5EF4-FFF2-40B4-BE49-F238E27FC236}">
                <a16:creationId xmlns:a16="http://schemas.microsoft.com/office/drawing/2014/main" id="{EC4A1EEC-FF54-3171-5485-86FE41741C6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1">
  <p:cSld name="CUSTOM_7_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609447" y="2581800"/>
            <a:ext cx="3726600" cy="11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ubTitle" idx="1"/>
          </p:nvPr>
        </p:nvSpPr>
        <p:spPr>
          <a:xfrm>
            <a:off x="609447" y="3779400"/>
            <a:ext cx="43614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1pPr>
            <a:lvl2pPr lvl="1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2pPr>
            <a:lvl3pPr lvl="2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3pPr>
            <a:lvl4pPr lvl="3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4pPr>
            <a:lvl5pPr lvl="4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5pPr>
            <a:lvl6pPr lvl="5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6pPr>
            <a:lvl7pPr lvl="6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7pPr>
            <a:lvl8pPr lvl="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8pPr>
            <a:lvl9pPr lvl="8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2"/>
          </p:nvPr>
        </p:nvSpPr>
        <p:spPr>
          <a:xfrm>
            <a:off x="4970756" y="609600"/>
            <a:ext cx="6658200" cy="58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91" name="Google Shape;91;p15"/>
          <p:cNvSpPr/>
          <p:nvPr/>
        </p:nvSpPr>
        <p:spPr>
          <a:xfrm>
            <a:off x="8006997" y="6421075"/>
            <a:ext cx="35724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 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EAFCFF"/>
            </a:gs>
            <a:gs pos="25000">
              <a:srgbClr val="F0FDFF"/>
            </a:gs>
            <a:gs pos="73000">
              <a:schemeClr val="lt1"/>
            </a:gs>
            <a:gs pos="100000">
              <a:schemeClr val="lt1"/>
            </a:gs>
          </a:gsLst>
          <a:lin ang="8099331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447" y="609600"/>
            <a:ext cx="10947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447" y="1373200"/>
            <a:ext cx="5595300" cy="50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●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○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■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●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○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■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●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○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300"/>
              <a:buFont typeface="Arial"/>
              <a:buChar char="■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" name="Google Shape;37;p6">
            <a:extLst>
              <a:ext uri="{FF2B5EF4-FFF2-40B4-BE49-F238E27FC236}">
                <a16:creationId xmlns:a16="http://schemas.microsoft.com/office/drawing/2014/main" id="{EC847013-41D0-46DB-5ACF-41925782923B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897" r:id="rId8"/>
    <p:sldLayoutId id="2147483898" r:id="rId9"/>
    <p:sldLayoutId id="2147484210" r:id="rId10"/>
    <p:sldLayoutId id="2147484206" r:id="rId11"/>
    <p:sldLayoutId id="2147484214" r:id="rId12"/>
    <p:sldLayoutId id="2147483666" r:id="rId13"/>
    <p:sldLayoutId id="2147483667" r:id="rId14"/>
    <p:sldLayoutId id="2147483668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">
          <p15:clr>
            <a:srgbClr val="EA4335"/>
          </p15:clr>
        </p15:guide>
        <p15:guide id="2" pos="7294">
          <p15:clr>
            <a:srgbClr val="EA4335"/>
          </p15:clr>
        </p15:guide>
        <p15:guide id="3" orient="horz" pos="384">
          <p15:clr>
            <a:srgbClr val="EA4335"/>
          </p15:clr>
        </p15:guide>
        <p15:guide id="4" orient="horz" pos="865">
          <p15:clr>
            <a:srgbClr val="EA4335"/>
          </p15:clr>
        </p15:guide>
        <p15:guide id="5" orient="horz" pos="4069">
          <p15:clr>
            <a:srgbClr val="EA4335"/>
          </p15:clr>
        </p15:guide>
        <p15:guide id="6" orient="horz" pos="768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119" y="1590"/>
          <a:ext cx="21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0"/>
                        <a:ext cx="211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69778" y="402587"/>
            <a:ext cx="11249270" cy="6921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69778" y="1665290"/>
            <a:ext cx="1124927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5A4A8-E969-4DAA-B77A-0C2B155A47E1}"/>
              </a:ext>
            </a:extLst>
          </p:cNvPr>
          <p:cNvSpPr txBox="1"/>
          <p:nvPr userDrawn="1"/>
        </p:nvSpPr>
        <p:spPr>
          <a:xfrm>
            <a:off x="11407982" y="6477001"/>
            <a:ext cx="30789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tx1"/>
              </a:solidFill>
            </a:endParaRPr>
          </a:p>
        </p:txBody>
      </p:sp>
      <p:sp>
        <p:nvSpPr>
          <p:cNvPr id="3" name="Google Shape;250;g214f726e73c_0_4237">
            <a:extLst>
              <a:ext uri="{FF2B5EF4-FFF2-40B4-BE49-F238E27FC236}">
                <a16:creationId xmlns:a16="http://schemas.microsoft.com/office/drawing/2014/main" id="{2BFD13B4-D5F6-D61F-E03D-1975AC2B5B68}"/>
              </a:ext>
            </a:extLst>
          </p:cNvPr>
          <p:cNvSpPr/>
          <p:nvPr userDrawn="1"/>
        </p:nvSpPr>
        <p:spPr>
          <a:xfrm>
            <a:off x="8357819" y="6344876"/>
            <a:ext cx="3221461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 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499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l" defTabSz="1219170" rtl="0" eaLnBrk="1" latinLnBrk="0" hangingPunct="1">
        <a:spcBef>
          <a:spcPct val="0"/>
        </a:spcBef>
        <a:buNone/>
        <a:defRPr sz="2000" b="1" i="0" kern="1200">
          <a:solidFill>
            <a:schemeClr val="tx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1333"/>
        </a:spcAft>
        <a:buSzPct val="100000"/>
        <a:buFontTx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27000" indent="-12700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•"/>
        <a:defRPr lang="en-US" sz="1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279400" indent="-12700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−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431800" indent="-12700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◦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84200" indent="-127000" algn="l" defTabSz="1064657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97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3968" userDrawn="1">
          <p15:clr>
            <a:srgbClr val="F26B43"/>
          </p15:clr>
        </p15:guide>
        <p15:guide id="4" pos="296" userDrawn="1">
          <p15:clr>
            <a:srgbClr val="F26B43"/>
          </p15:clr>
        </p15:guide>
        <p15:guide id="5" pos="7382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245" userDrawn="1">
          <p15:clr>
            <a:srgbClr val="F26B43"/>
          </p15:clr>
        </p15:guide>
        <p15:guide id="8" orient="horz" pos="4081" userDrawn="1">
          <p15:clr>
            <a:srgbClr val="F26B43"/>
          </p15:clr>
        </p15:guide>
        <p15:guide id="10" pos="4985" userDrawn="1">
          <p15:clr>
            <a:srgbClr val="F26B43"/>
          </p15:clr>
        </p15:guide>
        <p15:guide id="12" pos="1382" userDrawn="1">
          <p15:clr>
            <a:srgbClr val="F26B43"/>
          </p15:clr>
        </p15:guide>
        <p15:guide id="13" pos="1496" userDrawn="1">
          <p15:clr>
            <a:srgbClr val="F26B43"/>
          </p15:clr>
        </p15:guide>
        <p15:guide id="14" pos="2580" userDrawn="1">
          <p15:clr>
            <a:srgbClr val="F26B43"/>
          </p15:clr>
        </p15:guide>
        <p15:guide id="15" pos="2694" userDrawn="1">
          <p15:clr>
            <a:srgbClr val="F26B43"/>
          </p15:clr>
        </p15:guide>
        <p15:guide id="16" pos="6183" userDrawn="1">
          <p15:clr>
            <a:srgbClr val="F26B43"/>
          </p15:clr>
        </p15:guide>
        <p15:guide id="17" pos="3782" userDrawn="1">
          <p15:clr>
            <a:srgbClr val="F26B43"/>
          </p15:clr>
        </p15:guide>
        <p15:guide id="18" pos="3895" userDrawn="1">
          <p15:clr>
            <a:srgbClr val="F26B43"/>
          </p15:clr>
        </p15:guide>
        <p15:guide id="19" pos="3839" userDrawn="1">
          <p15:clr>
            <a:srgbClr val="F26B43"/>
          </p15:clr>
        </p15:guide>
        <p15:guide id="20" pos="6297" userDrawn="1">
          <p15:clr>
            <a:srgbClr val="F26B43"/>
          </p15:clr>
        </p15:guide>
        <p15:guide id="21" orient="horz" pos="1049" userDrawn="1">
          <p15:clr>
            <a:srgbClr val="F26B43"/>
          </p15:clr>
        </p15:guide>
        <p15:guide id="22" orient="horz" pos="641" userDrawn="1">
          <p15:clr>
            <a:srgbClr val="F26B43"/>
          </p15:clr>
        </p15:guide>
        <p15:guide id="23" orient="horz" pos="28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119" y="1590"/>
          <a:ext cx="21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0"/>
                        <a:ext cx="211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69778" y="402587"/>
            <a:ext cx="11249270" cy="6921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69778" y="1665290"/>
            <a:ext cx="1124927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55A4A8-E969-4DAA-B77A-0C2B155A47E1}"/>
              </a:ext>
            </a:extLst>
          </p:cNvPr>
          <p:cNvSpPr txBox="1"/>
          <p:nvPr userDrawn="1"/>
        </p:nvSpPr>
        <p:spPr>
          <a:xfrm>
            <a:off x="11407982" y="6477001"/>
            <a:ext cx="30789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 dirty="0">
              <a:solidFill>
                <a:schemeClr val="tx1"/>
              </a:solidFill>
            </a:endParaRPr>
          </a:p>
        </p:txBody>
      </p:sp>
      <p:sp>
        <p:nvSpPr>
          <p:cNvPr id="3" name="Google Shape;250;g214f726e73c_0_4237">
            <a:extLst>
              <a:ext uri="{FF2B5EF4-FFF2-40B4-BE49-F238E27FC236}">
                <a16:creationId xmlns:a16="http://schemas.microsoft.com/office/drawing/2014/main" id="{1C68BB9A-99F8-15F8-FC8B-97B207212D4E}"/>
              </a:ext>
            </a:extLst>
          </p:cNvPr>
          <p:cNvSpPr/>
          <p:nvPr userDrawn="1"/>
        </p:nvSpPr>
        <p:spPr>
          <a:xfrm>
            <a:off x="8357820" y="6344877"/>
            <a:ext cx="3221461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© 2026 SustainableIT.org. All Rights Reserved. </a:t>
            </a:r>
            <a:endParaRPr sz="15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499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</p:sldLayoutIdLst>
  <p:hf hdr="0" dt="0"/>
  <p:txStyles>
    <p:titleStyle>
      <a:lvl1pPr algn="l" defTabSz="1219170" rtl="0" eaLnBrk="1" latinLnBrk="0" hangingPunct="1">
        <a:spcBef>
          <a:spcPct val="0"/>
        </a:spcBef>
        <a:buNone/>
        <a:defRPr sz="2000" b="1" i="0" kern="1200">
          <a:solidFill>
            <a:schemeClr val="tx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1333"/>
        </a:spcAft>
        <a:buSzPct val="100000"/>
        <a:buFontTx/>
        <a:buNone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27000" indent="-12700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•"/>
        <a:defRPr lang="en-US" sz="1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279400" indent="-12700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−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431800" indent="-127000" algn="l" defTabSz="1219170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◦"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84200" indent="-127000" algn="l" defTabSz="1064657" rtl="0" eaLnBrk="1" latinLnBrk="0" hangingPunct="1">
        <a:spcBef>
          <a:spcPts val="0"/>
        </a:spcBef>
        <a:spcAft>
          <a:spcPts val="1333"/>
        </a:spcAft>
        <a:buClrTx/>
        <a:buSzPct val="100000"/>
        <a:buFont typeface="Arial" panose="020B0604020202020204" pitchFamily="34" charset="0"/>
        <a:buChar char="−"/>
        <a:tabLst/>
        <a:defRPr lang="en-US" sz="12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97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3968" userDrawn="1">
          <p15:clr>
            <a:srgbClr val="F26B43"/>
          </p15:clr>
        </p15:guide>
        <p15:guide id="4" pos="296" userDrawn="1">
          <p15:clr>
            <a:srgbClr val="F26B43"/>
          </p15:clr>
        </p15:guide>
        <p15:guide id="5" pos="7382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245" userDrawn="1">
          <p15:clr>
            <a:srgbClr val="F26B43"/>
          </p15:clr>
        </p15:guide>
        <p15:guide id="8" orient="horz" pos="4081" userDrawn="1">
          <p15:clr>
            <a:srgbClr val="F26B43"/>
          </p15:clr>
        </p15:guide>
        <p15:guide id="10" pos="4985" userDrawn="1">
          <p15:clr>
            <a:srgbClr val="F26B43"/>
          </p15:clr>
        </p15:guide>
        <p15:guide id="12" pos="1382" userDrawn="1">
          <p15:clr>
            <a:srgbClr val="F26B43"/>
          </p15:clr>
        </p15:guide>
        <p15:guide id="13" pos="1496" userDrawn="1">
          <p15:clr>
            <a:srgbClr val="F26B43"/>
          </p15:clr>
        </p15:guide>
        <p15:guide id="14" pos="2580" userDrawn="1">
          <p15:clr>
            <a:srgbClr val="F26B43"/>
          </p15:clr>
        </p15:guide>
        <p15:guide id="15" pos="2694" userDrawn="1">
          <p15:clr>
            <a:srgbClr val="F26B43"/>
          </p15:clr>
        </p15:guide>
        <p15:guide id="16" pos="6183" userDrawn="1">
          <p15:clr>
            <a:srgbClr val="F26B43"/>
          </p15:clr>
        </p15:guide>
        <p15:guide id="17" pos="3782" userDrawn="1">
          <p15:clr>
            <a:srgbClr val="F26B43"/>
          </p15:clr>
        </p15:guide>
        <p15:guide id="18" pos="3895" userDrawn="1">
          <p15:clr>
            <a:srgbClr val="F26B43"/>
          </p15:clr>
        </p15:guide>
        <p15:guide id="19" pos="3839" userDrawn="1">
          <p15:clr>
            <a:srgbClr val="F26B43"/>
          </p15:clr>
        </p15:guide>
        <p15:guide id="20" pos="6297" userDrawn="1">
          <p15:clr>
            <a:srgbClr val="F26B43"/>
          </p15:clr>
        </p15:guide>
        <p15:guide id="21" orient="horz" pos="1049" userDrawn="1">
          <p15:clr>
            <a:srgbClr val="F26B43"/>
          </p15:clr>
        </p15:guide>
        <p15:guide id="22" orient="horz" pos="641" userDrawn="1">
          <p15:clr>
            <a:srgbClr val="F26B43"/>
          </p15:clr>
        </p15:guide>
        <p15:guide id="23" orient="horz" pos="28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EAFCFF"/>
            </a:gs>
            <a:gs pos="25000">
              <a:srgbClr val="F0FDFF"/>
            </a:gs>
            <a:gs pos="73000">
              <a:schemeClr val="lt1"/>
            </a:gs>
            <a:gs pos="100000">
              <a:schemeClr val="lt1"/>
            </a:gs>
          </a:gsLst>
          <a:lin ang="8099331" scaled="0"/>
        </a:gradFill>
        <a:effectLst/>
      </p:bgPr>
    </p:bg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4ef7f3fd84_0_2595"/>
          <p:cNvSpPr txBox="1">
            <a:spLocks noGrp="1"/>
          </p:cNvSpPr>
          <p:nvPr>
            <p:ph type="title"/>
          </p:nvPr>
        </p:nvSpPr>
        <p:spPr>
          <a:xfrm>
            <a:off x="609441" y="609600"/>
            <a:ext cx="10947448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4" name="Google Shape;464;g24ef7f3fd84_0_2595"/>
          <p:cNvSpPr txBox="1">
            <a:spLocks noGrp="1"/>
          </p:cNvSpPr>
          <p:nvPr>
            <p:ph type="body" idx="1"/>
          </p:nvPr>
        </p:nvSpPr>
        <p:spPr>
          <a:xfrm>
            <a:off x="609441" y="1373200"/>
            <a:ext cx="5595343" cy="50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●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○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■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●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○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■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●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○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300"/>
              <a:buFont typeface="Arial"/>
              <a:buChar char="■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5" name="Google Shape;465;g24ef7f3fd84_0_2595"/>
          <p:cNvSpPr txBox="1">
            <a:spLocks noGrp="1"/>
          </p:cNvSpPr>
          <p:nvPr>
            <p:ph type="sldNum" idx="12"/>
          </p:nvPr>
        </p:nvSpPr>
        <p:spPr>
          <a:xfrm>
            <a:off x="11850661" y="6619200"/>
            <a:ext cx="362606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98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EA4335"/>
          </p15:clr>
        </p15:guide>
        <p15:guide id="2" pos="7294" userDrawn="1">
          <p15:clr>
            <a:srgbClr val="EA4335"/>
          </p15:clr>
        </p15:guide>
        <p15:guide id="3" orient="horz" pos="384" userDrawn="1">
          <p15:clr>
            <a:srgbClr val="EA4335"/>
          </p15:clr>
        </p15:guide>
        <p15:guide id="4" orient="horz" pos="865" userDrawn="1">
          <p15:clr>
            <a:srgbClr val="EA4335"/>
          </p15:clr>
        </p15:guide>
        <p15:guide id="5" orient="horz" pos="4069" userDrawn="1">
          <p15:clr>
            <a:srgbClr val="EA4335"/>
          </p15:clr>
        </p15:guide>
        <p15:guide id="6" orient="horz" pos="768" userDrawn="1">
          <p15:clr>
            <a:srgbClr val="EA4335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EAFCFF"/>
            </a:gs>
            <a:gs pos="25000">
              <a:srgbClr val="F0FDFF"/>
            </a:gs>
            <a:gs pos="73000">
              <a:schemeClr val="lt1"/>
            </a:gs>
            <a:gs pos="100000">
              <a:schemeClr val="lt1"/>
            </a:gs>
          </a:gsLst>
          <a:lin ang="8099331" scaled="0"/>
        </a:gra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 txBox="1">
            <a:spLocks noGrp="1"/>
          </p:cNvSpPr>
          <p:nvPr>
            <p:ph type="title"/>
          </p:nvPr>
        </p:nvSpPr>
        <p:spPr>
          <a:xfrm>
            <a:off x="609441" y="609600"/>
            <a:ext cx="10947448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body" idx="1"/>
          </p:nvPr>
        </p:nvSpPr>
        <p:spPr>
          <a:xfrm>
            <a:off x="609441" y="1373200"/>
            <a:ext cx="5595343" cy="50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●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○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■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●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○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■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●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○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300"/>
              <a:buFont typeface="Arial"/>
              <a:buChar char="■"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sldNum" idx="12"/>
          </p:nvPr>
        </p:nvSpPr>
        <p:spPr>
          <a:xfrm>
            <a:off x="11850661" y="6619200"/>
            <a:ext cx="362606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">
          <p15:clr>
            <a:srgbClr val="EA4335"/>
          </p15:clr>
        </p15:guide>
        <p15:guide id="2" pos="7294">
          <p15:clr>
            <a:srgbClr val="EA4335"/>
          </p15:clr>
        </p15:guide>
        <p15:guide id="3" orient="horz" pos="384">
          <p15:clr>
            <a:srgbClr val="EA4335"/>
          </p15:clr>
        </p15:guide>
        <p15:guide id="4" orient="horz" pos="865">
          <p15:clr>
            <a:srgbClr val="EA4335"/>
          </p15:clr>
        </p15:guide>
        <p15:guide id="5" orient="horz" pos="4069">
          <p15:clr>
            <a:srgbClr val="EA4335"/>
          </p15:clr>
        </p15:guide>
        <p15:guide id="6" orient="horz" pos="768">
          <p15:clr>
            <a:srgbClr val="EA4335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98"/>
              <a:buFont typeface="Poppins"/>
              <a:buNone/>
              <a:defRPr sz="8798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99"/>
              <a:buFont typeface="Arial"/>
              <a:buNone/>
              <a:defRPr sz="55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799"/>
              <a:buFont typeface="Arial"/>
              <a:buNone/>
              <a:defRPr sz="47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212" r:id="rId1"/>
    <p:sldLayoutId id="2147483651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76eb3bdb96_0_1278"/>
          <p:cNvSpPr txBox="1">
            <a:spLocks noGrp="1"/>
          </p:cNvSpPr>
          <p:nvPr>
            <p:ph type="title"/>
          </p:nvPr>
        </p:nvSpPr>
        <p:spPr>
          <a:xfrm>
            <a:off x="837982" y="365126"/>
            <a:ext cx="10512900" cy="132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98"/>
              <a:buFont typeface="Poppins"/>
              <a:buNone/>
              <a:defRPr sz="8798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g376eb3bdb96_0_1278"/>
          <p:cNvSpPr txBox="1">
            <a:spLocks noGrp="1"/>
          </p:cNvSpPr>
          <p:nvPr>
            <p:ph type="body" idx="1"/>
          </p:nvPr>
        </p:nvSpPr>
        <p:spPr>
          <a:xfrm>
            <a:off x="837982" y="1825625"/>
            <a:ext cx="10512900" cy="435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99"/>
              <a:buFont typeface="Arial"/>
              <a:buNone/>
              <a:defRPr sz="55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799"/>
              <a:buFont typeface="Arial"/>
              <a:buNone/>
              <a:defRPr sz="47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45713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13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13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13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215" r:id="rId1"/>
    <p:sldLayoutId id="2147484213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02917367-B147-46A2-ABE9-9A3AD8A97F5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02917367-B147-46A2-ABE9-9A3AD8A97F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105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b="1" i="0" kern="1200">
          <a:solidFill>
            <a:schemeClr val="tx2"/>
          </a:solidFill>
          <a:latin typeface="Poppins" pitchFamily="2" charset="77"/>
          <a:ea typeface="+mj-ea"/>
          <a:cs typeface="+mj-cs"/>
        </a:defRPr>
      </a:lvl1pPr>
    </p:titleStyle>
    <p:bodyStyle>
      <a:lvl1pPr marL="0" indent="0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55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1pPr>
      <a:lvl2pPr marL="914171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7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2pPr>
      <a:lvl3pPr marL="1828343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9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3pPr>
      <a:lvl4pPr marL="2742514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4pPr>
      <a:lvl5pPr marL="3656685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AFCFF"/>
            </a:gs>
            <a:gs pos="25000">
              <a:srgbClr val="F0FDFF"/>
            </a:gs>
            <a:gs pos="73000">
              <a:schemeClr val="lt1"/>
            </a:gs>
            <a:gs pos="100000">
              <a:schemeClr val="lt1"/>
            </a:gs>
          </a:gsLst>
          <a:lin ang="8099331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09441" y="609600"/>
            <a:ext cx="10947548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09441" y="1373200"/>
            <a:ext cx="5595343" cy="17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●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○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■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●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○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■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●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21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○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10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000"/>
              <a:buFont typeface="Arial"/>
              <a:buChar char="■"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11850661" y="6619200"/>
            <a:ext cx="362706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741323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 userDrawn="1">
          <p15:clr>
            <a:srgbClr val="EA4335"/>
          </p15:clr>
        </p15:guide>
        <p15:guide id="2" pos="5471" userDrawn="1">
          <p15:clr>
            <a:srgbClr val="EA4335"/>
          </p15:clr>
        </p15:guide>
        <p15:guide id="3" orient="horz" pos="288" userDrawn="1">
          <p15:clr>
            <a:srgbClr val="EA4335"/>
          </p15:clr>
        </p15:guide>
        <p15:guide id="4" orient="horz" pos="649" userDrawn="1">
          <p15:clr>
            <a:srgbClr val="EA4335"/>
          </p15:clr>
        </p15:guide>
        <p15:guide id="5" orient="horz" pos="3052" userDrawn="1">
          <p15:clr>
            <a:srgbClr val="EA4335"/>
          </p15:clr>
        </p15:guide>
        <p15:guide id="6" orient="horz" pos="576" userDrawn="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8.png"/><Relationship Id="rId11" Type="http://schemas.microsoft.com/office/2007/relationships/hdphoto" Target="../media/hdphoto1.wdp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4.x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Kathryn.Marston@sustainableIT.org" TargetMode="External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AFCFF"/>
            </a:gs>
            <a:gs pos="50000">
              <a:srgbClr val="F0FDFF"/>
            </a:gs>
            <a:gs pos="100000">
              <a:schemeClr val="lt1"/>
            </a:gs>
          </a:gsLst>
          <a:lin ang="8099331" scaled="0"/>
        </a:gradFill>
        <a:effectLst/>
      </p:bgPr>
    </p:bg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Google Shape;1864;p247"/>
          <p:cNvSpPr txBox="1">
            <a:spLocks noGrp="1"/>
          </p:cNvSpPr>
          <p:nvPr>
            <p:ph type="title"/>
          </p:nvPr>
        </p:nvSpPr>
        <p:spPr>
          <a:xfrm>
            <a:off x="630467" y="1983300"/>
            <a:ext cx="6726000" cy="13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4100" b="1" dirty="0">
                <a:solidFill>
                  <a:schemeClr val="accent3"/>
                </a:solidFill>
              </a:rPr>
              <a:t>SUSTAINABLE</a:t>
            </a:r>
            <a:r>
              <a:rPr lang="en-US" sz="4100" dirty="0">
                <a:solidFill>
                  <a:schemeClr val="accent3"/>
                </a:solidFill>
              </a:rPr>
              <a:t>IT</a:t>
            </a:r>
            <a:r>
              <a:rPr lang="en-US" sz="3300" dirty="0">
                <a:solidFill>
                  <a:schemeClr val="accent3"/>
                </a:solidFill>
              </a:rPr>
              <a:t>.ORG</a:t>
            </a:r>
            <a:endParaRPr sz="3300" dirty="0">
              <a:solidFill>
                <a:schemeClr val="accent3"/>
              </a:solidFill>
            </a:endParaRPr>
          </a:p>
        </p:txBody>
      </p:sp>
      <p:sp>
        <p:nvSpPr>
          <p:cNvPr id="1865" name="Google Shape;1865;p247"/>
          <p:cNvSpPr txBox="1">
            <a:spLocks noGrp="1"/>
          </p:cNvSpPr>
          <p:nvPr>
            <p:ph type="subTitle" idx="1"/>
          </p:nvPr>
        </p:nvSpPr>
        <p:spPr>
          <a:xfrm>
            <a:off x="630459" y="3587799"/>
            <a:ext cx="62697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700" dirty="0"/>
              <a:t>Sustainable IT Playbook Strategy Reference Materials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700" dirty="0"/>
              <a:t>2</a:t>
            </a:r>
            <a:r>
              <a:rPr lang="en-US" sz="2700" baseline="30000" dirty="0"/>
              <a:t>nd</a:t>
            </a:r>
            <a:r>
              <a:rPr lang="en-US" sz="2700" dirty="0"/>
              <a:t> Edition, December 2025</a:t>
            </a:r>
            <a:endParaRPr sz="2700" dirty="0"/>
          </a:p>
        </p:txBody>
      </p:sp>
      <p:pic>
        <p:nvPicPr>
          <p:cNvPr id="1866" name="Google Shape;1866;p24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617937" y="609600"/>
            <a:ext cx="7900603" cy="5637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7" name="Google Shape;1867;p24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475" y="609591"/>
            <a:ext cx="1663237" cy="5424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7;p6">
            <a:extLst>
              <a:ext uri="{FF2B5EF4-FFF2-40B4-BE49-F238E27FC236}">
                <a16:creationId xmlns:a16="http://schemas.microsoft.com/office/drawing/2014/main" id="{9629B248-83CB-9017-8E43-C15EA86593B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850783" y="6619200"/>
            <a:ext cx="3627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oogle Shape;314;g376eb3bdb96_0_689"/>
          <p:cNvGrpSpPr/>
          <p:nvPr/>
        </p:nvGrpSpPr>
        <p:grpSpPr>
          <a:xfrm>
            <a:off x="258434" y="287601"/>
            <a:ext cx="2907900" cy="4957846"/>
            <a:chOff x="520939" y="2695521"/>
            <a:chExt cx="5815800" cy="9915692"/>
          </a:xfrm>
        </p:grpSpPr>
        <p:sp>
          <p:nvSpPr>
            <p:cNvPr id="315" name="Google Shape;315;g376eb3bdb96_0_689"/>
            <p:cNvSpPr/>
            <p:nvPr/>
          </p:nvSpPr>
          <p:spPr>
            <a:xfrm>
              <a:off x="1206739" y="2771721"/>
              <a:ext cx="5040000" cy="1296000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 w="12700" cap="flat" cmpd="sng">
              <a:solidFill>
                <a:srgbClr val="25452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96000" tIns="22850" rIns="144000" bIns="2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dirty="0">
                  <a:solidFill>
                    <a:schemeClr val="lt1"/>
                  </a:solidFill>
                  <a:latin typeface="+mn-lt"/>
                  <a:ea typeface="Calibri"/>
                  <a:cs typeface="Calibri"/>
                  <a:sym typeface="Calibri"/>
                </a:rPr>
                <a:t>Sustainability goals &amp; targets</a:t>
              </a:r>
              <a:endParaRPr sz="350" dirty="0">
                <a:latin typeface="+mn-lt"/>
              </a:endParaRPr>
            </a:p>
          </p:txBody>
        </p:sp>
        <p:sp>
          <p:nvSpPr>
            <p:cNvPr id="316" name="Google Shape;316;g376eb3bdb96_0_689"/>
            <p:cNvSpPr/>
            <p:nvPr/>
          </p:nvSpPr>
          <p:spPr>
            <a:xfrm>
              <a:off x="520939" y="2695521"/>
              <a:ext cx="1440000" cy="144000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g376eb3bdb96_0_689"/>
            <p:cNvSpPr txBox="1"/>
            <p:nvPr/>
          </p:nvSpPr>
          <p:spPr>
            <a:xfrm>
              <a:off x="610939" y="4289813"/>
              <a:ext cx="5725800" cy="832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22850" rIns="45713" bIns="2285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Climate goals:</a:t>
              </a:r>
              <a:endParaRPr sz="350" dirty="0">
                <a:latin typeface="+mn-lt"/>
              </a:endParaRPr>
            </a:p>
            <a:p>
              <a:pPr marL="180000" marR="0" lvl="0" indent="-1800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Net-zero operations by 2030</a:t>
              </a:r>
              <a:endParaRPr sz="1200" dirty="0">
                <a:latin typeface="+mn-lt"/>
              </a:endParaRPr>
            </a:p>
            <a:p>
              <a:pPr marL="180000" marR="0" lvl="0" indent="-1800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Net-zero supply chain by 2040</a:t>
              </a:r>
              <a:endParaRPr sz="1200" dirty="0">
                <a:latin typeface="+mn-lt"/>
              </a:endParaRPr>
            </a:p>
            <a:p>
              <a:pPr marL="180000" marR="0" lvl="0" indent="-1800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Contribute to the restoration of biodiversity</a:t>
              </a:r>
              <a:endParaRPr sz="1200" dirty="0">
                <a:latin typeface="+mn-l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Circularity:</a:t>
              </a:r>
              <a:endParaRPr sz="350" dirty="0">
                <a:latin typeface="+mn-lt"/>
              </a:endParaRPr>
            </a:p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Increased use of non-virgin materials in production</a:t>
              </a:r>
              <a:endParaRPr sz="1200" dirty="0">
                <a:latin typeface="+mn-lt"/>
              </a:endParaRPr>
            </a:p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50% circularity by 2025 &amp; &gt;90% by 2030 through waste-to-landfill reduction</a:t>
              </a:r>
              <a:endParaRPr sz="1200" dirty="0">
                <a:latin typeface="+mn-lt"/>
              </a:endParaRPr>
            </a:p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Increase energy efficiency, heat recovery, &amp; water regeneration</a:t>
              </a:r>
              <a:endParaRPr sz="1200" dirty="0">
                <a:latin typeface="+mn-l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Social responsibility:</a:t>
              </a:r>
              <a:endParaRPr sz="350" dirty="0">
                <a:latin typeface="+mn-lt"/>
              </a:endParaRPr>
            </a:p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Build resilience &amp; adaptability in our people &amp; society through continuous learning &amp; assistance programs</a:t>
              </a:r>
              <a:endParaRPr sz="1200" dirty="0">
                <a:latin typeface="+mn-lt"/>
              </a:endParaRPr>
            </a:p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Global diverse workforce </a:t>
              </a:r>
            </a:p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Adapt to a new normal working model</a:t>
              </a:r>
              <a:endParaRPr sz="1200" dirty="0">
                <a:latin typeface="+mn-lt"/>
              </a:endParaRPr>
            </a:p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Positive contribution to our communities &amp; society at large</a:t>
              </a:r>
              <a:endParaRPr sz="1200" dirty="0">
                <a:latin typeface="+mn-l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Governance:</a:t>
              </a:r>
              <a:endParaRPr sz="350" dirty="0">
                <a:latin typeface="+mn-lt"/>
              </a:endParaRPr>
            </a:p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Digital innovation &amp; technology</a:t>
              </a:r>
              <a:endParaRPr sz="1200" dirty="0">
                <a:latin typeface="+mn-lt"/>
              </a:endParaRPr>
            </a:p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Secure, trusted, &amp; transparent supply chain</a:t>
              </a:r>
              <a:endParaRPr sz="1200" dirty="0">
                <a:latin typeface="+mn-lt"/>
              </a:endParaRPr>
            </a:p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Reliable &amp; trusted reporting</a:t>
              </a:r>
              <a:endParaRPr sz="1200" dirty="0">
                <a:latin typeface="+mn-lt"/>
              </a:endParaRPr>
            </a:p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ESG criteria tied to executive compensation</a:t>
              </a:r>
              <a:endParaRPr sz="1200" dirty="0">
                <a:latin typeface="+mn-lt"/>
              </a:endParaRPr>
            </a:p>
            <a:p>
              <a:pPr marL="171450" marR="0" lvl="0" indent="-1079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endParaRPr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0" indent="-1079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endParaRPr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8" name="Google Shape;318;g376eb3bdb96_0_689" descr="Target with solid fill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0939" y="2801472"/>
              <a:ext cx="1260000" cy="1260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9" name="Google Shape;319;g376eb3bdb96_0_689"/>
          <p:cNvGrpSpPr/>
          <p:nvPr/>
        </p:nvGrpSpPr>
        <p:grpSpPr>
          <a:xfrm>
            <a:off x="3279713" y="287601"/>
            <a:ext cx="2912481" cy="4952700"/>
            <a:chOff x="6568810" y="2695521"/>
            <a:chExt cx="5824962" cy="9905400"/>
          </a:xfrm>
        </p:grpSpPr>
        <p:sp>
          <p:nvSpPr>
            <p:cNvPr id="320" name="Google Shape;320;g376eb3bdb96_0_689"/>
            <p:cNvSpPr/>
            <p:nvPr/>
          </p:nvSpPr>
          <p:spPr>
            <a:xfrm>
              <a:off x="7254610" y="2771721"/>
              <a:ext cx="5040000" cy="1296000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 w="12700" cap="flat" cmpd="sng">
              <a:solidFill>
                <a:srgbClr val="25452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96000" tIns="22850" rIns="144000" bIns="2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lt1"/>
                  </a:solidFill>
                  <a:latin typeface="+mn-lt"/>
                  <a:ea typeface="Calibri"/>
                  <a:cs typeface="Calibri"/>
                  <a:sym typeface="Calibri"/>
                </a:rPr>
                <a:t>Challenges &amp; pain points</a:t>
              </a:r>
              <a:endParaRPr sz="1600" dirty="0">
                <a:solidFill>
                  <a:schemeClr val="lt1"/>
                </a:solidFill>
                <a:latin typeface="+mn-lt"/>
                <a:ea typeface="Calibri"/>
                <a:cs typeface="Calibri"/>
              </a:endParaRPr>
            </a:p>
          </p:txBody>
        </p:sp>
        <p:sp>
          <p:nvSpPr>
            <p:cNvPr id="321" name="Google Shape;321;g376eb3bdb96_0_689"/>
            <p:cNvSpPr/>
            <p:nvPr/>
          </p:nvSpPr>
          <p:spPr>
            <a:xfrm>
              <a:off x="6568810" y="2695521"/>
              <a:ext cx="1440000" cy="144000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g376eb3bdb96_0_689"/>
            <p:cNvSpPr txBox="1"/>
            <p:nvPr/>
          </p:nvSpPr>
          <p:spPr>
            <a:xfrm>
              <a:off x="6667972" y="4279521"/>
              <a:ext cx="5725800" cy="832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22850" rIns="45713" bIns="2285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Sustainability in IT – “Footprint”</a:t>
              </a:r>
              <a:endParaRPr sz="350" dirty="0">
                <a:latin typeface="+mn-lt"/>
              </a:endParaRPr>
            </a:p>
            <a:p>
              <a:pPr marL="171450" marR="0" lvl="0" indent="-171450" algn="l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A large share of servers in high-carbon cloud &amp; data centers</a:t>
              </a:r>
              <a:endParaRPr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  <a:p>
              <a:pPr marL="171450" marR="0" lvl="0" indent="-171450" algn="l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No sustainability is embedded into application portfolio management or software development</a:t>
              </a:r>
              <a:endParaRPr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  <a:p>
              <a:pPr marL="171450" marR="0" lvl="0" indent="-171450" algn="l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Limited energy management visibility &amp; tracking</a:t>
              </a:r>
              <a:endParaRPr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  <a:p>
              <a:pPr marL="171450" marR="0" lvl="0" indent="-171450" algn="l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A high turnover rate of IT hardware, limited repair, &amp; reuse</a:t>
              </a:r>
              <a:endParaRPr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  <a:p>
              <a:pPr marL="171450" marR="0" lvl="0" indent="-171450" algn="l" rtl="0">
                <a:lnSpc>
                  <a:spcPct val="106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Limited sustainability requirements embedded in RF(X), contracts, etc.</a:t>
              </a:r>
              <a:r>
                <a:rPr lang="en-GB" sz="10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 </a:t>
              </a:r>
              <a:endParaRPr sz="1000" dirty="0">
                <a:latin typeface="+mn-l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Sustainability by IT – “Handprint”</a:t>
              </a:r>
              <a:endParaRPr sz="10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  <a:p>
              <a:pPr marL="171450" marR="0" lvl="0" indent="-171450" algn="l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Visibility of current emission baseline</a:t>
              </a:r>
              <a:endParaRPr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  <a:p>
              <a:pPr marL="171450" marR="0" lvl="0" indent="-171450" algn="l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Lifecycle assessment of current product &amp; service portfolio</a:t>
              </a:r>
              <a:endParaRPr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  <a:p>
              <a:pPr marL="171450" marR="0" lvl="0" indent="-171450" algn="l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New regional &amp; national regulatory requirements</a:t>
              </a:r>
              <a:endParaRPr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  <a:p>
              <a:pPr marL="171450" marR="0" lvl="0" indent="-171450" algn="l" rtl="0">
                <a:spcBef>
                  <a:spcPts val="4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Limited sustainability innovation in products &amp; services</a:t>
              </a:r>
              <a:endParaRPr sz="1200" dirty="0">
                <a:latin typeface="+mn-l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IT for society – “Heartprint”</a:t>
              </a:r>
              <a:endParaRPr sz="350" dirty="0">
                <a:latin typeface="+mn-lt"/>
              </a:endParaRPr>
            </a:p>
            <a:p>
              <a:pPr marL="171450" marR="0" lvl="0" indent="-171450" algn="l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Lack of diversity in top management</a:t>
              </a:r>
              <a:endParaRPr sz="1200" dirty="0">
                <a:latin typeface="+mn-lt"/>
              </a:endParaRPr>
            </a:p>
            <a:p>
              <a:pPr marL="171450" marR="0" lvl="0" indent="-171450" algn="l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Scarcity of trained sustainability professionals</a:t>
              </a:r>
              <a:endParaRPr sz="1200" dirty="0">
                <a:latin typeface="+mn-lt"/>
              </a:endParaRPr>
            </a:p>
            <a:p>
              <a:pPr marL="171450" marR="0" lvl="0" indent="-171450" algn="l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Limited sustainability training available</a:t>
              </a:r>
              <a:endParaRPr sz="1200" dirty="0">
                <a:latin typeface="+mn-lt"/>
              </a:endParaRPr>
            </a:p>
            <a:p>
              <a:pPr marL="228600" marR="0" lvl="0" indent="-1651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endParaRPr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3" name="Google Shape;323;g376eb3bdb96_0_689" descr="Construction Barricade with solid fill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12810" y="2839521"/>
              <a:ext cx="1152000" cy="1152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4" name="Google Shape;324;g376eb3bdb96_0_689"/>
          <p:cNvGrpSpPr/>
          <p:nvPr/>
        </p:nvGrpSpPr>
        <p:grpSpPr>
          <a:xfrm>
            <a:off x="9220539" y="364747"/>
            <a:ext cx="2938615" cy="4875554"/>
            <a:chOff x="18592364" y="2695521"/>
            <a:chExt cx="5889554" cy="9751108"/>
          </a:xfrm>
        </p:grpSpPr>
        <p:sp>
          <p:nvSpPr>
            <p:cNvPr id="325" name="Google Shape;325;g376eb3bdb96_0_689"/>
            <p:cNvSpPr/>
            <p:nvPr/>
          </p:nvSpPr>
          <p:spPr>
            <a:xfrm>
              <a:off x="19278164" y="2771721"/>
              <a:ext cx="5040000" cy="1296000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 w="12700" cap="flat" cmpd="sng">
              <a:solidFill>
                <a:srgbClr val="25452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60000" tIns="22850" rIns="144000" bIns="2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GB" sz="1600" dirty="0">
                  <a:solidFill>
                    <a:schemeClr val="lt1"/>
                  </a:solidFill>
                  <a:latin typeface="+mn-lt"/>
                  <a:ea typeface="Calibri"/>
                  <a:cs typeface="Calibri"/>
                  <a:sym typeface="Calibri"/>
                </a:rPr>
                <a:t>Objectives and</a:t>
              </a:r>
              <a:br>
                <a:rPr lang="en-GB" sz="1600" dirty="0">
                  <a:solidFill>
                    <a:schemeClr val="lt1"/>
                  </a:solidFill>
                  <a:latin typeface="+mn-lt"/>
                  <a:ea typeface="Calibri"/>
                  <a:cs typeface="Calibri"/>
                  <a:sym typeface="Calibri"/>
                </a:rPr>
              </a:br>
              <a:r>
                <a:rPr lang="en-GB" sz="1600" dirty="0">
                  <a:solidFill>
                    <a:schemeClr val="lt1"/>
                  </a:solidFill>
                  <a:latin typeface="+mn-lt"/>
                  <a:ea typeface="Calibri"/>
                  <a:cs typeface="Calibri"/>
                  <a:sym typeface="Calibri"/>
                </a:rPr>
                <a:t>key results</a:t>
              </a:r>
              <a:endParaRPr sz="1600" dirty="0">
                <a:solidFill>
                  <a:schemeClr val="lt1"/>
                </a:solidFill>
                <a:latin typeface="+mn-lt"/>
                <a:ea typeface="Calibri"/>
                <a:cs typeface="Calibri"/>
              </a:endParaRPr>
            </a:p>
          </p:txBody>
        </p:sp>
        <p:sp>
          <p:nvSpPr>
            <p:cNvPr id="326" name="Google Shape;326;g376eb3bdb96_0_689"/>
            <p:cNvSpPr/>
            <p:nvPr/>
          </p:nvSpPr>
          <p:spPr>
            <a:xfrm>
              <a:off x="18592364" y="2695521"/>
              <a:ext cx="1440000" cy="144000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g376eb3bdb96_0_689"/>
            <p:cNvSpPr txBox="1"/>
            <p:nvPr/>
          </p:nvSpPr>
          <p:spPr>
            <a:xfrm>
              <a:off x="18592364" y="4125229"/>
              <a:ext cx="5889554" cy="832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22850" rIns="45713" bIns="2285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Sustainability in IT – “Footprint”</a:t>
              </a:r>
              <a:endParaRPr sz="1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  <a:p>
              <a:pPr marL="171450" marR="0" lvl="0" indent="-171450" algn="l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Reduce a minimum of 70% CO2 emission from IT operations, including Scope 3 by 2030</a:t>
              </a:r>
              <a:endParaRPr sz="1200" dirty="0">
                <a:latin typeface="+mn-lt"/>
              </a:endParaRPr>
            </a:p>
            <a:p>
              <a:pPr marL="171450" marR="0" lvl="0" indent="-171450" algn="l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Reduce CO2 emission from cloud &amp; data center operations by 70% or more by 2050</a:t>
              </a:r>
              <a:endParaRPr sz="1200" dirty="0">
                <a:latin typeface="+mn-lt"/>
              </a:endParaRPr>
            </a:p>
            <a:p>
              <a:pPr marL="171450" marR="0" lvl="0" indent="-171450" algn="l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Prolong lifespan of IT hardware</a:t>
              </a:r>
              <a:endParaRPr sz="1200" dirty="0">
                <a:latin typeface="+mn-lt"/>
              </a:endParaRPr>
            </a:p>
            <a:p>
              <a:pPr marL="171450" marR="0" lvl="0" indent="-171450" algn="l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Increase share of Device-as-a-Service </a:t>
              </a:r>
              <a:endParaRPr sz="1200" dirty="0">
                <a:latin typeface="+mn-lt"/>
              </a:endParaRPr>
            </a:p>
            <a:p>
              <a:pPr marL="171450" marR="0" lvl="0" indent="-171450" algn="l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Improve energy efficiency 50%</a:t>
              </a:r>
              <a:endParaRPr sz="1200" dirty="0">
                <a:latin typeface="+mn-lt"/>
              </a:endParaRPr>
            </a:p>
            <a:p>
              <a:pPr marL="171450" marR="0" lvl="0" indent="-171450" algn="l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Remove one ton CO2 emission through ITAD per year by 2030</a:t>
              </a:r>
              <a:endParaRPr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Sustainability by IT – “Handprint”</a:t>
              </a:r>
              <a:endParaRPr sz="1400" dirty="0">
                <a:latin typeface="+mn-lt"/>
              </a:endParaRPr>
            </a:p>
            <a:p>
              <a:pPr marL="171450" marR="0" lvl="0" indent="-171450" algn="l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Enable sustainable digital innovation &amp; technology</a:t>
              </a:r>
              <a:endParaRPr sz="1200" dirty="0">
                <a:latin typeface="+mn-lt"/>
              </a:endParaRPr>
            </a:p>
            <a:p>
              <a:pPr marL="171450" marR="0" lvl="0" indent="-171450" algn="l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Provide support for single source of truth for environmental data across the enterprise</a:t>
              </a:r>
              <a:endParaRPr sz="1200" dirty="0">
                <a:latin typeface="+mn-lt"/>
              </a:endParaRPr>
            </a:p>
            <a:p>
              <a:pPr marL="171450" marR="0" lvl="0" indent="-171450" algn="l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Support for supplier &amp; Scope 3 management</a:t>
              </a:r>
              <a:endParaRPr sz="1200" dirty="0">
                <a:latin typeface="+mn-l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IT for society – “Heartprint”</a:t>
              </a:r>
              <a:endParaRPr sz="1400" dirty="0">
                <a:latin typeface="+mn-lt"/>
              </a:endParaRPr>
            </a:p>
            <a:p>
              <a:pPr marL="171450" marR="0" lvl="0" indent="-171450" algn="l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Awareness campaigns &amp; formal training</a:t>
              </a:r>
              <a:endParaRPr sz="1200" dirty="0">
                <a:latin typeface="+mn-lt"/>
              </a:endParaRPr>
            </a:p>
            <a:p>
              <a:pPr marL="171450" marR="0" lvl="0" indent="-171450" algn="l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Initiate IT hardware &amp; employee time donation programs</a:t>
              </a:r>
              <a:endParaRPr sz="1200" dirty="0">
                <a:latin typeface="+mn-lt"/>
              </a:endParaRPr>
            </a:p>
            <a:p>
              <a:pPr marL="171450" marR="0" lvl="0" indent="-171450" algn="l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Increase diversity in IT</a:t>
              </a:r>
              <a:endParaRPr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0" indent="-1079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endParaRPr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8" name="Google Shape;328;g376eb3bdb96_0_689"/>
            <p:cNvGrpSpPr/>
            <p:nvPr/>
          </p:nvGrpSpPr>
          <p:grpSpPr>
            <a:xfrm>
              <a:off x="18862366" y="2992502"/>
              <a:ext cx="900001" cy="900001"/>
              <a:chOff x="11033125" y="1349375"/>
              <a:chExt cx="284163" cy="284163"/>
            </a:xfrm>
          </p:grpSpPr>
          <p:sp>
            <p:nvSpPr>
              <p:cNvPr id="329" name="Google Shape;329;g376eb3bdb96_0_689"/>
              <p:cNvSpPr/>
              <p:nvPr/>
            </p:nvSpPr>
            <p:spPr>
              <a:xfrm>
                <a:off x="11133138" y="1385888"/>
                <a:ext cx="84138" cy="7778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46" extrusionOk="0">
                    <a:moveTo>
                      <a:pt x="170" y="130"/>
                    </a:moveTo>
                    <a:lnTo>
                      <a:pt x="167" y="133"/>
                    </a:lnTo>
                    <a:lnTo>
                      <a:pt x="164" y="137"/>
                    </a:lnTo>
                    <a:lnTo>
                      <a:pt x="164" y="142"/>
                    </a:lnTo>
                    <a:lnTo>
                      <a:pt x="164" y="146"/>
                    </a:lnTo>
                    <a:lnTo>
                      <a:pt x="178" y="188"/>
                    </a:lnTo>
                    <a:lnTo>
                      <a:pt x="143" y="160"/>
                    </a:lnTo>
                    <a:lnTo>
                      <a:pt x="139" y="157"/>
                    </a:lnTo>
                    <a:lnTo>
                      <a:pt x="135" y="157"/>
                    </a:lnTo>
                    <a:lnTo>
                      <a:pt x="129" y="157"/>
                    </a:lnTo>
                    <a:lnTo>
                      <a:pt x="125" y="160"/>
                    </a:lnTo>
                    <a:lnTo>
                      <a:pt x="90" y="188"/>
                    </a:lnTo>
                    <a:lnTo>
                      <a:pt x="104" y="146"/>
                    </a:lnTo>
                    <a:lnTo>
                      <a:pt x="105" y="142"/>
                    </a:lnTo>
                    <a:lnTo>
                      <a:pt x="104" y="137"/>
                    </a:lnTo>
                    <a:lnTo>
                      <a:pt x="101" y="133"/>
                    </a:lnTo>
                    <a:lnTo>
                      <a:pt x="98" y="130"/>
                    </a:lnTo>
                    <a:lnTo>
                      <a:pt x="58" y="97"/>
                    </a:lnTo>
                    <a:lnTo>
                      <a:pt x="105" y="97"/>
                    </a:lnTo>
                    <a:lnTo>
                      <a:pt x="109" y="96"/>
                    </a:lnTo>
                    <a:lnTo>
                      <a:pt x="112" y="93"/>
                    </a:lnTo>
                    <a:lnTo>
                      <a:pt x="115" y="91"/>
                    </a:lnTo>
                    <a:lnTo>
                      <a:pt x="118" y="87"/>
                    </a:lnTo>
                    <a:lnTo>
                      <a:pt x="133" y="52"/>
                    </a:lnTo>
                    <a:lnTo>
                      <a:pt x="151" y="88"/>
                    </a:lnTo>
                    <a:lnTo>
                      <a:pt x="153" y="91"/>
                    </a:lnTo>
                    <a:lnTo>
                      <a:pt x="156" y="94"/>
                    </a:lnTo>
                    <a:lnTo>
                      <a:pt x="160" y="96"/>
                    </a:lnTo>
                    <a:lnTo>
                      <a:pt x="164" y="97"/>
                    </a:lnTo>
                    <a:lnTo>
                      <a:pt x="212" y="97"/>
                    </a:lnTo>
                    <a:lnTo>
                      <a:pt x="170" y="130"/>
                    </a:lnTo>
                    <a:close/>
                    <a:moveTo>
                      <a:pt x="254" y="67"/>
                    </a:moveTo>
                    <a:lnTo>
                      <a:pt x="174" y="67"/>
                    </a:lnTo>
                    <a:lnTo>
                      <a:pt x="146" y="9"/>
                    </a:lnTo>
                    <a:lnTo>
                      <a:pt x="144" y="5"/>
                    </a:lnTo>
                    <a:lnTo>
                      <a:pt x="141" y="3"/>
                    </a:lnTo>
                    <a:lnTo>
                      <a:pt x="138" y="0"/>
                    </a:lnTo>
                    <a:lnTo>
                      <a:pt x="132" y="0"/>
                    </a:lnTo>
                    <a:lnTo>
                      <a:pt x="129" y="0"/>
                    </a:lnTo>
                    <a:lnTo>
                      <a:pt x="125" y="3"/>
                    </a:lnTo>
                    <a:lnTo>
                      <a:pt x="122" y="6"/>
                    </a:lnTo>
                    <a:lnTo>
                      <a:pt x="120" y="9"/>
                    </a:lnTo>
                    <a:lnTo>
                      <a:pt x="95" y="67"/>
                    </a:lnTo>
                    <a:lnTo>
                      <a:pt x="15" y="67"/>
                    </a:lnTo>
                    <a:lnTo>
                      <a:pt x="10" y="67"/>
                    </a:lnTo>
                    <a:lnTo>
                      <a:pt x="6" y="69"/>
                    </a:lnTo>
                    <a:lnTo>
                      <a:pt x="3" y="72"/>
                    </a:lnTo>
                    <a:lnTo>
                      <a:pt x="1" y="76"/>
                    </a:lnTo>
                    <a:lnTo>
                      <a:pt x="0" y="81"/>
                    </a:lnTo>
                    <a:lnTo>
                      <a:pt x="0" y="86"/>
                    </a:lnTo>
                    <a:lnTo>
                      <a:pt x="2" y="89"/>
                    </a:lnTo>
                    <a:lnTo>
                      <a:pt x="5" y="93"/>
                    </a:lnTo>
                    <a:lnTo>
                      <a:pt x="71" y="146"/>
                    </a:lnTo>
                    <a:lnTo>
                      <a:pt x="46" y="226"/>
                    </a:lnTo>
                    <a:lnTo>
                      <a:pt x="45" y="231"/>
                    </a:lnTo>
                    <a:lnTo>
                      <a:pt x="46" y="236"/>
                    </a:lnTo>
                    <a:lnTo>
                      <a:pt x="48" y="240"/>
                    </a:lnTo>
                    <a:lnTo>
                      <a:pt x="51" y="243"/>
                    </a:lnTo>
                    <a:lnTo>
                      <a:pt x="55" y="245"/>
                    </a:lnTo>
                    <a:lnTo>
                      <a:pt x="60" y="246"/>
                    </a:lnTo>
                    <a:lnTo>
                      <a:pt x="65" y="245"/>
                    </a:lnTo>
                    <a:lnTo>
                      <a:pt x="69" y="242"/>
                    </a:lnTo>
                    <a:lnTo>
                      <a:pt x="135" y="190"/>
                    </a:lnTo>
                    <a:lnTo>
                      <a:pt x="200" y="242"/>
                    </a:lnTo>
                    <a:lnTo>
                      <a:pt x="204" y="245"/>
                    </a:lnTo>
                    <a:lnTo>
                      <a:pt x="209" y="246"/>
                    </a:lnTo>
                    <a:lnTo>
                      <a:pt x="214" y="245"/>
                    </a:lnTo>
                    <a:lnTo>
                      <a:pt x="218" y="243"/>
                    </a:lnTo>
                    <a:lnTo>
                      <a:pt x="221" y="240"/>
                    </a:lnTo>
                    <a:lnTo>
                      <a:pt x="223" y="236"/>
                    </a:lnTo>
                    <a:lnTo>
                      <a:pt x="224" y="231"/>
                    </a:lnTo>
                    <a:lnTo>
                      <a:pt x="223" y="226"/>
                    </a:lnTo>
                    <a:lnTo>
                      <a:pt x="197" y="146"/>
                    </a:lnTo>
                    <a:lnTo>
                      <a:pt x="263" y="93"/>
                    </a:lnTo>
                    <a:lnTo>
                      <a:pt x="266" y="89"/>
                    </a:lnTo>
                    <a:lnTo>
                      <a:pt x="268" y="86"/>
                    </a:lnTo>
                    <a:lnTo>
                      <a:pt x="268" y="81"/>
                    </a:lnTo>
                    <a:lnTo>
                      <a:pt x="268" y="76"/>
                    </a:lnTo>
                    <a:lnTo>
                      <a:pt x="266" y="72"/>
                    </a:lnTo>
                    <a:lnTo>
                      <a:pt x="263" y="69"/>
                    </a:lnTo>
                    <a:lnTo>
                      <a:pt x="259" y="67"/>
                    </a:lnTo>
                    <a:lnTo>
                      <a:pt x="254" y="67"/>
                    </a:lnTo>
                    <a:lnTo>
                      <a:pt x="254" y="6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9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g376eb3bdb96_0_689"/>
              <p:cNvSpPr/>
              <p:nvPr/>
            </p:nvSpPr>
            <p:spPr>
              <a:xfrm>
                <a:off x="11033125" y="1349375"/>
                <a:ext cx="284163" cy="284163"/>
              </a:xfrm>
              <a:custGeom>
                <a:avLst/>
                <a:gdLst/>
                <a:ahLst/>
                <a:cxnLst/>
                <a:rect l="l" t="t" r="r" b="b"/>
                <a:pathLst>
                  <a:path w="898" h="897" extrusionOk="0">
                    <a:moveTo>
                      <a:pt x="737" y="371"/>
                    </a:moveTo>
                    <a:lnTo>
                      <a:pt x="749" y="348"/>
                    </a:lnTo>
                    <a:lnTo>
                      <a:pt x="761" y="320"/>
                    </a:lnTo>
                    <a:lnTo>
                      <a:pt x="770" y="290"/>
                    </a:lnTo>
                    <a:lnTo>
                      <a:pt x="779" y="258"/>
                    </a:lnTo>
                    <a:lnTo>
                      <a:pt x="787" y="221"/>
                    </a:lnTo>
                    <a:lnTo>
                      <a:pt x="794" y="181"/>
                    </a:lnTo>
                    <a:lnTo>
                      <a:pt x="798" y="137"/>
                    </a:lnTo>
                    <a:lnTo>
                      <a:pt x="801" y="90"/>
                    </a:lnTo>
                    <a:lnTo>
                      <a:pt x="868" y="90"/>
                    </a:lnTo>
                    <a:lnTo>
                      <a:pt x="868" y="113"/>
                    </a:lnTo>
                    <a:lnTo>
                      <a:pt x="868" y="141"/>
                    </a:lnTo>
                    <a:lnTo>
                      <a:pt x="866" y="174"/>
                    </a:lnTo>
                    <a:lnTo>
                      <a:pt x="861" y="209"/>
                    </a:lnTo>
                    <a:lnTo>
                      <a:pt x="858" y="227"/>
                    </a:lnTo>
                    <a:lnTo>
                      <a:pt x="854" y="244"/>
                    </a:lnTo>
                    <a:lnTo>
                      <a:pt x="848" y="261"/>
                    </a:lnTo>
                    <a:lnTo>
                      <a:pt x="842" y="278"/>
                    </a:lnTo>
                    <a:lnTo>
                      <a:pt x="836" y="294"/>
                    </a:lnTo>
                    <a:lnTo>
                      <a:pt x="827" y="309"/>
                    </a:lnTo>
                    <a:lnTo>
                      <a:pt x="817" y="324"/>
                    </a:lnTo>
                    <a:lnTo>
                      <a:pt x="806" y="337"/>
                    </a:lnTo>
                    <a:lnTo>
                      <a:pt x="798" y="343"/>
                    </a:lnTo>
                    <a:lnTo>
                      <a:pt x="791" y="350"/>
                    </a:lnTo>
                    <a:lnTo>
                      <a:pt x="783" y="355"/>
                    </a:lnTo>
                    <a:lnTo>
                      <a:pt x="775" y="359"/>
                    </a:lnTo>
                    <a:lnTo>
                      <a:pt x="766" y="364"/>
                    </a:lnTo>
                    <a:lnTo>
                      <a:pt x="756" y="367"/>
                    </a:lnTo>
                    <a:lnTo>
                      <a:pt x="747" y="370"/>
                    </a:lnTo>
                    <a:lnTo>
                      <a:pt x="737" y="371"/>
                    </a:lnTo>
                    <a:lnTo>
                      <a:pt x="737" y="371"/>
                    </a:lnTo>
                    <a:close/>
                    <a:moveTo>
                      <a:pt x="574" y="490"/>
                    </a:moveTo>
                    <a:lnTo>
                      <a:pt x="553" y="503"/>
                    </a:lnTo>
                    <a:lnTo>
                      <a:pt x="535" y="514"/>
                    </a:lnTo>
                    <a:lnTo>
                      <a:pt x="527" y="521"/>
                    </a:lnTo>
                    <a:lnTo>
                      <a:pt x="518" y="528"/>
                    </a:lnTo>
                    <a:lnTo>
                      <a:pt x="509" y="536"/>
                    </a:lnTo>
                    <a:lnTo>
                      <a:pt x="502" y="543"/>
                    </a:lnTo>
                    <a:lnTo>
                      <a:pt x="496" y="552"/>
                    </a:lnTo>
                    <a:lnTo>
                      <a:pt x="489" y="561"/>
                    </a:lnTo>
                    <a:lnTo>
                      <a:pt x="484" y="572"/>
                    </a:lnTo>
                    <a:lnTo>
                      <a:pt x="479" y="583"/>
                    </a:lnTo>
                    <a:lnTo>
                      <a:pt x="476" y="595"/>
                    </a:lnTo>
                    <a:lnTo>
                      <a:pt x="473" y="607"/>
                    </a:lnTo>
                    <a:lnTo>
                      <a:pt x="471" y="621"/>
                    </a:lnTo>
                    <a:lnTo>
                      <a:pt x="471" y="637"/>
                    </a:lnTo>
                    <a:lnTo>
                      <a:pt x="472" y="659"/>
                    </a:lnTo>
                    <a:lnTo>
                      <a:pt x="473" y="678"/>
                    </a:lnTo>
                    <a:lnTo>
                      <a:pt x="476" y="697"/>
                    </a:lnTo>
                    <a:lnTo>
                      <a:pt x="481" y="714"/>
                    </a:lnTo>
                    <a:lnTo>
                      <a:pt x="486" y="730"/>
                    </a:lnTo>
                    <a:lnTo>
                      <a:pt x="493" y="745"/>
                    </a:lnTo>
                    <a:lnTo>
                      <a:pt x="501" y="759"/>
                    </a:lnTo>
                    <a:lnTo>
                      <a:pt x="510" y="771"/>
                    </a:lnTo>
                    <a:lnTo>
                      <a:pt x="521" y="783"/>
                    </a:lnTo>
                    <a:lnTo>
                      <a:pt x="533" y="793"/>
                    </a:lnTo>
                    <a:lnTo>
                      <a:pt x="546" y="800"/>
                    </a:lnTo>
                    <a:lnTo>
                      <a:pt x="560" y="807"/>
                    </a:lnTo>
                    <a:lnTo>
                      <a:pt x="576" y="813"/>
                    </a:lnTo>
                    <a:lnTo>
                      <a:pt x="592" y="817"/>
                    </a:lnTo>
                    <a:lnTo>
                      <a:pt x="610" y="820"/>
                    </a:lnTo>
                    <a:lnTo>
                      <a:pt x="628" y="822"/>
                    </a:lnTo>
                    <a:lnTo>
                      <a:pt x="628" y="867"/>
                    </a:lnTo>
                    <a:lnTo>
                      <a:pt x="270" y="867"/>
                    </a:lnTo>
                    <a:lnTo>
                      <a:pt x="270" y="822"/>
                    </a:lnTo>
                    <a:lnTo>
                      <a:pt x="289" y="820"/>
                    </a:lnTo>
                    <a:lnTo>
                      <a:pt x="307" y="818"/>
                    </a:lnTo>
                    <a:lnTo>
                      <a:pt x="324" y="814"/>
                    </a:lnTo>
                    <a:lnTo>
                      <a:pt x="340" y="810"/>
                    </a:lnTo>
                    <a:lnTo>
                      <a:pt x="354" y="803"/>
                    </a:lnTo>
                    <a:lnTo>
                      <a:pt x="366" y="796"/>
                    </a:lnTo>
                    <a:lnTo>
                      <a:pt x="378" y="786"/>
                    </a:lnTo>
                    <a:lnTo>
                      <a:pt x="387" y="775"/>
                    </a:lnTo>
                    <a:lnTo>
                      <a:pt x="396" y="764"/>
                    </a:lnTo>
                    <a:lnTo>
                      <a:pt x="404" y="751"/>
                    </a:lnTo>
                    <a:lnTo>
                      <a:pt x="410" y="736"/>
                    </a:lnTo>
                    <a:lnTo>
                      <a:pt x="415" y="720"/>
                    </a:lnTo>
                    <a:lnTo>
                      <a:pt x="420" y="702"/>
                    </a:lnTo>
                    <a:lnTo>
                      <a:pt x="423" y="681"/>
                    </a:lnTo>
                    <a:lnTo>
                      <a:pt x="425" y="660"/>
                    </a:lnTo>
                    <a:lnTo>
                      <a:pt x="425" y="637"/>
                    </a:lnTo>
                    <a:lnTo>
                      <a:pt x="425" y="621"/>
                    </a:lnTo>
                    <a:lnTo>
                      <a:pt x="423" y="607"/>
                    </a:lnTo>
                    <a:lnTo>
                      <a:pt x="421" y="595"/>
                    </a:lnTo>
                    <a:lnTo>
                      <a:pt x="416" y="583"/>
                    </a:lnTo>
                    <a:lnTo>
                      <a:pt x="412" y="572"/>
                    </a:lnTo>
                    <a:lnTo>
                      <a:pt x="407" y="561"/>
                    </a:lnTo>
                    <a:lnTo>
                      <a:pt x="401" y="553"/>
                    </a:lnTo>
                    <a:lnTo>
                      <a:pt x="394" y="544"/>
                    </a:lnTo>
                    <a:lnTo>
                      <a:pt x="386" y="536"/>
                    </a:lnTo>
                    <a:lnTo>
                      <a:pt x="379" y="528"/>
                    </a:lnTo>
                    <a:lnTo>
                      <a:pt x="370" y="522"/>
                    </a:lnTo>
                    <a:lnTo>
                      <a:pt x="362" y="516"/>
                    </a:lnTo>
                    <a:lnTo>
                      <a:pt x="344" y="503"/>
                    </a:lnTo>
                    <a:lnTo>
                      <a:pt x="324" y="491"/>
                    </a:lnTo>
                    <a:lnTo>
                      <a:pt x="308" y="481"/>
                    </a:lnTo>
                    <a:lnTo>
                      <a:pt x="292" y="472"/>
                    </a:lnTo>
                    <a:lnTo>
                      <a:pt x="275" y="460"/>
                    </a:lnTo>
                    <a:lnTo>
                      <a:pt x="258" y="446"/>
                    </a:lnTo>
                    <a:lnTo>
                      <a:pt x="242" y="431"/>
                    </a:lnTo>
                    <a:lnTo>
                      <a:pt x="226" y="414"/>
                    </a:lnTo>
                    <a:lnTo>
                      <a:pt x="217" y="404"/>
                    </a:lnTo>
                    <a:lnTo>
                      <a:pt x="210" y="394"/>
                    </a:lnTo>
                    <a:lnTo>
                      <a:pt x="202" y="383"/>
                    </a:lnTo>
                    <a:lnTo>
                      <a:pt x="195" y="371"/>
                    </a:lnTo>
                    <a:lnTo>
                      <a:pt x="188" y="358"/>
                    </a:lnTo>
                    <a:lnTo>
                      <a:pt x="181" y="344"/>
                    </a:lnTo>
                    <a:lnTo>
                      <a:pt x="174" y="329"/>
                    </a:lnTo>
                    <a:lnTo>
                      <a:pt x="167" y="313"/>
                    </a:lnTo>
                    <a:lnTo>
                      <a:pt x="162" y="297"/>
                    </a:lnTo>
                    <a:lnTo>
                      <a:pt x="157" y="279"/>
                    </a:lnTo>
                    <a:lnTo>
                      <a:pt x="151" y="260"/>
                    </a:lnTo>
                    <a:lnTo>
                      <a:pt x="146" y="240"/>
                    </a:lnTo>
                    <a:lnTo>
                      <a:pt x="142" y="218"/>
                    </a:lnTo>
                    <a:lnTo>
                      <a:pt x="137" y="196"/>
                    </a:lnTo>
                    <a:lnTo>
                      <a:pt x="134" y="172"/>
                    </a:lnTo>
                    <a:lnTo>
                      <a:pt x="131" y="147"/>
                    </a:lnTo>
                    <a:lnTo>
                      <a:pt x="129" y="120"/>
                    </a:lnTo>
                    <a:lnTo>
                      <a:pt x="127" y="91"/>
                    </a:lnTo>
                    <a:lnTo>
                      <a:pt x="126" y="61"/>
                    </a:lnTo>
                    <a:lnTo>
                      <a:pt x="126" y="30"/>
                    </a:lnTo>
                    <a:lnTo>
                      <a:pt x="774" y="30"/>
                    </a:lnTo>
                    <a:lnTo>
                      <a:pt x="774" y="61"/>
                    </a:lnTo>
                    <a:lnTo>
                      <a:pt x="771" y="91"/>
                    </a:lnTo>
                    <a:lnTo>
                      <a:pt x="770" y="119"/>
                    </a:lnTo>
                    <a:lnTo>
                      <a:pt x="767" y="145"/>
                    </a:lnTo>
                    <a:lnTo>
                      <a:pt x="765" y="171"/>
                    </a:lnTo>
                    <a:lnTo>
                      <a:pt x="761" y="195"/>
                    </a:lnTo>
                    <a:lnTo>
                      <a:pt x="758" y="217"/>
                    </a:lnTo>
                    <a:lnTo>
                      <a:pt x="753" y="239"/>
                    </a:lnTo>
                    <a:lnTo>
                      <a:pt x="748" y="259"/>
                    </a:lnTo>
                    <a:lnTo>
                      <a:pt x="743" y="278"/>
                    </a:lnTo>
                    <a:lnTo>
                      <a:pt x="737" y="296"/>
                    </a:lnTo>
                    <a:lnTo>
                      <a:pt x="731" y="312"/>
                    </a:lnTo>
                    <a:lnTo>
                      <a:pt x="724" y="328"/>
                    </a:lnTo>
                    <a:lnTo>
                      <a:pt x="718" y="343"/>
                    </a:lnTo>
                    <a:lnTo>
                      <a:pt x="710" y="356"/>
                    </a:lnTo>
                    <a:lnTo>
                      <a:pt x="704" y="369"/>
                    </a:lnTo>
                    <a:lnTo>
                      <a:pt x="697" y="382"/>
                    </a:lnTo>
                    <a:lnTo>
                      <a:pt x="688" y="393"/>
                    </a:lnTo>
                    <a:lnTo>
                      <a:pt x="681" y="403"/>
                    </a:lnTo>
                    <a:lnTo>
                      <a:pt x="673" y="413"/>
                    </a:lnTo>
                    <a:lnTo>
                      <a:pt x="656" y="430"/>
                    </a:lnTo>
                    <a:lnTo>
                      <a:pt x="640" y="445"/>
                    </a:lnTo>
                    <a:lnTo>
                      <a:pt x="623" y="459"/>
                    </a:lnTo>
                    <a:lnTo>
                      <a:pt x="606" y="471"/>
                    </a:lnTo>
                    <a:lnTo>
                      <a:pt x="590" y="480"/>
                    </a:lnTo>
                    <a:lnTo>
                      <a:pt x="574" y="490"/>
                    </a:lnTo>
                    <a:lnTo>
                      <a:pt x="574" y="490"/>
                    </a:lnTo>
                    <a:close/>
                    <a:moveTo>
                      <a:pt x="89" y="336"/>
                    </a:moveTo>
                    <a:lnTo>
                      <a:pt x="78" y="324"/>
                    </a:lnTo>
                    <a:lnTo>
                      <a:pt x="69" y="310"/>
                    </a:lnTo>
                    <a:lnTo>
                      <a:pt x="61" y="295"/>
                    </a:lnTo>
                    <a:lnTo>
                      <a:pt x="54" y="280"/>
                    </a:lnTo>
                    <a:lnTo>
                      <a:pt x="49" y="264"/>
                    </a:lnTo>
                    <a:lnTo>
                      <a:pt x="43" y="247"/>
                    </a:lnTo>
                    <a:lnTo>
                      <a:pt x="40" y="230"/>
                    </a:lnTo>
                    <a:lnTo>
                      <a:pt x="37" y="213"/>
                    </a:lnTo>
                    <a:lnTo>
                      <a:pt x="32" y="178"/>
                    </a:lnTo>
                    <a:lnTo>
                      <a:pt x="30" y="145"/>
                    </a:lnTo>
                    <a:lnTo>
                      <a:pt x="30" y="116"/>
                    </a:lnTo>
                    <a:lnTo>
                      <a:pt x="30" y="90"/>
                    </a:lnTo>
                    <a:lnTo>
                      <a:pt x="30" y="90"/>
                    </a:lnTo>
                    <a:lnTo>
                      <a:pt x="30" y="90"/>
                    </a:lnTo>
                    <a:lnTo>
                      <a:pt x="97" y="90"/>
                    </a:lnTo>
                    <a:lnTo>
                      <a:pt x="100" y="137"/>
                    </a:lnTo>
                    <a:lnTo>
                      <a:pt x="105" y="181"/>
                    </a:lnTo>
                    <a:lnTo>
                      <a:pt x="112" y="221"/>
                    </a:lnTo>
                    <a:lnTo>
                      <a:pt x="119" y="258"/>
                    </a:lnTo>
                    <a:lnTo>
                      <a:pt x="128" y="291"/>
                    </a:lnTo>
                    <a:lnTo>
                      <a:pt x="137" y="321"/>
                    </a:lnTo>
                    <a:lnTo>
                      <a:pt x="149" y="348"/>
                    </a:lnTo>
                    <a:lnTo>
                      <a:pt x="161" y="372"/>
                    </a:lnTo>
                    <a:lnTo>
                      <a:pt x="150" y="370"/>
                    </a:lnTo>
                    <a:lnTo>
                      <a:pt x="140" y="367"/>
                    </a:lnTo>
                    <a:lnTo>
                      <a:pt x="131" y="364"/>
                    </a:lnTo>
                    <a:lnTo>
                      <a:pt x="121" y="359"/>
                    </a:lnTo>
                    <a:lnTo>
                      <a:pt x="113" y="355"/>
                    </a:lnTo>
                    <a:lnTo>
                      <a:pt x="105" y="350"/>
                    </a:lnTo>
                    <a:lnTo>
                      <a:pt x="97" y="343"/>
                    </a:lnTo>
                    <a:lnTo>
                      <a:pt x="89" y="336"/>
                    </a:lnTo>
                    <a:lnTo>
                      <a:pt x="89" y="336"/>
                    </a:lnTo>
                    <a:close/>
                    <a:moveTo>
                      <a:pt x="898" y="86"/>
                    </a:moveTo>
                    <a:lnTo>
                      <a:pt x="898" y="80"/>
                    </a:lnTo>
                    <a:lnTo>
                      <a:pt x="898" y="75"/>
                    </a:lnTo>
                    <a:lnTo>
                      <a:pt x="898" y="72"/>
                    </a:lnTo>
                    <a:lnTo>
                      <a:pt x="897" y="70"/>
                    </a:lnTo>
                    <a:lnTo>
                      <a:pt x="895" y="66"/>
                    </a:lnTo>
                    <a:lnTo>
                      <a:pt x="893" y="64"/>
                    </a:lnTo>
                    <a:lnTo>
                      <a:pt x="891" y="62"/>
                    </a:lnTo>
                    <a:lnTo>
                      <a:pt x="889" y="61"/>
                    </a:lnTo>
                    <a:lnTo>
                      <a:pt x="886" y="60"/>
                    </a:lnTo>
                    <a:lnTo>
                      <a:pt x="883" y="60"/>
                    </a:lnTo>
                    <a:lnTo>
                      <a:pt x="802" y="60"/>
                    </a:lnTo>
                    <a:lnTo>
                      <a:pt x="803" y="49"/>
                    </a:lnTo>
                    <a:lnTo>
                      <a:pt x="803" y="37"/>
                    </a:lnTo>
                    <a:lnTo>
                      <a:pt x="803" y="27"/>
                    </a:lnTo>
                    <a:lnTo>
                      <a:pt x="803" y="15"/>
                    </a:lnTo>
                    <a:lnTo>
                      <a:pt x="803" y="12"/>
                    </a:lnTo>
                    <a:lnTo>
                      <a:pt x="802" y="10"/>
                    </a:lnTo>
                    <a:lnTo>
                      <a:pt x="801" y="6"/>
                    </a:lnTo>
                    <a:lnTo>
                      <a:pt x="799" y="4"/>
                    </a:lnTo>
                    <a:lnTo>
                      <a:pt x="797" y="2"/>
                    </a:lnTo>
                    <a:lnTo>
                      <a:pt x="795" y="1"/>
                    </a:lnTo>
                    <a:lnTo>
                      <a:pt x="792" y="0"/>
                    </a:lnTo>
                    <a:lnTo>
                      <a:pt x="789" y="0"/>
                    </a:lnTo>
                    <a:lnTo>
                      <a:pt x="111" y="0"/>
                    </a:lnTo>
                    <a:lnTo>
                      <a:pt x="107" y="0"/>
                    </a:lnTo>
                    <a:lnTo>
                      <a:pt x="104" y="1"/>
                    </a:lnTo>
                    <a:lnTo>
                      <a:pt x="102" y="2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10"/>
                    </a:lnTo>
                    <a:lnTo>
                      <a:pt x="96" y="12"/>
                    </a:lnTo>
                    <a:lnTo>
                      <a:pt x="96" y="15"/>
                    </a:lnTo>
                    <a:lnTo>
                      <a:pt x="96" y="27"/>
                    </a:lnTo>
                    <a:lnTo>
                      <a:pt x="96" y="37"/>
                    </a:lnTo>
                    <a:lnTo>
                      <a:pt x="96" y="49"/>
                    </a:lnTo>
                    <a:lnTo>
                      <a:pt x="96" y="60"/>
                    </a:lnTo>
                    <a:lnTo>
                      <a:pt x="15" y="60"/>
                    </a:lnTo>
                    <a:lnTo>
                      <a:pt x="12" y="60"/>
                    </a:lnTo>
                    <a:lnTo>
                      <a:pt x="10" y="61"/>
                    </a:lnTo>
                    <a:lnTo>
                      <a:pt x="7" y="62"/>
                    </a:lnTo>
                    <a:lnTo>
                      <a:pt x="5" y="64"/>
                    </a:lnTo>
                    <a:lnTo>
                      <a:pt x="4" y="66"/>
                    </a:lnTo>
                    <a:lnTo>
                      <a:pt x="1" y="70"/>
                    </a:lnTo>
                    <a:lnTo>
                      <a:pt x="1" y="72"/>
                    </a:lnTo>
                    <a:lnTo>
                      <a:pt x="0" y="75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0" y="117"/>
                    </a:lnTo>
                    <a:lnTo>
                      <a:pt x="0" y="149"/>
                    </a:lnTo>
                    <a:lnTo>
                      <a:pt x="1" y="166"/>
                    </a:lnTo>
                    <a:lnTo>
                      <a:pt x="3" y="184"/>
                    </a:lnTo>
                    <a:lnTo>
                      <a:pt x="5" y="202"/>
                    </a:lnTo>
                    <a:lnTo>
                      <a:pt x="8" y="220"/>
                    </a:lnTo>
                    <a:lnTo>
                      <a:pt x="11" y="240"/>
                    </a:lnTo>
                    <a:lnTo>
                      <a:pt x="15" y="258"/>
                    </a:lnTo>
                    <a:lnTo>
                      <a:pt x="21" y="277"/>
                    </a:lnTo>
                    <a:lnTo>
                      <a:pt x="28" y="294"/>
                    </a:lnTo>
                    <a:lnTo>
                      <a:pt x="36" y="311"/>
                    </a:lnTo>
                    <a:lnTo>
                      <a:pt x="45" y="328"/>
                    </a:lnTo>
                    <a:lnTo>
                      <a:pt x="56" y="343"/>
                    </a:lnTo>
                    <a:lnTo>
                      <a:pt x="68" y="357"/>
                    </a:lnTo>
                    <a:lnTo>
                      <a:pt x="80" y="368"/>
                    </a:lnTo>
                    <a:lnTo>
                      <a:pt x="91" y="376"/>
                    </a:lnTo>
                    <a:lnTo>
                      <a:pt x="104" y="384"/>
                    </a:lnTo>
                    <a:lnTo>
                      <a:pt x="118" y="390"/>
                    </a:lnTo>
                    <a:lnTo>
                      <a:pt x="132" y="396"/>
                    </a:lnTo>
                    <a:lnTo>
                      <a:pt x="147" y="400"/>
                    </a:lnTo>
                    <a:lnTo>
                      <a:pt x="163" y="402"/>
                    </a:lnTo>
                    <a:lnTo>
                      <a:pt x="179" y="403"/>
                    </a:lnTo>
                    <a:lnTo>
                      <a:pt x="195" y="425"/>
                    </a:lnTo>
                    <a:lnTo>
                      <a:pt x="211" y="443"/>
                    </a:lnTo>
                    <a:lnTo>
                      <a:pt x="227" y="459"/>
                    </a:lnTo>
                    <a:lnTo>
                      <a:pt x="243" y="473"/>
                    </a:lnTo>
                    <a:lnTo>
                      <a:pt x="260" y="486"/>
                    </a:lnTo>
                    <a:lnTo>
                      <a:pt x="276" y="497"/>
                    </a:lnTo>
                    <a:lnTo>
                      <a:pt x="293" y="507"/>
                    </a:lnTo>
                    <a:lnTo>
                      <a:pt x="308" y="517"/>
                    </a:lnTo>
                    <a:lnTo>
                      <a:pt x="328" y="528"/>
                    </a:lnTo>
                    <a:lnTo>
                      <a:pt x="345" y="539"/>
                    </a:lnTo>
                    <a:lnTo>
                      <a:pt x="352" y="545"/>
                    </a:lnTo>
                    <a:lnTo>
                      <a:pt x="359" y="551"/>
                    </a:lnTo>
                    <a:lnTo>
                      <a:pt x="366" y="557"/>
                    </a:lnTo>
                    <a:lnTo>
                      <a:pt x="371" y="564"/>
                    </a:lnTo>
                    <a:lnTo>
                      <a:pt x="377" y="570"/>
                    </a:lnTo>
                    <a:lnTo>
                      <a:pt x="382" y="578"/>
                    </a:lnTo>
                    <a:lnTo>
                      <a:pt x="385" y="585"/>
                    </a:lnTo>
                    <a:lnTo>
                      <a:pt x="390" y="594"/>
                    </a:lnTo>
                    <a:lnTo>
                      <a:pt x="392" y="603"/>
                    </a:lnTo>
                    <a:lnTo>
                      <a:pt x="394" y="614"/>
                    </a:lnTo>
                    <a:lnTo>
                      <a:pt x="395" y="625"/>
                    </a:lnTo>
                    <a:lnTo>
                      <a:pt x="395" y="636"/>
                    </a:lnTo>
                    <a:lnTo>
                      <a:pt x="395" y="660"/>
                    </a:lnTo>
                    <a:lnTo>
                      <a:pt x="393" y="681"/>
                    </a:lnTo>
                    <a:lnTo>
                      <a:pt x="390" y="699"/>
                    </a:lnTo>
                    <a:lnTo>
                      <a:pt x="385" y="717"/>
                    </a:lnTo>
                    <a:lnTo>
                      <a:pt x="380" y="730"/>
                    </a:lnTo>
                    <a:lnTo>
                      <a:pt x="374" y="743"/>
                    </a:lnTo>
                    <a:lnTo>
                      <a:pt x="366" y="754"/>
                    </a:lnTo>
                    <a:lnTo>
                      <a:pt x="358" y="764"/>
                    </a:lnTo>
                    <a:lnTo>
                      <a:pt x="348" y="771"/>
                    </a:lnTo>
                    <a:lnTo>
                      <a:pt x="338" y="778"/>
                    </a:lnTo>
                    <a:lnTo>
                      <a:pt x="327" y="783"/>
                    </a:lnTo>
                    <a:lnTo>
                      <a:pt x="314" y="786"/>
                    </a:lnTo>
                    <a:lnTo>
                      <a:pt x="301" y="789"/>
                    </a:lnTo>
                    <a:lnTo>
                      <a:pt x="287" y="791"/>
                    </a:lnTo>
                    <a:lnTo>
                      <a:pt x="271" y="793"/>
                    </a:lnTo>
                    <a:lnTo>
                      <a:pt x="255" y="793"/>
                    </a:lnTo>
                    <a:lnTo>
                      <a:pt x="252" y="793"/>
                    </a:lnTo>
                    <a:lnTo>
                      <a:pt x="250" y="794"/>
                    </a:lnTo>
                    <a:lnTo>
                      <a:pt x="246" y="795"/>
                    </a:lnTo>
                    <a:lnTo>
                      <a:pt x="244" y="797"/>
                    </a:lnTo>
                    <a:lnTo>
                      <a:pt x="242" y="799"/>
                    </a:lnTo>
                    <a:lnTo>
                      <a:pt x="241" y="802"/>
                    </a:lnTo>
                    <a:lnTo>
                      <a:pt x="240" y="804"/>
                    </a:lnTo>
                    <a:lnTo>
                      <a:pt x="240" y="807"/>
                    </a:lnTo>
                    <a:lnTo>
                      <a:pt x="240" y="882"/>
                    </a:lnTo>
                    <a:lnTo>
                      <a:pt x="240" y="886"/>
                    </a:lnTo>
                    <a:lnTo>
                      <a:pt x="241" y="888"/>
                    </a:lnTo>
                    <a:lnTo>
                      <a:pt x="242" y="891"/>
                    </a:lnTo>
                    <a:lnTo>
                      <a:pt x="244" y="893"/>
                    </a:lnTo>
                    <a:lnTo>
                      <a:pt x="246" y="894"/>
                    </a:lnTo>
                    <a:lnTo>
                      <a:pt x="250" y="896"/>
                    </a:lnTo>
                    <a:lnTo>
                      <a:pt x="252" y="897"/>
                    </a:lnTo>
                    <a:lnTo>
                      <a:pt x="255" y="897"/>
                    </a:lnTo>
                    <a:lnTo>
                      <a:pt x="643" y="897"/>
                    </a:lnTo>
                    <a:lnTo>
                      <a:pt x="646" y="897"/>
                    </a:lnTo>
                    <a:lnTo>
                      <a:pt x="649" y="896"/>
                    </a:lnTo>
                    <a:lnTo>
                      <a:pt x="652" y="894"/>
                    </a:lnTo>
                    <a:lnTo>
                      <a:pt x="654" y="893"/>
                    </a:lnTo>
                    <a:lnTo>
                      <a:pt x="656" y="891"/>
                    </a:lnTo>
                    <a:lnTo>
                      <a:pt x="657" y="888"/>
                    </a:lnTo>
                    <a:lnTo>
                      <a:pt x="658" y="886"/>
                    </a:lnTo>
                    <a:lnTo>
                      <a:pt x="658" y="882"/>
                    </a:lnTo>
                    <a:lnTo>
                      <a:pt x="658" y="807"/>
                    </a:lnTo>
                    <a:lnTo>
                      <a:pt x="658" y="804"/>
                    </a:lnTo>
                    <a:lnTo>
                      <a:pt x="657" y="802"/>
                    </a:lnTo>
                    <a:lnTo>
                      <a:pt x="656" y="799"/>
                    </a:lnTo>
                    <a:lnTo>
                      <a:pt x="654" y="797"/>
                    </a:lnTo>
                    <a:lnTo>
                      <a:pt x="652" y="795"/>
                    </a:lnTo>
                    <a:lnTo>
                      <a:pt x="649" y="794"/>
                    </a:lnTo>
                    <a:lnTo>
                      <a:pt x="646" y="793"/>
                    </a:lnTo>
                    <a:lnTo>
                      <a:pt x="643" y="793"/>
                    </a:lnTo>
                    <a:lnTo>
                      <a:pt x="626" y="791"/>
                    </a:lnTo>
                    <a:lnTo>
                      <a:pt x="610" y="790"/>
                    </a:lnTo>
                    <a:lnTo>
                      <a:pt x="594" y="787"/>
                    </a:lnTo>
                    <a:lnTo>
                      <a:pt x="580" y="783"/>
                    </a:lnTo>
                    <a:lnTo>
                      <a:pt x="567" y="778"/>
                    </a:lnTo>
                    <a:lnTo>
                      <a:pt x="555" y="771"/>
                    </a:lnTo>
                    <a:lnTo>
                      <a:pt x="545" y="764"/>
                    </a:lnTo>
                    <a:lnTo>
                      <a:pt x="535" y="755"/>
                    </a:lnTo>
                    <a:lnTo>
                      <a:pt x="528" y="744"/>
                    </a:lnTo>
                    <a:lnTo>
                      <a:pt x="520" y="733"/>
                    </a:lnTo>
                    <a:lnTo>
                      <a:pt x="515" y="720"/>
                    </a:lnTo>
                    <a:lnTo>
                      <a:pt x="509" y="706"/>
                    </a:lnTo>
                    <a:lnTo>
                      <a:pt x="505" y="691"/>
                    </a:lnTo>
                    <a:lnTo>
                      <a:pt x="503" y="674"/>
                    </a:lnTo>
                    <a:lnTo>
                      <a:pt x="501" y="657"/>
                    </a:lnTo>
                    <a:lnTo>
                      <a:pt x="501" y="637"/>
                    </a:lnTo>
                    <a:lnTo>
                      <a:pt x="501" y="625"/>
                    </a:lnTo>
                    <a:lnTo>
                      <a:pt x="502" y="614"/>
                    </a:lnTo>
                    <a:lnTo>
                      <a:pt x="504" y="603"/>
                    </a:lnTo>
                    <a:lnTo>
                      <a:pt x="507" y="594"/>
                    </a:lnTo>
                    <a:lnTo>
                      <a:pt x="510" y="585"/>
                    </a:lnTo>
                    <a:lnTo>
                      <a:pt x="515" y="578"/>
                    </a:lnTo>
                    <a:lnTo>
                      <a:pt x="519" y="570"/>
                    </a:lnTo>
                    <a:lnTo>
                      <a:pt x="524" y="563"/>
                    </a:lnTo>
                    <a:lnTo>
                      <a:pt x="531" y="556"/>
                    </a:lnTo>
                    <a:lnTo>
                      <a:pt x="537" y="550"/>
                    </a:lnTo>
                    <a:lnTo>
                      <a:pt x="545" y="544"/>
                    </a:lnTo>
                    <a:lnTo>
                      <a:pt x="552" y="539"/>
                    </a:lnTo>
                    <a:lnTo>
                      <a:pt x="569" y="527"/>
                    </a:lnTo>
                    <a:lnTo>
                      <a:pt x="589" y="516"/>
                    </a:lnTo>
                    <a:lnTo>
                      <a:pt x="605" y="506"/>
                    </a:lnTo>
                    <a:lnTo>
                      <a:pt x="621" y="496"/>
                    </a:lnTo>
                    <a:lnTo>
                      <a:pt x="637" y="484"/>
                    </a:lnTo>
                    <a:lnTo>
                      <a:pt x="654" y="473"/>
                    </a:lnTo>
                    <a:lnTo>
                      <a:pt x="670" y="459"/>
                    </a:lnTo>
                    <a:lnTo>
                      <a:pt x="687" y="443"/>
                    </a:lnTo>
                    <a:lnTo>
                      <a:pt x="703" y="425"/>
                    </a:lnTo>
                    <a:lnTo>
                      <a:pt x="718" y="403"/>
                    </a:lnTo>
                    <a:lnTo>
                      <a:pt x="734" y="402"/>
                    </a:lnTo>
                    <a:lnTo>
                      <a:pt x="750" y="400"/>
                    </a:lnTo>
                    <a:lnTo>
                      <a:pt x="764" y="396"/>
                    </a:lnTo>
                    <a:lnTo>
                      <a:pt x="778" y="390"/>
                    </a:lnTo>
                    <a:lnTo>
                      <a:pt x="792" y="384"/>
                    </a:lnTo>
                    <a:lnTo>
                      <a:pt x="805" y="376"/>
                    </a:lnTo>
                    <a:lnTo>
                      <a:pt x="816" y="368"/>
                    </a:lnTo>
                    <a:lnTo>
                      <a:pt x="827" y="357"/>
                    </a:lnTo>
                    <a:lnTo>
                      <a:pt x="833" y="350"/>
                    </a:lnTo>
                    <a:lnTo>
                      <a:pt x="840" y="342"/>
                    </a:lnTo>
                    <a:lnTo>
                      <a:pt x="846" y="335"/>
                    </a:lnTo>
                    <a:lnTo>
                      <a:pt x="852" y="326"/>
                    </a:lnTo>
                    <a:lnTo>
                      <a:pt x="861" y="309"/>
                    </a:lnTo>
                    <a:lnTo>
                      <a:pt x="869" y="291"/>
                    </a:lnTo>
                    <a:lnTo>
                      <a:pt x="876" y="272"/>
                    </a:lnTo>
                    <a:lnTo>
                      <a:pt x="882" y="252"/>
                    </a:lnTo>
                    <a:lnTo>
                      <a:pt x="887" y="233"/>
                    </a:lnTo>
                    <a:lnTo>
                      <a:pt x="890" y="214"/>
                    </a:lnTo>
                    <a:lnTo>
                      <a:pt x="893" y="195"/>
                    </a:lnTo>
                    <a:lnTo>
                      <a:pt x="895" y="175"/>
                    </a:lnTo>
                    <a:lnTo>
                      <a:pt x="897" y="157"/>
                    </a:lnTo>
                    <a:lnTo>
                      <a:pt x="898" y="140"/>
                    </a:lnTo>
                    <a:lnTo>
                      <a:pt x="898" y="110"/>
                    </a:lnTo>
                    <a:lnTo>
                      <a:pt x="898" y="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9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31" name="Google Shape;331;g376eb3bdb96_0_689"/>
          <p:cNvGrpSpPr/>
          <p:nvPr/>
        </p:nvGrpSpPr>
        <p:grpSpPr>
          <a:xfrm>
            <a:off x="6250157" y="325701"/>
            <a:ext cx="2887660" cy="4914600"/>
            <a:chOff x="12472302" y="2695521"/>
            <a:chExt cx="5775319" cy="9829200"/>
          </a:xfrm>
        </p:grpSpPr>
        <p:sp>
          <p:nvSpPr>
            <p:cNvPr id="332" name="Google Shape;332;g376eb3bdb96_0_689"/>
            <p:cNvSpPr/>
            <p:nvPr/>
          </p:nvSpPr>
          <p:spPr>
            <a:xfrm>
              <a:off x="13158102" y="2771721"/>
              <a:ext cx="5040000" cy="1296000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 w="12700" cap="flat" cmpd="sng">
              <a:solidFill>
                <a:srgbClr val="25452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96000" tIns="22850" rIns="144000" bIns="2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>
                <a:buFont typeface="Arial"/>
                <a:buNone/>
              </a:pPr>
              <a:r>
                <a:rPr lang="en-GB" sz="1500" dirty="0">
                  <a:solidFill>
                    <a:schemeClr val="lt1"/>
                  </a:solidFill>
                  <a:latin typeface="+mn-lt"/>
                  <a:ea typeface="Calibri"/>
                  <a:cs typeface="Calibri"/>
                  <a:sym typeface="Calibri"/>
                </a:rPr>
                <a:t>Capabilities &amp; required step-change</a:t>
              </a:r>
              <a:endParaRPr sz="1500" dirty="0">
                <a:solidFill>
                  <a:schemeClr val="lt1"/>
                </a:solidFill>
                <a:latin typeface="+mn-lt"/>
                <a:ea typeface="Calibri"/>
                <a:cs typeface="Calibri"/>
              </a:endParaRPr>
            </a:p>
          </p:txBody>
        </p:sp>
        <p:sp>
          <p:nvSpPr>
            <p:cNvPr id="333" name="Google Shape;333;g376eb3bdb96_0_689"/>
            <p:cNvSpPr/>
            <p:nvPr/>
          </p:nvSpPr>
          <p:spPr>
            <a:xfrm>
              <a:off x="12472302" y="2695521"/>
              <a:ext cx="1440000" cy="144000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g376eb3bdb96_0_689"/>
            <p:cNvSpPr txBox="1"/>
            <p:nvPr/>
          </p:nvSpPr>
          <p:spPr>
            <a:xfrm>
              <a:off x="12521821" y="4203321"/>
              <a:ext cx="5725800" cy="832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22850" rIns="45713" bIns="2285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Sustainability in IT – “Footprint”</a:t>
              </a:r>
              <a:endParaRPr sz="1400" dirty="0">
                <a:latin typeface="+mn-lt"/>
              </a:endParaRPr>
            </a:p>
            <a:p>
              <a:pPr marL="171450" marR="0" lvl="0" indent="-171450" algn="l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Cloud &amp; data centers</a:t>
              </a:r>
              <a:endParaRPr sz="1200" dirty="0">
                <a:latin typeface="+mn-lt"/>
              </a:endParaRPr>
            </a:p>
            <a:p>
              <a:pPr marL="171450" marR="0" lvl="0" indent="-171450" algn="l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Application portfolio management</a:t>
              </a:r>
              <a:endParaRPr sz="1200" dirty="0">
                <a:latin typeface="+mn-lt"/>
              </a:endParaRPr>
            </a:p>
            <a:p>
              <a:pPr marL="171450" marR="0" lvl="0" indent="-171450" algn="l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Sustainable software development</a:t>
              </a:r>
              <a:endParaRPr sz="1200" dirty="0">
                <a:latin typeface="+mn-lt"/>
              </a:endParaRPr>
            </a:p>
            <a:p>
              <a:pPr marL="171450" marR="0" lvl="0" indent="-171450" algn="l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Efficient resource management</a:t>
              </a:r>
              <a:endParaRPr sz="1200" dirty="0">
                <a:latin typeface="+mn-lt"/>
              </a:endParaRPr>
            </a:p>
            <a:p>
              <a:pPr marL="171450" marR="0" lvl="0" indent="-171450" algn="l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Circular IT hardware management</a:t>
              </a:r>
              <a:endParaRPr sz="1200" dirty="0">
                <a:latin typeface="+mn-lt"/>
              </a:endParaRPr>
            </a:p>
            <a:p>
              <a:pPr marL="171450" marR="0" lvl="0" indent="-171450" algn="l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IT asset disposition</a:t>
              </a:r>
              <a:endParaRPr sz="1200" dirty="0">
                <a:latin typeface="+mn-lt"/>
              </a:endParaRPr>
            </a:p>
            <a:p>
              <a:pPr marL="171450" marR="0" lvl="0" indent="-171450" algn="l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Vendor management &amp; IT procurement</a:t>
              </a:r>
              <a:endParaRPr sz="1200" dirty="0">
                <a:latin typeface="+mn-l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Sustainability by IT – “Handprint”</a:t>
              </a:r>
              <a:endParaRPr sz="14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endParaRPr>
            </a:p>
            <a:p>
              <a:pPr marL="171450" marR="0" lvl="0" indent="-171450" algn="l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GHG emission visibility &amp; reporting</a:t>
              </a:r>
              <a:endParaRPr sz="1200" dirty="0">
                <a:latin typeface="+mn-lt"/>
              </a:endParaRPr>
            </a:p>
            <a:p>
              <a:pPr marL="171450" marR="0" lvl="0" indent="-171450" algn="l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Digital innovation &amp; technology</a:t>
              </a:r>
              <a:endParaRPr sz="1200" dirty="0">
                <a:latin typeface="+mn-lt"/>
              </a:endParaRPr>
            </a:p>
            <a:p>
              <a:pPr marL="171450" marR="0" lvl="0" indent="-171450" algn="l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Product as a service</a:t>
              </a:r>
              <a:endParaRPr sz="1200" dirty="0">
                <a:latin typeface="+mn-lt"/>
              </a:endParaRPr>
            </a:p>
            <a:p>
              <a:pPr marL="171450" marR="0" lvl="0" indent="-171450" algn="l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Sustainable supply chain including</a:t>
              </a:r>
              <a:b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</a:b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product &amp; services LCA visibility</a:t>
              </a:r>
              <a:endParaRPr sz="1200" dirty="0">
                <a:latin typeface="+mn-lt"/>
              </a:endParaRPr>
            </a:p>
            <a:p>
              <a:pPr marL="171450" marR="0" lvl="0" indent="-171450" algn="l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Energy-efficient buildings</a:t>
              </a:r>
              <a:endParaRPr sz="1200" dirty="0">
                <a:latin typeface="+mn-lt"/>
              </a:endParaRPr>
            </a:p>
            <a:p>
              <a:pPr marL="171450" marR="0" lvl="0" indent="-171450" algn="l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Hybrid-work</a:t>
              </a:r>
              <a:endParaRPr sz="1200" dirty="0">
                <a:latin typeface="+mn-l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IT for society – “Heartprint”</a:t>
              </a:r>
              <a:endParaRPr sz="1400" dirty="0">
                <a:latin typeface="+mn-lt"/>
              </a:endParaRPr>
            </a:p>
            <a:p>
              <a:pPr marL="171450" marR="0" lvl="0" indent="-171450" algn="l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Organizational enablement</a:t>
              </a:r>
              <a:endParaRPr sz="1200" dirty="0">
                <a:latin typeface="+mn-lt"/>
              </a:endParaRPr>
            </a:p>
            <a:p>
              <a:pPr marL="171450" marR="0" lvl="0" indent="-171450" algn="l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Social responsibility programs</a:t>
              </a:r>
              <a:endParaRPr sz="1200" dirty="0">
                <a:latin typeface="+mn-lt"/>
              </a:endParaRPr>
            </a:p>
            <a:p>
              <a:pPr marL="171450" marR="0" lvl="0" indent="-171450" algn="l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Women in tech</a:t>
              </a:r>
              <a:endParaRPr sz="1200" dirty="0">
                <a:latin typeface="+mn-lt"/>
              </a:endParaRPr>
            </a:p>
            <a:p>
              <a:pPr marL="171450" marR="0" lvl="0" indent="-171450" algn="l" rtl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lang="en-GB" sz="1200" dirty="0">
                  <a:solidFill>
                    <a:schemeClr val="dk1"/>
                  </a:solidFill>
                  <a:latin typeface="+mn-lt"/>
                  <a:ea typeface="Calibri"/>
                  <a:cs typeface="Calibri"/>
                  <a:sym typeface="Calibri"/>
                </a:rPr>
                <a:t>Sustainability hackathons</a:t>
              </a:r>
              <a:endParaRPr sz="1200" dirty="0">
                <a:latin typeface="+mn-lt"/>
              </a:endParaRPr>
            </a:p>
            <a:p>
              <a:pPr marL="180000" marR="0" lvl="0" indent="-1165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endParaRPr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80000" marR="0" lvl="0" indent="-1165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endParaRPr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35" name="Google Shape;335;g376eb3bdb96_0_689" descr="Chess pieces with solid fill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616302" y="2839521"/>
              <a:ext cx="1152000" cy="115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30E842E-5985-8DC7-A203-F55D2E801225}"/>
              </a:ext>
            </a:extLst>
          </p:cNvPr>
          <p:cNvSpPr txBox="1"/>
          <p:nvPr/>
        </p:nvSpPr>
        <p:spPr>
          <a:xfrm>
            <a:off x="8722659" y="6557128"/>
            <a:ext cx="3329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Sustainable IT playbook 2026</a:t>
            </a:r>
          </a:p>
        </p:txBody>
      </p:sp>
    </p:spTree>
    <p:extLst>
      <p:ext uri="{BB962C8B-B14F-4D97-AF65-F5344CB8AC3E}">
        <p14:creationId xmlns:p14="http://schemas.microsoft.com/office/powerpoint/2010/main" val="1053047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76eb3bdb96_0_893"/>
          <p:cNvSpPr/>
          <p:nvPr/>
        </p:nvSpPr>
        <p:spPr>
          <a:xfrm rot="2391552">
            <a:off x="2342288" y="5272850"/>
            <a:ext cx="2042502" cy="1228997"/>
          </a:xfrm>
          <a:custGeom>
            <a:avLst/>
            <a:gdLst/>
            <a:ahLst/>
            <a:cxnLst/>
            <a:rect l="l" t="t" r="r" b="b"/>
            <a:pathLst>
              <a:path w="1990944" h="1197974" extrusionOk="0">
                <a:moveTo>
                  <a:pt x="1429350" y="62403"/>
                </a:moveTo>
                <a:cubicBezTo>
                  <a:pt x="1326316" y="54790"/>
                  <a:pt x="1220006" y="76784"/>
                  <a:pt x="1123664" y="131972"/>
                </a:cubicBezTo>
                <a:cubicBezTo>
                  <a:pt x="867112" y="279139"/>
                  <a:pt x="777876" y="606576"/>
                  <a:pt x="924683" y="863848"/>
                </a:cubicBezTo>
                <a:cubicBezTo>
                  <a:pt x="1071850" y="1120760"/>
                  <a:pt x="1399647" y="1209995"/>
                  <a:pt x="1656919" y="1062469"/>
                </a:cubicBezTo>
                <a:cubicBezTo>
                  <a:pt x="1913831" y="915302"/>
                  <a:pt x="2003066" y="587505"/>
                  <a:pt x="1855900" y="330593"/>
                </a:cubicBezTo>
                <a:cubicBezTo>
                  <a:pt x="1763696" y="170023"/>
                  <a:pt x="1601073" y="75092"/>
                  <a:pt x="1429350" y="62403"/>
                </a:cubicBezTo>
                <a:close/>
                <a:moveTo>
                  <a:pt x="1348868" y="1499"/>
                </a:moveTo>
                <a:cubicBezTo>
                  <a:pt x="1377860" y="-559"/>
                  <a:pt x="1406849" y="-487"/>
                  <a:pt x="1435605" y="1652"/>
                </a:cubicBezTo>
                <a:cubicBezTo>
                  <a:pt x="1627312" y="15909"/>
                  <a:pt x="1808662" y="122029"/>
                  <a:pt x="1911519" y="301457"/>
                </a:cubicBezTo>
                <a:cubicBezTo>
                  <a:pt x="2076090" y="588181"/>
                  <a:pt x="1976699" y="954512"/>
                  <a:pt x="1689330" y="1118766"/>
                </a:cubicBezTo>
                <a:cubicBezTo>
                  <a:pt x="1402321" y="1283020"/>
                  <a:pt x="1036447" y="1183603"/>
                  <a:pt x="872596" y="896518"/>
                </a:cubicBezTo>
                <a:cubicBezTo>
                  <a:pt x="831454" y="824747"/>
                  <a:pt x="806831" y="748068"/>
                  <a:pt x="797513" y="670849"/>
                </a:cubicBezTo>
                <a:lnTo>
                  <a:pt x="797137" y="654438"/>
                </a:lnTo>
                <a:lnTo>
                  <a:pt x="34904" y="651979"/>
                </a:lnTo>
                <a:lnTo>
                  <a:pt x="0" y="591230"/>
                </a:lnTo>
                <a:lnTo>
                  <a:pt x="795752" y="593953"/>
                </a:lnTo>
                <a:lnTo>
                  <a:pt x="794863" y="555161"/>
                </a:lnTo>
                <a:cubicBezTo>
                  <a:pt x="809070" y="363491"/>
                  <a:pt x="915135" y="182093"/>
                  <a:pt x="1094065" y="79209"/>
                </a:cubicBezTo>
                <a:cubicBezTo>
                  <a:pt x="1174888" y="33013"/>
                  <a:pt x="1261892" y="7673"/>
                  <a:pt x="1348868" y="1499"/>
                </a:cubicBezTo>
                <a:close/>
              </a:path>
            </a:pathLst>
          </a:custGeom>
          <a:solidFill>
            <a:srgbClr val="97BF53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65" dirty="0">
              <a:solidFill>
                <a:srgbClr val="484848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8" name="Google Shape;178;g376eb3bdb96_0_893"/>
          <p:cNvSpPr/>
          <p:nvPr/>
        </p:nvSpPr>
        <p:spPr>
          <a:xfrm>
            <a:off x="3563470" y="5551940"/>
            <a:ext cx="839107" cy="1259184"/>
          </a:xfrm>
          <a:custGeom>
            <a:avLst/>
            <a:gdLst/>
            <a:ahLst/>
            <a:cxnLst/>
            <a:rect l="l" t="t" r="r" b="b"/>
            <a:pathLst>
              <a:path w="663191" h="1256044" extrusionOk="0">
                <a:moveTo>
                  <a:pt x="653143" y="0"/>
                </a:moveTo>
                <a:cubicBezTo>
                  <a:pt x="656492" y="418681"/>
                  <a:pt x="659842" y="837363"/>
                  <a:pt x="663191" y="1256044"/>
                </a:cubicBezTo>
                <a:lnTo>
                  <a:pt x="10048" y="1195754"/>
                </a:lnTo>
                <a:lnTo>
                  <a:pt x="9590" y="1141736"/>
                </a:lnTo>
                <a:lnTo>
                  <a:pt x="13192" y="1142095"/>
                </a:lnTo>
                <a:cubicBezTo>
                  <a:pt x="322079" y="1142095"/>
                  <a:pt x="572482" y="894473"/>
                  <a:pt x="572482" y="589015"/>
                </a:cubicBezTo>
                <a:cubicBezTo>
                  <a:pt x="572482" y="283557"/>
                  <a:pt x="322079" y="35935"/>
                  <a:pt x="13192" y="35935"/>
                </a:cubicBezTo>
                <a:lnTo>
                  <a:pt x="230" y="37227"/>
                </a:lnTo>
                <a:lnTo>
                  <a:pt x="0" y="10048"/>
                </a:lnTo>
                <a:close/>
              </a:path>
            </a:pathLst>
          </a:custGeom>
          <a:solidFill>
            <a:schemeClr val="accent5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376eb3bdb96_0_893"/>
          <p:cNvSpPr txBox="1"/>
          <p:nvPr/>
        </p:nvSpPr>
        <p:spPr>
          <a:xfrm>
            <a:off x="5441140" y="355890"/>
            <a:ext cx="101805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689C41"/>
                </a:solidFill>
                <a:latin typeface="+mn-lt"/>
                <a:ea typeface="Calibri"/>
                <a:cs typeface="Calibri"/>
                <a:sym typeface="Calibri"/>
              </a:rPr>
              <a:t>WHAT</a:t>
            </a:r>
            <a:endParaRPr sz="350" dirty="0">
              <a:latin typeface="+mn-lt"/>
            </a:endParaRPr>
          </a:p>
        </p:txBody>
      </p:sp>
      <p:sp>
        <p:nvSpPr>
          <p:cNvPr id="180" name="Google Shape;180;g376eb3bdb96_0_893"/>
          <p:cNvSpPr txBox="1"/>
          <p:nvPr/>
        </p:nvSpPr>
        <p:spPr>
          <a:xfrm>
            <a:off x="5429072" y="646262"/>
            <a:ext cx="5562016" cy="969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/>
                </a:solidFill>
                <a:latin typeface="+mn-lt"/>
                <a:ea typeface="Calibri"/>
                <a:cs typeface="Calibri"/>
                <a:sym typeface="Calibri"/>
              </a:rPr>
              <a:t>We aim to reduce our carbon “footprint” &amp; “handprint” generated by our digital infrastructure while increasing our “heartprint” by building resilience &amp; adaptability in our people &amp; society</a:t>
            </a:r>
            <a:endParaRPr sz="1200" dirty="0">
              <a:solidFill>
                <a:schemeClr val="bg2"/>
              </a:solidFill>
              <a:latin typeface="+mn-lt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2"/>
                </a:solidFill>
                <a:latin typeface="+mn-lt"/>
                <a:ea typeface="Calibri"/>
                <a:cs typeface="Calibri"/>
                <a:sym typeface="Calibri"/>
              </a:rPr>
              <a:t>Our sustainable IT strategy is decomposed into three workstreams:</a:t>
            </a:r>
            <a:br>
              <a:rPr lang="en-GB" sz="1200" dirty="0">
                <a:solidFill>
                  <a:schemeClr val="bg2"/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en-GB" sz="1200" dirty="0">
                <a:solidFill>
                  <a:schemeClr val="bg2"/>
                </a:solidFill>
                <a:latin typeface="+mn-lt"/>
                <a:ea typeface="Calibri"/>
                <a:cs typeface="Calibri"/>
                <a:sym typeface="Calibri"/>
              </a:rPr>
              <a:t>sustainability in IT, sustainability by IT, &amp; IT for society</a:t>
            </a:r>
            <a:endParaRPr sz="1200" dirty="0">
              <a:solidFill>
                <a:schemeClr val="bg2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376eb3bdb96_0_893"/>
          <p:cNvSpPr txBox="1"/>
          <p:nvPr/>
        </p:nvSpPr>
        <p:spPr>
          <a:xfrm>
            <a:off x="172115" y="355890"/>
            <a:ext cx="888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689C41"/>
                </a:solidFill>
                <a:latin typeface="+mn-lt"/>
                <a:ea typeface="Calibri"/>
                <a:cs typeface="Calibri"/>
                <a:sym typeface="Calibri"/>
              </a:rPr>
              <a:t>WHY</a:t>
            </a:r>
            <a:endParaRPr sz="350" dirty="0">
              <a:latin typeface="+mn-lt"/>
            </a:endParaRPr>
          </a:p>
        </p:txBody>
      </p:sp>
      <p:sp>
        <p:nvSpPr>
          <p:cNvPr id="182" name="Google Shape;182;g376eb3bdb96_0_893"/>
          <p:cNvSpPr txBox="1"/>
          <p:nvPr/>
        </p:nvSpPr>
        <p:spPr>
          <a:xfrm>
            <a:off x="172116" y="653972"/>
            <a:ext cx="499005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988" tIns="22850" rIns="35988" bIns="2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133" marR="0" lvl="0" indent="-171133" algn="l" rtl="0">
              <a:spcBef>
                <a:spcPts val="0"/>
              </a:spcBef>
              <a:spcAft>
                <a:spcPts val="0"/>
              </a:spcAft>
              <a:buClr>
                <a:srgbClr val="689C41"/>
              </a:buClr>
              <a:buSzPts val="2399"/>
              <a:buFont typeface="Arial"/>
              <a:buChar char="•"/>
            </a:pPr>
            <a:r>
              <a:rPr lang="en-GB" sz="1200" dirty="0">
                <a:solidFill>
                  <a:schemeClr val="bg2"/>
                </a:solidFill>
                <a:latin typeface="+mn-lt"/>
                <a:ea typeface="Calibri"/>
                <a:cs typeface="Calibri"/>
                <a:sym typeface="Calibri"/>
              </a:rPr>
              <a:t>Support for 1.5°C targets to mitigate climate change impacts </a:t>
            </a:r>
            <a:endParaRPr lang="en-US" sz="350" dirty="0">
              <a:solidFill>
                <a:schemeClr val="bg2"/>
              </a:solidFill>
              <a:latin typeface="+mn-lt"/>
            </a:endParaRPr>
          </a:p>
          <a:p>
            <a:pPr marL="171133" indent="-171133">
              <a:buClr>
                <a:srgbClr val="689C41"/>
              </a:buClr>
              <a:buSzPts val="2399"/>
              <a:buFont typeface="Arial"/>
              <a:buChar char="•"/>
            </a:pPr>
            <a:r>
              <a:rPr lang="en-GB" sz="1175" dirty="0">
                <a:solidFill>
                  <a:schemeClr val="bg2"/>
                </a:solidFill>
                <a:latin typeface="+mn-lt"/>
                <a:ea typeface="Calibri"/>
                <a:cs typeface="Calibri"/>
                <a:sym typeface="Calibri"/>
              </a:rPr>
              <a:t>Shift to a circular business models to promote resource efficiency and dematerialization</a:t>
            </a:r>
            <a:endParaRPr sz="1175" dirty="0">
              <a:solidFill>
                <a:schemeClr val="bg2"/>
              </a:solidFill>
              <a:latin typeface="+mn-lt"/>
            </a:endParaRPr>
          </a:p>
          <a:p>
            <a:pPr marL="171133" indent="-171133">
              <a:buClr>
                <a:srgbClr val="689C41"/>
              </a:buClr>
              <a:buSzPts val="2399"/>
              <a:buFont typeface="Arial"/>
              <a:buChar char="•"/>
            </a:pPr>
            <a:r>
              <a:rPr lang="en-GB" sz="1175" dirty="0">
                <a:solidFill>
                  <a:schemeClr val="bg2"/>
                </a:solidFill>
                <a:latin typeface="+mn-lt"/>
                <a:ea typeface="Calibri"/>
                <a:cs typeface="Calibri"/>
                <a:sym typeface="Calibri"/>
              </a:rPr>
              <a:t>Building a diverse, equitable, &amp; inclusive workplace &amp; society underpinned by a culture of trust &amp; high ethical standards</a:t>
            </a:r>
            <a:endParaRPr sz="350" dirty="0">
              <a:solidFill>
                <a:schemeClr val="bg2"/>
              </a:solidFill>
              <a:latin typeface="+mn-lt"/>
            </a:endParaRPr>
          </a:p>
          <a:p>
            <a:pPr marL="171133" marR="0" lvl="0" indent="-171133" algn="l" rtl="0">
              <a:spcBef>
                <a:spcPts val="0"/>
              </a:spcBef>
              <a:spcAft>
                <a:spcPts val="0"/>
              </a:spcAft>
              <a:buClr>
                <a:srgbClr val="689C41"/>
              </a:buClr>
              <a:buSzPts val="2399"/>
              <a:buFont typeface="Arial"/>
              <a:buChar char="•"/>
            </a:pPr>
            <a:r>
              <a:rPr lang="en-GB" sz="1200" dirty="0">
                <a:solidFill>
                  <a:schemeClr val="bg2"/>
                </a:solidFill>
                <a:latin typeface="+mn-lt"/>
                <a:ea typeface="Calibri"/>
                <a:cs typeface="Calibri"/>
                <a:sym typeface="Calibri"/>
              </a:rPr>
              <a:t>Responsible business practices in everything we do</a:t>
            </a:r>
            <a:endParaRPr sz="350" dirty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183" name="Google Shape;183;g376eb3bdb96_0_893"/>
          <p:cNvCxnSpPr>
            <a:stCxn id="181" idx="3"/>
          </p:cNvCxnSpPr>
          <p:nvPr/>
        </p:nvCxnSpPr>
        <p:spPr>
          <a:xfrm rot="10800000" flipH="1">
            <a:off x="1060715" y="523740"/>
            <a:ext cx="4138950" cy="9150"/>
          </a:xfrm>
          <a:prstGeom prst="straightConnector1">
            <a:avLst/>
          </a:prstGeom>
          <a:noFill/>
          <a:ln w="19050" cap="flat" cmpd="sng">
            <a:solidFill>
              <a:srgbClr val="689C4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84" name="Google Shape;184;g376eb3bdb96_0_893"/>
          <p:cNvCxnSpPr/>
          <p:nvPr/>
        </p:nvCxnSpPr>
        <p:spPr>
          <a:xfrm rot="10800000" flipH="1">
            <a:off x="5309402" y="588764"/>
            <a:ext cx="8550" cy="1170000"/>
          </a:xfrm>
          <a:prstGeom prst="straightConnector1">
            <a:avLst/>
          </a:prstGeom>
          <a:noFill/>
          <a:ln w="19050" cap="flat" cmpd="sng">
            <a:solidFill>
              <a:srgbClr val="689C41"/>
            </a:solidFill>
            <a:prstDash val="dash"/>
            <a:miter lim="800000"/>
            <a:headEnd type="none" w="sm" len="sm"/>
            <a:tailEnd type="none" w="sm" len="sm"/>
          </a:ln>
        </p:spPr>
      </p:cxnSp>
      <p:grpSp>
        <p:nvGrpSpPr>
          <p:cNvPr id="185" name="Google Shape;185;g376eb3bdb96_0_893"/>
          <p:cNvGrpSpPr/>
          <p:nvPr/>
        </p:nvGrpSpPr>
        <p:grpSpPr>
          <a:xfrm>
            <a:off x="8760134" y="141781"/>
            <a:ext cx="3351094" cy="450311"/>
            <a:chOff x="314363" y="128888"/>
            <a:chExt cx="2579143" cy="450423"/>
          </a:xfrm>
        </p:grpSpPr>
        <p:sp>
          <p:nvSpPr>
            <p:cNvPr id="186" name="Google Shape;186;g376eb3bdb96_0_893"/>
            <p:cNvSpPr/>
            <p:nvPr/>
          </p:nvSpPr>
          <p:spPr>
            <a:xfrm rot="3600023">
              <a:off x="2226409" y="-87786"/>
              <a:ext cx="450423" cy="883771"/>
            </a:xfrm>
            <a:custGeom>
              <a:avLst/>
              <a:gdLst/>
              <a:ahLst/>
              <a:cxnLst/>
              <a:rect l="l" t="t" r="r" b="b"/>
              <a:pathLst>
                <a:path w="3720" h="7301" extrusionOk="0">
                  <a:moveTo>
                    <a:pt x="3719" y="3657"/>
                  </a:moveTo>
                  <a:cubicBezTo>
                    <a:pt x="3687" y="4863"/>
                    <a:pt x="3105" y="6182"/>
                    <a:pt x="1316" y="7300"/>
                  </a:cubicBezTo>
                  <a:cubicBezTo>
                    <a:pt x="1316" y="7300"/>
                    <a:pt x="1428" y="4497"/>
                    <a:pt x="1958" y="3356"/>
                  </a:cubicBezTo>
                  <a:cubicBezTo>
                    <a:pt x="1958" y="3356"/>
                    <a:pt x="538" y="5840"/>
                    <a:pt x="691" y="7260"/>
                  </a:cubicBezTo>
                  <a:cubicBezTo>
                    <a:pt x="691" y="7260"/>
                    <a:pt x="49" y="6316"/>
                    <a:pt x="0" y="4879"/>
                  </a:cubicBezTo>
                  <a:lnTo>
                    <a:pt x="0" y="4531"/>
                  </a:lnTo>
                  <a:cubicBezTo>
                    <a:pt x="43" y="3255"/>
                    <a:pt x="579" y="1654"/>
                    <a:pt x="2349" y="0"/>
                  </a:cubicBezTo>
                  <a:cubicBezTo>
                    <a:pt x="2349" y="0"/>
                    <a:pt x="3671" y="1557"/>
                    <a:pt x="3719" y="3440"/>
                  </a:cubicBezTo>
                  <a:lnTo>
                    <a:pt x="3719" y="3657"/>
                  </a:lnTo>
                </a:path>
              </a:pathLst>
            </a:custGeom>
            <a:solidFill>
              <a:srgbClr val="D5E5B8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531" dirty="0">
                <a:solidFill>
                  <a:srgbClr val="484848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88" name="Google Shape;188;g376eb3bdb96_0_893"/>
            <p:cNvSpPr txBox="1"/>
            <p:nvPr/>
          </p:nvSpPr>
          <p:spPr>
            <a:xfrm>
              <a:off x="314363" y="154738"/>
              <a:ext cx="2423301" cy="3540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 dirty="0">
                  <a:solidFill>
                    <a:srgbClr val="689C41"/>
                  </a:solidFill>
                  <a:latin typeface="+mn-lt"/>
                  <a:ea typeface="Calibri"/>
                  <a:cs typeface="Calibri"/>
                  <a:sym typeface="Calibri"/>
                </a:rPr>
                <a:t>Sustainable IT Strategy</a:t>
              </a:r>
              <a:endParaRPr sz="2000" dirty="0">
                <a:latin typeface="+mn-lt"/>
              </a:endParaRPr>
            </a:p>
          </p:txBody>
        </p:sp>
      </p:grpSp>
      <p:sp>
        <p:nvSpPr>
          <p:cNvPr id="190" name="Google Shape;190;g376eb3bdb96_0_893"/>
          <p:cNvSpPr txBox="1"/>
          <p:nvPr/>
        </p:nvSpPr>
        <p:spPr>
          <a:xfrm>
            <a:off x="244304" y="1892765"/>
            <a:ext cx="1018050" cy="32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689C41"/>
                </a:solidFill>
                <a:latin typeface="+mn-lt"/>
                <a:ea typeface="Calibri"/>
                <a:cs typeface="Calibri"/>
                <a:sym typeface="Calibri"/>
              </a:rPr>
              <a:t>HOW</a:t>
            </a:r>
            <a:endParaRPr sz="350" dirty="0">
              <a:latin typeface="+mn-lt"/>
            </a:endParaRPr>
          </a:p>
        </p:txBody>
      </p:sp>
      <p:cxnSp>
        <p:nvCxnSpPr>
          <p:cNvPr id="191" name="Google Shape;191;g376eb3bdb96_0_893"/>
          <p:cNvCxnSpPr/>
          <p:nvPr/>
        </p:nvCxnSpPr>
        <p:spPr>
          <a:xfrm>
            <a:off x="248641" y="1835792"/>
            <a:ext cx="11660100" cy="24450"/>
          </a:xfrm>
          <a:prstGeom prst="straightConnector1">
            <a:avLst/>
          </a:prstGeom>
          <a:noFill/>
          <a:ln w="19050" cap="flat" cmpd="sng">
            <a:solidFill>
              <a:srgbClr val="689C4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192" name="Google Shape;192;g376eb3bdb96_0_893"/>
          <p:cNvSpPr/>
          <p:nvPr/>
        </p:nvSpPr>
        <p:spPr>
          <a:xfrm>
            <a:off x="4129440" y="2225006"/>
            <a:ext cx="7745400" cy="1225610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376eb3bdb96_0_893"/>
          <p:cNvSpPr/>
          <p:nvPr/>
        </p:nvSpPr>
        <p:spPr>
          <a:xfrm>
            <a:off x="3877539" y="3934452"/>
            <a:ext cx="663191" cy="1259184"/>
          </a:xfrm>
          <a:custGeom>
            <a:avLst/>
            <a:gdLst/>
            <a:ahLst/>
            <a:cxnLst/>
            <a:rect l="l" t="t" r="r" b="b"/>
            <a:pathLst>
              <a:path w="663191" h="1256044" extrusionOk="0">
                <a:moveTo>
                  <a:pt x="653143" y="0"/>
                </a:moveTo>
                <a:cubicBezTo>
                  <a:pt x="656492" y="418681"/>
                  <a:pt x="659842" y="837363"/>
                  <a:pt x="663191" y="1256044"/>
                </a:cubicBezTo>
                <a:lnTo>
                  <a:pt x="10048" y="1195754"/>
                </a:lnTo>
                <a:lnTo>
                  <a:pt x="9590" y="1141736"/>
                </a:lnTo>
                <a:lnTo>
                  <a:pt x="13192" y="1142095"/>
                </a:lnTo>
                <a:cubicBezTo>
                  <a:pt x="322079" y="1142095"/>
                  <a:pt x="572482" y="894473"/>
                  <a:pt x="572482" y="589015"/>
                </a:cubicBezTo>
                <a:cubicBezTo>
                  <a:pt x="572482" y="283557"/>
                  <a:pt x="322079" y="35935"/>
                  <a:pt x="13192" y="35935"/>
                </a:cubicBezTo>
                <a:lnTo>
                  <a:pt x="230" y="37227"/>
                </a:lnTo>
                <a:lnTo>
                  <a:pt x="0" y="10048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376eb3bdb96_0_893"/>
          <p:cNvSpPr/>
          <p:nvPr/>
        </p:nvSpPr>
        <p:spPr>
          <a:xfrm rot="1206866">
            <a:off x="2675387" y="2196992"/>
            <a:ext cx="1281878" cy="1770043"/>
          </a:xfrm>
          <a:custGeom>
            <a:avLst/>
            <a:gdLst/>
            <a:ahLst/>
            <a:cxnLst/>
            <a:rect l="l" t="t" r="r" b="b"/>
            <a:pathLst>
              <a:path w="1250590" h="1726840" extrusionOk="0">
                <a:moveTo>
                  <a:pt x="652283" y="61914"/>
                </a:moveTo>
                <a:cubicBezTo>
                  <a:pt x="356205" y="61914"/>
                  <a:pt x="115888" y="302311"/>
                  <a:pt x="115888" y="598489"/>
                </a:cubicBezTo>
                <a:cubicBezTo>
                  <a:pt x="115888" y="894667"/>
                  <a:pt x="356205" y="1134704"/>
                  <a:pt x="652283" y="1134704"/>
                </a:cubicBezTo>
                <a:cubicBezTo>
                  <a:pt x="948362" y="1134704"/>
                  <a:pt x="1188678" y="894667"/>
                  <a:pt x="1188678" y="598489"/>
                </a:cubicBezTo>
                <a:cubicBezTo>
                  <a:pt x="1188678" y="302311"/>
                  <a:pt x="948362" y="61914"/>
                  <a:pt x="652283" y="61914"/>
                </a:cubicBezTo>
                <a:close/>
                <a:moveTo>
                  <a:pt x="652283" y="0"/>
                </a:moveTo>
                <a:cubicBezTo>
                  <a:pt x="982917" y="0"/>
                  <a:pt x="1250590" y="267673"/>
                  <a:pt x="1250590" y="598308"/>
                </a:cubicBezTo>
                <a:cubicBezTo>
                  <a:pt x="1250590" y="928942"/>
                  <a:pt x="982917" y="1196615"/>
                  <a:pt x="652283" y="1196615"/>
                </a:cubicBezTo>
                <a:cubicBezTo>
                  <a:pt x="569714" y="1196615"/>
                  <a:pt x="491036" y="1179886"/>
                  <a:pt x="419463" y="1149625"/>
                </a:cubicBezTo>
                <a:lnTo>
                  <a:pt x="406531" y="1142609"/>
                </a:lnTo>
                <a:lnTo>
                  <a:pt x="69439" y="1726840"/>
                </a:lnTo>
                <a:lnTo>
                  <a:pt x="0" y="1726840"/>
                </a:lnTo>
                <a:lnTo>
                  <a:pt x="353565" y="1113872"/>
                </a:lnTo>
                <a:lnTo>
                  <a:pt x="317834" y="1094486"/>
                </a:lnTo>
                <a:cubicBezTo>
                  <a:pt x="158676" y="987006"/>
                  <a:pt x="53975" y="804954"/>
                  <a:pt x="53975" y="598308"/>
                </a:cubicBezTo>
                <a:cubicBezTo>
                  <a:pt x="53975" y="267673"/>
                  <a:pt x="322008" y="0"/>
                  <a:pt x="652283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525" cap="flat" cmpd="sng">
            <a:solidFill>
              <a:srgbClr val="99C4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65" dirty="0">
              <a:solidFill>
                <a:srgbClr val="484848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5" name="Google Shape;195;g376eb3bdb96_0_893"/>
          <p:cNvSpPr txBox="1"/>
          <p:nvPr/>
        </p:nvSpPr>
        <p:spPr>
          <a:xfrm>
            <a:off x="3332578" y="1856844"/>
            <a:ext cx="5507700" cy="32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467643"/>
                </a:solidFill>
                <a:latin typeface="+mn-lt"/>
                <a:ea typeface="Calibri"/>
                <a:cs typeface="Calibri"/>
                <a:sym typeface="Calibri"/>
              </a:rPr>
              <a:t>Sustainability in IT – “Footprint”</a:t>
            </a:r>
            <a:endParaRPr sz="350" dirty="0">
              <a:latin typeface="+mn-lt"/>
            </a:endParaRPr>
          </a:p>
        </p:txBody>
      </p:sp>
      <p:sp>
        <p:nvSpPr>
          <p:cNvPr id="196" name="Google Shape;196;g376eb3bdb96_0_893"/>
          <p:cNvSpPr/>
          <p:nvPr/>
        </p:nvSpPr>
        <p:spPr>
          <a:xfrm>
            <a:off x="4527394" y="3935738"/>
            <a:ext cx="7394100" cy="12597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" name="Google Shape;197;g376eb3bdb96_0_893"/>
          <p:cNvGrpSpPr/>
          <p:nvPr/>
        </p:nvGrpSpPr>
        <p:grpSpPr>
          <a:xfrm>
            <a:off x="10801117" y="4042646"/>
            <a:ext cx="1081920" cy="972991"/>
            <a:chOff x="21602235" y="8085292"/>
            <a:chExt cx="2163839" cy="1945981"/>
          </a:xfrm>
        </p:grpSpPr>
        <p:sp>
          <p:nvSpPr>
            <p:cNvPr id="198" name="Google Shape;198;g376eb3bdb96_0_893"/>
            <p:cNvSpPr txBox="1"/>
            <p:nvPr/>
          </p:nvSpPr>
          <p:spPr>
            <a:xfrm>
              <a:off x="21602235" y="9569777"/>
              <a:ext cx="2163839" cy="461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 dirty="0">
                  <a:solidFill>
                    <a:schemeClr val="lt1"/>
                  </a:solidFill>
                  <a:latin typeface="+mn-lt"/>
                  <a:ea typeface="Calibri"/>
                  <a:cs typeface="Calibri"/>
                  <a:sym typeface="Calibri"/>
                </a:rPr>
                <a:t>Hybrid work</a:t>
              </a:r>
              <a:endParaRPr sz="350" b="1" dirty="0">
                <a:latin typeface="+mn-lt"/>
              </a:endParaRPr>
            </a:p>
          </p:txBody>
        </p:sp>
        <p:grpSp>
          <p:nvGrpSpPr>
            <p:cNvPr id="199" name="Google Shape;199;g376eb3bdb96_0_893"/>
            <p:cNvGrpSpPr/>
            <p:nvPr/>
          </p:nvGrpSpPr>
          <p:grpSpPr>
            <a:xfrm>
              <a:off x="21921267" y="8085292"/>
              <a:ext cx="1439640" cy="1439640"/>
              <a:chOff x="8281697" y="4988778"/>
              <a:chExt cx="720000" cy="720000"/>
            </a:xfrm>
          </p:grpSpPr>
          <p:sp>
            <p:nvSpPr>
              <p:cNvPr id="200" name="Google Shape;200;g376eb3bdb96_0_893"/>
              <p:cNvSpPr/>
              <p:nvPr/>
            </p:nvSpPr>
            <p:spPr>
              <a:xfrm>
                <a:off x="8281697" y="4988778"/>
                <a:ext cx="720000" cy="720000"/>
              </a:xfrm>
              <a:prstGeom prst="ellipse">
                <a:avLst/>
              </a:prstGeom>
              <a:solidFill>
                <a:schemeClr val="lt1"/>
              </a:solidFill>
              <a:ln w="28575" cap="flat" cmpd="sng">
                <a:solidFill>
                  <a:srgbClr val="689C4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13" tIns="22850" rIns="45713" bIns="2285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1" name="Google Shape;201;g376eb3bdb96_0_893"/>
              <p:cNvGrpSpPr/>
              <p:nvPr/>
            </p:nvGrpSpPr>
            <p:grpSpPr>
              <a:xfrm>
                <a:off x="8422089" y="5111184"/>
                <a:ext cx="454546" cy="451995"/>
                <a:chOff x="5468977" y="1920850"/>
                <a:chExt cx="282572" cy="280987"/>
              </a:xfrm>
            </p:grpSpPr>
            <p:sp>
              <p:nvSpPr>
                <p:cNvPr id="202" name="Google Shape;202;g376eb3bdb96_0_893"/>
                <p:cNvSpPr/>
                <p:nvPr/>
              </p:nvSpPr>
              <p:spPr>
                <a:xfrm>
                  <a:off x="5468977" y="1920851"/>
                  <a:ext cx="130176" cy="128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406" extrusionOk="0">
                      <a:moveTo>
                        <a:pt x="30" y="376"/>
                      </a:moveTo>
                      <a:lnTo>
                        <a:pt x="30" y="375"/>
                      </a:lnTo>
                      <a:lnTo>
                        <a:pt x="31" y="369"/>
                      </a:lnTo>
                      <a:lnTo>
                        <a:pt x="32" y="364"/>
                      </a:lnTo>
                      <a:lnTo>
                        <a:pt x="36" y="359"/>
                      </a:lnTo>
                      <a:lnTo>
                        <a:pt x="39" y="354"/>
                      </a:lnTo>
                      <a:lnTo>
                        <a:pt x="42" y="350"/>
                      </a:lnTo>
                      <a:lnTo>
                        <a:pt x="46" y="346"/>
                      </a:lnTo>
                      <a:lnTo>
                        <a:pt x="51" y="343"/>
                      </a:lnTo>
                      <a:lnTo>
                        <a:pt x="56" y="342"/>
                      </a:lnTo>
                      <a:lnTo>
                        <a:pt x="166" y="311"/>
                      </a:lnTo>
                      <a:lnTo>
                        <a:pt x="166" y="271"/>
                      </a:lnTo>
                      <a:lnTo>
                        <a:pt x="175" y="274"/>
                      </a:lnTo>
                      <a:lnTo>
                        <a:pt x="186" y="276"/>
                      </a:lnTo>
                      <a:lnTo>
                        <a:pt x="195" y="277"/>
                      </a:lnTo>
                      <a:lnTo>
                        <a:pt x="205" y="278"/>
                      </a:lnTo>
                      <a:lnTo>
                        <a:pt x="215" y="277"/>
                      </a:lnTo>
                      <a:lnTo>
                        <a:pt x="223" y="276"/>
                      </a:lnTo>
                      <a:lnTo>
                        <a:pt x="233" y="275"/>
                      </a:lnTo>
                      <a:lnTo>
                        <a:pt x="241" y="272"/>
                      </a:lnTo>
                      <a:lnTo>
                        <a:pt x="241" y="311"/>
                      </a:lnTo>
                      <a:lnTo>
                        <a:pt x="354" y="340"/>
                      </a:lnTo>
                      <a:lnTo>
                        <a:pt x="358" y="343"/>
                      </a:lnTo>
                      <a:lnTo>
                        <a:pt x="363" y="346"/>
                      </a:lnTo>
                      <a:lnTo>
                        <a:pt x="367" y="349"/>
                      </a:lnTo>
                      <a:lnTo>
                        <a:pt x="370" y="353"/>
                      </a:lnTo>
                      <a:lnTo>
                        <a:pt x="373" y="359"/>
                      </a:lnTo>
                      <a:lnTo>
                        <a:pt x="374" y="364"/>
                      </a:lnTo>
                      <a:lnTo>
                        <a:pt x="377" y="369"/>
                      </a:lnTo>
                      <a:lnTo>
                        <a:pt x="377" y="376"/>
                      </a:lnTo>
                      <a:lnTo>
                        <a:pt x="239" y="376"/>
                      </a:lnTo>
                      <a:lnTo>
                        <a:pt x="202" y="376"/>
                      </a:lnTo>
                      <a:lnTo>
                        <a:pt x="30" y="376"/>
                      </a:lnTo>
                      <a:close/>
                      <a:moveTo>
                        <a:pt x="106" y="139"/>
                      </a:moveTo>
                      <a:lnTo>
                        <a:pt x="106" y="138"/>
                      </a:lnTo>
                      <a:lnTo>
                        <a:pt x="106" y="136"/>
                      </a:lnTo>
                      <a:lnTo>
                        <a:pt x="120" y="140"/>
                      </a:lnTo>
                      <a:lnTo>
                        <a:pt x="134" y="142"/>
                      </a:lnTo>
                      <a:lnTo>
                        <a:pt x="149" y="142"/>
                      </a:lnTo>
                      <a:lnTo>
                        <a:pt x="164" y="141"/>
                      </a:lnTo>
                      <a:lnTo>
                        <a:pt x="179" y="139"/>
                      </a:lnTo>
                      <a:lnTo>
                        <a:pt x="193" y="134"/>
                      </a:lnTo>
                      <a:lnTo>
                        <a:pt x="208" y="127"/>
                      </a:lnTo>
                      <a:lnTo>
                        <a:pt x="221" y="119"/>
                      </a:lnTo>
                      <a:lnTo>
                        <a:pt x="226" y="124"/>
                      </a:lnTo>
                      <a:lnTo>
                        <a:pt x="232" y="128"/>
                      </a:lnTo>
                      <a:lnTo>
                        <a:pt x="237" y="131"/>
                      </a:lnTo>
                      <a:lnTo>
                        <a:pt x="243" y="135"/>
                      </a:lnTo>
                      <a:lnTo>
                        <a:pt x="249" y="138"/>
                      </a:lnTo>
                      <a:lnTo>
                        <a:pt x="255" y="140"/>
                      </a:lnTo>
                      <a:lnTo>
                        <a:pt x="262" y="142"/>
                      </a:lnTo>
                      <a:lnTo>
                        <a:pt x="269" y="143"/>
                      </a:lnTo>
                      <a:lnTo>
                        <a:pt x="276" y="144"/>
                      </a:lnTo>
                      <a:lnTo>
                        <a:pt x="282" y="144"/>
                      </a:lnTo>
                      <a:lnTo>
                        <a:pt x="293" y="143"/>
                      </a:lnTo>
                      <a:lnTo>
                        <a:pt x="304" y="141"/>
                      </a:lnTo>
                      <a:lnTo>
                        <a:pt x="304" y="152"/>
                      </a:lnTo>
                      <a:lnTo>
                        <a:pt x="302" y="162"/>
                      </a:lnTo>
                      <a:lnTo>
                        <a:pt x="299" y="173"/>
                      </a:lnTo>
                      <a:lnTo>
                        <a:pt x="296" y="183"/>
                      </a:lnTo>
                      <a:lnTo>
                        <a:pt x="292" y="191"/>
                      </a:lnTo>
                      <a:lnTo>
                        <a:pt x="287" y="201"/>
                      </a:lnTo>
                      <a:lnTo>
                        <a:pt x="281" y="209"/>
                      </a:lnTo>
                      <a:lnTo>
                        <a:pt x="275" y="216"/>
                      </a:lnTo>
                      <a:lnTo>
                        <a:pt x="267" y="224"/>
                      </a:lnTo>
                      <a:lnTo>
                        <a:pt x="260" y="230"/>
                      </a:lnTo>
                      <a:lnTo>
                        <a:pt x="252" y="235"/>
                      </a:lnTo>
                      <a:lnTo>
                        <a:pt x="244" y="240"/>
                      </a:lnTo>
                      <a:lnTo>
                        <a:pt x="234" y="243"/>
                      </a:lnTo>
                      <a:lnTo>
                        <a:pt x="225" y="246"/>
                      </a:lnTo>
                      <a:lnTo>
                        <a:pt x="216" y="247"/>
                      </a:lnTo>
                      <a:lnTo>
                        <a:pt x="205" y="248"/>
                      </a:lnTo>
                      <a:lnTo>
                        <a:pt x="195" y="247"/>
                      </a:lnTo>
                      <a:lnTo>
                        <a:pt x="186" y="245"/>
                      </a:lnTo>
                      <a:lnTo>
                        <a:pt x="176" y="243"/>
                      </a:lnTo>
                      <a:lnTo>
                        <a:pt x="166" y="240"/>
                      </a:lnTo>
                      <a:lnTo>
                        <a:pt x="158" y="234"/>
                      </a:lnTo>
                      <a:lnTo>
                        <a:pt x="150" y="229"/>
                      </a:lnTo>
                      <a:lnTo>
                        <a:pt x="143" y="223"/>
                      </a:lnTo>
                      <a:lnTo>
                        <a:pt x="135" y="216"/>
                      </a:lnTo>
                      <a:lnTo>
                        <a:pt x="129" y="208"/>
                      </a:lnTo>
                      <a:lnTo>
                        <a:pt x="124" y="200"/>
                      </a:lnTo>
                      <a:lnTo>
                        <a:pt x="118" y="190"/>
                      </a:lnTo>
                      <a:lnTo>
                        <a:pt x="114" y="181"/>
                      </a:lnTo>
                      <a:lnTo>
                        <a:pt x="111" y="171"/>
                      </a:lnTo>
                      <a:lnTo>
                        <a:pt x="109" y="160"/>
                      </a:lnTo>
                      <a:lnTo>
                        <a:pt x="107" y="150"/>
                      </a:lnTo>
                      <a:lnTo>
                        <a:pt x="106" y="139"/>
                      </a:lnTo>
                      <a:close/>
                      <a:moveTo>
                        <a:pt x="205" y="30"/>
                      </a:moveTo>
                      <a:lnTo>
                        <a:pt x="214" y="30"/>
                      </a:lnTo>
                      <a:lnTo>
                        <a:pt x="222" y="32"/>
                      </a:lnTo>
                      <a:lnTo>
                        <a:pt x="230" y="33"/>
                      </a:lnTo>
                      <a:lnTo>
                        <a:pt x="238" y="36"/>
                      </a:lnTo>
                      <a:lnTo>
                        <a:pt x="246" y="39"/>
                      </a:lnTo>
                      <a:lnTo>
                        <a:pt x="252" y="43"/>
                      </a:lnTo>
                      <a:lnTo>
                        <a:pt x="260" y="48"/>
                      </a:lnTo>
                      <a:lnTo>
                        <a:pt x="266" y="53"/>
                      </a:lnTo>
                      <a:lnTo>
                        <a:pt x="271" y="58"/>
                      </a:lnTo>
                      <a:lnTo>
                        <a:pt x="278" y="65"/>
                      </a:lnTo>
                      <a:lnTo>
                        <a:pt x="282" y="71"/>
                      </a:lnTo>
                      <a:lnTo>
                        <a:pt x="288" y="78"/>
                      </a:lnTo>
                      <a:lnTo>
                        <a:pt x="292" y="85"/>
                      </a:lnTo>
                      <a:lnTo>
                        <a:pt x="295" y="94"/>
                      </a:lnTo>
                      <a:lnTo>
                        <a:pt x="298" y="102"/>
                      </a:lnTo>
                      <a:lnTo>
                        <a:pt x="300" y="110"/>
                      </a:lnTo>
                      <a:lnTo>
                        <a:pt x="295" y="112"/>
                      </a:lnTo>
                      <a:lnTo>
                        <a:pt x="289" y="113"/>
                      </a:lnTo>
                      <a:lnTo>
                        <a:pt x="281" y="114"/>
                      </a:lnTo>
                      <a:lnTo>
                        <a:pt x="274" y="113"/>
                      </a:lnTo>
                      <a:lnTo>
                        <a:pt x="265" y="112"/>
                      </a:lnTo>
                      <a:lnTo>
                        <a:pt x="255" y="108"/>
                      </a:lnTo>
                      <a:lnTo>
                        <a:pt x="250" y="105"/>
                      </a:lnTo>
                      <a:lnTo>
                        <a:pt x="246" y="100"/>
                      </a:lnTo>
                      <a:lnTo>
                        <a:pt x="241" y="96"/>
                      </a:lnTo>
                      <a:lnTo>
                        <a:pt x="237" y="90"/>
                      </a:lnTo>
                      <a:lnTo>
                        <a:pt x="235" y="87"/>
                      </a:lnTo>
                      <a:lnTo>
                        <a:pt x="233" y="84"/>
                      </a:lnTo>
                      <a:lnTo>
                        <a:pt x="230" y="83"/>
                      </a:lnTo>
                      <a:lnTo>
                        <a:pt x="226" y="82"/>
                      </a:lnTo>
                      <a:lnTo>
                        <a:pt x="223" y="82"/>
                      </a:lnTo>
                      <a:lnTo>
                        <a:pt x="220" y="83"/>
                      </a:lnTo>
                      <a:lnTo>
                        <a:pt x="217" y="84"/>
                      </a:lnTo>
                      <a:lnTo>
                        <a:pt x="214" y="86"/>
                      </a:lnTo>
                      <a:lnTo>
                        <a:pt x="208" y="92"/>
                      </a:lnTo>
                      <a:lnTo>
                        <a:pt x="202" y="96"/>
                      </a:lnTo>
                      <a:lnTo>
                        <a:pt x="195" y="100"/>
                      </a:lnTo>
                      <a:lnTo>
                        <a:pt x="189" y="104"/>
                      </a:lnTo>
                      <a:lnTo>
                        <a:pt x="181" y="107"/>
                      </a:lnTo>
                      <a:lnTo>
                        <a:pt x="175" y="109"/>
                      </a:lnTo>
                      <a:lnTo>
                        <a:pt x="167" y="111"/>
                      </a:lnTo>
                      <a:lnTo>
                        <a:pt x="161" y="112"/>
                      </a:lnTo>
                      <a:lnTo>
                        <a:pt x="147" y="113"/>
                      </a:lnTo>
                      <a:lnTo>
                        <a:pt x="134" y="112"/>
                      </a:lnTo>
                      <a:lnTo>
                        <a:pt x="121" y="110"/>
                      </a:lnTo>
                      <a:lnTo>
                        <a:pt x="111" y="106"/>
                      </a:lnTo>
                      <a:lnTo>
                        <a:pt x="114" y="97"/>
                      </a:lnTo>
                      <a:lnTo>
                        <a:pt x="117" y="90"/>
                      </a:lnTo>
                      <a:lnTo>
                        <a:pt x="121" y="82"/>
                      </a:lnTo>
                      <a:lnTo>
                        <a:pt x="125" y="76"/>
                      </a:lnTo>
                      <a:lnTo>
                        <a:pt x="130" y="68"/>
                      </a:lnTo>
                      <a:lnTo>
                        <a:pt x="135" y="63"/>
                      </a:lnTo>
                      <a:lnTo>
                        <a:pt x="141" y="56"/>
                      </a:lnTo>
                      <a:lnTo>
                        <a:pt x="146" y="51"/>
                      </a:lnTo>
                      <a:lnTo>
                        <a:pt x="152" y="47"/>
                      </a:lnTo>
                      <a:lnTo>
                        <a:pt x="160" y="42"/>
                      </a:lnTo>
                      <a:lnTo>
                        <a:pt x="166" y="38"/>
                      </a:lnTo>
                      <a:lnTo>
                        <a:pt x="174" y="35"/>
                      </a:lnTo>
                      <a:lnTo>
                        <a:pt x="181" y="33"/>
                      </a:lnTo>
                      <a:lnTo>
                        <a:pt x="189" y="31"/>
                      </a:lnTo>
                      <a:lnTo>
                        <a:pt x="198" y="30"/>
                      </a:lnTo>
                      <a:lnTo>
                        <a:pt x="205" y="30"/>
                      </a:lnTo>
                      <a:close/>
                      <a:moveTo>
                        <a:pt x="239" y="406"/>
                      </a:moveTo>
                      <a:lnTo>
                        <a:pt x="407" y="406"/>
                      </a:lnTo>
                      <a:lnTo>
                        <a:pt x="407" y="376"/>
                      </a:lnTo>
                      <a:lnTo>
                        <a:pt x="406" y="365"/>
                      </a:lnTo>
                      <a:lnTo>
                        <a:pt x="403" y="354"/>
                      </a:lnTo>
                      <a:lnTo>
                        <a:pt x="399" y="345"/>
                      </a:lnTo>
                      <a:lnTo>
                        <a:pt x="394" y="336"/>
                      </a:lnTo>
                      <a:lnTo>
                        <a:pt x="387" y="328"/>
                      </a:lnTo>
                      <a:lnTo>
                        <a:pt x="380" y="321"/>
                      </a:lnTo>
                      <a:lnTo>
                        <a:pt x="371" y="316"/>
                      </a:lnTo>
                      <a:lnTo>
                        <a:pt x="363" y="311"/>
                      </a:lnTo>
                      <a:lnTo>
                        <a:pt x="271" y="289"/>
                      </a:lnTo>
                      <a:lnTo>
                        <a:pt x="271" y="258"/>
                      </a:lnTo>
                      <a:lnTo>
                        <a:pt x="278" y="253"/>
                      </a:lnTo>
                      <a:lnTo>
                        <a:pt x="284" y="248"/>
                      </a:lnTo>
                      <a:lnTo>
                        <a:pt x="291" y="242"/>
                      </a:lnTo>
                      <a:lnTo>
                        <a:pt x="297" y="236"/>
                      </a:lnTo>
                      <a:lnTo>
                        <a:pt x="308" y="223"/>
                      </a:lnTo>
                      <a:lnTo>
                        <a:pt x="317" y="209"/>
                      </a:lnTo>
                      <a:lnTo>
                        <a:pt x="321" y="200"/>
                      </a:lnTo>
                      <a:lnTo>
                        <a:pt x="324" y="192"/>
                      </a:lnTo>
                      <a:lnTo>
                        <a:pt x="327" y="184"/>
                      </a:lnTo>
                      <a:lnTo>
                        <a:pt x="329" y="175"/>
                      </a:lnTo>
                      <a:lnTo>
                        <a:pt x="332" y="167"/>
                      </a:lnTo>
                      <a:lnTo>
                        <a:pt x="333" y="157"/>
                      </a:lnTo>
                      <a:lnTo>
                        <a:pt x="334" y="149"/>
                      </a:lnTo>
                      <a:lnTo>
                        <a:pt x="334" y="139"/>
                      </a:lnTo>
                      <a:lnTo>
                        <a:pt x="334" y="125"/>
                      </a:lnTo>
                      <a:lnTo>
                        <a:pt x="332" y="111"/>
                      </a:lnTo>
                      <a:lnTo>
                        <a:pt x="328" y="97"/>
                      </a:lnTo>
                      <a:lnTo>
                        <a:pt x="324" y="84"/>
                      </a:lnTo>
                      <a:lnTo>
                        <a:pt x="319" y="72"/>
                      </a:lnTo>
                      <a:lnTo>
                        <a:pt x="312" y="61"/>
                      </a:lnTo>
                      <a:lnTo>
                        <a:pt x="305" y="50"/>
                      </a:lnTo>
                      <a:lnTo>
                        <a:pt x="296" y="40"/>
                      </a:lnTo>
                      <a:lnTo>
                        <a:pt x="288" y="32"/>
                      </a:lnTo>
                      <a:lnTo>
                        <a:pt x="277" y="23"/>
                      </a:lnTo>
                      <a:lnTo>
                        <a:pt x="266" y="17"/>
                      </a:lnTo>
                      <a:lnTo>
                        <a:pt x="255" y="10"/>
                      </a:lnTo>
                      <a:lnTo>
                        <a:pt x="244" y="6"/>
                      </a:lnTo>
                      <a:lnTo>
                        <a:pt x="231" y="3"/>
                      </a:lnTo>
                      <a:lnTo>
                        <a:pt x="219" y="1"/>
                      </a:lnTo>
                      <a:lnTo>
                        <a:pt x="205" y="0"/>
                      </a:lnTo>
                      <a:lnTo>
                        <a:pt x="192" y="1"/>
                      </a:lnTo>
                      <a:lnTo>
                        <a:pt x="179" y="3"/>
                      </a:lnTo>
                      <a:lnTo>
                        <a:pt x="167" y="6"/>
                      </a:lnTo>
                      <a:lnTo>
                        <a:pt x="156" y="10"/>
                      </a:lnTo>
                      <a:lnTo>
                        <a:pt x="144" y="17"/>
                      </a:lnTo>
                      <a:lnTo>
                        <a:pt x="133" y="23"/>
                      </a:lnTo>
                      <a:lnTo>
                        <a:pt x="124" y="32"/>
                      </a:lnTo>
                      <a:lnTo>
                        <a:pt x="114" y="40"/>
                      </a:lnTo>
                      <a:lnTo>
                        <a:pt x="106" y="50"/>
                      </a:lnTo>
                      <a:lnTo>
                        <a:pt x="99" y="61"/>
                      </a:lnTo>
                      <a:lnTo>
                        <a:pt x="92" y="72"/>
                      </a:lnTo>
                      <a:lnTo>
                        <a:pt x="87" y="84"/>
                      </a:lnTo>
                      <a:lnTo>
                        <a:pt x="83" y="97"/>
                      </a:lnTo>
                      <a:lnTo>
                        <a:pt x="80" y="111"/>
                      </a:lnTo>
                      <a:lnTo>
                        <a:pt x="77" y="125"/>
                      </a:lnTo>
                      <a:lnTo>
                        <a:pt x="76" y="139"/>
                      </a:lnTo>
                      <a:lnTo>
                        <a:pt x="76" y="147"/>
                      </a:lnTo>
                      <a:lnTo>
                        <a:pt x="77" y="157"/>
                      </a:lnTo>
                      <a:lnTo>
                        <a:pt x="78" y="166"/>
                      </a:lnTo>
                      <a:lnTo>
                        <a:pt x="81" y="174"/>
                      </a:lnTo>
                      <a:lnTo>
                        <a:pt x="86" y="190"/>
                      </a:lnTo>
                      <a:lnTo>
                        <a:pt x="92" y="206"/>
                      </a:lnTo>
                      <a:lnTo>
                        <a:pt x="101" y="220"/>
                      </a:lnTo>
                      <a:lnTo>
                        <a:pt x="112" y="234"/>
                      </a:lnTo>
                      <a:lnTo>
                        <a:pt x="124" y="246"/>
                      </a:lnTo>
                      <a:lnTo>
                        <a:pt x="136" y="256"/>
                      </a:lnTo>
                      <a:lnTo>
                        <a:pt x="136" y="289"/>
                      </a:lnTo>
                      <a:lnTo>
                        <a:pt x="48" y="313"/>
                      </a:lnTo>
                      <a:lnTo>
                        <a:pt x="39" y="316"/>
                      </a:lnTo>
                      <a:lnTo>
                        <a:pt x="29" y="321"/>
                      </a:lnTo>
                      <a:lnTo>
                        <a:pt x="22" y="328"/>
                      </a:lnTo>
                      <a:lnTo>
                        <a:pt x="14" y="336"/>
                      </a:lnTo>
                      <a:lnTo>
                        <a:pt x="9" y="345"/>
                      </a:lnTo>
                      <a:lnTo>
                        <a:pt x="5" y="354"/>
                      </a:lnTo>
                      <a:lnTo>
                        <a:pt x="1" y="364"/>
                      </a:lnTo>
                      <a:lnTo>
                        <a:pt x="0" y="375"/>
                      </a:lnTo>
                      <a:lnTo>
                        <a:pt x="0" y="406"/>
                      </a:lnTo>
                      <a:lnTo>
                        <a:pt x="202" y="406"/>
                      </a:lnTo>
                      <a:lnTo>
                        <a:pt x="239" y="406"/>
                      </a:lnTo>
                      <a:close/>
                    </a:path>
                  </a:pathLst>
                </a:custGeom>
                <a:solidFill>
                  <a:srgbClr val="689C41"/>
                </a:solidFill>
                <a:ln>
                  <a:noFill/>
                </a:ln>
              </p:spPr>
              <p:txBody>
                <a:bodyPr spcFirstLastPara="1" wrap="square" lIns="91413" tIns="45700" rIns="91413" bIns="45700" anchor="t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99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" name="Google Shape;203;g376eb3bdb96_0_893"/>
                <p:cNvSpPr/>
                <p:nvPr/>
              </p:nvSpPr>
              <p:spPr>
                <a:xfrm>
                  <a:off x="5622960" y="1920850"/>
                  <a:ext cx="128589" cy="128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" h="406" extrusionOk="0">
                      <a:moveTo>
                        <a:pt x="239" y="376"/>
                      </a:moveTo>
                      <a:lnTo>
                        <a:pt x="201" y="376"/>
                      </a:lnTo>
                      <a:lnTo>
                        <a:pt x="30" y="376"/>
                      </a:lnTo>
                      <a:lnTo>
                        <a:pt x="30" y="375"/>
                      </a:lnTo>
                      <a:lnTo>
                        <a:pt x="31" y="369"/>
                      </a:lnTo>
                      <a:lnTo>
                        <a:pt x="32" y="364"/>
                      </a:lnTo>
                      <a:lnTo>
                        <a:pt x="34" y="359"/>
                      </a:lnTo>
                      <a:lnTo>
                        <a:pt x="37" y="354"/>
                      </a:lnTo>
                      <a:lnTo>
                        <a:pt x="41" y="350"/>
                      </a:lnTo>
                      <a:lnTo>
                        <a:pt x="46" y="346"/>
                      </a:lnTo>
                      <a:lnTo>
                        <a:pt x="50" y="343"/>
                      </a:lnTo>
                      <a:lnTo>
                        <a:pt x="55" y="342"/>
                      </a:lnTo>
                      <a:lnTo>
                        <a:pt x="166" y="311"/>
                      </a:lnTo>
                      <a:lnTo>
                        <a:pt x="166" y="271"/>
                      </a:lnTo>
                      <a:lnTo>
                        <a:pt x="174" y="274"/>
                      </a:lnTo>
                      <a:lnTo>
                        <a:pt x="184" y="276"/>
                      </a:lnTo>
                      <a:lnTo>
                        <a:pt x="195" y="277"/>
                      </a:lnTo>
                      <a:lnTo>
                        <a:pt x="204" y="278"/>
                      </a:lnTo>
                      <a:lnTo>
                        <a:pt x="214" y="277"/>
                      </a:lnTo>
                      <a:lnTo>
                        <a:pt x="223" y="276"/>
                      </a:lnTo>
                      <a:lnTo>
                        <a:pt x="232" y="275"/>
                      </a:lnTo>
                      <a:lnTo>
                        <a:pt x="241" y="272"/>
                      </a:lnTo>
                      <a:lnTo>
                        <a:pt x="241" y="311"/>
                      </a:lnTo>
                      <a:lnTo>
                        <a:pt x="353" y="340"/>
                      </a:lnTo>
                      <a:lnTo>
                        <a:pt x="358" y="343"/>
                      </a:lnTo>
                      <a:lnTo>
                        <a:pt x="362" y="346"/>
                      </a:lnTo>
                      <a:lnTo>
                        <a:pt x="366" y="349"/>
                      </a:lnTo>
                      <a:lnTo>
                        <a:pt x="370" y="353"/>
                      </a:lnTo>
                      <a:lnTo>
                        <a:pt x="372" y="359"/>
                      </a:lnTo>
                      <a:lnTo>
                        <a:pt x="374" y="364"/>
                      </a:lnTo>
                      <a:lnTo>
                        <a:pt x="376" y="369"/>
                      </a:lnTo>
                      <a:lnTo>
                        <a:pt x="376" y="376"/>
                      </a:lnTo>
                      <a:lnTo>
                        <a:pt x="239" y="376"/>
                      </a:lnTo>
                      <a:close/>
                      <a:moveTo>
                        <a:pt x="106" y="139"/>
                      </a:moveTo>
                      <a:lnTo>
                        <a:pt x="106" y="138"/>
                      </a:lnTo>
                      <a:lnTo>
                        <a:pt x="106" y="136"/>
                      </a:lnTo>
                      <a:lnTo>
                        <a:pt x="119" y="140"/>
                      </a:lnTo>
                      <a:lnTo>
                        <a:pt x="134" y="142"/>
                      </a:lnTo>
                      <a:lnTo>
                        <a:pt x="148" y="142"/>
                      </a:lnTo>
                      <a:lnTo>
                        <a:pt x="163" y="141"/>
                      </a:lnTo>
                      <a:lnTo>
                        <a:pt x="178" y="139"/>
                      </a:lnTo>
                      <a:lnTo>
                        <a:pt x="193" y="134"/>
                      </a:lnTo>
                      <a:lnTo>
                        <a:pt x="208" y="127"/>
                      </a:lnTo>
                      <a:lnTo>
                        <a:pt x="221" y="119"/>
                      </a:lnTo>
                      <a:lnTo>
                        <a:pt x="226" y="124"/>
                      </a:lnTo>
                      <a:lnTo>
                        <a:pt x="230" y="128"/>
                      </a:lnTo>
                      <a:lnTo>
                        <a:pt x="237" y="131"/>
                      </a:lnTo>
                      <a:lnTo>
                        <a:pt x="242" y="135"/>
                      </a:lnTo>
                      <a:lnTo>
                        <a:pt x="248" y="138"/>
                      </a:lnTo>
                      <a:lnTo>
                        <a:pt x="255" y="140"/>
                      </a:lnTo>
                      <a:lnTo>
                        <a:pt x="261" y="142"/>
                      </a:lnTo>
                      <a:lnTo>
                        <a:pt x="269" y="143"/>
                      </a:lnTo>
                      <a:lnTo>
                        <a:pt x="275" y="144"/>
                      </a:lnTo>
                      <a:lnTo>
                        <a:pt x="282" y="144"/>
                      </a:lnTo>
                      <a:lnTo>
                        <a:pt x="292" y="143"/>
                      </a:lnTo>
                      <a:lnTo>
                        <a:pt x="303" y="141"/>
                      </a:lnTo>
                      <a:lnTo>
                        <a:pt x="303" y="152"/>
                      </a:lnTo>
                      <a:lnTo>
                        <a:pt x="301" y="162"/>
                      </a:lnTo>
                      <a:lnTo>
                        <a:pt x="299" y="173"/>
                      </a:lnTo>
                      <a:lnTo>
                        <a:pt x="294" y="183"/>
                      </a:lnTo>
                      <a:lnTo>
                        <a:pt x="290" y="191"/>
                      </a:lnTo>
                      <a:lnTo>
                        <a:pt x="286" y="201"/>
                      </a:lnTo>
                      <a:lnTo>
                        <a:pt x="279" y="209"/>
                      </a:lnTo>
                      <a:lnTo>
                        <a:pt x="274" y="216"/>
                      </a:lnTo>
                      <a:lnTo>
                        <a:pt x="267" y="224"/>
                      </a:lnTo>
                      <a:lnTo>
                        <a:pt x="259" y="230"/>
                      </a:lnTo>
                      <a:lnTo>
                        <a:pt x="251" y="235"/>
                      </a:lnTo>
                      <a:lnTo>
                        <a:pt x="243" y="240"/>
                      </a:lnTo>
                      <a:lnTo>
                        <a:pt x="233" y="243"/>
                      </a:lnTo>
                      <a:lnTo>
                        <a:pt x="224" y="246"/>
                      </a:lnTo>
                      <a:lnTo>
                        <a:pt x="214" y="247"/>
                      </a:lnTo>
                      <a:lnTo>
                        <a:pt x="204" y="248"/>
                      </a:lnTo>
                      <a:lnTo>
                        <a:pt x="195" y="247"/>
                      </a:lnTo>
                      <a:lnTo>
                        <a:pt x="185" y="245"/>
                      </a:lnTo>
                      <a:lnTo>
                        <a:pt x="175" y="243"/>
                      </a:lnTo>
                      <a:lnTo>
                        <a:pt x="166" y="240"/>
                      </a:lnTo>
                      <a:lnTo>
                        <a:pt x="157" y="234"/>
                      </a:lnTo>
                      <a:lnTo>
                        <a:pt x="150" y="229"/>
                      </a:lnTo>
                      <a:lnTo>
                        <a:pt x="142" y="223"/>
                      </a:lnTo>
                      <a:lnTo>
                        <a:pt x="135" y="216"/>
                      </a:lnTo>
                      <a:lnTo>
                        <a:pt x="128" y="208"/>
                      </a:lnTo>
                      <a:lnTo>
                        <a:pt x="123" y="200"/>
                      </a:lnTo>
                      <a:lnTo>
                        <a:pt x="118" y="190"/>
                      </a:lnTo>
                      <a:lnTo>
                        <a:pt x="113" y="181"/>
                      </a:lnTo>
                      <a:lnTo>
                        <a:pt x="110" y="171"/>
                      </a:lnTo>
                      <a:lnTo>
                        <a:pt x="108" y="160"/>
                      </a:lnTo>
                      <a:lnTo>
                        <a:pt x="106" y="150"/>
                      </a:lnTo>
                      <a:lnTo>
                        <a:pt x="106" y="139"/>
                      </a:lnTo>
                      <a:close/>
                      <a:moveTo>
                        <a:pt x="204" y="30"/>
                      </a:moveTo>
                      <a:lnTo>
                        <a:pt x="213" y="30"/>
                      </a:lnTo>
                      <a:lnTo>
                        <a:pt x="222" y="32"/>
                      </a:lnTo>
                      <a:lnTo>
                        <a:pt x="229" y="33"/>
                      </a:lnTo>
                      <a:lnTo>
                        <a:pt x="238" y="36"/>
                      </a:lnTo>
                      <a:lnTo>
                        <a:pt x="244" y="39"/>
                      </a:lnTo>
                      <a:lnTo>
                        <a:pt x="252" y="43"/>
                      </a:lnTo>
                      <a:lnTo>
                        <a:pt x="259" y="48"/>
                      </a:lnTo>
                      <a:lnTo>
                        <a:pt x="266" y="53"/>
                      </a:lnTo>
                      <a:lnTo>
                        <a:pt x="271" y="58"/>
                      </a:lnTo>
                      <a:lnTo>
                        <a:pt x="276" y="65"/>
                      </a:lnTo>
                      <a:lnTo>
                        <a:pt x="282" y="71"/>
                      </a:lnTo>
                      <a:lnTo>
                        <a:pt x="287" y="78"/>
                      </a:lnTo>
                      <a:lnTo>
                        <a:pt x="291" y="85"/>
                      </a:lnTo>
                      <a:lnTo>
                        <a:pt x="294" y="94"/>
                      </a:lnTo>
                      <a:lnTo>
                        <a:pt x="298" y="102"/>
                      </a:lnTo>
                      <a:lnTo>
                        <a:pt x="300" y="110"/>
                      </a:lnTo>
                      <a:lnTo>
                        <a:pt x="294" y="112"/>
                      </a:lnTo>
                      <a:lnTo>
                        <a:pt x="288" y="113"/>
                      </a:lnTo>
                      <a:lnTo>
                        <a:pt x="281" y="114"/>
                      </a:lnTo>
                      <a:lnTo>
                        <a:pt x="273" y="113"/>
                      </a:lnTo>
                      <a:lnTo>
                        <a:pt x="264" y="112"/>
                      </a:lnTo>
                      <a:lnTo>
                        <a:pt x="255" y="108"/>
                      </a:lnTo>
                      <a:lnTo>
                        <a:pt x="249" y="105"/>
                      </a:lnTo>
                      <a:lnTo>
                        <a:pt x="245" y="100"/>
                      </a:lnTo>
                      <a:lnTo>
                        <a:pt x="241" y="96"/>
                      </a:lnTo>
                      <a:lnTo>
                        <a:pt x="237" y="90"/>
                      </a:lnTo>
                      <a:lnTo>
                        <a:pt x="234" y="87"/>
                      </a:lnTo>
                      <a:lnTo>
                        <a:pt x="232" y="84"/>
                      </a:lnTo>
                      <a:lnTo>
                        <a:pt x="229" y="83"/>
                      </a:lnTo>
                      <a:lnTo>
                        <a:pt x="226" y="82"/>
                      </a:lnTo>
                      <a:lnTo>
                        <a:pt x="223" y="82"/>
                      </a:lnTo>
                      <a:lnTo>
                        <a:pt x="218" y="83"/>
                      </a:lnTo>
                      <a:lnTo>
                        <a:pt x="216" y="84"/>
                      </a:lnTo>
                      <a:lnTo>
                        <a:pt x="213" y="86"/>
                      </a:lnTo>
                      <a:lnTo>
                        <a:pt x="207" y="92"/>
                      </a:lnTo>
                      <a:lnTo>
                        <a:pt x="201" y="96"/>
                      </a:lnTo>
                      <a:lnTo>
                        <a:pt x="195" y="100"/>
                      </a:lnTo>
                      <a:lnTo>
                        <a:pt x="188" y="104"/>
                      </a:lnTo>
                      <a:lnTo>
                        <a:pt x="181" y="107"/>
                      </a:lnTo>
                      <a:lnTo>
                        <a:pt x="174" y="109"/>
                      </a:lnTo>
                      <a:lnTo>
                        <a:pt x="167" y="111"/>
                      </a:lnTo>
                      <a:lnTo>
                        <a:pt x="160" y="112"/>
                      </a:lnTo>
                      <a:lnTo>
                        <a:pt x="147" y="113"/>
                      </a:lnTo>
                      <a:lnTo>
                        <a:pt x="134" y="112"/>
                      </a:lnTo>
                      <a:lnTo>
                        <a:pt x="121" y="110"/>
                      </a:lnTo>
                      <a:lnTo>
                        <a:pt x="110" y="106"/>
                      </a:lnTo>
                      <a:lnTo>
                        <a:pt x="113" y="97"/>
                      </a:lnTo>
                      <a:lnTo>
                        <a:pt x="117" y="90"/>
                      </a:lnTo>
                      <a:lnTo>
                        <a:pt x="120" y="82"/>
                      </a:lnTo>
                      <a:lnTo>
                        <a:pt x="124" y="76"/>
                      </a:lnTo>
                      <a:lnTo>
                        <a:pt x="129" y="68"/>
                      </a:lnTo>
                      <a:lnTo>
                        <a:pt x="135" y="63"/>
                      </a:lnTo>
                      <a:lnTo>
                        <a:pt x="140" y="56"/>
                      </a:lnTo>
                      <a:lnTo>
                        <a:pt x="145" y="51"/>
                      </a:lnTo>
                      <a:lnTo>
                        <a:pt x="152" y="47"/>
                      </a:lnTo>
                      <a:lnTo>
                        <a:pt x="158" y="42"/>
                      </a:lnTo>
                      <a:lnTo>
                        <a:pt x="166" y="38"/>
                      </a:lnTo>
                      <a:lnTo>
                        <a:pt x="173" y="35"/>
                      </a:lnTo>
                      <a:lnTo>
                        <a:pt x="181" y="33"/>
                      </a:lnTo>
                      <a:lnTo>
                        <a:pt x="188" y="31"/>
                      </a:lnTo>
                      <a:lnTo>
                        <a:pt x="197" y="30"/>
                      </a:lnTo>
                      <a:lnTo>
                        <a:pt x="204" y="30"/>
                      </a:lnTo>
                      <a:close/>
                      <a:moveTo>
                        <a:pt x="361" y="311"/>
                      </a:moveTo>
                      <a:lnTo>
                        <a:pt x="271" y="289"/>
                      </a:lnTo>
                      <a:lnTo>
                        <a:pt x="271" y="258"/>
                      </a:lnTo>
                      <a:lnTo>
                        <a:pt x="277" y="253"/>
                      </a:lnTo>
                      <a:lnTo>
                        <a:pt x="284" y="248"/>
                      </a:lnTo>
                      <a:lnTo>
                        <a:pt x="290" y="242"/>
                      </a:lnTo>
                      <a:lnTo>
                        <a:pt x="297" y="236"/>
                      </a:lnTo>
                      <a:lnTo>
                        <a:pt x="307" y="223"/>
                      </a:lnTo>
                      <a:lnTo>
                        <a:pt x="316" y="209"/>
                      </a:lnTo>
                      <a:lnTo>
                        <a:pt x="320" y="200"/>
                      </a:lnTo>
                      <a:lnTo>
                        <a:pt x="323" y="192"/>
                      </a:lnTo>
                      <a:lnTo>
                        <a:pt x="327" y="184"/>
                      </a:lnTo>
                      <a:lnTo>
                        <a:pt x="329" y="175"/>
                      </a:lnTo>
                      <a:lnTo>
                        <a:pt x="331" y="167"/>
                      </a:lnTo>
                      <a:lnTo>
                        <a:pt x="332" y="157"/>
                      </a:lnTo>
                      <a:lnTo>
                        <a:pt x="333" y="149"/>
                      </a:lnTo>
                      <a:lnTo>
                        <a:pt x="333" y="139"/>
                      </a:lnTo>
                      <a:lnTo>
                        <a:pt x="333" y="125"/>
                      </a:lnTo>
                      <a:lnTo>
                        <a:pt x="331" y="111"/>
                      </a:lnTo>
                      <a:lnTo>
                        <a:pt x="328" y="97"/>
                      </a:lnTo>
                      <a:lnTo>
                        <a:pt x="323" y="84"/>
                      </a:lnTo>
                      <a:lnTo>
                        <a:pt x="318" y="72"/>
                      </a:lnTo>
                      <a:lnTo>
                        <a:pt x="312" y="61"/>
                      </a:lnTo>
                      <a:lnTo>
                        <a:pt x="304" y="50"/>
                      </a:lnTo>
                      <a:lnTo>
                        <a:pt x="296" y="40"/>
                      </a:lnTo>
                      <a:lnTo>
                        <a:pt x="287" y="32"/>
                      </a:lnTo>
                      <a:lnTo>
                        <a:pt x="276" y="23"/>
                      </a:lnTo>
                      <a:lnTo>
                        <a:pt x="266" y="17"/>
                      </a:lnTo>
                      <a:lnTo>
                        <a:pt x="255" y="10"/>
                      </a:lnTo>
                      <a:lnTo>
                        <a:pt x="243" y="6"/>
                      </a:lnTo>
                      <a:lnTo>
                        <a:pt x="230" y="3"/>
                      </a:lnTo>
                      <a:lnTo>
                        <a:pt x="217" y="1"/>
                      </a:lnTo>
                      <a:lnTo>
                        <a:pt x="204" y="0"/>
                      </a:lnTo>
                      <a:lnTo>
                        <a:pt x="192" y="1"/>
                      </a:lnTo>
                      <a:lnTo>
                        <a:pt x="179" y="3"/>
                      </a:lnTo>
                      <a:lnTo>
                        <a:pt x="166" y="6"/>
                      </a:lnTo>
                      <a:lnTo>
                        <a:pt x="154" y="10"/>
                      </a:lnTo>
                      <a:lnTo>
                        <a:pt x="143" y="17"/>
                      </a:lnTo>
                      <a:lnTo>
                        <a:pt x="133" y="23"/>
                      </a:lnTo>
                      <a:lnTo>
                        <a:pt x="123" y="32"/>
                      </a:lnTo>
                      <a:lnTo>
                        <a:pt x="113" y="40"/>
                      </a:lnTo>
                      <a:lnTo>
                        <a:pt x="105" y="50"/>
                      </a:lnTo>
                      <a:lnTo>
                        <a:pt x="98" y="61"/>
                      </a:lnTo>
                      <a:lnTo>
                        <a:pt x="92" y="72"/>
                      </a:lnTo>
                      <a:lnTo>
                        <a:pt x="85" y="84"/>
                      </a:lnTo>
                      <a:lnTo>
                        <a:pt x="81" y="97"/>
                      </a:lnTo>
                      <a:lnTo>
                        <a:pt x="78" y="111"/>
                      </a:lnTo>
                      <a:lnTo>
                        <a:pt x="77" y="125"/>
                      </a:lnTo>
                      <a:lnTo>
                        <a:pt x="76" y="139"/>
                      </a:lnTo>
                      <a:lnTo>
                        <a:pt x="76" y="147"/>
                      </a:lnTo>
                      <a:lnTo>
                        <a:pt x="77" y="157"/>
                      </a:lnTo>
                      <a:lnTo>
                        <a:pt x="78" y="166"/>
                      </a:lnTo>
                      <a:lnTo>
                        <a:pt x="80" y="174"/>
                      </a:lnTo>
                      <a:lnTo>
                        <a:pt x="85" y="190"/>
                      </a:lnTo>
                      <a:lnTo>
                        <a:pt x="92" y="206"/>
                      </a:lnTo>
                      <a:lnTo>
                        <a:pt x="100" y="220"/>
                      </a:lnTo>
                      <a:lnTo>
                        <a:pt x="111" y="234"/>
                      </a:lnTo>
                      <a:lnTo>
                        <a:pt x="123" y="246"/>
                      </a:lnTo>
                      <a:lnTo>
                        <a:pt x="136" y="256"/>
                      </a:lnTo>
                      <a:lnTo>
                        <a:pt x="136" y="289"/>
                      </a:lnTo>
                      <a:lnTo>
                        <a:pt x="47" y="313"/>
                      </a:lnTo>
                      <a:lnTo>
                        <a:pt x="37" y="316"/>
                      </a:lnTo>
                      <a:lnTo>
                        <a:pt x="29" y="321"/>
                      </a:lnTo>
                      <a:lnTo>
                        <a:pt x="21" y="328"/>
                      </a:lnTo>
                      <a:lnTo>
                        <a:pt x="14" y="336"/>
                      </a:lnTo>
                      <a:lnTo>
                        <a:pt x="8" y="345"/>
                      </a:lnTo>
                      <a:lnTo>
                        <a:pt x="4" y="354"/>
                      </a:lnTo>
                      <a:lnTo>
                        <a:pt x="1" y="364"/>
                      </a:lnTo>
                      <a:lnTo>
                        <a:pt x="0" y="375"/>
                      </a:lnTo>
                      <a:lnTo>
                        <a:pt x="0" y="406"/>
                      </a:lnTo>
                      <a:lnTo>
                        <a:pt x="201" y="406"/>
                      </a:lnTo>
                      <a:lnTo>
                        <a:pt x="239" y="406"/>
                      </a:lnTo>
                      <a:lnTo>
                        <a:pt x="406" y="406"/>
                      </a:lnTo>
                      <a:lnTo>
                        <a:pt x="406" y="376"/>
                      </a:lnTo>
                      <a:lnTo>
                        <a:pt x="405" y="365"/>
                      </a:lnTo>
                      <a:lnTo>
                        <a:pt x="403" y="354"/>
                      </a:lnTo>
                      <a:lnTo>
                        <a:pt x="398" y="345"/>
                      </a:lnTo>
                      <a:lnTo>
                        <a:pt x="393" y="336"/>
                      </a:lnTo>
                      <a:lnTo>
                        <a:pt x="387" y="328"/>
                      </a:lnTo>
                      <a:lnTo>
                        <a:pt x="379" y="321"/>
                      </a:lnTo>
                      <a:lnTo>
                        <a:pt x="371" y="316"/>
                      </a:lnTo>
                      <a:lnTo>
                        <a:pt x="361" y="311"/>
                      </a:lnTo>
                      <a:close/>
                    </a:path>
                  </a:pathLst>
                </a:custGeom>
                <a:solidFill>
                  <a:srgbClr val="689C41"/>
                </a:solidFill>
                <a:ln>
                  <a:noFill/>
                </a:ln>
              </p:spPr>
              <p:txBody>
                <a:bodyPr spcFirstLastPara="1" wrap="square" lIns="91413" tIns="45700" rIns="91413" bIns="45700" anchor="t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99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" name="Google Shape;204;g376eb3bdb96_0_893"/>
                <p:cNvSpPr/>
                <p:nvPr/>
              </p:nvSpPr>
              <p:spPr>
                <a:xfrm>
                  <a:off x="5543584" y="2073251"/>
                  <a:ext cx="130175" cy="128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" h="409" extrusionOk="0">
                      <a:moveTo>
                        <a:pt x="379" y="379"/>
                      </a:moveTo>
                      <a:lnTo>
                        <a:pt x="224" y="379"/>
                      </a:lnTo>
                      <a:lnTo>
                        <a:pt x="186" y="379"/>
                      </a:lnTo>
                      <a:lnTo>
                        <a:pt x="30" y="379"/>
                      </a:lnTo>
                      <a:lnTo>
                        <a:pt x="30" y="375"/>
                      </a:lnTo>
                      <a:lnTo>
                        <a:pt x="31" y="370"/>
                      </a:lnTo>
                      <a:lnTo>
                        <a:pt x="32" y="364"/>
                      </a:lnTo>
                      <a:lnTo>
                        <a:pt x="35" y="359"/>
                      </a:lnTo>
                      <a:lnTo>
                        <a:pt x="37" y="355"/>
                      </a:lnTo>
                      <a:lnTo>
                        <a:pt x="42" y="349"/>
                      </a:lnTo>
                      <a:lnTo>
                        <a:pt x="46" y="346"/>
                      </a:lnTo>
                      <a:lnTo>
                        <a:pt x="50" y="343"/>
                      </a:lnTo>
                      <a:lnTo>
                        <a:pt x="56" y="341"/>
                      </a:lnTo>
                      <a:lnTo>
                        <a:pt x="163" y="311"/>
                      </a:lnTo>
                      <a:lnTo>
                        <a:pt x="163" y="270"/>
                      </a:lnTo>
                      <a:lnTo>
                        <a:pt x="172" y="273"/>
                      </a:lnTo>
                      <a:lnTo>
                        <a:pt x="183" y="275"/>
                      </a:lnTo>
                      <a:lnTo>
                        <a:pt x="194" y="277"/>
                      </a:lnTo>
                      <a:lnTo>
                        <a:pt x="205" y="277"/>
                      </a:lnTo>
                      <a:lnTo>
                        <a:pt x="215" y="277"/>
                      </a:lnTo>
                      <a:lnTo>
                        <a:pt x="226" y="275"/>
                      </a:lnTo>
                      <a:lnTo>
                        <a:pt x="237" y="273"/>
                      </a:lnTo>
                      <a:lnTo>
                        <a:pt x="246" y="270"/>
                      </a:lnTo>
                      <a:lnTo>
                        <a:pt x="246" y="311"/>
                      </a:lnTo>
                      <a:lnTo>
                        <a:pt x="354" y="341"/>
                      </a:lnTo>
                      <a:lnTo>
                        <a:pt x="359" y="343"/>
                      </a:lnTo>
                      <a:lnTo>
                        <a:pt x="363" y="346"/>
                      </a:lnTo>
                      <a:lnTo>
                        <a:pt x="368" y="349"/>
                      </a:lnTo>
                      <a:lnTo>
                        <a:pt x="372" y="355"/>
                      </a:lnTo>
                      <a:lnTo>
                        <a:pt x="375" y="359"/>
                      </a:lnTo>
                      <a:lnTo>
                        <a:pt x="377" y="364"/>
                      </a:lnTo>
                      <a:lnTo>
                        <a:pt x="379" y="370"/>
                      </a:lnTo>
                      <a:lnTo>
                        <a:pt x="379" y="375"/>
                      </a:lnTo>
                      <a:lnTo>
                        <a:pt x="379" y="379"/>
                      </a:lnTo>
                      <a:close/>
                      <a:moveTo>
                        <a:pt x="106" y="139"/>
                      </a:moveTo>
                      <a:lnTo>
                        <a:pt x="106" y="137"/>
                      </a:lnTo>
                      <a:lnTo>
                        <a:pt x="106" y="136"/>
                      </a:lnTo>
                      <a:lnTo>
                        <a:pt x="120" y="140"/>
                      </a:lnTo>
                      <a:lnTo>
                        <a:pt x="134" y="142"/>
                      </a:lnTo>
                      <a:lnTo>
                        <a:pt x="148" y="142"/>
                      </a:lnTo>
                      <a:lnTo>
                        <a:pt x="163" y="141"/>
                      </a:lnTo>
                      <a:lnTo>
                        <a:pt x="179" y="139"/>
                      </a:lnTo>
                      <a:lnTo>
                        <a:pt x="193" y="134"/>
                      </a:lnTo>
                      <a:lnTo>
                        <a:pt x="208" y="127"/>
                      </a:lnTo>
                      <a:lnTo>
                        <a:pt x="221" y="119"/>
                      </a:lnTo>
                      <a:lnTo>
                        <a:pt x="226" y="123"/>
                      </a:lnTo>
                      <a:lnTo>
                        <a:pt x="230" y="127"/>
                      </a:lnTo>
                      <a:lnTo>
                        <a:pt x="236" y="132"/>
                      </a:lnTo>
                      <a:lnTo>
                        <a:pt x="242" y="135"/>
                      </a:lnTo>
                      <a:lnTo>
                        <a:pt x="247" y="137"/>
                      </a:lnTo>
                      <a:lnTo>
                        <a:pt x="254" y="139"/>
                      </a:lnTo>
                      <a:lnTo>
                        <a:pt x="260" y="141"/>
                      </a:lnTo>
                      <a:lnTo>
                        <a:pt x="268" y="142"/>
                      </a:lnTo>
                      <a:lnTo>
                        <a:pt x="273" y="143"/>
                      </a:lnTo>
                      <a:lnTo>
                        <a:pt x="280" y="143"/>
                      </a:lnTo>
                      <a:lnTo>
                        <a:pt x="293" y="142"/>
                      </a:lnTo>
                      <a:lnTo>
                        <a:pt x="303" y="140"/>
                      </a:lnTo>
                      <a:lnTo>
                        <a:pt x="303" y="151"/>
                      </a:lnTo>
                      <a:lnTo>
                        <a:pt x="301" y="162"/>
                      </a:lnTo>
                      <a:lnTo>
                        <a:pt x="299" y="172"/>
                      </a:lnTo>
                      <a:lnTo>
                        <a:pt x="296" y="182"/>
                      </a:lnTo>
                      <a:lnTo>
                        <a:pt x="291" y="192"/>
                      </a:lnTo>
                      <a:lnTo>
                        <a:pt x="286" y="200"/>
                      </a:lnTo>
                      <a:lnTo>
                        <a:pt x="281" y="209"/>
                      </a:lnTo>
                      <a:lnTo>
                        <a:pt x="274" y="216"/>
                      </a:lnTo>
                      <a:lnTo>
                        <a:pt x="267" y="223"/>
                      </a:lnTo>
                      <a:lnTo>
                        <a:pt x="259" y="229"/>
                      </a:lnTo>
                      <a:lnTo>
                        <a:pt x="252" y="234"/>
                      </a:lnTo>
                      <a:lnTo>
                        <a:pt x="243" y="239"/>
                      </a:lnTo>
                      <a:lnTo>
                        <a:pt x="234" y="243"/>
                      </a:lnTo>
                      <a:lnTo>
                        <a:pt x="225" y="245"/>
                      </a:lnTo>
                      <a:lnTo>
                        <a:pt x="215" y="247"/>
                      </a:lnTo>
                      <a:lnTo>
                        <a:pt x="205" y="247"/>
                      </a:lnTo>
                      <a:lnTo>
                        <a:pt x="195" y="247"/>
                      </a:lnTo>
                      <a:lnTo>
                        <a:pt x="185" y="245"/>
                      </a:lnTo>
                      <a:lnTo>
                        <a:pt x="176" y="243"/>
                      </a:lnTo>
                      <a:lnTo>
                        <a:pt x="166" y="239"/>
                      </a:lnTo>
                      <a:lnTo>
                        <a:pt x="157" y="234"/>
                      </a:lnTo>
                      <a:lnTo>
                        <a:pt x="150" y="229"/>
                      </a:lnTo>
                      <a:lnTo>
                        <a:pt x="142" y="223"/>
                      </a:lnTo>
                      <a:lnTo>
                        <a:pt x="135" y="216"/>
                      </a:lnTo>
                      <a:lnTo>
                        <a:pt x="128" y="208"/>
                      </a:lnTo>
                      <a:lnTo>
                        <a:pt x="123" y="199"/>
                      </a:lnTo>
                      <a:lnTo>
                        <a:pt x="118" y="191"/>
                      </a:lnTo>
                      <a:lnTo>
                        <a:pt x="113" y="181"/>
                      </a:lnTo>
                      <a:lnTo>
                        <a:pt x="110" y="171"/>
                      </a:lnTo>
                      <a:lnTo>
                        <a:pt x="108" y="160"/>
                      </a:lnTo>
                      <a:lnTo>
                        <a:pt x="107" y="150"/>
                      </a:lnTo>
                      <a:lnTo>
                        <a:pt x="106" y="139"/>
                      </a:lnTo>
                      <a:close/>
                      <a:moveTo>
                        <a:pt x="205" y="30"/>
                      </a:moveTo>
                      <a:lnTo>
                        <a:pt x="213" y="30"/>
                      </a:lnTo>
                      <a:lnTo>
                        <a:pt x="222" y="31"/>
                      </a:lnTo>
                      <a:lnTo>
                        <a:pt x="229" y="33"/>
                      </a:lnTo>
                      <a:lnTo>
                        <a:pt x="237" y="36"/>
                      </a:lnTo>
                      <a:lnTo>
                        <a:pt x="244" y="39"/>
                      </a:lnTo>
                      <a:lnTo>
                        <a:pt x="252" y="43"/>
                      </a:lnTo>
                      <a:lnTo>
                        <a:pt x="258" y="47"/>
                      </a:lnTo>
                      <a:lnTo>
                        <a:pt x="265" y="52"/>
                      </a:lnTo>
                      <a:lnTo>
                        <a:pt x="271" y="58"/>
                      </a:lnTo>
                      <a:lnTo>
                        <a:pt x="276" y="64"/>
                      </a:lnTo>
                      <a:lnTo>
                        <a:pt x="282" y="70"/>
                      </a:lnTo>
                      <a:lnTo>
                        <a:pt x="286" y="78"/>
                      </a:lnTo>
                      <a:lnTo>
                        <a:pt x="290" y="85"/>
                      </a:lnTo>
                      <a:lnTo>
                        <a:pt x="295" y="93"/>
                      </a:lnTo>
                      <a:lnTo>
                        <a:pt x="297" y="100"/>
                      </a:lnTo>
                      <a:lnTo>
                        <a:pt x="300" y="109"/>
                      </a:lnTo>
                      <a:lnTo>
                        <a:pt x="294" y="111"/>
                      </a:lnTo>
                      <a:lnTo>
                        <a:pt x="287" y="113"/>
                      </a:lnTo>
                      <a:lnTo>
                        <a:pt x="280" y="113"/>
                      </a:lnTo>
                      <a:lnTo>
                        <a:pt x="272" y="112"/>
                      </a:lnTo>
                      <a:lnTo>
                        <a:pt x="264" y="111"/>
                      </a:lnTo>
                      <a:lnTo>
                        <a:pt x="254" y="107"/>
                      </a:lnTo>
                      <a:lnTo>
                        <a:pt x="250" y="104"/>
                      </a:lnTo>
                      <a:lnTo>
                        <a:pt x="245" y="100"/>
                      </a:lnTo>
                      <a:lnTo>
                        <a:pt x="241" y="95"/>
                      </a:lnTo>
                      <a:lnTo>
                        <a:pt x="237" y="90"/>
                      </a:lnTo>
                      <a:lnTo>
                        <a:pt x="235" y="87"/>
                      </a:lnTo>
                      <a:lnTo>
                        <a:pt x="232" y="84"/>
                      </a:lnTo>
                      <a:lnTo>
                        <a:pt x="229" y="83"/>
                      </a:lnTo>
                      <a:lnTo>
                        <a:pt x="226" y="82"/>
                      </a:lnTo>
                      <a:lnTo>
                        <a:pt x="223" y="82"/>
                      </a:lnTo>
                      <a:lnTo>
                        <a:pt x="219" y="82"/>
                      </a:lnTo>
                      <a:lnTo>
                        <a:pt x="216" y="84"/>
                      </a:lnTo>
                      <a:lnTo>
                        <a:pt x="213" y="87"/>
                      </a:lnTo>
                      <a:lnTo>
                        <a:pt x="207" y="92"/>
                      </a:lnTo>
                      <a:lnTo>
                        <a:pt x="201" y="96"/>
                      </a:lnTo>
                      <a:lnTo>
                        <a:pt x="195" y="100"/>
                      </a:lnTo>
                      <a:lnTo>
                        <a:pt x="189" y="104"/>
                      </a:lnTo>
                      <a:lnTo>
                        <a:pt x="181" y="107"/>
                      </a:lnTo>
                      <a:lnTo>
                        <a:pt x="175" y="109"/>
                      </a:lnTo>
                      <a:lnTo>
                        <a:pt x="167" y="110"/>
                      </a:lnTo>
                      <a:lnTo>
                        <a:pt x="161" y="112"/>
                      </a:lnTo>
                      <a:lnTo>
                        <a:pt x="147" y="112"/>
                      </a:lnTo>
                      <a:lnTo>
                        <a:pt x="134" y="112"/>
                      </a:lnTo>
                      <a:lnTo>
                        <a:pt x="121" y="109"/>
                      </a:lnTo>
                      <a:lnTo>
                        <a:pt x="111" y="106"/>
                      </a:lnTo>
                      <a:lnTo>
                        <a:pt x="113" y="97"/>
                      </a:lnTo>
                      <a:lnTo>
                        <a:pt x="117" y="90"/>
                      </a:lnTo>
                      <a:lnTo>
                        <a:pt x="120" y="82"/>
                      </a:lnTo>
                      <a:lnTo>
                        <a:pt x="124" y="75"/>
                      </a:lnTo>
                      <a:lnTo>
                        <a:pt x="130" y="68"/>
                      </a:lnTo>
                      <a:lnTo>
                        <a:pt x="135" y="62"/>
                      </a:lnTo>
                      <a:lnTo>
                        <a:pt x="140" y="56"/>
                      </a:lnTo>
                      <a:lnTo>
                        <a:pt x="146" y="51"/>
                      </a:lnTo>
                      <a:lnTo>
                        <a:pt x="152" y="47"/>
                      </a:lnTo>
                      <a:lnTo>
                        <a:pt x="159" y="43"/>
                      </a:lnTo>
                      <a:lnTo>
                        <a:pt x="166" y="38"/>
                      </a:lnTo>
                      <a:lnTo>
                        <a:pt x="174" y="35"/>
                      </a:lnTo>
                      <a:lnTo>
                        <a:pt x="181" y="33"/>
                      </a:lnTo>
                      <a:lnTo>
                        <a:pt x="189" y="31"/>
                      </a:lnTo>
                      <a:lnTo>
                        <a:pt x="197" y="30"/>
                      </a:lnTo>
                      <a:lnTo>
                        <a:pt x="205" y="30"/>
                      </a:lnTo>
                      <a:close/>
                      <a:moveTo>
                        <a:pt x="362" y="312"/>
                      </a:moveTo>
                      <a:lnTo>
                        <a:pt x="276" y="288"/>
                      </a:lnTo>
                      <a:lnTo>
                        <a:pt x="276" y="254"/>
                      </a:lnTo>
                      <a:lnTo>
                        <a:pt x="289" y="244"/>
                      </a:lnTo>
                      <a:lnTo>
                        <a:pt x="300" y="232"/>
                      </a:lnTo>
                      <a:lnTo>
                        <a:pt x="310" y="219"/>
                      </a:lnTo>
                      <a:lnTo>
                        <a:pt x="318" y="204"/>
                      </a:lnTo>
                      <a:lnTo>
                        <a:pt x="325" y="189"/>
                      </a:lnTo>
                      <a:lnTo>
                        <a:pt x="329" y="173"/>
                      </a:lnTo>
                      <a:lnTo>
                        <a:pt x="332" y="156"/>
                      </a:lnTo>
                      <a:lnTo>
                        <a:pt x="333" y="139"/>
                      </a:lnTo>
                      <a:lnTo>
                        <a:pt x="333" y="124"/>
                      </a:lnTo>
                      <a:lnTo>
                        <a:pt x="331" y="111"/>
                      </a:lnTo>
                      <a:lnTo>
                        <a:pt x="328" y="97"/>
                      </a:lnTo>
                      <a:lnTo>
                        <a:pt x="324" y="84"/>
                      </a:lnTo>
                      <a:lnTo>
                        <a:pt x="318" y="73"/>
                      </a:lnTo>
                      <a:lnTo>
                        <a:pt x="312" y="61"/>
                      </a:lnTo>
                      <a:lnTo>
                        <a:pt x="304" y="50"/>
                      </a:lnTo>
                      <a:lnTo>
                        <a:pt x="296" y="40"/>
                      </a:lnTo>
                      <a:lnTo>
                        <a:pt x="287" y="32"/>
                      </a:lnTo>
                      <a:lnTo>
                        <a:pt x="276" y="23"/>
                      </a:lnTo>
                      <a:lnTo>
                        <a:pt x="266" y="17"/>
                      </a:lnTo>
                      <a:lnTo>
                        <a:pt x="255" y="10"/>
                      </a:lnTo>
                      <a:lnTo>
                        <a:pt x="243" y="6"/>
                      </a:lnTo>
                      <a:lnTo>
                        <a:pt x="230" y="3"/>
                      </a:lnTo>
                      <a:lnTo>
                        <a:pt x="217" y="1"/>
                      </a:lnTo>
                      <a:lnTo>
                        <a:pt x="205" y="0"/>
                      </a:lnTo>
                      <a:lnTo>
                        <a:pt x="192" y="1"/>
                      </a:lnTo>
                      <a:lnTo>
                        <a:pt x="179" y="3"/>
                      </a:lnTo>
                      <a:lnTo>
                        <a:pt x="167" y="6"/>
                      </a:lnTo>
                      <a:lnTo>
                        <a:pt x="154" y="10"/>
                      </a:lnTo>
                      <a:lnTo>
                        <a:pt x="143" y="17"/>
                      </a:lnTo>
                      <a:lnTo>
                        <a:pt x="133" y="23"/>
                      </a:lnTo>
                      <a:lnTo>
                        <a:pt x="123" y="32"/>
                      </a:lnTo>
                      <a:lnTo>
                        <a:pt x="113" y="40"/>
                      </a:lnTo>
                      <a:lnTo>
                        <a:pt x="105" y="50"/>
                      </a:lnTo>
                      <a:lnTo>
                        <a:pt x="98" y="61"/>
                      </a:lnTo>
                      <a:lnTo>
                        <a:pt x="92" y="73"/>
                      </a:lnTo>
                      <a:lnTo>
                        <a:pt x="86" y="84"/>
                      </a:lnTo>
                      <a:lnTo>
                        <a:pt x="81" y="97"/>
                      </a:lnTo>
                      <a:lnTo>
                        <a:pt x="78" y="111"/>
                      </a:lnTo>
                      <a:lnTo>
                        <a:pt x="77" y="124"/>
                      </a:lnTo>
                      <a:lnTo>
                        <a:pt x="76" y="139"/>
                      </a:lnTo>
                      <a:lnTo>
                        <a:pt x="77" y="156"/>
                      </a:lnTo>
                      <a:lnTo>
                        <a:pt x="80" y="173"/>
                      </a:lnTo>
                      <a:lnTo>
                        <a:pt x="85" y="189"/>
                      </a:lnTo>
                      <a:lnTo>
                        <a:pt x="92" y="204"/>
                      </a:lnTo>
                      <a:lnTo>
                        <a:pt x="100" y="219"/>
                      </a:lnTo>
                      <a:lnTo>
                        <a:pt x="109" y="232"/>
                      </a:lnTo>
                      <a:lnTo>
                        <a:pt x="121" y="244"/>
                      </a:lnTo>
                      <a:lnTo>
                        <a:pt x="133" y="254"/>
                      </a:lnTo>
                      <a:lnTo>
                        <a:pt x="133" y="288"/>
                      </a:lnTo>
                      <a:lnTo>
                        <a:pt x="47" y="312"/>
                      </a:lnTo>
                      <a:lnTo>
                        <a:pt x="37" y="316"/>
                      </a:lnTo>
                      <a:lnTo>
                        <a:pt x="29" y="321"/>
                      </a:lnTo>
                      <a:lnTo>
                        <a:pt x="21" y="328"/>
                      </a:lnTo>
                      <a:lnTo>
                        <a:pt x="14" y="336"/>
                      </a:lnTo>
                      <a:lnTo>
                        <a:pt x="8" y="345"/>
                      </a:lnTo>
                      <a:lnTo>
                        <a:pt x="4" y="355"/>
                      </a:lnTo>
                      <a:lnTo>
                        <a:pt x="1" y="364"/>
                      </a:lnTo>
                      <a:lnTo>
                        <a:pt x="0" y="375"/>
                      </a:lnTo>
                      <a:lnTo>
                        <a:pt x="0" y="409"/>
                      </a:lnTo>
                      <a:lnTo>
                        <a:pt x="186" y="409"/>
                      </a:lnTo>
                      <a:lnTo>
                        <a:pt x="224" y="409"/>
                      </a:lnTo>
                      <a:lnTo>
                        <a:pt x="409" y="409"/>
                      </a:lnTo>
                      <a:lnTo>
                        <a:pt x="409" y="375"/>
                      </a:lnTo>
                      <a:lnTo>
                        <a:pt x="408" y="364"/>
                      </a:lnTo>
                      <a:lnTo>
                        <a:pt x="406" y="355"/>
                      </a:lnTo>
                      <a:lnTo>
                        <a:pt x="402" y="345"/>
                      </a:lnTo>
                      <a:lnTo>
                        <a:pt x="395" y="336"/>
                      </a:lnTo>
                      <a:lnTo>
                        <a:pt x="389" y="328"/>
                      </a:lnTo>
                      <a:lnTo>
                        <a:pt x="380" y="321"/>
                      </a:lnTo>
                      <a:lnTo>
                        <a:pt x="372" y="316"/>
                      </a:lnTo>
                      <a:lnTo>
                        <a:pt x="362" y="312"/>
                      </a:lnTo>
                      <a:close/>
                    </a:path>
                  </a:pathLst>
                </a:custGeom>
                <a:solidFill>
                  <a:srgbClr val="689C41"/>
                </a:solidFill>
                <a:ln>
                  <a:noFill/>
                </a:ln>
              </p:spPr>
              <p:txBody>
                <a:bodyPr spcFirstLastPara="1" wrap="square" lIns="91413" tIns="45700" rIns="91413" bIns="45700" anchor="t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99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g376eb3bdb96_0_893"/>
                <p:cNvSpPr/>
                <p:nvPr/>
              </p:nvSpPr>
              <p:spPr>
                <a:xfrm>
                  <a:off x="5507064" y="2060559"/>
                  <a:ext cx="39688" cy="39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" h="125" extrusionOk="0">
                      <a:moveTo>
                        <a:pt x="121" y="99"/>
                      </a:move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1" y="1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0" y="1"/>
                      </a:lnTo>
                      <a:lnTo>
                        <a:pt x="7" y="2"/>
                      </a:lnTo>
                      <a:lnTo>
                        <a:pt x="4" y="4"/>
                      </a:lnTo>
                      <a:lnTo>
                        <a:pt x="2" y="7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21"/>
                      </a:lnTo>
                      <a:lnTo>
                        <a:pt x="2" y="23"/>
                      </a:lnTo>
                      <a:lnTo>
                        <a:pt x="4" y="26"/>
                      </a:lnTo>
                      <a:lnTo>
                        <a:pt x="100" y="120"/>
                      </a:lnTo>
                      <a:lnTo>
                        <a:pt x="102" y="122"/>
                      </a:lnTo>
                      <a:lnTo>
                        <a:pt x="104" y="123"/>
                      </a:lnTo>
                      <a:lnTo>
                        <a:pt x="107" y="125"/>
                      </a:lnTo>
                      <a:lnTo>
                        <a:pt x="111" y="125"/>
                      </a:lnTo>
                      <a:lnTo>
                        <a:pt x="113" y="125"/>
                      </a:lnTo>
                      <a:lnTo>
                        <a:pt x="116" y="123"/>
                      </a:lnTo>
                      <a:lnTo>
                        <a:pt x="118" y="122"/>
                      </a:lnTo>
                      <a:lnTo>
                        <a:pt x="121" y="120"/>
                      </a:lnTo>
                      <a:lnTo>
                        <a:pt x="122" y="118"/>
                      </a:lnTo>
                      <a:lnTo>
                        <a:pt x="125" y="115"/>
                      </a:lnTo>
                      <a:lnTo>
                        <a:pt x="125" y="113"/>
                      </a:lnTo>
                      <a:lnTo>
                        <a:pt x="126" y="110"/>
                      </a:lnTo>
                      <a:lnTo>
                        <a:pt x="125" y="106"/>
                      </a:lnTo>
                      <a:lnTo>
                        <a:pt x="125" y="104"/>
                      </a:lnTo>
                      <a:lnTo>
                        <a:pt x="122" y="101"/>
                      </a:lnTo>
                      <a:lnTo>
                        <a:pt x="121" y="99"/>
                      </a:lnTo>
                      <a:close/>
                    </a:path>
                  </a:pathLst>
                </a:custGeom>
                <a:solidFill>
                  <a:srgbClr val="689C41"/>
                </a:solidFill>
                <a:ln>
                  <a:noFill/>
                </a:ln>
              </p:spPr>
              <p:txBody>
                <a:bodyPr spcFirstLastPara="1" wrap="square" lIns="91413" tIns="45700" rIns="91413" bIns="45700" anchor="t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99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" name="Google Shape;206;g376eb3bdb96_0_893"/>
                <p:cNvSpPr/>
                <p:nvPr/>
              </p:nvSpPr>
              <p:spPr>
                <a:xfrm>
                  <a:off x="5670550" y="2060575"/>
                  <a:ext cx="38100" cy="39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" h="125" extrusionOk="0">
                      <a:moveTo>
                        <a:pt x="98" y="4"/>
                      </a:moveTo>
                      <a:lnTo>
                        <a:pt x="4" y="99"/>
                      </a:lnTo>
                      <a:lnTo>
                        <a:pt x="2" y="101"/>
                      </a:lnTo>
                      <a:lnTo>
                        <a:pt x="1" y="104"/>
                      </a:lnTo>
                      <a:lnTo>
                        <a:pt x="0" y="106"/>
                      </a:lnTo>
                      <a:lnTo>
                        <a:pt x="0" y="110"/>
                      </a:lnTo>
                      <a:lnTo>
                        <a:pt x="0" y="113"/>
                      </a:lnTo>
                      <a:lnTo>
                        <a:pt x="1" y="115"/>
                      </a:lnTo>
                      <a:lnTo>
                        <a:pt x="2" y="118"/>
                      </a:lnTo>
                      <a:lnTo>
                        <a:pt x="4" y="120"/>
                      </a:lnTo>
                      <a:lnTo>
                        <a:pt x="6" y="122"/>
                      </a:lnTo>
                      <a:lnTo>
                        <a:pt x="8" y="123"/>
                      </a:lnTo>
                      <a:lnTo>
                        <a:pt x="11" y="125"/>
                      </a:lnTo>
                      <a:lnTo>
                        <a:pt x="15" y="125"/>
                      </a:lnTo>
                      <a:lnTo>
                        <a:pt x="17" y="125"/>
                      </a:lnTo>
                      <a:lnTo>
                        <a:pt x="20" y="123"/>
                      </a:lnTo>
                      <a:lnTo>
                        <a:pt x="22" y="122"/>
                      </a:lnTo>
                      <a:lnTo>
                        <a:pt x="25" y="120"/>
                      </a:lnTo>
                      <a:lnTo>
                        <a:pt x="120" y="25"/>
                      </a:lnTo>
                      <a:lnTo>
                        <a:pt x="122" y="23"/>
                      </a:lnTo>
                      <a:lnTo>
                        <a:pt x="123" y="21"/>
                      </a:lnTo>
                      <a:lnTo>
                        <a:pt x="124" y="17"/>
                      </a:lnTo>
                      <a:lnTo>
                        <a:pt x="124" y="15"/>
                      </a:lnTo>
                      <a:lnTo>
                        <a:pt x="124" y="12"/>
                      </a:lnTo>
                      <a:lnTo>
                        <a:pt x="123" y="9"/>
                      </a:lnTo>
                      <a:lnTo>
                        <a:pt x="122" y="7"/>
                      </a:lnTo>
                      <a:lnTo>
                        <a:pt x="120" y="4"/>
                      </a:lnTo>
                      <a:lnTo>
                        <a:pt x="118" y="2"/>
                      </a:lnTo>
                      <a:lnTo>
                        <a:pt x="114" y="1"/>
                      </a:lnTo>
                      <a:lnTo>
                        <a:pt x="112" y="0"/>
                      </a:lnTo>
                      <a:lnTo>
                        <a:pt x="109" y="0"/>
                      </a:lnTo>
                      <a:lnTo>
                        <a:pt x="107" y="0"/>
                      </a:lnTo>
                      <a:lnTo>
                        <a:pt x="104" y="1"/>
                      </a:lnTo>
                      <a:lnTo>
                        <a:pt x="100" y="2"/>
                      </a:lnTo>
                      <a:lnTo>
                        <a:pt x="98" y="4"/>
                      </a:lnTo>
                      <a:close/>
                    </a:path>
                  </a:pathLst>
                </a:custGeom>
                <a:solidFill>
                  <a:srgbClr val="689C41"/>
                </a:solidFill>
                <a:ln>
                  <a:noFill/>
                </a:ln>
              </p:spPr>
              <p:txBody>
                <a:bodyPr spcFirstLastPara="1" wrap="square" lIns="91413" tIns="45700" rIns="91413" bIns="45700" anchor="t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599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07" name="Google Shape;207;g376eb3bdb96_0_893"/>
          <p:cNvGrpSpPr/>
          <p:nvPr/>
        </p:nvGrpSpPr>
        <p:grpSpPr>
          <a:xfrm>
            <a:off x="5132152" y="4032546"/>
            <a:ext cx="2543094" cy="1098125"/>
            <a:chOff x="10264304" y="8065092"/>
            <a:chExt cx="5086187" cy="2196249"/>
          </a:xfrm>
        </p:grpSpPr>
        <p:sp>
          <p:nvSpPr>
            <p:cNvPr id="208" name="Google Shape;208;g376eb3bdb96_0_893"/>
            <p:cNvSpPr txBox="1"/>
            <p:nvPr/>
          </p:nvSpPr>
          <p:spPr>
            <a:xfrm>
              <a:off x="10264304" y="9491940"/>
              <a:ext cx="5086187" cy="769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 dirty="0">
                  <a:solidFill>
                    <a:schemeClr val="lt1"/>
                  </a:solidFill>
                  <a:latin typeface="+mn-lt"/>
                  <a:ea typeface="Calibri"/>
                  <a:cs typeface="Calibri"/>
                  <a:sym typeface="Calibri"/>
                </a:rPr>
                <a:t>Digital innovation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 dirty="0">
                  <a:solidFill>
                    <a:schemeClr val="lt1"/>
                  </a:solidFill>
                  <a:latin typeface="+mn-lt"/>
                  <a:ea typeface="Calibri"/>
                  <a:cs typeface="Calibri"/>
                  <a:sym typeface="Calibri"/>
                </a:rPr>
                <a:t> &amp; tech</a:t>
              </a:r>
              <a:endParaRPr sz="1100" b="1" dirty="0">
                <a:latin typeface="+mn-lt"/>
              </a:endParaRPr>
            </a:p>
          </p:txBody>
        </p:sp>
        <p:grpSp>
          <p:nvGrpSpPr>
            <p:cNvPr id="209" name="Google Shape;209;g376eb3bdb96_0_893"/>
            <p:cNvGrpSpPr/>
            <p:nvPr/>
          </p:nvGrpSpPr>
          <p:grpSpPr>
            <a:xfrm>
              <a:off x="11985975" y="8065092"/>
              <a:ext cx="1439640" cy="1439640"/>
              <a:chOff x="11092458" y="4989995"/>
              <a:chExt cx="720000" cy="720000"/>
            </a:xfrm>
          </p:grpSpPr>
          <p:sp>
            <p:nvSpPr>
              <p:cNvPr id="210" name="Google Shape;210;g376eb3bdb96_0_893"/>
              <p:cNvSpPr/>
              <p:nvPr/>
            </p:nvSpPr>
            <p:spPr>
              <a:xfrm>
                <a:off x="11092458" y="4989995"/>
                <a:ext cx="720000" cy="720000"/>
              </a:xfrm>
              <a:prstGeom prst="ellipse">
                <a:avLst/>
              </a:prstGeom>
              <a:solidFill>
                <a:schemeClr val="lt1"/>
              </a:solidFill>
              <a:ln w="28575" cap="flat" cmpd="sng">
                <a:solidFill>
                  <a:srgbClr val="689C4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13" tIns="22850" rIns="45713" bIns="2285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11" name="Google Shape;211;g376eb3bdb96_0_893" descr="Robot with solid fill"/>
              <p:cNvPicPr preferRelativeResize="0"/>
              <p:nvPr/>
            </p:nvPicPr>
            <p:blipFill rotWithShape="1">
              <a:blip r:embed="rId3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162940" y="5016951"/>
                <a:ext cx="624829" cy="62482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12" name="Google Shape;212;g376eb3bdb96_0_893"/>
          <p:cNvGrpSpPr/>
          <p:nvPr/>
        </p:nvGrpSpPr>
        <p:grpSpPr>
          <a:xfrm>
            <a:off x="9287228" y="4043306"/>
            <a:ext cx="1341965" cy="1149730"/>
            <a:chOff x="18574456" y="8086611"/>
            <a:chExt cx="2683930" cy="2299459"/>
          </a:xfrm>
        </p:grpSpPr>
        <p:sp>
          <p:nvSpPr>
            <p:cNvPr id="213" name="Google Shape;213;g376eb3bdb96_0_893"/>
            <p:cNvSpPr txBox="1"/>
            <p:nvPr/>
          </p:nvSpPr>
          <p:spPr>
            <a:xfrm>
              <a:off x="18574456" y="9555370"/>
              <a:ext cx="2683930" cy="8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Energy-efficient</a:t>
              </a:r>
              <a:br>
                <a:rPr lang="en-GB" sz="1200" b="1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</a:br>
              <a:r>
                <a:rPr lang="en-GB" sz="1200" b="1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buildings</a:t>
              </a:r>
              <a:endParaRPr sz="3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4" name="Google Shape;214;g376eb3bdb96_0_893"/>
            <p:cNvGrpSpPr/>
            <p:nvPr/>
          </p:nvGrpSpPr>
          <p:grpSpPr>
            <a:xfrm>
              <a:off x="18957867" y="8086611"/>
              <a:ext cx="1439640" cy="1439640"/>
              <a:chOff x="5157484" y="4988778"/>
              <a:chExt cx="720000" cy="720000"/>
            </a:xfrm>
          </p:grpSpPr>
          <p:sp>
            <p:nvSpPr>
              <p:cNvPr id="215" name="Google Shape;215;g376eb3bdb96_0_893"/>
              <p:cNvSpPr/>
              <p:nvPr/>
            </p:nvSpPr>
            <p:spPr>
              <a:xfrm>
                <a:off x="5157484" y="4988778"/>
                <a:ext cx="720000" cy="720000"/>
              </a:xfrm>
              <a:prstGeom prst="ellipse">
                <a:avLst/>
              </a:prstGeom>
              <a:solidFill>
                <a:schemeClr val="lt1"/>
              </a:solidFill>
              <a:ln w="28575" cap="flat" cmpd="sng">
                <a:solidFill>
                  <a:srgbClr val="689C4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13" tIns="22850" rIns="45713" bIns="2285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g376eb3bdb96_0_893"/>
              <p:cNvSpPr/>
              <p:nvPr/>
            </p:nvSpPr>
            <p:spPr>
              <a:xfrm>
                <a:off x="5278318" y="5064703"/>
                <a:ext cx="539963" cy="539810"/>
              </a:xfrm>
              <a:custGeom>
                <a:avLst/>
                <a:gdLst/>
                <a:ahLst/>
                <a:cxnLst/>
                <a:rect l="l" t="t" r="r" b="b"/>
                <a:pathLst>
                  <a:path w="598297" h="598127" extrusionOk="0">
                    <a:moveTo>
                      <a:pt x="490973" y="313093"/>
                    </a:moveTo>
                    <a:lnTo>
                      <a:pt x="543191" y="314872"/>
                    </a:lnTo>
                    <a:cubicBezTo>
                      <a:pt x="548268" y="315228"/>
                      <a:pt x="552257" y="319498"/>
                      <a:pt x="551894" y="324124"/>
                    </a:cubicBezTo>
                    <a:cubicBezTo>
                      <a:pt x="551894" y="329105"/>
                      <a:pt x="547905" y="333019"/>
                      <a:pt x="542828" y="333019"/>
                    </a:cubicBezTo>
                    <a:lnTo>
                      <a:pt x="542466" y="333019"/>
                    </a:lnTo>
                    <a:lnTo>
                      <a:pt x="490248" y="331240"/>
                    </a:lnTo>
                    <a:cubicBezTo>
                      <a:pt x="485171" y="330884"/>
                      <a:pt x="481182" y="326615"/>
                      <a:pt x="481182" y="321989"/>
                    </a:cubicBezTo>
                    <a:cubicBezTo>
                      <a:pt x="481545" y="317007"/>
                      <a:pt x="485896" y="312737"/>
                      <a:pt x="490973" y="313093"/>
                    </a:cubicBezTo>
                    <a:close/>
                    <a:moveTo>
                      <a:pt x="515526" y="255918"/>
                    </a:moveTo>
                    <a:cubicBezTo>
                      <a:pt x="489975" y="254840"/>
                      <a:pt x="468742" y="274971"/>
                      <a:pt x="467662" y="300135"/>
                    </a:cubicBezTo>
                    <a:lnTo>
                      <a:pt x="465863" y="354777"/>
                    </a:lnTo>
                    <a:lnTo>
                      <a:pt x="481338" y="355137"/>
                    </a:lnTo>
                    <a:lnTo>
                      <a:pt x="550794" y="357653"/>
                    </a:lnTo>
                    <a:lnTo>
                      <a:pt x="566268" y="358372"/>
                    </a:lnTo>
                    <a:lnTo>
                      <a:pt x="568068" y="303730"/>
                    </a:lnTo>
                    <a:cubicBezTo>
                      <a:pt x="568428" y="291507"/>
                      <a:pt x="564469" y="280004"/>
                      <a:pt x="555832" y="270657"/>
                    </a:cubicBezTo>
                    <a:cubicBezTo>
                      <a:pt x="547555" y="262029"/>
                      <a:pt x="536399" y="256637"/>
                      <a:pt x="524163" y="256277"/>
                    </a:cubicBezTo>
                    <a:close/>
                    <a:moveTo>
                      <a:pt x="103296" y="114365"/>
                    </a:moveTo>
                    <a:cubicBezTo>
                      <a:pt x="107252" y="111125"/>
                      <a:pt x="113006" y="111485"/>
                      <a:pt x="115883" y="115445"/>
                    </a:cubicBezTo>
                    <a:cubicBezTo>
                      <a:pt x="119120" y="119404"/>
                      <a:pt x="118401" y="125163"/>
                      <a:pt x="114445" y="128402"/>
                    </a:cubicBezTo>
                    <a:cubicBezTo>
                      <a:pt x="49352" y="179874"/>
                      <a:pt x="13748" y="259781"/>
                      <a:pt x="18783" y="342208"/>
                    </a:cubicBezTo>
                    <a:cubicBezTo>
                      <a:pt x="27054" y="481506"/>
                      <a:pt x="147531" y="588049"/>
                      <a:pt x="286349" y="579410"/>
                    </a:cubicBezTo>
                    <a:cubicBezTo>
                      <a:pt x="346407" y="575451"/>
                      <a:pt x="402869" y="550615"/>
                      <a:pt x="446385" y="509222"/>
                    </a:cubicBezTo>
                    <a:lnTo>
                      <a:pt x="433438" y="496624"/>
                    </a:lnTo>
                    <a:lnTo>
                      <a:pt x="485585" y="481866"/>
                    </a:lnTo>
                    <a:lnTo>
                      <a:pt x="472278" y="534417"/>
                    </a:lnTo>
                    <a:lnTo>
                      <a:pt x="458972" y="521820"/>
                    </a:lnTo>
                    <a:cubicBezTo>
                      <a:pt x="412939" y="566452"/>
                      <a:pt x="352161" y="593448"/>
                      <a:pt x="287428" y="597407"/>
                    </a:cubicBezTo>
                    <a:cubicBezTo>
                      <a:pt x="282033" y="597767"/>
                      <a:pt x="276279" y="598127"/>
                      <a:pt x="270885" y="598127"/>
                    </a:cubicBezTo>
                    <a:cubicBezTo>
                      <a:pt x="129190" y="598127"/>
                      <a:pt x="9432" y="486905"/>
                      <a:pt x="442" y="343288"/>
                    </a:cubicBezTo>
                    <a:cubicBezTo>
                      <a:pt x="-4593" y="254742"/>
                      <a:pt x="33528" y="169076"/>
                      <a:pt x="103296" y="114365"/>
                    </a:cubicBezTo>
                    <a:close/>
                    <a:moveTo>
                      <a:pt x="175933" y="71256"/>
                    </a:moveTo>
                    <a:lnTo>
                      <a:pt x="136978" y="354478"/>
                    </a:lnTo>
                    <a:lnTo>
                      <a:pt x="286308" y="276745"/>
                    </a:lnTo>
                    <a:cubicBezTo>
                      <a:pt x="287750" y="276025"/>
                      <a:pt x="289193" y="275665"/>
                      <a:pt x="290636" y="275665"/>
                    </a:cubicBezTo>
                    <a:cubicBezTo>
                      <a:pt x="292079" y="275665"/>
                      <a:pt x="293522" y="276025"/>
                      <a:pt x="294604" y="276745"/>
                    </a:cubicBezTo>
                    <a:cubicBezTo>
                      <a:pt x="297489" y="278184"/>
                      <a:pt x="298932" y="280703"/>
                      <a:pt x="299293" y="283223"/>
                    </a:cubicBezTo>
                    <a:lnTo>
                      <a:pt x="327427" y="465320"/>
                    </a:lnTo>
                    <a:lnTo>
                      <a:pt x="367826" y="183537"/>
                    </a:lnTo>
                    <a:lnTo>
                      <a:pt x="218496" y="261270"/>
                    </a:lnTo>
                    <a:cubicBezTo>
                      <a:pt x="215610" y="262710"/>
                      <a:pt x="212725" y="262710"/>
                      <a:pt x="210200" y="261270"/>
                    </a:cubicBezTo>
                    <a:cubicBezTo>
                      <a:pt x="207675" y="260191"/>
                      <a:pt x="205511" y="257671"/>
                      <a:pt x="205150" y="254433"/>
                    </a:cubicBezTo>
                    <a:close/>
                    <a:moveTo>
                      <a:pt x="255696" y="57121"/>
                    </a:moveTo>
                    <a:cubicBezTo>
                      <a:pt x="379493" y="49212"/>
                      <a:pt x="489255" y="126502"/>
                      <a:pt x="528122" y="238663"/>
                    </a:cubicBezTo>
                    <a:cubicBezTo>
                      <a:pt x="543956" y="239741"/>
                      <a:pt x="558351" y="246931"/>
                      <a:pt x="569147" y="258434"/>
                    </a:cubicBezTo>
                    <a:cubicBezTo>
                      <a:pt x="581023" y="271016"/>
                      <a:pt x="587141" y="287193"/>
                      <a:pt x="586421" y="304449"/>
                    </a:cubicBezTo>
                    <a:lnTo>
                      <a:pt x="584622" y="358732"/>
                    </a:lnTo>
                    <a:lnTo>
                      <a:pt x="589300" y="359091"/>
                    </a:lnTo>
                    <a:cubicBezTo>
                      <a:pt x="594339" y="359451"/>
                      <a:pt x="598297" y="363405"/>
                      <a:pt x="598297" y="368438"/>
                    </a:cubicBezTo>
                    <a:cubicBezTo>
                      <a:pt x="597937" y="373471"/>
                      <a:pt x="593979" y="377425"/>
                      <a:pt x="589300" y="377425"/>
                    </a:cubicBezTo>
                    <a:cubicBezTo>
                      <a:pt x="588941" y="377425"/>
                      <a:pt x="588941" y="377425"/>
                      <a:pt x="588581" y="377425"/>
                    </a:cubicBezTo>
                    <a:lnTo>
                      <a:pt x="559071" y="376347"/>
                    </a:lnTo>
                    <a:lnTo>
                      <a:pt x="556912" y="437100"/>
                    </a:lnTo>
                    <a:cubicBezTo>
                      <a:pt x="556552" y="442133"/>
                      <a:pt x="552593" y="445728"/>
                      <a:pt x="547555" y="445728"/>
                    </a:cubicBezTo>
                    <a:cubicBezTo>
                      <a:pt x="542517" y="445728"/>
                      <a:pt x="538558" y="441414"/>
                      <a:pt x="538558" y="436381"/>
                    </a:cubicBezTo>
                    <a:lnTo>
                      <a:pt x="541077" y="375628"/>
                    </a:lnTo>
                    <a:lnTo>
                      <a:pt x="515526" y="374549"/>
                    </a:lnTo>
                    <a:lnTo>
                      <a:pt x="514086" y="374549"/>
                    </a:lnTo>
                    <a:lnTo>
                      <a:pt x="489975" y="373830"/>
                    </a:lnTo>
                    <a:lnTo>
                      <a:pt x="487816" y="434584"/>
                    </a:lnTo>
                    <a:cubicBezTo>
                      <a:pt x="487816" y="439616"/>
                      <a:pt x="483497" y="443930"/>
                      <a:pt x="478459" y="443211"/>
                    </a:cubicBezTo>
                    <a:cubicBezTo>
                      <a:pt x="473421" y="443211"/>
                      <a:pt x="469462" y="439257"/>
                      <a:pt x="469822" y="433865"/>
                    </a:cubicBezTo>
                    <a:lnTo>
                      <a:pt x="471981" y="373111"/>
                    </a:lnTo>
                    <a:lnTo>
                      <a:pt x="456146" y="372752"/>
                    </a:lnTo>
                    <a:lnTo>
                      <a:pt x="442111" y="372033"/>
                    </a:lnTo>
                    <a:cubicBezTo>
                      <a:pt x="437073" y="371673"/>
                      <a:pt x="433114" y="367719"/>
                      <a:pt x="433474" y="362686"/>
                    </a:cubicBezTo>
                    <a:cubicBezTo>
                      <a:pt x="433474" y="357653"/>
                      <a:pt x="437793" y="353339"/>
                      <a:pt x="442831" y="353699"/>
                    </a:cubicBezTo>
                    <a:lnTo>
                      <a:pt x="447869" y="354058"/>
                    </a:lnTo>
                    <a:lnTo>
                      <a:pt x="449669" y="299416"/>
                    </a:lnTo>
                    <a:cubicBezTo>
                      <a:pt x="450748" y="266703"/>
                      <a:pt x="476659" y="240460"/>
                      <a:pt x="508688" y="237944"/>
                    </a:cubicBezTo>
                    <a:cubicBezTo>
                      <a:pt x="470182" y="137287"/>
                      <a:pt x="370136" y="68265"/>
                      <a:pt x="256776" y="75095"/>
                    </a:cubicBezTo>
                    <a:cubicBezTo>
                      <a:pt x="252097" y="75455"/>
                      <a:pt x="247059" y="75814"/>
                      <a:pt x="242381" y="76174"/>
                    </a:cubicBezTo>
                    <a:cubicBezTo>
                      <a:pt x="237342" y="76893"/>
                      <a:pt x="232664" y="73298"/>
                      <a:pt x="232304" y="68625"/>
                    </a:cubicBezTo>
                    <a:cubicBezTo>
                      <a:pt x="231944" y="63592"/>
                      <a:pt x="235183" y="58918"/>
                      <a:pt x="240221" y="58199"/>
                    </a:cubicBezTo>
                    <a:cubicBezTo>
                      <a:pt x="245260" y="57840"/>
                      <a:pt x="250658" y="57480"/>
                      <a:pt x="255696" y="57121"/>
                    </a:cubicBezTo>
                    <a:close/>
                    <a:moveTo>
                      <a:pt x="174851" y="0"/>
                    </a:moveTo>
                    <a:lnTo>
                      <a:pt x="175212" y="0"/>
                    </a:lnTo>
                    <a:cubicBezTo>
                      <a:pt x="179540" y="0"/>
                      <a:pt x="183508" y="3599"/>
                      <a:pt x="184229" y="7918"/>
                    </a:cubicBezTo>
                    <a:lnTo>
                      <a:pt x="221382" y="239318"/>
                    </a:lnTo>
                    <a:lnTo>
                      <a:pt x="375040" y="159425"/>
                    </a:lnTo>
                    <a:cubicBezTo>
                      <a:pt x="377925" y="157626"/>
                      <a:pt x="381532" y="157986"/>
                      <a:pt x="384779" y="159785"/>
                    </a:cubicBezTo>
                    <a:cubicBezTo>
                      <a:pt x="387304" y="161944"/>
                      <a:pt x="388746" y="165543"/>
                      <a:pt x="388386" y="168422"/>
                    </a:cubicBezTo>
                    <a:lnTo>
                      <a:pt x="336806" y="528298"/>
                    </a:lnTo>
                    <a:cubicBezTo>
                      <a:pt x="336084" y="532617"/>
                      <a:pt x="332117" y="536215"/>
                      <a:pt x="327788" y="536215"/>
                    </a:cubicBezTo>
                    <a:cubicBezTo>
                      <a:pt x="323099" y="536215"/>
                      <a:pt x="319492" y="532617"/>
                      <a:pt x="318771" y="528298"/>
                    </a:cubicBezTo>
                    <a:lnTo>
                      <a:pt x="283422" y="298697"/>
                    </a:lnTo>
                    <a:lnTo>
                      <a:pt x="129764" y="378590"/>
                    </a:lnTo>
                    <a:cubicBezTo>
                      <a:pt x="126517" y="380029"/>
                      <a:pt x="122910" y="380029"/>
                      <a:pt x="120386" y="378230"/>
                    </a:cubicBezTo>
                    <a:cubicBezTo>
                      <a:pt x="117500" y="376071"/>
                      <a:pt x="116057" y="372832"/>
                      <a:pt x="116418" y="369233"/>
                    </a:cubicBezTo>
                    <a:lnTo>
                      <a:pt x="166194" y="7918"/>
                    </a:lnTo>
                    <a:cubicBezTo>
                      <a:pt x="166555" y="3599"/>
                      <a:pt x="170523" y="360"/>
                      <a:pt x="174851" y="0"/>
                    </a:cubicBezTo>
                    <a:close/>
                  </a:path>
                </a:pathLst>
              </a:custGeom>
              <a:solidFill>
                <a:srgbClr val="689C41"/>
              </a:solidFill>
              <a:ln>
                <a:noFill/>
              </a:ln>
            </p:spPr>
            <p:txBody>
              <a:bodyPr spcFirstLastPara="1" wrap="square" lIns="45713" tIns="22850" rIns="45713" bIns="2285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 dirty="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</p:grpSp>
      <p:sp>
        <p:nvSpPr>
          <p:cNvPr id="217" name="Google Shape;217;g376eb3bdb96_0_893"/>
          <p:cNvSpPr txBox="1"/>
          <p:nvPr/>
        </p:nvSpPr>
        <p:spPr>
          <a:xfrm>
            <a:off x="3777744" y="3528708"/>
            <a:ext cx="645525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689C41"/>
                </a:solidFill>
                <a:latin typeface="+mn-lt"/>
                <a:ea typeface="Calibri"/>
                <a:cs typeface="Calibri"/>
                <a:sym typeface="Calibri"/>
              </a:rPr>
              <a:t>Sustainability by IT – “Handprint”</a:t>
            </a:r>
            <a:endParaRPr sz="3599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376eb3bdb96_0_893"/>
          <p:cNvSpPr/>
          <p:nvPr/>
        </p:nvSpPr>
        <p:spPr>
          <a:xfrm rot="1286307">
            <a:off x="2503674" y="3772943"/>
            <a:ext cx="2042684" cy="1229106"/>
          </a:xfrm>
          <a:custGeom>
            <a:avLst/>
            <a:gdLst/>
            <a:ahLst/>
            <a:cxnLst/>
            <a:rect l="l" t="t" r="r" b="b"/>
            <a:pathLst>
              <a:path w="1990944" h="1197974" extrusionOk="0">
                <a:moveTo>
                  <a:pt x="1429350" y="62403"/>
                </a:moveTo>
                <a:cubicBezTo>
                  <a:pt x="1326316" y="54790"/>
                  <a:pt x="1220006" y="76784"/>
                  <a:pt x="1123664" y="131972"/>
                </a:cubicBezTo>
                <a:cubicBezTo>
                  <a:pt x="867112" y="279139"/>
                  <a:pt x="777876" y="606576"/>
                  <a:pt x="924683" y="863848"/>
                </a:cubicBezTo>
                <a:cubicBezTo>
                  <a:pt x="1071850" y="1120760"/>
                  <a:pt x="1399647" y="1209995"/>
                  <a:pt x="1656919" y="1062469"/>
                </a:cubicBezTo>
                <a:cubicBezTo>
                  <a:pt x="1913831" y="915302"/>
                  <a:pt x="2003066" y="587505"/>
                  <a:pt x="1855900" y="330593"/>
                </a:cubicBezTo>
                <a:cubicBezTo>
                  <a:pt x="1763696" y="170023"/>
                  <a:pt x="1601073" y="75092"/>
                  <a:pt x="1429350" y="62403"/>
                </a:cubicBezTo>
                <a:close/>
                <a:moveTo>
                  <a:pt x="1348868" y="1499"/>
                </a:moveTo>
                <a:cubicBezTo>
                  <a:pt x="1377860" y="-559"/>
                  <a:pt x="1406849" y="-487"/>
                  <a:pt x="1435605" y="1652"/>
                </a:cubicBezTo>
                <a:cubicBezTo>
                  <a:pt x="1627312" y="15909"/>
                  <a:pt x="1808662" y="122029"/>
                  <a:pt x="1911519" y="301457"/>
                </a:cubicBezTo>
                <a:cubicBezTo>
                  <a:pt x="2076090" y="588181"/>
                  <a:pt x="1976699" y="954512"/>
                  <a:pt x="1689330" y="1118766"/>
                </a:cubicBezTo>
                <a:cubicBezTo>
                  <a:pt x="1402321" y="1283020"/>
                  <a:pt x="1036447" y="1183603"/>
                  <a:pt x="872596" y="896518"/>
                </a:cubicBezTo>
                <a:cubicBezTo>
                  <a:pt x="831454" y="824747"/>
                  <a:pt x="806831" y="748068"/>
                  <a:pt x="797513" y="670849"/>
                </a:cubicBezTo>
                <a:lnTo>
                  <a:pt x="797137" y="654438"/>
                </a:lnTo>
                <a:lnTo>
                  <a:pt x="34904" y="651979"/>
                </a:lnTo>
                <a:lnTo>
                  <a:pt x="0" y="591230"/>
                </a:lnTo>
                <a:lnTo>
                  <a:pt x="795752" y="593953"/>
                </a:lnTo>
                <a:lnTo>
                  <a:pt x="794863" y="555161"/>
                </a:lnTo>
                <a:cubicBezTo>
                  <a:pt x="809070" y="363491"/>
                  <a:pt x="915135" y="182093"/>
                  <a:pt x="1094065" y="79209"/>
                </a:cubicBezTo>
                <a:cubicBezTo>
                  <a:pt x="1174888" y="33013"/>
                  <a:pt x="1261892" y="7673"/>
                  <a:pt x="1348868" y="1499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 cmpd="sng">
            <a:solidFill>
              <a:srgbClr val="4676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65" dirty="0">
              <a:solidFill>
                <a:srgbClr val="484848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219" name="Google Shape;219;g376eb3bdb96_0_893"/>
          <p:cNvGrpSpPr/>
          <p:nvPr/>
        </p:nvGrpSpPr>
        <p:grpSpPr>
          <a:xfrm>
            <a:off x="4138659" y="2286354"/>
            <a:ext cx="1163884" cy="1147684"/>
            <a:chOff x="4973896" y="3021961"/>
            <a:chExt cx="1164175" cy="1147971"/>
          </a:xfrm>
        </p:grpSpPr>
        <p:sp>
          <p:nvSpPr>
            <p:cNvPr id="220" name="Google Shape;220;g376eb3bdb96_0_893"/>
            <p:cNvSpPr/>
            <p:nvPr/>
          </p:nvSpPr>
          <p:spPr>
            <a:xfrm>
              <a:off x="5217232" y="3021961"/>
              <a:ext cx="720000" cy="7200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689C4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g376eb3bdb96_0_893"/>
            <p:cNvSpPr txBox="1"/>
            <p:nvPr/>
          </p:nvSpPr>
          <p:spPr>
            <a:xfrm>
              <a:off x="4973896" y="3754478"/>
              <a:ext cx="1164175" cy="4154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 dirty="0">
                  <a:solidFill>
                    <a:schemeClr val="bg1"/>
                  </a:solidFill>
                  <a:latin typeface="+mn-lt"/>
                  <a:ea typeface="Calibri"/>
                  <a:cs typeface="Calibri"/>
                  <a:sym typeface="Calibri"/>
                </a:rPr>
                <a:t>Data centers &amp; </a:t>
              </a:r>
              <a:br>
                <a:rPr lang="en-GB" sz="1200" b="1" dirty="0">
                  <a:solidFill>
                    <a:schemeClr val="bg1"/>
                  </a:solidFill>
                  <a:latin typeface="+mn-lt"/>
                  <a:ea typeface="Calibri"/>
                  <a:cs typeface="Calibri"/>
                  <a:sym typeface="Calibri"/>
                </a:rPr>
              </a:br>
              <a:r>
                <a:rPr lang="en-GB" sz="1200" b="1" dirty="0">
                  <a:solidFill>
                    <a:schemeClr val="bg1"/>
                  </a:solidFill>
                  <a:latin typeface="+mn-lt"/>
                  <a:ea typeface="Calibri"/>
                  <a:cs typeface="Calibri"/>
                  <a:sym typeface="Calibri"/>
                </a:rPr>
                <a:t>cloud</a:t>
              </a:r>
              <a:endParaRPr sz="35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22" name="Google Shape;222;g376eb3bdb96_0_893"/>
            <p:cNvSpPr/>
            <p:nvPr/>
          </p:nvSpPr>
          <p:spPr>
            <a:xfrm>
              <a:off x="5288366" y="3204329"/>
              <a:ext cx="608674" cy="349134"/>
            </a:xfrm>
            <a:custGeom>
              <a:avLst/>
              <a:gdLst/>
              <a:ahLst/>
              <a:cxnLst/>
              <a:rect l="l" t="t" r="r" b="b"/>
              <a:pathLst>
                <a:path w="334" h="190" extrusionOk="0">
                  <a:moveTo>
                    <a:pt x="246" y="32"/>
                  </a:moveTo>
                  <a:cubicBezTo>
                    <a:pt x="227" y="13"/>
                    <a:pt x="198" y="0"/>
                    <a:pt x="165" y="0"/>
                  </a:cubicBezTo>
                  <a:cubicBezTo>
                    <a:pt x="117" y="0"/>
                    <a:pt x="77" y="26"/>
                    <a:pt x="65" y="61"/>
                  </a:cubicBezTo>
                  <a:cubicBezTo>
                    <a:pt x="29" y="64"/>
                    <a:pt x="0" y="89"/>
                    <a:pt x="0" y="119"/>
                  </a:cubicBezTo>
                  <a:cubicBezTo>
                    <a:pt x="0" y="151"/>
                    <a:pt x="33" y="177"/>
                    <a:pt x="74" y="177"/>
                  </a:cubicBezTo>
                  <a:cubicBezTo>
                    <a:pt x="87" y="177"/>
                    <a:pt x="98" y="175"/>
                    <a:pt x="108" y="171"/>
                  </a:cubicBezTo>
                  <a:cubicBezTo>
                    <a:pt x="116" y="182"/>
                    <a:pt x="131" y="190"/>
                    <a:pt x="149" y="190"/>
                  </a:cubicBezTo>
                  <a:cubicBezTo>
                    <a:pt x="169" y="190"/>
                    <a:pt x="186" y="180"/>
                    <a:pt x="192" y="166"/>
                  </a:cubicBezTo>
                  <a:cubicBezTo>
                    <a:pt x="206" y="173"/>
                    <a:pt x="223" y="177"/>
                    <a:pt x="241" y="177"/>
                  </a:cubicBezTo>
                  <a:cubicBezTo>
                    <a:pt x="292" y="177"/>
                    <a:pt x="334" y="144"/>
                    <a:pt x="334" y="104"/>
                  </a:cubicBezTo>
                  <a:cubicBezTo>
                    <a:pt x="334" y="66"/>
                    <a:pt x="295" y="34"/>
                    <a:pt x="246" y="32"/>
                  </a:cubicBezTo>
                  <a:close/>
                  <a:moveTo>
                    <a:pt x="227" y="161"/>
                  </a:moveTo>
                  <a:cubicBezTo>
                    <a:pt x="212" y="161"/>
                    <a:pt x="199" y="158"/>
                    <a:pt x="187" y="152"/>
                  </a:cubicBezTo>
                  <a:cubicBezTo>
                    <a:pt x="182" y="164"/>
                    <a:pt x="169" y="172"/>
                    <a:pt x="152" y="172"/>
                  </a:cubicBezTo>
                  <a:cubicBezTo>
                    <a:pt x="138" y="172"/>
                    <a:pt x="125" y="166"/>
                    <a:pt x="119" y="156"/>
                  </a:cubicBezTo>
                  <a:cubicBezTo>
                    <a:pt x="111" y="159"/>
                    <a:pt x="102" y="161"/>
                    <a:pt x="92" y="161"/>
                  </a:cubicBezTo>
                  <a:cubicBezTo>
                    <a:pt x="59" y="161"/>
                    <a:pt x="32" y="140"/>
                    <a:pt x="32" y="114"/>
                  </a:cubicBezTo>
                  <a:cubicBezTo>
                    <a:pt x="32" y="90"/>
                    <a:pt x="55" y="70"/>
                    <a:pt x="85" y="67"/>
                  </a:cubicBezTo>
                  <a:cubicBezTo>
                    <a:pt x="94" y="39"/>
                    <a:pt x="126" y="19"/>
                    <a:pt x="165" y="19"/>
                  </a:cubicBezTo>
                  <a:cubicBezTo>
                    <a:pt x="192" y="19"/>
                    <a:pt x="216" y="29"/>
                    <a:pt x="231" y="44"/>
                  </a:cubicBezTo>
                  <a:cubicBezTo>
                    <a:pt x="270" y="46"/>
                    <a:pt x="302" y="71"/>
                    <a:pt x="302" y="103"/>
                  </a:cubicBezTo>
                  <a:cubicBezTo>
                    <a:pt x="302" y="135"/>
                    <a:pt x="268" y="161"/>
                    <a:pt x="227" y="161"/>
                  </a:cubicBezTo>
                  <a:close/>
                </a:path>
              </a:pathLst>
            </a:custGeom>
            <a:solidFill>
              <a:srgbClr val="689C41"/>
            </a:solidFill>
            <a:ln>
              <a:noFill/>
            </a:ln>
          </p:spPr>
          <p:txBody>
            <a:bodyPr spcFirstLastPara="1" wrap="square" lIns="91413" tIns="45700" rIns="91413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g376eb3bdb96_0_893"/>
          <p:cNvGrpSpPr/>
          <p:nvPr/>
        </p:nvGrpSpPr>
        <p:grpSpPr>
          <a:xfrm>
            <a:off x="10618393" y="2286353"/>
            <a:ext cx="1289623" cy="1147684"/>
            <a:chOff x="9621932" y="3021961"/>
            <a:chExt cx="1289945" cy="1147971"/>
          </a:xfrm>
        </p:grpSpPr>
        <p:sp>
          <p:nvSpPr>
            <p:cNvPr id="224" name="Google Shape;224;g376eb3bdb96_0_893"/>
            <p:cNvSpPr txBox="1"/>
            <p:nvPr/>
          </p:nvSpPr>
          <p:spPr>
            <a:xfrm>
              <a:off x="9621932" y="3754478"/>
              <a:ext cx="1289945" cy="4154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Vendor mgt. &amp;</a:t>
              </a:r>
              <a:br>
                <a:rPr lang="en-GB" sz="1200" b="1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</a:br>
              <a:r>
                <a:rPr lang="en-GB" sz="1200" b="1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IT procurement</a:t>
              </a:r>
              <a:endParaRPr sz="3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5" name="Google Shape;225;g376eb3bdb96_0_893"/>
            <p:cNvGrpSpPr/>
            <p:nvPr/>
          </p:nvGrpSpPr>
          <p:grpSpPr>
            <a:xfrm>
              <a:off x="9827825" y="3021961"/>
              <a:ext cx="720000" cy="720000"/>
              <a:chOff x="9413953" y="3465001"/>
              <a:chExt cx="720000" cy="720000"/>
            </a:xfrm>
          </p:grpSpPr>
          <p:sp>
            <p:nvSpPr>
              <p:cNvPr id="226" name="Google Shape;226;g376eb3bdb96_0_893"/>
              <p:cNvSpPr/>
              <p:nvPr/>
            </p:nvSpPr>
            <p:spPr>
              <a:xfrm>
                <a:off x="9413953" y="3465001"/>
                <a:ext cx="720000" cy="720000"/>
              </a:xfrm>
              <a:prstGeom prst="ellipse">
                <a:avLst/>
              </a:prstGeom>
              <a:solidFill>
                <a:schemeClr val="lt1"/>
              </a:solidFill>
              <a:ln w="28575" cap="flat" cmpd="sng">
                <a:solidFill>
                  <a:srgbClr val="689C4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13" tIns="22850" rIns="45713" bIns="2285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g376eb3bdb96_0_893"/>
              <p:cNvSpPr/>
              <p:nvPr/>
            </p:nvSpPr>
            <p:spPr>
              <a:xfrm>
                <a:off x="9523929" y="3577189"/>
                <a:ext cx="499837" cy="495723"/>
              </a:xfrm>
              <a:custGeom>
                <a:avLst/>
                <a:gdLst/>
                <a:ahLst/>
                <a:cxnLst/>
                <a:rect l="l" t="t" r="r" b="b"/>
                <a:pathLst>
                  <a:path w="297522" h="293327" extrusionOk="0">
                    <a:moveTo>
                      <a:pt x="184112" y="128408"/>
                    </a:moveTo>
                    <a:cubicBezTo>
                      <a:pt x="176580" y="142038"/>
                      <a:pt x="166895" y="153875"/>
                      <a:pt x="160080" y="161048"/>
                    </a:cubicBezTo>
                    <a:cubicBezTo>
                      <a:pt x="175862" y="158538"/>
                      <a:pt x="190568" y="151005"/>
                      <a:pt x="202046" y="139527"/>
                    </a:cubicBezTo>
                    <a:cubicBezTo>
                      <a:pt x="196666" y="135582"/>
                      <a:pt x="190568" y="131636"/>
                      <a:pt x="184112" y="128408"/>
                    </a:cubicBezTo>
                    <a:close/>
                    <a:moveTo>
                      <a:pt x="111300" y="128408"/>
                    </a:moveTo>
                    <a:cubicBezTo>
                      <a:pt x="104485" y="131636"/>
                      <a:pt x="98387" y="135582"/>
                      <a:pt x="93365" y="139527"/>
                    </a:cubicBezTo>
                    <a:cubicBezTo>
                      <a:pt x="104843" y="151005"/>
                      <a:pt x="119549" y="158538"/>
                      <a:pt x="135331" y="161048"/>
                    </a:cubicBezTo>
                    <a:cubicBezTo>
                      <a:pt x="128158" y="153875"/>
                      <a:pt x="118832" y="142397"/>
                      <a:pt x="111300" y="128408"/>
                    </a:cubicBezTo>
                    <a:close/>
                    <a:moveTo>
                      <a:pt x="152189" y="119083"/>
                    </a:moveTo>
                    <a:lnTo>
                      <a:pt x="152189" y="156027"/>
                    </a:lnTo>
                    <a:cubicBezTo>
                      <a:pt x="158646" y="149212"/>
                      <a:pt x="168330" y="138093"/>
                      <a:pt x="175504" y="124463"/>
                    </a:cubicBezTo>
                    <a:cubicBezTo>
                      <a:pt x="168330" y="121593"/>
                      <a:pt x="160439" y="119800"/>
                      <a:pt x="152189" y="119083"/>
                    </a:cubicBezTo>
                    <a:close/>
                    <a:moveTo>
                      <a:pt x="143222" y="119083"/>
                    </a:moveTo>
                    <a:cubicBezTo>
                      <a:pt x="134973" y="119800"/>
                      <a:pt x="127082" y="121593"/>
                      <a:pt x="119549" y="124463"/>
                    </a:cubicBezTo>
                    <a:cubicBezTo>
                      <a:pt x="127082" y="138093"/>
                      <a:pt x="136766" y="149212"/>
                      <a:pt x="143222" y="156027"/>
                    </a:cubicBezTo>
                    <a:lnTo>
                      <a:pt x="143222" y="119083"/>
                    </a:lnTo>
                    <a:close/>
                    <a:moveTo>
                      <a:pt x="261111" y="100758"/>
                    </a:moveTo>
                    <a:cubicBezTo>
                      <a:pt x="259321" y="101119"/>
                      <a:pt x="257888" y="102203"/>
                      <a:pt x="257172" y="104371"/>
                    </a:cubicBezTo>
                    <a:cubicBezTo>
                      <a:pt x="255024" y="107983"/>
                      <a:pt x="254666" y="113764"/>
                      <a:pt x="253591" y="121713"/>
                    </a:cubicBezTo>
                    <a:cubicBezTo>
                      <a:pt x="252875" y="130022"/>
                      <a:pt x="251443" y="140139"/>
                      <a:pt x="248936" y="151700"/>
                    </a:cubicBezTo>
                    <a:cubicBezTo>
                      <a:pt x="251443" y="152061"/>
                      <a:pt x="254666" y="153145"/>
                      <a:pt x="257172" y="155313"/>
                    </a:cubicBezTo>
                    <a:cubicBezTo>
                      <a:pt x="258246" y="155674"/>
                      <a:pt x="258604" y="156035"/>
                      <a:pt x="259321" y="156758"/>
                    </a:cubicBezTo>
                    <a:cubicBezTo>
                      <a:pt x="263976" y="136887"/>
                      <a:pt x="265408" y="121351"/>
                      <a:pt x="266124" y="110513"/>
                    </a:cubicBezTo>
                    <a:cubicBezTo>
                      <a:pt x="266124" y="107261"/>
                      <a:pt x="266482" y="104371"/>
                      <a:pt x="266840" y="101841"/>
                    </a:cubicBezTo>
                    <a:cubicBezTo>
                      <a:pt x="265050" y="100758"/>
                      <a:pt x="262901" y="100396"/>
                      <a:pt x="261111" y="100758"/>
                    </a:cubicBezTo>
                    <a:close/>
                    <a:moveTo>
                      <a:pt x="36542" y="100758"/>
                    </a:moveTo>
                    <a:cubicBezTo>
                      <a:pt x="34380" y="100396"/>
                      <a:pt x="32579" y="100758"/>
                      <a:pt x="30778" y="101841"/>
                    </a:cubicBezTo>
                    <a:cubicBezTo>
                      <a:pt x="30778" y="104371"/>
                      <a:pt x="31138" y="107261"/>
                      <a:pt x="31498" y="110513"/>
                    </a:cubicBezTo>
                    <a:cubicBezTo>
                      <a:pt x="32219" y="121351"/>
                      <a:pt x="33660" y="136887"/>
                      <a:pt x="37983" y="156758"/>
                    </a:cubicBezTo>
                    <a:cubicBezTo>
                      <a:pt x="39064" y="156035"/>
                      <a:pt x="39784" y="155674"/>
                      <a:pt x="40144" y="155313"/>
                    </a:cubicBezTo>
                    <a:cubicBezTo>
                      <a:pt x="43387" y="153145"/>
                      <a:pt x="45908" y="152061"/>
                      <a:pt x="48791" y="151700"/>
                    </a:cubicBezTo>
                    <a:cubicBezTo>
                      <a:pt x="45908" y="140139"/>
                      <a:pt x="44828" y="130022"/>
                      <a:pt x="43747" y="121713"/>
                    </a:cubicBezTo>
                    <a:cubicBezTo>
                      <a:pt x="43026" y="113764"/>
                      <a:pt x="42306" y="107983"/>
                      <a:pt x="40865" y="104371"/>
                    </a:cubicBezTo>
                    <a:cubicBezTo>
                      <a:pt x="39784" y="102203"/>
                      <a:pt x="37983" y="101119"/>
                      <a:pt x="36542" y="100758"/>
                    </a:cubicBezTo>
                    <a:close/>
                    <a:moveTo>
                      <a:pt x="195590" y="90029"/>
                    </a:moveTo>
                    <a:cubicBezTo>
                      <a:pt x="194872" y="100790"/>
                      <a:pt x="192003" y="111192"/>
                      <a:pt x="188058" y="120159"/>
                    </a:cubicBezTo>
                    <a:cubicBezTo>
                      <a:pt x="195590" y="123745"/>
                      <a:pt x="202046" y="128408"/>
                      <a:pt x="207785" y="132354"/>
                    </a:cubicBezTo>
                    <a:cubicBezTo>
                      <a:pt x="217111" y="120517"/>
                      <a:pt x="223208" y="106170"/>
                      <a:pt x="223926" y="90029"/>
                    </a:cubicBezTo>
                    <a:lnTo>
                      <a:pt x="195590" y="90029"/>
                    </a:lnTo>
                    <a:close/>
                    <a:moveTo>
                      <a:pt x="152189" y="90029"/>
                    </a:moveTo>
                    <a:lnTo>
                      <a:pt x="152189" y="109757"/>
                    </a:lnTo>
                    <a:cubicBezTo>
                      <a:pt x="161874" y="110474"/>
                      <a:pt x="171199" y="112985"/>
                      <a:pt x="179808" y="116572"/>
                    </a:cubicBezTo>
                    <a:cubicBezTo>
                      <a:pt x="183395" y="108322"/>
                      <a:pt x="185547" y="99355"/>
                      <a:pt x="186264" y="90029"/>
                    </a:cubicBezTo>
                    <a:lnTo>
                      <a:pt x="152189" y="90029"/>
                    </a:lnTo>
                    <a:close/>
                    <a:moveTo>
                      <a:pt x="108789" y="90029"/>
                    </a:moveTo>
                    <a:cubicBezTo>
                      <a:pt x="109506" y="99355"/>
                      <a:pt x="112376" y="108322"/>
                      <a:pt x="115604" y="116572"/>
                    </a:cubicBezTo>
                    <a:cubicBezTo>
                      <a:pt x="124212" y="112985"/>
                      <a:pt x="133538" y="110474"/>
                      <a:pt x="143222" y="109757"/>
                    </a:cubicBezTo>
                    <a:lnTo>
                      <a:pt x="143222" y="90029"/>
                    </a:lnTo>
                    <a:lnTo>
                      <a:pt x="108789" y="90029"/>
                    </a:lnTo>
                    <a:close/>
                    <a:moveTo>
                      <a:pt x="71486" y="90029"/>
                    </a:moveTo>
                    <a:cubicBezTo>
                      <a:pt x="72562" y="106170"/>
                      <a:pt x="78301" y="120517"/>
                      <a:pt x="87268" y="132354"/>
                    </a:cubicBezTo>
                    <a:cubicBezTo>
                      <a:pt x="93365" y="128408"/>
                      <a:pt x="99822" y="123745"/>
                      <a:pt x="107354" y="120159"/>
                    </a:cubicBezTo>
                    <a:cubicBezTo>
                      <a:pt x="103409" y="111192"/>
                      <a:pt x="100539" y="100790"/>
                      <a:pt x="100180" y="90029"/>
                    </a:cubicBezTo>
                    <a:lnTo>
                      <a:pt x="71486" y="90029"/>
                    </a:lnTo>
                    <a:close/>
                    <a:moveTo>
                      <a:pt x="274360" y="86306"/>
                    </a:moveTo>
                    <a:cubicBezTo>
                      <a:pt x="279731" y="84138"/>
                      <a:pt x="283670" y="85222"/>
                      <a:pt x="285819" y="86667"/>
                    </a:cubicBezTo>
                    <a:cubicBezTo>
                      <a:pt x="292622" y="90641"/>
                      <a:pt x="294055" y="100758"/>
                      <a:pt x="294413" y="101841"/>
                    </a:cubicBezTo>
                    <a:cubicBezTo>
                      <a:pt x="309452" y="183132"/>
                      <a:pt x="266482" y="250694"/>
                      <a:pt x="239626" y="283572"/>
                    </a:cubicBezTo>
                    <a:cubicBezTo>
                      <a:pt x="236403" y="287907"/>
                      <a:pt x="231748" y="291159"/>
                      <a:pt x="226377" y="292966"/>
                    </a:cubicBezTo>
                    <a:cubicBezTo>
                      <a:pt x="226019" y="293327"/>
                      <a:pt x="225661" y="293327"/>
                      <a:pt x="224945" y="293327"/>
                    </a:cubicBezTo>
                    <a:cubicBezTo>
                      <a:pt x="223154" y="293327"/>
                      <a:pt x="221364" y="292243"/>
                      <a:pt x="221006" y="290436"/>
                    </a:cubicBezTo>
                    <a:cubicBezTo>
                      <a:pt x="219931" y="288269"/>
                      <a:pt x="221006" y="285740"/>
                      <a:pt x="223154" y="284656"/>
                    </a:cubicBezTo>
                    <a:cubicBezTo>
                      <a:pt x="226735" y="283211"/>
                      <a:pt x="230316" y="281043"/>
                      <a:pt x="232822" y="277791"/>
                    </a:cubicBezTo>
                    <a:cubicBezTo>
                      <a:pt x="258604" y="245997"/>
                      <a:pt x="300142" y="181326"/>
                      <a:pt x="285103" y="102925"/>
                    </a:cubicBezTo>
                    <a:cubicBezTo>
                      <a:pt x="285103" y="100758"/>
                      <a:pt x="283670" y="95700"/>
                      <a:pt x="281164" y="94254"/>
                    </a:cubicBezTo>
                    <a:cubicBezTo>
                      <a:pt x="280806" y="94254"/>
                      <a:pt x="280089" y="93532"/>
                      <a:pt x="277941" y="94616"/>
                    </a:cubicBezTo>
                    <a:cubicBezTo>
                      <a:pt x="276150" y="95338"/>
                      <a:pt x="275434" y="104371"/>
                      <a:pt x="275076" y="111235"/>
                    </a:cubicBezTo>
                    <a:cubicBezTo>
                      <a:pt x="273644" y="124964"/>
                      <a:pt x="272570" y="145558"/>
                      <a:pt x="264334" y="173378"/>
                    </a:cubicBezTo>
                    <a:cubicBezTo>
                      <a:pt x="262543" y="186023"/>
                      <a:pt x="253591" y="204087"/>
                      <a:pt x="237119" y="227933"/>
                    </a:cubicBezTo>
                    <a:cubicBezTo>
                      <a:pt x="236403" y="229017"/>
                      <a:pt x="234971" y="229739"/>
                      <a:pt x="233539" y="229739"/>
                    </a:cubicBezTo>
                    <a:cubicBezTo>
                      <a:pt x="232822" y="229739"/>
                      <a:pt x="231748" y="229739"/>
                      <a:pt x="231032" y="229017"/>
                    </a:cubicBezTo>
                    <a:cubicBezTo>
                      <a:pt x="229242" y="227571"/>
                      <a:pt x="228525" y="224681"/>
                      <a:pt x="229958" y="222875"/>
                    </a:cubicBezTo>
                    <a:cubicBezTo>
                      <a:pt x="249294" y="194333"/>
                      <a:pt x="254666" y="179520"/>
                      <a:pt x="255382" y="171932"/>
                    </a:cubicBezTo>
                    <a:cubicBezTo>
                      <a:pt x="256098" y="164706"/>
                      <a:pt x="253591" y="163261"/>
                      <a:pt x="252517" y="162900"/>
                    </a:cubicBezTo>
                    <a:cubicBezTo>
                      <a:pt x="248936" y="160371"/>
                      <a:pt x="245713" y="159648"/>
                      <a:pt x="242849" y="160732"/>
                    </a:cubicBezTo>
                    <a:cubicBezTo>
                      <a:pt x="239626" y="161816"/>
                      <a:pt x="237478" y="165429"/>
                      <a:pt x="237478" y="165429"/>
                    </a:cubicBezTo>
                    <a:cubicBezTo>
                      <a:pt x="221006" y="199029"/>
                      <a:pt x="214202" y="203365"/>
                      <a:pt x="206682" y="208062"/>
                    </a:cubicBezTo>
                    <a:cubicBezTo>
                      <a:pt x="200595" y="212036"/>
                      <a:pt x="194507" y="215649"/>
                      <a:pt x="180900" y="238772"/>
                    </a:cubicBezTo>
                    <a:cubicBezTo>
                      <a:pt x="176961" y="244914"/>
                      <a:pt x="175887" y="252501"/>
                      <a:pt x="178036" y="259365"/>
                    </a:cubicBezTo>
                    <a:cubicBezTo>
                      <a:pt x="178752" y="262256"/>
                      <a:pt x="177320" y="264423"/>
                      <a:pt x="174813" y="265146"/>
                    </a:cubicBezTo>
                    <a:cubicBezTo>
                      <a:pt x="174455" y="265146"/>
                      <a:pt x="174097" y="265146"/>
                      <a:pt x="173739" y="265146"/>
                    </a:cubicBezTo>
                    <a:cubicBezTo>
                      <a:pt x="171590" y="265146"/>
                      <a:pt x="169800" y="264062"/>
                      <a:pt x="169442" y="262256"/>
                    </a:cubicBezTo>
                    <a:cubicBezTo>
                      <a:pt x="166935" y="252501"/>
                      <a:pt x="168009" y="242385"/>
                      <a:pt x="173023" y="234075"/>
                    </a:cubicBezTo>
                    <a:cubicBezTo>
                      <a:pt x="188062" y="209146"/>
                      <a:pt x="195582" y="204449"/>
                      <a:pt x="202027" y="200475"/>
                    </a:cubicBezTo>
                    <a:cubicBezTo>
                      <a:pt x="208473" y="196139"/>
                      <a:pt x="214202" y="192526"/>
                      <a:pt x="229600" y="161455"/>
                    </a:cubicBezTo>
                    <a:cubicBezTo>
                      <a:pt x="229958" y="160732"/>
                      <a:pt x="232822" y="154590"/>
                      <a:pt x="239626" y="152423"/>
                    </a:cubicBezTo>
                    <a:cubicBezTo>
                      <a:pt x="242849" y="140139"/>
                      <a:pt x="243923" y="129300"/>
                      <a:pt x="244639" y="120990"/>
                    </a:cubicBezTo>
                    <a:cubicBezTo>
                      <a:pt x="245713" y="112319"/>
                      <a:pt x="246430" y="105093"/>
                      <a:pt x="248936" y="100396"/>
                    </a:cubicBezTo>
                    <a:cubicBezTo>
                      <a:pt x="251085" y="95700"/>
                      <a:pt x="255024" y="92809"/>
                      <a:pt x="259321" y="91725"/>
                    </a:cubicBezTo>
                    <a:cubicBezTo>
                      <a:pt x="262543" y="91364"/>
                      <a:pt x="265766" y="91725"/>
                      <a:pt x="268631" y="92809"/>
                    </a:cubicBezTo>
                    <a:cubicBezTo>
                      <a:pt x="269705" y="89919"/>
                      <a:pt x="271495" y="87390"/>
                      <a:pt x="274360" y="86306"/>
                    </a:cubicBezTo>
                    <a:close/>
                    <a:moveTo>
                      <a:pt x="23212" y="86306"/>
                    </a:moveTo>
                    <a:cubicBezTo>
                      <a:pt x="26094" y="87390"/>
                      <a:pt x="27896" y="89919"/>
                      <a:pt x="28976" y="92809"/>
                    </a:cubicBezTo>
                    <a:cubicBezTo>
                      <a:pt x="32219" y="91725"/>
                      <a:pt x="35101" y="91364"/>
                      <a:pt x="37983" y="91725"/>
                    </a:cubicBezTo>
                    <a:cubicBezTo>
                      <a:pt x="43026" y="92809"/>
                      <a:pt x="46629" y="95700"/>
                      <a:pt x="48791" y="100396"/>
                    </a:cubicBezTo>
                    <a:cubicBezTo>
                      <a:pt x="51312" y="105093"/>
                      <a:pt x="52033" y="112319"/>
                      <a:pt x="53114" y="120990"/>
                    </a:cubicBezTo>
                    <a:cubicBezTo>
                      <a:pt x="53834" y="129300"/>
                      <a:pt x="54915" y="140139"/>
                      <a:pt x="58157" y="152423"/>
                    </a:cubicBezTo>
                    <a:cubicBezTo>
                      <a:pt x="65002" y="154590"/>
                      <a:pt x="67884" y="161094"/>
                      <a:pt x="68245" y="161816"/>
                    </a:cubicBezTo>
                    <a:cubicBezTo>
                      <a:pt x="83736" y="192526"/>
                      <a:pt x="89500" y="196139"/>
                      <a:pt x="95984" y="200475"/>
                    </a:cubicBezTo>
                    <a:cubicBezTo>
                      <a:pt x="102829" y="204449"/>
                      <a:pt x="110034" y="209146"/>
                      <a:pt x="124805" y="234075"/>
                    </a:cubicBezTo>
                    <a:cubicBezTo>
                      <a:pt x="129849" y="242385"/>
                      <a:pt x="131650" y="252501"/>
                      <a:pt x="128768" y="262256"/>
                    </a:cubicBezTo>
                    <a:cubicBezTo>
                      <a:pt x="128408" y="264062"/>
                      <a:pt x="126246" y="265146"/>
                      <a:pt x="124445" y="265146"/>
                    </a:cubicBezTo>
                    <a:cubicBezTo>
                      <a:pt x="124084" y="265146"/>
                      <a:pt x="123724" y="265146"/>
                      <a:pt x="123364" y="265146"/>
                    </a:cubicBezTo>
                    <a:cubicBezTo>
                      <a:pt x="120842" y="264423"/>
                      <a:pt x="119401" y="262256"/>
                      <a:pt x="120122" y="259365"/>
                    </a:cubicBezTo>
                    <a:cubicBezTo>
                      <a:pt x="121923" y="252501"/>
                      <a:pt x="121202" y="244914"/>
                      <a:pt x="117240" y="238772"/>
                    </a:cubicBezTo>
                    <a:cubicBezTo>
                      <a:pt x="103190" y="215649"/>
                      <a:pt x="97065" y="212036"/>
                      <a:pt x="91301" y="208062"/>
                    </a:cubicBezTo>
                    <a:cubicBezTo>
                      <a:pt x="83375" y="203365"/>
                      <a:pt x="76531" y="199029"/>
                      <a:pt x="60319" y="165429"/>
                    </a:cubicBezTo>
                    <a:cubicBezTo>
                      <a:pt x="59958" y="165429"/>
                      <a:pt x="58157" y="161816"/>
                      <a:pt x="54555" y="160732"/>
                    </a:cubicBezTo>
                    <a:cubicBezTo>
                      <a:pt x="52033" y="159648"/>
                      <a:pt x="48791" y="160732"/>
                      <a:pt x="44828" y="162900"/>
                    </a:cubicBezTo>
                    <a:cubicBezTo>
                      <a:pt x="44107" y="163261"/>
                      <a:pt x="41225" y="164706"/>
                      <a:pt x="42306" y="171932"/>
                    </a:cubicBezTo>
                    <a:cubicBezTo>
                      <a:pt x="43026" y="179520"/>
                      <a:pt x="48070" y="194333"/>
                      <a:pt x="67884" y="222875"/>
                    </a:cubicBezTo>
                    <a:cubicBezTo>
                      <a:pt x="69325" y="224681"/>
                      <a:pt x="68965" y="227571"/>
                      <a:pt x="66804" y="229017"/>
                    </a:cubicBezTo>
                    <a:cubicBezTo>
                      <a:pt x="65723" y="229739"/>
                      <a:pt x="65002" y="229739"/>
                      <a:pt x="64282" y="229739"/>
                    </a:cubicBezTo>
                    <a:cubicBezTo>
                      <a:pt x="62841" y="229739"/>
                      <a:pt x="61400" y="229017"/>
                      <a:pt x="60319" y="227933"/>
                    </a:cubicBezTo>
                    <a:cubicBezTo>
                      <a:pt x="43747" y="204087"/>
                      <a:pt x="34741" y="186023"/>
                      <a:pt x="33299" y="173378"/>
                    </a:cubicBezTo>
                    <a:cubicBezTo>
                      <a:pt x="25374" y="145558"/>
                      <a:pt x="23573" y="124964"/>
                      <a:pt x="22492" y="111235"/>
                    </a:cubicBezTo>
                    <a:cubicBezTo>
                      <a:pt x="21771" y="104371"/>
                      <a:pt x="21411" y="95338"/>
                      <a:pt x="19610" y="94616"/>
                    </a:cubicBezTo>
                    <a:cubicBezTo>
                      <a:pt x="17448" y="93532"/>
                      <a:pt x="16728" y="94254"/>
                      <a:pt x="16007" y="94254"/>
                    </a:cubicBezTo>
                    <a:cubicBezTo>
                      <a:pt x="13846" y="95700"/>
                      <a:pt x="12405" y="100758"/>
                      <a:pt x="12044" y="102925"/>
                    </a:cubicBezTo>
                    <a:cubicBezTo>
                      <a:pt x="-2726" y="181326"/>
                      <a:pt x="38703" y="245997"/>
                      <a:pt x="65002" y="277791"/>
                    </a:cubicBezTo>
                    <a:cubicBezTo>
                      <a:pt x="67524" y="281043"/>
                      <a:pt x="70766" y="283211"/>
                      <a:pt x="74369" y="284656"/>
                    </a:cubicBezTo>
                    <a:cubicBezTo>
                      <a:pt x="76531" y="285740"/>
                      <a:pt x="77972" y="288269"/>
                      <a:pt x="77251" y="290436"/>
                    </a:cubicBezTo>
                    <a:cubicBezTo>
                      <a:pt x="76531" y="292243"/>
                      <a:pt x="74369" y="293327"/>
                      <a:pt x="72928" y="293327"/>
                    </a:cubicBezTo>
                    <a:cubicBezTo>
                      <a:pt x="72207" y="293327"/>
                      <a:pt x="71847" y="293327"/>
                      <a:pt x="71127" y="292966"/>
                    </a:cubicBezTo>
                    <a:cubicBezTo>
                      <a:pt x="66083" y="291159"/>
                      <a:pt x="61400" y="287907"/>
                      <a:pt x="58157" y="283572"/>
                    </a:cubicBezTo>
                    <a:cubicBezTo>
                      <a:pt x="30778" y="250694"/>
                      <a:pt x="-12453" y="183132"/>
                      <a:pt x="3398" y="101480"/>
                    </a:cubicBezTo>
                    <a:cubicBezTo>
                      <a:pt x="3398" y="100758"/>
                      <a:pt x="4839" y="90641"/>
                      <a:pt x="11684" y="86667"/>
                    </a:cubicBezTo>
                    <a:cubicBezTo>
                      <a:pt x="14206" y="85222"/>
                      <a:pt x="17808" y="84138"/>
                      <a:pt x="23212" y="86306"/>
                    </a:cubicBezTo>
                    <a:close/>
                    <a:moveTo>
                      <a:pt x="179808" y="54878"/>
                    </a:moveTo>
                    <a:cubicBezTo>
                      <a:pt x="171199" y="58465"/>
                      <a:pt x="161874" y="60976"/>
                      <a:pt x="152189" y="61335"/>
                    </a:cubicBezTo>
                    <a:lnTo>
                      <a:pt x="152189" y="81062"/>
                    </a:lnTo>
                    <a:lnTo>
                      <a:pt x="186264" y="81062"/>
                    </a:lnTo>
                    <a:cubicBezTo>
                      <a:pt x="185547" y="71737"/>
                      <a:pt x="183395" y="63128"/>
                      <a:pt x="179808" y="54878"/>
                    </a:cubicBezTo>
                    <a:close/>
                    <a:moveTo>
                      <a:pt x="115604" y="54878"/>
                    </a:moveTo>
                    <a:cubicBezTo>
                      <a:pt x="112376" y="63128"/>
                      <a:pt x="109506" y="71737"/>
                      <a:pt x="108789" y="81062"/>
                    </a:cubicBezTo>
                    <a:lnTo>
                      <a:pt x="143222" y="81062"/>
                    </a:lnTo>
                    <a:lnTo>
                      <a:pt x="143222" y="61335"/>
                    </a:lnTo>
                    <a:cubicBezTo>
                      <a:pt x="133538" y="60976"/>
                      <a:pt x="124212" y="58465"/>
                      <a:pt x="115604" y="54878"/>
                    </a:cubicBezTo>
                    <a:close/>
                    <a:moveTo>
                      <a:pt x="207785" y="38738"/>
                    </a:moveTo>
                    <a:cubicBezTo>
                      <a:pt x="202046" y="43042"/>
                      <a:pt x="195590" y="47346"/>
                      <a:pt x="188058" y="51292"/>
                    </a:cubicBezTo>
                    <a:cubicBezTo>
                      <a:pt x="192003" y="60259"/>
                      <a:pt x="194872" y="70302"/>
                      <a:pt x="195590" y="81062"/>
                    </a:cubicBezTo>
                    <a:lnTo>
                      <a:pt x="223926" y="81062"/>
                    </a:lnTo>
                    <a:cubicBezTo>
                      <a:pt x="223208" y="64922"/>
                      <a:pt x="217111" y="50574"/>
                      <a:pt x="207785" y="38738"/>
                    </a:cubicBezTo>
                    <a:close/>
                    <a:moveTo>
                      <a:pt x="87627" y="38738"/>
                    </a:moveTo>
                    <a:cubicBezTo>
                      <a:pt x="78301" y="50574"/>
                      <a:pt x="72562" y="64922"/>
                      <a:pt x="71486" y="81062"/>
                    </a:cubicBezTo>
                    <a:lnTo>
                      <a:pt x="100180" y="81062"/>
                    </a:lnTo>
                    <a:cubicBezTo>
                      <a:pt x="100539" y="70302"/>
                      <a:pt x="103409" y="60617"/>
                      <a:pt x="107354" y="51292"/>
                    </a:cubicBezTo>
                    <a:cubicBezTo>
                      <a:pt x="100180" y="47346"/>
                      <a:pt x="93365" y="43042"/>
                      <a:pt x="87627" y="38738"/>
                    </a:cubicBezTo>
                    <a:close/>
                    <a:moveTo>
                      <a:pt x="152189" y="15065"/>
                    </a:moveTo>
                    <a:lnTo>
                      <a:pt x="152189" y="52368"/>
                    </a:lnTo>
                    <a:cubicBezTo>
                      <a:pt x="160439" y="51650"/>
                      <a:pt x="168330" y="49857"/>
                      <a:pt x="175504" y="46629"/>
                    </a:cubicBezTo>
                    <a:cubicBezTo>
                      <a:pt x="168330" y="32999"/>
                      <a:pt x="158646" y="21880"/>
                      <a:pt x="152189" y="15065"/>
                    </a:cubicBezTo>
                    <a:close/>
                    <a:moveTo>
                      <a:pt x="143222" y="15065"/>
                    </a:moveTo>
                    <a:cubicBezTo>
                      <a:pt x="136766" y="21880"/>
                      <a:pt x="127082" y="32999"/>
                      <a:pt x="119549" y="46629"/>
                    </a:cubicBezTo>
                    <a:cubicBezTo>
                      <a:pt x="127082" y="49857"/>
                      <a:pt x="134973" y="51650"/>
                      <a:pt x="143222" y="52368"/>
                    </a:cubicBezTo>
                    <a:lnTo>
                      <a:pt x="143222" y="15065"/>
                    </a:lnTo>
                    <a:close/>
                    <a:moveTo>
                      <a:pt x="160080" y="10402"/>
                    </a:moveTo>
                    <a:cubicBezTo>
                      <a:pt x="166895" y="17576"/>
                      <a:pt x="176580" y="28695"/>
                      <a:pt x="184112" y="43042"/>
                    </a:cubicBezTo>
                    <a:cubicBezTo>
                      <a:pt x="190568" y="39455"/>
                      <a:pt x="196666" y="35868"/>
                      <a:pt x="202046" y="31923"/>
                    </a:cubicBezTo>
                    <a:cubicBezTo>
                      <a:pt x="190568" y="20445"/>
                      <a:pt x="175862" y="12913"/>
                      <a:pt x="160080" y="10402"/>
                    </a:cubicBezTo>
                    <a:close/>
                    <a:moveTo>
                      <a:pt x="135331" y="10402"/>
                    </a:moveTo>
                    <a:cubicBezTo>
                      <a:pt x="119549" y="12913"/>
                      <a:pt x="104843" y="20445"/>
                      <a:pt x="93365" y="31923"/>
                    </a:cubicBezTo>
                    <a:cubicBezTo>
                      <a:pt x="98387" y="35868"/>
                      <a:pt x="104485" y="39455"/>
                      <a:pt x="111300" y="43042"/>
                    </a:cubicBezTo>
                    <a:cubicBezTo>
                      <a:pt x="118832" y="29053"/>
                      <a:pt x="128158" y="17576"/>
                      <a:pt x="135331" y="10402"/>
                    </a:cubicBezTo>
                    <a:close/>
                    <a:moveTo>
                      <a:pt x="147526" y="0"/>
                    </a:moveTo>
                    <a:cubicBezTo>
                      <a:pt x="171558" y="0"/>
                      <a:pt x="194155" y="10402"/>
                      <a:pt x="210296" y="27977"/>
                    </a:cubicBezTo>
                    <a:cubicBezTo>
                      <a:pt x="210296" y="27977"/>
                      <a:pt x="212448" y="29771"/>
                      <a:pt x="212448" y="30129"/>
                    </a:cubicBezTo>
                    <a:cubicBezTo>
                      <a:pt x="225002" y="45194"/>
                      <a:pt x="233251" y="64563"/>
                      <a:pt x="233251" y="85725"/>
                    </a:cubicBezTo>
                    <a:cubicBezTo>
                      <a:pt x="233251" y="106887"/>
                      <a:pt x="225002" y="126256"/>
                      <a:pt x="212448" y="140962"/>
                    </a:cubicBezTo>
                    <a:cubicBezTo>
                      <a:pt x="212448" y="141321"/>
                      <a:pt x="210296" y="143832"/>
                      <a:pt x="210296" y="143832"/>
                    </a:cubicBezTo>
                    <a:cubicBezTo>
                      <a:pt x="194155" y="161048"/>
                      <a:pt x="171558" y="171091"/>
                      <a:pt x="147526" y="171091"/>
                    </a:cubicBezTo>
                    <a:cubicBezTo>
                      <a:pt x="123495" y="171091"/>
                      <a:pt x="100539" y="160690"/>
                      <a:pt x="84040" y="142397"/>
                    </a:cubicBezTo>
                    <a:cubicBezTo>
                      <a:pt x="84040" y="142397"/>
                      <a:pt x="83322" y="141680"/>
                      <a:pt x="83322" y="141321"/>
                    </a:cubicBezTo>
                    <a:cubicBezTo>
                      <a:pt x="70051" y="126256"/>
                      <a:pt x="62160" y="106887"/>
                      <a:pt x="62160" y="85725"/>
                    </a:cubicBezTo>
                    <a:cubicBezTo>
                      <a:pt x="62160" y="64204"/>
                      <a:pt x="70051" y="44835"/>
                      <a:pt x="83322" y="29771"/>
                    </a:cubicBezTo>
                    <a:cubicBezTo>
                      <a:pt x="83322" y="29771"/>
                      <a:pt x="83322" y="29771"/>
                      <a:pt x="83322" y="29412"/>
                    </a:cubicBezTo>
                    <a:cubicBezTo>
                      <a:pt x="99463" y="10761"/>
                      <a:pt x="123136" y="0"/>
                      <a:pt x="147526" y="0"/>
                    </a:cubicBezTo>
                    <a:close/>
                  </a:path>
                </a:pathLst>
              </a:custGeom>
              <a:solidFill>
                <a:srgbClr val="689C41"/>
              </a:solidFill>
              <a:ln>
                <a:noFill/>
              </a:ln>
            </p:spPr>
            <p:txBody>
              <a:bodyPr spcFirstLastPara="1" wrap="square" lIns="45713" tIns="22850" rIns="45713" bIns="2285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 dirty="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</p:grpSp>
      <p:sp>
        <p:nvSpPr>
          <p:cNvPr id="228" name="Google Shape;228;g376eb3bdb96_0_893"/>
          <p:cNvSpPr txBox="1"/>
          <p:nvPr/>
        </p:nvSpPr>
        <p:spPr>
          <a:xfrm>
            <a:off x="8300940" y="3018649"/>
            <a:ext cx="1000703" cy="41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Circular </a:t>
            </a:r>
            <a:br>
              <a:rPr lang="en-GB" sz="1200" b="1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-GB" sz="1200" b="1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IT hardware</a:t>
            </a:r>
            <a:endParaRPr sz="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9" name="Google Shape;229;g376eb3bdb96_0_893"/>
          <p:cNvCxnSpPr/>
          <p:nvPr/>
        </p:nvCxnSpPr>
        <p:spPr>
          <a:xfrm rot="10800000" flipH="1">
            <a:off x="6376871" y="501297"/>
            <a:ext cx="2844000" cy="16800"/>
          </a:xfrm>
          <a:prstGeom prst="straightConnector1">
            <a:avLst/>
          </a:prstGeom>
          <a:noFill/>
          <a:ln w="19050" cap="flat" cmpd="sng">
            <a:solidFill>
              <a:srgbClr val="689C4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30" name="Google Shape;230;g376eb3bdb96_0_893"/>
          <p:cNvSpPr/>
          <p:nvPr/>
        </p:nvSpPr>
        <p:spPr>
          <a:xfrm rot="1062930">
            <a:off x="2360367" y="4298072"/>
            <a:ext cx="380984" cy="1247147"/>
          </a:xfrm>
          <a:custGeom>
            <a:avLst/>
            <a:gdLst/>
            <a:ahLst/>
            <a:cxnLst/>
            <a:rect l="l" t="t" r="r" b="b"/>
            <a:pathLst>
              <a:path w="1032" h="3379" extrusionOk="0">
                <a:moveTo>
                  <a:pt x="1031" y="1673"/>
                </a:moveTo>
                <a:lnTo>
                  <a:pt x="1031" y="1673"/>
                </a:lnTo>
                <a:cubicBezTo>
                  <a:pt x="1031" y="1679"/>
                  <a:pt x="1031" y="1686"/>
                  <a:pt x="1031" y="1692"/>
                </a:cubicBezTo>
                <a:lnTo>
                  <a:pt x="1031" y="1692"/>
                </a:lnTo>
                <a:cubicBezTo>
                  <a:pt x="1029" y="1994"/>
                  <a:pt x="988" y="2287"/>
                  <a:pt x="912" y="2565"/>
                </a:cubicBezTo>
                <a:lnTo>
                  <a:pt x="912" y="2565"/>
                </a:lnTo>
                <a:cubicBezTo>
                  <a:pt x="833" y="2853"/>
                  <a:pt x="718" y="3125"/>
                  <a:pt x="571" y="3377"/>
                </a:cubicBezTo>
                <a:lnTo>
                  <a:pt x="571" y="3377"/>
                </a:lnTo>
                <a:cubicBezTo>
                  <a:pt x="571" y="3378"/>
                  <a:pt x="570" y="3378"/>
                  <a:pt x="570" y="3378"/>
                </a:cubicBezTo>
                <a:lnTo>
                  <a:pt x="0" y="3049"/>
                </a:lnTo>
                <a:lnTo>
                  <a:pt x="0" y="3049"/>
                </a:lnTo>
                <a:cubicBezTo>
                  <a:pt x="1" y="3048"/>
                  <a:pt x="1" y="3046"/>
                  <a:pt x="2" y="3045"/>
                </a:cubicBezTo>
                <a:lnTo>
                  <a:pt x="2" y="3045"/>
                </a:lnTo>
                <a:cubicBezTo>
                  <a:pt x="121" y="2843"/>
                  <a:pt x="214" y="2623"/>
                  <a:pt x="277" y="2392"/>
                </a:cubicBezTo>
                <a:lnTo>
                  <a:pt x="277" y="2392"/>
                </a:lnTo>
                <a:cubicBezTo>
                  <a:pt x="338" y="2168"/>
                  <a:pt x="372" y="1932"/>
                  <a:pt x="373" y="1689"/>
                </a:cubicBezTo>
                <a:lnTo>
                  <a:pt x="373" y="1689"/>
                </a:lnTo>
                <a:cubicBezTo>
                  <a:pt x="373" y="1683"/>
                  <a:pt x="373" y="1678"/>
                  <a:pt x="373" y="1673"/>
                </a:cubicBezTo>
                <a:lnTo>
                  <a:pt x="373" y="1673"/>
                </a:lnTo>
                <a:cubicBezTo>
                  <a:pt x="373" y="1435"/>
                  <a:pt x="343" y="1203"/>
                  <a:pt x="285" y="983"/>
                </a:cubicBezTo>
                <a:lnTo>
                  <a:pt x="285" y="983"/>
                </a:lnTo>
                <a:cubicBezTo>
                  <a:pt x="224" y="752"/>
                  <a:pt x="134" y="532"/>
                  <a:pt x="18" y="329"/>
                </a:cubicBezTo>
                <a:lnTo>
                  <a:pt x="588" y="0"/>
                </a:lnTo>
                <a:lnTo>
                  <a:pt x="588" y="0"/>
                </a:lnTo>
                <a:cubicBezTo>
                  <a:pt x="733" y="253"/>
                  <a:pt x="846" y="528"/>
                  <a:pt x="922" y="816"/>
                </a:cubicBezTo>
                <a:lnTo>
                  <a:pt x="922" y="816"/>
                </a:lnTo>
                <a:cubicBezTo>
                  <a:pt x="993" y="1090"/>
                  <a:pt x="1031" y="1377"/>
                  <a:pt x="1031" y="1673"/>
                </a:cubicBezTo>
              </a:path>
            </a:pathLst>
          </a:custGeom>
          <a:solidFill>
            <a:srgbClr val="5B944E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65" dirty="0">
              <a:solidFill>
                <a:srgbClr val="484848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1" name="Google Shape;231;g376eb3bdb96_0_893"/>
          <p:cNvSpPr/>
          <p:nvPr/>
        </p:nvSpPr>
        <p:spPr>
          <a:xfrm rot="1227940">
            <a:off x="1800340" y="3555939"/>
            <a:ext cx="1084334" cy="750566"/>
          </a:xfrm>
          <a:custGeom>
            <a:avLst/>
            <a:gdLst/>
            <a:ahLst/>
            <a:cxnLst/>
            <a:rect l="l" t="t" r="r" b="b"/>
            <a:pathLst>
              <a:path w="2936" h="2035" extrusionOk="0">
                <a:moveTo>
                  <a:pt x="2935" y="1705"/>
                </a:moveTo>
                <a:lnTo>
                  <a:pt x="2365" y="2034"/>
                </a:lnTo>
                <a:lnTo>
                  <a:pt x="2365" y="2034"/>
                </a:lnTo>
                <a:cubicBezTo>
                  <a:pt x="2364" y="2032"/>
                  <a:pt x="2363" y="2031"/>
                  <a:pt x="2363" y="2030"/>
                </a:cubicBezTo>
                <a:lnTo>
                  <a:pt x="2363" y="2030"/>
                </a:lnTo>
                <a:cubicBezTo>
                  <a:pt x="2243" y="1822"/>
                  <a:pt x="2098" y="1631"/>
                  <a:pt x="1931" y="1463"/>
                </a:cubicBezTo>
                <a:lnTo>
                  <a:pt x="1931" y="1463"/>
                </a:lnTo>
                <a:cubicBezTo>
                  <a:pt x="1763" y="1294"/>
                  <a:pt x="1573" y="1147"/>
                  <a:pt x="1367" y="1026"/>
                </a:cubicBezTo>
                <a:lnTo>
                  <a:pt x="1367" y="1026"/>
                </a:lnTo>
                <a:cubicBezTo>
                  <a:pt x="1162" y="907"/>
                  <a:pt x="942" y="814"/>
                  <a:pt x="708" y="752"/>
                </a:cubicBezTo>
                <a:lnTo>
                  <a:pt x="708" y="752"/>
                </a:lnTo>
                <a:cubicBezTo>
                  <a:pt x="482" y="690"/>
                  <a:pt x="244" y="658"/>
                  <a:pt x="0" y="658"/>
                </a:cubicBezTo>
                <a:lnTo>
                  <a:pt x="0" y="0"/>
                </a:lnTo>
                <a:lnTo>
                  <a:pt x="0" y="0"/>
                </a:lnTo>
                <a:cubicBezTo>
                  <a:pt x="303" y="0"/>
                  <a:pt x="599" y="40"/>
                  <a:pt x="879" y="116"/>
                </a:cubicBezTo>
                <a:lnTo>
                  <a:pt x="879" y="116"/>
                </a:lnTo>
                <a:cubicBezTo>
                  <a:pt x="1169" y="194"/>
                  <a:pt x="1444" y="310"/>
                  <a:pt x="1697" y="457"/>
                </a:cubicBezTo>
                <a:lnTo>
                  <a:pt x="1697" y="457"/>
                </a:lnTo>
                <a:cubicBezTo>
                  <a:pt x="1955" y="607"/>
                  <a:pt x="2189" y="789"/>
                  <a:pt x="2397" y="999"/>
                </a:cubicBezTo>
                <a:lnTo>
                  <a:pt x="2397" y="999"/>
                </a:lnTo>
                <a:cubicBezTo>
                  <a:pt x="2606" y="1209"/>
                  <a:pt x="2787" y="1446"/>
                  <a:pt x="2934" y="1704"/>
                </a:cubicBezTo>
                <a:lnTo>
                  <a:pt x="2934" y="1704"/>
                </a:lnTo>
                <a:cubicBezTo>
                  <a:pt x="2934" y="1704"/>
                  <a:pt x="2935" y="1704"/>
                  <a:pt x="2935" y="1705"/>
                </a:cubicBezTo>
              </a:path>
            </a:pathLst>
          </a:custGeom>
          <a:solidFill>
            <a:srgbClr val="467643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65" dirty="0">
              <a:solidFill>
                <a:srgbClr val="484848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2" name="Google Shape;232;g376eb3bdb96_0_893"/>
          <p:cNvSpPr/>
          <p:nvPr/>
        </p:nvSpPr>
        <p:spPr>
          <a:xfrm>
            <a:off x="80614" y="3208230"/>
            <a:ext cx="2762939" cy="2762935"/>
          </a:xfrm>
          <a:custGeom>
            <a:avLst/>
            <a:gdLst/>
            <a:ahLst/>
            <a:cxnLst/>
            <a:rect l="l" t="t" r="r" b="b"/>
            <a:pathLst>
              <a:path w="7483" h="7482" extrusionOk="0">
                <a:moveTo>
                  <a:pt x="6963" y="5237"/>
                </a:moveTo>
                <a:lnTo>
                  <a:pt x="6963" y="5237"/>
                </a:lnTo>
                <a:cubicBezTo>
                  <a:pt x="6399" y="6450"/>
                  <a:pt x="5168" y="7292"/>
                  <a:pt x="3741" y="7292"/>
                </a:cubicBezTo>
                <a:lnTo>
                  <a:pt x="3741" y="7292"/>
                </a:lnTo>
                <a:cubicBezTo>
                  <a:pt x="3016" y="7292"/>
                  <a:pt x="2342" y="7075"/>
                  <a:pt x="1779" y="6702"/>
                </a:cubicBezTo>
                <a:lnTo>
                  <a:pt x="1779" y="6702"/>
                </a:lnTo>
                <a:cubicBezTo>
                  <a:pt x="1712" y="6657"/>
                  <a:pt x="1646" y="6610"/>
                  <a:pt x="1582" y="6561"/>
                </a:cubicBezTo>
                <a:lnTo>
                  <a:pt x="1579" y="6558"/>
                </a:lnTo>
                <a:lnTo>
                  <a:pt x="1579" y="6558"/>
                </a:lnTo>
                <a:lnTo>
                  <a:pt x="1579" y="6558"/>
                </a:lnTo>
                <a:cubicBezTo>
                  <a:pt x="866" y="6010"/>
                  <a:pt x="367" y="5197"/>
                  <a:pt x="228" y="4266"/>
                </a:cubicBezTo>
                <a:lnTo>
                  <a:pt x="228" y="4266"/>
                </a:lnTo>
                <a:cubicBezTo>
                  <a:pt x="203" y="4095"/>
                  <a:pt x="189" y="3919"/>
                  <a:pt x="189" y="3740"/>
                </a:cubicBezTo>
                <a:lnTo>
                  <a:pt x="189" y="3740"/>
                </a:lnTo>
                <a:cubicBezTo>
                  <a:pt x="189" y="3278"/>
                  <a:pt x="278" y="2838"/>
                  <a:pt x="438" y="2433"/>
                </a:cubicBezTo>
                <a:lnTo>
                  <a:pt x="438" y="2433"/>
                </a:lnTo>
                <a:cubicBezTo>
                  <a:pt x="539" y="2178"/>
                  <a:pt x="669" y="1937"/>
                  <a:pt x="823" y="1715"/>
                </a:cubicBezTo>
                <a:lnTo>
                  <a:pt x="823" y="1715"/>
                </a:lnTo>
                <a:cubicBezTo>
                  <a:pt x="1375" y="923"/>
                  <a:pt x="2239" y="366"/>
                  <a:pt x="3238" y="224"/>
                </a:cubicBezTo>
                <a:lnTo>
                  <a:pt x="3238" y="224"/>
                </a:lnTo>
                <a:lnTo>
                  <a:pt x="3238" y="224"/>
                </a:lnTo>
                <a:cubicBezTo>
                  <a:pt x="3403" y="201"/>
                  <a:pt x="3571" y="189"/>
                  <a:pt x="3741" y="189"/>
                </a:cubicBezTo>
                <a:lnTo>
                  <a:pt x="3741" y="189"/>
                </a:lnTo>
                <a:cubicBezTo>
                  <a:pt x="4989" y="189"/>
                  <a:pt x="6087" y="833"/>
                  <a:pt x="6721" y="1807"/>
                </a:cubicBezTo>
                <a:lnTo>
                  <a:pt x="6721" y="1807"/>
                </a:lnTo>
                <a:cubicBezTo>
                  <a:pt x="7082" y="2363"/>
                  <a:pt x="7293" y="3027"/>
                  <a:pt x="7293" y="3740"/>
                </a:cubicBezTo>
                <a:lnTo>
                  <a:pt x="7293" y="3740"/>
                </a:lnTo>
                <a:cubicBezTo>
                  <a:pt x="7293" y="4275"/>
                  <a:pt x="7175" y="4781"/>
                  <a:pt x="6963" y="5237"/>
                </a:cubicBezTo>
                <a:close/>
                <a:moveTo>
                  <a:pt x="6879" y="1704"/>
                </a:moveTo>
                <a:lnTo>
                  <a:pt x="6879" y="1704"/>
                </a:lnTo>
                <a:cubicBezTo>
                  <a:pt x="6212" y="678"/>
                  <a:pt x="5056" y="0"/>
                  <a:pt x="3741" y="0"/>
                </a:cubicBezTo>
                <a:lnTo>
                  <a:pt x="3741" y="0"/>
                </a:lnTo>
                <a:cubicBezTo>
                  <a:pt x="3561" y="0"/>
                  <a:pt x="3385" y="12"/>
                  <a:pt x="3211" y="37"/>
                </a:cubicBezTo>
                <a:lnTo>
                  <a:pt x="3211" y="37"/>
                </a:lnTo>
                <a:lnTo>
                  <a:pt x="3211" y="37"/>
                </a:lnTo>
                <a:cubicBezTo>
                  <a:pt x="2160" y="186"/>
                  <a:pt x="1249" y="773"/>
                  <a:pt x="668" y="1607"/>
                </a:cubicBezTo>
                <a:lnTo>
                  <a:pt x="668" y="1607"/>
                </a:lnTo>
                <a:cubicBezTo>
                  <a:pt x="505" y="1841"/>
                  <a:pt x="369" y="2094"/>
                  <a:pt x="262" y="2363"/>
                </a:cubicBezTo>
                <a:lnTo>
                  <a:pt x="262" y="2363"/>
                </a:lnTo>
                <a:cubicBezTo>
                  <a:pt x="93" y="2790"/>
                  <a:pt x="0" y="3253"/>
                  <a:pt x="0" y="3740"/>
                </a:cubicBezTo>
                <a:lnTo>
                  <a:pt x="0" y="3740"/>
                </a:lnTo>
                <a:cubicBezTo>
                  <a:pt x="0" y="3929"/>
                  <a:pt x="14" y="4114"/>
                  <a:pt x="41" y="4295"/>
                </a:cubicBezTo>
                <a:lnTo>
                  <a:pt x="41" y="4295"/>
                </a:lnTo>
                <a:cubicBezTo>
                  <a:pt x="187" y="5275"/>
                  <a:pt x="712" y="6131"/>
                  <a:pt x="1463" y="6708"/>
                </a:cubicBezTo>
                <a:lnTo>
                  <a:pt x="1463" y="6709"/>
                </a:lnTo>
                <a:lnTo>
                  <a:pt x="1467" y="6711"/>
                </a:lnTo>
                <a:lnTo>
                  <a:pt x="1467" y="6711"/>
                </a:lnTo>
                <a:cubicBezTo>
                  <a:pt x="1534" y="6763"/>
                  <a:pt x="1604" y="6812"/>
                  <a:pt x="1675" y="6859"/>
                </a:cubicBezTo>
                <a:lnTo>
                  <a:pt x="1675" y="6859"/>
                </a:lnTo>
                <a:cubicBezTo>
                  <a:pt x="2267" y="7252"/>
                  <a:pt x="2978" y="7481"/>
                  <a:pt x="3741" y="7481"/>
                </a:cubicBezTo>
                <a:lnTo>
                  <a:pt x="3741" y="7481"/>
                </a:lnTo>
                <a:cubicBezTo>
                  <a:pt x="5244" y="7481"/>
                  <a:pt x="6540" y="6595"/>
                  <a:pt x="7135" y="5316"/>
                </a:cubicBezTo>
                <a:lnTo>
                  <a:pt x="7135" y="5316"/>
                </a:lnTo>
                <a:cubicBezTo>
                  <a:pt x="7358" y="4837"/>
                  <a:pt x="7482" y="4303"/>
                  <a:pt x="7482" y="3740"/>
                </a:cubicBezTo>
                <a:lnTo>
                  <a:pt x="7482" y="3740"/>
                </a:lnTo>
                <a:cubicBezTo>
                  <a:pt x="7482" y="2988"/>
                  <a:pt x="7261" y="2290"/>
                  <a:pt x="6879" y="1704"/>
                </a:cubicBezTo>
                <a:close/>
              </a:path>
            </a:pathLst>
          </a:custGeom>
          <a:solidFill>
            <a:srgbClr val="81B04C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65" dirty="0">
              <a:solidFill>
                <a:srgbClr val="484848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3" name="Google Shape;233;g376eb3bdb96_0_893"/>
          <p:cNvSpPr/>
          <p:nvPr/>
        </p:nvSpPr>
        <p:spPr>
          <a:xfrm>
            <a:off x="412340" y="3527925"/>
            <a:ext cx="2137733" cy="2137733"/>
          </a:xfrm>
          <a:custGeom>
            <a:avLst/>
            <a:gdLst/>
            <a:ahLst/>
            <a:cxnLst/>
            <a:rect l="l" t="t" r="r" b="b"/>
            <a:pathLst>
              <a:path w="5791" h="5790" extrusionOk="0">
                <a:moveTo>
                  <a:pt x="5790" y="2894"/>
                </a:moveTo>
                <a:lnTo>
                  <a:pt x="5790" y="2894"/>
                </a:lnTo>
                <a:cubicBezTo>
                  <a:pt x="5790" y="3330"/>
                  <a:pt x="5694" y="3743"/>
                  <a:pt x="5522" y="4114"/>
                </a:cubicBezTo>
                <a:lnTo>
                  <a:pt x="5522" y="4114"/>
                </a:lnTo>
                <a:cubicBezTo>
                  <a:pt x="5061" y="5103"/>
                  <a:pt x="4058" y="5789"/>
                  <a:pt x="2895" y="5789"/>
                </a:cubicBezTo>
                <a:lnTo>
                  <a:pt x="2895" y="5789"/>
                </a:lnTo>
                <a:cubicBezTo>
                  <a:pt x="2304" y="5789"/>
                  <a:pt x="1755" y="5612"/>
                  <a:pt x="1296" y="5308"/>
                </a:cubicBezTo>
                <a:lnTo>
                  <a:pt x="1296" y="5308"/>
                </a:lnTo>
                <a:cubicBezTo>
                  <a:pt x="1241" y="5271"/>
                  <a:pt x="1188" y="5233"/>
                  <a:pt x="1135" y="5193"/>
                </a:cubicBezTo>
                <a:lnTo>
                  <a:pt x="1133" y="5191"/>
                </a:lnTo>
                <a:lnTo>
                  <a:pt x="1133" y="5191"/>
                </a:lnTo>
                <a:lnTo>
                  <a:pt x="1133" y="5191"/>
                </a:lnTo>
                <a:cubicBezTo>
                  <a:pt x="551" y="4744"/>
                  <a:pt x="145" y="4082"/>
                  <a:pt x="32" y="3324"/>
                </a:cubicBezTo>
                <a:lnTo>
                  <a:pt x="32" y="3324"/>
                </a:lnTo>
                <a:cubicBezTo>
                  <a:pt x="11" y="3183"/>
                  <a:pt x="0" y="3040"/>
                  <a:pt x="0" y="2894"/>
                </a:cubicBezTo>
                <a:lnTo>
                  <a:pt x="0" y="2894"/>
                </a:lnTo>
                <a:cubicBezTo>
                  <a:pt x="0" y="2518"/>
                  <a:pt x="72" y="2158"/>
                  <a:pt x="203" y="1829"/>
                </a:cubicBezTo>
                <a:lnTo>
                  <a:pt x="203" y="1829"/>
                </a:lnTo>
                <a:cubicBezTo>
                  <a:pt x="285" y="1621"/>
                  <a:pt x="391" y="1424"/>
                  <a:pt x="517" y="1243"/>
                </a:cubicBezTo>
                <a:lnTo>
                  <a:pt x="517" y="1243"/>
                </a:lnTo>
                <a:cubicBezTo>
                  <a:pt x="967" y="598"/>
                  <a:pt x="1671" y="144"/>
                  <a:pt x="2485" y="28"/>
                </a:cubicBezTo>
                <a:lnTo>
                  <a:pt x="2485" y="28"/>
                </a:lnTo>
                <a:lnTo>
                  <a:pt x="2485" y="28"/>
                </a:lnTo>
                <a:cubicBezTo>
                  <a:pt x="2619" y="10"/>
                  <a:pt x="2756" y="0"/>
                  <a:pt x="2895" y="0"/>
                </a:cubicBezTo>
                <a:lnTo>
                  <a:pt x="2895" y="0"/>
                </a:lnTo>
                <a:cubicBezTo>
                  <a:pt x="3913" y="0"/>
                  <a:pt x="4807" y="525"/>
                  <a:pt x="5324" y="1319"/>
                </a:cubicBezTo>
                <a:lnTo>
                  <a:pt x="5324" y="1319"/>
                </a:lnTo>
                <a:cubicBezTo>
                  <a:pt x="5618" y="1772"/>
                  <a:pt x="5790" y="2313"/>
                  <a:pt x="5790" y="2894"/>
                </a:cubicBezTo>
              </a:path>
            </a:pathLst>
          </a:custGeom>
          <a:solidFill>
            <a:srgbClr val="729537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65" dirty="0">
              <a:solidFill>
                <a:srgbClr val="484848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4" name="Google Shape;234;g376eb3bdb96_0_893"/>
          <p:cNvSpPr/>
          <p:nvPr/>
        </p:nvSpPr>
        <p:spPr>
          <a:xfrm>
            <a:off x="412339" y="3539321"/>
            <a:ext cx="2136129" cy="1947375"/>
          </a:xfrm>
          <a:custGeom>
            <a:avLst/>
            <a:gdLst/>
            <a:ahLst/>
            <a:cxnLst/>
            <a:rect l="l" t="t" r="r" b="b"/>
            <a:pathLst>
              <a:path w="2084028" h="1899878" extrusionOk="0">
                <a:moveTo>
                  <a:pt x="1070169" y="1135393"/>
                </a:moveTo>
                <a:cubicBezTo>
                  <a:pt x="1095064" y="1132559"/>
                  <a:pt x="1114873" y="1136067"/>
                  <a:pt x="1110371" y="1151359"/>
                </a:cubicBezTo>
                <a:cubicBezTo>
                  <a:pt x="1101367" y="1181943"/>
                  <a:pt x="1196087" y="1219004"/>
                  <a:pt x="1196087" y="1219004"/>
                </a:cubicBezTo>
                <a:cubicBezTo>
                  <a:pt x="1196087" y="1219004"/>
                  <a:pt x="1206171" y="1206051"/>
                  <a:pt x="1267397" y="1197056"/>
                </a:cubicBezTo>
                <a:cubicBezTo>
                  <a:pt x="1328623" y="1188420"/>
                  <a:pt x="1313497" y="1212527"/>
                  <a:pt x="1332585" y="1294205"/>
                </a:cubicBezTo>
                <a:cubicBezTo>
                  <a:pt x="1351673" y="1375882"/>
                  <a:pt x="1442071" y="1379481"/>
                  <a:pt x="1474124" y="1387037"/>
                </a:cubicBezTo>
                <a:cubicBezTo>
                  <a:pt x="1506178" y="1394593"/>
                  <a:pt x="1438469" y="1476270"/>
                  <a:pt x="1402454" y="1500737"/>
                </a:cubicBezTo>
                <a:cubicBezTo>
                  <a:pt x="1366799" y="1524845"/>
                  <a:pt x="1411458" y="1598966"/>
                  <a:pt x="1413979" y="1614079"/>
                </a:cubicBezTo>
                <a:cubicBezTo>
                  <a:pt x="1416500" y="1629191"/>
                  <a:pt x="1379765" y="1671649"/>
                  <a:pt x="1349152" y="1658695"/>
                </a:cubicBezTo>
                <a:cubicBezTo>
                  <a:pt x="1318539" y="1646102"/>
                  <a:pt x="1337267" y="1742891"/>
                  <a:pt x="1292968" y="1801541"/>
                </a:cubicBezTo>
                <a:cubicBezTo>
                  <a:pt x="1248309" y="1860190"/>
                  <a:pt x="1166554" y="1857672"/>
                  <a:pt x="1191045" y="1821331"/>
                </a:cubicBezTo>
                <a:cubicBezTo>
                  <a:pt x="1215535" y="1784630"/>
                  <a:pt x="1113972" y="1626672"/>
                  <a:pt x="1143145" y="1600046"/>
                </a:cubicBezTo>
                <a:cubicBezTo>
                  <a:pt x="1172317" y="1573060"/>
                  <a:pt x="1162593" y="1528803"/>
                  <a:pt x="1123336" y="1496780"/>
                </a:cubicBezTo>
                <a:cubicBezTo>
                  <a:pt x="1083719" y="1464756"/>
                  <a:pt x="1143505" y="1433093"/>
                  <a:pt x="1149987" y="1412583"/>
                </a:cubicBezTo>
                <a:cubicBezTo>
                  <a:pt x="1156470" y="1392074"/>
                  <a:pt x="1091283" y="1408985"/>
                  <a:pt x="1051666" y="1417621"/>
                </a:cubicBezTo>
                <a:cubicBezTo>
                  <a:pt x="1012049" y="1426616"/>
                  <a:pt x="985398" y="1428055"/>
                  <a:pt x="933176" y="1407546"/>
                </a:cubicBezTo>
                <a:cubicBezTo>
                  <a:pt x="880594" y="1387037"/>
                  <a:pt x="860425" y="1250668"/>
                  <a:pt x="897161" y="1248869"/>
                </a:cubicBezTo>
                <a:cubicBezTo>
                  <a:pt x="934256" y="1247070"/>
                  <a:pt x="967390" y="1177985"/>
                  <a:pt x="999444" y="1157476"/>
                </a:cubicBezTo>
                <a:cubicBezTo>
                  <a:pt x="1015291" y="1147402"/>
                  <a:pt x="1045273" y="1138226"/>
                  <a:pt x="1070169" y="1135393"/>
                </a:cubicBezTo>
                <a:close/>
                <a:moveTo>
                  <a:pt x="226595" y="614131"/>
                </a:moveTo>
                <a:cubicBezTo>
                  <a:pt x="256088" y="619888"/>
                  <a:pt x="272633" y="660551"/>
                  <a:pt x="297810" y="663790"/>
                </a:cubicBezTo>
                <a:cubicBezTo>
                  <a:pt x="322628" y="666309"/>
                  <a:pt x="383772" y="697976"/>
                  <a:pt x="302486" y="716688"/>
                </a:cubicBezTo>
                <a:cubicBezTo>
                  <a:pt x="221200" y="736120"/>
                  <a:pt x="217603" y="791537"/>
                  <a:pt x="225156" y="828602"/>
                </a:cubicBezTo>
                <a:cubicBezTo>
                  <a:pt x="232709" y="866026"/>
                  <a:pt x="270835" y="867826"/>
                  <a:pt x="307162" y="881140"/>
                </a:cubicBezTo>
                <a:cubicBezTo>
                  <a:pt x="343489" y="894814"/>
                  <a:pt x="310039" y="941595"/>
                  <a:pt x="354279" y="961747"/>
                </a:cubicBezTo>
                <a:cubicBezTo>
                  <a:pt x="398159" y="982618"/>
                  <a:pt x="362911" y="793336"/>
                  <a:pt x="377298" y="780742"/>
                </a:cubicBezTo>
                <a:cubicBezTo>
                  <a:pt x="391326" y="768147"/>
                  <a:pt x="433407" y="776064"/>
                  <a:pt x="463980" y="832560"/>
                </a:cubicBezTo>
                <a:cubicBezTo>
                  <a:pt x="494552" y="888697"/>
                  <a:pt x="539511" y="914966"/>
                  <a:pt x="566127" y="914966"/>
                </a:cubicBezTo>
                <a:cubicBezTo>
                  <a:pt x="593103" y="914966"/>
                  <a:pt x="530879" y="975781"/>
                  <a:pt x="519729" y="981898"/>
                </a:cubicBezTo>
                <a:cubicBezTo>
                  <a:pt x="508220" y="988016"/>
                  <a:pt x="451751" y="985497"/>
                  <a:pt x="429451" y="1001690"/>
                </a:cubicBezTo>
                <a:cubicBezTo>
                  <a:pt x="407511" y="1017883"/>
                  <a:pt x="494552" y="1013205"/>
                  <a:pt x="486279" y="1024721"/>
                </a:cubicBezTo>
                <a:cubicBezTo>
                  <a:pt x="478007" y="1036236"/>
                  <a:pt x="455347" y="1056028"/>
                  <a:pt x="416862" y="1076179"/>
                </a:cubicBezTo>
                <a:cubicBezTo>
                  <a:pt x="378377" y="1095611"/>
                  <a:pt x="379097" y="1157506"/>
                  <a:pt x="369385" y="1174059"/>
                </a:cubicBezTo>
                <a:cubicBezTo>
                  <a:pt x="359674" y="1190252"/>
                  <a:pt x="335936" y="1241711"/>
                  <a:pt x="308960" y="1209324"/>
                </a:cubicBezTo>
                <a:cubicBezTo>
                  <a:pt x="282344" y="1176938"/>
                  <a:pt x="205374" y="1215442"/>
                  <a:pt x="205374" y="1215442"/>
                </a:cubicBezTo>
                <a:cubicBezTo>
                  <a:pt x="205374" y="1215442"/>
                  <a:pt x="203935" y="1261863"/>
                  <a:pt x="205014" y="1287772"/>
                </a:cubicBezTo>
                <a:cubicBezTo>
                  <a:pt x="206093" y="1313681"/>
                  <a:pt x="307162" y="1308643"/>
                  <a:pt x="307162" y="1308643"/>
                </a:cubicBezTo>
                <a:cubicBezTo>
                  <a:pt x="307162" y="1308643"/>
                  <a:pt x="326584" y="1370897"/>
                  <a:pt x="344568" y="1369098"/>
                </a:cubicBezTo>
                <a:cubicBezTo>
                  <a:pt x="362911" y="1366939"/>
                  <a:pt x="438083" y="1370178"/>
                  <a:pt x="453549" y="1374856"/>
                </a:cubicBezTo>
                <a:cubicBezTo>
                  <a:pt x="469015" y="1379534"/>
                  <a:pt x="546345" y="1404723"/>
                  <a:pt x="557855" y="1407242"/>
                </a:cubicBezTo>
                <a:cubicBezTo>
                  <a:pt x="569364" y="1410121"/>
                  <a:pt x="623675" y="1436030"/>
                  <a:pt x="608569" y="1455103"/>
                </a:cubicBezTo>
                <a:cubicBezTo>
                  <a:pt x="593103" y="1474175"/>
                  <a:pt x="604612" y="1487489"/>
                  <a:pt x="629430" y="1489648"/>
                </a:cubicBezTo>
                <a:cubicBezTo>
                  <a:pt x="654247" y="1491447"/>
                  <a:pt x="763228" y="1521315"/>
                  <a:pt x="736613" y="1549743"/>
                </a:cubicBezTo>
                <a:cubicBezTo>
                  <a:pt x="709637" y="1578531"/>
                  <a:pt x="700286" y="1591846"/>
                  <a:pt x="695250" y="1620634"/>
                </a:cubicBezTo>
                <a:cubicBezTo>
                  <a:pt x="690574" y="1649422"/>
                  <a:pt x="674389" y="1680009"/>
                  <a:pt x="638062" y="1687566"/>
                </a:cubicBezTo>
                <a:cubicBezTo>
                  <a:pt x="601735" y="1695123"/>
                  <a:pt x="614323" y="1730748"/>
                  <a:pt x="598857" y="1748741"/>
                </a:cubicBezTo>
                <a:cubicBezTo>
                  <a:pt x="583391" y="1767093"/>
                  <a:pt x="530160" y="1836545"/>
                  <a:pt x="493473" y="1848060"/>
                </a:cubicBezTo>
                <a:cubicBezTo>
                  <a:pt x="481604" y="1851658"/>
                  <a:pt x="472972" y="1872890"/>
                  <a:pt x="466138" y="1899878"/>
                </a:cubicBezTo>
                <a:lnTo>
                  <a:pt x="408230" y="1858495"/>
                </a:lnTo>
                <a:lnTo>
                  <a:pt x="407511" y="1857776"/>
                </a:lnTo>
                <a:cubicBezTo>
                  <a:pt x="404993" y="1850219"/>
                  <a:pt x="403554" y="1842302"/>
                  <a:pt x="405353" y="1835465"/>
                </a:cubicBezTo>
                <a:cubicBezTo>
                  <a:pt x="411467" y="1815673"/>
                  <a:pt x="451751" y="1639706"/>
                  <a:pt x="454628" y="1626751"/>
                </a:cubicBezTo>
                <a:cubicBezTo>
                  <a:pt x="457146" y="1614157"/>
                  <a:pt x="408590" y="1625672"/>
                  <a:pt x="388088" y="1628191"/>
                </a:cubicBezTo>
                <a:cubicBezTo>
                  <a:pt x="367947" y="1630710"/>
                  <a:pt x="332339" y="1538948"/>
                  <a:pt x="331260" y="1506561"/>
                </a:cubicBezTo>
                <a:cubicBezTo>
                  <a:pt x="330181" y="1474175"/>
                  <a:pt x="389887" y="1400765"/>
                  <a:pt x="389887" y="1400765"/>
                </a:cubicBezTo>
                <a:cubicBezTo>
                  <a:pt x="389887" y="1400765"/>
                  <a:pt x="316873" y="1403644"/>
                  <a:pt x="314355" y="1373056"/>
                </a:cubicBezTo>
                <a:cubicBezTo>
                  <a:pt x="311838" y="1342469"/>
                  <a:pt x="175521" y="1329874"/>
                  <a:pt x="135597" y="1310802"/>
                </a:cubicBezTo>
                <a:cubicBezTo>
                  <a:pt x="95314" y="1291370"/>
                  <a:pt x="85962" y="1194570"/>
                  <a:pt x="72294" y="1157506"/>
                </a:cubicBezTo>
                <a:cubicBezTo>
                  <a:pt x="62583" y="1132316"/>
                  <a:pt x="33090" y="1172619"/>
                  <a:pt x="11510" y="1185934"/>
                </a:cubicBezTo>
                <a:cubicBezTo>
                  <a:pt x="3956" y="1135195"/>
                  <a:pt x="0" y="1083736"/>
                  <a:pt x="0" y="1031198"/>
                </a:cubicBezTo>
                <a:cubicBezTo>
                  <a:pt x="0" y="895894"/>
                  <a:pt x="25896" y="766348"/>
                  <a:pt x="73014" y="647957"/>
                </a:cubicBezTo>
                <a:cubicBezTo>
                  <a:pt x="113657" y="656953"/>
                  <a:pt x="155019" y="666309"/>
                  <a:pt x="177319" y="672067"/>
                </a:cubicBezTo>
                <a:cubicBezTo>
                  <a:pt x="230911" y="686461"/>
                  <a:pt x="197461" y="608013"/>
                  <a:pt x="226595" y="614131"/>
                </a:cubicBezTo>
                <a:close/>
                <a:moveTo>
                  <a:pt x="1916376" y="463550"/>
                </a:moveTo>
                <a:cubicBezTo>
                  <a:pt x="2022148" y="626616"/>
                  <a:pt x="2084028" y="821000"/>
                  <a:pt x="2084028" y="1030502"/>
                </a:cubicBezTo>
                <a:cubicBezTo>
                  <a:pt x="2084028" y="1187089"/>
                  <a:pt x="2049491" y="1336117"/>
                  <a:pt x="1987250" y="1469665"/>
                </a:cubicBezTo>
                <a:cubicBezTo>
                  <a:pt x="1930407" y="1420349"/>
                  <a:pt x="1874283" y="1333957"/>
                  <a:pt x="1830751" y="1285001"/>
                </a:cubicBezTo>
                <a:cubicBezTo>
                  <a:pt x="1759516" y="1206887"/>
                  <a:pt x="1763834" y="1340796"/>
                  <a:pt x="1692599" y="1344396"/>
                </a:cubicBezTo>
                <a:cubicBezTo>
                  <a:pt x="1622084" y="1348355"/>
                  <a:pt x="1629640" y="1252604"/>
                  <a:pt x="1547612" y="1220206"/>
                </a:cubicBezTo>
                <a:cubicBezTo>
                  <a:pt x="1525306" y="1211567"/>
                  <a:pt x="1508757" y="1216247"/>
                  <a:pt x="1495446" y="1227766"/>
                </a:cubicBezTo>
                <a:cubicBezTo>
                  <a:pt x="1459109" y="1259083"/>
                  <a:pt x="1445797" y="1340796"/>
                  <a:pt x="1409101" y="1341516"/>
                </a:cubicBezTo>
                <a:cubicBezTo>
                  <a:pt x="1358373" y="1341876"/>
                  <a:pt x="1342903" y="1183849"/>
                  <a:pt x="1326714" y="1119415"/>
                </a:cubicBezTo>
                <a:cubicBezTo>
                  <a:pt x="1310884" y="1054620"/>
                  <a:pt x="1438602" y="1084138"/>
                  <a:pt x="1405863" y="1009624"/>
                </a:cubicBezTo>
                <a:cubicBezTo>
                  <a:pt x="1373484" y="935110"/>
                  <a:pt x="1228137" y="1134174"/>
                  <a:pt x="1199355" y="1074779"/>
                </a:cubicBezTo>
                <a:cubicBezTo>
                  <a:pt x="1170934" y="1015384"/>
                  <a:pt x="1094303" y="1067219"/>
                  <a:pt x="994646" y="1088097"/>
                </a:cubicBezTo>
                <a:cubicBezTo>
                  <a:pt x="895350" y="1109336"/>
                  <a:pt x="1098260" y="913872"/>
                  <a:pt x="1168775" y="918192"/>
                </a:cubicBezTo>
                <a:cubicBezTo>
                  <a:pt x="1239649" y="922511"/>
                  <a:pt x="1322037" y="862396"/>
                  <a:pt x="1350818" y="822080"/>
                </a:cubicBezTo>
                <a:cubicBezTo>
                  <a:pt x="1379240" y="781763"/>
                  <a:pt x="1299011" y="820280"/>
                  <a:pt x="1244686" y="826759"/>
                </a:cubicBezTo>
                <a:cubicBezTo>
                  <a:pt x="1190361" y="833239"/>
                  <a:pt x="1247205" y="768444"/>
                  <a:pt x="1249363" y="728488"/>
                </a:cubicBezTo>
                <a:cubicBezTo>
                  <a:pt x="1251162" y="688531"/>
                  <a:pt x="1147908" y="816320"/>
                  <a:pt x="1075235" y="812721"/>
                </a:cubicBezTo>
                <a:cubicBezTo>
                  <a:pt x="1002202" y="808761"/>
                  <a:pt x="1232094" y="598899"/>
                  <a:pt x="1266272" y="623377"/>
                </a:cubicBezTo>
                <a:cubicBezTo>
                  <a:pt x="1300810" y="648575"/>
                  <a:pt x="1408022" y="669453"/>
                  <a:pt x="1390753" y="700050"/>
                </a:cubicBezTo>
                <a:cubicBezTo>
                  <a:pt x="1373484" y="730288"/>
                  <a:pt x="1316280" y="701850"/>
                  <a:pt x="1344702" y="751526"/>
                </a:cubicBezTo>
                <a:cubicBezTo>
                  <a:pt x="1363050" y="783203"/>
                  <a:pt x="1424211" y="736047"/>
                  <a:pt x="1486092" y="696090"/>
                </a:cubicBezTo>
                <a:cubicBezTo>
                  <a:pt x="1520989" y="673772"/>
                  <a:pt x="1556247" y="653254"/>
                  <a:pt x="1583589" y="650374"/>
                </a:cubicBezTo>
                <a:cubicBezTo>
                  <a:pt x="1660580" y="642815"/>
                  <a:pt x="1778944" y="587020"/>
                  <a:pt x="1732893" y="541304"/>
                </a:cubicBezTo>
                <a:cubicBezTo>
                  <a:pt x="1690800" y="498827"/>
                  <a:pt x="1885076" y="468230"/>
                  <a:pt x="1916376" y="463550"/>
                </a:cubicBezTo>
                <a:close/>
                <a:moveTo>
                  <a:pt x="895477" y="0"/>
                </a:moveTo>
                <a:cubicBezTo>
                  <a:pt x="922105" y="38155"/>
                  <a:pt x="942615" y="92148"/>
                  <a:pt x="919946" y="158379"/>
                </a:cubicBezTo>
                <a:cubicBezTo>
                  <a:pt x="874247" y="293721"/>
                  <a:pt x="859134" y="321798"/>
                  <a:pt x="871728" y="403507"/>
                </a:cubicBezTo>
                <a:cubicBezTo>
                  <a:pt x="884322" y="484856"/>
                  <a:pt x="892598" y="587802"/>
                  <a:pt x="826029" y="623078"/>
                </a:cubicBezTo>
                <a:cubicBezTo>
                  <a:pt x="759460" y="658353"/>
                  <a:pt x="642154" y="831490"/>
                  <a:pt x="616606" y="762739"/>
                </a:cubicBezTo>
                <a:cubicBezTo>
                  <a:pt x="591058" y="694348"/>
                  <a:pt x="613728" y="492415"/>
                  <a:pt x="477351" y="432663"/>
                </a:cubicBezTo>
                <a:cubicBezTo>
                  <a:pt x="341334" y="372551"/>
                  <a:pt x="328380" y="441662"/>
                  <a:pt x="241660" y="439142"/>
                </a:cubicBezTo>
                <a:cubicBezTo>
                  <a:pt x="223668" y="438782"/>
                  <a:pt x="205317" y="438062"/>
                  <a:pt x="187325" y="437342"/>
                </a:cubicBezTo>
                <a:cubicBezTo>
                  <a:pt x="349250" y="205173"/>
                  <a:pt x="602573" y="41755"/>
                  <a:pt x="895477" y="0"/>
                </a:cubicBezTo>
                <a:close/>
              </a:path>
            </a:pathLst>
          </a:custGeom>
          <a:solidFill>
            <a:srgbClr val="BFD896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65" dirty="0">
              <a:solidFill>
                <a:srgbClr val="484848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5" name="Google Shape;235;g376eb3bdb96_0_893"/>
          <p:cNvSpPr/>
          <p:nvPr/>
        </p:nvSpPr>
        <p:spPr>
          <a:xfrm>
            <a:off x="687495" y="3527925"/>
            <a:ext cx="1864208" cy="2137733"/>
          </a:xfrm>
          <a:custGeom>
            <a:avLst/>
            <a:gdLst/>
            <a:ahLst/>
            <a:cxnLst/>
            <a:rect l="l" t="t" r="r" b="b"/>
            <a:pathLst>
              <a:path w="5048" h="5790" extrusionOk="0">
                <a:moveTo>
                  <a:pt x="4581" y="1319"/>
                </a:moveTo>
                <a:lnTo>
                  <a:pt x="4581" y="1319"/>
                </a:lnTo>
                <a:cubicBezTo>
                  <a:pt x="4064" y="525"/>
                  <a:pt x="3170" y="0"/>
                  <a:pt x="2152" y="0"/>
                </a:cubicBezTo>
                <a:lnTo>
                  <a:pt x="2152" y="0"/>
                </a:lnTo>
                <a:cubicBezTo>
                  <a:pt x="2013" y="0"/>
                  <a:pt x="1876" y="10"/>
                  <a:pt x="1742" y="28"/>
                </a:cubicBezTo>
                <a:lnTo>
                  <a:pt x="1742" y="28"/>
                </a:lnTo>
                <a:lnTo>
                  <a:pt x="1742" y="28"/>
                </a:lnTo>
                <a:cubicBezTo>
                  <a:pt x="1404" y="77"/>
                  <a:pt x="1085" y="184"/>
                  <a:pt x="794" y="338"/>
                </a:cubicBezTo>
                <a:lnTo>
                  <a:pt x="794" y="338"/>
                </a:lnTo>
                <a:cubicBezTo>
                  <a:pt x="1213" y="523"/>
                  <a:pt x="1568" y="828"/>
                  <a:pt x="1816" y="1208"/>
                </a:cubicBezTo>
                <a:lnTo>
                  <a:pt x="1816" y="1208"/>
                </a:lnTo>
                <a:cubicBezTo>
                  <a:pt x="2055" y="1576"/>
                  <a:pt x="2194" y="2014"/>
                  <a:pt x="2194" y="2486"/>
                </a:cubicBezTo>
                <a:lnTo>
                  <a:pt x="2194" y="2486"/>
                </a:lnTo>
                <a:cubicBezTo>
                  <a:pt x="2194" y="2840"/>
                  <a:pt x="2116" y="3175"/>
                  <a:pt x="1976" y="3476"/>
                </a:cubicBezTo>
                <a:lnTo>
                  <a:pt x="1976" y="3476"/>
                </a:lnTo>
                <a:cubicBezTo>
                  <a:pt x="1623" y="4234"/>
                  <a:pt x="877" y="4773"/>
                  <a:pt x="0" y="4829"/>
                </a:cubicBezTo>
                <a:lnTo>
                  <a:pt x="0" y="4829"/>
                </a:lnTo>
                <a:cubicBezTo>
                  <a:pt x="118" y="4961"/>
                  <a:pt x="249" y="5083"/>
                  <a:pt x="390" y="5191"/>
                </a:cubicBezTo>
                <a:lnTo>
                  <a:pt x="390" y="5191"/>
                </a:lnTo>
                <a:lnTo>
                  <a:pt x="392" y="5193"/>
                </a:lnTo>
                <a:lnTo>
                  <a:pt x="392" y="5193"/>
                </a:lnTo>
                <a:cubicBezTo>
                  <a:pt x="445" y="5233"/>
                  <a:pt x="498" y="5271"/>
                  <a:pt x="553" y="5308"/>
                </a:cubicBezTo>
                <a:lnTo>
                  <a:pt x="553" y="5308"/>
                </a:lnTo>
                <a:cubicBezTo>
                  <a:pt x="1012" y="5612"/>
                  <a:pt x="1561" y="5789"/>
                  <a:pt x="2152" y="5789"/>
                </a:cubicBezTo>
                <a:lnTo>
                  <a:pt x="2152" y="5789"/>
                </a:lnTo>
                <a:cubicBezTo>
                  <a:pt x="3315" y="5789"/>
                  <a:pt x="4318" y="5103"/>
                  <a:pt x="4779" y="4114"/>
                </a:cubicBezTo>
                <a:lnTo>
                  <a:pt x="4779" y="4114"/>
                </a:lnTo>
                <a:cubicBezTo>
                  <a:pt x="4951" y="3743"/>
                  <a:pt x="5047" y="3330"/>
                  <a:pt x="5047" y="2894"/>
                </a:cubicBezTo>
                <a:lnTo>
                  <a:pt x="5047" y="2894"/>
                </a:lnTo>
                <a:cubicBezTo>
                  <a:pt x="5047" y="2313"/>
                  <a:pt x="4875" y="1772"/>
                  <a:pt x="4581" y="1319"/>
                </a:cubicBezTo>
              </a:path>
            </a:pathLst>
          </a:custGeom>
          <a:solidFill>
            <a:srgbClr val="000000">
              <a:alpha val="14900"/>
            </a:srgb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65" dirty="0">
              <a:solidFill>
                <a:srgbClr val="484848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6" name="Google Shape;236;g376eb3bdb96_0_893"/>
          <p:cNvSpPr/>
          <p:nvPr/>
        </p:nvSpPr>
        <p:spPr>
          <a:xfrm>
            <a:off x="1101039" y="3527925"/>
            <a:ext cx="1449037" cy="2137733"/>
          </a:xfrm>
          <a:custGeom>
            <a:avLst/>
            <a:gdLst/>
            <a:ahLst/>
            <a:cxnLst/>
            <a:rect l="l" t="t" r="r" b="b"/>
            <a:pathLst>
              <a:path w="3925" h="5790" extrusionOk="0">
                <a:moveTo>
                  <a:pt x="3924" y="2894"/>
                </a:moveTo>
                <a:lnTo>
                  <a:pt x="3924" y="2894"/>
                </a:lnTo>
                <a:cubicBezTo>
                  <a:pt x="3924" y="3329"/>
                  <a:pt x="3828" y="3743"/>
                  <a:pt x="3655" y="4114"/>
                </a:cubicBezTo>
                <a:lnTo>
                  <a:pt x="3655" y="4114"/>
                </a:lnTo>
                <a:cubicBezTo>
                  <a:pt x="3195" y="5103"/>
                  <a:pt x="2192" y="5789"/>
                  <a:pt x="1029" y="5789"/>
                </a:cubicBezTo>
                <a:lnTo>
                  <a:pt x="1029" y="5789"/>
                </a:lnTo>
                <a:cubicBezTo>
                  <a:pt x="667" y="5789"/>
                  <a:pt x="320" y="5722"/>
                  <a:pt x="0" y="5601"/>
                </a:cubicBezTo>
                <a:lnTo>
                  <a:pt x="0" y="5601"/>
                </a:lnTo>
                <a:cubicBezTo>
                  <a:pt x="935" y="5430"/>
                  <a:pt x="1713" y="4809"/>
                  <a:pt x="2102" y="3973"/>
                </a:cubicBezTo>
                <a:lnTo>
                  <a:pt x="2102" y="3973"/>
                </a:lnTo>
                <a:cubicBezTo>
                  <a:pt x="2180" y="3804"/>
                  <a:pt x="2243" y="3627"/>
                  <a:pt x="2288" y="3442"/>
                </a:cubicBezTo>
                <a:lnTo>
                  <a:pt x="2288" y="3442"/>
                </a:lnTo>
                <a:cubicBezTo>
                  <a:pt x="2342" y="3221"/>
                  <a:pt x="2371" y="2991"/>
                  <a:pt x="2371" y="2753"/>
                </a:cubicBezTo>
                <a:lnTo>
                  <a:pt x="2371" y="2753"/>
                </a:lnTo>
                <a:cubicBezTo>
                  <a:pt x="2371" y="2479"/>
                  <a:pt x="2332" y="2215"/>
                  <a:pt x="2262" y="1965"/>
                </a:cubicBezTo>
                <a:lnTo>
                  <a:pt x="2262" y="1965"/>
                </a:lnTo>
                <a:cubicBezTo>
                  <a:pt x="2182" y="1682"/>
                  <a:pt x="2060" y="1417"/>
                  <a:pt x="1904" y="1177"/>
                </a:cubicBezTo>
                <a:lnTo>
                  <a:pt x="1904" y="1177"/>
                </a:lnTo>
                <a:cubicBezTo>
                  <a:pt x="1572" y="666"/>
                  <a:pt x="1083" y="268"/>
                  <a:pt x="505" y="48"/>
                </a:cubicBezTo>
                <a:lnTo>
                  <a:pt x="505" y="48"/>
                </a:lnTo>
                <a:cubicBezTo>
                  <a:pt x="543" y="41"/>
                  <a:pt x="581" y="34"/>
                  <a:pt x="619" y="29"/>
                </a:cubicBezTo>
                <a:lnTo>
                  <a:pt x="619" y="29"/>
                </a:lnTo>
                <a:lnTo>
                  <a:pt x="619" y="29"/>
                </a:lnTo>
                <a:cubicBezTo>
                  <a:pt x="753" y="10"/>
                  <a:pt x="890" y="0"/>
                  <a:pt x="1029" y="0"/>
                </a:cubicBezTo>
                <a:lnTo>
                  <a:pt x="1029" y="0"/>
                </a:lnTo>
                <a:cubicBezTo>
                  <a:pt x="2047" y="0"/>
                  <a:pt x="2941" y="525"/>
                  <a:pt x="3458" y="1319"/>
                </a:cubicBezTo>
                <a:lnTo>
                  <a:pt x="3458" y="1319"/>
                </a:lnTo>
                <a:cubicBezTo>
                  <a:pt x="3752" y="1772"/>
                  <a:pt x="3924" y="2312"/>
                  <a:pt x="3924" y="2894"/>
                </a:cubicBezTo>
              </a:path>
            </a:pathLst>
          </a:custGeom>
          <a:solidFill>
            <a:srgbClr val="000000">
              <a:alpha val="14900"/>
            </a:srgbClr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65" dirty="0">
              <a:solidFill>
                <a:srgbClr val="484848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7" name="Google Shape;237;g376eb3bdb96_0_893"/>
          <p:cNvSpPr/>
          <p:nvPr/>
        </p:nvSpPr>
        <p:spPr>
          <a:xfrm>
            <a:off x="4362777" y="5551940"/>
            <a:ext cx="7546050" cy="1259700"/>
          </a:xfrm>
          <a:prstGeom prst="rect">
            <a:avLst/>
          </a:prstGeom>
          <a:solidFill>
            <a:srgbClr val="97BF53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376eb3bdb96_0_893"/>
          <p:cNvSpPr txBox="1"/>
          <p:nvPr/>
        </p:nvSpPr>
        <p:spPr>
          <a:xfrm>
            <a:off x="6066903" y="6322188"/>
            <a:ext cx="1912560" cy="477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1400" b="1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Social responsibility</a:t>
            </a:r>
            <a:br>
              <a:rPr lang="en-GB" sz="1400" b="1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-GB" sz="1400" b="1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programs</a:t>
            </a:r>
            <a:endParaRPr sz="1400" b="1" dirty="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39" name="Google Shape;239;g376eb3bdb96_0_893"/>
          <p:cNvSpPr txBox="1"/>
          <p:nvPr/>
        </p:nvSpPr>
        <p:spPr>
          <a:xfrm>
            <a:off x="4485037" y="6322188"/>
            <a:ext cx="1371583" cy="477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Organizational</a:t>
            </a:r>
            <a:br>
              <a:rPr lang="en-GB" sz="1400" b="1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-GB" sz="1400" b="1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enablement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0" name="Google Shape;240;g376eb3bdb96_0_893"/>
          <p:cNvSpPr/>
          <p:nvPr/>
        </p:nvSpPr>
        <p:spPr>
          <a:xfrm>
            <a:off x="4737999" y="5606150"/>
            <a:ext cx="719850" cy="71985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689C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376eb3bdb96_0_893"/>
          <p:cNvSpPr txBox="1"/>
          <p:nvPr/>
        </p:nvSpPr>
        <p:spPr>
          <a:xfrm>
            <a:off x="3554840" y="5193036"/>
            <a:ext cx="645525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rgbClr val="689C41"/>
                </a:solidFill>
                <a:latin typeface="+mn-lt"/>
                <a:ea typeface="Calibri"/>
                <a:cs typeface="Calibri"/>
                <a:sym typeface="Calibri"/>
              </a:rPr>
              <a:t>IT for Society – “Heartprint”</a:t>
            </a:r>
            <a:endParaRPr sz="3599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376eb3bdb96_0_893"/>
          <p:cNvSpPr/>
          <p:nvPr/>
        </p:nvSpPr>
        <p:spPr>
          <a:xfrm>
            <a:off x="3563470" y="4102931"/>
            <a:ext cx="792000" cy="821280"/>
          </a:xfrm>
          <a:custGeom>
            <a:avLst/>
            <a:gdLst/>
            <a:ahLst/>
            <a:cxnLst/>
            <a:rect l="l" t="t" r="r" b="b"/>
            <a:pathLst>
              <a:path w="194" h="201" extrusionOk="0">
                <a:moveTo>
                  <a:pt x="31" y="83"/>
                </a:moveTo>
                <a:cubicBezTo>
                  <a:pt x="29" y="34"/>
                  <a:pt x="29" y="34"/>
                  <a:pt x="29" y="34"/>
                </a:cubicBezTo>
                <a:cubicBezTo>
                  <a:pt x="29" y="14"/>
                  <a:pt x="48" y="14"/>
                  <a:pt x="50" y="34"/>
                </a:cubicBezTo>
                <a:cubicBezTo>
                  <a:pt x="53" y="74"/>
                  <a:pt x="53" y="74"/>
                  <a:pt x="53" y="74"/>
                </a:cubicBezTo>
                <a:cubicBezTo>
                  <a:pt x="54" y="87"/>
                  <a:pt x="65" y="82"/>
                  <a:pt x="65" y="72"/>
                </a:cubicBezTo>
                <a:cubicBezTo>
                  <a:pt x="66" y="20"/>
                  <a:pt x="66" y="20"/>
                  <a:pt x="66" y="20"/>
                </a:cubicBezTo>
                <a:cubicBezTo>
                  <a:pt x="67" y="1"/>
                  <a:pt x="87" y="0"/>
                  <a:pt x="87" y="20"/>
                </a:cubicBezTo>
                <a:cubicBezTo>
                  <a:pt x="88" y="72"/>
                  <a:pt x="88" y="72"/>
                  <a:pt x="88" y="72"/>
                </a:cubicBezTo>
                <a:cubicBezTo>
                  <a:pt x="88" y="82"/>
                  <a:pt x="99" y="84"/>
                  <a:pt x="100" y="73"/>
                </a:cubicBezTo>
                <a:cubicBezTo>
                  <a:pt x="102" y="33"/>
                  <a:pt x="102" y="33"/>
                  <a:pt x="102" y="33"/>
                </a:cubicBezTo>
                <a:cubicBezTo>
                  <a:pt x="103" y="14"/>
                  <a:pt x="123" y="13"/>
                  <a:pt x="123" y="33"/>
                </a:cubicBezTo>
                <a:cubicBezTo>
                  <a:pt x="123" y="89"/>
                  <a:pt x="123" y="89"/>
                  <a:pt x="123" y="89"/>
                </a:cubicBezTo>
                <a:cubicBezTo>
                  <a:pt x="123" y="107"/>
                  <a:pt x="123" y="107"/>
                  <a:pt x="123" y="107"/>
                </a:cubicBezTo>
                <a:cubicBezTo>
                  <a:pt x="123" y="118"/>
                  <a:pt x="138" y="127"/>
                  <a:pt x="156" y="108"/>
                </a:cubicBezTo>
                <a:cubicBezTo>
                  <a:pt x="166" y="97"/>
                  <a:pt x="192" y="97"/>
                  <a:pt x="193" y="110"/>
                </a:cubicBezTo>
                <a:cubicBezTo>
                  <a:pt x="194" y="113"/>
                  <a:pt x="191" y="117"/>
                  <a:pt x="185" y="119"/>
                </a:cubicBezTo>
                <a:cubicBezTo>
                  <a:pt x="176" y="123"/>
                  <a:pt x="160" y="133"/>
                  <a:pt x="153" y="153"/>
                </a:cubicBezTo>
                <a:cubicBezTo>
                  <a:pt x="147" y="171"/>
                  <a:pt x="131" y="191"/>
                  <a:pt x="107" y="196"/>
                </a:cubicBezTo>
                <a:cubicBezTo>
                  <a:pt x="96" y="199"/>
                  <a:pt x="79" y="201"/>
                  <a:pt x="63" y="200"/>
                </a:cubicBezTo>
                <a:cubicBezTo>
                  <a:pt x="61" y="191"/>
                  <a:pt x="61" y="181"/>
                  <a:pt x="62" y="174"/>
                </a:cubicBezTo>
                <a:cubicBezTo>
                  <a:pt x="106" y="180"/>
                  <a:pt x="120" y="136"/>
                  <a:pt x="107" y="99"/>
                </a:cubicBezTo>
                <a:cubicBezTo>
                  <a:pt x="45" y="94"/>
                  <a:pt x="13" y="158"/>
                  <a:pt x="43" y="168"/>
                </a:cubicBezTo>
                <a:cubicBezTo>
                  <a:pt x="45" y="139"/>
                  <a:pt x="70" y="113"/>
                  <a:pt x="90" y="109"/>
                </a:cubicBezTo>
                <a:cubicBezTo>
                  <a:pt x="71" y="125"/>
                  <a:pt x="51" y="147"/>
                  <a:pt x="52" y="199"/>
                </a:cubicBezTo>
                <a:cubicBezTo>
                  <a:pt x="43" y="197"/>
                  <a:pt x="34" y="195"/>
                  <a:pt x="29" y="190"/>
                </a:cubicBezTo>
                <a:cubicBezTo>
                  <a:pt x="13" y="179"/>
                  <a:pt x="12" y="153"/>
                  <a:pt x="7" y="110"/>
                </a:cubicBezTo>
                <a:cubicBezTo>
                  <a:pt x="2" y="66"/>
                  <a:pt x="2" y="66"/>
                  <a:pt x="2" y="66"/>
                </a:cubicBezTo>
                <a:cubicBezTo>
                  <a:pt x="0" y="50"/>
                  <a:pt x="13" y="49"/>
                  <a:pt x="17" y="65"/>
                </a:cubicBezTo>
                <a:cubicBezTo>
                  <a:pt x="22" y="86"/>
                  <a:pt x="22" y="86"/>
                  <a:pt x="22" y="86"/>
                </a:cubicBezTo>
                <a:cubicBezTo>
                  <a:pt x="24" y="94"/>
                  <a:pt x="31" y="92"/>
                  <a:pt x="31" y="83"/>
                </a:cubicBezTo>
                <a:close/>
              </a:path>
            </a:pathLst>
          </a:custGeom>
          <a:solidFill>
            <a:srgbClr val="467643"/>
          </a:solidFill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376eb3bdb96_0_893"/>
          <p:cNvSpPr/>
          <p:nvPr/>
        </p:nvSpPr>
        <p:spPr>
          <a:xfrm>
            <a:off x="3268142" y="5803469"/>
            <a:ext cx="810000" cy="700410"/>
          </a:xfrm>
          <a:custGeom>
            <a:avLst/>
            <a:gdLst/>
            <a:ahLst/>
            <a:cxnLst/>
            <a:rect l="l" t="t" r="r" b="b"/>
            <a:pathLst>
              <a:path w="216" h="187" extrusionOk="0">
                <a:moveTo>
                  <a:pt x="24" y="27"/>
                </a:moveTo>
                <a:cubicBezTo>
                  <a:pt x="25" y="27"/>
                  <a:pt x="25" y="27"/>
                  <a:pt x="25" y="27"/>
                </a:cubicBezTo>
                <a:cubicBezTo>
                  <a:pt x="26" y="27"/>
                  <a:pt x="27" y="27"/>
                  <a:pt x="27" y="26"/>
                </a:cubicBezTo>
                <a:cubicBezTo>
                  <a:pt x="30" y="21"/>
                  <a:pt x="33" y="14"/>
                  <a:pt x="34" y="13"/>
                </a:cubicBezTo>
                <a:cubicBezTo>
                  <a:pt x="35" y="12"/>
                  <a:pt x="40" y="7"/>
                  <a:pt x="43" y="4"/>
                </a:cubicBezTo>
                <a:cubicBezTo>
                  <a:pt x="44" y="4"/>
                  <a:pt x="44" y="2"/>
                  <a:pt x="43" y="2"/>
                </a:cubicBezTo>
                <a:cubicBezTo>
                  <a:pt x="42" y="1"/>
                  <a:pt x="41" y="1"/>
                  <a:pt x="40" y="1"/>
                </a:cubicBezTo>
                <a:cubicBezTo>
                  <a:pt x="39" y="2"/>
                  <a:pt x="32" y="9"/>
                  <a:pt x="31" y="11"/>
                </a:cubicBezTo>
                <a:cubicBezTo>
                  <a:pt x="30" y="13"/>
                  <a:pt x="25" y="22"/>
                  <a:pt x="24" y="24"/>
                </a:cubicBezTo>
                <a:cubicBezTo>
                  <a:pt x="23" y="25"/>
                  <a:pt x="23" y="27"/>
                  <a:pt x="24" y="27"/>
                </a:cubicBezTo>
                <a:close/>
                <a:moveTo>
                  <a:pt x="185" y="16"/>
                </a:moveTo>
                <a:cubicBezTo>
                  <a:pt x="186" y="17"/>
                  <a:pt x="188" y="24"/>
                  <a:pt x="189" y="28"/>
                </a:cubicBezTo>
                <a:cubicBezTo>
                  <a:pt x="190" y="28"/>
                  <a:pt x="190" y="29"/>
                  <a:pt x="191" y="29"/>
                </a:cubicBezTo>
                <a:cubicBezTo>
                  <a:pt x="192" y="29"/>
                  <a:pt x="192" y="29"/>
                  <a:pt x="192" y="29"/>
                </a:cubicBezTo>
                <a:cubicBezTo>
                  <a:pt x="193" y="28"/>
                  <a:pt x="194" y="27"/>
                  <a:pt x="193" y="26"/>
                </a:cubicBezTo>
                <a:cubicBezTo>
                  <a:pt x="193" y="25"/>
                  <a:pt x="189" y="16"/>
                  <a:pt x="188" y="14"/>
                </a:cubicBezTo>
                <a:cubicBezTo>
                  <a:pt x="188" y="12"/>
                  <a:pt x="181" y="3"/>
                  <a:pt x="180" y="2"/>
                </a:cubicBezTo>
                <a:cubicBezTo>
                  <a:pt x="179" y="1"/>
                  <a:pt x="178" y="1"/>
                  <a:pt x="177" y="1"/>
                </a:cubicBezTo>
                <a:cubicBezTo>
                  <a:pt x="176" y="2"/>
                  <a:pt x="176" y="3"/>
                  <a:pt x="176" y="4"/>
                </a:cubicBezTo>
                <a:cubicBezTo>
                  <a:pt x="180" y="9"/>
                  <a:pt x="184" y="15"/>
                  <a:pt x="185" y="16"/>
                </a:cubicBezTo>
                <a:close/>
                <a:moveTo>
                  <a:pt x="169" y="56"/>
                </a:moveTo>
                <a:cubicBezTo>
                  <a:pt x="176" y="40"/>
                  <a:pt x="171" y="24"/>
                  <a:pt x="158" y="12"/>
                </a:cubicBezTo>
                <a:cubicBezTo>
                  <a:pt x="145" y="1"/>
                  <a:pt x="131" y="4"/>
                  <a:pt x="116" y="10"/>
                </a:cubicBezTo>
                <a:cubicBezTo>
                  <a:pt x="110" y="12"/>
                  <a:pt x="102" y="11"/>
                  <a:pt x="96" y="8"/>
                </a:cubicBezTo>
                <a:cubicBezTo>
                  <a:pt x="77" y="0"/>
                  <a:pt x="57" y="5"/>
                  <a:pt x="47" y="24"/>
                </a:cubicBezTo>
                <a:cubicBezTo>
                  <a:pt x="38" y="42"/>
                  <a:pt x="42" y="63"/>
                  <a:pt x="61" y="79"/>
                </a:cubicBezTo>
                <a:cubicBezTo>
                  <a:pt x="75" y="91"/>
                  <a:pt x="91" y="102"/>
                  <a:pt x="106" y="113"/>
                </a:cubicBezTo>
                <a:cubicBezTo>
                  <a:pt x="119" y="105"/>
                  <a:pt x="131" y="100"/>
                  <a:pt x="141" y="91"/>
                </a:cubicBezTo>
                <a:cubicBezTo>
                  <a:pt x="151" y="81"/>
                  <a:pt x="162" y="69"/>
                  <a:pt x="169" y="56"/>
                </a:cubicBezTo>
                <a:close/>
                <a:moveTo>
                  <a:pt x="63" y="42"/>
                </a:moveTo>
                <a:cubicBezTo>
                  <a:pt x="63" y="39"/>
                  <a:pt x="63" y="39"/>
                  <a:pt x="63" y="39"/>
                </a:cubicBezTo>
                <a:cubicBezTo>
                  <a:pt x="63" y="39"/>
                  <a:pt x="63" y="33"/>
                  <a:pt x="64" y="30"/>
                </a:cubicBezTo>
                <a:cubicBezTo>
                  <a:pt x="65" y="27"/>
                  <a:pt x="67" y="25"/>
                  <a:pt x="69" y="24"/>
                </a:cubicBezTo>
                <a:cubicBezTo>
                  <a:pt x="71" y="22"/>
                  <a:pt x="77" y="22"/>
                  <a:pt x="77" y="22"/>
                </a:cubicBezTo>
                <a:lnTo>
                  <a:pt x="63" y="42"/>
                </a:lnTo>
                <a:close/>
                <a:moveTo>
                  <a:pt x="212" y="89"/>
                </a:moveTo>
                <a:cubicBezTo>
                  <a:pt x="208" y="88"/>
                  <a:pt x="204" y="96"/>
                  <a:pt x="200" y="100"/>
                </a:cubicBezTo>
                <a:cubicBezTo>
                  <a:pt x="196" y="105"/>
                  <a:pt x="193" y="115"/>
                  <a:pt x="189" y="121"/>
                </a:cubicBezTo>
                <a:cubicBezTo>
                  <a:pt x="184" y="127"/>
                  <a:pt x="175" y="134"/>
                  <a:pt x="172" y="136"/>
                </a:cubicBezTo>
                <a:cubicBezTo>
                  <a:pt x="170" y="138"/>
                  <a:pt x="163" y="139"/>
                  <a:pt x="162" y="137"/>
                </a:cubicBezTo>
                <a:cubicBezTo>
                  <a:pt x="160" y="135"/>
                  <a:pt x="163" y="131"/>
                  <a:pt x="165" y="128"/>
                </a:cubicBezTo>
                <a:cubicBezTo>
                  <a:pt x="168" y="124"/>
                  <a:pt x="172" y="120"/>
                  <a:pt x="175" y="116"/>
                </a:cubicBezTo>
                <a:cubicBezTo>
                  <a:pt x="176" y="114"/>
                  <a:pt x="176" y="108"/>
                  <a:pt x="175" y="106"/>
                </a:cubicBezTo>
                <a:cubicBezTo>
                  <a:pt x="173" y="105"/>
                  <a:pt x="169" y="107"/>
                  <a:pt x="167" y="108"/>
                </a:cubicBezTo>
                <a:cubicBezTo>
                  <a:pt x="141" y="120"/>
                  <a:pt x="124" y="140"/>
                  <a:pt x="114" y="166"/>
                </a:cubicBezTo>
                <a:cubicBezTo>
                  <a:pt x="120" y="172"/>
                  <a:pt x="126" y="178"/>
                  <a:pt x="132" y="184"/>
                </a:cubicBezTo>
                <a:cubicBezTo>
                  <a:pt x="133" y="186"/>
                  <a:pt x="135" y="186"/>
                  <a:pt x="135" y="187"/>
                </a:cubicBezTo>
                <a:cubicBezTo>
                  <a:pt x="143" y="181"/>
                  <a:pt x="151" y="174"/>
                  <a:pt x="159" y="169"/>
                </a:cubicBezTo>
                <a:cubicBezTo>
                  <a:pt x="186" y="155"/>
                  <a:pt x="203" y="133"/>
                  <a:pt x="212" y="105"/>
                </a:cubicBezTo>
                <a:cubicBezTo>
                  <a:pt x="214" y="100"/>
                  <a:pt x="216" y="91"/>
                  <a:pt x="212" y="89"/>
                </a:cubicBezTo>
                <a:close/>
                <a:moveTo>
                  <a:pt x="49" y="109"/>
                </a:moveTo>
                <a:cubicBezTo>
                  <a:pt x="46" y="107"/>
                  <a:pt x="43" y="105"/>
                  <a:pt x="41" y="106"/>
                </a:cubicBezTo>
                <a:cubicBezTo>
                  <a:pt x="40" y="108"/>
                  <a:pt x="40" y="114"/>
                  <a:pt x="41" y="116"/>
                </a:cubicBezTo>
                <a:cubicBezTo>
                  <a:pt x="44" y="120"/>
                  <a:pt x="48" y="124"/>
                  <a:pt x="52" y="128"/>
                </a:cubicBezTo>
                <a:cubicBezTo>
                  <a:pt x="54" y="131"/>
                  <a:pt x="57" y="135"/>
                  <a:pt x="55" y="137"/>
                </a:cubicBezTo>
                <a:cubicBezTo>
                  <a:pt x="54" y="139"/>
                  <a:pt x="48" y="138"/>
                  <a:pt x="45" y="136"/>
                </a:cubicBezTo>
                <a:cubicBezTo>
                  <a:pt x="43" y="134"/>
                  <a:pt x="33" y="127"/>
                  <a:pt x="28" y="121"/>
                </a:cubicBezTo>
                <a:cubicBezTo>
                  <a:pt x="24" y="115"/>
                  <a:pt x="21" y="105"/>
                  <a:pt x="16" y="100"/>
                </a:cubicBezTo>
                <a:cubicBezTo>
                  <a:pt x="12" y="96"/>
                  <a:pt x="8" y="88"/>
                  <a:pt x="4" y="89"/>
                </a:cubicBezTo>
                <a:cubicBezTo>
                  <a:pt x="0" y="91"/>
                  <a:pt x="3" y="100"/>
                  <a:pt x="5" y="105"/>
                </a:cubicBezTo>
                <a:cubicBezTo>
                  <a:pt x="15" y="133"/>
                  <a:pt x="33" y="155"/>
                  <a:pt x="60" y="169"/>
                </a:cubicBezTo>
                <a:cubicBezTo>
                  <a:pt x="68" y="174"/>
                  <a:pt x="76" y="181"/>
                  <a:pt x="83" y="187"/>
                </a:cubicBezTo>
                <a:cubicBezTo>
                  <a:pt x="84" y="186"/>
                  <a:pt x="85" y="186"/>
                  <a:pt x="86" y="184"/>
                </a:cubicBezTo>
                <a:cubicBezTo>
                  <a:pt x="92" y="178"/>
                  <a:pt x="97" y="172"/>
                  <a:pt x="103" y="166"/>
                </a:cubicBezTo>
                <a:cubicBezTo>
                  <a:pt x="91" y="141"/>
                  <a:pt x="74" y="120"/>
                  <a:pt x="49" y="10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29B"/>
              </a:buClr>
              <a:buSzPts val="1600"/>
              <a:buFont typeface="Calibri"/>
              <a:buNone/>
            </a:pP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g376eb3bdb96_0_893"/>
          <p:cNvGrpSpPr/>
          <p:nvPr/>
        </p:nvGrpSpPr>
        <p:grpSpPr>
          <a:xfrm>
            <a:off x="9298027" y="2286323"/>
            <a:ext cx="1320367" cy="1157384"/>
            <a:chOff x="16611875" y="4572646"/>
            <a:chExt cx="2640734" cy="2314768"/>
          </a:xfrm>
        </p:grpSpPr>
        <p:sp>
          <p:nvSpPr>
            <p:cNvPr id="246" name="Google Shape;246;g376eb3bdb96_0_893"/>
            <p:cNvSpPr txBox="1"/>
            <p:nvPr/>
          </p:nvSpPr>
          <p:spPr>
            <a:xfrm>
              <a:off x="16611875" y="6056714"/>
              <a:ext cx="2640734" cy="8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 dirty="0">
                  <a:solidFill>
                    <a:schemeClr val="lt1"/>
                  </a:solidFill>
                  <a:latin typeface="+mn-lt"/>
                  <a:ea typeface="Calibri"/>
                  <a:cs typeface="Calibri"/>
                  <a:sym typeface="Calibri"/>
                </a:rPr>
                <a:t>Efficient energy</a:t>
              </a:r>
              <a:br>
                <a:rPr lang="en-GB" sz="1200" b="1" dirty="0">
                  <a:solidFill>
                    <a:schemeClr val="lt1"/>
                  </a:solidFill>
                  <a:latin typeface="+mn-lt"/>
                  <a:ea typeface="Calibri"/>
                  <a:cs typeface="Calibri"/>
                  <a:sym typeface="Calibri"/>
                </a:rPr>
              </a:br>
              <a:r>
                <a:rPr lang="en-GB" sz="1200" b="1" dirty="0">
                  <a:solidFill>
                    <a:schemeClr val="lt1"/>
                  </a:solidFill>
                  <a:latin typeface="+mn-lt"/>
                  <a:ea typeface="Calibri"/>
                  <a:cs typeface="Calibri"/>
                  <a:sym typeface="Calibri"/>
                </a:rPr>
                <a:t>management</a:t>
              </a:r>
              <a:endParaRPr sz="350" b="1" dirty="0">
                <a:latin typeface="+mn-lt"/>
              </a:endParaRPr>
            </a:p>
          </p:txBody>
        </p:sp>
        <p:grpSp>
          <p:nvGrpSpPr>
            <p:cNvPr id="247" name="Google Shape;247;g376eb3bdb96_0_893"/>
            <p:cNvGrpSpPr/>
            <p:nvPr/>
          </p:nvGrpSpPr>
          <p:grpSpPr>
            <a:xfrm>
              <a:off x="17319073" y="4572646"/>
              <a:ext cx="1439700" cy="1439700"/>
              <a:chOff x="17319073" y="4572646"/>
              <a:chExt cx="1439700" cy="1439700"/>
            </a:xfrm>
          </p:grpSpPr>
          <p:sp>
            <p:nvSpPr>
              <p:cNvPr id="248" name="Google Shape;248;g376eb3bdb96_0_893"/>
              <p:cNvSpPr/>
              <p:nvPr/>
            </p:nvSpPr>
            <p:spPr>
              <a:xfrm>
                <a:off x="17319073" y="4572646"/>
                <a:ext cx="1439700" cy="1439700"/>
              </a:xfrm>
              <a:prstGeom prst="ellipse">
                <a:avLst/>
              </a:prstGeom>
              <a:solidFill>
                <a:schemeClr val="lt1"/>
              </a:solidFill>
              <a:ln w="28575" cap="flat" cmpd="sng">
                <a:solidFill>
                  <a:srgbClr val="689C4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13" tIns="22850" rIns="45713" bIns="2285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g376eb3bdb96_0_893"/>
              <p:cNvSpPr/>
              <p:nvPr/>
            </p:nvSpPr>
            <p:spPr>
              <a:xfrm>
                <a:off x="17610736" y="4740341"/>
                <a:ext cx="899983" cy="966271"/>
              </a:xfrm>
              <a:custGeom>
                <a:avLst/>
                <a:gdLst/>
                <a:ahLst/>
                <a:cxnLst/>
                <a:rect l="l" t="t" r="r" b="b"/>
                <a:pathLst>
                  <a:path w="558129" h="599238" extrusionOk="0">
                    <a:moveTo>
                      <a:pt x="45498" y="523875"/>
                    </a:moveTo>
                    <a:cubicBezTo>
                      <a:pt x="50889" y="523875"/>
                      <a:pt x="55203" y="527829"/>
                      <a:pt x="55203" y="533220"/>
                    </a:cubicBezTo>
                    <a:cubicBezTo>
                      <a:pt x="55203" y="538252"/>
                      <a:pt x="50889" y="542566"/>
                      <a:pt x="45498" y="542566"/>
                    </a:cubicBezTo>
                    <a:cubicBezTo>
                      <a:pt x="40466" y="542566"/>
                      <a:pt x="36512" y="538252"/>
                      <a:pt x="36512" y="533220"/>
                    </a:cubicBezTo>
                    <a:cubicBezTo>
                      <a:pt x="36512" y="527829"/>
                      <a:pt x="40466" y="523875"/>
                      <a:pt x="45498" y="523875"/>
                    </a:cubicBezTo>
                    <a:close/>
                    <a:moveTo>
                      <a:pt x="495071" y="438625"/>
                    </a:moveTo>
                    <a:cubicBezTo>
                      <a:pt x="486430" y="438625"/>
                      <a:pt x="473828" y="443667"/>
                      <a:pt x="457626" y="449789"/>
                    </a:cubicBezTo>
                    <a:cubicBezTo>
                      <a:pt x="440703" y="456271"/>
                      <a:pt x="420180" y="464193"/>
                      <a:pt x="394257" y="470675"/>
                    </a:cubicBezTo>
                    <a:cubicBezTo>
                      <a:pt x="396057" y="476437"/>
                      <a:pt x="396777" y="483280"/>
                      <a:pt x="396057" y="490842"/>
                    </a:cubicBezTo>
                    <a:cubicBezTo>
                      <a:pt x="396057" y="493003"/>
                      <a:pt x="395337" y="495164"/>
                      <a:pt x="394977" y="497684"/>
                    </a:cubicBezTo>
                    <a:cubicBezTo>
                      <a:pt x="438903" y="486881"/>
                      <a:pt x="470588" y="473556"/>
                      <a:pt x="492911" y="464193"/>
                    </a:cubicBezTo>
                    <a:cubicBezTo>
                      <a:pt x="499392" y="461312"/>
                      <a:pt x="505513" y="458792"/>
                      <a:pt x="510913" y="456991"/>
                    </a:cubicBezTo>
                    <a:cubicBezTo>
                      <a:pt x="511273" y="451589"/>
                      <a:pt x="509833" y="446908"/>
                      <a:pt x="507313" y="443667"/>
                    </a:cubicBezTo>
                    <a:cubicBezTo>
                      <a:pt x="504432" y="440065"/>
                      <a:pt x="500472" y="438625"/>
                      <a:pt x="495071" y="438625"/>
                    </a:cubicBezTo>
                    <a:close/>
                    <a:moveTo>
                      <a:pt x="117017" y="422059"/>
                    </a:moveTo>
                    <a:cubicBezTo>
                      <a:pt x="110896" y="422059"/>
                      <a:pt x="105135" y="424220"/>
                      <a:pt x="100815" y="428542"/>
                    </a:cubicBezTo>
                    <a:cubicBezTo>
                      <a:pt x="96134" y="432863"/>
                      <a:pt x="93614" y="438985"/>
                      <a:pt x="93614" y="445467"/>
                    </a:cubicBezTo>
                    <a:lnTo>
                      <a:pt x="93253" y="538738"/>
                    </a:lnTo>
                    <a:cubicBezTo>
                      <a:pt x="93253" y="549182"/>
                      <a:pt x="100455" y="558545"/>
                      <a:pt x="110536" y="561426"/>
                    </a:cubicBezTo>
                    <a:cubicBezTo>
                      <a:pt x="185067" y="581232"/>
                      <a:pt x="374454" y="614003"/>
                      <a:pt x="526756" y="494443"/>
                    </a:cubicBezTo>
                    <a:cubicBezTo>
                      <a:pt x="531436" y="491202"/>
                      <a:pt x="539717" y="483280"/>
                      <a:pt x="540077" y="477158"/>
                    </a:cubicBezTo>
                    <a:cubicBezTo>
                      <a:pt x="540077" y="476077"/>
                      <a:pt x="540438" y="473556"/>
                      <a:pt x="536117" y="469955"/>
                    </a:cubicBezTo>
                    <a:cubicBezTo>
                      <a:pt x="532876" y="467074"/>
                      <a:pt x="515954" y="474277"/>
                      <a:pt x="499752" y="481119"/>
                    </a:cubicBezTo>
                    <a:cubicBezTo>
                      <a:pt x="472028" y="492643"/>
                      <a:pt x="430262" y="510289"/>
                      <a:pt x="368333" y="522172"/>
                    </a:cubicBezTo>
                    <a:cubicBezTo>
                      <a:pt x="354651" y="527214"/>
                      <a:pt x="335568" y="529735"/>
                      <a:pt x="311445" y="529735"/>
                    </a:cubicBezTo>
                    <a:cubicBezTo>
                      <a:pt x="289842" y="529735"/>
                      <a:pt x="264278" y="527574"/>
                      <a:pt x="235114" y="523613"/>
                    </a:cubicBezTo>
                    <a:cubicBezTo>
                      <a:pt x="230073" y="523253"/>
                      <a:pt x="226473" y="518571"/>
                      <a:pt x="227193" y="513530"/>
                    </a:cubicBezTo>
                    <a:cubicBezTo>
                      <a:pt x="227913" y="508848"/>
                      <a:pt x="232593" y="505247"/>
                      <a:pt x="237274" y="505607"/>
                    </a:cubicBezTo>
                    <a:cubicBezTo>
                      <a:pt x="312525" y="516050"/>
                      <a:pt x="346730" y="511009"/>
                      <a:pt x="362572" y="504887"/>
                    </a:cubicBezTo>
                    <a:lnTo>
                      <a:pt x="362932" y="504887"/>
                    </a:lnTo>
                    <a:cubicBezTo>
                      <a:pt x="377334" y="499125"/>
                      <a:pt x="378054" y="491922"/>
                      <a:pt x="378054" y="489402"/>
                    </a:cubicBezTo>
                    <a:cubicBezTo>
                      <a:pt x="378774" y="479678"/>
                      <a:pt x="376614" y="472476"/>
                      <a:pt x="372653" y="467794"/>
                    </a:cubicBezTo>
                    <a:cubicBezTo>
                      <a:pt x="366173" y="461672"/>
                      <a:pt x="357171" y="462033"/>
                      <a:pt x="356811" y="462033"/>
                    </a:cubicBezTo>
                    <a:cubicBezTo>
                      <a:pt x="274719" y="463113"/>
                      <a:pt x="259957" y="454110"/>
                      <a:pt x="242675" y="443667"/>
                    </a:cubicBezTo>
                    <a:cubicBezTo>
                      <a:pt x="227553" y="434664"/>
                      <a:pt x="209910" y="424580"/>
                      <a:pt x="117377" y="422059"/>
                    </a:cubicBezTo>
                    <a:close/>
                    <a:moveTo>
                      <a:pt x="21603" y="422059"/>
                    </a:moveTo>
                    <a:cubicBezTo>
                      <a:pt x="19803" y="422059"/>
                      <a:pt x="18363" y="423860"/>
                      <a:pt x="18363" y="425300"/>
                    </a:cubicBezTo>
                    <a:lnTo>
                      <a:pt x="18363" y="558545"/>
                    </a:lnTo>
                    <a:cubicBezTo>
                      <a:pt x="18363" y="560345"/>
                      <a:pt x="19803" y="562146"/>
                      <a:pt x="21603" y="562146"/>
                    </a:cubicBezTo>
                    <a:lnTo>
                      <a:pt x="72010" y="562146"/>
                    </a:lnTo>
                    <a:cubicBezTo>
                      <a:pt x="73811" y="562146"/>
                      <a:pt x="75251" y="560345"/>
                      <a:pt x="75251" y="558545"/>
                    </a:cubicBezTo>
                    <a:lnTo>
                      <a:pt x="75251" y="425300"/>
                    </a:lnTo>
                    <a:cubicBezTo>
                      <a:pt x="75251" y="423860"/>
                      <a:pt x="73811" y="422059"/>
                      <a:pt x="72010" y="422059"/>
                    </a:cubicBezTo>
                    <a:close/>
                    <a:moveTo>
                      <a:pt x="241235" y="168536"/>
                    </a:moveTo>
                    <a:lnTo>
                      <a:pt x="241235" y="204908"/>
                    </a:lnTo>
                    <a:cubicBezTo>
                      <a:pt x="241235" y="230116"/>
                      <a:pt x="261758" y="251003"/>
                      <a:pt x="286961" y="251003"/>
                    </a:cubicBezTo>
                    <a:lnTo>
                      <a:pt x="334848" y="251003"/>
                    </a:lnTo>
                    <a:cubicBezTo>
                      <a:pt x="360412" y="251003"/>
                      <a:pt x="380575" y="230116"/>
                      <a:pt x="380575" y="204908"/>
                    </a:cubicBezTo>
                    <a:lnTo>
                      <a:pt x="380575" y="168536"/>
                    </a:lnTo>
                    <a:close/>
                    <a:moveTo>
                      <a:pt x="241235" y="110917"/>
                    </a:moveTo>
                    <a:lnTo>
                      <a:pt x="241235" y="150530"/>
                    </a:lnTo>
                    <a:lnTo>
                      <a:pt x="380575" y="150530"/>
                    </a:lnTo>
                    <a:lnTo>
                      <a:pt x="380575" y="110917"/>
                    </a:lnTo>
                    <a:lnTo>
                      <a:pt x="356811" y="110917"/>
                    </a:lnTo>
                    <a:lnTo>
                      <a:pt x="264998" y="110917"/>
                    </a:lnTo>
                    <a:close/>
                    <a:moveTo>
                      <a:pt x="264998" y="0"/>
                    </a:moveTo>
                    <a:cubicBezTo>
                      <a:pt x="270039" y="0"/>
                      <a:pt x="273999" y="3961"/>
                      <a:pt x="273999" y="9003"/>
                    </a:cubicBezTo>
                    <a:lnTo>
                      <a:pt x="273999" y="92911"/>
                    </a:lnTo>
                    <a:lnTo>
                      <a:pt x="347810" y="92911"/>
                    </a:lnTo>
                    <a:lnTo>
                      <a:pt x="347810" y="9003"/>
                    </a:lnTo>
                    <a:cubicBezTo>
                      <a:pt x="347810" y="3961"/>
                      <a:pt x="351771" y="0"/>
                      <a:pt x="356811" y="0"/>
                    </a:cubicBezTo>
                    <a:cubicBezTo>
                      <a:pt x="361852" y="0"/>
                      <a:pt x="365813" y="3961"/>
                      <a:pt x="365813" y="9003"/>
                    </a:cubicBezTo>
                    <a:lnTo>
                      <a:pt x="365813" y="92911"/>
                    </a:lnTo>
                    <a:lnTo>
                      <a:pt x="389936" y="92911"/>
                    </a:lnTo>
                    <a:lnTo>
                      <a:pt x="408299" y="92911"/>
                    </a:lnTo>
                    <a:cubicBezTo>
                      <a:pt x="413339" y="92911"/>
                      <a:pt x="417300" y="97232"/>
                      <a:pt x="417300" y="101914"/>
                    </a:cubicBezTo>
                    <a:cubicBezTo>
                      <a:pt x="417300" y="106955"/>
                      <a:pt x="413339" y="110917"/>
                      <a:pt x="408299" y="110917"/>
                    </a:cubicBezTo>
                    <a:lnTo>
                      <a:pt x="398937" y="110917"/>
                    </a:lnTo>
                    <a:lnTo>
                      <a:pt x="398937" y="204908"/>
                    </a:lnTo>
                    <a:cubicBezTo>
                      <a:pt x="398937" y="240199"/>
                      <a:pt x="370133" y="269009"/>
                      <a:pt x="334848" y="269009"/>
                    </a:cubicBezTo>
                    <a:lnTo>
                      <a:pt x="315765" y="269009"/>
                    </a:lnTo>
                    <a:lnTo>
                      <a:pt x="282641" y="351116"/>
                    </a:lnTo>
                    <a:lnTo>
                      <a:pt x="343129" y="342473"/>
                    </a:lnTo>
                    <a:cubicBezTo>
                      <a:pt x="346370" y="342113"/>
                      <a:pt x="349610" y="343193"/>
                      <a:pt x="351410" y="345714"/>
                    </a:cubicBezTo>
                    <a:cubicBezTo>
                      <a:pt x="353571" y="348235"/>
                      <a:pt x="353931" y="351836"/>
                      <a:pt x="352851" y="355077"/>
                    </a:cubicBezTo>
                    <a:lnTo>
                      <a:pt x="316846" y="443306"/>
                    </a:lnTo>
                    <a:cubicBezTo>
                      <a:pt x="327647" y="443667"/>
                      <a:pt x="340609" y="444027"/>
                      <a:pt x="356451" y="443667"/>
                    </a:cubicBezTo>
                    <a:cubicBezTo>
                      <a:pt x="357531" y="443667"/>
                      <a:pt x="373014" y="443306"/>
                      <a:pt x="384175" y="454470"/>
                    </a:cubicBezTo>
                    <a:cubicBezTo>
                      <a:pt x="411539" y="447988"/>
                      <a:pt x="433502" y="439705"/>
                      <a:pt x="451145" y="432863"/>
                    </a:cubicBezTo>
                    <a:cubicBezTo>
                      <a:pt x="468787" y="425661"/>
                      <a:pt x="483189" y="420619"/>
                      <a:pt x="495071" y="420259"/>
                    </a:cubicBezTo>
                    <a:cubicBezTo>
                      <a:pt x="506233" y="420259"/>
                      <a:pt x="515234" y="424220"/>
                      <a:pt x="521715" y="432143"/>
                    </a:cubicBezTo>
                    <a:cubicBezTo>
                      <a:pt x="525675" y="437544"/>
                      <a:pt x="528196" y="444387"/>
                      <a:pt x="528916" y="451949"/>
                    </a:cubicBezTo>
                    <a:cubicBezTo>
                      <a:pt x="536477" y="450869"/>
                      <a:pt x="542598" y="451589"/>
                      <a:pt x="547639" y="456271"/>
                    </a:cubicBezTo>
                    <a:cubicBezTo>
                      <a:pt x="557000" y="463833"/>
                      <a:pt x="558440" y="472476"/>
                      <a:pt x="558080" y="478238"/>
                    </a:cubicBezTo>
                    <a:cubicBezTo>
                      <a:pt x="557360" y="494803"/>
                      <a:pt x="539717" y="507768"/>
                      <a:pt x="537557" y="509208"/>
                    </a:cubicBezTo>
                    <a:cubicBezTo>
                      <a:pt x="447904" y="579792"/>
                      <a:pt x="346010" y="599238"/>
                      <a:pt x="260317" y="599238"/>
                    </a:cubicBezTo>
                    <a:cubicBezTo>
                      <a:pt x="195148" y="599238"/>
                      <a:pt x="139340" y="587714"/>
                      <a:pt x="106215" y="579071"/>
                    </a:cubicBezTo>
                    <a:cubicBezTo>
                      <a:pt x="99734" y="577271"/>
                      <a:pt x="94334" y="574390"/>
                      <a:pt x="90013" y="570429"/>
                    </a:cubicBezTo>
                    <a:cubicBezTo>
                      <a:pt x="86052" y="576190"/>
                      <a:pt x="79572" y="580152"/>
                      <a:pt x="72010" y="580152"/>
                    </a:cubicBezTo>
                    <a:lnTo>
                      <a:pt x="21603" y="580152"/>
                    </a:lnTo>
                    <a:cubicBezTo>
                      <a:pt x="9721" y="580152"/>
                      <a:pt x="0" y="570429"/>
                      <a:pt x="0" y="558545"/>
                    </a:cubicBezTo>
                    <a:lnTo>
                      <a:pt x="0" y="425300"/>
                    </a:lnTo>
                    <a:cubicBezTo>
                      <a:pt x="0" y="413417"/>
                      <a:pt x="9721" y="404053"/>
                      <a:pt x="21603" y="404053"/>
                    </a:cubicBezTo>
                    <a:lnTo>
                      <a:pt x="72010" y="404053"/>
                    </a:lnTo>
                    <a:cubicBezTo>
                      <a:pt x="79572" y="404053"/>
                      <a:pt x="86413" y="408015"/>
                      <a:pt x="90013" y="414137"/>
                    </a:cubicBezTo>
                    <a:cubicBezTo>
                      <a:pt x="97934" y="407295"/>
                      <a:pt x="107656" y="403693"/>
                      <a:pt x="118097" y="404053"/>
                    </a:cubicBezTo>
                    <a:cubicBezTo>
                      <a:pt x="215311" y="406574"/>
                      <a:pt x="234754" y="418098"/>
                      <a:pt x="252036" y="428181"/>
                    </a:cubicBezTo>
                    <a:cubicBezTo>
                      <a:pt x="261758" y="433943"/>
                      <a:pt x="270759" y="439345"/>
                      <a:pt x="297763" y="442226"/>
                    </a:cubicBezTo>
                    <a:lnTo>
                      <a:pt x="329807" y="362640"/>
                    </a:lnTo>
                    <a:lnTo>
                      <a:pt x="270039" y="370922"/>
                    </a:lnTo>
                    <a:cubicBezTo>
                      <a:pt x="266438" y="371643"/>
                      <a:pt x="263198" y="370202"/>
                      <a:pt x="261398" y="367681"/>
                    </a:cubicBezTo>
                    <a:cubicBezTo>
                      <a:pt x="259237" y="365161"/>
                      <a:pt x="258877" y="361920"/>
                      <a:pt x="260317" y="358678"/>
                    </a:cubicBezTo>
                    <a:lnTo>
                      <a:pt x="296323" y="269009"/>
                    </a:lnTo>
                    <a:lnTo>
                      <a:pt x="286961" y="269009"/>
                    </a:lnTo>
                    <a:cubicBezTo>
                      <a:pt x="251676" y="269009"/>
                      <a:pt x="222872" y="240199"/>
                      <a:pt x="222872" y="204908"/>
                    </a:cubicBezTo>
                    <a:lnTo>
                      <a:pt x="222872" y="110917"/>
                    </a:lnTo>
                    <a:lnTo>
                      <a:pt x="213511" y="110917"/>
                    </a:lnTo>
                    <a:cubicBezTo>
                      <a:pt x="208470" y="110917"/>
                      <a:pt x="204509" y="106955"/>
                      <a:pt x="204509" y="101914"/>
                    </a:cubicBezTo>
                    <a:cubicBezTo>
                      <a:pt x="204509" y="97232"/>
                      <a:pt x="208470" y="92911"/>
                      <a:pt x="213511" y="92911"/>
                    </a:cubicBezTo>
                    <a:lnTo>
                      <a:pt x="231873" y="92911"/>
                    </a:lnTo>
                    <a:lnTo>
                      <a:pt x="255997" y="92911"/>
                    </a:lnTo>
                    <a:lnTo>
                      <a:pt x="255997" y="9003"/>
                    </a:lnTo>
                    <a:cubicBezTo>
                      <a:pt x="255997" y="3961"/>
                      <a:pt x="259957" y="0"/>
                      <a:pt x="264998" y="0"/>
                    </a:cubicBezTo>
                    <a:close/>
                  </a:path>
                </a:pathLst>
              </a:custGeom>
              <a:solidFill>
                <a:srgbClr val="689C41"/>
              </a:solidFill>
              <a:ln>
                <a:noFill/>
              </a:ln>
            </p:spPr>
            <p:txBody>
              <a:bodyPr spcFirstLastPara="1" wrap="square" lIns="45713" tIns="22850" rIns="45713" bIns="2285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</p:grpSp>
      <p:grpSp>
        <p:nvGrpSpPr>
          <p:cNvPr id="250" name="Google Shape;250;g376eb3bdb96_0_893"/>
          <p:cNvGrpSpPr/>
          <p:nvPr/>
        </p:nvGrpSpPr>
        <p:grpSpPr>
          <a:xfrm>
            <a:off x="8359770" y="2286323"/>
            <a:ext cx="719850" cy="719850"/>
            <a:chOff x="16719540" y="4572646"/>
            <a:chExt cx="1439700" cy="1439700"/>
          </a:xfrm>
        </p:grpSpPr>
        <p:sp>
          <p:nvSpPr>
            <p:cNvPr id="251" name="Google Shape;251;g376eb3bdb96_0_893"/>
            <p:cNvSpPr/>
            <p:nvPr/>
          </p:nvSpPr>
          <p:spPr>
            <a:xfrm>
              <a:off x="16719540" y="4572646"/>
              <a:ext cx="1439700" cy="14397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689C4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2" name="Google Shape;252;g376eb3bdb96_0_893"/>
            <p:cNvGrpSpPr/>
            <p:nvPr/>
          </p:nvGrpSpPr>
          <p:grpSpPr>
            <a:xfrm>
              <a:off x="16866388" y="4987170"/>
              <a:ext cx="1146029" cy="610654"/>
              <a:chOff x="16866388" y="4987170"/>
              <a:chExt cx="1146029" cy="610654"/>
            </a:xfrm>
          </p:grpSpPr>
          <p:grpSp>
            <p:nvGrpSpPr>
              <p:cNvPr id="253" name="Google Shape;253;g376eb3bdb96_0_893"/>
              <p:cNvGrpSpPr/>
              <p:nvPr/>
            </p:nvGrpSpPr>
            <p:grpSpPr>
              <a:xfrm>
                <a:off x="16866388" y="4987170"/>
                <a:ext cx="1146029" cy="610654"/>
                <a:chOff x="9254617" y="860849"/>
                <a:chExt cx="1442816" cy="768796"/>
              </a:xfrm>
            </p:grpSpPr>
            <p:grpSp>
              <p:nvGrpSpPr>
                <p:cNvPr id="254" name="Google Shape;254;g376eb3bdb96_0_893"/>
                <p:cNvGrpSpPr/>
                <p:nvPr/>
              </p:nvGrpSpPr>
              <p:grpSpPr>
                <a:xfrm>
                  <a:off x="9368767" y="860849"/>
                  <a:ext cx="1080300" cy="677642"/>
                  <a:chOff x="9368767" y="860849"/>
                  <a:chExt cx="1080300" cy="677642"/>
                </a:xfrm>
              </p:grpSpPr>
              <p:sp>
                <p:nvSpPr>
                  <p:cNvPr id="255" name="Google Shape;255;g376eb3bdb96_0_893"/>
                  <p:cNvSpPr/>
                  <p:nvPr/>
                </p:nvSpPr>
                <p:spPr>
                  <a:xfrm>
                    <a:off x="9368767" y="885798"/>
                    <a:ext cx="1080300" cy="55410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lt1"/>
                  </a:solidFill>
                  <a:ln w="12700" cap="flat" cmpd="sng">
                    <a:solidFill>
                      <a:srgbClr val="689C4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13" tIns="22850" rIns="45713" bIns="22850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599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" name="Google Shape;256;g376eb3bdb96_0_893"/>
                  <p:cNvSpPr/>
                  <p:nvPr/>
                </p:nvSpPr>
                <p:spPr>
                  <a:xfrm>
                    <a:off x="9368767" y="860849"/>
                    <a:ext cx="1080260" cy="6776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3" h="166" extrusionOk="0">
                        <a:moveTo>
                          <a:pt x="246" y="0"/>
                        </a:move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8" y="0"/>
                          <a:pt x="0" y="8"/>
                          <a:pt x="0" y="17"/>
                        </a:cubicBezTo>
                        <a:cubicBezTo>
                          <a:pt x="0" y="131"/>
                          <a:pt x="0" y="131"/>
                          <a:pt x="0" y="131"/>
                        </a:cubicBezTo>
                        <a:cubicBezTo>
                          <a:pt x="0" y="141"/>
                          <a:pt x="8" y="149"/>
                          <a:pt x="18" y="149"/>
                        </a:cubicBezTo>
                        <a:cubicBezTo>
                          <a:pt x="114" y="149"/>
                          <a:pt x="114" y="149"/>
                          <a:pt x="114" y="149"/>
                        </a:cubicBezTo>
                        <a:cubicBezTo>
                          <a:pt x="114" y="157"/>
                          <a:pt x="114" y="157"/>
                          <a:pt x="114" y="157"/>
                        </a:cubicBezTo>
                        <a:cubicBezTo>
                          <a:pt x="110" y="157"/>
                          <a:pt x="99" y="157"/>
                          <a:pt x="97" y="157"/>
                        </a:cubicBezTo>
                        <a:cubicBezTo>
                          <a:pt x="88" y="157"/>
                          <a:pt x="88" y="166"/>
                          <a:pt x="88" y="166"/>
                        </a:cubicBezTo>
                        <a:cubicBezTo>
                          <a:pt x="176" y="166"/>
                          <a:pt x="176" y="166"/>
                          <a:pt x="176" y="166"/>
                        </a:cubicBezTo>
                        <a:cubicBezTo>
                          <a:pt x="176" y="157"/>
                          <a:pt x="167" y="157"/>
                          <a:pt x="167" y="157"/>
                        </a:cubicBezTo>
                        <a:cubicBezTo>
                          <a:pt x="167" y="157"/>
                          <a:pt x="155" y="157"/>
                          <a:pt x="149" y="157"/>
                        </a:cubicBezTo>
                        <a:cubicBezTo>
                          <a:pt x="149" y="149"/>
                          <a:pt x="149" y="149"/>
                          <a:pt x="149" y="149"/>
                        </a:cubicBezTo>
                        <a:cubicBezTo>
                          <a:pt x="246" y="149"/>
                          <a:pt x="246" y="149"/>
                          <a:pt x="246" y="149"/>
                        </a:cubicBezTo>
                        <a:cubicBezTo>
                          <a:pt x="256" y="149"/>
                          <a:pt x="263" y="141"/>
                          <a:pt x="263" y="131"/>
                        </a:cubicBezTo>
                        <a:cubicBezTo>
                          <a:pt x="263" y="17"/>
                          <a:pt x="263" y="17"/>
                          <a:pt x="263" y="17"/>
                        </a:cubicBezTo>
                        <a:cubicBezTo>
                          <a:pt x="263" y="8"/>
                          <a:pt x="256" y="0"/>
                          <a:pt x="246" y="0"/>
                        </a:cubicBezTo>
                        <a:close/>
                        <a:moveTo>
                          <a:pt x="255" y="131"/>
                        </a:moveTo>
                        <a:cubicBezTo>
                          <a:pt x="255" y="136"/>
                          <a:pt x="251" y="140"/>
                          <a:pt x="246" y="140"/>
                        </a:cubicBezTo>
                        <a:cubicBezTo>
                          <a:pt x="18" y="140"/>
                          <a:pt x="18" y="140"/>
                          <a:pt x="18" y="140"/>
                        </a:cubicBezTo>
                        <a:cubicBezTo>
                          <a:pt x="13" y="140"/>
                          <a:pt x="9" y="136"/>
                          <a:pt x="9" y="131"/>
                        </a:cubicBezTo>
                        <a:cubicBezTo>
                          <a:pt x="9" y="17"/>
                          <a:pt x="9" y="17"/>
                          <a:pt x="9" y="17"/>
                        </a:cubicBezTo>
                        <a:cubicBezTo>
                          <a:pt x="9" y="12"/>
                          <a:pt x="13" y="8"/>
                          <a:pt x="18" y="8"/>
                        </a:cubicBezTo>
                        <a:cubicBezTo>
                          <a:pt x="246" y="8"/>
                          <a:pt x="246" y="8"/>
                          <a:pt x="246" y="8"/>
                        </a:cubicBezTo>
                        <a:cubicBezTo>
                          <a:pt x="251" y="8"/>
                          <a:pt x="255" y="12"/>
                          <a:pt x="255" y="17"/>
                        </a:cubicBezTo>
                        <a:lnTo>
                          <a:pt x="255" y="131"/>
                        </a:lnTo>
                        <a:close/>
                      </a:path>
                    </a:pathLst>
                  </a:custGeom>
                  <a:solidFill>
                    <a:srgbClr val="689C41"/>
                  </a:solidFill>
                  <a:ln w="9525" cap="flat" cmpd="sng">
                    <a:solidFill>
                      <a:srgbClr val="689C4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13" tIns="45700" rIns="91413" bIns="45700" anchor="t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dirty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57" name="Google Shape;257;g376eb3bdb96_0_893"/>
                <p:cNvGrpSpPr/>
                <p:nvPr/>
              </p:nvGrpSpPr>
              <p:grpSpPr>
                <a:xfrm>
                  <a:off x="10300037" y="1100628"/>
                  <a:ext cx="397396" cy="529017"/>
                  <a:chOff x="1275260" y="1854225"/>
                  <a:chExt cx="480237" cy="639295"/>
                </a:xfrm>
              </p:grpSpPr>
              <p:sp>
                <p:nvSpPr>
                  <p:cNvPr id="258" name="Google Shape;258;g376eb3bdb96_0_893"/>
                  <p:cNvSpPr/>
                  <p:nvPr/>
                </p:nvSpPr>
                <p:spPr>
                  <a:xfrm>
                    <a:off x="1297163" y="1942423"/>
                    <a:ext cx="436500" cy="45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689C4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13" tIns="22850" rIns="45713" bIns="22850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599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" name="Google Shape;259;g376eb3bdb96_0_893"/>
                  <p:cNvSpPr/>
                  <p:nvPr/>
                </p:nvSpPr>
                <p:spPr>
                  <a:xfrm>
                    <a:off x="1275260" y="1854225"/>
                    <a:ext cx="480237" cy="6392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0" h="263" extrusionOk="0">
                        <a:moveTo>
                          <a:pt x="118" y="0"/>
                        </a:moveTo>
                        <a:cubicBezTo>
                          <a:pt x="21" y="0"/>
                          <a:pt x="21" y="0"/>
                          <a:pt x="21" y="0"/>
                        </a:cubicBezTo>
                        <a:cubicBezTo>
                          <a:pt x="9" y="0"/>
                          <a:pt x="0" y="10"/>
                          <a:pt x="0" y="22"/>
                        </a:cubicBezTo>
                        <a:cubicBezTo>
                          <a:pt x="0" y="241"/>
                          <a:pt x="0" y="241"/>
                          <a:pt x="0" y="241"/>
                        </a:cubicBezTo>
                        <a:cubicBezTo>
                          <a:pt x="0" y="253"/>
                          <a:pt x="9" y="263"/>
                          <a:pt x="21" y="263"/>
                        </a:cubicBezTo>
                        <a:cubicBezTo>
                          <a:pt x="118" y="263"/>
                          <a:pt x="118" y="263"/>
                          <a:pt x="118" y="263"/>
                        </a:cubicBezTo>
                        <a:cubicBezTo>
                          <a:pt x="130" y="263"/>
                          <a:pt x="140" y="253"/>
                          <a:pt x="140" y="241"/>
                        </a:cubicBezTo>
                        <a:cubicBezTo>
                          <a:pt x="140" y="22"/>
                          <a:pt x="140" y="22"/>
                          <a:pt x="140" y="22"/>
                        </a:cubicBezTo>
                        <a:cubicBezTo>
                          <a:pt x="140" y="10"/>
                          <a:pt x="130" y="0"/>
                          <a:pt x="118" y="0"/>
                        </a:cubicBezTo>
                        <a:close/>
                        <a:moveTo>
                          <a:pt x="57" y="18"/>
                        </a:moveTo>
                        <a:cubicBezTo>
                          <a:pt x="83" y="18"/>
                          <a:pt x="83" y="18"/>
                          <a:pt x="83" y="18"/>
                        </a:cubicBezTo>
                        <a:cubicBezTo>
                          <a:pt x="85" y="18"/>
                          <a:pt x="87" y="20"/>
                          <a:pt x="87" y="22"/>
                        </a:cubicBezTo>
                        <a:cubicBezTo>
                          <a:pt x="87" y="25"/>
                          <a:pt x="85" y="27"/>
                          <a:pt x="83" y="27"/>
                        </a:cubicBezTo>
                        <a:cubicBezTo>
                          <a:pt x="57" y="27"/>
                          <a:pt x="57" y="27"/>
                          <a:pt x="57" y="27"/>
                        </a:cubicBezTo>
                        <a:cubicBezTo>
                          <a:pt x="54" y="27"/>
                          <a:pt x="52" y="25"/>
                          <a:pt x="52" y="22"/>
                        </a:cubicBezTo>
                        <a:cubicBezTo>
                          <a:pt x="52" y="20"/>
                          <a:pt x="54" y="18"/>
                          <a:pt x="57" y="18"/>
                        </a:cubicBezTo>
                        <a:close/>
                        <a:moveTo>
                          <a:pt x="70" y="254"/>
                        </a:moveTo>
                        <a:cubicBezTo>
                          <a:pt x="62" y="254"/>
                          <a:pt x="57" y="249"/>
                          <a:pt x="57" y="241"/>
                        </a:cubicBezTo>
                        <a:cubicBezTo>
                          <a:pt x="57" y="234"/>
                          <a:pt x="62" y="228"/>
                          <a:pt x="70" y="228"/>
                        </a:cubicBezTo>
                        <a:cubicBezTo>
                          <a:pt x="77" y="228"/>
                          <a:pt x="83" y="234"/>
                          <a:pt x="83" y="241"/>
                        </a:cubicBezTo>
                        <a:cubicBezTo>
                          <a:pt x="83" y="249"/>
                          <a:pt x="77" y="254"/>
                          <a:pt x="70" y="254"/>
                        </a:cubicBezTo>
                        <a:close/>
                        <a:moveTo>
                          <a:pt x="131" y="219"/>
                        </a:moveTo>
                        <a:cubicBezTo>
                          <a:pt x="8" y="219"/>
                          <a:pt x="8" y="219"/>
                          <a:pt x="8" y="219"/>
                        </a:cubicBezTo>
                        <a:cubicBezTo>
                          <a:pt x="8" y="44"/>
                          <a:pt x="8" y="44"/>
                          <a:pt x="8" y="44"/>
                        </a:cubicBezTo>
                        <a:cubicBezTo>
                          <a:pt x="131" y="44"/>
                          <a:pt x="131" y="44"/>
                          <a:pt x="131" y="44"/>
                        </a:cubicBezTo>
                        <a:lnTo>
                          <a:pt x="131" y="219"/>
                        </a:lnTo>
                        <a:close/>
                      </a:path>
                    </a:pathLst>
                  </a:custGeom>
                  <a:solidFill>
                    <a:srgbClr val="689C41"/>
                  </a:solidFill>
                  <a:ln w="9525" cap="flat" cmpd="sng">
                    <a:solidFill>
                      <a:srgbClr val="689C4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13" tIns="45700" rIns="91413" bIns="45700" anchor="t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dirty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60" name="Google Shape;260;g376eb3bdb96_0_893"/>
                <p:cNvGrpSpPr/>
                <p:nvPr/>
              </p:nvGrpSpPr>
              <p:grpSpPr>
                <a:xfrm>
                  <a:off x="9254617" y="1194045"/>
                  <a:ext cx="251905" cy="435527"/>
                  <a:chOff x="1786631" y="2051141"/>
                  <a:chExt cx="251905" cy="435527"/>
                </a:xfrm>
              </p:grpSpPr>
              <p:sp>
                <p:nvSpPr>
                  <p:cNvPr id="261" name="Google Shape;261;g376eb3bdb96_0_893"/>
                  <p:cNvSpPr/>
                  <p:nvPr/>
                </p:nvSpPr>
                <p:spPr>
                  <a:xfrm>
                    <a:off x="1813249" y="2079847"/>
                    <a:ext cx="200700" cy="3276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689C4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45713" tIns="22850" rIns="45713" bIns="22850" anchor="ctr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3599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" name="Google Shape;262;g376eb3bdb96_0_893"/>
                  <p:cNvSpPr/>
                  <p:nvPr/>
                </p:nvSpPr>
                <p:spPr>
                  <a:xfrm>
                    <a:off x="1786631" y="2051141"/>
                    <a:ext cx="251905" cy="4355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" h="1361" extrusionOk="0">
                        <a:moveTo>
                          <a:pt x="694" y="1097"/>
                        </a:moveTo>
                        <a:lnTo>
                          <a:pt x="694" y="1097"/>
                        </a:lnTo>
                        <a:lnTo>
                          <a:pt x="111" y="1097"/>
                        </a:lnTo>
                        <a:lnTo>
                          <a:pt x="111" y="180"/>
                        </a:lnTo>
                        <a:lnTo>
                          <a:pt x="694" y="180"/>
                        </a:lnTo>
                        <a:lnTo>
                          <a:pt x="694" y="1097"/>
                        </a:lnTo>
                        <a:lnTo>
                          <a:pt x="694" y="1097"/>
                        </a:lnTo>
                        <a:close/>
                        <a:moveTo>
                          <a:pt x="403" y="1305"/>
                        </a:moveTo>
                        <a:lnTo>
                          <a:pt x="403" y="1305"/>
                        </a:lnTo>
                        <a:cubicBezTo>
                          <a:pt x="349" y="1305"/>
                          <a:pt x="305" y="1274"/>
                          <a:pt x="305" y="1236"/>
                        </a:cubicBezTo>
                        <a:cubicBezTo>
                          <a:pt x="305" y="1197"/>
                          <a:pt x="349" y="1166"/>
                          <a:pt x="403" y="1166"/>
                        </a:cubicBezTo>
                        <a:cubicBezTo>
                          <a:pt x="456" y="1166"/>
                          <a:pt x="500" y="1197"/>
                          <a:pt x="500" y="1236"/>
                        </a:cubicBezTo>
                        <a:cubicBezTo>
                          <a:pt x="500" y="1274"/>
                          <a:pt x="456" y="1305"/>
                          <a:pt x="403" y="1305"/>
                        </a:cubicBezTo>
                        <a:lnTo>
                          <a:pt x="403" y="1305"/>
                        </a:lnTo>
                        <a:close/>
                        <a:moveTo>
                          <a:pt x="667" y="0"/>
                        </a:moveTo>
                        <a:lnTo>
                          <a:pt x="667" y="0"/>
                        </a:lnTo>
                        <a:lnTo>
                          <a:pt x="139" y="0"/>
                        </a:lnTo>
                        <a:cubicBezTo>
                          <a:pt x="62" y="0"/>
                          <a:pt x="0" y="62"/>
                          <a:pt x="0" y="139"/>
                        </a:cubicBezTo>
                        <a:lnTo>
                          <a:pt x="0" y="1222"/>
                        </a:lnTo>
                        <a:cubicBezTo>
                          <a:pt x="0" y="1298"/>
                          <a:pt x="62" y="1361"/>
                          <a:pt x="139" y="1361"/>
                        </a:cubicBezTo>
                        <a:lnTo>
                          <a:pt x="667" y="1361"/>
                        </a:lnTo>
                        <a:cubicBezTo>
                          <a:pt x="743" y="1361"/>
                          <a:pt x="805" y="1298"/>
                          <a:pt x="805" y="1222"/>
                        </a:cubicBezTo>
                        <a:lnTo>
                          <a:pt x="805" y="139"/>
                        </a:lnTo>
                        <a:cubicBezTo>
                          <a:pt x="805" y="62"/>
                          <a:pt x="743" y="0"/>
                          <a:pt x="667" y="0"/>
                        </a:cubicBezTo>
                        <a:lnTo>
                          <a:pt x="667" y="0"/>
                        </a:lnTo>
                        <a:close/>
                      </a:path>
                    </a:pathLst>
                  </a:custGeom>
                  <a:solidFill>
                    <a:srgbClr val="689C41"/>
                  </a:solidFill>
                  <a:ln w="9525" cap="flat" cmpd="sng">
                    <a:solidFill>
                      <a:srgbClr val="689C4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13" tIns="45700" rIns="91413" bIns="45700" anchor="t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dirty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263" name="Google Shape;263;g376eb3bdb96_0_893"/>
              <p:cNvGrpSpPr/>
              <p:nvPr/>
            </p:nvGrpSpPr>
            <p:grpSpPr>
              <a:xfrm>
                <a:off x="17228144" y="5055196"/>
                <a:ext cx="378998" cy="373843"/>
                <a:chOff x="8993218" y="5826697"/>
                <a:chExt cx="6391203" cy="6304269"/>
              </a:xfrm>
            </p:grpSpPr>
            <p:sp>
              <p:nvSpPr>
                <p:cNvPr id="264" name="Google Shape;264;g376eb3bdb96_0_893"/>
                <p:cNvSpPr/>
                <p:nvPr/>
              </p:nvSpPr>
              <p:spPr>
                <a:xfrm>
                  <a:off x="8993218" y="8101074"/>
                  <a:ext cx="2994840" cy="3496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12684" y="21600"/>
                      </a:moveTo>
                      <a:cubicBezTo>
                        <a:pt x="9892" y="21600"/>
                        <a:pt x="7591" y="19609"/>
                        <a:pt x="7591" y="17196"/>
                      </a:cubicBezTo>
                      <a:cubicBezTo>
                        <a:pt x="7591" y="16518"/>
                        <a:pt x="7934" y="15373"/>
                        <a:pt x="8425" y="14654"/>
                      </a:cubicBezTo>
                      <a:lnTo>
                        <a:pt x="9990" y="12240"/>
                      </a:lnTo>
                      <a:lnTo>
                        <a:pt x="21600" y="12240"/>
                      </a:lnTo>
                      <a:lnTo>
                        <a:pt x="21600" y="21600"/>
                      </a:lnTo>
                      <a:lnTo>
                        <a:pt x="12684" y="21600"/>
                      </a:lnTo>
                      <a:cubicBezTo>
                        <a:pt x="12684" y="21600"/>
                        <a:pt x="12684" y="21600"/>
                        <a:pt x="12684" y="21600"/>
                      </a:cubicBezTo>
                      <a:close/>
                      <a:moveTo>
                        <a:pt x="7297" y="14273"/>
                      </a:moveTo>
                      <a:cubicBezTo>
                        <a:pt x="6807" y="15034"/>
                        <a:pt x="6417" y="16179"/>
                        <a:pt x="6417" y="16900"/>
                      </a:cubicBezTo>
                      <a:cubicBezTo>
                        <a:pt x="6417" y="17068"/>
                        <a:pt x="6417" y="17281"/>
                        <a:pt x="6465" y="17576"/>
                      </a:cubicBezTo>
                      <a:lnTo>
                        <a:pt x="342" y="8471"/>
                      </a:lnTo>
                      <a:cubicBezTo>
                        <a:pt x="146" y="8175"/>
                        <a:pt x="0" y="7751"/>
                        <a:pt x="0" y="7369"/>
                      </a:cubicBezTo>
                      <a:cubicBezTo>
                        <a:pt x="0" y="6987"/>
                        <a:pt x="146" y="6522"/>
                        <a:pt x="342" y="6226"/>
                      </a:cubicBezTo>
                      <a:lnTo>
                        <a:pt x="3281" y="1779"/>
                      </a:lnTo>
                      <a:lnTo>
                        <a:pt x="0" y="171"/>
                      </a:lnTo>
                      <a:lnTo>
                        <a:pt x="10678" y="0"/>
                      </a:lnTo>
                      <a:lnTo>
                        <a:pt x="15869" y="8089"/>
                      </a:lnTo>
                      <a:lnTo>
                        <a:pt x="12540" y="6437"/>
                      </a:lnTo>
                      <a:cubicBezTo>
                        <a:pt x="12540" y="6437"/>
                        <a:pt x="7297" y="14273"/>
                        <a:pt x="7297" y="14273"/>
                      </a:cubicBezTo>
                      <a:close/>
                    </a:path>
                  </a:pathLst>
                </a:custGeom>
                <a:solidFill>
                  <a:srgbClr val="689C41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rtl="0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13" dirty="0">
                    <a:solidFill>
                      <a:srgbClr val="4C4C4C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265" name="Google Shape;265;g376eb3bdb96_0_893"/>
                <p:cNvSpPr/>
                <p:nvPr/>
              </p:nvSpPr>
              <p:spPr>
                <a:xfrm>
                  <a:off x="12423331" y="7790932"/>
                  <a:ext cx="2961090" cy="4340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20904" y="5358"/>
                      </a:moveTo>
                      <a:cubicBezTo>
                        <a:pt x="21351" y="5904"/>
                        <a:pt x="21600" y="6483"/>
                        <a:pt x="21600" y="7098"/>
                      </a:cubicBezTo>
                      <a:cubicBezTo>
                        <a:pt x="21600" y="8327"/>
                        <a:pt x="20459" y="9623"/>
                        <a:pt x="18876" y="10236"/>
                      </a:cubicBezTo>
                      <a:cubicBezTo>
                        <a:pt x="18132" y="10511"/>
                        <a:pt x="17090" y="10682"/>
                        <a:pt x="16052" y="10682"/>
                      </a:cubicBezTo>
                      <a:lnTo>
                        <a:pt x="12780" y="10682"/>
                      </a:lnTo>
                      <a:lnTo>
                        <a:pt x="6937" y="3719"/>
                      </a:lnTo>
                      <a:lnTo>
                        <a:pt x="16398" y="0"/>
                      </a:lnTo>
                      <a:cubicBezTo>
                        <a:pt x="16398" y="0"/>
                        <a:pt x="20904" y="5358"/>
                        <a:pt x="20904" y="5358"/>
                      </a:cubicBezTo>
                      <a:close/>
                      <a:moveTo>
                        <a:pt x="16151" y="11500"/>
                      </a:moveTo>
                      <a:cubicBezTo>
                        <a:pt x="17636" y="11500"/>
                        <a:pt x="18876" y="11227"/>
                        <a:pt x="19915" y="10682"/>
                      </a:cubicBezTo>
                      <a:lnTo>
                        <a:pt x="13771" y="18052"/>
                      </a:lnTo>
                      <a:cubicBezTo>
                        <a:pt x="13276" y="18631"/>
                        <a:pt x="12386" y="18973"/>
                        <a:pt x="11346" y="18973"/>
                      </a:cubicBezTo>
                      <a:lnTo>
                        <a:pt x="5548" y="18973"/>
                      </a:lnTo>
                      <a:lnTo>
                        <a:pt x="5548" y="21600"/>
                      </a:lnTo>
                      <a:lnTo>
                        <a:pt x="0" y="15220"/>
                      </a:lnTo>
                      <a:lnTo>
                        <a:pt x="5548" y="8838"/>
                      </a:lnTo>
                      <a:lnTo>
                        <a:pt x="5548" y="11500"/>
                      </a:lnTo>
                      <a:lnTo>
                        <a:pt x="16151" y="11500"/>
                      </a:lnTo>
                      <a:cubicBezTo>
                        <a:pt x="16151" y="11500"/>
                        <a:pt x="16151" y="11500"/>
                        <a:pt x="16151" y="11500"/>
                      </a:cubicBezTo>
                      <a:close/>
                    </a:path>
                  </a:pathLst>
                </a:custGeom>
                <a:solidFill>
                  <a:srgbClr val="689C41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rtl="0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13" dirty="0">
                    <a:solidFill>
                      <a:srgbClr val="4C4C4C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  <p:sp>
              <p:nvSpPr>
                <p:cNvPr id="266" name="Google Shape;266;g376eb3bdb96_0_893"/>
                <p:cNvSpPr/>
                <p:nvPr/>
              </p:nvSpPr>
              <p:spPr>
                <a:xfrm>
                  <a:off x="10050621" y="5826697"/>
                  <a:ext cx="4468554" cy="224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 extrusionOk="0">
                      <a:moveTo>
                        <a:pt x="9684" y="3557"/>
                      </a:moveTo>
                      <a:cubicBezTo>
                        <a:pt x="9192" y="1847"/>
                        <a:pt x="8536" y="659"/>
                        <a:pt x="7748" y="0"/>
                      </a:cubicBezTo>
                      <a:lnTo>
                        <a:pt x="15822" y="0"/>
                      </a:lnTo>
                      <a:cubicBezTo>
                        <a:pt x="16545" y="0"/>
                        <a:pt x="17102" y="595"/>
                        <a:pt x="17432" y="1715"/>
                      </a:cubicBezTo>
                      <a:lnTo>
                        <a:pt x="19434" y="8562"/>
                      </a:lnTo>
                      <a:lnTo>
                        <a:pt x="21600" y="5992"/>
                      </a:lnTo>
                      <a:lnTo>
                        <a:pt x="18119" y="18506"/>
                      </a:lnTo>
                      <a:lnTo>
                        <a:pt x="10998" y="18304"/>
                      </a:lnTo>
                      <a:lnTo>
                        <a:pt x="13197" y="15804"/>
                      </a:lnTo>
                      <a:cubicBezTo>
                        <a:pt x="13197" y="15804"/>
                        <a:pt x="9684" y="3557"/>
                        <a:pt x="9684" y="3557"/>
                      </a:cubicBezTo>
                      <a:close/>
                      <a:moveTo>
                        <a:pt x="2987" y="3955"/>
                      </a:moveTo>
                      <a:cubicBezTo>
                        <a:pt x="3611" y="1780"/>
                        <a:pt x="4629" y="595"/>
                        <a:pt x="5875" y="595"/>
                      </a:cubicBezTo>
                      <a:cubicBezTo>
                        <a:pt x="7222" y="595"/>
                        <a:pt x="8273" y="1847"/>
                        <a:pt x="9028" y="4412"/>
                      </a:cubicBezTo>
                      <a:lnTo>
                        <a:pt x="10144" y="8165"/>
                      </a:lnTo>
                      <a:lnTo>
                        <a:pt x="6269" y="21600"/>
                      </a:lnTo>
                      <a:lnTo>
                        <a:pt x="0" y="14290"/>
                      </a:lnTo>
                      <a:cubicBezTo>
                        <a:pt x="0" y="14290"/>
                        <a:pt x="2987" y="3955"/>
                        <a:pt x="2987" y="3955"/>
                      </a:cubicBezTo>
                      <a:close/>
                    </a:path>
                  </a:pathLst>
                </a:custGeom>
                <a:solidFill>
                  <a:srgbClr val="689C41"/>
                </a:solidFill>
                <a:ln>
                  <a:noFill/>
                </a:ln>
              </p:spPr>
              <p:txBody>
                <a:bodyPr spcFirstLastPara="1" wrap="square" lIns="0" tIns="0" rIns="0" bIns="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rtl="0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13" dirty="0">
                    <a:solidFill>
                      <a:srgbClr val="4C4C4C"/>
                    </a:solidFill>
                    <a:latin typeface="Lato Light"/>
                    <a:ea typeface="Lato Light"/>
                    <a:cs typeface="Lato Light"/>
                    <a:sym typeface="Lato Light"/>
                  </a:endParaRPr>
                </a:p>
              </p:txBody>
            </p:sp>
          </p:grpSp>
        </p:grpSp>
      </p:grpSp>
      <p:sp>
        <p:nvSpPr>
          <p:cNvPr id="267" name="Google Shape;267;g376eb3bdb96_0_893"/>
          <p:cNvSpPr txBox="1"/>
          <p:nvPr/>
        </p:nvSpPr>
        <p:spPr>
          <a:xfrm>
            <a:off x="6767410" y="3014937"/>
            <a:ext cx="1667930" cy="41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rPr>
              <a:t>Sustainable software</a:t>
            </a:r>
            <a:br>
              <a:rPr lang="en-GB" sz="1200" b="1" dirty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en-GB" sz="1200" b="1" dirty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rPr>
              <a:t>development</a:t>
            </a:r>
            <a:endParaRPr sz="350" b="1" dirty="0">
              <a:latin typeface="+mn-lt"/>
            </a:endParaRPr>
          </a:p>
        </p:txBody>
      </p:sp>
      <p:sp>
        <p:nvSpPr>
          <p:cNvPr id="268" name="Google Shape;268;g376eb3bdb96_0_893"/>
          <p:cNvSpPr/>
          <p:nvPr/>
        </p:nvSpPr>
        <p:spPr>
          <a:xfrm>
            <a:off x="7168309" y="2287540"/>
            <a:ext cx="719850" cy="71985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689C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9" name="Google Shape;269;g376eb3bdb96_0_893"/>
          <p:cNvGrpSpPr/>
          <p:nvPr/>
        </p:nvGrpSpPr>
        <p:grpSpPr>
          <a:xfrm>
            <a:off x="5346686" y="2286323"/>
            <a:ext cx="1485832" cy="1147804"/>
            <a:chOff x="11139069" y="4572645"/>
            <a:chExt cx="2971663" cy="2295608"/>
          </a:xfrm>
        </p:grpSpPr>
        <p:sp>
          <p:nvSpPr>
            <p:cNvPr id="270" name="Google Shape;270;g376eb3bdb96_0_893"/>
            <p:cNvSpPr txBox="1"/>
            <p:nvPr/>
          </p:nvSpPr>
          <p:spPr>
            <a:xfrm>
              <a:off x="11139069" y="6037297"/>
              <a:ext cx="2971663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 dirty="0">
                  <a:solidFill>
                    <a:schemeClr val="lt1"/>
                  </a:solidFill>
                  <a:latin typeface="+mn-lt"/>
                  <a:ea typeface="Calibri"/>
                  <a:cs typeface="Calibri"/>
                  <a:sym typeface="Calibri"/>
                </a:rPr>
                <a:t>App. portfolio</a:t>
              </a:r>
              <a:br>
                <a:rPr lang="en-GB" sz="1200" b="1" dirty="0">
                  <a:solidFill>
                    <a:schemeClr val="lt1"/>
                  </a:solidFill>
                  <a:latin typeface="+mn-lt"/>
                  <a:ea typeface="Calibri"/>
                  <a:cs typeface="Calibri"/>
                  <a:sym typeface="Calibri"/>
                </a:rPr>
              </a:br>
              <a:r>
                <a:rPr lang="en-GB" sz="1200" b="1" dirty="0">
                  <a:solidFill>
                    <a:schemeClr val="lt1"/>
                  </a:solidFill>
                  <a:latin typeface="+mn-lt"/>
                  <a:ea typeface="Calibri"/>
                  <a:cs typeface="Calibri"/>
                  <a:sym typeface="Calibri"/>
                </a:rPr>
                <a:t>management</a:t>
              </a:r>
              <a:endParaRPr sz="1200" b="1" dirty="0">
                <a:latin typeface="+mn-lt"/>
              </a:endParaRPr>
            </a:p>
          </p:txBody>
        </p:sp>
        <p:grpSp>
          <p:nvGrpSpPr>
            <p:cNvPr id="271" name="Google Shape;271;g376eb3bdb96_0_893"/>
            <p:cNvGrpSpPr/>
            <p:nvPr/>
          </p:nvGrpSpPr>
          <p:grpSpPr>
            <a:xfrm>
              <a:off x="11860890" y="4572645"/>
              <a:ext cx="1439700" cy="1439700"/>
              <a:chOff x="11860890" y="4572645"/>
              <a:chExt cx="1439700" cy="1439700"/>
            </a:xfrm>
          </p:grpSpPr>
          <p:sp>
            <p:nvSpPr>
              <p:cNvPr id="272" name="Google Shape;272;g376eb3bdb96_0_893"/>
              <p:cNvSpPr/>
              <p:nvPr/>
            </p:nvSpPr>
            <p:spPr>
              <a:xfrm>
                <a:off x="11860890" y="4572645"/>
                <a:ext cx="1439700" cy="1439700"/>
              </a:xfrm>
              <a:prstGeom prst="ellipse">
                <a:avLst/>
              </a:prstGeom>
              <a:solidFill>
                <a:schemeClr val="lt1"/>
              </a:solidFill>
              <a:ln w="28575" cap="flat" cmpd="sng">
                <a:solidFill>
                  <a:srgbClr val="689C4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13" tIns="22850" rIns="45713" bIns="2285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3" name="Google Shape;273;g376eb3bdb96_0_893"/>
              <p:cNvGrpSpPr/>
              <p:nvPr/>
            </p:nvGrpSpPr>
            <p:grpSpPr>
              <a:xfrm>
                <a:off x="12130704" y="4998907"/>
                <a:ext cx="900000" cy="586739"/>
                <a:chOff x="3781426" y="5915025"/>
                <a:chExt cx="287338" cy="187325"/>
              </a:xfrm>
            </p:grpSpPr>
            <p:sp>
              <p:nvSpPr>
                <p:cNvPr id="274" name="Google Shape;274;g376eb3bdb96_0_893"/>
                <p:cNvSpPr/>
                <p:nvPr/>
              </p:nvSpPr>
              <p:spPr>
                <a:xfrm>
                  <a:off x="3825876" y="5959475"/>
                  <a:ext cx="242888" cy="14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90" extrusionOk="0">
                      <a:moveTo>
                        <a:pt x="0" y="0"/>
                      </a:moveTo>
                      <a:lnTo>
                        <a:pt x="0" y="90"/>
                      </a:lnTo>
                      <a:lnTo>
                        <a:pt x="41" y="90"/>
                      </a:lnTo>
                      <a:lnTo>
                        <a:pt x="41" y="70"/>
                      </a:lnTo>
                      <a:lnTo>
                        <a:pt x="35" y="70"/>
                      </a:lnTo>
                      <a:lnTo>
                        <a:pt x="35" y="63"/>
                      </a:lnTo>
                      <a:lnTo>
                        <a:pt x="41" y="63"/>
                      </a:lnTo>
                      <a:lnTo>
                        <a:pt x="55" y="63"/>
                      </a:lnTo>
                      <a:lnTo>
                        <a:pt x="62" y="63"/>
                      </a:lnTo>
                      <a:lnTo>
                        <a:pt x="62" y="70"/>
                      </a:lnTo>
                      <a:lnTo>
                        <a:pt x="55" y="70"/>
                      </a:lnTo>
                      <a:lnTo>
                        <a:pt x="55" y="90"/>
                      </a:lnTo>
                      <a:lnTo>
                        <a:pt x="97" y="90"/>
                      </a:lnTo>
                      <a:lnTo>
                        <a:pt x="97" y="70"/>
                      </a:lnTo>
                      <a:lnTo>
                        <a:pt x="90" y="70"/>
                      </a:lnTo>
                      <a:lnTo>
                        <a:pt x="90" y="63"/>
                      </a:lnTo>
                      <a:lnTo>
                        <a:pt x="97" y="63"/>
                      </a:lnTo>
                      <a:lnTo>
                        <a:pt x="111" y="63"/>
                      </a:lnTo>
                      <a:lnTo>
                        <a:pt x="118" y="63"/>
                      </a:lnTo>
                      <a:lnTo>
                        <a:pt x="118" y="70"/>
                      </a:lnTo>
                      <a:lnTo>
                        <a:pt x="111" y="70"/>
                      </a:lnTo>
                      <a:lnTo>
                        <a:pt x="111" y="90"/>
                      </a:lnTo>
                      <a:lnTo>
                        <a:pt x="153" y="90"/>
                      </a:lnTo>
                      <a:lnTo>
                        <a:pt x="15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89C41"/>
                </a:solidFill>
                <a:ln>
                  <a:noFill/>
                </a:ln>
              </p:spPr>
              <p:txBody>
                <a:bodyPr spcFirstLastPara="1" wrap="square" lIns="45713" tIns="22850" rIns="45713" bIns="22850" anchor="t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80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275;g376eb3bdb96_0_893"/>
                <p:cNvSpPr/>
                <p:nvPr/>
              </p:nvSpPr>
              <p:spPr>
                <a:xfrm>
                  <a:off x="3803651" y="5937250"/>
                  <a:ext cx="242888" cy="14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90" extrusionOk="0">
                      <a:moveTo>
                        <a:pt x="7" y="7"/>
                      </a:moveTo>
                      <a:lnTo>
                        <a:pt x="153" y="7"/>
                      </a:lnTo>
                      <a:lnTo>
                        <a:pt x="153" y="0"/>
                      </a:lnTo>
                      <a:lnTo>
                        <a:pt x="0" y="0"/>
                      </a:lnTo>
                      <a:lnTo>
                        <a:pt x="0" y="90"/>
                      </a:lnTo>
                      <a:lnTo>
                        <a:pt x="7" y="90"/>
                      </a:lnTo>
                      <a:lnTo>
                        <a:pt x="7" y="7"/>
                      </a:lnTo>
                      <a:close/>
                    </a:path>
                  </a:pathLst>
                </a:custGeom>
                <a:solidFill>
                  <a:srgbClr val="689C41"/>
                </a:solidFill>
                <a:ln>
                  <a:noFill/>
                </a:ln>
              </p:spPr>
              <p:txBody>
                <a:bodyPr spcFirstLastPara="1" wrap="square" lIns="45713" tIns="22850" rIns="45713" bIns="22850" anchor="t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80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276;g376eb3bdb96_0_893"/>
                <p:cNvSpPr/>
                <p:nvPr/>
              </p:nvSpPr>
              <p:spPr>
                <a:xfrm>
                  <a:off x="3781426" y="5915025"/>
                  <a:ext cx="242888" cy="144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91" extrusionOk="0">
                      <a:moveTo>
                        <a:pt x="6" y="7"/>
                      </a:moveTo>
                      <a:lnTo>
                        <a:pt x="153" y="7"/>
                      </a:lnTo>
                      <a:lnTo>
                        <a:pt x="153" y="0"/>
                      </a:lnTo>
                      <a:lnTo>
                        <a:pt x="0" y="0"/>
                      </a:lnTo>
                      <a:lnTo>
                        <a:pt x="0" y="91"/>
                      </a:lnTo>
                      <a:lnTo>
                        <a:pt x="6" y="91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689C41"/>
                </a:solidFill>
                <a:ln>
                  <a:noFill/>
                </a:ln>
              </p:spPr>
              <p:txBody>
                <a:bodyPr spcFirstLastPara="1" wrap="square" lIns="45713" tIns="22850" rIns="45713" bIns="22850" anchor="t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80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77" name="Google Shape;277;g376eb3bdb96_0_893"/>
          <p:cNvGrpSpPr/>
          <p:nvPr/>
        </p:nvGrpSpPr>
        <p:grpSpPr>
          <a:xfrm>
            <a:off x="7039287" y="4051592"/>
            <a:ext cx="1096516" cy="1136750"/>
            <a:chOff x="14078574" y="8103183"/>
            <a:chExt cx="2193031" cy="2273499"/>
          </a:xfrm>
        </p:grpSpPr>
        <p:sp>
          <p:nvSpPr>
            <p:cNvPr id="278" name="Google Shape;278;g376eb3bdb96_0_893"/>
            <p:cNvSpPr txBox="1"/>
            <p:nvPr/>
          </p:nvSpPr>
          <p:spPr>
            <a:xfrm>
              <a:off x="14078574" y="9545726"/>
              <a:ext cx="2193031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Product as a</a:t>
              </a:r>
              <a:br>
                <a:rPr lang="en-GB" sz="1200" b="1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</a:br>
              <a:r>
                <a:rPr lang="en-GB" sz="1200" b="1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service</a:t>
              </a:r>
              <a:endParaRPr sz="3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Google Shape;280;g376eb3bdb96_0_893"/>
            <p:cNvSpPr/>
            <p:nvPr/>
          </p:nvSpPr>
          <p:spPr>
            <a:xfrm>
              <a:off x="14274671" y="8103183"/>
              <a:ext cx="1439640" cy="143964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689C4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2" name="Google Shape;282;g376eb3bdb96_0_893"/>
          <p:cNvGrpSpPr/>
          <p:nvPr/>
        </p:nvGrpSpPr>
        <p:grpSpPr>
          <a:xfrm>
            <a:off x="4248096" y="4029675"/>
            <a:ext cx="1610428" cy="1122273"/>
            <a:chOff x="8496193" y="8059350"/>
            <a:chExt cx="3220855" cy="2244546"/>
          </a:xfrm>
        </p:grpSpPr>
        <p:sp>
          <p:nvSpPr>
            <p:cNvPr id="283" name="Google Shape;283;g376eb3bdb96_0_893"/>
            <p:cNvSpPr txBox="1"/>
            <p:nvPr/>
          </p:nvSpPr>
          <p:spPr>
            <a:xfrm>
              <a:off x="8496193" y="9472940"/>
              <a:ext cx="3220855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 dirty="0">
                  <a:solidFill>
                    <a:schemeClr val="lt1"/>
                  </a:solidFill>
                  <a:latin typeface="+mn-lt"/>
                  <a:ea typeface="Calibri"/>
                  <a:cs typeface="Calibri"/>
                  <a:sym typeface="Calibri"/>
                </a:rPr>
                <a:t>GHG emissions</a:t>
              </a:r>
              <a:br>
                <a:rPr lang="en-GB" sz="1200" b="1" dirty="0">
                  <a:solidFill>
                    <a:schemeClr val="lt1"/>
                  </a:solidFill>
                  <a:latin typeface="+mn-lt"/>
                  <a:ea typeface="Calibri"/>
                  <a:cs typeface="Calibri"/>
                  <a:sym typeface="Calibri"/>
                </a:rPr>
              </a:br>
              <a:r>
                <a:rPr lang="en-GB" sz="1200" b="1" dirty="0">
                  <a:solidFill>
                    <a:schemeClr val="lt1"/>
                  </a:solidFill>
                  <a:latin typeface="+mn-lt"/>
                  <a:ea typeface="Calibri"/>
                  <a:cs typeface="Calibri"/>
                  <a:sym typeface="Calibri"/>
                </a:rPr>
                <a:t>visibility &amp; reporting</a:t>
              </a:r>
              <a:endParaRPr sz="350" b="1" dirty="0">
                <a:latin typeface="+mn-lt"/>
              </a:endParaRPr>
            </a:p>
          </p:txBody>
        </p:sp>
        <p:grpSp>
          <p:nvGrpSpPr>
            <p:cNvPr id="284" name="Google Shape;284;g376eb3bdb96_0_893"/>
            <p:cNvGrpSpPr/>
            <p:nvPr/>
          </p:nvGrpSpPr>
          <p:grpSpPr>
            <a:xfrm>
              <a:off x="9506375" y="8059350"/>
              <a:ext cx="1439640" cy="1439640"/>
              <a:chOff x="9239484" y="8181026"/>
              <a:chExt cx="720000" cy="720000"/>
            </a:xfrm>
          </p:grpSpPr>
          <p:sp>
            <p:nvSpPr>
              <p:cNvPr id="285" name="Google Shape;285;g376eb3bdb96_0_893"/>
              <p:cNvSpPr/>
              <p:nvPr/>
            </p:nvSpPr>
            <p:spPr>
              <a:xfrm>
                <a:off x="9239484" y="8181026"/>
                <a:ext cx="720000" cy="720000"/>
              </a:xfrm>
              <a:prstGeom prst="ellipse">
                <a:avLst/>
              </a:prstGeom>
              <a:solidFill>
                <a:srgbClr val="FFFFFF"/>
              </a:solidFill>
              <a:ln w="28575" cap="flat" cmpd="sng">
                <a:solidFill>
                  <a:srgbClr val="689C4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13" tIns="22850" rIns="45713" bIns="2285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g376eb3bdb96_0_893"/>
              <p:cNvSpPr/>
              <p:nvPr/>
            </p:nvSpPr>
            <p:spPr>
              <a:xfrm>
                <a:off x="9347484" y="8328015"/>
                <a:ext cx="504000" cy="426023"/>
              </a:xfrm>
              <a:custGeom>
                <a:avLst/>
                <a:gdLst/>
                <a:ahLst/>
                <a:cxnLst/>
                <a:rect l="l" t="t" r="r" b="b"/>
                <a:pathLst>
                  <a:path w="256" h="216" extrusionOk="0">
                    <a:moveTo>
                      <a:pt x="10" y="216"/>
                    </a:moveTo>
                    <a:cubicBezTo>
                      <a:pt x="246" y="216"/>
                      <a:pt x="246" y="216"/>
                      <a:pt x="246" y="216"/>
                    </a:cubicBezTo>
                    <a:cubicBezTo>
                      <a:pt x="252" y="216"/>
                      <a:pt x="256" y="212"/>
                      <a:pt x="256" y="206"/>
                    </a:cubicBezTo>
                    <a:cubicBezTo>
                      <a:pt x="256" y="202"/>
                      <a:pt x="256" y="202"/>
                      <a:pt x="256" y="202"/>
                    </a:cubicBezTo>
                    <a:cubicBezTo>
                      <a:pt x="256" y="196"/>
                      <a:pt x="252" y="192"/>
                      <a:pt x="246" y="192"/>
                    </a:cubicBezTo>
                    <a:cubicBezTo>
                      <a:pt x="10" y="192"/>
                      <a:pt x="10" y="192"/>
                      <a:pt x="10" y="192"/>
                    </a:cubicBezTo>
                    <a:cubicBezTo>
                      <a:pt x="4" y="192"/>
                      <a:pt x="0" y="196"/>
                      <a:pt x="0" y="202"/>
                    </a:cubicBezTo>
                    <a:cubicBezTo>
                      <a:pt x="0" y="206"/>
                      <a:pt x="0" y="206"/>
                      <a:pt x="0" y="206"/>
                    </a:cubicBezTo>
                    <a:cubicBezTo>
                      <a:pt x="0" y="212"/>
                      <a:pt x="4" y="216"/>
                      <a:pt x="10" y="216"/>
                    </a:cubicBezTo>
                    <a:moveTo>
                      <a:pt x="48" y="180"/>
                    </a:moveTo>
                    <a:cubicBezTo>
                      <a:pt x="72" y="180"/>
                      <a:pt x="72" y="180"/>
                      <a:pt x="72" y="180"/>
                    </a:cubicBezTo>
                    <a:cubicBezTo>
                      <a:pt x="79" y="180"/>
                      <a:pt x="84" y="175"/>
                      <a:pt x="84" y="168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5"/>
                      <a:pt x="79" y="0"/>
                      <a:pt x="72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1" y="0"/>
                      <a:pt x="36" y="5"/>
                      <a:pt x="36" y="12"/>
                    </a:cubicBezTo>
                    <a:cubicBezTo>
                      <a:pt x="36" y="168"/>
                      <a:pt x="36" y="168"/>
                      <a:pt x="36" y="168"/>
                    </a:cubicBezTo>
                    <a:cubicBezTo>
                      <a:pt x="36" y="175"/>
                      <a:pt x="41" y="180"/>
                      <a:pt x="48" y="180"/>
                    </a:cubicBezTo>
                    <a:moveTo>
                      <a:pt x="116" y="180"/>
                    </a:moveTo>
                    <a:cubicBezTo>
                      <a:pt x="140" y="180"/>
                      <a:pt x="140" y="180"/>
                      <a:pt x="140" y="180"/>
                    </a:cubicBezTo>
                    <a:cubicBezTo>
                      <a:pt x="147" y="180"/>
                      <a:pt x="152" y="175"/>
                      <a:pt x="152" y="168"/>
                    </a:cubicBezTo>
                    <a:cubicBezTo>
                      <a:pt x="152" y="68"/>
                      <a:pt x="152" y="68"/>
                      <a:pt x="152" y="68"/>
                    </a:cubicBezTo>
                    <a:cubicBezTo>
                      <a:pt x="152" y="61"/>
                      <a:pt x="147" y="56"/>
                      <a:pt x="140" y="56"/>
                    </a:cubicBezTo>
                    <a:cubicBezTo>
                      <a:pt x="116" y="56"/>
                      <a:pt x="116" y="56"/>
                      <a:pt x="116" y="56"/>
                    </a:cubicBezTo>
                    <a:cubicBezTo>
                      <a:pt x="109" y="56"/>
                      <a:pt x="104" y="61"/>
                      <a:pt x="104" y="68"/>
                    </a:cubicBezTo>
                    <a:cubicBezTo>
                      <a:pt x="104" y="168"/>
                      <a:pt x="104" y="168"/>
                      <a:pt x="104" y="168"/>
                    </a:cubicBezTo>
                    <a:cubicBezTo>
                      <a:pt x="104" y="175"/>
                      <a:pt x="109" y="180"/>
                      <a:pt x="116" y="180"/>
                    </a:cubicBezTo>
                    <a:moveTo>
                      <a:pt x="184" y="180"/>
                    </a:moveTo>
                    <a:cubicBezTo>
                      <a:pt x="208" y="180"/>
                      <a:pt x="208" y="180"/>
                      <a:pt x="208" y="180"/>
                    </a:cubicBezTo>
                    <a:cubicBezTo>
                      <a:pt x="215" y="180"/>
                      <a:pt x="220" y="175"/>
                      <a:pt x="220" y="168"/>
                    </a:cubicBezTo>
                    <a:cubicBezTo>
                      <a:pt x="220" y="124"/>
                      <a:pt x="220" y="124"/>
                      <a:pt x="220" y="124"/>
                    </a:cubicBezTo>
                    <a:cubicBezTo>
                      <a:pt x="220" y="117"/>
                      <a:pt x="215" y="112"/>
                      <a:pt x="208" y="112"/>
                    </a:cubicBezTo>
                    <a:cubicBezTo>
                      <a:pt x="184" y="112"/>
                      <a:pt x="184" y="112"/>
                      <a:pt x="184" y="112"/>
                    </a:cubicBezTo>
                    <a:cubicBezTo>
                      <a:pt x="177" y="112"/>
                      <a:pt x="172" y="117"/>
                      <a:pt x="172" y="124"/>
                    </a:cubicBezTo>
                    <a:cubicBezTo>
                      <a:pt x="172" y="168"/>
                      <a:pt x="172" y="168"/>
                      <a:pt x="172" y="168"/>
                    </a:cubicBezTo>
                    <a:cubicBezTo>
                      <a:pt x="172" y="175"/>
                      <a:pt x="177" y="180"/>
                      <a:pt x="184" y="180"/>
                    </a:cubicBezTo>
                  </a:path>
                </a:pathLst>
              </a:custGeom>
              <a:solidFill>
                <a:srgbClr val="5B944E"/>
              </a:solidFill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599" dirty="0">
                  <a:solidFill>
                    <a:srgbClr val="48484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7" name="Google Shape;287;g376eb3bdb96_0_893"/>
          <p:cNvGrpSpPr/>
          <p:nvPr/>
        </p:nvGrpSpPr>
        <p:grpSpPr>
          <a:xfrm>
            <a:off x="8075699" y="4017486"/>
            <a:ext cx="1167660" cy="1182881"/>
            <a:chOff x="16151398" y="8034971"/>
            <a:chExt cx="2335320" cy="2365762"/>
          </a:xfrm>
        </p:grpSpPr>
        <p:sp>
          <p:nvSpPr>
            <p:cNvPr id="288" name="Google Shape;288;g376eb3bdb96_0_893"/>
            <p:cNvSpPr txBox="1"/>
            <p:nvPr/>
          </p:nvSpPr>
          <p:spPr>
            <a:xfrm>
              <a:off x="16151398" y="9569777"/>
              <a:ext cx="2335320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Sustainable </a:t>
              </a:r>
              <a:br>
                <a:rPr lang="en-GB" sz="1200" b="1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</a:br>
              <a:r>
                <a:rPr lang="en-GB" sz="1200" b="1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supply chain</a:t>
              </a:r>
              <a:endParaRPr sz="3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Google Shape;289;g376eb3bdb96_0_893"/>
            <p:cNvSpPr/>
            <p:nvPr/>
          </p:nvSpPr>
          <p:spPr>
            <a:xfrm>
              <a:off x="16461406" y="8034971"/>
              <a:ext cx="1439700" cy="1439700"/>
            </a:xfrm>
            <a:prstGeom prst="ellipse">
              <a:avLst/>
            </a:prstGeom>
            <a:solidFill>
              <a:srgbClr val="FFFFFF"/>
            </a:solidFill>
            <a:ln w="28575" cap="flat" cmpd="sng">
              <a:solidFill>
                <a:srgbClr val="689C4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0" name="Google Shape;290;g376eb3bdb96_0_893" descr="Factory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684" y="4089467"/>
            <a:ext cx="575850" cy="575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1" name="Google Shape;291;g376eb3bdb96_0_893"/>
          <p:cNvGrpSpPr/>
          <p:nvPr/>
        </p:nvGrpSpPr>
        <p:grpSpPr>
          <a:xfrm>
            <a:off x="10010090" y="5601182"/>
            <a:ext cx="1333345" cy="1187315"/>
            <a:chOff x="21343649" y="11346294"/>
            <a:chExt cx="2666689" cy="2374629"/>
          </a:xfrm>
        </p:grpSpPr>
        <p:sp>
          <p:nvSpPr>
            <p:cNvPr id="292" name="Google Shape;292;g376eb3bdb96_0_893"/>
            <p:cNvSpPr txBox="1"/>
            <p:nvPr/>
          </p:nvSpPr>
          <p:spPr>
            <a:xfrm>
              <a:off x="21343649" y="12766856"/>
              <a:ext cx="2666689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Sustainability</a:t>
              </a:r>
              <a:br>
                <a:rPr lang="en-GB" sz="1400" b="1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</a:br>
              <a:r>
                <a:rPr lang="en-GB" sz="1400" b="1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hackathons</a:t>
              </a:r>
              <a:endParaRPr sz="1400" b="1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grpSp>
          <p:nvGrpSpPr>
            <p:cNvPr id="293" name="Google Shape;293;g376eb3bdb96_0_893"/>
            <p:cNvGrpSpPr/>
            <p:nvPr/>
          </p:nvGrpSpPr>
          <p:grpSpPr>
            <a:xfrm>
              <a:off x="21860499" y="11346294"/>
              <a:ext cx="1439700" cy="1439700"/>
              <a:chOff x="21860499" y="11346294"/>
              <a:chExt cx="1439700" cy="1439700"/>
            </a:xfrm>
          </p:grpSpPr>
          <p:sp>
            <p:nvSpPr>
              <p:cNvPr id="294" name="Google Shape;294;g376eb3bdb96_0_893"/>
              <p:cNvSpPr/>
              <p:nvPr/>
            </p:nvSpPr>
            <p:spPr>
              <a:xfrm>
                <a:off x="21860499" y="11346294"/>
                <a:ext cx="1439700" cy="1439700"/>
              </a:xfrm>
              <a:prstGeom prst="ellipse">
                <a:avLst/>
              </a:prstGeom>
              <a:solidFill>
                <a:schemeClr val="lt1"/>
              </a:solidFill>
              <a:ln w="28575" cap="flat" cmpd="sng">
                <a:solidFill>
                  <a:srgbClr val="689C4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13" tIns="22850" rIns="45713" bIns="2285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95" name="Google Shape;295;g376eb3bdb96_0_893" descr="Shape&#10;&#10;Description automatically generated with low confidence"/>
              <p:cNvPicPr preferRelativeResize="0"/>
              <p:nvPr/>
            </p:nvPicPr>
            <p:blipFill rotWithShape="1"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076311" y="11587285"/>
                <a:ext cx="1007999" cy="95764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296" name="Google Shape;296;g376eb3bdb96_0_893" descr="Hero Male outline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9152" y="5753170"/>
            <a:ext cx="486000" cy="48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7" name="Google Shape;297;g376eb3bdb96_0_893"/>
          <p:cNvGrpSpPr/>
          <p:nvPr/>
        </p:nvGrpSpPr>
        <p:grpSpPr>
          <a:xfrm>
            <a:off x="7256790" y="2374459"/>
            <a:ext cx="558013" cy="558013"/>
            <a:chOff x="1808192" y="2872480"/>
            <a:chExt cx="914400" cy="914400"/>
          </a:xfrm>
        </p:grpSpPr>
        <p:pic>
          <p:nvPicPr>
            <p:cNvPr id="298" name="Google Shape;298;g376eb3bdb96_0_893" descr="Laptop with solid fill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08192" y="2872480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9" name="Google Shape;299;g376eb3bdb96_0_893"/>
            <p:cNvSpPr/>
            <p:nvPr/>
          </p:nvSpPr>
          <p:spPr>
            <a:xfrm>
              <a:off x="2123728" y="3161904"/>
              <a:ext cx="274224" cy="292467"/>
            </a:xfrm>
            <a:custGeom>
              <a:avLst/>
              <a:gdLst/>
              <a:ahLst/>
              <a:cxnLst/>
              <a:rect l="l" t="t" r="r" b="b"/>
              <a:pathLst>
                <a:path w="197" h="210" extrusionOk="0">
                  <a:moveTo>
                    <a:pt x="86" y="114"/>
                  </a:moveTo>
                  <a:cubicBezTo>
                    <a:pt x="48" y="116"/>
                    <a:pt x="26" y="68"/>
                    <a:pt x="0" y="56"/>
                  </a:cubicBezTo>
                  <a:cubicBezTo>
                    <a:pt x="22" y="16"/>
                    <a:pt x="78" y="11"/>
                    <a:pt x="107" y="39"/>
                  </a:cubicBezTo>
                  <a:cubicBezTo>
                    <a:pt x="104" y="41"/>
                    <a:pt x="101" y="43"/>
                    <a:pt x="99" y="45"/>
                  </a:cubicBezTo>
                  <a:cubicBezTo>
                    <a:pt x="66" y="20"/>
                    <a:pt x="27" y="34"/>
                    <a:pt x="13" y="52"/>
                  </a:cubicBezTo>
                  <a:cubicBezTo>
                    <a:pt x="37" y="67"/>
                    <a:pt x="54" y="100"/>
                    <a:pt x="79" y="105"/>
                  </a:cubicBezTo>
                  <a:cubicBezTo>
                    <a:pt x="81" y="109"/>
                    <a:pt x="83" y="112"/>
                    <a:pt x="86" y="114"/>
                  </a:cubicBezTo>
                  <a:close/>
                  <a:moveTo>
                    <a:pt x="163" y="206"/>
                  </a:moveTo>
                  <a:cubicBezTo>
                    <a:pt x="168" y="208"/>
                    <a:pt x="174" y="204"/>
                    <a:pt x="174" y="199"/>
                  </a:cubicBezTo>
                  <a:cubicBezTo>
                    <a:pt x="174" y="194"/>
                    <a:pt x="171" y="191"/>
                    <a:pt x="166" y="190"/>
                  </a:cubicBezTo>
                  <a:cubicBezTo>
                    <a:pt x="163" y="187"/>
                    <a:pt x="158" y="187"/>
                    <a:pt x="154" y="189"/>
                  </a:cubicBezTo>
                  <a:cubicBezTo>
                    <a:pt x="153" y="178"/>
                    <a:pt x="141" y="171"/>
                    <a:pt x="131" y="176"/>
                  </a:cubicBezTo>
                  <a:cubicBezTo>
                    <a:pt x="132" y="169"/>
                    <a:pt x="126" y="163"/>
                    <a:pt x="119" y="162"/>
                  </a:cubicBezTo>
                  <a:cubicBezTo>
                    <a:pt x="119" y="156"/>
                    <a:pt x="111" y="152"/>
                    <a:pt x="106" y="155"/>
                  </a:cubicBezTo>
                  <a:cubicBezTo>
                    <a:pt x="104" y="151"/>
                    <a:pt x="99" y="148"/>
                    <a:pt x="94" y="148"/>
                  </a:cubicBezTo>
                  <a:cubicBezTo>
                    <a:pt x="88" y="148"/>
                    <a:pt x="82" y="153"/>
                    <a:pt x="82" y="159"/>
                  </a:cubicBezTo>
                  <a:cubicBezTo>
                    <a:pt x="73" y="159"/>
                    <a:pt x="67" y="168"/>
                    <a:pt x="69" y="176"/>
                  </a:cubicBezTo>
                  <a:cubicBezTo>
                    <a:pt x="60" y="171"/>
                    <a:pt x="48" y="177"/>
                    <a:pt x="46" y="187"/>
                  </a:cubicBezTo>
                  <a:cubicBezTo>
                    <a:pt x="41" y="188"/>
                    <a:pt x="37" y="192"/>
                    <a:pt x="37" y="197"/>
                  </a:cubicBezTo>
                  <a:cubicBezTo>
                    <a:pt x="37" y="206"/>
                    <a:pt x="47" y="210"/>
                    <a:pt x="53" y="204"/>
                  </a:cubicBezTo>
                  <a:cubicBezTo>
                    <a:pt x="58" y="208"/>
                    <a:pt x="69" y="208"/>
                    <a:pt x="73" y="202"/>
                  </a:cubicBezTo>
                  <a:cubicBezTo>
                    <a:pt x="78" y="207"/>
                    <a:pt x="85" y="208"/>
                    <a:pt x="90" y="206"/>
                  </a:cubicBezTo>
                  <a:cubicBezTo>
                    <a:pt x="94" y="207"/>
                    <a:pt x="102" y="208"/>
                    <a:pt x="106" y="205"/>
                  </a:cubicBezTo>
                  <a:cubicBezTo>
                    <a:pt x="110" y="207"/>
                    <a:pt x="115" y="207"/>
                    <a:pt x="120" y="206"/>
                  </a:cubicBezTo>
                  <a:cubicBezTo>
                    <a:pt x="123" y="208"/>
                    <a:pt x="127" y="207"/>
                    <a:pt x="130" y="205"/>
                  </a:cubicBezTo>
                  <a:cubicBezTo>
                    <a:pt x="136" y="209"/>
                    <a:pt x="146" y="206"/>
                    <a:pt x="151" y="201"/>
                  </a:cubicBezTo>
                  <a:cubicBezTo>
                    <a:pt x="153" y="206"/>
                    <a:pt x="158" y="208"/>
                    <a:pt x="163" y="206"/>
                  </a:cubicBezTo>
                  <a:close/>
                  <a:moveTo>
                    <a:pt x="9" y="199"/>
                  </a:moveTo>
                  <a:cubicBezTo>
                    <a:pt x="7" y="199"/>
                    <a:pt x="6" y="201"/>
                    <a:pt x="6" y="203"/>
                  </a:cubicBezTo>
                  <a:cubicBezTo>
                    <a:pt x="6" y="205"/>
                    <a:pt x="7" y="207"/>
                    <a:pt x="9" y="207"/>
                  </a:cubicBezTo>
                  <a:cubicBezTo>
                    <a:pt x="11" y="207"/>
                    <a:pt x="13" y="205"/>
                    <a:pt x="13" y="203"/>
                  </a:cubicBezTo>
                  <a:cubicBezTo>
                    <a:pt x="13" y="201"/>
                    <a:pt x="11" y="199"/>
                    <a:pt x="9" y="199"/>
                  </a:cubicBezTo>
                  <a:close/>
                  <a:moveTo>
                    <a:pt x="26" y="193"/>
                  </a:moveTo>
                  <a:cubicBezTo>
                    <a:pt x="22" y="193"/>
                    <a:pt x="19" y="196"/>
                    <a:pt x="19" y="200"/>
                  </a:cubicBezTo>
                  <a:cubicBezTo>
                    <a:pt x="19" y="209"/>
                    <a:pt x="33" y="209"/>
                    <a:pt x="33" y="200"/>
                  </a:cubicBezTo>
                  <a:cubicBezTo>
                    <a:pt x="33" y="196"/>
                    <a:pt x="30" y="193"/>
                    <a:pt x="26" y="193"/>
                  </a:cubicBezTo>
                  <a:close/>
                  <a:moveTo>
                    <a:pt x="185" y="195"/>
                  </a:moveTo>
                  <a:cubicBezTo>
                    <a:pt x="182" y="195"/>
                    <a:pt x="179" y="198"/>
                    <a:pt x="179" y="201"/>
                  </a:cubicBezTo>
                  <a:cubicBezTo>
                    <a:pt x="179" y="204"/>
                    <a:pt x="182" y="207"/>
                    <a:pt x="185" y="207"/>
                  </a:cubicBezTo>
                  <a:cubicBezTo>
                    <a:pt x="188" y="207"/>
                    <a:pt x="191" y="204"/>
                    <a:pt x="191" y="201"/>
                  </a:cubicBezTo>
                  <a:cubicBezTo>
                    <a:pt x="191" y="198"/>
                    <a:pt x="188" y="195"/>
                    <a:pt x="185" y="195"/>
                  </a:cubicBezTo>
                  <a:close/>
                  <a:moveTo>
                    <a:pt x="115" y="119"/>
                  </a:moveTo>
                  <a:cubicBezTo>
                    <a:pt x="178" y="145"/>
                    <a:pt x="177" y="65"/>
                    <a:pt x="197" y="47"/>
                  </a:cubicBezTo>
                  <a:cubicBezTo>
                    <a:pt x="126" y="0"/>
                    <a:pt x="56" y="85"/>
                    <a:pt x="96" y="111"/>
                  </a:cubicBezTo>
                  <a:cubicBezTo>
                    <a:pt x="111" y="77"/>
                    <a:pt x="135" y="52"/>
                    <a:pt x="161" y="50"/>
                  </a:cubicBezTo>
                  <a:cubicBezTo>
                    <a:pt x="128" y="69"/>
                    <a:pt x="103" y="102"/>
                    <a:pt x="98" y="139"/>
                  </a:cubicBezTo>
                  <a:cubicBezTo>
                    <a:pt x="103" y="140"/>
                    <a:pt x="106" y="142"/>
                    <a:pt x="109" y="145"/>
                  </a:cubicBezTo>
                  <a:cubicBezTo>
                    <a:pt x="110" y="145"/>
                    <a:pt x="110" y="145"/>
                    <a:pt x="110" y="145"/>
                  </a:cubicBezTo>
                  <a:cubicBezTo>
                    <a:pt x="110" y="135"/>
                    <a:pt x="112" y="125"/>
                    <a:pt x="115" y="119"/>
                  </a:cubicBezTo>
                  <a:close/>
                  <a:moveTo>
                    <a:pt x="41" y="47"/>
                  </a:moveTo>
                  <a:cubicBezTo>
                    <a:pt x="53" y="48"/>
                    <a:pt x="69" y="55"/>
                    <a:pt x="83" y="65"/>
                  </a:cubicBezTo>
                  <a:cubicBezTo>
                    <a:pt x="84" y="62"/>
                    <a:pt x="86" y="59"/>
                    <a:pt x="89" y="56"/>
                  </a:cubicBezTo>
                  <a:cubicBezTo>
                    <a:pt x="74" y="47"/>
                    <a:pt x="53" y="40"/>
                    <a:pt x="41" y="47"/>
                  </a:cubicBezTo>
                  <a:close/>
                </a:path>
              </a:pathLst>
            </a:custGeom>
            <a:solidFill>
              <a:srgbClr val="689C41"/>
            </a:solidFill>
            <a:ln>
              <a:noFill/>
            </a:ln>
          </p:spPr>
          <p:txBody>
            <a:bodyPr spcFirstLastPara="1" wrap="square" lIns="45713" tIns="22850" rIns="45713" bIns="2285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" name="Google Shape;300;g376eb3bdb96_0_893"/>
          <p:cNvGrpSpPr/>
          <p:nvPr/>
        </p:nvGrpSpPr>
        <p:grpSpPr>
          <a:xfrm>
            <a:off x="8341947" y="5605073"/>
            <a:ext cx="1189500" cy="1190360"/>
            <a:chOff x="16669065" y="11343860"/>
            <a:chExt cx="2379000" cy="2380719"/>
          </a:xfrm>
        </p:grpSpPr>
        <p:sp>
          <p:nvSpPr>
            <p:cNvPr id="301" name="Google Shape;301;g376eb3bdb96_0_893"/>
            <p:cNvSpPr txBox="1"/>
            <p:nvPr/>
          </p:nvSpPr>
          <p:spPr>
            <a:xfrm>
              <a:off x="16669065" y="12770512"/>
              <a:ext cx="2379000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GB" sz="1400" b="1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Minorities in tech</a:t>
              </a:r>
              <a:endParaRPr sz="1400" b="1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grpSp>
          <p:nvGrpSpPr>
            <p:cNvPr id="302" name="Google Shape;302;g376eb3bdb96_0_893"/>
            <p:cNvGrpSpPr/>
            <p:nvPr/>
          </p:nvGrpSpPr>
          <p:grpSpPr>
            <a:xfrm>
              <a:off x="17163585" y="11343860"/>
              <a:ext cx="1439700" cy="1439700"/>
              <a:chOff x="17163585" y="11343860"/>
              <a:chExt cx="1439700" cy="1439700"/>
            </a:xfrm>
          </p:grpSpPr>
          <p:sp>
            <p:nvSpPr>
              <p:cNvPr id="303" name="Google Shape;303;g376eb3bdb96_0_893"/>
              <p:cNvSpPr/>
              <p:nvPr/>
            </p:nvSpPr>
            <p:spPr>
              <a:xfrm>
                <a:off x="17163585" y="11343860"/>
                <a:ext cx="1439700" cy="1439700"/>
              </a:xfrm>
              <a:prstGeom prst="ellipse">
                <a:avLst/>
              </a:prstGeom>
              <a:solidFill>
                <a:schemeClr val="lt1"/>
              </a:solidFill>
              <a:ln w="28575" cap="flat" cmpd="sng">
                <a:solidFill>
                  <a:srgbClr val="689C4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13" tIns="22850" rIns="45713" bIns="2285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04" name="Google Shape;304;g376eb3bdb96_0_893" descr="Programmer female with solid fill"/>
              <p:cNvPicPr preferRelativeResize="0"/>
              <p:nvPr/>
            </p:nvPicPr>
            <p:blipFill rotWithShape="1">
              <a:blip r:embed="rId8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7383503" y="11470906"/>
                <a:ext cx="1008000" cy="100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05" name="Google Shape;305;g376eb3bdb96_0_893"/>
          <p:cNvGrpSpPr/>
          <p:nvPr/>
        </p:nvGrpSpPr>
        <p:grpSpPr>
          <a:xfrm>
            <a:off x="6689861" y="5626962"/>
            <a:ext cx="719850" cy="719850"/>
            <a:chOff x="13289553" y="11343864"/>
            <a:chExt cx="1439700" cy="1439700"/>
          </a:xfrm>
        </p:grpSpPr>
        <p:sp>
          <p:nvSpPr>
            <p:cNvPr id="306" name="Google Shape;306;g376eb3bdb96_0_893"/>
            <p:cNvSpPr/>
            <p:nvPr/>
          </p:nvSpPr>
          <p:spPr>
            <a:xfrm>
              <a:off x="13289553" y="11343864"/>
              <a:ext cx="1439700" cy="1439700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689C4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g376eb3bdb96_0_893"/>
            <p:cNvSpPr/>
            <p:nvPr/>
          </p:nvSpPr>
          <p:spPr>
            <a:xfrm>
              <a:off x="13534821" y="11618148"/>
              <a:ext cx="948503" cy="890504"/>
            </a:xfrm>
            <a:custGeom>
              <a:avLst/>
              <a:gdLst/>
              <a:ahLst/>
              <a:cxnLst/>
              <a:rect l="l" t="t" r="r" b="b"/>
              <a:pathLst>
                <a:path w="599370" h="562720" extrusionOk="0">
                  <a:moveTo>
                    <a:pt x="46037" y="487363"/>
                  </a:moveTo>
                  <a:cubicBezTo>
                    <a:pt x="51166" y="487363"/>
                    <a:pt x="55196" y="491317"/>
                    <a:pt x="55196" y="496349"/>
                  </a:cubicBezTo>
                  <a:cubicBezTo>
                    <a:pt x="55196" y="501741"/>
                    <a:pt x="51166" y="506054"/>
                    <a:pt x="46037" y="506054"/>
                  </a:cubicBezTo>
                  <a:cubicBezTo>
                    <a:pt x="40542" y="506054"/>
                    <a:pt x="36512" y="501741"/>
                    <a:pt x="36512" y="496349"/>
                  </a:cubicBezTo>
                  <a:cubicBezTo>
                    <a:pt x="36512" y="491317"/>
                    <a:pt x="40542" y="487363"/>
                    <a:pt x="46037" y="487363"/>
                  </a:cubicBezTo>
                  <a:close/>
                  <a:moveTo>
                    <a:pt x="494793" y="402055"/>
                  </a:moveTo>
                  <a:cubicBezTo>
                    <a:pt x="486163" y="402055"/>
                    <a:pt x="473218" y="407098"/>
                    <a:pt x="457396" y="413582"/>
                  </a:cubicBezTo>
                  <a:cubicBezTo>
                    <a:pt x="440496" y="420066"/>
                    <a:pt x="419639" y="427992"/>
                    <a:pt x="394109" y="434116"/>
                  </a:cubicBezTo>
                  <a:cubicBezTo>
                    <a:pt x="395547" y="440240"/>
                    <a:pt x="396266" y="447084"/>
                    <a:pt x="395907" y="454649"/>
                  </a:cubicBezTo>
                  <a:cubicBezTo>
                    <a:pt x="395547" y="456450"/>
                    <a:pt x="395547" y="458972"/>
                    <a:pt x="394468" y="461494"/>
                  </a:cubicBezTo>
                  <a:cubicBezTo>
                    <a:pt x="438698" y="450686"/>
                    <a:pt x="470341" y="436997"/>
                    <a:pt x="492276" y="427992"/>
                  </a:cubicBezTo>
                  <a:cubicBezTo>
                    <a:pt x="499109" y="425110"/>
                    <a:pt x="505222" y="422588"/>
                    <a:pt x="510615" y="420427"/>
                  </a:cubicBezTo>
                  <a:cubicBezTo>
                    <a:pt x="510975" y="415383"/>
                    <a:pt x="509537" y="410700"/>
                    <a:pt x="507019" y="407098"/>
                  </a:cubicBezTo>
                  <a:cubicBezTo>
                    <a:pt x="504143" y="403856"/>
                    <a:pt x="500187" y="402055"/>
                    <a:pt x="494793" y="402055"/>
                  </a:cubicBezTo>
                  <a:close/>
                  <a:moveTo>
                    <a:pt x="116507" y="385844"/>
                  </a:moveTo>
                  <a:cubicBezTo>
                    <a:pt x="110753" y="385844"/>
                    <a:pt x="105000" y="388005"/>
                    <a:pt x="101044" y="392328"/>
                  </a:cubicBezTo>
                  <a:cubicBezTo>
                    <a:pt x="96370" y="396651"/>
                    <a:pt x="93853" y="402415"/>
                    <a:pt x="93853" y="408899"/>
                  </a:cubicBezTo>
                  <a:lnTo>
                    <a:pt x="93133" y="502561"/>
                  </a:lnTo>
                  <a:cubicBezTo>
                    <a:pt x="93133" y="513008"/>
                    <a:pt x="100325" y="522374"/>
                    <a:pt x="110394" y="525256"/>
                  </a:cubicBezTo>
                  <a:cubicBezTo>
                    <a:pt x="184828" y="544709"/>
                    <a:pt x="374331" y="577490"/>
                    <a:pt x="526437" y="458251"/>
                  </a:cubicBezTo>
                  <a:cubicBezTo>
                    <a:pt x="530752" y="455009"/>
                    <a:pt x="539382" y="447084"/>
                    <a:pt x="539742" y="440960"/>
                  </a:cubicBezTo>
                  <a:cubicBezTo>
                    <a:pt x="539742" y="439879"/>
                    <a:pt x="539742" y="437358"/>
                    <a:pt x="535787" y="433395"/>
                  </a:cubicBezTo>
                  <a:cubicBezTo>
                    <a:pt x="532191" y="430873"/>
                    <a:pt x="515650" y="437718"/>
                    <a:pt x="499468" y="444562"/>
                  </a:cubicBezTo>
                  <a:cubicBezTo>
                    <a:pt x="471780" y="456450"/>
                    <a:pt x="429708" y="473742"/>
                    <a:pt x="367859" y="485629"/>
                  </a:cubicBezTo>
                  <a:cubicBezTo>
                    <a:pt x="354194" y="491033"/>
                    <a:pt x="335496" y="493555"/>
                    <a:pt x="311403" y="493555"/>
                  </a:cubicBezTo>
                  <a:cubicBezTo>
                    <a:pt x="289828" y="493555"/>
                    <a:pt x="264297" y="491394"/>
                    <a:pt x="234811" y="487431"/>
                  </a:cubicBezTo>
                  <a:cubicBezTo>
                    <a:pt x="229777" y="487070"/>
                    <a:pt x="226181" y="482027"/>
                    <a:pt x="226900" y="477344"/>
                  </a:cubicBezTo>
                  <a:cubicBezTo>
                    <a:pt x="227979" y="472301"/>
                    <a:pt x="232294" y="469058"/>
                    <a:pt x="237328" y="469419"/>
                  </a:cubicBezTo>
                  <a:cubicBezTo>
                    <a:pt x="312123" y="479866"/>
                    <a:pt x="346643" y="474462"/>
                    <a:pt x="362465" y="468698"/>
                  </a:cubicBezTo>
                  <a:cubicBezTo>
                    <a:pt x="362465" y="468338"/>
                    <a:pt x="362825" y="468338"/>
                    <a:pt x="362825" y="468338"/>
                  </a:cubicBezTo>
                  <a:cubicBezTo>
                    <a:pt x="377208" y="462574"/>
                    <a:pt x="377568" y="455369"/>
                    <a:pt x="377568" y="453208"/>
                  </a:cubicBezTo>
                  <a:cubicBezTo>
                    <a:pt x="378287" y="443482"/>
                    <a:pt x="376489" y="436277"/>
                    <a:pt x="372174" y="431594"/>
                  </a:cubicBezTo>
                  <a:cubicBezTo>
                    <a:pt x="366061" y="425470"/>
                    <a:pt x="356712" y="425830"/>
                    <a:pt x="356712" y="425830"/>
                  </a:cubicBezTo>
                  <a:cubicBezTo>
                    <a:pt x="274725" y="426551"/>
                    <a:pt x="259623" y="417545"/>
                    <a:pt x="242722" y="407458"/>
                  </a:cubicBezTo>
                  <a:cubicBezTo>
                    <a:pt x="227260" y="398452"/>
                    <a:pt x="210000" y="388005"/>
                    <a:pt x="117226" y="385844"/>
                  </a:cubicBezTo>
                  <a:cubicBezTo>
                    <a:pt x="117226" y="385844"/>
                    <a:pt x="116866" y="385844"/>
                    <a:pt x="116507" y="385844"/>
                  </a:cubicBezTo>
                  <a:close/>
                  <a:moveTo>
                    <a:pt x="21575" y="385844"/>
                  </a:moveTo>
                  <a:cubicBezTo>
                    <a:pt x="19418" y="385844"/>
                    <a:pt x="17979" y="387285"/>
                    <a:pt x="17979" y="389086"/>
                  </a:cubicBezTo>
                  <a:lnTo>
                    <a:pt x="17979" y="522374"/>
                  </a:lnTo>
                  <a:cubicBezTo>
                    <a:pt x="17979" y="524175"/>
                    <a:pt x="19418" y="525616"/>
                    <a:pt x="21575" y="525616"/>
                  </a:cubicBezTo>
                  <a:lnTo>
                    <a:pt x="71558" y="525616"/>
                  </a:lnTo>
                  <a:cubicBezTo>
                    <a:pt x="73716" y="525616"/>
                    <a:pt x="75154" y="524175"/>
                    <a:pt x="75154" y="522374"/>
                  </a:cubicBezTo>
                  <a:lnTo>
                    <a:pt x="75154" y="389086"/>
                  </a:lnTo>
                  <a:cubicBezTo>
                    <a:pt x="75154" y="387285"/>
                    <a:pt x="73716" y="385844"/>
                    <a:pt x="71558" y="385844"/>
                  </a:cubicBezTo>
                  <a:close/>
                  <a:moveTo>
                    <a:pt x="424674" y="348019"/>
                  </a:moveTo>
                  <a:cubicBezTo>
                    <a:pt x="415684" y="348019"/>
                    <a:pt x="408852" y="355224"/>
                    <a:pt x="408852" y="363870"/>
                  </a:cubicBezTo>
                  <a:cubicBezTo>
                    <a:pt x="408852" y="372875"/>
                    <a:pt x="415684" y="379720"/>
                    <a:pt x="424674" y="379720"/>
                  </a:cubicBezTo>
                  <a:lnTo>
                    <a:pt x="457396" y="379720"/>
                  </a:lnTo>
                  <a:cubicBezTo>
                    <a:pt x="467824" y="370354"/>
                    <a:pt x="477174" y="359907"/>
                    <a:pt x="485085" y="348019"/>
                  </a:cubicBezTo>
                  <a:close/>
                  <a:moveTo>
                    <a:pt x="590616" y="260350"/>
                  </a:moveTo>
                  <a:cubicBezTo>
                    <a:pt x="595709" y="260711"/>
                    <a:pt x="599711" y="265048"/>
                    <a:pt x="599348" y="270108"/>
                  </a:cubicBezTo>
                  <a:cubicBezTo>
                    <a:pt x="596801" y="309503"/>
                    <a:pt x="585887" y="346729"/>
                    <a:pt x="566241" y="380703"/>
                  </a:cubicBezTo>
                  <a:cubicBezTo>
                    <a:pt x="564422" y="383594"/>
                    <a:pt x="561512" y="385401"/>
                    <a:pt x="558237" y="385401"/>
                  </a:cubicBezTo>
                  <a:cubicBezTo>
                    <a:pt x="556782" y="385401"/>
                    <a:pt x="555327" y="385040"/>
                    <a:pt x="553508" y="384317"/>
                  </a:cubicBezTo>
                  <a:cubicBezTo>
                    <a:pt x="549142" y="381787"/>
                    <a:pt x="547687" y="376004"/>
                    <a:pt x="550234" y="371667"/>
                  </a:cubicBezTo>
                  <a:cubicBezTo>
                    <a:pt x="568424" y="339862"/>
                    <a:pt x="578611" y="305527"/>
                    <a:pt x="581157" y="269024"/>
                  </a:cubicBezTo>
                  <a:cubicBezTo>
                    <a:pt x="581157" y="263964"/>
                    <a:pt x="585523" y="260350"/>
                    <a:pt x="590616" y="260350"/>
                  </a:cubicBezTo>
                  <a:close/>
                  <a:moveTo>
                    <a:pt x="415324" y="198161"/>
                  </a:moveTo>
                  <a:cubicBezTo>
                    <a:pt x="406694" y="198161"/>
                    <a:pt x="399862" y="205005"/>
                    <a:pt x="399862" y="214011"/>
                  </a:cubicBezTo>
                  <a:cubicBezTo>
                    <a:pt x="399862" y="222657"/>
                    <a:pt x="406694" y="229862"/>
                    <a:pt x="415324" y="229862"/>
                  </a:cubicBezTo>
                  <a:lnTo>
                    <a:pt x="469982" y="229862"/>
                  </a:lnTo>
                  <a:cubicBezTo>
                    <a:pt x="475016" y="229862"/>
                    <a:pt x="478972" y="233824"/>
                    <a:pt x="478972" y="238868"/>
                  </a:cubicBezTo>
                  <a:cubicBezTo>
                    <a:pt x="478972" y="243911"/>
                    <a:pt x="475016" y="247874"/>
                    <a:pt x="469982" y="247874"/>
                  </a:cubicBezTo>
                  <a:cubicBezTo>
                    <a:pt x="461352" y="247874"/>
                    <a:pt x="454160" y="255078"/>
                    <a:pt x="454160" y="263724"/>
                  </a:cubicBezTo>
                  <a:cubicBezTo>
                    <a:pt x="454160" y="272730"/>
                    <a:pt x="461352" y="279574"/>
                    <a:pt x="469982" y="279574"/>
                  </a:cubicBezTo>
                  <a:lnTo>
                    <a:pt x="511694" y="279574"/>
                  </a:lnTo>
                  <a:cubicBezTo>
                    <a:pt x="512773" y="271289"/>
                    <a:pt x="513492" y="262643"/>
                    <a:pt x="513492" y="253998"/>
                  </a:cubicBezTo>
                  <a:cubicBezTo>
                    <a:pt x="513492" y="248954"/>
                    <a:pt x="513132" y="244271"/>
                    <a:pt x="512773" y="239588"/>
                  </a:cubicBezTo>
                  <a:cubicBezTo>
                    <a:pt x="511694" y="225179"/>
                    <a:pt x="508817" y="211490"/>
                    <a:pt x="504143" y="198161"/>
                  </a:cubicBezTo>
                  <a:close/>
                  <a:moveTo>
                    <a:pt x="119841" y="155794"/>
                  </a:moveTo>
                  <a:cubicBezTo>
                    <a:pt x="124494" y="157600"/>
                    <a:pt x="126642" y="163018"/>
                    <a:pt x="124852" y="167714"/>
                  </a:cubicBezTo>
                  <a:cubicBezTo>
                    <a:pt x="114113" y="195168"/>
                    <a:pt x="108386" y="224788"/>
                    <a:pt x="108386" y="254770"/>
                  </a:cubicBezTo>
                  <a:cubicBezTo>
                    <a:pt x="108386" y="277889"/>
                    <a:pt x="111965" y="301007"/>
                    <a:pt x="118409" y="322681"/>
                  </a:cubicBezTo>
                  <a:cubicBezTo>
                    <a:pt x="119841" y="327738"/>
                    <a:pt x="116977" y="332795"/>
                    <a:pt x="112323" y="334240"/>
                  </a:cubicBezTo>
                  <a:cubicBezTo>
                    <a:pt x="111607" y="334602"/>
                    <a:pt x="110533" y="334602"/>
                    <a:pt x="109817" y="334602"/>
                  </a:cubicBezTo>
                  <a:cubicBezTo>
                    <a:pt x="105880" y="334602"/>
                    <a:pt x="102300" y="332073"/>
                    <a:pt x="101226" y="328099"/>
                  </a:cubicBezTo>
                  <a:cubicBezTo>
                    <a:pt x="94067" y="304258"/>
                    <a:pt x="90487" y="279695"/>
                    <a:pt x="90487" y="254770"/>
                  </a:cubicBezTo>
                  <a:cubicBezTo>
                    <a:pt x="90487" y="222621"/>
                    <a:pt x="96215" y="190833"/>
                    <a:pt x="108028" y="160851"/>
                  </a:cubicBezTo>
                  <a:cubicBezTo>
                    <a:pt x="109817" y="156155"/>
                    <a:pt x="115187" y="153988"/>
                    <a:pt x="119841" y="155794"/>
                  </a:cubicBezTo>
                  <a:close/>
                  <a:moveTo>
                    <a:pt x="213595" y="148088"/>
                  </a:moveTo>
                  <a:cubicBezTo>
                    <a:pt x="202808" y="161057"/>
                    <a:pt x="194178" y="176187"/>
                    <a:pt x="188065" y="192037"/>
                  </a:cubicBezTo>
                  <a:cubicBezTo>
                    <a:pt x="181952" y="207527"/>
                    <a:pt x="177996" y="223377"/>
                    <a:pt x="176917" y="239588"/>
                  </a:cubicBezTo>
                  <a:cubicBezTo>
                    <a:pt x="176558" y="244271"/>
                    <a:pt x="176198" y="248954"/>
                    <a:pt x="176198" y="253998"/>
                  </a:cubicBezTo>
                  <a:cubicBezTo>
                    <a:pt x="176198" y="264805"/>
                    <a:pt x="177277" y="275972"/>
                    <a:pt x="179435" y="287139"/>
                  </a:cubicBezTo>
                  <a:cubicBezTo>
                    <a:pt x="182311" y="302269"/>
                    <a:pt x="187346" y="316679"/>
                    <a:pt x="193818" y="330007"/>
                  </a:cubicBezTo>
                  <a:lnTo>
                    <a:pt x="339811" y="330007"/>
                  </a:lnTo>
                  <a:cubicBezTo>
                    <a:pt x="348801" y="330007"/>
                    <a:pt x="355633" y="322803"/>
                    <a:pt x="355633" y="313797"/>
                  </a:cubicBezTo>
                  <a:cubicBezTo>
                    <a:pt x="355633" y="305151"/>
                    <a:pt x="348801" y="298307"/>
                    <a:pt x="339811" y="298307"/>
                  </a:cubicBezTo>
                  <a:lnTo>
                    <a:pt x="226181" y="297946"/>
                  </a:lnTo>
                  <a:cubicBezTo>
                    <a:pt x="221506" y="297946"/>
                    <a:pt x="217551" y="293984"/>
                    <a:pt x="217551" y="288940"/>
                  </a:cubicBezTo>
                  <a:cubicBezTo>
                    <a:pt x="217551" y="283897"/>
                    <a:pt x="221506" y="279574"/>
                    <a:pt x="226181" y="279574"/>
                  </a:cubicBezTo>
                  <a:cubicBezTo>
                    <a:pt x="235171" y="279574"/>
                    <a:pt x="242362" y="272730"/>
                    <a:pt x="242362" y="263724"/>
                  </a:cubicBezTo>
                  <a:cubicBezTo>
                    <a:pt x="242362" y="255078"/>
                    <a:pt x="235171" y="247874"/>
                    <a:pt x="226181" y="247874"/>
                  </a:cubicBezTo>
                  <a:cubicBezTo>
                    <a:pt x="221506" y="247874"/>
                    <a:pt x="217551" y="243911"/>
                    <a:pt x="217551" y="238868"/>
                  </a:cubicBezTo>
                  <a:cubicBezTo>
                    <a:pt x="217551" y="233824"/>
                    <a:pt x="221506" y="229862"/>
                    <a:pt x="226181" y="229862"/>
                  </a:cubicBezTo>
                  <a:lnTo>
                    <a:pt x="298818" y="229862"/>
                  </a:lnTo>
                  <a:cubicBezTo>
                    <a:pt x="307808" y="229862"/>
                    <a:pt x="314640" y="222657"/>
                    <a:pt x="314640" y="213651"/>
                  </a:cubicBezTo>
                  <a:cubicBezTo>
                    <a:pt x="314640" y="205005"/>
                    <a:pt x="307808" y="197801"/>
                    <a:pt x="298818" y="197801"/>
                  </a:cubicBezTo>
                  <a:lnTo>
                    <a:pt x="262499" y="197801"/>
                  </a:lnTo>
                  <a:cubicBezTo>
                    <a:pt x="257825" y="197801"/>
                    <a:pt x="253510" y="193838"/>
                    <a:pt x="253510" y="188795"/>
                  </a:cubicBezTo>
                  <a:cubicBezTo>
                    <a:pt x="253510" y="183751"/>
                    <a:pt x="257825" y="179789"/>
                    <a:pt x="262499" y="179789"/>
                  </a:cubicBezTo>
                  <a:cubicBezTo>
                    <a:pt x="271489" y="179789"/>
                    <a:pt x="278681" y="172584"/>
                    <a:pt x="278681" y="163938"/>
                  </a:cubicBezTo>
                  <a:cubicBezTo>
                    <a:pt x="278681" y="155293"/>
                    <a:pt x="271489" y="148088"/>
                    <a:pt x="262499" y="148088"/>
                  </a:cubicBezTo>
                  <a:close/>
                  <a:moveTo>
                    <a:pt x="162014" y="91815"/>
                  </a:moveTo>
                  <a:cubicBezTo>
                    <a:pt x="165968" y="95458"/>
                    <a:pt x="166328" y="101287"/>
                    <a:pt x="163452" y="104931"/>
                  </a:cubicBezTo>
                  <a:cubicBezTo>
                    <a:pt x="156982" y="112582"/>
                    <a:pt x="151591" y="120598"/>
                    <a:pt x="146199" y="128613"/>
                  </a:cubicBezTo>
                  <a:cubicBezTo>
                    <a:pt x="144762" y="131528"/>
                    <a:pt x="141886" y="132985"/>
                    <a:pt x="138651" y="132985"/>
                  </a:cubicBezTo>
                  <a:cubicBezTo>
                    <a:pt x="137213" y="132985"/>
                    <a:pt x="135416" y="132621"/>
                    <a:pt x="133619" y="131528"/>
                  </a:cubicBezTo>
                  <a:cubicBezTo>
                    <a:pt x="129665" y="128613"/>
                    <a:pt x="128587" y="123148"/>
                    <a:pt x="131103" y="119140"/>
                  </a:cubicBezTo>
                  <a:cubicBezTo>
                    <a:pt x="136854" y="110032"/>
                    <a:pt x="142605" y="101652"/>
                    <a:pt x="149434" y="93272"/>
                  </a:cubicBezTo>
                  <a:cubicBezTo>
                    <a:pt x="152669" y="89264"/>
                    <a:pt x="158061" y="88900"/>
                    <a:pt x="162014" y="91815"/>
                  </a:cubicBezTo>
                  <a:close/>
                  <a:moveTo>
                    <a:pt x="344845" y="84687"/>
                  </a:moveTo>
                  <a:cubicBezTo>
                    <a:pt x="302414" y="84687"/>
                    <a:pt x="261421" y="100897"/>
                    <a:pt x="230496" y="129716"/>
                  </a:cubicBezTo>
                  <a:lnTo>
                    <a:pt x="262499" y="129716"/>
                  </a:lnTo>
                  <a:cubicBezTo>
                    <a:pt x="281558" y="129716"/>
                    <a:pt x="296660" y="144846"/>
                    <a:pt x="296660" y="163938"/>
                  </a:cubicBezTo>
                  <a:cubicBezTo>
                    <a:pt x="296660" y="169702"/>
                    <a:pt x="295222" y="175106"/>
                    <a:pt x="292705" y="179789"/>
                  </a:cubicBezTo>
                  <a:lnTo>
                    <a:pt x="298818" y="179789"/>
                  </a:lnTo>
                  <a:cubicBezTo>
                    <a:pt x="317876" y="179789"/>
                    <a:pt x="332979" y="195279"/>
                    <a:pt x="332979" y="213651"/>
                  </a:cubicBezTo>
                  <a:cubicBezTo>
                    <a:pt x="332979" y="232383"/>
                    <a:pt x="317876" y="247874"/>
                    <a:pt x="298818" y="247874"/>
                  </a:cubicBezTo>
                  <a:lnTo>
                    <a:pt x="256386" y="247874"/>
                  </a:lnTo>
                  <a:cubicBezTo>
                    <a:pt x="258904" y="252557"/>
                    <a:pt x="260701" y="258320"/>
                    <a:pt x="260701" y="263724"/>
                  </a:cubicBezTo>
                  <a:cubicBezTo>
                    <a:pt x="260701" y="269488"/>
                    <a:pt x="258904" y="275251"/>
                    <a:pt x="256386" y="279574"/>
                  </a:cubicBezTo>
                  <a:lnTo>
                    <a:pt x="339811" y="279935"/>
                  </a:lnTo>
                  <a:cubicBezTo>
                    <a:pt x="358869" y="279935"/>
                    <a:pt x="373972" y="295064"/>
                    <a:pt x="373972" y="313797"/>
                  </a:cubicBezTo>
                  <a:cubicBezTo>
                    <a:pt x="373972" y="332889"/>
                    <a:pt x="358869" y="348019"/>
                    <a:pt x="339811" y="348019"/>
                  </a:cubicBezTo>
                  <a:lnTo>
                    <a:pt x="204606" y="348019"/>
                  </a:lnTo>
                  <a:cubicBezTo>
                    <a:pt x="213955" y="362068"/>
                    <a:pt x="225462" y="374316"/>
                    <a:pt x="238767" y="384763"/>
                  </a:cubicBezTo>
                  <a:cubicBezTo>
                    <a:pt x="243441" y="386925"/>
                    <a:pt x="247756" y="389446"/>
                    <a:pt x="251712" y="391968"/>
                  </a:cubicBezTo>
                  <a:cubicBezTo>
                    <a:pt x="266455" y="400614"/>
                    <a:pt x="279400" y="408179"/>
                    <a:pt x="356352" y="407458"/>
                  </a:cubicBezTo>
                  <a:cubicBezTo>
                    <a:pt x="357431" y="407458"/>
                    <a:pt x="372533" y="407098"/>
                    <a:pt x="384040" y="417905"/>
                  </a:cubicBezTo>
                  <a:cubicBezTo>
                    <a:pt x="388355" y="416824"/>
                    <a:pt x="392311" y="415744"/>
                    <a:pt x="396266" y="414663"/>
                  </a:cubicBezTo>
                  <a:cubicBezTo>
                    <a:pt x="408852" y="410700"/>
                    <a:pt x="421437" y="405297"/>
                    <a:pt x="432944" y="398092"/>
                  </a:cubicBezTo>
                  <a:lnTo>
                    <a:pt x="424674" y="398092"/>
                  </a:lnTo>
                  <a:cubicBezTo>
                    <a:pt x="405975" y="398092"/>
                    <a:pt x="390513" y="382602"/>
                    <a:pt x="390513" y="363870"/>
                  </a:cubicBezTo>
                  <a:cubicBezTo>
                    <a:pt x="390513" y="345137"/>
                    <a:pt x="405975" y="330007"/>
                    <a:pt x="424674" y="330007"/>
                  </a:cubicBezTo>
                  <a:lnTo>
                    <a:pt x="495872" y="330007"/>
                  </a:lnTo>
                  <a:cubicBezTo>
                    <a:pt x="500906" y="319921"/>
                    <a:pt x="504862" y="309114"/>
                    <a:pt x="507739" y="297946"/>
                  </a:cubicBezTo>
                  <a:lnTo>
                    <a:pt x="469982" y="297946"/>
                  </a:lnTo>
                  <a:cubicBezTo>
                    <a:pt x="451283" y="297946"/>
                    <a:pt x="436181" y="282816"/>
                    <a:pt x="436181" y="263724"/>
                  </a:cubicBezTo>
                  <a:cubicBezTo>
                    <a:pt x="436181" y="258320"/>
                    <a:pt x="437259" y="252557"/>
                    <a:pt x="439776" y="247874"/>
                  </a:cubicBezTo>
                  <a:lnTo>
                    <a:pt x="415324" y="247874"/>
                  </a:lnTo>
                  <a:cubicBezTo>
                    <a:pt x="396626" y="247874"/>
                    <a:pt x="381523" y="232744"/>
                    <a:pt x="381523" y="214011"/>
                  </a:cubicBezTo>
                  <a:cubicBezTo>
                    <a:pt x="381523" y="195279"/>
                    <a:pt x="396626" y="179789"/>
                    <a:pt x="415324" y="179789"/>
                  </a:cubicBezTo>
                  <a:lnTo>
                    <a:pt x="496591" y="179789"/>
                  </a:lnTo>
                  <a:cubicBezTo>
                    <a:pt x="468184" y="121791"/>
                    <a:pt x="409931" y="84687"/>
                    <a:pt x="344845" y="84687"/>
                  </a:cubicBezTo>
                  <a:close/>
                  <a:moveTo>
                    <a:pt x="508455" y="71879"/>
                  </a:moveTo>
                  <a:cubicBezTo>
                    <a:pt x="512086" y="68263"/>
                    <a:pt x="517894" y="68263"/>
                    <a:pt x="521525" y="71879"/>
                  </a:cubicBezTo>
                  <a:cubicBezTo>
                    <a:pt x="563636" y="112375"/>
                    <a:pt x="590500" y="166612"/>
                    <a:pt x="597398" y="224464"/>
                  </a:cubicBezTo>
                  <a:cubicBezTo>
                    <a:pt x="598124" y="229526"/>
                    <a:pt x="594494" y="233865"/>
                    <a:pt x="589411" y="234588"/>
                  </a:cubicBezTo>
                  <a:cubicBezTo>
                    <a:pt x="589048" y="234588"/>
                    <a:pt x="588685" y="234588"/>
                    <a:pt x="588685" y="234588"/>
                  </a:cubicBezTo>
                  <a:cubicBezTo>
                    <a:pt x="583603" y="234588"/>
                    <a:pt x="579973" y="231334"/>
                    <a:pt x="579246" y="226633"/>
                  </a:cubicBezTo>
                  <a:cubicBezTo>
                    <a:pt x="573075" y="173120"/>
                    <a:pt x="547663" y="122499"/>
                    <a:pt x="508818" y="84534"/>
                  </a:cubicBezTo>
                  <a:cubicBezTo>
                    <a:pt x="505188" y="81280"/>
                    <a:pt x="504825" y="75494"/>
                    <a:pt x="508455" y="71879"/>
                  </a:cubicBezTo>
                  <a:close/>
                  <a:moveTo>
                    <a:pt x="344845" y="66675"/>
                  </a:moveTo>
                  <a:cubicBezTo>
                    <a:pt x="422157" y="66675"/>
                    <a:pt x="490478" y="113505"/>
                    <a:pt x="518886" y="185553"/>
                  </a:cubicBezTo>
                  <a:cubicBezTo>
                    <a:pt x="525358" y="202484"/>
                    <a:pt x="529314" y="220135"/>
                    <a:pt x="531112" y="238147"/>
                  </a:cubicBezTo>
                  <a:cubicBezTo>
                    <a:pt x="531471" y="243190"/>
                    <a:pt x="531471" y="248234"/>
                    <a:pt x="531471" y="253998"/>
                  </a:cubicBezTo>
                  <a:cubicBezTo>
                    <a:pt x="531471" y="266246"/>
                    <a:pt x="530752" y="278494"/>
                    <a:pt x="527876" y="290742"/>
                  </a:cubicBezTo>
                  <a:cubicBezTo>
                    <a:pt x="524280" y="309114"/>
                    <a:pt x="517807" y="326765"/>
                    <a:pt x="509177" y="343336"/>
                  </a:cubicBezTo>
                  <a:cubicBezTo>
                    <a:pt x="500187" y="359907"/>
                    <a:pt x="488680" y="374316"/>
                    <a:pt x="475376" y="387645"/>
                  </a:cubicBezTo>
                  <a:cubicBezTo>
                    <a:pt x="482567" y="385484"/>
                    <a:pt x="488680" y="384043"/>
                    <a:pt x="494793" y="384043"/>
                  </a:cubicBezTo>
                  <a:cubicBezTo>
                    <a:pt x="505222" y="383683"/>
                    <a:pt x="514930" y="388005"/>
                    <a:pt x="521043" y="395570"/>
                  </a:cubicBezTo>
                  <a:cubicBezTo>
                    <a:pt x="525718" y="400974"/>
                    <a:pt x="527876" y="407818"/>
                    <a:pt x="528595" y="415383"/>
                  </a:cubicBezTo>
                  <a:cubicBezTo>
                    <a:pt x="535787" y="414303"/>
                    <a:pt x="542259" y="415383"/>
                    <a:pt x="547293" y="419706"/>
                  </a:cubicBezTo>
                  <a:cubicBezTo>
                    <a:pt x="556643" y="427631"/>
                    <a:pt x="558441" y="436277"/>
                    <a:pt x="557721" y="441681"/>
                  </a:cubicBezTo>
                  <a:cubicBezTo>
                    <a:pt x="557002" y="458612"/>
                    <a:pt x="539023" y="471580"/>
                    <a:pt x="537225" y="473021"/>
                  </a:cubicBezTo>
                  <a:cubicBezTo>
                    <a:pt x="447328" y="543268"/>
                    <a:pt x="345564" y="562720"/>
                    <a:pt x="259982" y="562720"/>
                  </a:cubicBezTo>
                  <a:cubicBezTo>
                    <a:pt x="194897" y="562720"/>
                    <a:pt x="139161" y="551193"/>
                    <a:pt x="105719" y="542907"/>
                  </a:cubicBezTo>
                  <a:cubicBezTo>
                    <a:pt x="99966" y="541106"/>
                    <a:pt x="94212" y="538224"/>
                    <a:pt x="89538" y="533901"/>
                  </a:cubicBezTo>
                  <a:cubicBezTo>
                    <a:pt x="85942" y="540025"/>
                    <a:pt x="79469" y="543988"/>
                    <a:pt x="71558" y="543988"/>
                  </a:cubicBezTo>
                  <a:lnTo>
                    <a:pt x="21575" y="543988"/>
                  </a:lnTo>
                  <a:cubicBezTo>
                    <a:pt x="9709" y="543988"/>
                    <a:pt x="0" y="534262"/>
                    <a:pt x="0" y="522374"/>
                  </a:cubicBezTo>
                  <a:lnTo>
                    <a:pt x="0" y="389086"/>
                  </a:lnTo>
                  <a:cubicBezTo>
                    <a:pt x="0" y="377198"/>
                    <a:pt x="9709" y="367472"/>
                    <a:pt x="21575" y="367472"/>
                  </a:cubicBezTo>
                  <a:lnTo>
                    <a:pt x="71558" y="367472"/>
                  </a:lnTo>
                  <a:cubicBezTo>
                    <a:pt x="79469" y="367472"/>
                    <a:pt x="86301" y="371795"/>
                    <a:pt x="90257" y="377559"/>
                  </a:cubicBezTo>
                  <a:cubicBezTo>
                    <a:pt x="97808" y="371074"/>
                    <a:pt x="107517" y="367472"/>
                    <a:pt x="117945" y="367472"/>
                  </a:cubicBezTo>
                  <a:cubicBezTo>
                    <a:pt x="156781" y="368553"/>
                    <a:pt x="183390" y="371074"/>
                    <a:pt x="202089" y="374316"/>
                  </a:cubicBezTo>
                  <a:cubicBezTo>
                    <a:pt x="193818" y="364590"/>
                    <a:pt x="186626" y="354503"/>
                    <a:pt x="180513" y="343336"/>
                  </a:cubicBezTo>
                  <a:cubicBezTo>
                    <a:pt x="171524" y="326765"/>
                    <a:pt x="165411" y="309114"/>
                    <a:pt x="161815" y="290742"/>
                  </a:cubicBezTo>
                  <a:cubicBezTo>
                    <a:pt x="159298" y="278494"/>
                    <a:pt x="157859" y="266246"/>
                    <a:pt x="157859" y="253998"/>
                  </a:cubicBezTo>
                  <a:cubicBezTo>
                    <a:pt x="157859" y="248234"/>
                    <a:pt x="158219" y="242830"/>
                    <a:pt x="158938" y="238147"/>
                  </a:cubicBezTo>
                  <a:cubicBezTo>
                    <a:pt x="160017" y="220135"/>
                    <a:pt x="164332" y="202484"/>
                    <a:pt x="170804" y="185553"/>
                  </a:cubicBezTo>
                  <a:cubicBezTo>
                    <a:pt x="178356" y="166460"/>
                    <a:pt x="189143" y="148448"/>
                    <a:pt x="202448" y="132958"/>
                  </a:cubicBezTo>
                  <a:cubicBezTo>
                    <a:pt x="238047" y="90811"/>
                    <a:pt x="289828" y="66675"/>
                    <a:pt x="344845" y="66675"/>
                  </a:cubicBezTo>
                  <a:close/>
                  <a:moveTo>
                    <a:pt x="344977" y="0"/>
                  </a:moveTo>
                  <a:cubicBezTo>
                    <a:pt x="395059" y="0"/>
                    <a:pt x="443699" y="14280"/>
                    <a:pt x="484772" y="41412"/>
                  </a:cubicBezTo>
                  <a:cubicBezTo>
                    <a:pt x="489096" y="44268"/>
                    <a:pt x="490177" y="49980"/>
                    <a:pt x="487655" y="53907"/>
                  </a:cubicBezTo>
                  <a:cubicBezTo>
                    <a:pt x="484772" y="58191"/>
                    <a:pt x="479368" y="59262"/>
                    <a:pt x="475044" y="56406"/>
                  </a:cubicBezTo>
                  <a:cubicBezTo>
                    <a:pt x="436493" y="31416"/>
                    <a:pt x="391456" y="17850"/>
                    <a:pt x="344977" y="17850"/>
                  </a:cubicBezTo>
                  <a:cubicBezTo>
                    <a:pt x="289852" y="17850"/>
                    <a:pt x="236168" y="37128"/>
                    <a:pt x="193653" y="72114"/>
                  </a:cubicBezTo>
                  <a:cubicBezTo>
                    <a:pt x="192212" y="73542"/>
                    <a:pt x="190050" y="74256"/>
                    <a:pt x="188249" y="74256"/>
                  </a:cubicBezTo>
                  <a:cubicBezTo>
                    <a:pt x="185366" y="74256"/>
                    <a:pt x="182844" y="73185"/>
                    <a:pt x="181043" y="71043"/>
                  </a:cubicBezTo>
                  <a:cubicBezTo>
                    <a:pt x="177800" y="67116"/>
                    <a:pt x="178160" y="61404"/>
                    <a:pt x="182124" y="58191"/>
                  </a:cubicBezTo>
                  <a:cubicBezTo>
                    <a:pt x="227881" y="20706"/>
                    <a:pt x="285529" y="0"/>
                    <a:pt x="344977" y="0"/>
                  </a:cubicBezTo>
                  <a:close/>
                </a:path>
              </a:pathLst>
            </a:custGeom>
            <a:solidFill>
              <a:srgbClr val="689C41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pic>
        <p:nvPicPr>
          <p:cNvPr id="308" name="Google Shape;308;g376eb3bdb96_0_893" descr="Footprints with solid fill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1068" y="2365754"/>
            <a:ext cx="900000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147;p20" descr="Tricycle with solid fill">
            <a:extLst>
              <a:ext uri="{FF2B5EF4-FFF2-40B4-BE49-F238E27FC236}">
                <a16:creationId xmlns:a16="http://schemas.microsoft.com/office/drawing/2014/main" id="{8AACDA30-8687-483F-30E7-4C985E6242A3}"/>
              </a:ext>
            </a:extLst>
          </p:cNvPr>
          <p:cNvPicPr preferRelativeResize="0"/>
          <p:nvPr/>
        </p:nvPicPr>
        <p:blipFill rotWithShape="1">
          <a:blip r:embed="rId10" cstate="screen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1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6910" y="4125825"/>
            <a:ext cx="558013" cy="5713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F7CFBD2-F2E7-ADAB-6F7C-8A16F48CA3AB}"/>
              </a:ext>
            </a:extLst>
          </p:cNvPr>
          <p:cNvGrpSpPr/>
          <p:nvPr/>
        </p:nvGrpSpPr>
        <p:grpSpPr>
          <a:xfrm>
            <a:off x="3354846" y="2221181"/>
            <a:ext cx="825018" cy="1221312"/>
            <a:chOff x="6709692" y="4442362"/>
            <a:chExt cx="1650035" cy="2442624"/>
          </a:xfrm>
        </p:grpSpPr>
        <p:sp>
          <p:nvSpPr>
            <p:cNvPr id="243" name="Google Shape;243;g376eb3bdb96_0_893"/>
            <p:cNvSpPr/>
            <p:nvPr/>
          </p:nvSpPr>
          <p:spPr>
            <a:xfrm>
              <a:off x="6709692" y="4442362"/>
              <a:ext cx="1601694" cy="2442624"/>
            </a:xfrm>
            <a:custGeom>
              <a:avLst/>
              <a:gdLst/>
              <a:ahLst/>
              <a:cxnLst/>
              <a:rect l="l" t="t" r="r" b="b"/>
              <a:pathLst>
                <a:path w="800847" h="1248015" extrusionOk="0">
                  <a:moveTo>
                    <a:pt x="794870" y="0"/>
                  </a:moveTo>
                  <a:cubicBezTo>
                    <a:pt x="796862" y="416005"/>
                    <a:pt x="798855" y="832010"/>
                    <a:pt x="800847" y="1248015"/>
                  </a:cubicBezTo>
                  <a:lnTo>
                    <a:pt x="221129" y="1241957"/>
                  </a:lnTo>
                  <a:cubicBezTo>
                    <a:pt x="199129" y="1241545"/>
                    <a:pt x="177384" y="1236518"/>
                    <a:pt x="155388" y="1235898"/>
                  </a:cubicBezTo>
                  <a:cubicBezTo>
                    <a:pt x="105603" y="1234497"/>
                    <a:pt x="55780" y="1235898"/>
                    <a:pt x="5976" y="1235898"/>
                  </a:cubicBezTo>
                  <a:lnTo>
                    <a:pt x="5700" y="1179983"/>
                  </a:lnTo>
                  <a:lnTo>
                    <a:pt x="45523" y="1183997"/>
                  </a:lnTo>
                  <a:cubicBezTo>
                    <a:pt x="355075" y="1183997"/>
                    <a:pt x="606017" y="933055"/>
                    <a:pt x="606017" y="623503"/>
                  </a:cubicBezTo>
                  <a:cubicBezTo>
                    <a:pt x="606017" y="313951"/>
                    <a:pt x="355075" y="63009"/>
                    <a:pt x="45523" y="63009"/>
                  </a:cubicBezTo>
                  <a:lnTo>
                    <a:pt x="214" y="67577"/>
                  </a:lnTo>
                  <a:lnTo>
                    <a:pt x="0" y="24233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rgbClr val="4676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AD6F364-4FD7-FD38-DB4A-16709D50F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147249" y="4558975"/>
              <a:ext cx="212478" cy="2291724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CA7C4D5-2404-ED28-8936-CE383F71A1E7}"/>
              </a:ext>
            </a:extLst>
          </p:cNvPr>
          <p:cNvSpPr txBox="1"/>
          <p:nvPr/>
        </p:nvSpPr>
        <p:spPr>
          <a:xfrm>
            <a:off x="172115" y="26653"/>
            <a:ext cx="8435606" cy="348333"/>
          </a:xfrm>
          <a:prstGeom prst="rect">
            <a:avLst/>
          </a:prstGeom>
          <a:noFill/>
        </p:spPr>
        <p:txBody>
          <a:bodyPr wrap="square" lIns="45720" tIns="22860" rIns="45720" bIns="2286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>
              <a:lnSpc>
                <a:spcPct val="115000"/>
              </a:lnSpc>
              <a:spcAft>
                <a:spcPts val="400"/>
              </a:spcAft>
              <a:buNone/>
            </a:pPr>
            <a:r>
              <a:rPr lang="en-GB" sz="1800" kern="0" dirty="0">
                <a:solidFill>
                  <a:srgbClr val="04BF20"/>
                </a:solidFill>
                <a:effectLst/>
                <a:latin typeface="+mn-lt"/>
                <a:ea typeface="Times New Roman" panose="02020603050405020304" pitchFamily="18" charset="0"/>
                <a:cs typeface="Times New Roman"/>
              </a:rPr>
              <a:t>Sustainability strategy on-a-page</a:t>
            </a:r>
            <a:endParaRPr lang="en-US" sz="1800" kern="100" dirty="0">
              <a:solidFill>
                <a:srgbClr val="04BF20"/>
              </a:solidFill>
              <a:effectLst/>
              <a:latin typeface="+mn-lt"/>
              <a:ea typeface="Aptos" panose="020B0004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6619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76eb3bdb96_0_1050"/>
          <p:cNvSpPr/>
          <p:nvPr/>
        </p:nvSpPr>
        <p:spPr>
          <a:xfrm>
            <a:off x="1557908" y="433517"/>
            <a:ext cx="9145050" cy="53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28" b="0" dirty="0">
              <a:solidFill>
                <a:srgbClr val="233B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" name="Google Shape;169;g376eb3bdb96_0_1050"/>
          <p:cNvGrpSpPr/>
          <p:nvPr/>
        </p:nvGrpSpPr>
        <p:grpSpPr>
          <a:xfrm>
            <a:off x="1732454" y="1731203"/>
            <a:ext cx="324000" cy="324000"/>
            <a:chOff x="3473618" y="6124635"/>
            <a:chExt cx="648000" cy="648000"/>
          </a:xfrm>
        </p:grpSpPr>
        <p:sp>
          <p:nvSpPr>
            <p:cNvPr id="170" name="Google Shape;170;g376eb3bdb96_0_1050"/>
            <p:cNvSpPr txBox="1"/>
            <p:nvPr/>
          </p:nvSpPr>
          <p:spPr>
            <a:xfrm>
              <a:off x="3473618" y="6124635"/>
              <a:ext cx="648000" cy="6480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2000" tIns="72000" rIns="72000" bIns="720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 dirty="0">
                <a:solidFill>
                  <a:srgbClr val="A6CDE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g376eb3bdb96_0_1050"/>
            <p:cNvSpPr/>
            <p:nvPr/>
          </p:nvSpPr>
          <p:spPr>
            <a:xfrm>
              <a:off x="3617618" y="6305001"/>
              <a:ext cx="360000" cy="287269"/>
            </a:xfrm>
            <a:custGeom>
              <a:avLst/>
              <a:gdLst/>
              <a:ahLst/>
              <a:cxnLst/>
              <a:rect l="l" t="t" r="r" b="b"/>
              <a:pathLst>
                <a:path w="207" h="165" extrusionOk="0">
                  <a:moveTo>
                    <a:pt x="81" y="0"/>
                  </a:moveTo>
                  <a:cubicBezTo>
                    <a:pt x="112" y="0"/>
                    <a:pt x="140" y="18"/>
                    <a:pt x="153" y="45"/>
                  </a:cubicBezTo>
                  <a:cubicBezTo>
                    <a:pt x="143" y="50"/>
                    <a:pt x="133" y="56"/>
                    <a:pt x="124" y="63"/>
                  </a:cubicBezTo>
                  <a:cubicBezTo>
                    <a:pt x="123" y="62"/>
                    <a:pt x="122" y="61"/>
                    <a:pt x="121" y="61"/>
                  </a:cubicBezTo>
                  <a:cubicBezTo>
                    <a:pt x="118" y="60"/>
                    <a:pt x="121" y="62"/>
                    <a:pt x="123" y="64"/>
                  </a:cubicBezTo>
                  <a:cubicBezTo>
                    <a:pt x="122" y="65"/>
                    <a:pt x="121" y="65"/>
                    <a:pt x="121" y="66"/>
                  </a:cubicBezTo>
                  <a:cubicBezTo>
                    <a:pt x="120" y="65"/>
                    <a:pt x="120" y="65"/>
                    <a:pt x="119" y="64"/>
                  </a:cubicBezTo>
                  <a:cubicBezTo>
                    <a:pt x="118" y="63"/>
                    <a:pt x="115" y="62"/>
                    <a:pt x="113" y="65"/>
                  </a:cubicBezTo>
                  <a:cubicBezTo>
                    <a:pt x="111" y="67"/>
                    <a:pt x="110" y="72"/>
                    <a:pt x="109" y="72"/>
                  </a:cubicBezTo>
                  <a:cubicBezTo>
                    <a:pt x="107" y="74"/>
                    <a:pt x="105" y="74"/>
                    <a:pt x="102" y="73"/>
                  </a:cubicBezTo>
                  <a:cubicBezTo>
                    <a:pt x="99" y="72"/>
                    <a:pt x="98" y="63"/>
                    <a:pt x="102" y="64"/>
                  </a:cubicBezTo>
                  <a:cubicBezTo>
                    <a:pt x="112" y="67"/>
                    <a:pt x="104" y="58"/>
                    <a:pt x="107" y="56"/>
                  </a:cubicBezTo>
                  <a:cubicBezTo>
                    <a:pt x="107" y="55"/>
                    <a:pt x="111" y="53"/>
                    <a:pt x="113" y="50"/>
                  </a:cubicBezTo>
                  <a:cubicBezTo>
                    <a:pt x="115" y="48"/>
                    <a:pt x="114" y="44"/>
                    <a:pt x="117" y="44"/>
                  </a:cubicBezTo>
                  <a:cubicBezTo>
                    <a:pt x="119" y="44"/>
                    <a:pt x="118" y="47"/>
                    <a:pt x="120" y="48"/>
                  </a:cubicBezTo>
                  <a:cubicBezTo>
                    <a:pt x="121" y="49"/>
                    <a:pt x="123" y="48"/>
                    <a:pt x="125" y="48"/>
                  </a:cubicBezTo>
                  <a:cubicBezTo>
                    <a:pt x="127" y="48"/>
                    <a:pt x="128" y="46"/>
                    <a:pt x="128" y="44"/>
                  </a:cubicBezTo>
                  <a:cubicBezTo>
                    <a:pt x="127" y="41"/>
                    <a:pt x="133" y="41"/>
                    <a:pt x="133" y="40"/>
                  </a:cubicBezTo>
                  <a:cubicBezTo>
                    <a:pt x="133" y="38"/>
                    <a:pt x="126" y="41"/>
                    <a:pt x="126" y="37"/>
                  </a:cubicBezTo>
                  <a:cubicBezTo>
                    <a:pt x="126" y="33"/>
                    <a:pt x="131" y="32"/>
                    <a:pt x="128" y="31"/>
                  </a:cubicBezTo>
                  <a:cubicBezTo>
                    <a:pt x="126" y="30"/>
                    <a:pt x="122" y="33"/>
                    <a:pt x="123" y="39"/>
                  </a:cubicBezTo>
                  <a:cubicBezTo>
                    <a:pt x="124" y="45"/>
                    <a:pt x="125" y="47"/>
                    <a:pt x="121" y="45"/>
                  </a:cubicBezTo>
                  <a:cubicBezTo>
                    <a:pt x="117" y="44"/>
                    <a:pt x="121" y="39"/>
                    <a:pt x="118" y="41"/>
                  </a:cubicBezTo>
                  <a:cubicBezTo>
                    <a:pt x="115" y="43"/>
                    <a:pt x="113" y="43"/>
                    <a:pt x="113" y="39"/>
                  </a:cubicBezTo>
                  <a:cubicBezTo>
                    <a:pt x="113" y="35"/>
                    <a:pt x="120" y="25"/>
                    <a:pt x="126" y="24"/>
                  </a:cubicBezTo>
                  <a:cubicBezTo>
                    <a:pt x="117" y="16"/>
                    <a:pt x="105" y="11"/>
                    <a:pt x="93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3" y="16"/>
                    <a:pt x="93" y="20"/>
                    <a:pt x="92" y="24"/>
                  </a:cubicBezTo>
                  <a:cubicBezTo>
                    <a:pt x="91" y="28"/>
                    <a:pt x="79" y="29"/>
                    <a:pt x="77" y="36"/>
                  </a:cubicBezTo>
                  <a:cubicBezTo>
                    <a:pt x="75" y="43"/>
                    <a:pt x="73" y="39"/>
                    <a:pt x="68" y="34"/>
                  </a:cubicBezTo>
                  <a:cubicBezTo>
                    <a:pt x="64" y="29"/>
                    <a:pt x="70" y="22"/>
                    <a:pt x="67" y="18"/>
                  </a:cubicBezTo>
                  <a:cubicBezTo>
                    <a:pt x="65" y="14"/>
                    <a:pt x="58" y="19"/>
                    <a:pt x="58" y="15"/>
                  </a:cubicBezTo>
                  <a:cubicBezTo>
                    <a:pt x="58" y="14"/>
                    <a:pt x="59" y="12"/>
                    <a:pt x="59" y="11"/>
                  </a:cubicBezTo>
                  <a:cubicBezTo>
                    <a:pt x="58" y="11"/>
                    <a:pt x="58" y="12"/>
                    <a:pt x="57" y="12"/>
                  </a:cubicBezTo>
                  <a:cubicBezTo>
                    <a:pt x="54" y="13"/>
                    <a:pt x="52" y="19"/>
                    <a:pt x="52" y="19"/>
                  </a:cubicBezTo>
                  <a:cubicBezTo>
                    <a:pt x="49" y="23"/>
                    <a:pt x="55" y="21"/>
                    <a:pt x="58" y="25"/>
                  </a:cubicBezTo>
                  <a:cubicBezTo>
                    <a:pt x="61" y="30"/>
                    <a:pt x="63" y="34"/>
                    <a:pt x="62" y="37"/>
                  </a:cubicBezTo>
                  <a:cubicBezTo>
                    <a:pt x="61" y="39"/>
                    <a:pt x="50" y="36"/>
                    <a:pt x="53" y="32"/>
                  </a:cubicBezTo>
                  <a:cubicBezTo>
                    <a:pt x="55" y="28"/>
                    <a:pt x="54" y="27"/>
                    <a:pt x="51" y="26"/>
                  </a:cubicBezTo>
                  <a:cubicBezTo>
                    <a:pt x="48" y="26"/>
                    <a:pt x="48" y="30"/>
                    <a:pt x="48" y="33"/>
                  </a:cubicBezTo>
                  <a:cubicBezTo>
                    <a:pt x="48" y="37"/>
                    <a:pt x="41" y="38"/>
                    <a:pt x="38" y="42"/>
                  </a:cubicBezTo>
                  <a:cubicBezTo>
                    <a:pt x="34" y="46"/>
                    <a:pt x="40" y="49"/>
                    <a:pt x="45" y="51"/>
                  </a:cubicBezTo>
                  <a:cubicBezTo>
                    <a:pt x="51" y="53"/>
                    <a:pt x="47" y="44"/>
                    <a:pt x="49" y="40"/>
                  </a:cubicBezTo>
                  <a:cubicBezTo>
                    <a:pt x="51" y="34"/>
                    <a:pt x="56" y="39"/>
                    <a:pt x="60" y="44"/>
                  </a:cubicBezTo>
                  <a:cubicBezTo>
                    <a:pt x="64" y="49"/>
                    <a:pt x="71" y="56"/>
                    <a:pt x="63" y="59"/>
                  </a:cubicBezTo>
                  <a:cubicBezTo>
                    <a:pt x="49" y="65"/>
                    <a:pt x="45" y="71"/>
                    <a:pt x="43" y="75"/>
                  </a:cubicBezTo>
                  <a:cubicBezTo>
                    <a:pt x="40" y="81"/>
                    <a:pt x="42" y="83"/>
                    <a:pt x="40" y="85"/>
                  </a:cubicBezTo>
                  <a:cubicBezTo>
                    <a:pt x="39" y="86"/>
                    <a:pt x="39" y="84"/>
                    <a:pt x="37" y="80"/>
                  </a:cubicBezTo>
                  <a:cubicBezTo>
                    <a:pt x="36" y="77"/>
                    <a:pt x="30" y="78"/>
                    <a:pt x="27" y="82"/>
                  </a:cubicBezTo>
                  <a:cubicBezTo>
                    <a:pt x="25" y="83"/>
                    <a:pt x="25" y="86"/>
                    <a:pt x="25" y="88"/>
                  </a:cubicBezTo>
                  <a:cubicBezTo>
                    <a:pt x="25" y="97"/>
                    <a:pt x="31" y="86"/>
                    <a:pt x="35" y="87"/>
                  </a:cubicBezTo>
                  <a:cubicBezTo>
                    <a:pt x="38" y="89"/>
                    <a:pt x="31" y="90"/>
                    <a:pt x="32" y="93"/>
                  </a:cubicBezTo>
                  <a:cubicBezTo>
                    <a:pt x="32" y="96"/>
                    <a:pt x="38" y="91"/>
                    <a:pt x="36" y="99"/>
                  </a:cubicBezTo>
                  <a:cubicBezTo>
                    <a:pt x="36" y="103"/>
                    <a:pt x="43" y="99"/>
                    <a:pt x="46" y="98"/>
                  </a:cubicBezTo>
                  <a:cubicBezTo>
                    <a:pt x="55" y="95"/>
                    <a:pt x="63" y="109"/>
                    <a:pt x="69" y="112"/>
                  </a:cubicBezTo>
                  <a:cubicBezTo>
                    <a:pt x="77" y="115"/>
                    <a:pt x="80" y="116"/>
                    <a:pt x="78" y="120"/>
                  </a:cubicBezTo>
                  <a:cubicBezTo>
                    <a:pt x="73" y="130"/>
                    <a:pt x="62" y="137"/>
                    <a:pt x="57" y="149"/>
                  </a:cubicBezTo>
                  <a:cubicBezTo>
                    <a:pt x="65" y="151"/>
                    <a:pt x="72" y="153"/>
                    <a:pt x="81" y="153"/>
                  </a:cubicBezTo>
                  <a:cubicBezTo>
                    <a:pt x="87" y="153"/>
                    <a:pt x="92" y="152"/>
                    <a:pt x="98" y="150"/>
                  </a:cubicBezTo>
                  <a:cubicBezTo>
                    <a:pt x="86" y="106"/>
                    <a:pt x="133" y="66"/>
                    <a:pt x="173" y="51"/>
                  </a:cubicBezTo>
                  <a:cubicBezTo>
                    <a:pt x="207" y="77"/>
                    <a:pt x="203" y="165"/>
                    <a:pt x="112" y="164"/>
                  </a:cubicBezTo>
                  <a:cubicBezTo>
                    <a:pt x="148" y="156"/>
                    <a:pt x="169" y="117"/>
                    <a:pt x="168" y="92"/>
                  </a:cubicBezTo>
                  <a:cubicBezTo>
                    <a:pt x="151" y="128"/>
                    <a:pt x="124" y="161"/>
                    <a:pt x="81" y="161"/>
                  </a:cubicBezTo>
                  <a:cubicBezTo>
                    <a:pt x="36" y="161"/>
                    <a:pt x="0" y="125"/>
                    <a:pt x="0" y="80"/>
                  </a:cubicBezTo>
                  <a:cubicBezTo>
                    <a:pt x="0" y="36"/>
                    <a:pt x="36" y="0"/>
                    <a:pt x="81" y="0"/>
                  </a:cubicBezTo>
                  <a:close/>
                  <a:moveTo>
                    <a:pt x="45" y="143"/>
                  </a:moveTo>
                  <a:cubicBezTo>
                    <a:pt x="46" y="136"/>
                    <a:pt x="46" y="128"/>
                    <a:pt x="45" y="127"/>
                  </a:cubicBezTo>
                  <a:cubicBezTo>
                    <a:pt x="39" y="123"/>
                    <a:pt x="35" y="115"/>
                    <a:pt x="40" y="107"/>
                  </a:cubicBezTo>
                  <a:cubicBezTo>
                    <a:pt x="41" y="106"/>
                    <a:pt x="42" y="105"/>
                    <a:pt x="42" y="104"/>
                  </a:cubicBezTo>
                  <a:cubicBezTo>
                    <a:pt x="43" y="101"/>
                    <a:pt x="40" y="103"/>
                    <a:pt x="36" y="103"/>
                  </a:cubicBezTo>
                  <a:cubicBezTo>
                    <a:pt x="32" y="103"/>
                    <a:pt x="35" y="96"/>
                    <a:pt x="27" y="95"/>
                  </a:cubicBezTo>
                  <a:cubicBezTo>
                    <a:pt x="18" y="94"/>
                    <a:pt x="18" y="92"/>
                    <a:pt x="18" y="87"/>
                  </a:cubicBezTo>
                  <a:cubicBezTo>
                    <a:pt x="17" y="82"/>
                    <a:pt x="12" y="77"/>
                    <a:pt x="8" y="76"/>
                  </a:cubicBezTo>
                  <a:cubicBezTo>
                    <a:pt x="8" y="78"/>
                    <a:pt x="8" y="79"/>
                    <a:pt x="8" y="80"/>
                  </a:cubicBezTo>
                  <a:cubicBezTo>
                    <a:pt x="8" y="107"/>
                    <a:pt x="23" y="131"/>
                    <a:pt x="45" y="143"/>
                  </a:cubicBezTo>
                  <a:close/>
                  <a:moveTo>
                    <a:pt x="93" y="34"/>
                  </a:moveTo>
                  <a:cubicBezTo>
                    <a:pt x="96" y="36"/>
                    <a:pt x="99" y="34"/>
                    <a:pt x="98" y="32"/>
                  </a:cubicBezTo>
                  <a:cubicBezTo>
                    <a:pt x="96" y="27"/>
                    <a:pt x="88" y="30"/>
                    <a:pt x="93" y="34"/>
                  </a:cubicBezTo>
                  <a:close/>
                  <a:moveTo>
                    <a:pt x="107" y="42"/>
                  </a:moveTo>
                  <a:cubicBezTo>
                    <a:pt x="109" y="42"/>
                    <a:pt x="111" y="47"/>
                    <a:pt x="110" y="49"/>
                  </a:cubicBezTo>
                  <a:cubicBezTo>
                    <a:pt x="109" y="54"/>
                    <a:pt x="104" y="50"/>
                    <a:pt x="104" y="47"/>
                  </a:cubicBezTo>
                  <a:cubicBezTo>
                    <a:pt x="104" y="44"/>
                    <a:pt x="104" y="41"/>
                    <a:pt x="107" y="42"/>
                  </a:cubicBezTo>
                  <a:close/>
                  <a:moveTo>
                    <a:pt x="40" y="87"/>
                  </a:moveTo>
                  <a:cubicBezTo>
                    <a:pt x="42" y="87"/>
                    <a:pt x="49" y="88"/>
                    <a:pt x="50" y="90"/>
                  </a:cubicBezTo>
                  <a:cubicBezTo>
                    <a:pt x="52" y="92"/>
                    <a:pt x="46" y="92"/>
                    <a:pt x="41" y="90"/>
                  </a:cubicBezTo>
                  <a:cubicBezTo>
                    <a:pt x="39" y="89"/>
                    <a:pt x="37" y="87"/>
                    <a:pt x="40" y="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13" tIns="22850" rIns="45713" bIns="2285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15459FE-C845-0BFC-A8F6-6F19964065D4}"/>
              </a:ext>
            </a:extLst>
          </p:cNvPr>
          <p:cNvGrpSpPr/>
          <p:nvPr/>
        </p:nvGrpSpPr>
        <p:grpSpPr>
          <a:xfrm>
            <a:off x="1312573" y="433517"/>
            <a:ext cx="9021699" cy="6171084"/>
            <a:chOff x="1227408" y="253400"/>
            <a:chExt cx="9021699" cy="6171084"/>
          </a:xfrm>
        </p:grpSpPr>
        <p:sp>
          <p:nvSpPr>
            <p:cNvPr id="161" name="Google Shape;161;g376eb3bdb96_0_1050"/>
            <p:cNvSpPr txBox="1"/>
            <p:nvPr/>
          </p:nvSpPr>
          <p:spPr>
            <a:xfrm>
              <a:off x="4547222" y="891163"/>
              <a:ext cx="2712900" cy="5533321"/>
            </a:xfrm>
            <a:prstGeom prst="rect">
              <a:avLst/>
            </a:prstGeom>
            <a:solidFill>
              <a:srgbClr val="E9F2DA"/>
            </a:solidFill>
            <a:ln>
              <a:noFill/>
            </a:ln>
          </p:spPr>
          <p:txBody>
            <a:bodyPr spcFirstLastPara="1" wrap="square" lIns="65100" tIns="65100" rIns="65100" bIns="651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1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Data centers &amp; cloud:</a:t>
              </a:r>
              <a:endParaRPr sz="350" dirty="0"/>
            </a:p>
            <a:p>
              <a:pPr marL="171450" marR="0" lvl="1" indent="-171450" algn="l" rtl="0"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n-GB" sz="1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Complete migration of servers</a:t>
              </a:r>
              <a:endParaRPr sz="1000" dirty="0"/>
            </a:p>
            <a:p>
              <a:pPr marL="171450" marR="0" lvl="1" indent="-171450" algn="l" rtl="0"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n-GB" sz="1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Explore AI &amp; ML to optimize energy efficiency &amp; resource utilization</a:t>
              </a:r>
              <a:endParaRPr sz="1000" dirty="0"/>
            </a:p>
            <a:p>
              <a:pPr marL="171450" marR="0" lvl="1" indent="-171450" algn="l" rtl="0"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n-GB" sz="1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Leverage heat recovery techniques</a:t>
              </a:r>
              <a:endParaRPr sz="1000" dirty="0"/>
            </a:p>
            <a:p>
              <a:pPr marL="0" marR="0" lvl="1" indent="0" algn="l" rtl="0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-GB" sz="11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Application </a:t>
              </a:r>
              <a:r>
                <a:rPr lang="en-GB" sz="1100" b="1" dirty="0">
                  <a:solidFill>
                    <a:schemeClr val="dk1"/>
                  </a:solidFill>
                </a:rPr>
                <a:t>portfolio</a:t>
              </a:r>
              <a:r>
                <a:rPr lang="en-GB" sz="11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GB" sz="1100" b="1" dirty="0">
                  <a:solidFill>
                    <a:schemeClr val="dk1"/>
                  </a:solidFill>
                </a:rPr>
                <a:t>management</a:t>
              </a:r>
              <a:r>
                <a:rPr lang="en-GB" sz="11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 </a:t>
              </a:r>
              <a:endParaRPr sz="350" dirty="0">
                <a:solidFill>
                  <a:schemeClr val="dk1"/>
                </a:solidFill>
              </a:endParaRPr>
            </a:p>
            <a:p>
              <a:pPr marL="171450" marR="0" lvl="1" indent="-171450" algn="l" rtl="0"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n-GB" sz="1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Initiate application rationalization process</a:t>
              </a:r>
              <a:endParaRPr sz="1000" dirty="0"/>
            </a:p>
            <a:p>
              <a:pPr marL="0" marR="0" lvl="1" indent="0" algn="l" rtl="0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-GB" sz="11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Sustainable </a:t>
              </a:r>
              <a:r>
                <a:rPr lang="en-GB" sz="1100" b="1" dirty="0">
                  <a:solidFill>
                    <a:schemeClr val="dk1"/>
                  </a:solidFill>
                </a:rPr>
                <a:t>software</a:t>
              </a:r>
              <a:r>
                <a:rPr lang="en-GB" sz="11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GB" sz="1100" b="1" dirty="0">
                  <a:solidFill>
                    <a:schemeClr val="dk1"/>
                  </a:solidFill>
                </a:rPr>
                <a:t>development</a:t>
              </a:r>
              <a:r>
                <a:rPr lang="en-GB" sz="11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n-GB" sz="1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Start measuring carbon intensity on a subset of applications</a:t>
              </a:r>
              <a:endParaRPr sz="1000" dirty="0"/>
            </a:p>
            <a:p>
              <a:pPr marL="171450" marR="0" lvl="1" indent="-171450" algn="l" rtl="0"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n-GB" sz="1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Rearchitect energy inefficient &amp; resource intense applications</a:t>
              </a:r>
              <a:endParaRPr sz="1000" dirty="0"/>
            </a:p>
            <a:p>
              <a:pPr marL="0" marR="0" lvl="1" indent="0" algn="l" rtl="0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-GB" sz="11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Circular IT hardware:</a:t>
              </a:r>
              <a:endParaRPr sz="350" dirty="0"/>
            </a:p>
            <a:p>
              <a:pPr marL="171450" marR="0" lvl="1" indent="-171450" algn="l" rtl="0"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n-GB" sz="1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Global rollout &amp; industrialization ITAD</a:t>
              </a:r>
              <a:endParaRPr sz="1000" dirty="0"/>
            </a:p>
            <a:p>
              <a:pPr marL="171450" marR="0" lvl="1" indent="-171450" algn="l" rtl="0"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n-GB" sz="1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Explore green leasing</a:t>
              </a:r>
              <a:endParaRPr sz="1000" dirty="0"/>
            </a:p>
            <a:p>
              <a:pPr marL="171450" marR="0" lvl="1" indent="-171450" algn="l" rtl="0"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n-GB" sz="1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Introduce eco-friendly, modular, &amp; energy-efficient IT hardware</a:t>
              </a:r>
              <a:endParaRPr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1" indent="0" algn="l" rtl="0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-GB" sz="11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Efficient energy management:</a:t>
              </a:r>
              <a:endParaRPr sz="350" dirty="0"/>
            </a:p>
            <a:p>
              <a:pPr marL="171450" marR="0" lvl="1" indent="-171450" algn="l" rtl="0"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n-GB" sz="1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Rollout global policies on energy management</a:t>
              </a:r>
              <a:endParaRPr sz="1000" dirty="0"/>
            </a:p>
            <a:p>
              <a:pPr marL="171450" marR="0" lvl="1" indent="-171450" algn="l" rtl="0"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n-GB" sz="1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Explore carbon-aware patching &amp; updates for a subset of IT asset categories</a:t>
              </a:r>
              <a:endParaRPr sz="1000" dirty="0"/>
            </a:p>
            <a:p>
              <a:pPr marL="0" marR="0" lvl="1" indent="0" algn="l" rtl="0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en-GB" sz="11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Vendor mgt. &amp; IT procurement:</a:t>
              </a:r>
              <a:endParaRPr sz="350" dirty="0"/>
            </a:p>
            <a:p>
              <a:pPr marL="171450" marR="0" lvl="1" indent="-171450" algn="l" rtl="0"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n-GB" sz="1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Automate collection of IT vendor environmental &amp; social data</a:t>
              </a:r>
              <a:endParaRPr sz="1000" dirty="0"/>
            </a:p>
            <a:p>
              <a:pPr marL="171450" marR="0" lvl="1" indent="-171450" algn="l" rtl="0"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n-GB" sz="1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Assess IT vendor sustainability performance - Introduce new vendors &amp; divest as needed</a:t>
              </a:r>
              <a:endParaRPr sz="1000" dirty="0"/>
            </a:p>
            <a:p>
              <a:pPr marL="171450" marR="0" lvl="1" indent="-171450" algn="l" rtl="0"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n-GB" sz="1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Include IT sustainability requirements in major RFXs</a:t>
              </a:r>
              <a:endParaRPr sz="1000" dirty="0"/>
            </a:p>
            <a:p>
              <a:pPr marL="0" marR="0" lvl="1" indent="0" algn="l" rtl="0">
                <a:spcBef>
                  <a:spcPts val="300"/>
                </a:spcBef>
                <a:spcAft>
                  <a:spcPts val="0"/>
                </a:spcAft>
                <a:buNone/>
              </a:pPr>
              <a:endParaRPr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CA0A8B4-1148-EFBC-F431-6485BB7AD657}"/>
                </a:ext>
              </a:extLst>
            </p:cNvPr>
            <p:cNvGrpSpPr/>
            <p:nvPr/>
          </p:nvGrpSpPr>
          <p:grpSpPr>
            <a:xfrm>
              <a:off x="1227408" y="253400"/>
              <a:ext cx="9021699" cy="6171084"/>
              <a:chOff x="3464909" y="2186742"/>
              <a:chExt cx="18043397" cy="12342168"/>
            </a:xfrm>
          </p:grpSpPr>
          <p:sp>
            <p:nvSpPr>
              <p:cNvPr id="157" name="Google Shape;157;g376eb3bdb96_0_1050"/>
              <p:cNvSpPr txBox="1"/>
              <p:nvPr/>
            </p:nvSpPr>
            <p:spPr>
              <a:xfrm>
                <a:off x="4267947" y="2186743"/>
                <a:ext cx="5400000" cy="1153800"/>
              </a:xfrm>
              <a:prstGeom prst="rect">
                <a:avLst/>
              </a:prstGeom>
              <a:solidFill>
                <a:schemeClr val="accent2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30213" tIns="65100" rIns="65100" bIns="651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 b="1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Short term</a:t>
                </a:r>
                <a:br>
                  <a:rPr lang="en-GB" sz="1600" b="1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GB" sz="1600" b="1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(6-12 months)</a:t>
                </a:r>
                <a:endParaRPr sz="1600" dirty="0"/>
              </a:p>
            </p:txBody>
          </p:sp>
          <p:sp>
            <p:nvSpPr>
              <p:cNvPr id="158" name="Google Shape;158;g376eb3bdb96_0_1050"/>
              <p:cNvSpPr txBox="1"/>
              <p:nvPr/>
            </p:nvSpPr>
            <p:spPr>
              <a:xfrm>
                <a:off x="10147068" y="2186743"/>
                <a:ext cx="5400000" cy="1153800"/>
              </a:xfrm>
              <a:prstGeom prst="rect">
                <a:avLst/>
              </a:prstGeom>
              <a:solidFill>
                <a:schemeClr val="accent2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30213" tIns="65100" rIns="65100" bIns="651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 b="1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Mid</a:t>
                </a:r>
                <a:r>
                  <a:rPr lang="en-GB" sz="1600" b="1" dirty="0">
                    <a:solidFill>
                      <a:schemeClr val="lt1"/>
                    </a:solidFill>
                  </a:rPr>
                  <a:t> </a:t>
                </a:r>
                <a:r>
                  <a:rPr lang="en-GB" sz="1600" b="1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term</a:t>
                </a:r>
                <a:br>
                  <a:rPr lang="en-GB" sz="1600" b="1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GB" sz="1600" b="1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(12-36 months)</a:t>
                </a:r>
                <a:endParaRPr sz="1600" dirty="0"/>
              </a:p>
            </p:txBody>
          </p:sp>
          <p:sp>
            <p:nvSpPr>
              <p:cNvPr id="159" name="Google Shape;159;g376eb3bdb96_0_1050"/>
              <p:cNvSpPr txBox="1"/>
              <p:nvPr/>
            </p:nvSpPr>
            <p:spPr>
              <a:xfrm>
                <a:off x="4286569" y="3462407"/>
                <a:ext cx="5400000" cy="11066503"/>
              </a:xfrm>
              <a:prstGeom prst="rect">
                <a:avLst/>
              </a:prstGeom>
              <a:solidFill>
                <a:srgbClr val="E9F2DA"/>
              </a:solidFill>
              <a:ln>
                <a:noFill/>
              </a:ln>
            </p:spPr>
            <p:txBody>
              <a:bodyPr spcFirstLastPara="1" wrap="square" lIns="65100" tIns="65100" rIns="65100" bIns="651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1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1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Data centers &amp; cloud:</a:t>
                </a:r>
                <a:endParaRPr sz="350" dirty="0"/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Assess servers running in high-carbon intensity regions</a:t>
                </a:r>
                <a:endParaRPr sz="1000" dirty="0"/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Start migrating servers to low-carbon intensity cloud or PUE efficient data centers regions</a:t>
                </a:r>
                <a:endParaRPr sz="1000" dirty="0"/>
              </a:p>
              <a:p>
                <a:pPr marL="0" marR="0" lvl="1" indent="0" algn="l" rtl="0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GB" sz="10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Application </a:t>
                </a:r>
                <a:r>
                  <a:rPr lang="en-GB" sz="1000" b="1" dirty="0">
                    <a:solidFill>
                      <a:schemeClr val="dk1"/>
                    </a:solidFill>
                  </a:rPr>
                  <a:t>portfolio</a:t>
                </a:r>
                <a:r>
                  <a:rPr lang="en-GB" sz="10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GB" sz="1000" b="1" dirty="0">
                    <a:solidFill>
                      <a:schemeClr val="dk1"/>
                    </a:solidFill>
                  </a:rPr>
                  <a:t>management</a:t>
                </a:r>
                <a:r>
                  <a:rPr lang="en-GB" sz="10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: </a:t>
                </a:r>
                <a:endParaRPr sz="1000" dirty="0">
                  <a:solidFill>
                    <a:schemeClr val="dk1"/>
                  </a:solidFill>
                </a:endParaRPr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Conduct APM assessment</a:t>
                </a:r>
                <a:endParaRPr sz="1000" dirty="0"/>
              </a:p>
              <a:p>
                <a:pPr marL="0" marR="0" lvl="1" indent="0" algn="l" rtl="0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GB" sz="11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Sustainable </a:t>
                </a:r>
                <a:r>
                  <a:rPr lang="en-GB" sz="1100" b="1" dirty="0">
                    <a:solidFill>
                      <a:schemeClr val="dk1"/>
                    </a:solidFill>
                  </a:rPr>
                  <a:t>software</a:t>
                </a:r>
                <a:r>
                  <a:rPr lang="en-GB" sz="11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GB" sz="1100" b="1" dirty="0">
                    <a:solidFill>
                      <a:schemeClr val="dk1"/>
                    </a:solidFill>
                  </a:rPr>
                  <a:t>development</a:t>
                </a:r>
                <a:r>
                  <a:rPr lang="en-GB" sz="11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:</a:t>
                </a:r>
                <a:endParaRPr sz="350" dirty="0">
                  <a:solidFill>
                    <a:schemeClr val="dk1"/>
                  </a:solidFill>
                </a:endParaRPr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Introduce guidelines &amp; frameworks</a:t>
                </a:r>
                <a:endParaRPr sz="1000" dirty="0"/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Start measuring carbon intensity on a subset of applications</a:t>
                </a:r>
                <a:endParaRPr sz="1000" dirty="0"/>
              </a:p>
              <a:p>
                <a:pPr marL="0" marR="0" lvl="1" indent="0" algn="l" rtl="0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GB" sz="11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Circular IT hardware:</a:t>
                </a:r>
                <a:endParaRPr sz="350" dirty="0"/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Assess the environmental impact on existing IT assets</a:t>
                </a:r>
                <a:endParaRPr sz="1000" dirty="0"/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Prolong lT hardware life cycle on key IT asset classes (computers, smartphones, etc)</a:t>
                </a:r>
                <a:endParaRPr sz="1000" dirty="0"/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Initiate IT asset disposition (ITAD)</a:t>
                </a:r>
                <a:endParaRPr sz="1000" dirty="0"/>
              </a:p>
              <a:p>
                <a:pPr marL="0" marR="0" lvl="1" indent="0" algn="l" rtl="0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GB" sz="11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Efficient energy management:</a:t>
                </a:r>
                <a:endParaRPr sz="350" dirty="0"/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Start measuring &amp; monitoring energy on IT assets</a:t>
                </a:r>
                <a:endParaRPr sz="1000" dirty="0"/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Act on high-impact areas</a:t>
                </a:r>
                <a:endParaRPr sz="1000" dirty="0"/>
              </a:p>
              <a:p>
                <a:pPr marL="0" marR="0" lvl="1" indent="0" algn="l" rtl="0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GB" sz="11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Vendor mgt. &amp; IT procurement</a:t>
                </a:r>
                <a:endParaRPr sz="350" dirty="0"/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Make your sustainability intent known to your vendor</a:t>
                </a:r>
                <a:endParaRPr sz="1000" dirty="0"/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Create IT vendor questionnaire to start collecting environmental &amp; social data for products &amp; services</a:t>
                </a:r>
                <a:endParaRPr sz="1000" dirty="0"/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Develop IT sustainability requirements</a:t>
                </a:r>
                <a:endParaRPr sz="1000" dirty="0"/>
              </a:p>
              <a:p>
                <a:pPr marL="0" marR="0" lvl="1" indent="0" algn="l" rtl="0">
                  <a:spcBef>
                    <a:spcPts val="300"/>
                  </a:spcBef>
                  <a:spcAft>
                    <a:spcPts val="0"/>
                  </a:spcAft>
                  <a:buNone/>
                </a:pPr>
                <a:endParaRPr sz="11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1" indent="0" algn="l" rtl="0">
                  <a:spcBef>
                    <a:spcPts val="300"/>
                  </a:spcBef>
                  <a:spcAft>
                    <a:spcPts val="0"/>
                  </a:spcAft>
                  <a:buNone/>
                </a:pPr>
                <a:endParaRPr sz="11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g376eb3bdb96_0_1050"/>
              <p:cNvSpPr txBox="1"/>
              <p:nvPr/>
            </p:nvSpPr>
            <p:spPr>
              <a:xfrm>
                <a:off x="16053196" y="2186742"/>
                <a:ext cx="5442600" cy="1153800"/>
              </a:xfrm>
              <a:prstGeom prst="rect">
                <a:avLst/>
              </a:prstGeom>
              <a:solidFill>
                <a:schemeClr val="accent2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30213" tIns="65100" rIns="65100" bIns="651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 b="1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Long term</a:t>
                </a:r>
                <a:endParaRPr sz="1600" dirty="0"/>
              </a:p>
              <a:p>
                <a:pPr algn="ctr"/>
                <a:r>
                  <a:rPr lang="en-GB" sz="1600" b="1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(</a:t>
                </a:r>
                <a:r>
                  <a:rPr lang="en-GB" sz="1600" b="1" dirty="0">
                    <a:solidFill>
                      <a:schemeClr val="lt1"/>
                    </a:solidFill>
                  </a:rPr>
                  <a:t>36- </a:t>
                </a:r>
                <a:r>
                  <a:rPr lang="en-GB" sz="1600" b="1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months) </a:t>
                </a:r>
                <a:endParaRPr sz="16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62" name="Google Shape;162;g376eb3bdb96_0_1050"/>
              <p:cNvSpPr/>
              <p:nvPr/>
            </p:nvSpPr>
            <p:spPr>
              <a:xfrm rot="5400000">
                <a:off x="9286990" y="2567593"/>
                <a:ext cx="1153800" cy="3921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9913" tIns="44950" rIns="89913" bIns="4495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4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g376eb3bdb96_0_1050"/>
              <p:cNvSpPr/>
              <p:nvPr/>
            </p:nvSpPr>
            <p:spPr>
              <a:xfrm rot="5400000">
                <a:off x="15180883" y="2552893"/>
                <a:ext cx="1153800" cy="4215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9913" tIns="44950" rIns="89913" bIns="4495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4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g376eb3bdb96_0_1050"/>
              <p:cNvSpPr txBox="1"/>
              <p:nvPr/>
            </p:nvSpPr>
            <p:spPr>
              <a:xfrm>
                <a:off x="16082506" y="3462408"/>
                <a:ext cx="5425800" cy="11066502"/>
              </a:xfrm>
              <a:prstGeom prst="rect">
                <a:avLst/>
              </a:prstGeom>
              <a:solidFill>
                <a:srgbClr val="E9F2DA"/>
              </a:solidFill>
              <a:ln>
                <a:noFill/>
              </a:ln>
            </p:spPr>
            <p:txBody>
              <a:bodyPr spcFirstLastPara="1" wrap="square" lIns="65100" tIns="65100" rIns="65100" bIns="651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1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1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Data centers &amp; cloud:</a:t>
                </a:r>
                <a:endParaRPr sz="350" dirty="0"/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Explore emerging data centers &amp; cloud technologies</a:t>
                </a:r>
                <a:endParaRPr sz="1000" dirty="0"/>
              </a:p>
              <a:p>
                <a:pPr marL="0" marR="0" lvl="1" indent="0" algn="l" rtl="0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GB" sz="11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Application </a:t>
                </a:r>
                <a:r>
                  <a:rPr lang="en-GB" sz="1100" b="1" dirty="0">
                    <a:solidFill>
                      <a:schemeClr val="dk1"/>
                    </a:solidFill>
                  </a:rPr>
                  <a:t>portfolio</a:t>
                </a:r>
                <a:r>
                  <a:rPr lang="en-GB" sz="11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GB" sz="1100" b="1" dirty="0">
                    <a:solidFill>
                      <a:schemeClr val="dk1"/>
                    </a:solidFill>
                  </a:rPr>
                  <a:t>management</a:t>
                </a:r>
                <a:r>
                  <a:rPr lang="en-GB" sz="11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: </a:t>
                </a:r>
                <a:endParaRPr sz="350" dirty="0">
                  <a:solidFill>
                    <a:schemeClr val="dk1"/>
                  </a:solidFill>
                </a:endParaRPr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Finalize application rationalization</a:t>
                </a:r>
                <a:endParaRPr sz="1000" dirty="0"/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Reassess application portfolio (as needed)</a:t>
                </a:r>
                <a:endParaRPr sz="1000" dirty="0"/>
              </a:p>
              <a:p>
                <a:pPr marL="0" marR="0" lvl="1" indent="0" algn="l" rtl="0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GB" sz="11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Sustainable </a:t>
                </a:r>
                <a:r>
                  <a:rPr lang="en-GB" sz="1100" b="1" dirty="0">
                    <a:solidFill>
                      <a:schemeClr val="dk1"/>
                    </a:solidFill>
                  </a:rPr>
                  <a:t>software</a:t>
                </a:r>
                <a:r>
                  <a:rPr lang="en-GB" sz="11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r>
                  <a:rPr lang="en-GB" sz="1100" b="1" dirty="0">
                    <a:solidFill>
                      <a:schemeClr val="dk1"/>
                    </a:solidFill>
                  </a:rPr>
                  <a:t>development</a:t>
                </a:r>
                <a:r>
                  <a:rPr lang="en-GB" sz="11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:</a:t>
                </a:r>
                <a:endParaRPr sz="350" dirty="0">
                  <a:solidFill>
                    <a:schemeClr val="dk1"/>
                  </a:solidFill>
                </a:endParaRPr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Measure carbon intensity on all applications with frequent changes</a:t>
                </a:r>
                <a:endParaRPr sz="1000" dirty="0"/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Continuously improve sustainable software development practices</a:t>
                </a:r>
                <a:endParaRPr sz="1000" dirty="0"/>
              </a:p>
              <a:p>
                <a:pPr marL="0" marR="0" lvl="1" indent="0" algn="l" rtl="0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GB" sz="11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Circular IT hardware:</a:t>
                </a:r>
                <a:endParaRPr sz="350" dirty="0"/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Continuously improve circular IT hardware management practices</a:t>
                </a:r>
                <a:endParaRPr sz="1000" dirty="0"/>
              </a:p>
              <a:p>
                <a:pPr marL="0" marR="0" lvl="1" indent="0" algn="l" rtl="0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GB" sz="11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Efficient energy management:</a:t>
                </a:r>
                <a:endParaRPr sz="350" dirty="0"/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Continuously remove &amp; replace energy- efficient IT hardware as they become end-of-use</a:t>
                </a:r>
                <a:endParaRPr sz="1000" dirty="0"/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Carbon-aware patching &amp; updates for all IT assets</a:t>
                </a:r>
                <a:endParaRPr sz="1000" dirty="0"/>
              </a:p>
              <a:p>
                <a:pPr marL="0" marR="0" lvl="1" indent="0" algn="l" rtl="0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GB" sz="11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Vendor mgt. &amp; IT procurement:</a:t>
                </a:r>
                <a:endParaRPr sz="350" dirty="0"/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Include IT sustainability requirements in all RFXs</a:t>
                </a:r>
                <a:endParaRPr sz="1000" dirty="0"/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Continuously upgrade IT sustainability requirements</a:t>
                </a:r>
                <a:endParaRPr sz="10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" name="Google Shape;168;g376eb3bdb96_0_1050">
                <a:extLst>
                  <a:ext uri="{FF2B5EF4-FFF2-40B4-BE49-F238E27FC236}">
                    <a16:creationId xmlns:a16="http://schemas.microsoft.com/office/drawing/2014/main" id="{B83FF8ED-D18C-A571-1C2C-8CEEF6341D22}"/>
                  </a:ext>
                </a:extLst>
              </p:cNvPr>
              <p:cNvSpPr/>
              <p:nvPr/>
            </p:nvSpPr>
            <p:spPr>
              <a:xfrm rot="16200000">
                <a:off x="-1429412" y="8986588"/>
                <a:ext cx="10436643" cy="647999"/>
              </a:xfrm>
              <a:prstGeom prst="roundRect">
                <a:avLst>
                  <a:gd name="adj" fmla="val 0"/>
                </a:avLst>
              </a:prstGeom>
              <a:solidFill>
                <a:srgbClr val="BFD896"/>
              </a:solidFill>
              <a:ln w="19050" cap="flat" cmpd="sng">
                <a:solidFill>
                  <a:srgbClr val="C1D99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13" tIns="22850" rIns="45713" bIns="2285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Sustainability in IT</a:t>
                </a:r>
                <a:endParaRPr sz="1600" dirty="0"/>
              </a:p>
            </p:txBody>
          </p:sp>
          <p:grpSp>
            <p:nvGrpSpPr>
              <p:cNvPr id="5" name="Google Shape;169;g376eb3bdb96_0_1050">
                <a:extLst>
                  <a:ext uri="{FF2B5EF4-FFF2-40B4-BE49-F238E27FC236}">
                    <a16:creationId xmlns:a16="http://schemas.microsoft.com/office/drawing/2014/main" id="{58E0A032-2149-F3F4-11FD-27C131FC5470}"/>
                  </a:ext>
                </a:extLst>
              </p:cNvPr>
              <p:cNvGrpSpPr/>
              <p:nvPr/>
            </p:nvGrpSpPr>
            <p:grpSpPr>
              <a:xfrm>
                <a:off x="3464909" y="3462408"/>
                <a:ext cx="648000" cy="648000"/>
                <a:chOff x="3473618" y="6124635"/>
                <a:chExt cx="648000" cy="648000"/>
              </a:xfrm>
            </p:grpSpPr>
            <p:sp>
              <p:nvSpPr>
                <p:cNvPr id="6" name="Google Shape;170;g376eb3bdb96_0_1050">
                  <a:extLst>
                    <a:ext uri="{FF2B5EF4-FFF2-40B4-BE49-F238E27FC236}">
                      <a16:creationId xmlns:a16="http://schemas.microsoft.com/office/drawing/2014/main" id="{82DD83CC-34AC-DB08-7886-93F3727EA0EA}"/>
                    </a:ext>
                  </a:extLst>
                </p:cNvPr>
                <p:cNvSpPr txBox="1"/>
                <p:nvPr/>
              </p:nvSpPr>
              <p:spPr>
                <a:xfrm>
                  <a:off x="3473618" y="6124635"/>
                  <a:ext cx="648000" cy="648000"/>
                </a:xfrm>
                <a:prstGeom prst="rect">
                  <a:avLst/>
                </a:prstGeom>
                <a:solidFill>
                  <a:schemeClr val="accent2"/>
                </a:solidFill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72000" tIns="72000" rIns="72000" bIns="72000" anchor="t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 dirty="0">
                    <a:solidFill>
                      <a:srgbClr val="A6CDE9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" name="Google Shape;171;g376eb3bdb96_0_1050">
                  <a:extLst>
                    <a:ext uri="{FF2B5EF4-FFF2-40B4-BE49-F238E27FC236}">
                      <a16:creationId xmlns:a16="http://schemas.microsoft.com/office/drawing/2014/main" id="{8AE1877E-500C-5663-D678-9DC79E615A66}"/>
                    </a:ext>
                  </a:extLst>
                </p:cNvPr>
                <p:cNvSpPr/>
                <p:nvPr/>
              </p:nvSpPr>
              <p:spPr>
                <a:xfrm>
                  <a:off x="3617618" y="6305001"/>
                  <a:ext cx="360000" cy="287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65" extrusionOk="0">
                      <a:moveTo>
                        <a:pt x="81" y="0"/>
                      </a:moveTo>
                      <a:cubicBezTo>
                        <a:pt x="112" y="0"/>
                        <a:pt x="140" y="18"/>
                        <a:pt x="153" y="45"/>
                      </a:cubicBezTo>
                      <a:cubicBezTo>
                        <a:pt x="143" y="50"/>
                        <a:pt x="133" y="56"/>
                        <a:pt x="124" y="63"/>
                      </a:cubicBezTo>
                      <a:cubicBezTo>
                        <a:pt x="123" y="62"/>
                        <a:pt x="122" y="61"/>
                        <a:pt x="121" y="61"/>
                      </a:cubicBezTo>
                      <a:cubicBezTo>
                        <a:pt x="118" y="60"/>
                        <a:pt x="121" y="62"/>
                        <a:pt x="123" y="64"/>
                      </a:cubicBezTo>
                      <a:cubicBezTo>
                        <a:pt x="122" y="65"/>
                        <a:pt x="121" y="65"/>
                        <a:pt x="121" y="66"/>
                      </a:cubicBezTo>
                      <a:cubicBezTo>
                        <a:pt x="120" y="65"/>
                        <a:pt x="120" y="65"/>
                        <a:pt x="119" y="64"/>
                      </a:cubicBezTo>
                      <a:cubicBezTo>
                        <a:pt x="118" y="63"/>
                        <a:pt x="115" y="62"/>
                        <a:pt x="113" y="65"/>
                      </a:cubicBezTo>
                      <a:cubicBezTo>
                        <a:pt x="111" y="67"/>
                        <a:pt x="110" y="72"/>
                        <a:pt x="109" y="72"/>
                      </a:cubicBezTo>
                      <a:cubicBezTo>
                        <a:pt x="107" y="74"/>
                        <a:pt x="105" y="74"/>
                        <a:pt x="102" y="73"/>
                      </a:cubicBezTo>
                      <a:cubicBezTo>
                        <a:pt x="99" y="72"/>
                        <a:pt x="98" y="63"/>
                        <a:pt x="102" y="64"/>
                      </a:cubicBezTo>
                      <a:cubicBezTo>
                        <a:pt x="112" y="67"/>
                        <a:pt x="104" y="58"/>
                        <a:pt x="107" y="56"/>
                      </a:cubicBezTo>
                      <a:cubicBezTo>
                        <a:pt x="107" y="55"/>
                        <a:pt x="111" y="53"/>
                        <a:pt x="113" y="50"/>
                      </a:cubicBezTo>
                      <a:cubicBezTo>
                        <a:pt x="115" y="48"/>
                        <a:pt x="114" y="44"/>
                        <a:pt x="117" y="44"/>
                      </a:cubicBezTo>
                      <a:cubicBezTo>
                        <a:pt x="119" y="44"/>
                        <a:pt x="118" y="47"/>
                        <a:pt x="120" y="48"/>
                      </a:cubicBezTo>
                      <a:cubicBezTo>
                        <a:pt x="121" y="49"/>
                        <a:pt x="123" y="48"/>
                        <a:pt x="125" y="48"/>
                      </a:cubicBezTo>
                      <a:cubicBezTo>
                        <a:pt x="127" y="48"/>
                        <a:pt x="128" y="46"/>
                        <a:pt x="128" y="44"/>
                      </a:cubicBezTo>
                      <a:cubicBezTo>
                        <a:pt x="127" y="41"/>
                        <a:pt x="133" y="41"/>
                        <a:pt x="133" y="40"/>
                      </a:cubicBezTo>
                      <a:cubicBezTo>
                        <a:pt x="133" y="38"/>
                        <a:pt x="126" y="41"/>
                        <a:pt x="126" y="37"/>
                      </a:cubicBezTo>
                      <a:cubicBezTo>
                        <a:pt x="126" y="33"/>
                        <a:pt x="131" y="32"/>
                        <a:pt x="128" y="31"/>
                      </a:cubicBezTo>
                      <a:cubicBezTo>
                        <a:pt x="126" y="30"/>
                        <a:pt x="122" y="33"/>
                        <a:pt x="123" y="39"/>
                      </a:cubicBezTo>
                      <a:cubicBezTo>
                        <a:pt x="124" y="45"/>
                        <a:pt x="125" y="47"/>
                        <a:pt x="121" y="45"/>
                      </a:cubicBezTo>
                      <a:cubicBezTo>
                        <a:pt x="117" y="44"/>
                        <a:pt x="121" y="39"/>
                        <a:pt x="118" y="41"/>
                      </a:cubicBezTo>
                      <a:cubicBezTo>
                        <a:pt x="115" y="43"/>
                        <a:pt x="113" y="43"/>
                        <a:pt x="113" y="39"/>
                      </a:cubicBezTo>
                      <a:cubicBezTo>
                        <a:pt x="113" y="35"/>
                        <a:pt x="120" y="25"/>
                        <a:pt x="126" y="24"/>
                      </a:cubicBezTo>
                      <a:cubicBezTo>
                        <a:pt x="117" y="16"/>
                        <a:pt x="105" y="11"/>
                        <a:pt x="93" y="9"/>
                      </a:cubicBezTo>
                      <a:cubicBezTo>
                        <a:pt x="93" y="9"/>
                        <a:pt x="93" y="9"/>
                        <a:pt x="93" y="9"/>
                      </a:cubicBezTo>
                      <a:cubicBezTo>
                        <a:pt x="93" y="16"/>
                        <a:pt x="93" y="20"/>
                        <a:pt x="92" y="24"/>
                      </a:cubicBezTo>
                      <a:cubicBezTo>
                        <a:pt x="91" y="28"/>
                        <a:pt x="79" y="29"/>
                        <a:pt x="77" y="36"/>
                      </a:cubicBezTo>
                      <a:cubicBezTo>
                        <a:pt x="75" y="43"/>
                        <a:pt x="73" y="39"/>
                        <a:pt x="68" y="34"/>
                      </a:cubicBezTo>
                      <a:cubicBezTo>
                        <a:pt x="64" y="29"/>
                        <a:pt x="70" y="22"/>
                        <a:pt x="67" y="18"/>
                      </a:cubicBezTo>
                      <a:cubicBezTo>
                        <a:pt x="65" y="14"/>
                        <a:pt x="58" y="19"/>
                        <a:pt x="58" y="15"/>
                      </a:cubicBezTo>
                      <a:cubicBezTo>
                        <a:pt x="58" y="14"/>
                        <a:pt x="59" y="12"/>
                        <a:pt x="59" y="11"/>
                      </a:cubicBezTo>
                      <a:cubicBezTo>
                        <a:pt x="58" y="11"/>
                        <a:pt x="58" y="12"/>
                        <a:pt x="57" y="12"/>
                      </a:cubicBezTo>
                      <a:cubicBezTo>
                        <a:pt x="54" y="13"/>
                        <a:pt x="52" y="19"/>
                        <a:pt x="52" y="19"/>
                      </a:cubicBezTo>
                      <a:cubicBezTo>
                        <a:pt x="49" y="23"/>
                        <a:pt x="55" y="21"/>
                        <a:pt x="58" y="25"/>
                      </a:cubicBezTo>
                      <a:cubicBezTo>
                        <a:pt x="61" y="30"/>
                        <a:pt x="63" y="34"/>
                        <a:pt x="62" y="37"/>
                      </a:cubicBezTo>
                      <a:cubicBezTo>
                        <a:pt x="61" y="39"/>
                        <a:pt x="50" y="36"/>
                        <a:pt x="53" y="32"/>
                      </a:cubicBezTo>
                      <a:cubicBezTo>
                        <a:pt x="55" y="28"/>
                        <a:pt x="54" y="27"/>
                        <a:pt x="51" y="26"/>
                      </a:cubicBezTo>
                      <a:cubicBezTo>
                        <a:pt x="48" y="26"/>
                        <a:pt x="48" y="30"/>
                        <a:pt x="48" y="33"/>
                      </a:cubicBezTo>
                      <a:cubicBezTo>
                        <a:pt x="48" y="37"/>
                        <a:pt x="41" y="38"/>
                        <a:pt x="38" y="42"/>
                      </a:cubicBezTo>
                      <a:cubicBezTo>
                        <a:pt x="34" y="46"/>
                        <a:pt x="40" y="49"/>
                        <a:pt x="45" y="51"/>
                      </a:cubicBezTo>
                      <a:cubicBezTo>
                        <a:pt x="51" y="53"/>
                        <a:pt x="47" y="44"/>
                        <a:pt x="49" y="40"/>
                      </a:cubicBezTo>
                      <a:cubicBezTo>
                        <a:pt x="51" y="34"/>
                        <a:pt x="56" y="39"/>
                        <a:pt x="60" y="44"/>
                      </a:cubicBezTo>
                      <a:cubicBezTo>
                        <a:pt x="64" y="49"/>
                        <a:pt x="71" y="56"/>
                        <a:pt x="63" y="59"/>
                      </a:cubicBezTo>
                      <a:cubicBezTo>
                        <a:pt x="49" y="65"/>
                        <a:pt x="45" y="71"/>
                        <a:pt x="43" y="75"/>
                      </a:cubicBezTo>
                      <a:cubicBezTo>
                        <a:pt x="40" y="81"/>
                        <a:pt x="42" y="83"/>
                        <a:pt x="40" y="85"/>
                      </a:cubicBezTo>
                      <a:cubicBezTo>
                        <a:pt x="39" y="86"/>
                        <a:pt x="39" y="84"/>
                        <a:pt x="37" y="80"/>
                      </a:cubicBezTo>
                      <a:cubicBezTo>
                        <a:pt x="36" y="77"/>
                        <a:pt x="30" y="78"/>
                        <a:pt x="27" y="82"/>
                      </a:cubicBezTo>
                      <a:cubicBezTo>
                        <a:pt x="25" y="83"/>
                        <a:pt x="25" y="86"/>
                        <a:pt x="25" y="88"/>
                      </a:cubicBezTo>
                      <a:cubicBezTo>
                        <a:pt x="25" y="97"/>
                        <a:pt x="31" y="86"/>
                        <a:pt x="35" y="87"/>
                      </a:cubicBezTo>
                      <a:cubicBezTo>
                        <a:pt x="38" y="89"/>
                        <a:pt x="31" y="90"/>
                        <a:pt x="32" y="93"/>
                      </a:cubicBezTo>
                      <a:cubicBezTo>
                        <a:pt x="32" y="96"/>
                        <a:pt x="38" y="91"/>
                        <a:pt x="36" y="99"/>
                      </a:cubicBezTo>
                      <a:cubicBezTo>
                        <a:pt x="36" y="103"/>
                        <a:pt x="43" y="99"/>
                        <a:pt x="46" y="98"/>
                      </a:cubicBezTo>
                      <a:cubicBezTo>
                        <a:pt x="55" y="95"/>
                        <a:pt x="63" y="109"/>
                        <a:pt x="69" y="112"/>
                      </a:cubicBezTo>
                      <a:cubicBezTo>
                        <a:pt x="77" y="115"/>
                        <a:pt x="80" y="116"/>
                        <a:pt x="78" y="120"/>
                      </a:cubicBezTo>
                      <a:cubicBezTo>
                        <a:pt x="73" y="130"/>
                        <a:pt x="62" y="137"/>
                        <a:pt x="57" y="149"/>
                      </a:cubicBezTo>
                      <a:cubicBezTo>
                        <a:pt x="65" y="151"/>
                        <a:pt x="72" y="153"/>
                        <a:pt x="81" y="153"/>
                      </a:cubicBezTo>
                      <a:cubicBezTo>
                        <a:pt x="87" y="153"/>
                        <a:pt x="92" y="152"/>
                        <a:pt x="98" y="150"/>
                      </a:cubicBezTo>
                      <a:cubicBezTo>
                        <a:pt x="86" y="106"/>
                        <a:pt x="133" y="66"/>
                        <a:pt x="173" y="51"/>
                      </a:cubicBezTo>
                      <a:cubicBezTo>
                        <a:pt x="207" y="77"/>
                        <a:pt x="203" y="165"/>
                        <a:pt x="112" y="164"/>
                      </a:cubicBezTo>
                      <a:cubicBezTo>
                        <a:pt x="148" y="156"/>
                        <a:pt x="169" y="117"/>
                        <a:pt x="168" y="92"/>
                      </a:cubicBezTo>
                      <a:cubicBezTo>
                        <a:pt x="151" y="128"/>
                        <a:pt x="124" y="161"/>
                        <a:pt x="81" y="161"/>
                      </a:cubicBezTo>
                      <a:cubicBezTo>
                        <a:pt x="36" y="161"/>
                        <a:pt x="0" y="125"/>
                        <a:pt x="0" y="80"/>
                      </a:cubicBezTo>
                      <a:cubicBezTo>
                        <a:pt x="0" y="36"/>
                        <a:pt x="36" y="0"/>
                        <a:pt x="81" y="0"/>
                      </a:cubicBezTo>
                      <a:close/>
                      <a:moveTo>
                        <a:pt x="45" y="143"/>
                      </a:moveTo>
                      <a:cubicBezTo>
                        <a:pt x="46" y="136"/>
                        <a:pt x="46" y="128"/>
                        <a:pt x="45" y="127"/>
                      </a:cubicBezTo>
                      <a:cubicBezTo>
                        <a:pt x="39" y="123"/>
                        <a:pt x="35" y="115"/>
                        <a:pt x="40" y="107"/>
                      </a:cubicBezTo>
                      <a:cubicBezTo>
                        <a:pt x="41" y="106"/>
                        <a:pt x="42" y="105"/>
                        <a:pt x="42" y="104"/>
                      </a:cubicBezTo>
                      <a:cubicBezTo>
                        <a:pt x="43" y="101"/>
                        <a:pt x="40" y="103"/>
                        <a:pt x="36" y="103"/>
                      </a:cubicBezTo>
                      <a:cubicBezTo>
                        <a:pt x="32" y="103"/>
                        <a:pt x="35" y="96"/>
                        <a:pt x="27" y="95"/>
                      </a:cubicBezTo>
                      <a:cubicBezTo>
                        <a:pt x="18" y="94"/>
                        <a:pt x="18" y="92"/>
                        <a:pt x="18" y="87"/>
                      </a:cubicBezTo>
                      <a:cubicBezTo>
                        <a:pt x="17" y="82"/>
                        <a:pt x="12" y="77"/>
                        <a:pt x="8" y="76"/>
                      </a:cubicBezTo>
                      <a:cubicBezTo>
                        <a:pt x="8" y="78"/>
                        <a:pt x="8" y="79"/>
                        <a:pt x="8" y="80"/>
                      </a:cubicBezTo>
                      <a:cubicBezTo>
                        <a:pt x="8" y="107"/>
                        <a:pt x="23" y="131"/>
                        <a:pt x="45" y="143"/>
                      </a:cubicBezTo>
                      <a:close/>
                      <a:moveTo>
                        <a:pt x="93" y="34"/>
                      </a:moveTo>
                      <a:cubicBezTo>
                        <a:pt x="96" y="36"/>
                        <a:pt x="99" y="34"/>
                        <a:pt x="98" y="32"/>
                      </a:cubicBezTo>
                      <a:cubicBezTo>
                        <a:pt x="96" y="27"/>
                        <a:pt x="88" y="30"/>
                        <a:pt x="93" y="34"/>
                      </a:cubicBezTo>
                      <a:close/>
                      <a:moveTo>
                        <a:pt x="107" y="42"/>
                      </a:moveTo>
                      <a:cubicBezTo>
                        <a:pt x="109" y="42"/>
                        <a:pt x="111" y="47"/>
                        <a:pt x="110" y="49"/>
                      </a:cubicBezTo>
                      <a:cubicBezTo>
                        <a:pt x="109" y="54"/>
                        <a:pt x="104" y="50"/>
                        <a:pt x="104" y="47"/>
                      </a:cubicBezTo>
                      <a:cubicBezTo>
                        <a:pt x="104" y="44"/>
                        <a:pt x="104" y="41"/>
                        <a:pt x="107" y="42"/>
                      </a:cubicBezTo>
                      <a:close/>
                      <a:moveTo>
                        <a:pt x="40" y="87"/>
                      </a:moveTo>
                      <a:cubicBezTo>
                        <a:pt x="42" y="87"/>
                        <a:pt x="49" y="88"/>
                        <a:pt x="50" y="90"/>
                      </a:cubicBezTo>
                      <a:cubicBezTo>
                        <a:pt x="52" y="92"/>
                        <a:pt x="46" y="92"/>
                        <a:pt x="41" y="90"/>
                      </a:cubicBezTo>
                      <a:cubicBezTo>
                        <a:pt x="39" y="89"/>
                        <a:pt x="37" y="87"/>
                        <a:pt x="40" y="8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45713" tIns="22850" rIns="45713" bIns="22850" anchor="t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80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ED06B56-DA8D-E726-7333-DCF31EFABDF2}"/>
              </a:ext>
            </a:extLst>
          </p:cNvPr>
          <p:cNvSpPr txBox="1"/>
          <p:nvPr/>
        </p:nvSpPr>
        <p:spPr>
          <a:xfrm>
            <a:off x="394838" y="33524"/>
            <a:ext cx="6958797" cy="348333"/>
          </a:xfrm>
          <a:prstGeom prst="rect">
            <a:avLst/>
          </a:prstGeom>
          <a:noFill/>
        </p:spPr>
        <p:txBody>
          <a:bodyPr wrap="square" lIns="45720" tIns="22860" rIns="45720" bIns="2286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en-GB" sz="1800" dirty="0">
                <a:solidFill>
                  <a:srgbClr val="04BF20"/>
                </a:solidFill>
                <a:latin typeface="+mn-lt"/>
                <a:cs typeface="Times New Roman"/>
              </a:rPr>
              <a:t>Sustainability in IT – short-term, mid-term, and long-term plans</a:t>
            </a:r>
            <a:endParaRPr lang="en-US" sz="1800" dirty="0">
              <a:solidFill>
                <a:srgbClr val="04BF20"/>
              </a:solidFill>
              <a:latin typeface="+mn-lt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E70B6E-BA76-4145-BC9E-0A22438D7D4E}"/>
              </a:ext>
            </a:extLst>
          </p:cNvPr>
          <p:cNvSpPr txBox="1"/>
          <p:nvPr/>
        </p:nvSpPr>
        <p:spPr>
          <a:xfrm>
            <a:off x="8722659" y="6557128"/>
            <a:ext cx="3329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Sustainable IT playbook 2026</a:t>
            </a:r>
          </a:p>
        </p:txBody>
      </p:sp>
    </p:spTree>
    <p:extLst>
      <p:ext uri="{BB962C8B-B14F-4D97-AF65-F5344CB8AC3E}">
        <p14:creationId xmlns:p14="http://schemas.microsoft.com/office/powerpoint/2010/main" val="1655400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76eb3bdb96_0_1129"/>
          <p:cNvSpPr/>
          <p:nvPr/>
        </p:nvSpPr>
        <p:spPr>
          <a:xfrm>
            <a:off x="1557908" y="433517"/>
            <a:ext cx="9145050" cy="53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28" b="0" dirty="0">
              <a:solidFill>
                <a:srgbClr val="233B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9B94610-A097-C922-833D-EBE46064BDB9}"/>
              </a:ext>
            </a:extLst>
          </p:cNvPr>
          <p:cNvGrpSpPr/>
          <p:nvPr/>
        </p:nvGrpSpPr>
        <p:grpSpPr>
          <a:xfrm>
            <a:off x="1681313" y="557946"/>
            <a:ext cx="9021645" cy="5999182"/>
            <a:chOff x="3362627" y="867033"/>
            <a:chExt cx="18043290" cy="11998364"/>
          </a:xfrm>
        </p:grpSpPr>
        <p:sp>
          <p:nvSpPr>
            <p:cNvPr id="142" name="Google Shape;142;g376eb3bdb96_0_1129"/>
            <p:cNvSpPr/>
            <p:nvPr/>
          </p:nvSpPr>
          <p:spPr>
            <a:xfrm rot="5400000">
              <a:off x="9184708" y="1247883"/>
              <a:ext cx="1153800" cy="3921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89913" tIns="44950" rIns="89913" bIns="449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4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g376eb3bdb96_0_1129"/>
            <p:cNvSpPr/>
            <p:nvPr/>
          </p:nvSpPr>
          <p:spPr>
            <a:xfrm rot="5400000">
              <a:off x="15045355" y="1233183"/>
              <a:ext cx="1153800" cy="4215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89913" tIns="44950" rIns="89913" bIns="449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4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7A1776F-8F15-F8B3-1235-1B9CD85BC8A8}"/>
                </a:ext>
              </a:extLst>
            </p:cNvPr>
            <p:cNvGrpSpPr/>
            <p:nvPr/>
          </p:nvGrpSpPr>
          <p:grpSpPr>
            <a:xfrm>
              <a:off x="3362627" y="867033"/>
              <a:ext cx="18043290" cy="11998364"/>
              <a:chOff x="3464909" y="2186599"/>
              <a:chExt cx="18043290" cy="11998364"/>
            </a:xfrm>
          </p:grpSpPr>
          <p:grpSp>
            <p:nvGrpSpPr>
              <p:cNvPr id="148" name="Google Shape;148;g376eb3bdb96_0_1129"/>
              <p:cNvGrpSpPr/>
              <p:nvPr/>
            </p:nvGrpSpPr>
            <p:grpSpPr>
              <a:xfrm>
                <a:off x="3464909" y="3462406"/>
                <a:ext cx="648001" cy="10722555"/>
                <a:chOff x="3464909" y="3462406"/>
                <a:chExt cx="648001" cy="10722555"/>
              </a:xfrm>
            </p:grpSpPr>
            <p:sp>
              <p:nvSpPr>
                <p:cNvPr id="149" name="Google Shape;149;g376eb3bdb96_0_1129"/>
                <p:cNvSpPr/>
                <p:nvPr/>
              </p:nvSpPr>
              <p:spPr>
                <a:xfrm rot="16200000">
                  <a:off x="-1257436" y="8814615"/>
                  <a:ext cx="10092694" cy="647998"/>
                </a:xfrm>
                <a:prstGeom prst="roundRect">
                  <a:avLst>
                    <a:gd name="adj" fmla="val 0"/>
                  </a:avLst>
                </a:prstGeom>
                <a:solidFill>
                  <a:srgbClr val="BFD896"/>
                </a:solidFill>
                <a:ln w="19050" cap="flat" cmpd="sng">
                  <a:solidFill>
                    <a:srgbClr val="C1D99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45713" tIns="22850" rIns="45713" bIns="2285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600" b="1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Sustainability by IT</a:t>
                  </a:r>
                  <a:endParaRPr sz="1600" dirty="0"/>
                </a:p>
              </p:txBody>
            </p:sp>
            <p:grpSp>
              <p:nvGrpSpPr>
                <p:cNvPr id="150" name="Google Shape;150;g376eb3bdb96_0_1129"/>
                <p:cNvGrpSpPr/>
                <p:nvPr/>
              </p:nvGrpSpPr>
              <p:grpSpPr>
                <a:xfrm>
                  <a:off x="3464909" y="3462406"/>
                  <a:ext cx="648000" cy="648000"/>
                  <a:chOff x="3464909" y="3462406"/>
                  <a:chExt cx="648000" cy="648000"/>
                </a:xfrm>
              </p:grpSpPr>
              <p:sp>
                <p:nvSpPr>
                  <p:cNvPr id="151" name="Google Shape;151;g376eb3bdb96_0_1129"/>
                  <p:cNvSpPr txBox="1"/>
                  <p:nvPr/>
                </p:nvSpPr>
                <p:spPr>
                  <a:xfrm>
                    <a:off x="3464909" y="3462406"/>
                    <a:ext cx="648000" cy="648000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72000" tIns="72000" rIns="72000" bIns="72000" anchor="t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1" dirty="0">
                      <a:solidFill>
                        <a:srgbClr val="A6CDE9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" name="Google Shape;152;g376eb3bdb96_0_1129"/>
                  <p:cNvSpPr/>
                  <p:nvPr/>
                </p:nvSpPr>
                <p:spPr>
                  <a:xfrm>
                    <a:off x="3608909" y="3599752"/>
                    <a:ext cx="360000" cy="373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" h="201" extrusionOk="0">
                        <a:moveTo>
                          <a:pt x="31" y="83"/>
                        </a:moveTo>
                        <a:cubicBezTo>
                          <a:pt x="29" y="34"/>
                          <a:pt x="29" y="34"/>
                          <a:pt x="29" y="34"/>
                        </a:cubicBezTo>
                        <a:cubicBezTo>
                          <a:pt x="29" y="14"/>
                          <a:pt x="48" y="14"/>
                          <a:pt x="50" y="34"/>
                        </a:cubicBezTo>
                        <a:cubicBezTo>
                          <a:pt x="53" y="74"/>
                          <a:pt x="53" y="74"/>
                          <a:pt x="53" y="74"/>
                        </a:cubicBezTo>
                        <a:cubicBezTo>
                          <a:pt x="54" y="87"/>
                          <a:pt x="65" y="82"/>
                          <a:pt x="65" y="72"/>
                        </a:cubicBezTo>
                        <a:cubicBezTo>
                          <a:pt x="66" y="20"/>
                          <a:pt x="66" y="20"/>
                          <a:pt x="66" y="20"/>
                        </a:cubicBezTo>
                        <a:cubicBezTo>
                          <a:pt x="67" y="1"/>
                          <a:pt x="87" y="0"/>
                          <a:pt x="87" y="20"/>
                        </a:cubicBezTo>
                        <a:cubicBezTo>
                          <a:pt x="88" y="72"/>
                          <a:pt x="88" y="72"/>
                          <a:pt x="88" y="72"/>
                        </a:cubicBezTo>
                        <a:cubicBezTo>
                          <a:pt x="88" y="82"/>
                          <a:pt x="99" y="84"/>
                          <a:pt x="100" y="73"/>
                        </a:cubicBezTo>
                        <a:cubicBezTo>
                          <a:pt x="102" y="33"/>
                          <a:pt x="102" y="33"/>
                          <a:pt x="102" y="33"/>
                        </a:cubicBezTo>
                        <a:cubicBezTo>
                          <a:pt x="103" y="14"/>
                          <a:pt x="123" y="13"/>
                          <a:pt x="123" y="33"/>
                        </a:cubicBezTo>
                        <a:cubicBezTo>
                          <a:pt x="123" y="89"/>
                          <a:pt x="123" y="89"/>
                          <a:pt x="123" y="89"/>
                        </a:cubicBezTo>
                        <a:cubicBezTo>
                          <a:pt x="123" y="107"/>
                          <a:pt x="123" y="107"/>
                          <a:pt x="123" y="107"/>
                        </a:cubicBezTo>
                        <a:cubicBezTo>
                          <a:pt x="123" y="118"/>
                          <a:pt x="138" y="127"/>
                          <a:pt x="156" y="108"/>
                        </a:cubicBezTo>
                        <a:cubicBezTo>
                          <a:pt x="166" y="97"/>
                          <a:pt x="192" y="97"/>
                          <a:pt x="193" y="110"/>
                        </a:cubicBezTo>
                        <a:cubicBezTo>
                          <a:pt x="194" y="113"/>
                          <a:pt x="191" y="117"/>
                          <a:pt x="185" y="119"/>
                        </a:cubicBezTo>
                        <a:cubicBezTo>
                          <a:pt x="176" y="123"/>
                          <a:pt x="160" y="133"/>
                          <a:pt x="153" y="153"/>
                        </a:cubicBezTo>
                        <a:cubicBezTo>
                          <a:pt x="147" y="171"/>
                          <a:pt x="131" y="191"/>
                          <a:pt x="107" y="196"/>
                        </a:cubicBezTo>
                        <a:cubicBezTo>
                          <a:pt x="96" y="199"/>
                          <a:pt x="79" y="201"/>
                          <a:pt x="63" y="200"/>
                        </a:cubicBezTo>
                        <a:cubicBezTo>
                          <a:pt x="61" y="191"/>
                          <a:pt x="61" y="181"/>
                          <a:pt x="62" y="174"/>
                        </a:cubicBezTo>
                        <a:cubicBezTo>
                          <a:pt x="106" y="180"/>
                          <a:pt x="120" y="136"/>
                          <a:pt x="107" y="99"/>
                        </a:cubicBezTo>
                        <a:cubicBezTo>
                          <a:pt x="45" y="94"/>
                          <a:pt x="13" y="158"/>
                          <a:pt x="43" y="168"/>
                        </a:cubicBezTo>
                        <a:cubicBezTo>
                          <a:pt x="45" y="139"/>
                          <a:pt x="70" y="113"/>
                          <a:pt x="90" y="109"/>
                        </a:cubicBezTo>
                        <a:cubicBezTo>
                          <a:pt x="71" y="125"/>
                          <a:pt x="51" y="147"/>
                          <a:pt x="52" y="199"/>
                        </a:cubicBezTo>
                        <a:cubicBezTo>
                          <a:pt x="43" y="197"/>
                          <a:pt x="34" y="195"/>
                          <a:pt x="29" y="190"/>
                        </a:cubicBezTo>
                        <a:cubicBezTo>
                          <a:pt x="13" y="179"/>
                          <a:pt x="12" y="153"/>
                          <a:pt x="7" y="110"/>
                        </a:cubicBezTo>
                        <a:cubicBezTo>
                          <a:pt x="2" y="66"/>
                          <a:pt x="2" y="66"/>
                          <a:pt x="2" y="66"/>
                        </a:cubicBezTo>
                        <a:cubicBezTo>
                          <a:pt x="0" y="50"/>
                          <a:pt x="13" y="49"/>
                          <a:pt x="17" y="65"/>
                        </a:cubicBezTo>
                        <a:cubicBezTo>
                          <a:pt x="22" y="86"/>
                          <a:pt x="22" y="86"/>
                          <a:pt x="22" y="86"/>
                        </a:cubicBezTo>
                        <a:cubicBezTo>
                          <a:pt x="24" y="94"/>
                          <a:pt x="31" y="92"/>
                          <a:pt x="31" y="83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13" tIns="22850" rIns="45713" bIns="22850" anchor="t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1pPr>
                    <a:lvl2pPr marR="0" lvl="1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2pPr>
                    <a:lvl3pPr marR="0" lvl="2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3pPr>
                    <a:lvl4pPr marR="0" lvl="3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4pPr>
                    <a:lvl5pPr marR="0" lvl="4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5pPr>
                    <a:lvl6pPr marR="0" lvl="5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6pPr>
                    <a:lvl7pPr marR="0" lvl="6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7pPr>
                    <a:lvl8pPr marR="0" lvl="7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8pPr>
                    <a:lvl9pPr marR="0" lvl="8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Font typeface="Arial"/>
                      <a:defRPr sz="7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defRPr>
                    </a:lvl9pPr>
                  </a:lstStyle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800" dirty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4" name="Google Shape;137;g376eb3bdb96_0_1129">
                <a:extLst>
                  <a:ext uri="{FF2B5EF4-FFF2-40B4-BE49-F238E27FC236}">
                    <a16:creationId xmlns:a16="http://schemas.microsoft.com/office/drawing/2014/main" id="{400143CB-C0F0-2109-89C6-BEA47EFEA918}"/>
                  </a:ext>
                </a:extLst>
              </p:cNvPr>
              <p:cNvSpPr txBox="1"/>
              <p:nvPr/>
            </p:nvSpPr>
            <p:spPr>
              <a:xfrm>
                <a:off x="4267840" y="2186600"/>
                <a:ext cx="5400000" cy="1153800"/>
              </a:xfrm>
              <a:prstGeom prst="rect">
                <a:avLst/>
              </a:prstGeom>
              <a:solidFill>
                <a:schemeClr val="accent2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30213" tIns="65100" rIns="65100" bIns="651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 b="1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Short term</a:t>
                </a:r>
                <a:br>
                  <a:rPr lang="en-GB" sz="1600" b="1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GB" sz="1600" b="1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(6-12 months)</a:t>
                </a:r>
                <a:endParaRPr sz="1600" dirty="0"/>
              </a:p>
            </p:txBody>
          </p:sp>
          <p:sp>
            <p:nvSpPr>
              <p:cNvPr id="5" name="Google Shape;138;g376eb3bdb96_0_1129">
                <a:extLst>
                  <a:ext uri="{FF2B5EF4-FFF2-40B4-BE49-F238E27FC236}">
                    <a16:creationId xmlns:a16="http://schemas.microsoft.com/office/drawing/2014/main" id="{38550D99-46E3-0669-C25E-F16978A7AFC7}"/>
                  </a:ext>
                </a:extLst>
              </p:cNvPr>
              <p:cNvSpPr txBox="1"/>
              <p:nvPr/>
            </p:nvSpPr>
            <p:spPr>
              <a:xfrm>
                <a:off x="10146961" y="2186600"/>
                <a:ext cx="5400000" cy="1153800"/>
              </a:xfrm>
              <a:prstGeom prst="rect">
                <a:avLst/>
              </a:prstGeom>
              <a:solidFill>
                <a:schemeClr val="accent2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30213" tIns="65100" rIns="65100" bIns="651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 b="1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Mid term</a:t>
                </a:r>
                <a:br>
                  <a:rPr lang="en-GB" sz="1600" b="1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GB" sz="1600" b="1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(12-36 months)</a:t>
                </a:r>
                <a:endParaRPr sz="1600" dirty="0"/>
              </a:p>
            </p:txBody>
          </p:sp>
          <p:sp>
            <p:nvSpPr>
              <p:cNvPr id="6" name="Google Shape;139;g376eb3bdb96_0_1129">
                <a:extLst>
                  <a:ext uri="{FF2B5EF4-FFF2-40B4-BE49-F238E27FC236}">
                    <a16:creationId xmlns:a16="http://schemas.microsoft.com/office/drawing/2014/main" id="{6A5104AF-7ACC-8105-E68D-E519F20CCDA6}"/>
                  </a:ext>
                </a:extLst>
              </p:cNvPr>
              <p:cNvSpPr txBox="1"/>
              <p:nvPr/>
            </p:nvSpPr>
            <p:spPr>
              <a:xfrm>
                <a:off x="4286463" y="3462265"/>
                <a:ext cx="5400000" cy="10722698"/>
              </a:xfrm>
              <a:prstGeom prst="rect">
                <a:avLst/>
              </a:prstGeom>
              <a:solidFill>
                <a:srgbClr val="E9F2DA"/>
              </a:solidFill>
              <a:ln>
                <a:noFill/>
              </a:ln>
            </p:spPr>
            <p:txBody>
              <a:bodyPr spcFirstLastPara="1" wrap="square" lIns="65100" tIns="65100" rIns="65100" bIns="651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1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1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GHG emission visibility &amp; reporting:</a:t>
                </a:r>
                <a:endParaRPr sz="350" dirty="0"/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Data acquisition for Scope 1 &amp; Scope 2</a:t>
                </a:r>
                <a:endParaRPr sz="1000" dirty="0"/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Establish initial Scope 1 &amp; Scope 2 GHG emission baseline</a:t>
                </a:r>
                <a:endParaRPr sz="1000" dirty="0"/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Identify Scope 3 sources</a:t>
                </a:r>
                <a:endParaRPr sz="1000" dirty="0"/>
              </a:p>
              <a:p>
                <a:pPr marL="0" marR="0" lvl="1" indent="0" algn="l" rtl="0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GB" sz="11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Digital innovation &amp; technology: </a:t>
                </a:r>
                <a:endParaRPr sz="350" dirty="0"/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Explore exponential technologies to develop new products &amp; services</a:t>
                </a:r>
                <a:endParaRPr sz="1000" dirty="0"/>
              </a:p>
              <a:p>
                <a:pPr marL="0" marR="0" lvl="1" indent="0" algn="l" rtl="0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GB" sz="11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Product as a service:</a:t>
                </a:r>
                <a:endParaRPr sz="350" dirty="0"/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Business model innovation - Explore different alternatives to transform your products into services</a:t>
                </a:r>
                <a:endParaRPr sz="1000" dirty="0"/>
              </a:p>
              <a:p>
                <a:pPr lvl="1">
                  <a:spcBef>
                    <a:spcPts val="300"/>
                  </a:spcBef>
                </a:pPr>
                <a:r>
                  <a:rPr lang="en-GB" sz="11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Sustainable </a:t>
                </a:r>
                <a:r>
                  <a:rPr lang="en-GB" sz="1100" b="1" dirty="0">
                    <a:solidFill>
                      <a:schemeClr val="dk1"/>
                    </a:solidFill>
                  </a:rPr>
                  <a:t>supply chain</a:t>
                </a:r>
                <a:r>
                  <a:rPr lang="en-GB" sz="11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:</a:t>
                </a:r>
                <a:endParaRPr sz="350" dirty="0">
                  <a:solidFill>
                    <a:schemeClr val="dk1"/>
                  </a:solidFill>
                </a:endParaRPr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Conduct a lifecycle assessment (LCA) of your existing &amp; future product &amp; service portfolio</a:t>
                </a:r>
                <a:endParaRPr sz="1000" dirty="0"/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Identify key areas to reduce environmental impact</a:t>
                </a:r>
                <a:endParaRPr sz="1000" dirty="0"/>
              </a:p>
              <a:p>
                <a:pPr marL="0" marR="0" lvl="1" indent="0" algn="l" rtl="0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GB" sz="11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Energy-efficient buildings:</a:t>
                </a:r>
                <a:endParaRPr sz="350" dirty="0"/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Start measuring &amp; monitoring energy efficiency from offices, manufacturing plants or logistics centers</a:t>
                </a:r>
                <a:endParaRPr sz="1000" dirty="0"/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dirty="0">
                    <a:solidFill>
                      <a:schemeClr val="dk1"/>
                    </a:solidFill>
                  </a:rPr>
                  <a:t>Act </a:t>
                </a: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on high-impact areas (i.e. transition to low-carbon steel, marine freight over airline freight)</a:t>
                </a:r>
                <a:endParaRPr sz="1000" dirty="0"/>
              </a:p>
              <a:p>
                <a:pPr lvl="1">
                  <a:spcBef>
                    <a:spcPts val="300"/>
                  </a:spcBef>
                </a:pPr>
                <a:r>
                  <a:rPr lang="en-GB" sz="1100" b="1" dirty="0">
                    <a:solidFill>
                      <a:schemeClr val="dk1"/>
                    </a:solidFill>
                  </a:rPr>
                  <a:t>Hybrid work</a:t>
                </a:r>
                <a:r>
                  <a:rPr lang="en-GB" sz="11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:</a:t>
                </a:r>
                <a:endParaRPr sz="350" dirty="0">
                  <a:solidFill>
                    <a:schemeClr val="dk1"/>
                  </a:solidFill>
                </a:endParaRPr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Implement a hybrid-work HR policy</a:t>
                </a:r>
                <a:endParaRPr sz="1000" dirty="0"/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Upgrade your productivity, collaboration, &amp; security suites to support working anytime from anywhere</a:t>
                </a:r>
                <a:endParaRPr sz="1000" dirty="0"/>
              </a:p>
            </p:txBody>
          </p:sp>
          <p:sp>
            <p:nvSpPr>
              <p:cNvPr id="7" name="Google Shape;140;g376eb3bdb96_0_1129">
                <a:extLst>
                  <a:ext uri="{FF2B5EF4-FFF2-40B4-BE49-F238E27FC236}">
                    <a16:creationId xmlns:a16="http://schemas.microsoft.com/office/drawing/2014/main" id="{53DC38CB-35E3-639F-C94D-0266F2821094}"/>
                  </a:ext>
                </a:extLst>
              </p:cNvPr>
              <p:cNvSpPr txBox="1"/>
              <p:nvPr/>
            </p:nvSpPr>
            <p:spPr>
              <a:xfrm>
                <a:off x="16053089" y="2186599"/>
                <a:ext cx="5442600" cy="1153800"/>
              </a:xfrm>
              <a:prstGeom prst="rect">
                <a:avLst/>
              </a:prstGeom>
              <a:solidFill>
                <a:schemeClr val="accent2"/>
              </a:solidFill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30213" tIns="65100" rIns="65100" bIns="651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 b="1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Long term</a:t>
                </a:r>
                <a:endParaRPr sz="1600" dirty="0"/>
              </a:p>
              <a:p>
                <a:pPr algn="ctr"/>
                <a:r>
                  <a:rPr lang="en-GB" sz="1600" b="1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(</a:t>
                </a:r>
                <a:r>
                  <a:rPr lang="en-GB" sz="1600" b="1" dirty="0">
                    <a:solidFill>
                      <a:schemeClr val="lt1"/>
                    </a:solidFill>
                  </a:rPr>
                  <a:t>36- months</a:t>
                </a:r>
                <a:r>
                  <a:rPr lang="en-GB" sz="1600" b="1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) </a:t>
                </a:r>
                <a:endParaRPr sz="16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8" name="Google Shape;141;g376eb3bdb96_0_1129">
                <a:extLst>
                  <a:ext uri="{FF2B5EF4-FFF2-40B4-BE49-F238E27FC236}">
                    <a16:creationId xmlns:a16="http://schemas.microsoft.com/office/drawing/2014/main" id="{3A5F2432-82C3-B0DD-1922-628A850FC945}"/>
                  </a:ext>
                </a:extLst>
              </p:cNvPr>
              <p:cNvSpPr txBox="1"/>
              <p:nvPr/>
            </p:nvSpPr>
            <p:spPr>
              <a:xfrm>
                <a:off x="10146961" y="3462267"/>
                <a:ext cx="5370600" cy="10722694"/>
              </a:xfrm>
              <a:prstGeom prst="rect">
                <a:avLst/>
              </a:prstGeom>
              <a:solidFill>
                <a:srgbClr val="E9F2DA"/>
              </a:solidFill>
              <a:ln>
                <a:noFill/>
              </a:ln>
            </p:spPr>
            <p:txBody>
              <a:bodyPr spcFirstLastPara="1" wrap="square" lIns="65100" tIns="65100" rIns="65100" bIns="651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1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1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GHG emission visibility &amp; reporting:</a:t>
                </a:r>
                <a:endParaRPr sz="350" dirty="0"/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Establish complete measurement across Scope 1-3</a:t>
                </a:r>
                <a:endParaRPr sz="1000" dirty="0"/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Automate data acquisition from both internal &amp; external data sources</a:t>
                </a:r>
                <a:endParaRPr sz="1000" dirty="0"/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Report to governance bodies as needed</a:t>
                </a:r>
                <a:endParaRPr sz="1000" dirty="0"/>
              </a:p>
              <a:p>
                <a:pPr marL="0" marR="0" lvl="1" indent="0" algn="l" rtl="0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GB" sz="11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Digital innovation &amp; technology: </a:t>
                </a:r>
                <a:endParaRPr sz="350" dirty="0"/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Solution design &amp; prototype development</a:t>
                </a:r>
                <a:endParaRPr sz="1000" dirty="0"/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Limited deployment of new products &amp; solutions in the marketplace</a:t>
                </a:r>
                <a:endParaRPr sz="1000" dirty="0"/>
              </a:p>
              <a:p>
                <a:pPr marL="0" marR="0" lvl="1" indent="0" algn="l" rtl="0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GB" sz="11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Product as a service:</a:t>
                </a:r>
                <a:endParaRPr sz="350" dirty="0"/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Test commercial viability of product as a service offering</a:t>
                </a:r>
                <a:endParaRPr sz="1000" dirty="0"/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Roll out a few test offerings in a specific market or customer segment/base. Do not be afraid to kill your darlings</a:t>
                </a:r>
                <a:endParaRPr sz="1000" dirty="0"/>
              </a:p>
              <a:p>
                <a:pPr lvl="1">
                  <a:spcBef>
                    <a:spcPts val="300"/>
                  </a:spcBef>
                </a:pPr>
                <a:r>
                  <a:rPr lang="en-GB" sz="11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Sustainable </a:t>
                </a:r>
                <a:r>
                  <a:rPr lang="en-GB" sz="1100" b="1" dirty="0">
                    <a:solidFill>
                      <a:schemeClr val="dk1"/>
                    </a:solidFill>
                  </a:rPr>
                  <a:t>supply chain</a:t>
                </a:r>
                <a:r>
                  <a:rPr lang="en-GB" sz="11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:</a:t>
                </a:r>
                <a:endParaRPr sz="350" dirty="0">
                  <a:solidFill>
                    <a:schemeClr val="dk1"/>
                  </a:solidFill>
                </a:endParaRPr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Redesign supply-chain delivery network to reduce environmental impact</a:t>
                </a:r>
                <a:endParaRPr sz="1000" dirty="0"/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Implement or upgrade environmental product declaration to include LCA</a:t>
                </a:r>
                <a:endParaRPr sz="1000" dirty="0"/>
              </a:p>
              <a:p>
                <a:pPr marL="0" marR="0" lvl="1" indent="0" algn="l" rtl="0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GB" sz="11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Energy-efficient buildings:</a:t>
                </a:r>
                <a:endParaRPr sz="350" dirty="0"/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Install Internet-of-Things (IoT) devices to improve energy efficiency in your locations</a:t>
                </a:r>
                <a:endParaRPr sz="1000" dirty="0"/>
              </a:p>
              <a:p>
                <a:pPr lvl="1">
                  <a:spcBef>
                    <a:spcPts val="300"/>
                  </a:spcBef>
                </a:pPr>
                <a:r>
                  <a:rPr lang="en-GB" sz="1100" b="1" dirty="0">
                    <a:solidFill>
                      <a:schemeClr val="dk1"/>
                    </a:solidFill>
                  </a:rPr>
                  <a:t>Hybrid work</a:t>
                </a:r>
                <a:r>
                  <a:rPr lang="en-GB" sz="11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:</a:t>
                </a:r>
                <a:endParaRPr sz="350" dirty="0">
                  <a:solidFill>
                    <a:schemeClr val="dk1"/>
                  </a:solidFill>
                </a:endParaRPr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Redesign talent acquisition process</a:t>
                </a:r>
                <a:endParaRPr sz="1000" dirty="0"/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Explore new technologies to improve hybrid-work</a:t>
                </a:r>
                <a:endParaRPr sz="1000" dirty="0"/>
              </a:p>
            </p:txBody>
          </p:sp>
          <p:sp>
            <p:nvSpPr>
              <p:cNvPr id="9" name="Google Shape;144;g376eb3bdb96_0_1129">
                <a:extLst>
                  <a:ext uri="{FF2B5EF4-FFF2-40B4-BE49-F238E27FC236}">
                    <a16:creationId xmlns:a16="http://schemas.microsoft.com/office/drawing/2014/main" id="{BE0F9BD8-51B2-78DF-5594-CECF436107EA}"/>
                  </a:ext>
                </a:extLst>
              </p:cNvPr>
              <p:cNvSpPr txBox="1"/>
              <p:nvPr/>
            </p:nvSpPr>
            <p:spPr>
              <a:xfrm>
                <a:off x="16082399" y="3462265"/>
                <a:ext cx="5425800" cy="10722694"/>
              </a:xfrm>
              <a:prstGeom prst="rect">
                <a:avLst/>
              </a:prstGeom>
              <a:solidFill>
                <a:srgbClr val="E9F2DA"/>
              </a:solidFill>
              <a:ln>
                <a:noFill/>
              </a:ln>
            </p:spPr>
            <p:txBody>
              <a:bodyPr spcFirstLastPara="1" wrap="square" lIns="65100" tIns="65100" rIns="65100" bIns="651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1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1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GHG emission visibility &amp; reporting:</a:t>
                </a:r>
                <a:endParaRPr sz="350" dirty="0"/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Industrialize GHG emission visibility &amp; reporting</a:t>
                </a:r>
                <a:endParaRPr sz="1000" dirty="0"/>
              </a:p>
              <a:p>
                <a:pPr marL="0" marR="0" lvl="1" indent="0" algn="l" rtl="0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GB" sz="11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Digital innovation &amp; technology: </a:t>
                </a:r>
                <a:endParaRPr sz="350" dirty="0"/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Deployment of commercial products &amp; services in the marketplace</a:t>
                </a:r>
                <a:endParaRPr sz="1000" dirty="0"/>
              </a:p>
              <a:p>
                <a:pPr marL="0" marR="0" lvl="1" indent="0" algn="l" rtl="0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GB" sz="11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Product as a service:</a:t>
                </a:r>
                <a:endParaRPr sz="350" dirty="0"/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Deployment &amp; rollout of commercial offerings at scale </a:t>
                </a:r>
                <a:endParaRPr sz="1000" dirty="0"/>
              </a:p>
              <a:p>
                <a:pPr lvl="1">
                  <a:spcBef>
                    <a:spcPts val="300"/>
                  </a:spcBef>
                </a:pPr>
                <a:r>
                  <a:rPr lang="en-GB" sz="11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Sustainable </a:t>
                </a:r>
                <a:r>
                  <a:rPr lang="en-GB" sz="1100" b="1" dirty="0">
                    <a:solidFill>
                      <a:schemeClr val="dk1"/>
                    </a:solidFill>
                  </a:rPr>
                  <a:t>supply chain</a:t>
                </a:r>
                <a:r>
                  <a:rPr lang="en-GB" sz="11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:</a:t>
                </a:r>
                <a:endParaRPr sz="350" dirty="0">
                  <a:solidFill>
                    <a:schemeClr val="dk1"/>
                  </a:solidFill>
                </a:endParaRPr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Implement redesign of supply-chain delivery network</a:t>
                </a:r>
                <a:endParaRPr sz="1000" dirty="0"/>
              </a:p>
              <a:p>
                <a:pPr marL="0" marR="0" lvl="1" indent="0" algn="l" rtl="0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GB" sz="11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Energy-efficient buildings:</a:t>
                </a:r>
                <a:endParaRPr sz="350" dirty="0"/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Explore AI/ML to automate building energy efficiency </a:t>
                </a:r>
                <a:endParaRPr sz="1000" dirty="0"/>
              </a:p>
              <a:p>
                <a:pPr lvl="1">
                  <a:spcBef>
                    <a:spcPts val="300"/>
                  </a:spcBef>
                </a:pPr>
                <a:r>
                  <a:rPr lang="en-GB" sz="1100" b="1" dirty="0">
                    <a:solidFill>
                      <a:schemeClr val="dk1"/>
                    </a:solidFill>
                  </a:rPr>
                  <a:t>Hybrid work</a:t>
                </a:r>
                <a:r>
                  <a:rPr lang="en-GB" sz="11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:</a:t>
                </a:r>
                <a:endParaRPr sz="350" dirty="0">
                  <a:solidFill>
                    <a:schemeClr val="dk1"/>
                  </a:solidFill>
                </a:endParaRPr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Explore different ways to preserve &amp; build a culture in a hybrid-working mode</a:t>
                </a:r>
                <a:endParaRPr sz="1000" dirty="0"/>
              </a:p>
              <a:p>
                <a:pPr marL="171450" marR="0" lvl="1" indent="-171450" algn="l" rtl="0">
                  <a:spcBef>
                    <a:spcPts val="3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n-GB" sz="10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Continuously reassess &amp; improve hybrid work as needed</a:t>
                </a:r>
                <a:endParaRPr sz="1000" dirty="0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8719DF8-C05F-C89D-C634-942BFA1AC496}"/>
              </a:ext>
            </a:extLst>
          </p:cNvPr>
          <p:cNvSpPr txBox="1"/>
          <p:nvPr/>
        </p:nvSpPr>
        <p:spPr>
          <a:xfrm>
            <a:off x="8722659" y="6557128"/>
            <a:ext cx="3329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Sustainable IT playbook 2026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0B6A8F-544A-ABAD-7F9A-D582BF6BD255}"/>
              </a:ext>
            </a:extLst>
          </p:cNvPr>
          <p:cNvSpPr txBox="1"/>
          <p:nvPr/>
        </p:nvSpPr>
        <p:spPr>
          <a:xfrm>
            <a:off x="394838" y="33524"/>
            <a:ext cx="6958797" cy="348333"/>
          </a:xfrm>
          <a:prstGeom prst="rect">
            <a:avLst/>
          </a:prstGeom>
          <a:noFill/>
        </p:spPr>
        <p:txBody>
          <a:bodyPr wrap="square" lIns="45720" tIns="22860" rIns="45720" bIns="2286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>
              <a:lnSpc>
                <a:spcPct val="115000"/>
              </a:lnSpc>
              <a:spcAft>
                <a:spcPts val="400"/>
              </a:spcAft>
              <a:buFont typeface="Arial"/>
              <a:buNone/>
            </a:pPr>
            <a:r>
              <a:rPr lang="en-GB" sz="1800" dirty="0">
                <a:solidFill>
                  <a:srgbClr val="04BF20"/>
                </a:solidFill>
                <a:latin typeface="+mn-lt"/>
                <a:cs typeface="Times New Roman"/>
              </a:rPr>
              <a:t>Sustainability by IT – short-term, mid-term, and long-term plans</a:t>
            </a:r>
            <a:endParaRPr lang="en-US" sz="1800" dirty="0">
              <a:solidFill>
                <a:srgbClr val="04BF20"/>
              </a:solidFill>
              <a:latin typeface="+mn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1628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76eb3bdb96_0_1208"/>
          <p:cNvSpPr txBox="1"/>
          <p:nvPr/>
        </p:nvSpPr>
        <p:spPr>
          <a:xfrm>
            <a:off x="2133973" y="1093372"/>
            <a:ext cx="2700000" cy="576900"/>
          </a:xfrm>
          <a:prstGeom prst="rect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0213" tIns="65100" rIns="65100" bIns="651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Short term</a:t>
            </a:r>
            <a:br>
              <a:rPr lang="en-GB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(6-12 months)</a:t>
            </a:r>
            <a:endParaRPr sz="1600" dirty="0"/>
          </a:p>
        </p:txBody>
      </p:sp>
      <p:sp>
        <p:nvSpPr>
          <p:cNvPr id="119" name="Google Shape;119;g376eb3bdb96_0_1208"/>
          <p:cNvSpPr txBox="1"/>
          <p:nvPr/>
        </p:nvSpPr>
        <p:spPr>
          <a:xfrm>
            <a:off x="5064672" y="1097060"/>
            <a:ext cx="2700000" cy="576900"/>
          </a:xfrm>
          <a:prstGeom prst="rect">
            <a:avLst/>
          </a:prstGeom>
          <a:solidFill>
            <a:srgbClr val="46764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0213" tIns="65100" rIns="65100" bIns="651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Mid term</a:t>
            </a:r>
            <a:br>
              <a:rPr lang="en-GB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(12-36 months)</a:t>
            </a:r>
            <a:endParaRPr sz="1600" dirty="0"/>
          </a:p>
        </p:txBody>
      </p:sp>
      <p:sp>
        <p:nvSpPr>
          <p:cNvPr id="120" name="Google Shape;120;g376eb3bdb96_0_1208"/>
          <p:cNvSpPr txBox="1"/>
          <p:nvPr/>
        </p:nvSpPr>
        <p:spPr>
          <a:xfrm>
            <a:off x="2143284" y="1731204"/>
            <a:ext cx="2700000" cy="3433500"/>
          </a:xfrm>
          <a:prstGeom prst="rect">
            <a:avLst/>
          </a:prstGeom>
          <a:solidFill>
            <a:srgbClr val="E9F2DA"/>
          </a:solidFill>
          <a:ln>
            <a:noFill/>
          </a:ln>
        </p:spPr>
        <p:txBody>
          <a:bodyPr spcFirstLastPara="1" wrap="square" lIns="65100" tIns="65100" rIns="65100" bIns="651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Organizational enablement:</a:t>
            </a:r>
            <a:endParaRPr sz="350" dirty="0"/>
          </a:p>
          <a:p>
            <a:pPr marL="171450" marR="0" lvl="1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Communicate sustainable IT strategy</a:t>
            </a:r>
            <a:endParaRPr sz="1000" dirty="0"/>
          </a:p>
          <a:p>
            <a:pPr marL="171450" marR="0" lvl="1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 awareness campaigns &amp; general &amp; specific sustainability training</a:t>
            </a:r>
            <a:endParaRPr sz="1000" dirty="0"/>
          </a:p>
          <a:p>
            <a:pPr marL="171450" marR="0" lvl="1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it easy for employees to get involved</a:t>
            </a:r>
            <a:endParaRPr sz="1000" dirty="0"/>
          </a:p>
          <a:p>
            <a:pPr marL="0" marR="0" lvl="1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responsibility programs: </a:t>
            </a: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1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Establish IT asset donation program</a:t>
            </a:r>
            <a:endParaRPr sz="1000" dirty="0"/>
          </a:p>
          <a:p>
            <a:pPr marL="171450" marR="0" lvl="1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Establish social outreach program(s)</a:t>
            </a:r>
            <a:endParaRPr sz="1000" dirty="0"/>
          </a:p>
          <a:p>
            <a:pPr marL="0" marR="0" lvl="1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Minorities in tech:</a:t>
            </a:r>
            <a:endParaRPr sz="350" dirty="0"/>
          </a:p>
          <a:p>
            <a:pPr marL="171450" marR="0" lvl="1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 existing male/female ratio across IT organization</a:t>
            </a:r>
            <a:endParaRPr sz="1000" dirty="0"/>
          </a:p>
          <a:p>
            <a:pPr marL="171450" marR="0" lvl="1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gender targets do not exist, set targets</a:t>
            </a:r>
            <a:endParaRPr sz="1000" dirty="0"/>
          </a:p>
          <a:p>
            <a:pPr marL="171450" marR="0" lvl="1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 a Minorities in Tech (MIT) strategy to reach targets</a:t>
            </a:r>
            <a:endParaRPr sz="1000" dirty="0"/>
          </a:p>
          <a:p>
            <a:pPr marL="171450" marR="0" lvl="1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 a 2–3-years MIT trainee program</a:t>
            </a:r>
            <a:endParaRPr sz="1000" dirty="0"/>
          </a:p>
          <a:p>
            <a:pPr marL="0" marR="0" lvl="1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Sustainability hackathons:</a:t>
            </a:r>
            <a:endParaRPr sz="350" dirty="0"/>
          </a:p>
          <a:p>
            <a:pPr marL="171450" marR="0" lvl="1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Dream - Co-create innovative ideas as input to hackathon event</a:t>
            </a:r>
            <a:endParaRPr sz="1000" dirty="0"/>
          </a:p>
          <a:p>
            <a:pPr marL="0" marR="0" lvl="1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376eb3bdb96_0_1208"/>
          <p:cNvSpPr txBox="1"/>
          <p:nvPr/>
        </p:nvSpPr>
        <p:spPr>
          <a:xfrm>
            <a:off x="7975403" y="1097059"/>
            <a:ext cx="2721300" cy="576900"/>
          </a:xfrm>
          <a:prstGeom prst="rect">
            <a:avLst/>
          </a:prstGeom>
          <a:solidFill>
            <a:schemeClr val="accent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0213" tIns="65100" rIns="65100" bIns="651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Long term</a:t>
            </a:r>
            <a:endParaRPr sz="1600" dirty="0"/>
          </a:p>
          <a:p>
            <a:pPr algn="ctr"/>
            <a:r>
              <a:rPr lang="en-GB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GB" sz="1600" b="1" dirty="0">
                <a:solidFill>
                  <a:schemeClr val="lt1"/>
                </a:solidFill>
              </a:rPr>
              <a:t>36- </a:t>
            </a:r>
            <a:r>
              <a:rPr lang="en-GB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months</a:t>
            </a:r>
            <a:r>
              <a:rPr lang="en-GB" sz="1600" b="1" dirty="0">
                <a:solidFill>
                  <a:schemeClr val="lt1"/>
                </a:solidFill>
              </a:rPr>
              <a:t>} </a:t>
            </a:r>
            <a:endParaRPr sz="1600" dirty="0">
              <a:solidFill>
                <a:schemeClr val="lt1"/>
              </a:solidFill>
            </a:endParaRPr>
          </a:p>
        </p:txBody>
      </p:sp>
      <p:sp>
        <p:nvSpPr>
          <p:cNvPr id="122" name="Google Shape;122;g376eb3bdb96_0_1208"/>
          <p:cNvSpPr txBox="1"/>
          <p:nvPr/>
        </p:nvSpPr>
        <p:spPr>
          <a:xfrm>
            <a:off x="5064672" y="1734893"/>
            <a:ext cx="2685300" cy="3433500"/>
          </a:xfrm>
          <a:prstGeom prst="rect">
            <a:avLst/>
          </a:prstGeom>
          <a:solidFill>
            <a:srgbClr val="E9F2DA"/>
          </a:solidFill>
          <a:ln>
            <a:noFill/>
          </a:ln>
        </p:spPr>
        <p:txBody>
          <a:bodyPr spcFirstLastPara="1" wrap="square" lIns="65100" tIns="65100" rIns="65100" bIns="651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Organizational enablement:</a:t>
            </a:r>
            <a:endParaRPr sz="350" dirty="0"/>
          </a:p>
          <a:p>
            <a:pPr marL="171450" marR="0" lvl="1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Run continuous awareness campaigns</a:t>
            </a:r>
            <a:endParaRPr sz="1000" dirty="0"/>
          </a:p>
          <a:p>
            <a:pPr marL="171450" marR="0" lvl="1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Roll out training to the target audience</a:t>
            </a:r>
            <a:endParaRPr sz="1000" dirty="0"/>
          </a:p>
          <a:p>
            <a:pPr marL="171450" marR="0" lvl="1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 employee engagement through earth day, digital clean-up day, etc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1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it easy for employees to make sustainable choices</a:t>
            </a:r>
            <a:endParaRPr sz="1000" dirty="0"/>
          </a:p>
          <a:p>
            <a:pPr marL="0" marR="0" lvl="1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responsibility programs: </a:t>
            </a:r>
            <a:endParaRPr sz="350" dirty="0"/>
          </a:p>
          <a:p>
            <a:pPr marL="171450" marR="0" lvl="1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Encourage employee engagement in social responsibility programs </a:t>
            </a:r>
            <a:endParaRPr sz="1000" dirty="0"/>
          </a:p>
          <a:p>
            <a:pPr marL="171450" marR="0" lvl="1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Employee time donation program</a:t>
            </a:r>
            <a:endParaRPr sz="1000" dirty="0"/>
          </a:p>
          <a:p>
            <a:pPr marL="171450" marR="0" lvl="1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Sustainability for youth program</a:t>
            </a:r>
            <a:endParaRPr sz="1000" dirty="0"/>
          </a:p>
          <a:p>
            <a:pPr marL="0" marR="0" lvl="1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Minorities in tech (MIT):</a:t>
            </a:r>
            <a:endParaRPr sz="350" dirty="0"/>
          </a:p>
          <a:p>
            <a:pPr marL="171450" marR="0" lvl="1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Execute on MIT strategy</a:t>
            </a:r>
            <a:endParaRPr sz="1000" dirty="0"/>
          </a:p>
          <a:p>
            <a:pPr marL="171450" marR="0" lvl="1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 the first MIT trainee program</a:t>
            </a:r>
            <a:endParaRPr sz="1000" dirty="0"/>
          </a:p>
          <a:p>
            <a:pPr marL="0" marR="0" lvl="1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Sustainability hackathons:</a:t>
            </a:r>
            <a:endParaRPr sz="350" dirty="0"/>
          </a:p>
          <a:p>
            <a:pPr marL="171450" marR="0" lvl="1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Hackathon to hack solutions to identified challenges &amp; dreams</a:t>
            </a:r>
            <a:endParaRPr sz="1000" dirty="0"/>
          </a:p>
        </p:txBody>
      </p:sp>
      <p:sp>
        <p:nvSpPr>
          <p:cNvPr id="123" name="Google Shape;123;g376eb3bdb96_0_1208"/>
          <p:cNvSpPr/>
          <p:nvPr/>
        </p:nvSpPr>
        <p:spPr>
          <a:xfrm rot="5400000">
            <a:off x="4643548" y="1283796"/>
            <a:ext cx="576900" cy="1960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89913" tIns="44950" rIns="89913" bIns="44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4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376eb3bdb96_0_1208"/>
          <p:cNvSpPr/>
          <p:nvPr/>
        </p:nvSpPr>
        <p:spPr>
          <a:xfrm rot="5400000">
            <a:off x="7548109" y="1276447"/>
            <a:ext cx="576900" cy="2107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89913" tIns="44950" rIns="89913" bIns="44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4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376eb3bdb96_0_1208"/>
          <p:cNvSpPr txBox="1"/>
          <p:nvPr/>
        </p:nvSpPr>
        <p:spPr>
          <a:xfrm>
            <a:off x="7990058" y="1734892"/>
            <a:ext cx="2712900" cy="3433500"/>
          </a:xfrm>
          <a:prstGeom prst="rect">
            <a:avLst/>
          </a:prstGeom>
          <a:solidFill>
            <a:srgbClr val="E9F2DA"/>
          </a:solidFill>
          <a:ln>
            <a:noFill/>
          </a:ln>
        </p:spPr>
        <p:txBody>
          <a:bodyPr spcFirstLastPara="1" wrap="square" lIns="65100" tIns="65100" rIns="65100" bIns="651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Organizational enablement:</a:t>
            </a:r>
            <a:endParaRPr sz="350" dirty="0"/>
          </a:p>
          <a:p>
            <a:pPr marL="171450" marR="0" lvl="1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 &amp; monitor employee engagement &amp; adjust as needed</a:t>
            </a:r>
            <a:endParaRPr sz="1000" dirty="0"/>
          </a:p>
          <a:p>
            <a:pPr marL="171450" marR="0" lvl="1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Continuously run awareness campaigns </a:t>
            </a:r>
            <a:endParaRPr sz="1000" dirty="0"/>
          </a:p>
          <a:p>
            <a:pPr marL="0" marR="0" lvl="1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responsibility programs: </a:t>
            </a:r>
            <a:endParaRPr sz="350" dirty="0"/>
          </a:p>
          <a:p>
            <a:pPr marL="171450" marR="0" lvl="1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Continuously assess &amp; reposition social responsibility programs as needed</a:t>
            </a:r>
            <a:endParaRPr sz="1000" dirty="0"/>
          </a:p>
          <a:p>
            <a:pPr marL="0" marR="0" lvl="1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Minorities in tech:</a:t>
            </a:r>
            <a:endParaRPr sz="350" dirty="0"/>
          </a:p>
          <a:p>
            <a:pPr marL="171450" marR="0" lvl="1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Follow-up &amp; adjust MIT strategy as needed</a:t>
            </a:r>
            <a:endParaRPr sz="1000" dirty="0"/>
          </a:p>
          <a:p>
            <a:pPr marL="171450" marR="0" lvl="1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Industrialize the MIT program &amp; run a new class bi-annually or annually </a:t>
            </a:r>
            <a:endParaRPr sz="1000" dirty="0"/>
          </a:p>
          <a:p>
            <a:pPr marL="0" marR="0" lvl="1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Sustainability hackathons:</a:t>
            </a:r>
            <a:endParaRPr sz="350" dirty="0"/>
          </a:p>
          <a:p>
            <a:pPr marL="171450" marR="0" lvl="1" indent="-1714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 &amp; scale solutions for a sustainable future</a:t>
            </a:r>
            <a:endParaRPr sz="1000" dirty="0"/>
          </a:p>
          <a:p>
            <a:pPr marL="171450" marR="0" lvl="1" indent="-101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376eb3bdb96_0_1208"/>
          <p:cNvSpPr/>
          <p:nvPr/>
        </p:nvSpPr>
        <p:spPr>
          <a:xfrm>
            <a:off x="1557908" y="433517"/>
            <a:ext cx="9145050" cy="53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28" b="0" dirty="0">
              <a:solidFill>
                <a:srgbClr val="233B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376eb3bdb96_0_1208"/>
          <p:cNvSpPr/>
          <p:nvPr/>
        </p:nvSpPr>
        <p:spPr>
          <a:xfrm rot="-5400000">
            <a:off x="335205" y="3443417"/>
            <a:ext cx="3118500" cy="324000"/>
          </a:xfrm>
          <a:prstGeom prst="roundRect">
            <a:avLst>
              <a:gd name="adj" fmla="val 0"/>
            </a:avLst>
          </a:prstGeom>
          <a:solidFill>
            <a:srgbClr val="BFD896"/>
          </a:solidFill>
          <a:ln w="19050" cap="flat" cmpd="sng">
            <a:solidFill>
              <a:srgbClr val="C1D9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for society</a:t>
            </a:r>
            <a:endParaRPr sz="1600" dirty="0"/>
          </a:p>
        </p:txBody>
      </p:sp>
      <p:grpSp>
        <p:nvGrpSpPr>
          <p:cNvPr id="130" name="Google Shape;130;g376eb3bdb96_0_1208"/>
          <p:cNvGrpSpPr/>
          <p:nvPr/>
        </p:nvGrpSpPr>
        <p:grpSpPr>
          <a:xfrm>
            <a:off x="1732454" y="1731203"/>
            <a:ext cx="324000" cy="324000"/>
            <a:chOff x="3473618" y="3462406"/>
            <a:chExt cx="648000" cy="648000"/>
          </a:xfrm>
        </p:grpSpPr>
        <p:sp>
          <p:nvSpPr>
            <p:cNvPr id="131" name="Google Shape;131;g376eb3bdb96_0_1208"/>
            <p:cNvSpPr txBox="1"/>
            <p:nvPr/>
          </p:nvSpPr>
          <p:spPr>
            <a:xfrm>
              <a:off x="3473618" y="3462406"/>
              <a:ext cx="648000" cy="6480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2000" tIns="72000" rIns="72000" bIns="720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 dirty="0">
                <a:solidFill>
                  <a:srgbClr val="A6CDE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g376eb3bdb96_0_1208"/>
            <p:cNvSpPr/>
            <p:nvPr/>
          </p:nvSpPr>
          <p:spPr>
            <a:xfrm>
              <a:off x="3617618" y="3630760"/>
              <a:ext cx="360000" cy="311293"/>
            </a:xfrm>
            <a:custGeom>
              <a:avLst/>
              <a:gdLst/>
              <a:ahLst/>
              <a:cxnLst/>
              <a:rect l="l" t="t" r="r" b="b"/>
              <a:pathLst>
                <a:path w="216" h="187" extrusionOk="0">
                  <a:moveTo>
                    <a:pt x="24" y="27"/>
                  </a:move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7" y="27"/>
                    <a:pt x="27" y="26"/>
                  </a:cubicBezTo>
                  <a:cubicBezTo>
                    <a:pt x="30" y="21"/>
                    <a:pt x="33" y="14"/>
                    <a:pt x="34" y="13"/>
                  </a:cubicBezTo>
                  <a:cubicBezTo>
                    <a:pt x="35" y="12"/>
                    <a:pt x="40" y="7"/>
                    <a:pt x="43" y="4"/>
                  </a:cubicBezTo>
                  <a:cubicBezTo>
                    <a:pt x="44" y="4"/>
                    <a:pt x="44" y="2"/>
                    <a:pt x="43" y="2"/>
                  </a:cubicBezTo>
                  <a:cubicBezTo>
                    <a:pt x="42" y="1"/>
                    <a:pt x="41" y="1"/>
                    <a:pt x="40" y="1"/>
                  </a:cubicBezTo>
                  <a:cubicBezTo>
                    <a:pt x="39" y="2"/>
                    <a:pt x="32" y="9"/>
                    <a:pt x="31" y="11"/>
                  </a:cubicBezTo>
                  <a:cubicBezTo>
                    <a:pt x="30" y="13"/>
                    <a:pt x="25" y="22"/>
                    <a:pt x="24" y="24"/>
                  </a:cubicBezTo>
                  <a:cubicBezTo>
                    <a:pt x="23" y="25"/>
                    <a:pt x="23" y="27"/>
                    <a:pt x="24" y="27"/>
                  </a:cubicBezTo>
                  <a:close/>
                  <a:moveTo>
                    <a:pt x="185" y="16"/>
                  </a:moveTo>
                  <a:cubicBezTo>
                    <a:pt x="186" y="17"/>
                    <a:pt x="188" y="24"/>
                    <a:pt x="189" y="28"/>
                  </a:cubicBezTo>
                  <a:cubicBezTo>
                    <a:pt x="190" y="28"/>
                    <a:pt x="190" y="29"/>
                    <a:pt x="191" y="29"/>
                  </a:cubicBezTo>
                  <a:cubicBezTo>
                    <a:pt x="192" y="29"/>
                    <a:pt x="192" y="29"/>
                    <a:pt x="192" y="29"/>
                  </a:cubicBezTo>
                  <a:cubicBezTo>
                    <a:pt x="193" y="28"/>
                    <a:pt x="194" y="27"/>
                    <a:pt x="193" y="26"/>
                  </a:cubicBezTo>
                  <a:cubicBezTo>
                    <a:pt x="193" y="25"/>
                    <a:pt x="189" y="16"/>
                    <a:pt x="188" y="14"/>
                  </a:cubicBezTo>
                  <a:cubicBezTo>
                    <a:pt x="188" y="12"/>
                    <a:pt x="181" y="3"/>
                    <a:pt x="180" y="2"/>
                  </a:cubicBezTo>
                  <a:cubicBezTo>
                    <a:pt x="179" y="1"/>
                    <a:pt x="178" y="1"/>
                    <a:pt x="177" y="1"/>
                  </a:cubicBezTo>
                  <a:cubicBezTo>
                    <a:pt x="176" y="2"/>
                    <a:pt x="176" y="3"/>
                    <a:pt x="176" y="4"/>
                  </a:cubicBezTo>
                  <a:cubicBezTo>
                    <a:pt x="180" y="9"/>
                    <a:pt x="184" y="15"/>
                    <a:pt x="185" y="16"/>
                  </a:cubicBezTo>
                  <a:close/>
                  <a:moveTo>
                    <a:pt x="169" y="56"/>
                  </a:moveTo>
                  <a:cubicBezTo>
                    <a:pt x="176" y="40"/>
                    <a:pt x="171" y="24"/>
                    <a:pt x="158" y="12"/>
                  </a:cubicBezTo>
                  <a:cubicBezTo>
                    <a:pt x="145" y="1"/>
                    <a:pt x="131" y="4"/>
                    <a:pt x="116" y="10"/>
                  </a:cubicBezTo>
                  <a:cubicBezTo>
                    <a:pt x="110" y="12"/>
                    <a:pt x="102" y="11"/>
                    <a:pt x="96" y="8"/>
                  </a:cubicBezTo>
                  <a:cubicBezTo>
                    <a:pt x="77" y="0"/>
                    <a:pt x="57" y="5"/>
                    <a:pt x="47" y="24"/>
                  </a:cubicBezTo>
                  <a:cubicBezTo>
                    <a:pt x="38" y="42"/>
                    <a:pt x="42" y="63"/>
                    <a:pt x="61" y="79"/>
                  </a:cubicBezTo>
                  <a:cubicBezTo>
                    <a:pt x="75" y="91"/>
                    <a:pt x="91" y="102"/>
                    <a:pt x="106" y="113"/>
                  </a:cubicBezTo>
                  <a:cubicBezTo>
                    <a:pt x="119" y="105"/>
                    <a:pt x="131" y="100"/>
                    <a:pt x="141" y="91"/>
                  </a:cubicBezTo>
                  <a:cubicBezTo>
                    <a:pt x="151" y="81"/>
                    <a:pt x="162" y="69"/>
                    <a:pt x="169" y="56"/>
                  </a:cubicBezTo>
                  <a:close/>
                  <a:moveTo>
                    <a:pt x="63" y="42"/>
                  </a:moveTo>
                  <a:cubicBezTo>
                    <a:pt x="63" y="39"/>
                    <a:pt x="63" y="39"/>
                    <a:pt x="63" y="39"/>
                  </a:cubicBezTo>
                  <a:cubicBezTo>
                    <a:pt x="63" y="39"/>
                    <a:pt x="63" y="33"/>
                    <a:pt x="64" y="30"/>
                  </a:cubicBezTo>
                  <a:cubicBezTo>
                    <a:pt x="65" y="27"/>
                    <a:pt x="67" y="25"/>
                    <a:pt x="69" y="24"/>
                  </a:cubicBezTo>
                  <a:cubicBezTo>
                    <a:pt x="71" y="22"/>
                    <a:pt x="77" y="22"/>
                    <a:pt x="77" y="22"/>
                  </a:cubicBezTo>
                  <a:lnTo>
                    <a:pt x="63" y="42"/>
                  </a:lnTo>
                  <a:close/>
                  <a:moveTo>
                    <a:pt x="212" y="89"/>
                  </a:moveTo>
                  <a:cubicBezTo>
                    <a:pt x="208" y="88"/>
                    <a:pt x="204" y="96"/>
                    <a:pt x="200" y="100"/>
                  </a:cubicBezTo>
                  <a:cubicBezTo>
                    <a:pt x="196" y="105"/>
                    <a:pt x="193" y="115"/>
                    <a:pt x="189" y="121"/>
                  </a:cubicBezTo>
                  <a:cubicBezTo>
                    <a:pt x="184" y="127"/>
                    <a:pt x="175" y="134"/>
                    <a:pt x="172" y="136"/>
                  </a:cubicBezTo>
                  <a:cubicBezTo>
                    <a:pt x="170" y="138"/>
                    <a:pt x="163" y="139"/>
                    <a:pt x="162" y="137"/>
                  </a:cubicBezTo>
                  <a:cubicBezTo>
                    <a:pt x="160" y="135"/>
                    <a:pt x="163" y="131"/>
                    <a:pt x="165" y="128"/>
                  </a:cubicBezTo>
                  <a:cubicBezTo>
                    <a:pt x="168" y="124"/>
                    <a:pt x="172" y="120"/>
                    <a:pt x="175" y="116"/>
                  </a:cubicBezTo>
                  <a:cubicBezTo>
                    <a:pt x="176" y="114"/>
                    <a:pt x="176" y="108"/>
                    <a:pt x="175" y="106"/>
                  </a:cubicBezTo>
                  <a:cubicBezTo>
                    <a:pt x="173" y="105"/>
                    <a:pt x="169" y="107"/>
                    <a:pt x="167" y="108"/>
                  </a:cubicBezTo>
                  <a:cubicBezTo>
                    <a:pt x="141" y="120"/>
                    <a:pt x="124" y="140"/>
                    <a:pt x="114" y="166"/>
                  </a:cubicBezTo>
                  <a:cubicBezTo>
                    <a:pt x="120" y="172"/>
                    <a:pt x="126" y="178"/>
                    <a:pt x="132" y="184"/>
                  </a:cubicBezTo>
                  <a:cubicBezTo>
                    <a:pt x="133" y="186"/>
                    <a:pt x="135" y="186"/>
                    <a:pt x="135" y="187"/>
                  </a:cubicBezTo>
                  <a:cubicBezTo>
                    <a:pt x="143" y="181"/>
                    <a:pt x="151" y="174"/>
                    <a:pt x="159" y="169"/>
                  </a:cubicBezTo>
                  <a:cubicBezTo>
                    <a:pt x="186" y="155"/>
                    <a:pt x="203" y="133"/>
                    <a:pt x="212" y="105"/>
                  </a:cubicBezTo>
                  <a:cubicBezTo>
                    <a:pt x="214" y="100"/>
                    <a:pt x="216" y="91"/>
                    <a:pt x="212" y="89"/>
                  </a:cubicBezTo>
                  <a:close/>
                  <a:moveTo>
                    <a:pt x="49" y="109"/>
                  </a:moveTo>
                  <a:cubicBezTo>
                    <a:pt x="46" y="107"/>
                    <a:pt x="43" y="105"/>
                    <a:pt x="41" y="106"/>
                  </a:cubicBezTo>
                  <a:cubicBezTo>
                    <a:pt x="40" y="108"/>
                    <a:pt x="40" y="114"/>
                    <a:pt x="41" y="116"/>
                  </a:cubicBezTo>
                  <a:cubicBezTo>
                    <a:pt x="44" y="120"/>
                    <a:pt x="48" y="124"/>
                    <a:pt x="52" y="128"/>
                  </a:cubicBezTo>
                  <a:cubicBezTo>
                    <a:pt x="54" y="131"/>
                    <a:pt x="57" y="135"/>
                    <a:pt x="55" y="137"/>
                  </a:cubicBezTo>
                  <a:cubicBezTo>
                    <a:pt x="54" y="139"/>
                    <a:pt x="48" y="138"/>
                    <a:pt x="45" y="136"/>
                  </a:cubicBezTo>
                  <a:cubicBezTo>
                    <a:pt x="43" y="134"/>
                    <a:pt x="33" y="127"/>
                    <a:pt x="28" y="121"/>
                  </a:cubicBezTo>
                  <a:cubicBezTo>
                    <a:pt x="24" y="115"/>
                    <a:pt x="21" y="105"/>
                    <a:pt x="16" y="100"/>
                  </a:cubicBezTo>
                  <a:cubicBezTo>
                    <a:pt x="12" y="96"/>
                    <a:pt x="8" y="88"/>
                    <a:pt x="4" y="89"/>
                  </a:cubicBezTo>
                  <a:cubicBezTo>
                    <a:pt x="0" y="91"/>
                    <a:pt x="3" y="100"/>
                    <a:pt x="5" y="105"/>
                  </a:cubicBezTo>
                  <a:cubicBezTo>
                    <a:pt x="15" y="133"/>
                    <a:pt x="33" y="155"/>
                    <a:pt x="60" y="169"/>
                  </a:cubicBezTo>
                  <a:cubicBezTo>
                    <a:pt x="68" y="174"/>
                    <a:pt x="76" y="181"/>
                    <a:pt x="83" y="187"/>
                  </a:cubicBezTo>
                  <a:cubicBezTo>
                    <a:pt x="84" y="186"/>
                    <a:pt x="85" y="186"/>
                    <a:pt x="86" y="184"/>
                  </a:cubicBezTo>
                  <a:cubicBezTo>
                    <a:pt x="92" y="178"/>
                    <a:pt x="97" y="172"/>
                    <a:pt x="103" y="166"/>
                  </a:cubicBezTo>
                  <a:cubicBezTo>
                    <a:pt x="91" y="141"/>
                    <a:pt x="74" y="120"/>
                    <a:pt x="49" y="10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13" tIns="22850" rIns="45713" bIns="2285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29B"/>
                </a:buClr>
                <a:buSzPts val="1600"/>
                <a:buFont typeface="Calibri"/>
                <a:buNone/>
              </a:pPr>
              <a:endParaRPr sz="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25E2D84-3F8B-7A5B-E5A0-EF3CA941DE82}"/>
              </a:ext>
            </a:extLst>
          </p:cNvPr>
          <p:cNvSpPr txBox="1"/>
          <p:nvPr/>
        </p:nvSpPr>
        <p:spPr>
          <a:xfrm>
            <a:off x="8722659" y="6557128"/>
            <a:ext cx="3329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Sustainable IT playbook 2026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ECEF00-698D-FFA1-963C-657E6F51815E}"/>
              </a:ext>
            </a:extLst>
          </p:cNvPr>
          <p:cNvSpPr txBox="1"/>
          <p:nvPr/>
        </p:nvSpPr>
        <p:spPr>
          <a:xfrm>
            <a:off x="385874" y="255661"/>
            <a:ext cx="11573044" cy="564322"/>
          </a:xfrm>
          <a:prstGeom prst="rect">
            <a:avLst/>
          </a:prstGeom>
          <a:noFill/>
        </p:spPr>
        <p:txBody>
          <a:bodyPr wrap="square" lIns="45720" tIns="22860" rIns="45720" bIns="2286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>
              <a:lnSpc>
                <a:spcPct val="115000"/>
              </a:lnSpc>
              <a:spcAft>
                <a:spcPts val="400"/>
              </a:spcAft>
              <a:buNone/>
            </a:pPr>
            <a:r>
              <a:rPr lang="en-GB" sz="3200" kern="0" dirty="0">
                <a:solidFill>
                  <a:srgbClr val="04BF20"/>
                </a:solidFill>
                <a:effectLst/>
                <a:latin typeface="+mn-lt"/>
                <a:ea typeface="Times New Roman" panose="02020603050405020304" pitchFamily="18" charset="0"/>
                <a:cs typeface="Times New Roman"/>
              </a:rPr>
              <a:t>Sustainability </a:t>
            </a:r>
            <a:r>
              <a:rPr lang="en-GB" sz="3200" u="sng" dirty="0">
                <a:solidFill>
                  <a:srgbClr val="04BF20"/>
                </a:solidFill>
                <a:latin typeface="+mn-lt"/>
                <a:ea typeface="Times New Roman" panose="02020603050405020304" pitchFamily="18" charset="0"/>
                <a:cs typeface="Times New Roman"/>
              </a:rPr>
              <a:t>by</a:t>
            </a:r>
            <a:r>
              <a:rPr lang="en-GB" sz="3200" kern="0" dirty="0">
                <a:solidFill>
                  <a:srgbClr val="04BF20"/>
                </a:solidFill>
                <a:effectLst/>
                <a:latin typeface="+mn-lt"/>
                <a:ea typeface="Times New Roman" panose="02020603050405020304" pitchFamily="18" charset="0"/>
                <a:cs typeface="Times New Roman"/>
              </a:rPr>
              <a:t> IT – short-term, mid-term, and long-term plans</a:t>
            </a:r>
            <a:endParaRPr lang="en-US" sz="3200" kern="100" dirty="0">
              <a:solidFill>
                <a:srgbClr val="04BF20"/>
              </a:solidFill>
              <a:effectLst/>
              <a:latin typeface="+mn-lt"/>
              <a:ea typeface="Aptos" panose="020B000402020202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2249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36CAD29-94A7-4397-86F7-89D5D1CDF8F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36CAD29-94A7-4397-86F7-89D5D1CDF8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Group 33">
            <a:extLst>
              <a:ext uri="{FF2B5EF4-FFF2-40B4-BE49-F238E27FC236}">
                <a16:creationId xmlns:a16="http://schemas.microsoft.com/office/drawing/2014/main" id="{ACFE34C2-8688-F614-C61D-F09BA49BAD67}"/>
              </a:ext>
            </a:extLst>
          </p:cNvPr>
          <p:cNvGraphicFramePr>
            <a:graphicFrameLocks noGrp="1"/>
          </p:cNvGraphicFramePr>
          <p:nvPr/>
        </p:nvGraphicFramePr>
        <p:xfrm>
          <a:off x="911860" y="1243466"/>
          <a:ext cx="9786621" cy="5115932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3071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62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746">
                <a:tc gridSpan="3">
                  <a:txBody>
                    <a:bodyPr/>
                    <a:lstStyle/>
                    <a:p>
                      <a:pPr marL="0" marR="0" lvl="0" indent="0" algn="l" defTabSz="1001713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Expected results 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 marL="45720" marR="45720" marT="22860" marB="2286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746">
                <a:tc gridSpan="3">
                  <a:txBody>
                    <a:bodyPr/>
                    <a:lstStyle/>
                    <a:p>
                      <a:pPr marL="0" marR="0" lvl="0" indent="0" algn="just" defTabSz="1001713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A flexible technology platform to support the company's future growth running on low-carbon intensity</a:t>
                      </a:r>
                    </a:p>
                  </a:txBody>
                  <a:tcPr marL="45720" marR="45720" marT="22860" marB="2286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746">
                <a:tc>
                  <a:txBody>
                    <a:bodyPr/>
                    <a:lstStyle/>
                    <a:p>
                      <a:pPr marL="0" marR="0" lvl="0" indent="0" algn="l" defTabSz="1001713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Objectives</a:t>
                      </a:r>
                    </a:p>
                  </a:txBody>
                  <a:tcPr marL="97866" marR="97866" marT="48933" marB="48933" horzOverflow="overflow">
                    <a:solidFill>
                      <a:schemeClr val="accent2">
                        <a:alpha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1001713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Activities  </a:t>
                      </a:r>
                    </a:p>
                  </a:txBody>
                  <a:tcPr marL="45720" marR="45720" marT="22860" marB="22860" horzOverflow="overflow">
                    <a:solidFill>
                      <a:schemeClr val="accent2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8777">
                <a:tc>
                  <a:txBody>
                    <a:bodyPr/>
                    <a:lstStyle/>
                    <a:p>
                      <a:pPr marL="179388" marR="0" lvl="0" indent="-179388" algn="l" defTabSz="10017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Migrate existing server estate to a modern cloud computing platform</a:t>
                      </a:r>
                    </a:p>
                    <a:p>
                      <a:pPr marL="179388" marR="0" lvl="0" indent="-179388" algn="l" defTabSz="10017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Cloud computing enables IT systems to be scalable and elastic.</a:t>
                      </a:r>
                    </a:p>
                    <a:p>
                      <a:pPr marL="179388" marR="0" lvl="0" indent="-179388" algn="l" defTabSz="10017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Increase share of the virtualization</a:t>
                      </a:r>
                    </a:p>
                    <a:p>
                      <a:pPr marL="179388" marR="0" lvl="0" indent="-179388" algn="l" defTabSz="10017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Improve security and compliance</a:t>
                      </a:r>
                    </a:p>
                    <a:p>
                      <a:pPr marL="179388" marR="0" lvl="0" indent="-179388" algn="l" defTabSz="10017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Retire old legacy technology platforms</a:t>
                      </a:r>
                    </a:p>
                  </a:txBody>
                  <a:tcPr marL="97866" marR="97866" marT="48933" marB="48933" horzOverflow="overflow"/>
                </a:tc>
                <a:tc gridSpan="2">
                  <a:txBody>
                    <a:bodyPr/>
                    <a:lstStyle/>
                    <a:p>
                      <a:pPr marL="179388" marR="0" lvl="0" indent="-179388" algn="l" defTabSz="10017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Identify all infrastructure in scope to be migrated</a:t>
                      </a:r>
                    </a:p>
                    <a:p>
                      <a:pPr marL="179388" marR="0" lvl="0" indent="-179388" algn="l" defTabSz="10017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Conduct analysis on viable migration options, limitations, risk, dependencies</a:t>
                      </a:r>
                    </a:p>
                    <a:p>
                      <a:pPr marL="179388" marR="0" lvl="0" indent="-179388" algn="l" defTabSz="10017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Create a migration plan</a:t>
                      </a:r>
                    </a:p>
                    <a:p>
                      <a:pPr marL="179388" marR="0" lvl="0" indent="-179388" algn="l" defTabSz="10017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Plan out-migration steps in detail </a:t>
                      </a:r>
                    </a:p>
                    <a:p>
                      <a:pPr marL="179388" marR="0" lvl="0" indent="-179388" algn="l" defTabSz="10017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Prepare a communication plan and communicate continuously with stakeholders</a:t>
                      </a:r>
                    </a:p>
                    <a:p>
                      <a:pPr marL="179388" marR="0" lvl="0" indent="-179388" algn="l" defTabSz="10017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Prepare a final cut-over plan</a:t>
                      </a:r>
                    </a:p>
                    <a:p>
                      <a:pPr marL="179388" marR="0" lvl="0" indent="-179388" algn="l" defTabSz="10017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Conduct migration(s)</a:t>
                      </a:r>
                    </a:p>
                    <a:p>
                      <a:pPr marL="179388" marR="0" lvl="0" indent="-179388" algn="l" defTabSz="10017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Verify migration results</a:t>
                      </a:r>
                    </a:p>
                  </a:txBody>
                  <a:tcPr marL="45720" marR="45720" marT="22860" marB="2286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746">
                <a:tc gridSpan="2">
                  <a:txBody>
                    <a:bodyPr/>
                    <a:lstStyle/>
                    <a:p>
                      <a:pPr marL="0" marR="0" lvl="0" indent="0" algn="l" defTabSz="1001713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Interdependencies/Risks</a:t>
                      </a:r>
                    </a:p>
                  </a:txBody>
                  <a:tcPr marL="45720" marR="45720" marT="22860" marB="2286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1713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Benefit</a:t>
                      </a:r>
                    </a:p>
                  </a:txBody>
                  <a:tcPr marL="97866" marR="97866" marT="48933" marB="48933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1346">
                <a:tc gridSpan="2">
                  <a:txBody>
                    <a:bodyPr/>
                    <a:lstStyle/>
                    <a:p>
                      <a:pPr marL="179388" marR="0" lvl="0" indent="-179388" algn="l" defTabSz="10017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 Lack of cloud engineers</a:t>
                      </a:r>
                    </a:p>
                    <a:p>
                      <a:pPr marL="179388" marR="0" lvl="0" indent="-179388" algn="l" defTabSz="10017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 Migration of legacy systems</a:t>
                      </a:r>
                    </a:p>
                  </a:txBody>
                  <a:tcPr marL="45720" marR="45720" marT="22860" marB="2286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marR="0" lvl="0" indent="-179388" algn="l" defTabSz="10017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Provide a customer experience that is always on with no downtime and no service windows</a:t>
                      </a:r>
                    </a:p>
                    <a:p>
                      <a:pPr marL="179388" marR="0" lvl="0" indent="-179388" algn="l" defTabSz="10017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 IT services (software, platform, and infrastructure) to realize agility, scalability, reliability, resilience, cost optimization, and sustainability benefits.</a:t>
                      </a:r>
                    </a:p>
                    <a:p>
                      <a:pPr marL="179388" marR="0" lvl="0" indent="-179388" algn="l" defTabSz="1001713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Decarbonize our digital infrastructure with a minimum of a factor of 20x</a:t>
                      </a:r>
                    </a:p>
                  </a:txBody>
                  <a:tcPr marL="97866" marR="97866" marT="48933" marB="48933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746">
                <a:tc gridSpan="2">
                  <a:txBody>
                    <a:bodyPr/>
                    <a:lstStyle/>
                    <a:p>
                      <a:pPr marL="0" marR="0" lvl="0" indent="0" algn="l" defTabSz="1001713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Initiative Manager</a:t>
                      </a:r>
                    </a:p>
                  </a:txBody>
                  <a:tcPr marL="45720" marR="45720" marT="22860" marB="2286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1713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Sponsor</a:t>
                      </a:r>
                    </a:p>
                  </a:txBody>
                  <a:tcPr marL="97866" marR="97866" marT="48933" marB="48933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496">
                <a:tc gridSpan="2">
                  <a:txBody>
                    <a:bodyPr/>
                    <a:lstStyle/>
                    <a:p>
                      <a:pPr marL="0" marR="0" lvl="0" indent="0" algn="l" defTabSz="1001713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Digital infrastructure transformation manager</a:t>
                      </a:r>
                    </a:p>
                  </a:txBody>
                  <a:tcPr marL="45720" marR="45720" marT="22860" marB="2286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01713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accent1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Chief Information Officer</a:t>
                      </a:r>
                    </a:p>
                  </a:txBody>
                  <a:tcPr marL="97866" marR="97866" marT="48933" marB="48933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C1C7476-9237-7DD8-9D07-47AFAC4F808F}"/>
              </a:ext>
            </a:extLst>
          </p:cNvPr>
          <p:cNvSpPr txBox="1"/>
          <p:nvPr/>
        </p:nvSpPr>
        <p:spPr>
          <a:xfrm>
            <a:off x="210436" y="47183"/>
            <a:ext cx="6095114" cy="337657"/>
          </a:xfrm>
          <a:prstGeom prst="rect">
            <a:avLst/>
          </a:prstGeom>
          <a:noFill/>
        </p:spPr>
        <p:txBody>
          <a:bodyPr wrap="square" lIns="45720" tIns="22860" rIns="45720" bIns="2286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en-GB" sz="1800" dirty="0">
                <a:solidFill>
                  <a:srgbClr val="04BF20"/>
                </a:solidFill>
                <a:latin typeface="+mn-lt"/>
                <a:cs typeface="Times New Roman"/>
              </a:rPr>
              <a:t>Sample initiative charter</a:t>
            </a:r>
            <a:endParaRPr lang="en-US" sz="1800" dirty="0">
              <a:solidFill>
                <a:srgbClr val="04BF20"/>
              </a:solidFill>
              <a:latin typeface="+mn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6940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trees in a forest&#10;&#10;Description automatically generated">
            <a:extLst>
              <a:ext uri="{FF2B5EF4-FFF2-40B4-BE49-F238E27FC236}">
                <a16:creationId xmlns:a16="http://schemas.microsoft.com/office/drawing/2014/main" id="{636375F4-0787-2937-2A57-535B279A39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022" y="-24107"/>
            <a:ext cx="12221846" cy="688121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9469743-EA92-E130-6099-7BBF8382BBB9}"/>
              </a:ext>
            </a:extLst>
          </p:cNvPr>
          <p:cNvGrpSpPr/>
          <p:nvPr/>
        </p:nvGrpSpPr>
        <p:grpSpPr>
          <a:xfrm>
            <a:off x="736649" y="441103"/>
            <a:ext cx="6081317" cy="5975943"/>
            <a:chOff x="660300" y="660488"/>
            <a:chExt cx="9124351" cy="8966250"/>
          </a:xfrm>
        </p:grpSpPr>
        <p:pic>
          <p:nvPicPr>
            <p:cNvPr id="5447" name="Google Shape;5447;g29dc826ff17_0_0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0488" y="660601"/>
              <a:ext cx="9124163" cy="89660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48" name="Google Shape;5448;g29dc826ff17_0_0"/>
            <p:cNvSpPr/>
            <p:nvPr/>
          </p:nvSpPr>
          <p:spPr>
            <a:xfrm>
              <a:off x="660300" y="660488"/>
              <a:ext cx="9124200" cy="8966250"/>
            </a:xfrm>
            <a:prstGeom prst="rect">
              <a:avLst/>
            </a:prstGeom>
            <a:gradFill>
              <a:gsLst>
                <a:gs pos="0">
                  <a:srgbClr val="000000">
                    <a:alpha val="47450"/>
                  </a:srgbClr>
                </a:gs>
                <a:gs pos="100000">
                  <a:srgbClr val="000000">
                    <a:alpha val="0"/>
                  </a:srgbClr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51" name="Google Shape;5451;g29dc826ff17_0_0"/>
          <p:cNvSpPr/>
          <p:nvPr/>
        </p:nvSpPr>
        <p:spPr>
          <a:xfrm>
            <a:off x="7493727" y="-24106"/>
            <a:ext cx="3921621" cy="6906213"/>
          </a:xfrm>
          <a:prstGeom prst="rect">
            <a:avLst/>
          </a:prstGeom>
          <a:gradFill>
            <a:gsLst>
              <a:gs pos="0">
                <a:srgbClr val="1381D7">
                  <a:alpha val="85000"/>
                </a:srgbClr>
              </a:gs>
              <a:gs pos="100000">
                <a:srgbClr val="04BF20"/>
              </a:gs>
            </a:gsLst>
            <a:lin ang="8099331" scaled="0"/>
          </a:gra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52" name="Google Shape;5452;g29dc826ff17_0_0"/>
          <p:cNvSpPr txBox="1"/>
          <p:nvPr/>
        </p:nvSpPr>
        <p:spPr>
          <a:xfrm>
            <a:off x="7867073" y="4199176"/>
            <a:ext cx="1335862" cy="359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kumimoji="0" lang="en-US" sz="213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Contact</a:t>
            </a:r>
            <a:endParaRPr kumimoji="0" sz="2666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454" name="Google Shape;5454;g29dc826ff17_0_0"/>
          <p:cNvGrpSpPr/>
          <p:nvPr/>
        </p:nvGrpSpPr>
        <p:grpSpPr>
          <a:xfrm>
            <a:off x="7867074" y="4820211"/>
            <a:ext cx="3208103" cy="252202"/>
            <a:chOff x="6096000" y="3101800"/>
            <a:chExt cx="3984245" cy="313219"/>
          </a:xfrm>
        </p:grpSpPr>
        <p:pic>
          <p:nvPicPr>
            <p:cNvPr id="5455" name="Google Shape;5455;g29dc826ff17_0_0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96000" y="3101800"/>
              <a:ext cx="267716" cy="2699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56" name="Google Shape;5456;g29dc826ff17_0_0"/>
            <p:cNvSpPr txBox="1"/>
            <p:nvPr/>
          </p:nvSpPr>
          <p:spPr>
            <a:xfrm>
              <a:off x="6764800" y="3122125"/>
              <a:ext cx="3315445" cy="2928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  <a:tabLst>
                  <a:tab pos="1367025" algn="l"/>
                </a:tabLst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Proxima Nova Rg"/>
                  <a:cs typeface="Arial" panose="020B0604020202020204" pitchFamily="34" charset="0"/>
                  <a:sym typeface="Proxima Nova"/>
                </a:rPr>
                <a:t>Steve </a:t>
              </a:r>
              <a:r>
                <a:rPr kumimoji="0" lang="en-US" sz="1333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Proxima Nova Rg"/>
                  <a:cs typeface="Arial" panose="020B0604020202020204" pitchFamily="34" charset="0"/>
                  <a:sym typeface="Proxima Nova"/>
                </a:rPr>
                <a:t>Rovniak</a:t>
              </a: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Proxima Nova Rg"/>
                  <a:cs typeface="Arial" panose="020B0604020202020204" pitchFamily="34" charset="0"/>
                  <a:sym typeface="Proxima Nova"/>
                </a:rPr>
                <a:t>  |  Vice President</a:t>
              </a:r>
              <a:endParaRPr kumimoji="0" sz="1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Proxima Nova Rg"/>
                <a:cs typeface="Arial" panose="020B0604020202020204" pitchFamily="34" charset="0"/>
                <a:sym typeface="Proxima Nova"/>
              </a:endParaRPr>
            </a:p>
          </p:txBody>
        </p:sp>
      </p:grpSp>
      <p:grpSp>
        <p:nvGrpSpPr>
          <p:cNvPr id="5457" name="Google Shape;5457;g29dc826ff17_0_0"/>
          <p:cNvGrpSpPr/>
          <p:nvPr/>
        </p:nvGrpSpPr>
        <p:grpSpPr>
          <a:xfrm>
            <a:off x="7867074" y="5237333"/>
            <a:ext cx="3341874" cy="389655"/>
            <a:chOff x="6095998" y="3943363"/>
            <a:chExt cx="4265246" cy="483925"/>
          </a:xfrm>
        </p:grpSpPr>
        <p:pic>
          <p:nvPicPr>
            <p:cNvPr id="5458" name="Google Shape;5458;g29dc826ff17_0_0"/>
            <p:cNvPicPr preferRelativeResize="0"/>
            <p:nvPr/>
          </p:nvPicPr>
          <p:blipFill rotWithShape="1">
            <a:blip r:embed="rId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95998" y="4028661"/>
              <a:ext cx="269912" cy="2699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59" name="Google Shape;5459;g29dc826ff17_0_0"/>
            <p:cNvSpPr txBox="1"/>
            <p:nvPr/>
          </p:nvSpPr>
          <p:spPr>
            <a:xfrm>
              <a:off x="6789743" y="3943363"/>
              <a:ext cx="3571501" cy="4839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01" rIns="91401" bIns="91401" anchor="ctr" anchorCtr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  <a:tabLst/>
                <a:defRPr/>
              </a:pPr>
              <a:r>
                <a:rPr kumimoji="0" lang="en-US" sz="1333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Proxima Nova Rg"/>
                  <a:cs typeface="Arial" panose="020B0604020202020204" pitchFamily="34" charset="0"/>
                  <a:sym typeface="Proxima Nova"/>
                </a:rPr>
                <a:t>&amp; WhatsApp +1 617.970.7720</a:t>
              </a:r>
              <a:endParaRPr kumimoji="0" sz="13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Proxima Nova Rg"/>
                <a:cs typeface="Arial" panose="020B0604020202020204" pitchFamily="34" charset="0"/>
                <a:sym typeface="Proxima Nova"/>
              </a:endParaRPr>
            </a:p>
          </p:txBody>
        </p:sp>
      </p:grpSp>
      <p:grpSp>
        <p:nvGrpSpPr>
          <p:cNvPr id="5460" name="Google Shape;5460;g29dc826ff17_0_0"/>
          <p:cNvGrpSpPr/>
          <p:nvPr/>
        </p:nvGrpSpPr>
        <p:grpSpPr>
          <a:xfrm>
            <a:off x="7848913" y="5726993"/>
            <a:ext cx="3226263" cy="360889"/>
            <a:chOff x="6095999" y="4243027"/>
            <a:chExt cx="4006798" cy="448200"/>
          </a:xfrm>
        </p:grpSpPr>
        <p:pic>
          <p:nvPicPr>
            <p:cNvPr id="5461" name="Google Shape;5461;g29dc826ff17_0_0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95999" y="4368131"/>
              <a:ext cx="273064" cy="1842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62" name="Google Shape;5462;g29dc826ff17_0_0">
              <a:hlinkClick r:id="rId8"/>
            </p:cNvPr>
            <p:cNvSpPr/>
            <p:nvPr/>
          </p:nvSpPr>
          <p:spPr>
            <a:xfrm>
              <a:off x="6763497" y="4243027"/>
              <a:ext cx="3339300" cy="44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  <a:tabLst/>
                <a:defRPr/>
              </a:pPr>
              <a:r>
                <a:rPr kumimoji="0" lang="en-US" sz="1333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Proxima Nova Rg"/>
                  <a:cs typeface="Arial" panose="020B0604020202020204" pitchFamily="34" charset="0"/>
                  <a:sym typeface="Proxima Nova"/>
                </a:rPr>
                <a:t>Steve.Rovniak@sustainableIT.org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5449;g29dc826ff17_0_0">
            <a:extLst>
              <a:ext uri="{FF2B5EF4-FFF2-40B4-BE49-F238E27FC236}">
                <a16:creationId xmlns:a16="http://schemas.microsoft.com/office/drawing/2014/main" id="{0C848AC9-A516-ADAF-3CB5-9F8BF39AC265}"/>
              </a:ext>
            </a:extLst>
          </p:cNvPr>
          <p:cNvSpPr txBox="1"/>
          <p:nvPr/>
        </p:nvSpPr>
        <p:spPr>
          <a:xfrm>
            <a:off x="7848913" y="1577596"/>
            <a:ext cx="3226263" cy="2046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kumimoji="0" lang="en-US" sz="2666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Proxima Nova Rg"/>
                <a:cs typeface="Arial" panose="020B0604020202020204" pitchFamily="34" charset="0"/>
                <a:sym typeface="Proxima Nova"/>
              </a:rPr>
              <a:t>Advancing Global Sustainability </a:t>
            </a:r>
            <a:br>
              <a:rPr kumimoji="0" lang="en-US" sz="2666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Proxima Nova Rg"/>
                <a:cs typeface="Arial" panose="020B0604020202020204" pitchFamily="34" charset="0"/>
                <a:sym typeface="Proxima Nova"/>
              </a:rPr>
            </a:br>
            <a:r>
              <a:rPr kumimoji="0" lang="en-US" sz="2666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Proxima Nova Rg"/>
                <a:cs typeface="Arial" panose="020B0604020202020204" pitchFamily="34" charset="0"/>
                <a:sym typeface="Proxima Nova"/>
              </a:rPr>
              <a:t>through Technology Leadership</a:t>
            </a:r>
            <a:endParaRPr kumimoji="0" sz="2666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Proxima Nova Rg"/>
              <a:cs typeface="Arial" panose="020B0604020202020204" pitchFamily="34" charset="0"/>
              <a:sym typeface="Proxima Nova"/>
            </a:endParaRPr>
          </a:p>
        </p:txBody>
      </p:sp>
      <p:pic>
        <p:nvPicPr>
          <p:cNvPr id="7" name="Google Shape;5450;g29dc826ff17_0_0">
            <a:extLst>
              <a:ext uri="{FF2B5EF4-FFF2-40B4-BE49-F238E27FC236}">
                <a16:creationId xmlns:a16="http://schemas.microsoft.com/office/drawing/2014/main" id="{10A838FA-A49A-114F-F164-293D04524E01}"/>
              </a:ext>
            </a:extLst>
          </p:cNvPr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8659" y="429181"/>
            <a:ext cx="1882803" cy="636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3181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5" name="Google Shape;3925;g241ed37b3ff_1_5"/>
          <p:cNvSpPr/>
          <p:nvPr/>
        </p:nvSpPr>
        <p:spPr>
          <a:xfrm>
            <a:off x="5920092" y="716560"/>
            <a:ext cx="6813925" cy="5290322"/>
          </a:xfrm>
          <a:prstGeom prst="roundRect">
            <a:avLst>
              <a:gd name="adj" fmla="val 2512"/>
            </a:avLst>
          </a:prstGeom>
          <a:solidFill>
            <a:srgbClr val="F4F4F5"/>
          </a:solidFill>
          <a:ln>
            <a:noFill/>
          </a:ln>
          <a:effectLst>
            <a:outerShdw blurRad="214313" algn="bl" rotWithShape="0">
              <a:srgbClr val="000000">
                <a:alpha val="10588"/>
              </a:srgbClr>
            </a:outerShdw>
          </a:effectLst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26" name="Google Shape;3926;g241ed37b3ff_1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80901" y="-4617579"/>
            <a:ext cx="3893660" cy="13224229"/>
          </a:xfrm>
          <a:prstGeom prst="rect">
            <a:avLst/>
          </a:prstGeom>
          <a:noFill/>
          <a:ln>
            <a:noFill/>
          </a:ln>
        </p:spPr>
      </p:pic>
      <p:sp>
        <p:nvSpPr>
          <p:cNvPr id="3927" name="Google Shape;3927;g241ed37b3ff_1_5"/>
          <p:cNvSpPr txBox="1">
            <a:spLocks noGrp="1"/>
          </p:cNvSpPr>
          <p:nvPr>
            <p:ph type="sldNum" idx="12"/>
          </p:nvPr>
        </p:nvSpPr>
        <p:spPr>
          <a:xfrm>
            <a:off x="11850660" y="6618369"/>
            <a:ext cx="362606" cy="238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t>2</a:t>
            </a:fld>
            <a:endParaRPr dirty="0"/>
          </a:p>
        </p:txBody>
      </p:sp>
      <p:pic>
        <p:nvPicPr>
          <p:cNvPr id="3928" name="Google Shape;3928;g241ed37b3ff_1_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1069" y="-336619"/>
            <a:ext cx="6006506" cy="7693146"/>
          </a:xfrm>
          <a:prstGeom prst="rect">
            <a:avLst/>
          </a:prstGeom>
          <a:noFill/>
          <a:ln>
            <a:noFill/>
          </a:ln>
        </p:spPr>
      </p:pic>
      <p:sp>
        <p:nvSpPr>
          <p:cNvPr id="3929" name="Google Shape;3929;g241ed37b3ff_1_5"/>
          <p:cNvSpPr txBox="1"/>
          <p:nvPr/>
        </p:nvSpPr>
        <p:spPr>
          <a:xfrm>
            <a:off x="6268732" y="3584528"/>
            <a:ext cx="5581927" cy="177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600" b="1" i="0" u="none" strike="noStrike" cap="none" dirty="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Education and awareness </a:t>
            </a:r>
            <a:r>
              <a:rPr lang="en-US" sz="1600" b="0" i="0" u="none" strike="noStrike" cap="none" dirty="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of IT’s role in driving sustainability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363636"/>
                </a:solidFill>
              </a:rPr>
              <a:t>Research and insights </a:t>
            </a:r>
            <a:r>
              <a:rPr lang="en-US" sz="1600" dirty="0">
                <a:solidFill>
                  <a:srgbClr val="363636"/>
                </a:solidFill>
              </a:rPr>
              <a:t>on best practices for tech-enabled sustainability transformation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600" b="1" i="0" u="none" strike="noStrike" cap="none" dirty="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Community connection </a:t>
            </a:r>
            <a:r>
              <a:rPr lang="en-US" sz="1600" b="0" i="0" u="none" strike="noStrike" cap="none" dirty="0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rPr>
              <a:t>among IT practitioners, business leaders, and sustainability experts worldwide</a:t>
            </a:r>
          </a:p>
        </p:txBody>
      </p:sp>
      <p:sp>
        <p:nvSpPr>
          <p:cNvPr id="3930" name="Google Shape;3930;g241ed37b3ff_1_5"/>
          <p:cNvSpPr txBox="1"/>
          <p:nvPr/>
        </p:nvSpPr>
        <p:spPr>
          <a:xfrm>
            <a:off x="6268733" y="3004145"/>
            <a:ext cx="5497268" cy="630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999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Our Mandates</a:t>
            </a:r>
            <a:endParaRPr sz="2999" b="0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1" name="Google Shape;3931;g241ed37b3ff_1_5"/>
          <p:cNvSpPr txBox="1"/>
          <p:nvPr/>
        </p:nvSpPr>
        <p:spPr>
          <a:xfrm>
            <a:off x="6268733" y="1077926"/>
            <a:ext cx="4691078" cy="630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999" b="0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Our Mission</a:t>
            </a:r>
            <a:endParaRPr sz="2999" b="0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2" name="Google Shape;3932;g241ed37b3ff_1_5"/>
          <p:cNvSpPr txBox="1"/>
          <p:nvPr/>
        </p:nvSpPr>
        <p:spPr>
          <a:xfrm>
            <a:off x="6268733" y="1630169"/>
            <a:ext cx="5269494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212529"/>
                </a:solidFill>
                <a:latin typeface="Arial"/>
                <a:ea typeface="Arial"/>
                <a:cs typeface="Arial"/>
                <a:sym typeface="Arial"/>
              </a:rPr>
              <a:t>SustainableIT.org is a 501(c)(6) nonprofit organization (NPO) led by technology executives with the mission of advancing global sustainability through technology leadership.</a:t>
            </a:r>
            <a:endParaRPr sz="1600" b="0" i="0" u="none" strike="noStrike" cap="none" dirty="0">
              <a:solidFill>
                <a:srgbClr val="2125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 descr="A qr code with black squares&#10;&#10;Description automatically generated">
            <a:extLst>
              <a:ext uri="{FF2B5EF4-FFF2-40B4-BE49-F238E27FC236}">
                <a16:creationId xmlns:a16="http://schemas.microsoft.com/office/drawing/2014/main" id="{997B8FDD-B669-FA35-494C-149A17CA325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6448" y="3877042"/>
            <a:ext cx="1492876" cy="149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06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52094-927A-9ECD-6F1E-165510DC2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Introduction: Sustainable IT Playbook Strategy Reference Material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53112-3B2F-A5A9-D7E8-200F922E7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1998" y="852233"/>
            <a:ext cx="7396637" cy="5396100"/>
          </a:xfrm>
        </p:spPr>
        <p:txBody>
          <a:bodyPr/>
          <a:lstStyle/>
          <a:p>
            <a:pPr marL="127000" indent="0">
              <a:buNone/>
            </a:pPr>
            <a:r>
              <a:rPr lang="en-US" sz="2400" dirty="0"/>
              <a:t>This file contains editable graphics from The Sustainable IT Playbook used in strategy development (primarily from Chapter 14). They include a strategy framework, materiality assessment, and short-, mid-, and long-term roadmap examples (Business case materials are in a separate file.)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45D1F-E62B-11F5-00BE-85211D81D8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877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288180" y="628691"/>
            <a:ext cx="3336662" cy="2405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218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dirty="0"/>
              <a:t>What does sustainable IT look like?</a:t>
            </a:r>
            <a:endParaRPr dirty="0"/>
          </a:p>
        </p:txBody>
      </p:sp>
      <p:sp>
        <p:nvSpPr>
          <p:cNvPr id="122" name="Google Shape;122;p3"/>
          <p:cNvSpPr txBox="1">
            <a:spLocks noGrp="1"/>
          </p:cNvSpPr>
          <p:nvPr>
            <p:ph type="sldNum" idx="12"/>
          </p:nvPr>
        </p:nvSpPr>
        <p:spPr>
          <a:xfrm>
            <a:off x="11849161" y="6617538"/>
            <a:ext cx="362512" cy="238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  <p:sp>
        <p:nvSpPr>
          <p:cNvPr id="123" name="Google Shape;123;p3"/>
          <p:cNvSpPr txBox="1"/>
          <p:nvPr/>
        </p:nvSpPr>
        <p:spPr>
          <a:xfrm>
            <a:off x="204037" y="3294784"/>
            <a:ext cx="3336662" cy="2166835"/>
          </a:xfrm>
          <a:prstGeom prst="rect">
            <a:avLst/>
          </a:prstGeom>
          <a:solidFill>
            <a:srgbClr val="D6D6D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Definition: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Sustainable IT is the strategic leadership of enterprise technology to minimize its negative and maximize its positive impacts on the environment and society.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" name="Google Shape;124;p3"/>
          <p:cNvGrpSpPr/>
          <p:nvPr/>
        </p:nvGrpSpPr>
        <p:grpSpPr>
          <a:xfrm>
            <a:off x="4638259" y="238350"/>
            <a:ext cx="6743776" cy="6112357"/>
            <a:chOff x="9249627" y="435521"/>
            <a:chExt cx="13487552" cy="12224714"/>
          </a:xfrm>
        </p:grpSpPr>
        <p:sp>
          <p:nvSpPr>
            <p:cNvPr id="125" name="Google Shape;125;p3"/>
            <p:cNvSpPr/>
            <p:nvPr/>
          </p:nvSpPr>
          <p:spPr>
            <a:xfrm>
              <a:off x="11683753" y="435521"/>
              <a:ext cx="8726179" cy="8547518"/>
            </a:xfrm>
            <a:prstGeom prst="ellipse">
              <a:avLst/>
            </a:prstGeom>
            <a:solidFill>
              <a:srgbClr val="04BF20">
                <a:alpha val="20392"/>
              </a:srgbClr>
            </a:solidFill>
            <a:ln>
              <a:noFill/>
            </a:ln>
          </p:spPr>
          <p:txBody>
            <a:bodyPr spcFirstLastPara="1" wrap="square" lIns="91350" tIns="91350" rIns="91350" bIns="91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" name="Google Shape;126;p3"/>
            <p:cNvGrpSpPr/>
            <p:nvPr/>
          </p:nvGrpSpPr>
          <p:grpSpPr>
            <a:xfrm>
              <a:off x="9249627" y="1429934"/>
              <a:ext cx="13487552" cy="11230301"/>
              <a:chOff x="9249627" y="1429934"/>
              <a:chExt cx="13487552" cy="11230301"/>
            </a:xfrm>
          </p:grpSpPr>
          <p:sp>
            <p:nvSpPr>
              <p:cNvPr id="127" name="Google Shape;127;p3"/>
              <p:cNvSpPr/>
              <p:nvPr/>
            </p:nvSpPr>
            <p:spPr>
              <a:xfrm>
                <a:off x="9249627" y="4112717"/>
                <a:ext cx="8726179" cy="8547518"/>
              </a:xfrm>
              <a:prstGeom prst="ellipse">
                <a:avLst/>
              </a:prstGeom>
              <a:solidFill>
                <a:srgbClr val="1381D7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350" tIns="91350" rIns="91350" bIns="913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14010926" y="4112717"/>
                <a:ext cx="8726179" cy="8547518"/>
              </a:xfrm>
              <a:prstGeom prst="ellipse">
                <a:avLst/>
              </a:prstGeom>
              <a:solidFill>
                <a:srgbClr val="1AD6F5">
                  <a:alpha val="20784"/>
                </a:srgbClr>
              </a:solidFill>
              <a:ln>
                <a:noFill/>
              </a:ln>
            </p:spPr>
            <p:txBody>
              <a:bodyPr spcFirstLastPara="1" wrap="square" lIns="91350" tIns="91350" rIns="91350" bIns="9135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3"/>
              <p:cNvSpPr txBox="1"/>
              <p:nvPr/>
            </p:nvSpPr>
            <p:spPr>
              <a:xfrm>
                <a:off x="12639104" y="1672987"/>
                <a:ext cx="7075069" cy="242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350" tIns="91350" rIns="91350" bIns="91350" anchor="t" anchorCtr="0">
                <a:sp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None/>
                </a:pPr>
                <a:endParaRPr sz="1000" b="1" i="0" u="sng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365449" marR="0" lvl="0" indent="-206831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381D7"/>
                  </a:buClr>
                  <a:buSzPts val="1100"/>
                  <a:buFont typeface="Arial"/>
                  <a:buChar char="●"/>
                </a:pPr>
                <a:r>
                  <a:rPr lang="en-US" sz="12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Carbon-neutral, green IT infrastructure and operations</a:t>
                </a:r>
                <a:endParaRPr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365449" marR="0" lvl="0" indent="-200486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381D7"/>
                  </a:buClr>
                  <a:buSzPts val="1000"/>
                  <a:buFont typeface="Arial"/>
                  <a:buChar char="●"/>
                </a:pPr>
                <a:r>
                  <a:rPr lang="en-US" sz="12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Circular technology lifecycle and e-waste elimination </a:t>
                </a:r>
                <a:endParaRPr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3"/>
              <p:cNvSpPr txBox="1"/>
              <p:nvPr/>
            </p:nvSpPr>
            <p:spPr>
              <a:xfrm>
                <a:off x="14354673" y="1429934"/>
                <a:ext cx="3384354" cy="7997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350" tIns="91350" rIns="91350" bIns="9135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ENVIRONMENT</a:t>
                </a:r>
                <a:endParaRPr sz="1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3"/>
              <p:cNvSpPr txBox="1"/>
              <p:nvPr/>
            </p:nvSpPr>
            <p:spPr>
              <a:xfrm>
                <a:off x="9435157" y="7448786"/>
                <a:ext cx="3384354" cy="7997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350" tIns="91350" rIns="91350" bIns="9135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GOVERNANCE</a:t>
                </a:r>
                <a:endParaRPr sz="1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3"/>
              <p:cNvSpPr txBox="1"/>
              <p:nvPr/>
            </p:nvSpPr>
            <p:spPr>
              <a:xfrm>
                <a:off x="17112625" y="4130780"/>
                <a:ext cx="3325602" cy="31101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350" tIns="91350" rIns="91350" bIns="91350" anchor="t" anchorCtr="0">
                <a:sp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None/>
                </a:pPr>
                <a:endParaRPr sz="500" b="1" i="0" u="sng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100" b="1" i="0" u="sng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Socio-environment</a:t>
                </a:r>
                <a:endParaRPr sz="1100" b="1" i="0" u="sng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274088" marR="0" lvl="0" indent="-206832" algn="l" rtl="0">
                  <a:lnSpc>
                    <a:spcPct val="115000"/>
                  </a:lnSpc>
                  <a:spcBef>
                    <a:spcPts val="200"/>
                  </a:spcBef>
                  <a:spcAft>
                    <a:spcPts val="0"/>
                  </a:spcAft>
                  <a:buClr>
                    <a:srgbClr val="1381D7"/>
                  </a:buClr>
                  <a:buSzPts val="1100"/>
                  <a:buFont typeface="Arial"/>
                  <a:buChar char="●"/>
                </a:pPr>
                <a:r>
                  <a:rPr lang="en-US" sz="12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IT &amp; business resiliency</a:t>
                </a:r>
                <a:endParaRPr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274088" marR="0" lvl="0" indent="-206832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381D7"/>
                  </a:buClr>
                  <a:buSzPts val="1100"/>
                  <a:buFont typeface="Arial"/>
                  <a:buChar char="●"/>
                </a:pPr>
                <a:r>
                  <a:rPr lang="en-US" sz="12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Digital community engagement/         digital divide</a:t>
                </a:r>
                <a:endParaRPr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3"/>
              <p:cNvSpPr txBox="1"/>
              <p:nvPr/>
            </p:nvSpPr>
            <p:spPr>
              <a:xfrm>
                <a:off x="18777874" y="7840285"/>
                <a:ext cx="3959305" cy="33067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350" tIns="91350" rIns="91350" bIns="91350" anchor="t" anchorCtr="0">
                <a:spAutoFit/>
              </a:bodyPr>
              <a:lstStyle/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None/>
                </a:pPr>
                <a:endParaRPr sz="500" b="0" i="0" u="sng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274088" marR="0" lvl="0" indent="-206832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381D7"/>
                  </a:buClr>
                  <a:buSzPts val="1100"/>
                  <a:buFont typeface="Arial"/>
                  <a:buChar char="●"/>
                </a:pPr>
                <a:r>
                  <a:rPr lang="en-US" sz="12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Technology accessibility</a:t>
                </a:r>
                <a:endParaRPr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274088" marR="0" lvl="0" indent="-206832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381D7"/>
                  </a:buClr>
                  <a:buSzPts val="1100"/>
                  <a:buFont typeface="Arial"/>
                  <a:buChar char="●"/>
                </a:pPr>
                <a:r>
                  <a:rPr lang="en-US" sz="12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Inclusiveness of technology systems design</a:t>
                </a:r>
                <a:endParaRPr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endParaRPr sz="9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274088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endParaRPr sz="9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4" name="Google Shape;134;p3"/>
              <p:cNvGrpSpPr/>
              <p:nvPr/>
            </p:nvGrpSpPr>
            <p:grpSpPr>
              <a:xfrm>
                <a:off x="15104192" y="5819980"/>
                <a:ext cx="1722239" cy="1230220"/>
                <a:chOff x="249875" y="1652850"/>
                <a:chExt cx="3366375" cy="2404650"/>
              </a:xfrm>
            </p:grpSpPr>
            <p:sp>
              <p:nvSpPr>
                <p:cNvPr id="135" name="Google Shape;135;p3"/>
                <p:cNvSpPr/>
                <p:nvPr/>
              </p:nvSpPr>
              <p:spPr>
                <a:xfrm>
                  <a:off x="249875" y="2855375"/>
                  <a:ext cx="2404675" cy="120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187" h="48085" extrusionOk="0">
                      <a:moveTo>
                        <a:pt x="1" y="0"/>
                      </a:moveTo>
                      <a:lnTo>
                        <a:pt x="1" y="1245"/>
                      </a:lnTo>
                      <a:lnTo>
                        <a:pt x="135" y="3699"/>
                      </a:lnTo>
                      <a:lnTo>
                        <a:pt x="387" y="6120"/>
                      </a:lnTo>
                      <a:lnTo>
                        <a:pt x="741" y="8508"/>
                      </a:lnTo>
                      <a:lnTo>
                        <a:pt x="1228" y="10861"/>
                      </a:lnTo>
                      <a:lnTo>
                        <a:pt x="1817" y="13165"/>
                      </a:lnTo>
                      <a:lnTo>
                        <a:pt x="2523" y="15418"/>
                      </a:lnTo>
                      <a:lnTo>
                        <a:pt x="3330" y="17637"/>
                      </a:lnTo>
                      <a:lnTo>
                        <a:pt x="4238" y="19789"/>
                      </a:lnTo>
                      <a:lnTo>
                        <a:pt x="5263" y="21891"/>
                      </a:lnTo>
                      <a:lnTo>
                        <a:pt x="6373" y="23942"/>
                      </a:lnTo>
                      <a:lnTo>
                        <a:pt x="7567" y="25926"/>
                      </a:lnTo>
                      <a:lnTo>
                        <a:pt x="8861" y="27842"/>
                      </a:lnTo>
                      <a:lnTo>
                        <a:pt x="10257" y="29692"/>
                      </a:lnTo>
                      <a:lnTo>
                        <a:pt x="11719" y="31474"/>
                      </a:lnTo>
                      <a:lnTo>
                        <a:pt x="13283" y="33172"/>
                      </a:lnTo>
                      <a:lnTo>
                        <a:pt x="14914" y="34803"/>
                      </a:lnTo>
                      <a:lnTo>
                        <a:pt x="16612" y="36366"/>
                      </a:lnTo>
                      <a:lnTo>
                        <a:pt x="18394" y="37829"/>
                      </a:lnTo>
                      <a:lnTo>
                        <a:pt x="20243" y="39224"/>
                      </a:lnTo>
                      <a:lnTo>
                        <a:pt x="22160" y="40519"/>
                      </a:lnTo>
                      <a:lnTo>
                        <a:pt x="24144" y="41713"/>
                      </a:lnTo>
                      <a:lnTo>
                        <a:pt x="26195" y="42822"/>
                      </a:lnTo>
                      <a:lnTo>
                        <a:pt x="28297" y="43848"/>
                      </a:lnTo>
                      <a:lnTo>
                        <a:pt x="30449" y="44756"/>
                      </a:lnTo>
                      <a:lnTo>
                        <a:pt x="32668" y="45563"/>
                      </a:lnTo>
                      <a:lnTo>
                        <a:pt x="34921" y="46269"/>
                      </a:lnTo>
                      <a:lnTo>
                        <a:pt x="37224" y="46857"/>
                      </a:lnTo>
                      <a:lnTo>
                        <a:pt x="39578" y="47345"/>
                      </a:lnTo>
                      <a:lnTo>
                        <a:pt x="41965" y="47698"/>
                      </a:lnTo>
                      <a:lnTo>
                        <a:pt x="44386" y="47950"/>
                      </a:lnTo>
                      <a:lnTo>
                        <a:pt x="46841" y="48085"/>
                      </a:lnTo>
                      <a:lnTo>
                        <a:pt x="49329" y="48085"/>
                      </a:lnTo>
                      <a:lnTo>
                        <a:pt x="51801" y="47950"/>
                      </a:lnTo>
                      <a:lnTo>
                        <a:pt x="54222" y="47698"/>
                      </a:lnTo>
                      <a:lnTo>
                        <a:pt x="56609" y="47345"/>
                      </a:lnTo>
                      <a:lnTo>
                        <a:pt x="58946" y="46857"/>
                      </a:lnTo>
                      <a:lnTo>
                        <a:pt x="61267" y="46269"/>
                      </a:lnTo>
                      <a:lnTo>
                        <a:pt x="63519" y="45563"/>
                      </a:lnTo>
                      <a:lnTo>
                        <a:pt x="65722" y="44756"/>
                      </a:lnTo>
                      <a:lnTo>
                        <a:pt x="67891" y="43848"/>
                      </a:lnTo>
                      <a:lnTo>
                        <a:pt x="69992" y="42822"/>
                      </a:lnTo>
                      <a:lnTo>
                        <a:pt x="72027" y="41713"/>
                      </a:lnTo>
                      <a:lnTo>
                        <a:pt x="74011" y="40519"/>
                      </a:lnTo>
                      <a:lnTo>
                        <a:pt x="75927" y="39224"/>
                      </a:lnTo>
                      <a:lnTo>
                        <a:pt x="77793" y="37829"/>
                      </a:lnTo>
                      <a:lnTo>
                        <a:pt x="79576" y="36366"/>
                      </a:lnTo>
                      <a:lnTo>
                        <a:pt x="81274" y="34803"/>
                      </a:lnTo>
                      <a:lnTo>
                        <a:pt x="82905" y="33172"/>
                      </a:lnTo>
                      <a:lnTo>
                        <a:pt x="84468" y="31474"/>
                      </a:lnTo>
                      <a:lnTo>
                        <a:pt x="85931" y="29692"/>
                      </a:lnTo>
                      <a:lnTo>
                        <a:pt x="87310" y="27842"/>
                      </a:lnTo>
                      <a:lnTo>
                        <a:pt x="88604" y="25926"/>
                      </a:lnTo>
                      <a:lnTo>
                        <a:pt x="89815" y="23942"/>
                      </a:lnTo>
                      <a:lnTo>
                        <a:pt x="90924" y="21891"/>
                      </a:lnTo>
                      <a:lnTo>
                        <a:pt x="91933" y="19789"/>
                      </a:lnTo>
                      <a:lnTo>
                        <a:pt x="92858" y="17637"/>
                      </a:lnTo>
                      <a:lnTo>
                        <a:pt x="93665" y="15418"/>
                      </a:lnTo>
                      <a:lnTo>
                        <a:pt x="94371" y="13165"/>
                      </a:lnTo>
                      <a:lnTo>
                        <a:pt x="94959" y="10861"/>
                      </a:lnTo>
                      <a:lnTo>
                        <a:pt x="95430" y="8508"/>
                      </a:lnTo>
                      <a:lnTo>
                        <a:pt x="95800" y="6120"/>
                      </a:lnTo>
                      <a:lnTo>
                        <a:pt x="96052" y="3699"/>
                      </a:lnTo>
                      <a:lnTo>
                        <a:pt x="96170" y="1245"/>
                      </a:lnTo>
                      <a:lnTo>
                        <a:pt x="96187" y="0"/>
                      </a:lnTo>
                      <a:lnTo>
                        <a:pt x="76953" y="0"/>
                      </a:lnTo>
                      <a:lnTo>
                        <a:pt x="76919" y="1480"/>
                      </a:lnTo>
                      <a:lnTo>
                        <a:pt x="76633" y="4389"/>
                      </a:lnTo>
                      <a:lnTo>
                        <a:pt x="76045" y="7213"/>
                      </a:lnTo>
                      <a:lnTo>
                        <a:pt x="75204" y="9920"/>
                      </a:lnTo>
                      <a:lnTo>
                        <a:pt x="74111" y="12509"/>
                      </a:lnTo>
                      <a:lnTo>
                        <a:pt x="72783" y="14964"/>
                      </a:lnTo>
                      <a:lnTo>
                        <a:pt x="71220" y="17267"/>
                      </a:lnTo>
                      <a:lnTo>
                        <a:pt x="69454" y="19402"/>
                      </a:lnTo>
                      <a:lnTo>
                        <a:pt x="67504" y="21369"/>
                      </a:lnTo>
                      <a:lnTo>
                        <a:pt x="65369" y="23135"/>
                      </a:lnTo>
                      <a:lnTo>
                        <a:pt x="63065" y="24681"/>
                      </a:lnTo>
                      <a:lnTo>
                        <a:pt x="60611" y="26010"/>
                      </a:lnTo>
                      <a:lnTo>
                        <a:pt x="58022" y="27102"/>
                      </a:lnTo>
                      <a:lnTo>
                        <a:pt x="55315" y="27960"/>
                      </a:lnTo>
                      <a:lnTo>
                        <a:pt x="52490" y="28532"/>
                      </a:lnTo>
                      <a:lnTo>
                        <a:pt x="49582" y="28817"/>
                      </a:lnTo>
                      <a:lnTo>
                        <a:pt x="48085" y="28851"/>
                      </a:lnTo>
                      <a:lnTo>
                        <a:pt x="46606" y="28817"/>
                      </a:lnTo>
                      <a:lnTo>
                        <a:pt x="43697" y="28532"/>
                      </a:lnTo>
                      <a:lnTo>
                        <a:pt x="40873" y="27960"/>
                      </a:lnTo>
                      <a:lnTo>
                        <a:pt x="38166" y="27102"/>
                      </a:lnTo>
                      <a:lnTo>
                        <a:pt x="35577" y="26010"/>
                      </a:lnTo>
                      <a:lnTo>
                        <a:pt x="33122" y="24681"/>
                      </a:lnTo>
                      <a:lnTo>
                        <a:pt x="30819" y="23135"/>
                      </a:lnTo>
                      <a:lnTo>
                        <a:pt x="28683" y="21369"/>
                      </a:lnTo>
                      <a:lnTo>
                        <a:pt x="26716" y="19402"/>
                      </a:lnTo>
                      <a:lnTo>
                        <a:pt x="24968" y="17267"/>
                      </a:lnTo>
                      <a:lnTo>
                        <a:pt x="23404" y="14964"/>
                      </a:lnTo>
                      <a:lnTo>
                        <a:pt x="22076" y="12509"/>
                      </a:lnTo>
                      <a:lnTo>
                        <a:pt x="20983" y="9920"/>
                      </a:lnTo>
                      <a:lnTo>
                        <a:pt x="20126" y="7213"/>
                      </a:lnTo>
                      <a:lnTo>
                        <a:pt x="19554" y="4389"/>
                      </a:lnTo>
                      <a:lnTo>
                        <a:pt x="19268" y="1480"/>
                      </a:lnTo>
                      <a:lnTo>
                        <a:pt x="192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800" tIns="121800" rIns="121800" bIns="121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" name="Google Shape;136;p3"/>
                <p:cNvSpPr/>
                <p:nvPr/>
              </p:nvSpPr>
              <p:spPr>
                <a:xfrm>
                  <a:off x="1211575" y="1652850"/>
                  <a:ext cx="2404675" cy="120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187" h="48102" extrusionOk="0">
                      <a:moveTo>
                        <a:pt x="48102" y="0"/>
                      </a:moveTo>
                      <a:lnTo>
                        <a:pt x="46858" y="17"/>
                      </a:lnTo>
                      <a:lnTo>
                        <a:pt x="44403" y="135"/>
                      </a:lnTo>
                      <a:lnTo>
                        <a:pt x="41965" y="387"/>
                      </a:lnTo>
                      <a:lnTo>
                        <a:pt x="39578" y="757"/>
                      </a:lnTo>
                      <a:lnTo>
                        <a:pt x="37241" y="1228"/>
                      </a:lnTo>
                      <a:lnTo>
                        <a:pt x="34937" y="1816"/>
                      </a:lnTo>
                      <a:lnTo>
                        <a:pt x="32668" y="2522"/>
                      </a:lnTo>
                      <a:lnTo>
                        <a:pt x="30465" y="3329"/>
                      </a:lnTo>
                      <a:lnTo>
                        <a:pt x="28296" y="4254"/>
                      </a:lnTo>
                      <a:lnTo>
                        <a:pt x="26195" y="5263"/>
                      </a:lnTo>
                      <a:lnTo>
                        <a:pt x="24160" y="6372"/>
                      </a:lnTo>
                      <a:lnTo>
                        <a:pt x="22176" y="7583"/>
                      </a:lnTo>
                      <a:lnTo>
                        <a:pt x="20260" y="8877"/>
                      </a:lnTo>
                      <a:lnTo>
                        <a:pt x="18410" y="10256"/>
                      </a:lnTo>
                      <a:lnTo>
                        <a:pt x="16628" y="11719"/>
                      </a:lnTo>
                      <a:lnTo>
                        <a:pt x="14913" y="13282"/>
                      </a:lnTo>
                      <a:lnTo>
                        <a:pt x="13282" y="14913"/>
                      </a:lnTo>
                      <a:lnTo>
                        <a:pt x="11736" y="16611"/>
                      </a:lnTo>
                      <a:lnTo>
                        <a:pt x="10256" y="18393"/>
                      </a:lnTo>
                      <a:lnTo>
                        <a:pt x="8878" y="20260"/>
                      </a:lnTo>
                      <a:lnTo>
                        <a:pt x="7583" y="22176"/>
                      </a:lnTo>
                      <a:lnTo>
                        <a:pt x="6372" y="24160"/>
                      </a:lnTo>
                      <a:lnTo>
                        <a:pt x="5263" y="26195"/>
                      </a:lnTo>
                      <a:lnTo>
                        <a:pt x="4254" y="28296"/>
                      </a:lnTo>
                      <a:lnTo>
                        <a:pt x="3329" y="30465"/>
                      </a:lnTo>
                      <a:lnTo>
                        <a:pt x="2522" y="32667"/>
                      </a:lnTo>
                      <a:lnTo>
                        <a:pt x="1833" y="34920"/>
                      </a:lnTo>
                      <a:lnTo>
                        <a:pt x="1228" y="37240"/>
                      </a:lnTo>
                      <a:lnTo>
                        <a:pt x="757" y="39577"/>
                      </a:lnTo>
                      <a:lnTo>
                        <a:pt x="387" y="41965"/>
                      </a:lnTo>
                      <a:lnTo>
                        <a:pt x="135" y="44386"/>
                      </a:lnTo>
                      <a:lnTo>
                        <a:pt x="17" y="46857"/>
                      </a:lnTo>
                      <a:lnTo>
                        <a:pt x="0" y="48101"/>
                      </a:lnTo>
                      <a:lnTo>
                        <a:pt x="19234" y="48101"/>
                      </a:lnTo>
                      <a:lnTo>
                        <a:pt x="19268" y="46605"/>
                      </a:lnTo>
                      <a:lnTo>
                        <a:pt x="19570" y="43697"/>
                      </a:lnTo>
                      <a:lnTo>
                        <a:pt x="20142" y="40872"/>
                      </a:lnTo>
                      <a:lnTo>
                        <a:pt x="20983" y="38165"/>
                      </a:lnTo>
                      <a:lnTo>
                        <a:pt x="22076" y="35576"/>
                      </a:lnTo>
                      <a:lnTo>
                        <a:pt x="23404" y="33121"/>
                      </a:lnTo>
                      <a:lnTo>
                        <a:pt x="24967" y="30818"/>
                      </a:lnTo>
                      <a:lnTo>
                        <a:pt x="26733" y="28683"/>
                      </a:lnTo>
                      <a:lnTo>
                        <a:pt x="28683" y="26733"/>
                      </a:lnTo>
                      <a:lnTo>
                        <a:pt x="30818" y="24967"/>
                      </a:lnTo>
                      <a:lnTo>
                        <a:pt x="33122" y="23404"/>
                      </a:lnTo>
                      <a:lnTo>
                        <a:pt x="35576" y="22075"/>
                      </a:lnTo>
                      <a:lnTo>
                        <a:pt x="38165" y="20983"/>
                      </a:lnTo>
                      <a:lnTo>
                        <a:pt x="40889" y="20142"/>
                      </a:lnTo>
                      <a:lnTo>
                        <a:pt x="43697" y="19554"/>
                      </a:lnTo>
                      <a:lnTo>
                        <a:pt x="46605" y="19268"/>
                      </a:lnTo>
                      <a:lnTo>
                        <a:pt x="48102" y="19234"/>
                      </a:lnTo>
                      <a:lnTo>
                        <a:pt x="49581" y="19268"/>
                      </a:lnTo>
                      <a:lnTo>
                        <a:pt x="52490" y="19554"/>
                      </a:lnTo>
                      <a:lnTo>
                        <a:pt x="55314" y="20142"/>
                      </a:lnTo>
                      <a:lnTo>
                        <a:pt x="58021" y="20983"/>
                      </a:lnTo>
                      <a:lnTo>
                        <a:pt x="60610" y="22075"/>
                      </a:lnTo>
                      <a:lnTo>
                        <a:pt x="63065" y="23404"/>
                      </a:lnTo>
                      <a:lnTo>
                        <a:pt x="65368" y="24967"/>
                      </a:lnTo>
                      <a:lnTo>
                        <a:pt x="67504" y="26733"/>
                      </a:lnTo>
                      <a:lnTo>
                        <a:pt x="69471" y="28683"/>
                      </a:lnTo>
                      <a:lnTo>
                        <a:pt x="71236" y="30818"/>
                      </a:lnTo>
                      <a:lnTo>
                        <a:pt x="72783" y="33121"/>
                      </a:lnTo>
                      <a:lnTo>
                        <a:pt x="74111" y="35576"/>
                      </a:lnTo>
                      <a:lnTo>
                        <a:pt x="75221" y="38165"/>
                      </a:lnTo>
                      <a:lnTo>
                        <a:pt x="76061" y="40872"/>
                      </a:lnTo>
                      <a:lnTo>
                        <a:pt x="76633" y="43697"/>
                      </a:lnTo>
                      <a:lnTo>
                        <a:pt x="76936" y="46605"/>
                      </a:lnTo>
                      <a:lnTo>
                        <a:pt x="76952" y="48101"/>
                      </a:lnTo>
                      <a:lnTo>
                        <a:pt x="96186" y="48101"/>
                      </a:lnTo>
                      <a:lnTo>
                        <a:pt x="96186" y="46857"/>
                      </a:lnTo>
                      <a:lnTo>
                        <a:pt x="96052" y="44386"/>
                      </a:lnTo>
                      <a:lnTo>
                        <a:pt x="95816" y="41965"/>
                      </a:lnTo>
                      <a:lnTo>
                        <a:pt x="95447" y="39577"/>
                      </a:lnTo>
                      <a:lnTo>
                        <a:pt x="94959" y="37240"/>
                      </a:lnTo>
                      <a:lnTo>
                        <a:pt x="94371" y="34920"/>
                      </a:lnTo>
                      <a:lnTo>
                        <a:pt x="93664" y="32667"/>
                      </a:lnTo>
                      <a:lnTo>
                        <a:pt x="92857" y="30465"/>
                      </a:lnTo>
                      <a:lnTo>
                        <a:pt x="91949" y="28296"/>
                      </a:lnTo>
                      <a:lnTo>
                        <a:pt x="90941" y="26195"/>
                      </a:lnTo>
                      <a:lnTo>
                        <a:pt x="89831" y="24160"/>
                      </a:lnTo>
                      <a:lnTo>
                        <a:pt x="88621" y="22176"/>
                      </a:lnTo>
                      <a:lnTo>
                        <a:pt x="87326" y="20260"/>
                      </a:lnTo>
                      <a:lnTo>
                        <a:pt x="85931" y="18393"/>
                      </a:lnTo>
                      <a:lnTo>
                        <a:pt x="84468" y="16611"/>
                      </a:lnTo>
                      <a:lnTo>
                        <a:pt x="82921" y="14913"/>
                      </a:lnTo>
                      <a:lnTo>
                        <a:pt x="81290" y="13282"/>
                      </a:lnTo>
                      <a:lnTo>
                        <a:pt x="79575" y="11719"/>
                      </a:lnTo>
                      <a:lnTo>
                        <a:pt x="77793" y="10256"/>
                      </a:lnTo>
                      <a:lnTo>
                        <a:pt x="75944" y="8877"/>
                      </a:lnTo>
                      <a:lnTo>
                        <a:pt x="74027" y="7583"/>
                      </a:lnTo>
                      <a:lnTo>
                        <a:pt x="72043" y="6372"/>
                      </a:lnTo>
                      <a:lnTo>
                        <a:pt x="69992" y="5263"/>
                      </a:lnTo>
                      <a:lnTo>
                        <a:pt x="67890" y="4254"/>
                      </a:lnTo>
                      <a:lnTo>
                        <a:pt x="65738" y="3329"/>
                      </a:lnTo>
                      <a:lnTo>
                        <a:pt x="63519" y="2522"/>
                      </a:lnTo>
                      <a:lnTo>
                        <a:pt x="61266" y="1816"/>
                      </a:lnTo>
                      <a:lnTo>
                        <a:pt x="58963" y="1228"/>
                      </a:lnTo>
                      <a:lnTo>
                        <a:pt x="56609" y="757"/>
                      </a:lnTo>
                      <a:lnTo>
                        <a:pt x="54222" y="387"/>
                      </a:lnTo>
                      <a:lnTo>
                        <a:pt x="51801" y="135"/>
                      </a:lnTo>
                      <a:lnTo>
                        <a:pt x="49346" y="17"/>
                      </a:lnTo>
                      <a:lnTo>
                        <a:pt x="4810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800" tIns="121800" rIns="121800" bIns="1218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7" name="Google Shape;137;p3"/>
              <p:cNvSpPr txBox="1"/>
              <p:nvPr/>
            </p:nvSpPr>
            <p:spPr>
              <a:xfrm>
                <a:off x="14354673" y="6969976"/>
                <a:ext cx="3384354" cy="17528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350" tIns="91350" rIns="91350" bIns="9135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500" b="1" i="0" u="none" strike="noStrike" cap="none" dirty="0">
                    <a:solidFill>
                      <a:srgbClr val="002060"/>
                    </a:solidFill>
                    <a:latin typeface="Arial"/>
                    <a:ea typeface="Arial"/>
                    <a:cs typeface="Arial"/>
                    <a:sym typeface="Arial"/>
                  </a:rPr>
                  <a:t>Sustainable IT’s key goals &amp; characteristics</a:t>
                </a:r>
                <a:endParaRPr sz="1500" b="1" i="0" u="none" strike="noStrike" cap="none" dirty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3"/>
              <p:cNvSpPr txBox="1"/>
              <p:nvPr/>
            </p:nvSpPr>
            <p:spPr>
              <a:xfrm>
                <a:off x="9680037" y="8088171"/>
                <a:ext cx="4330889" cy="32359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350" tIns="91350" rIns="91350" bIns="91350" anchor="t" anchorCtr="0">
                <a:spAutoFit/>
              </a:bodyPr>
              <a:lstStyle/>
              <a:p>
                <a:pPr marL="274088" marR="0" lvl="0" indent="-206832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381D7"/>
                  </a:buClr>
                  <a:buSzPts val="1100"/>
                  <a:buFont typeface="Arial"/>
                  <a:buChar char="●"/>
                </a:pPr>
                <a:r>
                  <a:rPr lang="en-US" sz="120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Data </a:t>
                </a:r>
                <a:r>
                  <a:rPr lang="en-US" sz="12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usage, privacy, and security management</a:t>
                </a:r>
                <a:endParaRPr sz="12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274088" marR="0" lvl="0" indent="-206832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381D7"/>
                  </a:buClr>
                  <a:buSzPts val="1100"/>
                  <a:buFont typeface="Arial"/>
                  <a:buChar char="●"/>
                </a:pPr>
                <a:r>
                  <a:rPr lang="en-US" sz="12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Environmentally, socially, and economically responsible technology innovation</a:t>
                </a:r>
                <a:endParaRPr sz="12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274088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endParaRPr sz="9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3"/>
              <p:cNvSpPr txBox="1"/>
              <p:nvPr/>
            </p:nvSpPr>
            <p:spPr>
              <a:xfrm>
                <a:off x="14482194" y="8691674"/>
                <a:ext cx="3171382" cy="22075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350" tIns="91350" rIns="91350" bIns="91350" anchor="t" anchorCtr="0">
                <a:sp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None/>
                </a:pPr>
                <a:endParaRPr sz="500" b="1" i="0" u="sng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100" b="1" i="0" u="sng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Socio-economic</a:t>
                </a:r>
                <a:endParaRPr sz="1100" b="1" i="0" u="sng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274088" marR="0" lvl="0" indent="-206832" algn="l" rtl="0">
                  <a:lnSpc>
                    <a:spcPct val="115000"/>
                  </a:lnSpc>
                  <a:spcBef>
                    <a:spcPts val="200"/>
                  </a:spcBef>
                  <a:spcAft>
                    <a:spcPts val="0"/>
                  </a:spcAft>
                  <a:buClr>
                    <a:srgbClr val="1381D7"/>
                  </a:buClr>
                  <a:buSzPts val="1100"/>
                  <a:buFont typeface="Arial"/>
                  <a:buChar char="●"/>
                </a:pPr>
                <a:r>
                  <a:rPr lang="en-US" sz="115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Upskilling &amp; reskilling</a:t>
                </a:r>
                <a:endParaRPr sz="115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274088" marR="0" lvl="0" indent="-200489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381D7"/>
                  </a:buClr>
                  <a:buSzPts val="1000"/>
                  <a:buFont typeface="Arial"/>
                  <a:buChar char="●"/>
                </a:pPr>
                <a:r>
                  <a:rPr lang="en-US" sz="115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Responsible AI</a:t>
                </a:r>
                <a:endParaRPr sz="115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3"/>
              <p:cNvSpPr txBox="1"/>
              <p:nvPr/>
            </p:nvSpPr>
            <p:spPr>
              <a:xfrm>
                <a:off x="11845481" y="4137094"/>
                <a:ext cx="3693114" cy="27209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350" tIns="91350" rIns="91350" bIns="91350" anchor="t" anchorCtr="0">
                <a:spAutoFit/>
              </a:bodyPr>
              <a:lstStyle/>
              <a:p>
                <a:pPr marL="0" marR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None/>
                </a:pPr>
                <a:endParaRPr sz="500" b="1" i="0" u="sng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lang="en-US" sz="1150" b="1" i="0" u="sng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Eco-efficiency</a:t>
                </a:r>
                <a:endParaRPr sz="1150" b="1" i="0" u="sng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274088" marR="0" lvl="0" indent="-206832" algn="l" rtl="0">
                  <a:lnSpc>
                    <a:spcPct val="115000"/>
                  </a:lnSpc>
                  <a:spcBef>
                    <a:spcPts val="200"/>
                  </a:spcBef>
                  <a:spcAft>
                    <a:spcPts val="0"/>
                  </a:spcAft>
                  <a:buClr>
                    <a:srgbClr val="1381D7"/>
                  </a:buClr>
                  <a:buSzPts val="1100"/>
                  <a:buFont typeface="Arial"/>
                  <a:buChar char="●"/>
                </a:pPr>
                <a:r>
                  <a:rPr lang="en-US" sz="115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Transition to </a:t>
                </a:r>
                <a:br>
                  <a:rPr lang="en-US" sz="115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115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renewable energy</a:t>
                </a:r>
                <a:endParaRPr sz="115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274088" marR="0" lvl="0" indent="-206832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381D7"/>
                  </a:buClr>
                  <a:buSzPts val="1100"/>
                  <a:buFont typeface="Arial"/>
                  <a:buChar char="●"/>
                </a:pPr>
                <a:r>
                  <a:rPr lang="en-US" sz="115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Sustainable tech</a:t>
                </a:r>
                <a:br>
                  <a:rPr lang="en-US" sz="115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-US" sz="115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sourcing</a:t>
                </a:r>
                <a:endParaRPr sz="115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3"/>
              <p:cNvSpPr txBox="1"/>
              <p:nvPr/>
            </p:nvSpPr>
            <p:spPr>
              <a:xfrm>
                <a:off x="19086642" y="7448786"/>
                <a:ext cx="3384354" cy="7997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350" tIns="91350" rIns="91350" bIns="9135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SOCIAL</a:t>
                </a:r>
                <a:endParaRPr sz="1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2001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376eb3bdb96_0_69"/>
          <p:cNvSpPr/>
          <p:nvPr/>
        </p:nvSpPr>
        <p:spPr>
          <a:xfrm>
            <a:off x="9350630" y="1512890"/>
            <a:ext cx="2251650" cy="4980000"/>
          </a:xfrm>
          <a:prstGeom prst="roundRect">
            <a:avLst>
              <a:gd name="adj" fmla="val 16667"/>
            </a:avLst>
          </a:prstGeom>
          <a:solidFill>
            <a:srgbClr val="E9F2DA"/>
          </a:solidFill>
          <a:ln w="28575" cap="flat" cmpd="sng">
            <a:solidFill>
              <a:srgbClr val="689C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3" tIns="22850" rIns="45713" bIns="2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1400" b="1" dirty="0">
                <a:solidFill>
                  <a:schemeClr val="accent1"/>
                </a:solidFill>
                <a:latin typeface="+mn-lt"/>
                <a:ea typeface="Calibri"/>
                <a:cs typeface="Calibri"/>
                <a:sym typeface="Calibri"/>
              </a:rPr>
              <a:t>Strategic plan</a:t>
            </a:r>
            <a:br>
              <a:rPr lang="en-GB" sz="1400" b="1" dirty="0">
                <a:solidFill>
                  <a:schemeClr val="accent1"/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en-GB" sz="1400" b="1" dirty="0">
                <a:solidFill>
                  <a:schemeClr val="accent1"/>
                </a:solidFill>
                <a:latin typeface="+mn-lt"/>
                <a:ea typeface="Calibri"/>
                <a:cs typeface="Calibri"/>
                <a:sym typeface="Calibri"/>
              </a:rPr>
              <a:t>(output)</a:t>
            </a:r>
            <a:endParaRPr sz="1400" b="1" dirty="0">
              <a:solidFill>
                <a:schemeClr val="accent1"/>
              </a:solidFill>
              <a:latin typeface="+mn-lt"/>
              <a:ea typeface="Calibri"/>
              <a:cs typeface="Calibri"/>
            </a:endParaRPr>
          </a:p>
        </p:txBody>
      </p:sp>
      <p:sp>
        <p:nvSpPr>
          <p:cNvPr id="578" name="Google Shape;578;g376eb3bdb96_0_69"/>
          <p:cNvSpPr/>
          <p:nvPr/>
        </p:nvSpPr>
        <p:spPr>
          <a:xfrm>
            <a:off x="9502991" y="2102818"/>
            <a:ext cx="1935750" cy="4247250"/>
          </a:xfrm>
          <a:prstGeom prst="roundRect">
            <a:avLst>
              <a:gd name="adj" fmla="val 16667"/>
            </a:avLst>
          </a:prstGeom>
          <a:solidFill>
            <a:srgbClr val="BFD896"/>
          </a:solidFill>
          <a:ln w="28575" cap="flat" cmpd="sng">
            <a:solidFill>
              <a:srgbClr val="689C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3" tIns="22850" rIns="45713" bIns="2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bg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Execution</a:t>
            </a:r>
            <a:endParaRPr sz="1200" b="1" dirty="0">
              <a:solidFill>
                <a:schemeClr val="bg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580" name="Google Shape;580;g376eb3bdb96_0_69"/>
          <p:cNvSpPr txBox="1">
            <a:spLocks noGrp="1"/>
          </p:cNvSpPr>
          <p:nvPr>
            <p:ph type="sldNum" idx="12"/>
          </p:nvPr>
        </p:nvSpPr>
        <p:spPr>
          <a:xfrm>
            <a:off x="-1" y="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5</a:t>
            </a:fld>
            <a:endParaRPr dirty="0"/>
          </a:p>
        </p:txBody>
      </p:sp>
      <p:grpSp>
        <p:nvGrpSpPr>
          <p:cNvPr id="581" name="Google Shape;581;g376eb3bdb96_0_69"/>
          <p:cNvGrpSpPr/>
          <p:nvPr/>
        </p:nvGrpSpPr>
        <p:grpSpPr>
          <a:xfrm>
            <a:off x="2856725" y="1639908"/>
            <a:ext cx="402767" cy="4798694"/>
            <a:chOff x="3897989" y="789137"/>
            <a:chExt cx="405300" cy="5288400"/>
          </a:xfrm>
        </p:grpSpPr>
        <p:cxnSp>
          <p:nvCxnSpPr>
            <p:cNvPr id="582" name="Google Shape;582;g376eb3bdb96_0_69"/>
            <p:cNvCxnSpPr/>
            <p:nvPr/>
          </p:nvCxnSpPr>
          <p:spPr>
            <a:xfrm>
              <a:off x="4100713" y="789137"/>
              <a:ext cx="0" cy="52884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583" name="Google Shape;583;g376eb3bdb96_0_69"/>
            <p:cNvGrpSpPr/>
            <p:nvPr/>
          </p:nvGrpSpPr>
          <p:grpSpPr>
            <a:xfrm>
              <a:off x="3897989" y="3126950"/>
              <a:ext cx="405300" cy="612600"/>
              <a:chOff x="3897989" y="2484126"/>
              <a:chExt cx="405300" cy="612600"/>
            </a:xfrm>
          </p:grpSpPr>
          <p:sp>
            <p:nvSpPr>
              <p:cNvPr id="584" name="Google Shape;584;g376eb3bdb96_0_69"/>
              <p:cNvSpPr/>
              <p:nvPr/>
            </p:nvSpPr>
            <p:spPr>
              <a:xfrm>
                <a:off x="3897989" y="2484126"/>
                <a:ext cx="405300" cy="612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13" tIns="22850" rIns="45713" bIns="2285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Calibri"/>
                  <a:buNone/>
                </a:pPr>
                <a:endParaRPr sz="95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85" name="Google Shape;585;g376eb3bdb96_0_69"/>
              <p:cNvGrpSpPr/>
              <p:nvPr/>
            </p:nvGrpSpPr>
            <p:grpSpPr>
              <a:xfrm>
                <a:off x="3959910" y="2493892"/>
                <a:ext cx="282021" cy="593188"/>
                <a:chOff x="9743880" y="636452"/>
                <a:chExt cx="226232" cy="381300"/>
              </a:xfrm>
            </p:grpSpPr>
            <p:sp>
              <p:nvSpPr>
                <p:cNvPr id="586" name="Google Shape;586;g376eb3bdb96_0_69"/>
                <p:cNvSpPr/>
                <p:nvPr/>
              </p:nvSpPr>
              <p:spPr>
                <a:xfrm rot="5400000">
                  <a:off x="9680762" y="728401"/>
                  <a:ext cx="381300" cy="1974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45713" tIns="22850" rIns="45713" bIns="2285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900"/>
                    <a:buFont typeface="Calibri"/>
                    <a:buNone/>
                  </a:pPr>
                  <a:endParaRPr sz="95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g376eb3bdb96_0_69"/>
                <p:cNvSpPr/>
                <p:nvPr/>
              </p:nvSpPr>
              <p:spPr>
                <a:xfrm rot="5400000">
                  <a:off x="9684480" y="763408"/>
                  <a:ext cx="246300" cy="1275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3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45713" tIns="22850" rIns="45713" bIns="2285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900"/>
                    <a:buFont typeface="Calibri"/>
                    <a:buNone/>
                  </a:pPr>
                  <a:endParaRPr sz="95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588" name="Google Shape;588;g376eb3bdb96_0_69"/>
          <p:cNvSpPr/>
          <p:nvPr/>
        </p:nvSpPr>
        <p:spPr>
          <a:xfrm>
            <a:off x="532994" y="1512890"/>
            <a:ext cx="2251650" cy="4980000"/>
          </a:xfrm>
          <a:prstGeom prst="roundRect">
            <a:avLst>
              <a:gd name="adj" fmla="val 16667"/>
            </a:avLst>
          </a:prstGeom>
          <a:solidFill>
            <a:srgbClr val="E9F2DA"/>
          </a:solidFill>
          <a:ln w="28575" cap="flat" cmpd="sng">
            <a:solidFill>
              <a:srgbClr val="689C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3" tIns="22850" rIns="45713" bIns="2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+mn-lt"/>
                <a:ea typeface="Calibri"/>
                <a:cs typeface="Calibri"/>
                <a:sym typeface="Calibri"/>
              </a:rPr>
              <a:t>Sustainable IT strategy (input)</a:t>
            </a:r>
            <a:endParaRPr sz="1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89" name="Google Shape;589;g376eb3bdb96_0_69"/>
          <p:cNvSpPr/>
          <p:nvPr/>
        </p:nvSpPr>
        <p:spPr>
          <a:xfrm>
            <a:off x="685355" y="2102818"/>
            <a:ext cx="1935750" cy="1509450"/>
          </a:xfrm>
          <a:prstGeom prst="roundRect">
            <a:avLst>
              <a:gd name="adj" fmla="val 16667"/>
            </a:avLst>
          </a:prstGeom>
          <a:solidFill>
            <a:srgbClr val="BFD896"/>
          </a:solidFill>
          <a:ln w="28575" cap="flat" cmpd="sng">
            <a:solidFill>
              <a:srgbClr val="689C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3" tIns="22850" rIns="45713" bIns="2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bg2"/>
                </a:solidFill>
                <a:ea typeface="Calibri"/>
                <a:sym typeface="Calibri"/>
              </a:rPr>
              <a:t>External environment </a:t>
            </a:r>
            <a:endParaRPr sz="1200" b="1" dirty="0">
              <a:solidFill>
                <a:schemeClr val="bg2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g376eb3bdb96_0_69"/>
          <p:cNvSpPr/>
          <p:nvPr/>
        </p:nvSpPr>
        <p:spPr>
          <a:xfrm>
            <a:off x="685355" y="3696138"/>
            <a:ext cx="1935750" cy="2653800"/>
          </a:xfrm>
          <a:prstGeom prst="roundRect">
            <a:avLst>
              <a:gd name="adj" fmla="val 16667"/>
            </a:avLst>
          </a:prstGeom>
          <a:solidFill>
            <a:srgbClr val="BFD896"/>
          </a:solidFill>
          <a:ln w="28575" cap="flat" cmpd="sng">
            <a:solidFill>
              <a:srgbClr val="689C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3" tIns="22850" rIns="45713" bIns="2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1200" b="1" dirty="0">
                <a:solidFill>
                  <a:schemeClr val="bg2"/>
                </a:solidFill>
                <a:ea typeface="Calibri"/>
                <a:sym typeface="Calibri"/>
              </a:rPr>
              <a:t>Internal environment </a:t>
            </a:r>
            <a:endParaRPr sz="1200" b="1" dirty="0">
              <a:solidFill>
                <a:schemeClr val="bg2"/>
              </a:solidFill>
              <a:ea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g376eb3bdb96_0_69"/>
          <p:cNvSpPr/>
          <p:nvPr/>
        </p:nvSpPr>
        <p:spPr>
          <a:xfrm>
            <a:off x="866856" y="2474833"/>
            <a:ext cx="1584000" cy="450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50" dirty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rPr>
              <a:t>Environmental market trends &amp; social pressure</a:t>
            </a:r>
            <a:endParaRPr lang="fr-FR" sz="1050" dirty="0">
              <a:latin typeface="+mn-lt"/>
            </a:endParaRPr>
          </a:p>
        </p:txBody>
      </p:sp>
      <p:sp>
        <p:nvSpPr>
          <p:cNvPr id="592" name="Google Shape;592;g376eb3bdb96_0_69"/>
          <p:cNvSpPr/>
          <p:nvPr/>
        </p:nvSpPr>
        <p:spPr>
          <a:xfrm>
            <a:off x="866856" y="3006840"/>
            <a:ext cx="1584000" cy="450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rPr>
              <a:t>Legal &amp; compliance requirements</a:t>
            </a:r>
            <a:endParaRPr sz="1200" dirty="0">
              <a:solidFill>
                <a:schemeClr val="lt1"/>
              </a:solidFill>
              <a:latin typeface="+mn-lt"/>
              <a:ea typeface="Calibri"/>
              <a:cs typeface="Calibri"/>
            </a:endParaRPr>
          </a:p>
        </p:txBody>
      </p:sp>
      <p:sp>
        <p:nvSpPr>
          <p:cNvPr id="593" name="Google Shape;593;g376eb3bdb96_0_69"/>
          <p:cNvSpPr/>
          <p:nvPr/>
        </p:nvSpPr>
        <p:spPr>
          <a:xfrm>
            <a:off x="860330" y="4081219"/>
            <a:ext cx="1584000" cy="450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rPr>
              <a:t>Business context, strategy, &amp; objectives</a:t>
            </a:r>
            <a:endParaRPr sz="1100" dirty="0">
              <a:solidFill>
                <a:schemeClr val="lt1"/>
              </a:solidFill>
              <a:latin typeface="+mn-lt"/>
              <a:ea typeface="Calibri"/>
              <a:cs typeface="Calibri"/>
            </a:endParaRPr>
          </a:p>
        </p:txBody>
      </p:sp>
      <p:grpSp>
        <p:nvGrpSpPr>
          <p:cNvPr id="594" name="Google Shape;594;g376eb3bdb96_0_69"/>
          <p:cNvGrpSpPr/>
          <p:nvPr/>
        </p:nvGrpSpPr>
        <p:grpSpPr>
          <a:xfrm>
            <a:off x="562109" y="4620923"/>
            <a:ext cx="1882222" cy="450000"/>
            <a:chOff x="1124218" y="9376474"/>
            <a:chExt cx="3764443" cy="900000"/>
          </a:xfrm>
        </p:grpSpPr>
        <p:sp>
          <p:nvSpPr>
            <p:cNvPr id="595" name="Google Shape;595;g376eb3bdb96_0_69"/>
            <p:cNvSpPr/>
            <p:nvPr/>
          </p:nvSpPr>
          <p:spPr>
            <a:xfrm>
              <a:off x="1720661" y="9376474"/>
              <a:ext cx="3168000" cy="900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85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GB" sz="1200" dirty="0">
                  <a:solidFill>
                    <a:schemeClr val="lt1"/>
                  </a:solidFill>
                  <a:latin typeface="+mn-lt"/>
                  <a:ea typeface="Calibri"/>
                  <a:cs typeface="Calibri"/>
                  <a:sym typeface="Calibri"/>
                </a:rPr>
                <a:t>Materiality assessment</a:t>
              </a:r>
              <a:endParaRPr sz="1200" dirty="0">
                <a:solidFill>
                  <a:schemeClr val="lt1"/>
                </a:solidFill>
                <a:latin typeface="+mn-lt"/>
                <a:ea typeface="Calibri"/>
                <a:cs typeface="Calibri"/>
              </a:endParaRPr>
            </a:p>
          </p:txBody>
        </p:sp>
        <p:sp>
          <p:nvSpPr>
            <p:cNvPr id="596" name="Google Shape;596;g376eb3bdb96_0_69"/>
            <p:cNvSpPr/>
            <p:nvPr/>
          </p:nvSpPr>
          <p:spPr>
            <a:xfrm>
              <a:off x="1124218" y="9477174"/>
              <a:ext cx="720000" cy="7200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25452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350" dirty="0"/>
            </a:p>
          </p:txBody>
        </p:sp>
      </p:grpSp>
      <p:grpSp>
        <p:nvGrpSpPr>
          <p:cNvPr id="597" name="Google Shape;597;g376eb3bdb96_0_69"/>
          <p:cNvGrpSpPr/>
          <p:nvPr/>
        </p:nvGrpSpPr>
        <p:grpSpPr>
          <a:xfrm>
            <a:off x="550088" y="5160628"/>
            <a:ext cx="1900769" cy="450000"/>
            <a:chOff x="1100176" y="10451757"/>
            <a:chExt cx="3801537" cy="900000"/>
          </a:xfrm>
        </p:grpSpPr>
        <p:sp>
          <p:nvSpPr>
            <p:cNvPr id="598" name="Google Shape;598;g376eb3bdb96_0_69"/>
            <p:cNvSpPr/>
            <p:nvPr/>
          </p:nvSpPr>
          <p:spPr>
            <a:xfrm>
              <a:off x="1733713" y="10451757"/>
              <a:ext cx="3168000" cy="900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85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>
                <a:buFont typeface="Arial"/>
                <a:buNone/>
              </a:pPr>
              <a:r>
                <a:rPr lang="en-GB" sz="1050" dirty="0">
                  <a:solidFill>
                    <a:schemeClr val="lt1"/>
                  </a:solidFill>
                  <a:latin typeface="+mn-lt"/>
                  <a:ea typeface="Calibri"/>
                  <a:cs typeface="Calibri"/>
                  <a:sym typeface="Calibri"/>
                </a:rPr>
                <a:t>Enterprise sustainability goals &amp; priorities</a:t>
              </a:r>
              <a:endParaRPr sz="1050" dirty="0">
                <a:solidFill>
                  <a:schemeClr val="lt1"/>
                </a:solidFill>
                <a:latin typeface="+mn-lt"/>
                <a:ea typeface="Calibri"/>
                <a:cs typeface="Calibri"/>
              </a:endParaRPr>
            </a:p>
          </p:txBody>
        </p:sp>
        <p:sp>
          <p:nvSpPr>
            <p:cNvPr id="599" name="Google Shape;599;g376eb3bdb96_0_69"/>
            <p:cNvSpPr/>
            <p:nvPr/>
          </p:nvSpPr>
          <p:spPr>
            <a:xfrm>
              <a:off x="1100176" y="10538214"/>
              <a:ext cx="720000" cy="7200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25452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350" dirty="0"/>
            </a:p>
          </p:txBody>
        </p:sp>
      </p:grpSp>
      <p:grpSp>
        <p:nvGrpSpPr>
          <p:cNvPr id="600" name="Google Shape;600;g376eb3bdb96_0_69"/>
          <p:cNvGrpSpPr/>
          <p:nvPr/>
        </p:nvGrpSpPr>
        <p:grpSpPr>
          <a:xfrm>
            <a:off x="545754" y="5700332"/>
            <a:ext cx="1895797" cy="450000"/>
            <a:chOff x="1091509" y="11485334"/>
            <a:chExt cx="3791594" cy="900000"/>
          </a:xfrm>
        </p:grpSpPr>
        <p:sp>
          <p:nvSpPr>
            <p:cNvPr id="601" name="Google Shape;601;g376eb3bdb96_0_69"/>
            <p:cNvSpPr/>
            <p:nvPr/>
          </p:nvSpPr>
          <p:spPr>
            <a:xfrm>
              <a:off x="1715103" y="11485334"/>
              <a:ext cx="3168000" cy="900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85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dirty="0">
                  <a:solidFill>
                    <a:schemeClr val="lt1"/>
                  </a:solidFill>
                  <a:latin typeface="+mn-lt"/>
                  <a:ea typeface="Calibri"/>
                  <a:cs typeface="Calibri"/>
                  <a:sym typeface="Calibri"/>
                </a:rPr>
                <a:t>Enterprise</a:t>
              </a:r>
              <a:r>
                <a:rPr lang="en-GB" sz="1100" b="1" dirty="0">
                  <a:solidFill>
                    <a:schemeClr val="lt1"/>
                  </a:solidFill>
                  <a:latin typeface="+mn-lt"/>
                  <a:ea typeface="Calibri"/>
                  <a:cs typeface="Calibri"/>
                  <a:sym typeface="Calibri"/>
                </a:rPr>
                <a:t> </a:t>
              </a:r>
              <a:r>
                <a:rPr lang="en-GB" sz="1100" dirty="0">
                  <a:solidFill>
                    <a:schemeClr val="lt1"/>
                  </a:solidFill>
                  <a:latin typeface="+mn-lt"/>
                  <a:ea typeface="Calibri"/>
                  <a:cs typeface="Calibri"/>
                  <a:sym typeface="Calibri"/>
                </a:rPr>
                <a:t>sustainability</a:t>
              </a:r>
              <a:r>
                <a:rPr lang="en-GB" sz="1100" b="1" dirty="0">
                  <a:solidFill>
                    <a:schemeClr val="lt1"/>
                  </a:solidFill>
                  <a:latin typeface="+mn-lt"/>
                  <a:ea typeface="Calibri"/>
                  <a:cs typeface="Calibri"/>
                  <a:sym typeface="Calibri"/>
                </a:rPr>
                <a:t> </a:t>
              </a:r>
              <a:r>
                <a:rPr lang="en-GB" sz="1100" dirty="0">
                  <a:solidFill>
                    <a:schemeClr val="lt1"/>
                  </a:solidFill>
                  <a:latin typeface="+mn-lt"/>
                  <a:ea typeface="Calibri"/>
                  <a:cs typeface="Calibri"/>
                  <a:sym typeface="Calibri"/>
                </a:rPr>
                <a:t>strategy</a:t>
              </a:r>
              <a:endParaRPr sz="1100" dirty="0">
                <a:solidFill>
                  <a:schemeClr val="lt1"/>
                </a:solidFill>
                <a:latin typeface="+mn-lt"/>
                <a:ea typeface="Calibri"/>
                <a:cs typeface="Calibri"/>
              </a:endParaRPr>
            </a:p>
          </p:txBody>
        </p:sp>
        <p:sp>
          <p:nvSpPr>
            <p:cNvPr id="602" name="Google Shape;602;g376eb3bdb96_0_69"/>
            <p:cNvSpPr/>
            <p:nvPr/>
          </p:nvSpPr>
          <p:spPr>
            <a:xfrm>
              <a:off x="1091509" y="11568248"/>
              <a:ext cx="720000" cy="7200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25452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350" dirty="0"/>
            </a:p>
          </p:txBody>
        </p:sp>
      </p:grpSp>
      <p:sp>
        <p:nvSpPr>
          <p:cNvPr id="603" name="Google Shape;603;g376eb3bdb96_0_69"/>
          <p:cNvSpPr/>
          <p:nvPr/>
        </p:nvSpPr>
        <p:spPr>
          <a:xfrm>
            <a:off x="3233183" y="1514179"/>
            <a:ext cx="5383650" cy="4980000"/>
          </a:xfrm>
          <a:prstGeom prst="roundRect">
            <a:avLst>
              <a:gd name="adj" fmla="val 8037"/>
            </a:avLst>
          </a:prstGeom>
          <a:solidFill>
            <a:srgbClr val="E9F2DA"/>
          </a:solidFill>
          <a:ln w="28575" cap="flat" cmpd="sng">
            <a:solidFill>
              <a:srgbClr val="689C4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3" tIns="22850" rIns="45713" bIns="2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+mn-lt"/>
                <a:ea typeface="Calibri"/>
                <a:cs typeface="Calibri"/>
                <a:sym typeface="Calibri"/>
              </a:rPr>
              <a:t>Sustainable IT strategic planning process</a:t>
            </a:r>
            <a:endParaRPr sz="1400" b="1" dirty="0">
              <a:solidFill>
                <a:schemeClr val="accen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grpSp>
        <p:nvGrpSpPr>
          <p:cNvPr id="604" name="Google Shape;604;g376eb3bdb96_0_69"/>
          <p:cNvGrpSpPr/>
          <p:nvPr/>
        </p:nvGrpSpPr>
        <p:grpSpPr>
          <a:xfrm>
            <a:off x="8896185" y="1681993"/>
            <a:ext cx="402767" cy="4798694"/>
            <a:chOff x="3897989" y="789137"/>
            <a:chExt cx="405300" cy="5288400"/>
          </a:xfrm>
        </p:grpSpPr>
        <p:cxnSp>
          <p:nvCxnSpPr>
            <p:cNvPr id="605" name="Google Shape;605;g376eb3bdb96_0_69"/>
            <p:cNvCxnSpPr/>
            <p:nvPr/>
          </p:nvCxnSpPr>
          <p:spPr>
            <a:xfrm>
              <a:off x="4100713" y="789137"/>
              <a:ext cx="0" cy="52884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606" name="Google Shape;606;g376eb3bdb96_0_69"/>
            <p:cNvGrpSpPr/>
            <p:nvPr/>
          </p:nvGrpSpPr>
          <p:grpSpPr>
            <a:xfrm>
              <a:off x="3897989" y="3126950"/>
              <a:ext cx="405300" cy="612600"/>
              <a:chOff x="3897989" y="2484126"/>
              <a:chExt cx="405300" cy="612600"/>
            </a:xfrm>
          </p:grpSpPr>
          <p:sp>
            <p:nvSpPr>
              <p:cNvPr id="607" name="Google Shape;607;g376eb3bdb96_0_69"/>
              <p:cNvSpPr/>
              <p:nvPr/>
            </p:nvSpPr>
            <p:spPr>
              <a:xfrm>
                <a:off x="3897989" y="2484126"/>
                <a:ext cx="405300" cy="612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13" tIns="22850" rIns="45713" bIns="2285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Calibri"/>
                  <a:buNone/>
                </a:pPr>
                <a:endParaRPr sz="95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08" name="Google Shape;608;g376eb3bdb96_0_69"/>
              <p:cNvGrpSpPr/>
              <p:nvPr/>
            </p:nvGrpSpPr>
            <p:grpSpPr>
              <a:xfrm>
                <a:off x="3959910" y="2493892"/>
                <a:ext cx="282021" cy="593188"/>
                <a:chOff x="9743880" y="636452"/>
                <a:chExt cx="226232" cy="381300"/>
              </a:xfrm>
            </p:grpSpPr>
            <p:sp>
              <p:nvSpPr>
                <p:cNvPr id="609" name="Google Shape;609;g376eb3bdb96_0_69"/>
                <p:cNvSpPr/>
                <p:nvPr/>
              </p:nvSpPr>
              <p:spPr>
                <a:xfrm rot="5400000">
                  <a:off x="9680762" y="728401"/>
                  <a:ext cx="381300" cy="1974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2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45713" tIns="22850" rIns="45713" bIns="2285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900"/>
                    <a:buFont typeface="Calibri"/>
                    <a:buNone/>
                  </a:pPr>
                  <a:endParaRPr sz="95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0" name="Google Shape;610;g376eb3bdb96_0_69"/>
                <p:cNvSpPr/>
                <p:nvPr/>
              </p:nvSpPr>
              <p:spPr>
                <a:xfrm rot="5400000">
                  <a:off x="9684480" y="763408"/>
                  <a:ext cx="246300" cy="1275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3"/>
                </a:solidFill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45713" tIns="22850" rIns="45713" bIns="2285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900"/>
                    <a:buFont typeface="Calibri"/>
                    <a:buNone/>
                  </a:pPr>
                  <a:endParaRPr sz="950" b="0" i="0" u="none" strike="noStrike" cap="none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611" name="Google Shape;611;g376eb3bdb96_0_69"/>
          <p:cNvSpPr/>
          <p:nvPr/>
        </p:nvSpPr>
        <p:spPr>
          <a:xfrm>
            <a:off x="9684492" y="2474833"/>
            <a:ext cx="1584000" cy="450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rPr>
              <a:t>Governance</a:t>
            </a:r>
            <a:endParaRPr sz="1200" dirty="0">
              <a:latin typeface="+mn-lt"/>
            </a:endParaRPr>
          </a:p>
        </p:txBody>
      </p:sp>
      <p:sp>
        <p:nvSpPr>
          <p:cNvPr id="612" name="Google Shape;612;g376eb3bdb96_0_69"/>
          <p:cNvSpPr/>
          <p:nvPr/>
        </p:nvSpPr>
        <p:spPr>
          <a:xfrm>
            <a:off x="9684492" y="3006840"/>
            <a:ext cx="1584000" cy="450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rPr>
              <a:t>IT sustainability </a:t>
            </a:r>
            <a:br>
              <a:rPr lang="en-GB" sz="1200" dirty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en-GB" sz="1200" dirty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rPr>
              <a:t>roadmap</a:t>
            </a:r>
            <a:endParaRPr sz="1200" dirty="0">
              <a:solidFill>
                <a:schemeClr val="lt1"/>
              </a:solidFill>
              <a:latin typeface="+mn-lt"/>
              <a:ea typeface="Calibri"/>
              <a:cs typeface="Calibri"/>
            </a:endParaRPr>
          </a:p>
        </p:txBody>
      </p:sp>
      <p:sp>
        <p:nvSpPr>
          <p:cNvPr id="613" name="Google Shape;613;g376eb3bdb96_0_69"/>
          <p:cNvSpPr/>
          <p:nvPr/>
        </p:nvSpPr>
        <p:spPr>
          <a:xfrm>
            <a:off x="9677966" y="4070854"/>
            <a:ext cx="1584000" cy="450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>
              <a:buFont typeface="Arial"/>
              <a:buNone/>
            </a:pPr>
            <a:r>
              <a:rPr lang="en-GB" sz="1200" dirty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rPr>
              <a:t>Comms., training, &amp; enablement</a:t>
            </a:r>
            <a:endParaRPr sz="1200" dirty="0">
              <a:solidFill>
                <a:schemeClr val="lt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g376eb3bdb96_0_69"/>
          <p:cNvSpPr/>
          <p:nvPr/>
        </p:nvSpPr>
        <p:spPr>
          <a:xfrm>
            <a:off x="9677966" y="3538847"/>
            <a:ext cx="1584000" cy="450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1200" dirty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rPr>
              <a:t>Objectives &amp; key results (OKRs)</a:t>
            </a:r>
            <a:endParaRPr sz="1200" dirty="0">
              <a:solidFill>
                <a:schemeClr val="lt1"/>
              </a:solidFill>
              <a:latin typeface="+mn-lt"/>
              <a:ea typeface="Calibri"/>
              <a:cs typeface="Calibri"/>
            </a:endParaRPr>
          </a:p>
        </p:txBody>
      </p:sp>
      <p:sp>
        <p:nvSpPr>
          <p:cNvPr id="615" name="Google Shape;615;g376eb3bdb96_0_69"/>
          <p:cNvSpPr/>
          <p:nvPr/>
        </p:nvSpPr>
        <p:spPr>
          <a:xfrm>
            <a:off x="9677966" y="4602861"/>
            <a:ext cx="1584000" cy="450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1200" dirty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rPr>
              <a:t>Physical &amp; </a:t>
            </a:r>
            <a:br>
              <a:rPr lang="en-GB" sz="1200" dirty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rPr>
            </a:br>
            <a:r>
              <a:rPr lang="en-GB" sz="1200" dirty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rPr>
              <a:t>transition risks</a:t>
            </a:r>
            <a:endParaRPr sz="1200" dirty="0">
              <a:solidFill>
                <a:schemeClr val="lt1"/>
              </a:solidFill>
              <a:latin typeface="+mn-lt"/>
              <a:ea typeface="Calibri"/>
              <a:cs typeface="Calibri"/>
            </a:endParaRPr>
          </a:p>
        </p:txBody>
      </p:sp>
      <p:sp>
        <p:nvSpPr>
          <p:cNvPr id="616" name="Google Shape;616;g376eb3bdb96_0_69"/>
          <p:cNvSpPr txBox="1"/>
          <p:nvPr/>
        </p:nvSpPr>
        <p:spPr>
          <a:xfrm>
            <a:off x="3241757" y="4210619"/>
            <a:ext cx="5364000" cy="26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Sustainable IT strategic planning components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7" name="Google Shape;617;g376eb3bdb96_0_69"/>
          <p:cNvGrpSpPr/>
          <p:nvPr/>
        </p:nvGrpSpPr>
        <p:grpSpPr>
          <a:xfrm>
            <a:off x="3296523" y="2075378"/>
            <a:ext cx="1602174" cy="1901400"/>
            <a:chOff x="7255064" y="4150847"/>
            <a:chExt cx="3204348" cy="3802800"/>
          </a:xfrm>
        </p:grpSpPr>
        <p:sp>
          <p:nvSpPr>
            <p:cNvPr id="618" name="Google Shape;618;g376eb3bdb96_0_69"/>
            <p:cNvSpPr/>
            <p:nvPr/>
          </p:nvSpPr>
          <p:spPr>
            <a:xfrm>
              <a:off x="7255064" y="4150847"/>
              <a:ext cx="3204348" cy="3802800"/>
            </a:xfrm>
            <a:prstGeom prst="roundRect">
              <a:avLst>
                <a:gd name="adj" fmla="val 16667"/>
              </a:avLst>
            </a:prstGeom>
            <a:solidFill>
              <a:srgbClr val="BFD896"/>
            </a:solidFill>
            <a:ln w="28575" cap="flat" cmpd="sng">
              <a:solidFill>
                <a:srgbClr val="689C4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 dirty="0">
                  <a:solidFill>
                    <a:schemeClr val="bg2"/>
                  </a:solidFill>
                  <a:ea typeface="Calibri"/>
                  <a:sym typeface="Calibri"/>
                </a:rPr>
                <a:t>IT GHG emissions</a:t>
              </a:r>
              <a:endParaRPr sz="1200" b="1" dirty="0">
                <a:solidFill>
                  <a:schemeClr val="bg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619" name="Google Shape;619;g376eb3bdb96_0_69"/>
            <p:cNvSpPr/>
            <p:nvPr/>
          </p:nvSpPr>
          <p:spPr>
            <a:xfrm>
              <a:off x="7683409" y="4919018"/>
              <a:ext cx="2257861" cy="900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85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IT emissions baseline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0" name="Google Shape;620;g376eb3bdb96_0_69"/>
            <p:cNvSpPr/>
            <p:nvPr/>
          </p:nvSpPr>
          <p:spPr>
            <a:xfrm>
              <a:off x="7683409" y="6623112"/>
              <a:ext cx="2215497" cy="900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85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Target state simulation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23" name="Google Shape;623;g376eb3bdb96_0_69"/>
            <p:cNvGrpSpPr/>
            <p:nvPr/>
          </p:nvGrpSpPr>
          <p:grpSpPr>
            <a:xfrm rot="5400000">
              <a:off x="8587307" y="5684958"/>
              <a:ext cx="560511" cy="1076486"/>
              <a:chOff x="9745307" y="778073"/>
              <a:chExt cx="226231" cy="381300"/>
            </a:xfrm>
          </p:grpSpPr>
          <p:sp>
            <p:nvSpPr>
              <p:cNvPr id="624" name="Google Shape;624;g376eb3bdb96_0_69"/>
              <p:cNvSpPr/>
              <p:nvPr/>
            </p:nvSpPr>
            <p:spPr>
              <a:xfrm rot="5400000">
                <a:off x="9682188" y="870023"/>
                <a:ext cx="381300" cy="1974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13" tIns="22850" rIns="45713" bIns="2285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Calibri"/>
                  <a:buNone/>
                </a:pPr>
                <a:endParaRPr sz="95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g376eb3bdb96_0_69"/>
              <p:cNvSpPr/>
              <p:nvPr/>
            </p:nvSpPr>
            <p:spPr>
              <a:xfrm rot="5400000">
                <a:off x="9685907" y="905028"/>
                <a:ext cx="246300" cy="127500"/>
              </a:xfrm>
              <a:prstGeom prst="triangle">
                <a:avLst>
                  <a:gd name="adj" fmla="val 50000"/>
                </a:avLst>
              </a:prstGeom>
              <a:solidFill>
                <a:schemeClr val="accent3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13" tIns="22850" rIns="45713" bIns="2285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Calibri"/>
                  <a:buNone/>
                </a:pPr>
                <a:endParaRPr sz="95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35" name="Google Shape;635;g376eb3bdb96_0_69"/>
          <p:cNvGrpSpPr/>
          <p:nvPr/>
        </p:nvGrpSpPr>
        <p:grpSpPr>
          <a:xfrm rot="16200000">
            <a:off x="4861285" y="2999587"/>
            <a:ext cx="316648" cy="182835"/>
            <a:chOff x="14046219" y="6122320"/>
            <a:chExt cx="1076400" cy="560535"/>
          </a:xfrm>
        </p:grpSpPr>
        <p:sp>
          <p:nvSpPr>
            <p:cNvPr id="637" name="Google Shape;637;g376eb3bdb96_0_69"/>
            <p:cNvSpPr/>
            <p:nvPr/>
          </p:nvSpPr>
          <p:spPr>
            <a:xfrm rot="10800000">
              <a:off x="14046219" y="6193555"/>
              <a:ext cx="1076400" cy="4893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endParaRPr sz="9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g376eb3bdb96_0_69"/>
            <p:cNvSpPr/>
            <p:nvPr/>
          </p:nvSpPr>
          <p:spPr>
            <a:xfrm rot="10800000">
              <a:off x="14236801" y="6122320"/>
              <a:ext cx="695100" cy="3159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endParaRPr sz="9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" name="Google Shape;639;g376eb3bdb96_0_69"/>
          <p:cNvGrpSpPr/>
          <p:nvPr/>
        </p:nvGrpSpPr>
        <p:grpSpPr>
          <a:xfrm>
            <a:off x="3469626" y="4578775"/>
            <a:ext cx="1530000" cy="1571550"/>
            <a:chOff x="6939253" y="9157550"/>
            <a:chExt cx="3060000" cy="3143100"/>
          </a:xfrm>
        </p:grpSpPr>
        <p:sp>
          <p:nvSpPr>
            <p:cNvPr id="640" name="Google Shape;640;g376eb3bdb96_0_69"/>
            <p:cNvSpPr/>
            <p:nvPr/>
          </p:nvSpPr>
          <p:spPr>
            <a:xfrm>
              <a:off x="6939253" y="9157550"/>
              <a:ext cx="3060000" cy="3143100"/>
            </a:xfrm>
            <a:prstGeom prst="roundRect">
              <a:avLst>
                <a:gd name="adj" fmla="val 16667"/>
              </a:avLst>
            </a:prstGeom>
            <a:solidFill>
              <a:srgbClr val="98C38E"/>
            </a:solidFill>
            <a:ln w="285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3" tIns="45700" rIns="91413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>
                <a:buFont typeface="Arial"/>
                <a:buNone/>
              </a:pPr>
              <a:r>
                <a:rPr lang="en-GB" sz="1200" b="1" dirty="0">
                  <a:solidFill>
                    <a:schemeClr val="bg2"/>
                  </a:solidFill>
                  <a:ea typeface="Calibri"/>
                  <a:sym typeface="Calibri"/>
                </a:rPr>
                <a:t>Sustainable IT –</a:t>
              </a:r>
              <a:br>
                <a:rPr lang="en-GB" sz="1200" b="1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</a:br>
              <a:r>
                <a:rPr lang="en-GB" sz="1200" b="1" dirty="0">
                  <a:solidFill>
                    <a:schemeClr val="bg2"/>
                  </a:solidFill>
                  <a:ea typeface="Calibri"/>
                  <a:sym typeface="Calibri"/>
                </a:rPr>
                <a:t>“footprint”</a:t>
              </a:r>
              <a:endParaRPr sz="1200" b="1" dirty="0">
                <a:solidFill>
                  <a:schemeClr val="bg2"/>
                </a:solidFill>
                <a:ea typeface="Calibri"/>
              </a:endParaRPr>
            </a:p>
          </p:txBody>
        </p:sp>
        <p:grpSp>
          <p:nvGrpSpPr>
            <p:cNvPr id="641" name="Google Shape;641;g376eb3bdb96_0_69"/>
            <p:cNvGrpSpPr/>
            <p:nvPr/>
          </p:nvGrpSpPr>
          <p:grpSpPr>
            <a:xfrm>
              <a:off x="7659253" y="10360880"/>
              <a:ext cx="1620000" cy="1620000"/>
              <a:chOff x="9619456" y="9812240"/>
              <a:chExt cx="1620000" cy="1620000"/>
            </a:xfrm>
          </p:grpSpPr>
          <p:sp>
            <p:nvSpPr>
              <p:cNvPr id="642" name="Google Shape;642;g376eb3bdb96_0_69"/>
              <p:cNvSpPr/>
              <p:nvPr/>
            </p:nvSpPr>
            <p:spPr>
              <a:xfrm>
                <a:off x="9619456" y="9812240"/>
                <a:ext cx="1620000" cy="1620000"/>
              </a:xfrm>
              <a:prstGeom prst="ellipse">
                <a:avLst/>
              </a:prstGeom>
              <a:solidFill>
                <a:schemeClr val="lt1"/>
              </a:solidFill>
              <a:ln w="381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13" tIns="22850" rIns="45713" bIns="2285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g376eb3bdb96_0_69"/>
              <p:cNvSpPr/>
              <p:nvPr/>
            </p:nvSpPr>
            <p:spPr>
              <a:xfrm>
                <a:off x="9850256" y="10094120"/>
                <a:ext cx="1260000" cy="1005441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65" extrusionOk="0">
                    <a:moveTo>
                      <a:pt x="81" y="0"/>
                    </a:moveTo>
                    <a:cubicBezTo>
                      <a:pt x="112" y="0"/>
                      <a:pt x="140" y="18"/>
                      <a:pt x="153" y="45"/>
                    </a:cubicBezTo>
                    <a:cubicBezTo>
                      <a:pt x="143" y="50"/>
                      <a:pt x="133" y="56"/>
                      <a:pt x="124" y="63"/>
                    </a:cubicBezTo>
                    <a:cubicBezTo>
                      <a:pt x="123" y="62"/>
                      <a:pt x="122" y="61"/>
                      <a:pt x="121" y="61"/>
                    </a:cubicBezTo>
                    <a:cubicBezTo>
                      <a:pt x="118" y="60"/>
                      <a:pt x="121" y="62"/>
                      <a:pt x="123" y="64"/>
                    </a:cubicBezTo>
                    <a:cubicBezTo>
                      <a:pt x="122" y="65"/>
                      <a:pt x="121" y="65"/>
                      <a:pt x="121" y="66"/>
                    </a:cubicBezTo>
                    <a:cubicBezTo>
                      <a:pt x="120" y="65"/>
                      <a:pt x="120" y="65"/>
                      <a:pt x="119" y="64"/>
                    </a:cubicBezTo>
                    <a:cubicBezTo>
                      <a:pt x="118" y="63"/>
                      <a:pt x="115" y="62"/>
                      <a:pt x="113" y="65"/>
                    </a:cubicBezTo>
                    <a:cubicBezTo>
                      <a:pt x="111" y="67"/>
                      <a:pt x="110" y="72"/>
                      <a:pt x="109" y="72"/>
                    </a:cubicBezTo>
                    <a:cubicBezTo>
                      <a:pt x="107" y="74"/>
                      <a:pt x="105" y="74"/>
                      <a:pt x="102" y="73"/>
                    </a:cubicBezTo>
                    <a:cubicBezTo>
                      <a:pt x="99" y="72"/>
                      <a:pt x="98" y="63"/>
                      <a:pt x="102" y="64"/>
                    </a:cubicBezTo>
                    <a:cubicBezTo>
                      <a:pt x="112" y="67"/>
                      <a:pt x="104" y="58"/>
                      <a:pt x="107" y="56"/>
                    </a:cubicBezTo>
                    <a:cubicBezTo>
                      <a:pt x="107" y="55"/>
                      <a:pt x="111" y="53"/>
                      <a:pt x="113" y="50"/>
                    </a:cubicBezTo>
                    <a:cubicBezTo>
                      <a:pt x="115" y="48"/>
                      <a:pt x="114" y="44"/>
                      <a:pt x="117" y="44"/>
                    </a:cubicBezTo>
                    <a:cubicBezTo>
                      <a:pt x="119" y="44"/>
                      <a:pt x="118" y="47"/>
                      <a:pt x="120" y="48"/>
                    </a:cubicBezTo>
                    <a:cubicBezTo>
                      <a:pt x="121" y="49"/>
                      <a:pt x="123" y="48"/>
                      <a:pt x="125" y="48"/>
                    </a:cubicBezTo>
                    <a:cubicBezTo>
                      <a:pt x="127" y="48"/>
                      <a:pt x="128" y="46"/>
                      <a:pt x="128" y="44"/>
                    </a:cubicBezTo>
                    <a:cubicBezTo>
                      <a:pt x="127" y="41"/>
                      <a:pt x="133" y="41"/>
                      <a:pt x="133" y="40"/>
                    </a:cubicBezTo>
                    <a:cubicBezTo>
                      <a:pt x="133" y="38"/>
                      <a:pt x="126" y="41"/>
                      <a:pt x="126" y="37"/>
                    </a:cubicBezTo>
                    <a:cubicBezTo>
                      <a:pt x="126" y="33"/>
                      <a:pt x="131" y="32"/>
                      <a:pt x="128" y="31"/>
                    </a:cubicBezTo>
                    <a:cubicBezTo>
                      <a:pt x="126" y="30"/>
                      <a:pt x="122" y="33"/>
                      <a:pt x="123" y="39"/>
                    </a:cubicBezTo>
                    <a:cubicBezTo>
                      <a:pt x="124" y="45"/>
                      <a:pt x="125" y="47"/>
                      <a:pt x="121" y="45"/>
                    </a:cubicBezTo>
                    <a:cubicBezTo>
                      <a:pt x="117" y="44"/>
                      <a:pt x="121" y="39"/>
                      <a:pt x="118" y="41"/>
                    </a:cubicBezTo>
                    <a:cubicBezTo>
                      <a:pt x="115" y="43"/>
                      <a:pt x="113" y="43"/>
                      <a:pt x="113" y="39"/>
                    </a:cubicBezTo>
                    <a:cubicBezTo>
                      <a:pt x="113" y="35"/>
                      <a:pt x="120" y="25"/>
                      <a:pt x="126" y="24"/>
                    </a:cubicBezTo>
                    <a:cubicBezTo>
                      <a:pt x="117" y="16"/>
                      <a:pt x="105" y="11"/>
                      <a:pt x="93" y="9"/>
                    </a:cubicBezTo>
                    <a:cubicBezTo>
                      <a:pt x="93" y="9"/>
                      <a:pt x="93" y="9"/>
                      <a:pt x="93" y="9"/>
                    </a:cubicBezTo>
                    <a:cubicBezTo>
                      <a:pt x="93" y="16"/>
                      <a:pt x="93" y="20"/>
                      <a:pt x="92" y="24"/>
                    </a:cubicBezTo>
                    <a:cubicBezTo>
                      <a:pt x="91" y="28"/>
                      <a:pt x="79" y="29"/>
                      <a:pt x="77" y="36"/>
                    </a:cubicBezTo>
                    <a:cubicBezTo>
                      <a:pt x="75" y="43"/>
                      <a:pt x="73" y="39"/>
                      <a:pt x="68" y="34"/>
                    </a:cubicBezTo>
                    <a:cubicBezTo>
                      <a:pt x="64" y="29"/>
                      <a:pt x="70" y="22"/>
                      <a:pt x="67" y="18"/>
                    </a:cubicBezTo>
                    <a:cubicBezTo>
                      <a:pt x="65" y="14"/>
                      <a:pt x="58" y="19"/>
                      <a:pt x="58" y="15"/>
                    </a:cubicBezTo>
                    <a:cubicBezTo>
                      <a:pt x="58" y="14"/>
                      <a:pt x="59" y="12"/>
                      <a:pt x="59" y="11"/>
                    </a:cubicBezTo>
                    <a:cubicBezTo>
                      <a:pt x="58" y="11"/>
                      <a:pt x="58" y="12"/>
                      <a:pt x="57" y="12"/>
                    </a:cubicBezTo>
                    <a:cubicBezTo>
                      <a:pt x="54" y="13"/>
                      <a:pt x="52" y="19"/>
                      <a:pt x="52" y="19"/>
                    </a:cubicBezTo>
                    <a:cubicBezTo>
                      <a:pt x="49" y="23"/>
                      <a:pt x="55" y="21"/>
                      <a:pt x="58" y="25"/>
                    </a:cubicBezTo>
                    <a:cubicBezTo>
                      <a:pt x="61" y="30"/>
                      <a:pt x="63" y="34"/>
                      <a:pt x="62" y="37"/>
                    </a:cubicBezTo>
                    <a:cubicBezTo>
                      <a:pt x="61" y="39"/>
                      <a:pt x="50" y="36"/>
                      <a:pt x="53" y="32"/>
                    </a:cubicBezTo>
                    <a:cubicBezTo>
                      <a:pt x="55" y="28"/>
                      <a:pt x="54" y="27"/>
                      <a:pt x="51" y="26"/>
                    </a:cubicBezTo>
                    <a:cubicBezTo>
                      <a:pt x="48" y="26"/>
                      <a:pt x="48" y="30"/>
                      <a:pt x="48" y="33"/>
                    </a:cubicBezTo>
                    <a:cubicBezTo>
                      <a:pt x="48" y="37"/>
                      <a:pt x="41" y="38"/>
                      <a:pt x="38" y="42"/>
                    </a:cubicBezTo>
                    <a:cubicBezTo>
                      <a:pt x="34" y="46"/>
                      <a:pt x="40" y="49"/>
                      <a:pt x="45" y="51"/>
                    </a:cubicBezTo>
                    <a:cubicBezTo>
                      <a:pt x="51" y="53"/>
                      <a:pt x="47" y="44"/>
                      <a:pt x="49" y="40"/>
                    </a:cubicBezTo>
                    <a:cubicBezTo>
                      <a:pt x="51" y="34"/>
                      <a:pt x="56" y="39"/>
                      <a:pt x="60" y="44"/>
                    </a:cubicBezTo>
                    <a:cubicBezTo>
                      <a:pt x="64" y="49"/>
                      <a:pt x="71" y="56"/>
                      <a:pt x="63" y="59"/>
                    </a:cubicBezTo>
                    <a:cubicBezTo>
                      <a:pt x="49" y="65"/>
                      <a:pt x="45" y="71"/>
                      <a:pt x="43" y="75"/>
                    </a:cubicBezTo>
                    <a:cubicBezTo>
                      <a:pt x="40" y="81"/>
                      <a:pt x="42" y="83"/>
                      <a:pt x="40" y="85"/>
                    </a:cubicBezTo>
                    <a:cubicBezTo>
                      <a:pt x="39" y="86"/>
                      <a:pt x="39" y="84"/>
                      <a:pt x="37" y="80"/>
                    </a:cubicBezTo>
                    <a:cubicBezTo>
                      <a:pt x="36" y="77"/>
                      <a:pt x="30" y="78"/>
                      <a:pt x="27" y="82"/>
                    </a:cubicBezTo>
                    <a:cubicBezTo>
                      <a:pt x="25" y="83"/>
                      <a:pt x="25" y="86"/>
                      <a:pt x="25" y="88"/>
                    </a:cubicBezTo>
                    <a:cubicBezTo>
                      <a:pt x="25" y="97"/>
                      <a:pt x="31" y="86"/>
                      <a:pt x="35" y="87"/>
                    </a:cubicBezTo>
                    <a:cubicBezTo>
                      <a:pt x="38" y="89"/>
                      <a:pt x="31" y="90"/>
                      <a:pt x="32" y="93"/>
                    </a:cubicBezTo>
                    <a:cubicBezTo>
                      <a:pt x="32" y="96"/>
                      <a:pt x="38" y="91"/>
                      <a:pt x="36" y="99"/>
                    </a:cubicBezTo>
                    <a:cubicBezTo>
                      <a:pt x="36" y="103"/>
                      <a:pt x="43" y="99"/>
                      <a:pt x="46" y="98"/>
                    </a:cubicBezTo>
                    <a:cubicBezTo>
                      <a:pt x="55" y="95"/>
                      <a:pt x="63" y="109"/>
                      <a:pt x="69" y="112"/>
                    </a:cubicBezTo>
                    <a:cubicBezTo>
                      <a:pt x="77" y="115"/>
                      <a:pt x="80" y="116"/>
                      <a:pt x="78" y="120"/>
                    </a:cubicBezTo>
                    <a:cubicBezTo>
                      <a:pt x="73" y="130"/>
                      <a:pt x="62" y="137"/>
                      <a:pt x="57" y="149"/>
                    </a:cubicBezTo>
                    <a:cubicBezTo>
                      <a:pt x="65" y="151"/>
                      <a:pt x="72" y="153"/>
                      <a:pt x="81" y="153"/>
                    </a:cubicBezTo>
                    <a:cubicBezTo>
                      <a:pt x="87" y="153"/>
                      <a:pt x="92" y="152"/>
                      <a:pt x="98" y="150"/>
                    </a:cubicBezTo>
                    <a:cubicBezTo>
                      <a:pt x="86" y="106"/>
                      <a:pt x="133" y="66"/>
                      <a:pt x="173" y="51"/>
                    </a:cubicBezTo>
                    <a:cubicBezTo>
                      <a:pt x="207" y="77"/>
                      <a:pt x="203" y="165"/>
                      <a:pt x="112" y="164"/>
                    </a:cubicBezTo>
                    <a:cubicBezTo>
                      <a:pt x="148" y="156"/>
                      <a:pt x="169" y="117"/>
                      <a:pt x="168" y="92"/>
                    </a:cubicBezTo>
                    <a:cubicBezTo>
                      <a:pt x="151" y="128"/>
                      <a:pt x="124" y="161"/>
                      <a:pt x="81" y="161"/>
                    </a:cubicBezTo>
                    <a:cubicBezTo>
                      <a:pt x="36" y="161"/>
                      <a:pt x="0" y="125"/>
                      <a:pt x="0" y="80"/>
                    </a:cubicBezTo>
                    <a:cubicBezTo>
                      <a:pt x="0" y="36"/>
                      <a:pt x="36" y="0"/>
                      <a:pt x="81" y="0"/>
                    </a:cubicBezTo>
                    <a:close/>
                    <a:moveTo>
                      <a:pt x="45" y="143"/>
                    </a:moveTo>
                    <a:cubicBezTo>
                      <a:pt x="46" y="136"/>
                      <a:pt x="46" y="128"/>
                      <a:pt x="45" y="127"/>
                    </a:cubicBezTo>
                    <a:cubicBezTo>
                      <a:pt x="39" y="123"/>
                      <a:pt x="35" y="115"/>
                      <a:pt x="40" y="107"/>
                    </a:cubicBezTo>
                    <a:cubicBezTo>
                      <a:pt x="41" y="106"/>
                      <a:pt x="42" y="105"/>
                      <a:pt x="42" y="104"/>
                    </a:cubicBezTo>
                    <a:cubicBezTo>
                      <a:pt x="43" y="101"/>
                      <a:pt x="40" y="103"/>
                      <a:pt x="36" y="103"/>
                    </a:cubicBezTo>
                    <a:cubicBezTo>
                      <a:pt x="32" y="103"/>
                      <a:pt x="35" y="96"/>
                      <a:pt x="27" y="95"/>
                    </a:cubicBezTo>
                    <a:cubicBezTo>
                      <a:pt x="18" y="94"/>
                      <a:pt x="18" y="92"/>
                      <a:pt x="18" y="87"/>
                    </a:cubicBezTo>
                    <a:cubicBezTo>
                      <a:pt x="17" y="82"/>
                      <a:pt x="12" y="77"/>
                      <a:pt x="8" y="76"/>
                    </a:cubicBezTo>
                    <a:cubicBezTo>
                      <a:pt x="8" y="78"/>
                      <a:pt x="8" y="79"/>
                      <a:pt x="8" y="80"/>
                    </a:cubicBezTo>
                    <a:cubicBezTo>
                      <a:pt x="8" y="107"/>
                      <a:pt x="23" y="131"/>
                      <a:pt x="45" y="143"/>
                    </a:cubicBezTo>
                    <a:close/>
                    <a:moveTo>
                      <a:pt x="93" y="34"/>
                    </a:moveTo>
                    <a:cubicBezTo>
                      <a:pt x="96" y="36"/>
                      <a:pt x="99" y="34"/>
                      <a:pt x="98" y="32"/>
                    </a:cubicBezTo>
                    <a:cubicBezTo>
                      <a:pt x="96" y="27"/>
                      <a:pt x="88" y="30"/>
                      <a:pt x="93" y="34"/>
                    </a:cubicBezTo>
                    <a:close/>
                    <a:moveTo>
                      <a:pt x="107" y="42"/>
                    </a:moveTo>
                    <a:cubicBezTo>
                      <a:pt x="109" y="42"/>
                      <a:pt x="111" y="47"/>
                      <a:pt x="110" y="49"/>
                    </a:cubicBezTo>
                    <a:cubicBezTo>
                      <a:pt x="109" y="54"/>
                      <a:pt x="104" y="50"/>
                      <a:pt x="104" y="47"/>
                    </a:cubicBezTo>
                    <a:cubicBezTo>
                      <a:pt x="104" y="44"/>
                      <a:pt x="104" y="41"/>
                      <a:pt x="107" y="42"/>
                    </a:cubicBezTo>
                    <a:close/>
                    <a:moveTo>
                      <a:pt x="40" y="87"/>
                    </a:moveTo>
                    <a:cubicBezTo>
                      <a:pt x="42" y="87"/>
                      <a:pt x="49" y="88"/>
                      <a:pt x="50" y="90"/>
                    </a:cubicBezTo>
                    <a:cubicBezTo>
                      <a:pt x="52" y="92"/>
                      <a:pt x="46" y="92"/>
                      <a:pt x="41" y="90"/>
                    </a:cubicBezTo>
                    <a:cubicBezTo>
                      <a:pt x="39" y="89"/>
                      <a:pt x="37" y="87"/>
                      <a:pt x="40" y="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44" name="Google Shape;644;g376eb3bdb96_0_69"/>
          <p:cNvGrpSpPr/>
          <p:nvPr/>
        </p:nvGrpSpPr>
        <p:grpSpPr>
          <a:xfrm>
            <a:off x="5159974" y="4606586"/>
            <a:ext cx="1530000" cy="1553100"/>
            <a:chOff x="10600096" y="9194442"/>
            <a:chExt cx="3060000" cy="3106200"/>
          </a:xfrm>
        </p:grpSpPr>
        <p:sp>
          <p:nvSpPr>
            <p:cNvPr id="645" name="Google Shape;645;g376eb3bdb96_0_69"/>
            <p:cNvSpPr/>
            <p:nvPr/>
          </p:nvSpPr>
          <p:spPr>
            <a:xfrm>
              <a:off x="10600096" y="9194442"/>
              <a:ext cx="3060000" cy="3106200"/>
            </a:xfrm>
            <a:prstGeom prst="roundRect">
              <a:avLst>
                <a:gd name="adj" fmla="val 16667"/>
              </a:avLst>
            </a:prstGeom>
            <a:solidFill>
              <a:srgbClr val="98C38E"/>
            </a:solidFill>
            <a:ln w="285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3" tIns="45700" rIns="91413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GB" sz="1175" b="1" dirty="0">
                  <a:solidFill>
                    <a:schemeClr val="bg2"/>
                  </a:solidFill>
                  <a:ea typeface="Calibri"/>
                  <a:sym typeface="Calibri"/>
                </a:rPr>
                <a:t>Sustainability by IT – “handprint”</a:t>
              </a:r>
              <a:endParaRPr sz="1175" b="1" dirty="0">
                <a:solidFill>
                  <a:schemeClr val="bg2"/>
                </a:solidFill>
                <a:ea typeface="Calibri"/>
              </a:endParaRPr>
            </a:p>
          </p:txBody>
        </p:sp>
        <p:grpSp>
          <p:nvGrpSpPr>
            <p:cNvPr id="646" name="Google Shape;646;g376eb3bdb96_0_69"/>
            <p:cNvGrpSpPr/>
            <p:nvPr/>
          </p:nvGrpSpPr>
          <p:grpSpPr>
            <a:xfrm>
              <a:off x="11320096" y="10360880"/>
              <a:ext cx="1620000" cy="1620000"/>
              <a:chOff x="11270030" y="9004949"/>
              <a:chExt cx="1620000" cy="1620000"/>
            </a:xfrm>
          </p:grpSpPr>
          <p:sp>
            <p:nvSpPr>
              <p:cNvPr id="647" name="Google Shape;647;g376eb3bdb96_0_69"/>
              <p:cNvSpPr/>
              <p:nvPr/>
            </p:nvSpPr>
            <p:spPr>
              <a:xfrm>
                <a:off x="11270030" y="9004949"/>
                <a:ext cx="1620000" cy="1620000"/>
              </a:xfrm>
              <a:prstGeom prst="ellipse">
                <a:avLst/>
              </a:prstGeom>
              <a:solidFill>
                <a:schemeClr val="lt1"/>
              </a:solidFill>
              <a:ln w="381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13" tIns="22850" rIns="45713" bIns="2285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g376eb3bdb96_0_69"/>
              <p:cNvSpPr/>
              <p:nvPr/>
            </p:nvSpPr>
            <p:spPr>
              <a:xfrm>
                <a:off x="11618408" y="9254986"/>
                <a:ext cx="1080000" cy="1119926"/>
              </a:xfrm>
              <a:custGeom>
                <a:avLst/>
                <a:gdLst/>
                <a:ahLst/>
                <a:cxnLst/>
                <a:rect l="l" t="t" r="r" b="b"/>
                <a:pathLst>
                  <a:path w="194" h="201" extrusionOk="0">
                    <a:moveTo>
                      <a:pt x="31" y="83"/>
                    </a:move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14"/>
                      <a:pt x="48" y="14"/>
                      <a:pt x="50" y="34"/>
                    </a:cubicBezTo>
                    <a:cubicBezTo>
                      <a:pt x="53" y="74"/>
                      <a:pt x="53" y="74"/>
                      <a:pt x="53" y="74"/>
                    </a:cubicBezTo>
                    <a:cubicBezTo>
                      <a:pt x="54" y="87"/>
                      <a:pt x="65" y="82"/>
                      <a:pt x="65" y="72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7" y="1"/>
                      <a:pt x="87" y="0"/>
                      <a:pt x="87" y="20"/>
                    </a:cubicBezTo>
                    <a:cubicBezTo>
                      <a:pt x="88" y="72"/>
                      <a:pt x="88" y="72"/>
                      <a:pt x="88" y="72"/>
                    </a:cubicBezTo>
                    <a:cubicBezTo>
                      <a:pt x="88" y="82"/>
                      <a:pt x="99" y="84"/>
                      <a:pt x="100" y="73"/>
                    </a:cubicBezTo>
                    <a:cubicBezTo>
                      <a:pt x="102" y="33"/>
                      <a:pt x="102" y="33"/>
                      <a:pt x="102" y="33"/>
                    </a:cubicBezTo>
                    <a:cubicBezTo>
                      <a:pt x="103" y="14"/>
                      <a:pt x="123" y="13"/>
                      <a:pt x="123" y="33"/>
                    </a:cubicBezTo>
                    <a:cubicBezTo>
                      <a:pt x="123" y="89"/>
                      <a:pt x="123" y="89"/>
                      <a:pt x="123" y="89"/>
                    </a:cubicBezTo>
                    <a:cubicBezTo>
                      <a:pt x="123" y="107"/>
                      <a:pt x="123" y="107"/>
                      <a:pt x="123" y="107"/>
                    </a:cubicBezTo>
                    <a:cubicBezTo>
                      <a:pt x="123" y="118"/>
                      <a:pt x="138" y="127"/>
                      <a:pt x="156" y="108"/>
                    </a:cubicBezTo>
                    <a:cubicBezTo>
                      <a:pt x="166" y="97"/>
                      <a:pt x="192" y="97"/>
                      <a:pt x="193" y="110"/>
                    </a:cubicBezTo>
                    <a:cubicBezTo>
                      <a:pt x="194" y="113"/>
                      <a:pt x="191" y="117"/>
                      <a:pt x="185" y="119"/>
                    </a:cubicBezTo>
                    <a:cubicBezTo>
                      <a:pt x="176" y="123"/>
                      <a:pt x="160" y="133"/>
                      <a:pt x="153" y="153"/>
                    </a:cubicBezTo>
                    <a:cubicBezTo>
                      <a:pt x="147" y="171"/>
                      <a:pt x="131" y="191"/>
                      <a:pt x="107" y="196"/>
                    </a:cubicBezTo>
                    <a:cubicBezTo>
                      <a:pt x="96" y="199"/>
                      <a:pt x="79" y="201"/>
                      <a:pt x="63" y="200"/>
                    </a:cubicBezTo>
                    <a:cubicBezTo>
                      <a:pt x="61" y="191"/>
                      <a:pt x="61" y="181"/>
                      <a:pt x="62" y="174"/>
                    </a:cubicBezTo>
                    <a:cubicBezTo>
                      <a:pt x="106" y="180"/>
                      <a:pt x="120" y="136"/>
                      <a:pt x="107" y="99"/>
                    </a:cubicBezTo>
                    <a:cubicBezTo>
                      <a:pt x="45" y="94"/>
                      <a:pt x="13" y="158"/>
                      <a:pt x="43" y="168"/>
                    </a:cubicBezTo>
                    <a:cubicBezTo>
                      <a:pt x="45" y="139"/>
                      <a:pt x="70" y="113"/>
                      <a:pt x="90" y="109"/>
                    </a:cubicBezTo>
                    <a:cubicBezTo>
                      <a:pt x="71" y="125"/>
                      <a:pt x="51" y="147"/>
                      <a:pt x="52" y="199"/>
                    </a:cubicBezTo>
                    <a:cubicBezTo>
                      <a:pt x="43" y="197"/>
                      <a:pt x="34" y="195"/>
                      <a:pt x="29" y="190"/>
                    </a:cubicBezTo>
                    <a:cubicBezTo>
                      <a:pt x="13" y="179"/>
                      <a:pt x="12" y="153"/>
                      <a:pt x="7" y="110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0" y="50"/>
                      <a:pt x="13" y="49"/>
                      <a:pt x="17" y="65"/>
                    </a:cubicBezTo>
                    <a:cubicBezTo>
                      <a:pt x="22" y="86"/>
                      <a:pt x="22" y="86"/>
                      <a:pt x="22" y="86"/>
                    </a:cubicBezTo>
                    <a:cubicBezTo>
                      <a:pt x="24" y="94"/>
                      <a:pt x="31" y="92"/>
                      <a:pt x="31" y="8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dirty="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49" name="Google Shape;649;g376eb3bdb96_0_69"/>
          <p:cNvGrpSpPr/>
          <p:nvPr/>
        </p:nvGrpSpPr>
        <p:grpSpPr>
          <a:xfrm>
            <a:off x="6850321" y="4606586"/>
            <a:ext cx="1530000" cy="1553100"/>
            <a:chOff x="13700643" y="9213172"/>
            <a:chExt cx="3060000" cy="3106200"/>
          </a:xfrm>
        </p:grpSpPr>
        <p:sp>
          <p:nvSpPr>
            <p:cNvPr id="650" name="Google Shape;650;g376eb3bdb96_0_69"/>
            <p:cNvSpPr/>
            <p:nvPr/>
          </p:nvSpPr>
          <p:spPr>
            <a:xfrm>
              <a:off x="13700643" y="9213172"/>
              <a:ext cx="3060000" cy="3106200"/>
            </a:xfrm>
            <a:prstGeom prst="roundRect">
              <a:avLst>
                <a:gd name="adj" fmla="val 16667"/>
              </a:avLst>
            </a:prstGeom>
            <a:solidFill>
              <a:srgbClr val="98C38E"/>
            </a:solidFill>
            <a:ln w="285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13" tIns="45700" rIns="91413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 dirty="0">
                  <a:solidFill>
                    <a:schemeClr val="bg2"/>
                  </a:solidFill>
                  <a:ea typeface="Calibri"/>
                  <a:sym typeface="Calibri"/>
                </a:rPr>
                <a:t>IT for society – </a:t>
              </a:r>
              <a:r>
                <a:rPr lang="en-GB" sz="1200" b="1">
                  <a:solidFill>
                    <a:schemeClr val="bg2"/>
                  </a:solidFill>
                  <a:ea typeface="Calibri"/>
                  <a:sym typeface="Calibri"/>
                </a:rPr>
                <a:t>“heartprint”</a:t>
              </a:r>
              <a:endParaRPr sz="1200" b="1">
                <a:solidFill>
                  <a:schemeClr val="bg2"/>
                </a:solidFill>
                <a:ea typeface="Calibri"/>
              </a:endParaRPr>
            </a:p>
          </p:txBody>
        </p:sp>
        <p:grpSp>
          <p:nvGrpSpPr>
            <p:cNvPr id="651" name="Google Shape;651;g376eb3bdb96_0_69"/>
            <p:cNvGrpSpPr/>
            <p:nvPr/>
          </p:nvGrpSpPr>
          <p:grpSpPr>
            <a:xfrm>
              <a:off x="14420643" y="10379610"/>
              <a:ext cx="1620000" cy="1620000"/>
              <a:chOff x="18716051" y="9004949"/>
              <a:chExt cx="1620000" cy="1620000"/>
            </a:xfrm>
          </p:grpSpPr>
          <p:sp>
            <p:nvSpPr>
              <p:cNvPr id="652" name="Google Shape;652;g376eb3bdb96_0_69"/>
              <p:cNvSpPr/>
              <p:nvPr/>
            </p:nvSpPr>
            <p:spPr>
              <a:xfrm>
                <a:off x="18716051" y="9004949"/>
                <a:ext cx="1620000" cy="1620000"/>
              </a:xfrm>
              <a:prstGeom prst="ellipse">
                <a:avLst/>
              </a:prstGeom>
              <a:solidFill>
                <a:schemeClr val="lt1"/>
              </a:solidFill>
              <a:ln w="381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13" tIns="22850" rIns="45713" bIns="2285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g376eb3bdb96_0_69"/>
              <p:cNvSpPr/>
              <p:nvPr/>
            </p:nvSpPr>
            <p:spPr>
              <a:xfrm>
                <a:off x="18896051" y="9270185"/>
                <a:ext cx="1260000" cy="1089529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87" extrusionOk="0">
                    <a:moveTo>
                      <a:pt x="24" y="27"/>
                    </a:move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7"/>
                      <a:pt x="27" y="27"/>
                      <a:pt x="27" y="26"/>
                    </a:cubicBezTo>
                    <a:cubicBezTo>
                      <a:pt x="30" y="21"/>
                      <a:pt x="33" y="14"/>
                      <a:pt x="34" y="13"/>
                    </a:cubicBezTo>
                    <a:cubicBezTo>
                      <a:pt x="35" y="12"/>
                      <a:pt x="40" y="7"/>
                      <a:pt x="43" y="4"/>
                    </a:cubicBezTo>
                    <a:cubicBezTo>
                      <a:pt x="44" y="4"/>
                      <a:pt x="44" y="2"/>
                      <a:pt x="43" y="2"/>
                    </a:cubicBezTo>
                    <a:cubicBezTo>
                      <a:pt x="42" y="1"/>
                      <a:pt x="41" y="1"/>
                      <a:pt x="40" y="1"/>
                    </a:cubicBezTo>
                    <a:cubicBezTo>
                      <a:pt x="39" y="2"/>
                      <a:pt x="32" y="9"/>
                      <a:pt x="31" y="11"/>
                    </a:cubicBezTo>
                    <a:cubicBezTo>
                      <a:pt x="30" y="13"/>
                      <a:pt x="25" y="22"/>
                      <a:pt x="24" y="24"/>
                    </a:cubicBezTo>
                    <a:cubicBezTo>
                      <a:pt x="23" y="25"/>
                      <a:pt x="23" y="27"/>
                      <a:pt x="24" y="27"/>
                    </a:cubicBezTo>
                    <a:close/>
                    <a:moveTo>
                      <a:pt x="185" y="16"/>
                    </a:moveTo>
                    <a:cubicBezTo>
                      <a:pt x="186" y="17"/>
                      <a:pt x="188" y="24"/>
                      <a:pt x="189" y="28"/>
                    </a:cubicBezTo>
                    <a:cubicBezTo>
                      <a:pt x="190" y="28"/>
                      <a:pt x="190" y="29"/>
                      <a:pt x="191" y="29"/>
                    </a:cubicBezTo>
                    <a:cubicBezTo>
                      <a:pt x="192" y="29"/>
                      <a:pt x="192" y="29"/>
                      <a:pt x="192" y="29"/>
                    </a:cubicBezTo>
                    <a:cubicBezTo>
                      <a:pt x="193" y="28"/>
                      <a:pt x="194" y="27"/>
                      <a:pt x="193" y="26"/>
                    </a:cubicBezTo>
                    <a:cubicBezTo>
                      <a:pt x="193" y="25"/>
                      <a:pt x="189" y="16"/>
                      <a:pt x="188" y="14"/>
                    </a:cubicBezTo>
                    <a:cubicBezTo>
                      <a:pt x="188" y="12"/>
                      <a:pt x="181" y="3"/>
                      <a:pt x="180" y="2"/>
                    </a:cubicBezTo>
                    <a:cubicBezTo>
                      <a:pt x="179" y="1"/>
                      <a:pt x="178" y="1"/>
                      <a:pt x="177" y="1"/>
                    </a:cubicBezTo>
                    <a:cubicBezTo>
                      <a:pt x="176" y="2"/>
                      <a:pt x="176" y="3"/>
                      <a:pt x="176" y="4"/>
                    </a:cubicBezTo>
                    <a:cubicBezTo>
                      <a:pt x="180" y="9"/>
                      <a:pt x="184" y="15"/>
                      <a:pt x="185" y="16"/>
                    </a:cubicBezTo>
                    <a:close/>
                    <a:moveTo>
                      <a:pt x="169" y="56"/>
                    </a:moveTo>
                    <a:cubicBezTo>
                      <a:pt x="176" y="40"/>
                      <a:pt x="171" y="24"/>
                      <a:pt x="158" y="12"/>
                    </a:cubicBezTo>
                    <a:cubicBezTo>
                      <a:pt x="145" y="1"/>
                      <a:pt x="131" y="4"/>
                      <a:pt x="116" y="10"/>
                    </a:cubicBezTo>
                    <a:cubicBezTo>
                      <a:pt x="110" y="12"/>
                      <a:pt x="102" y="11"/>
                      <a:pt x="96" y="8"/>
                    </a:cubicBezTo>
                    <a:cubicBezTo>
                      <a:pt x="77" y="0"/>
                      <a:pt x="57" y="5"/>
                      <a:pt x="47" y="24"/>
                    </a:cubicBezTo>
                    <a:cubicBezTo>
                      <a:pt x="38" y="42"/>
                      <a:pt x="42" y="63"/>
                      <a:pt x="61" y="79"/>
                    </a:cubicBezTo>
                    <a:cubicBezTo>
                      <a:pt x="75" y="91"/>
                      <a:pt x="91" y="102"/>
                      <a:pt x="106" y="113"/>
                    </a:cubicBezTo>
                    <a:cubicBezTo>
                      <a:pt x="119" y="105"/>
                      <a:pt x="131" y="100"/>
                      <a:pt x="141" y="91"/>
                    </a:cubicBezTo>
                    <a:cubicBezTo>
                      <a:pt x="151" y="81"/>
                      <a:pt x="162" y="69"/>
                      <a:pt x="169" y="56"/>
                    </a:cubicBezTo>
                    <a:close/>
                    <a:moveTo>
                      <a:pt x="63" y="42"/>
                    </a:moveTo>
                    <a:cubicBezTo>
                      <a:pt x="63" y="39"/>
                      <a:pt x="63" y="39"/>
                      <a:pt x="63" y="39"/>
                    </a:cubicBezTo>
                    <a:cubicBezTo>
                      <a:pt x="63" y="39"/>
                      <a:pt x="63" y="33"/>
                      <a:pt x="64" y="30"/>
                    </a:cubicBezTo>
                    <a:cubicBezTo>
                      <a:pt x="65" y="27"/>
                      <a:pt x="67" y="25"/>
                      <a:pt x="69" y="24"/>
                    </a:cubicBezTo>
                    <a:cubicBezTo>
                      <a:pt x="71" y="22"/>
                      <a:pt x="77" y="22"/>
                      <a:pt x="77" y="22"/>
                    </a:cubicBezTo>
                    <a:lnTo>
                      <a:pt x="63" y="42"/>
                    </a:lnTo>
                    <a:close/>
                    <a:moveTo>
                      <a:pt x="212" y="89"/>
                    </a:moveTo>
                    <a:cubicBezTo>
                      <a:pt x="208" y="88"/>
                      <a:pt x="204" y="96"/>
                      <a:pt x="200" y="100"/>
                    </a:cubicBezTo>
                    <a:cubicBezTo>
                      <a:pt x="196" y="105"/>
                      <a:pt x="193" y="115"/>
                      <a:pt x="189" y="121"/>
                    </a:cubicBezTo>
                    <a:cubicBezTo>
                      <a:pt x="184" y="127"/>
                      <a:pt x="175" y="134"/>
                      <a:pt x="172" y="136"/>
                    </a:cubicBezTo>
                    <a:cubicBezTo>
                      <a:pt x="170" y="138"/>
                      <a:pt x="163" y="139"/>
                      <a:pt x="162" y="137"/>
                    </a:cubicBezTo>
                    <a:cubicBezTo>
                      <a:pt x="160" y="135"/>
                      <a:pt x="163" y="131"/>
                      <a:pt x="165" y="128"/>
                    </a:cubicBezTo>
                    <a:cubicBezTo>
                      <a:pt x="168" y="124"/>
                      <a:pt x="172" y="120"/>
                      <a:pt x="175" y="116"/>
                    </a:cubicBezTo>
                    <a:cubicBezTo>
                      <a:pt x="176" y="114"/>
                      <a:pt x="176" y="108"/>
                      <a:pt x="175" y="106"/>
                    </a:cubicBezTo>
                    <a:cubicBezTo>
                      <a:pt x="173" y="105"/>
                      <a:pt x="169" y="107"/>
                      <a:pt x="167" y="108"/>
                    </a:cubicBezTo>
                    <a:cubicBezTo>
                      <a:pt x="141" y="120"/>
                      <a:pt x="124" y="140"/>
                      <a:pt x="114" y="166"/>
                    </a:cubicBezTo>
                    <a:cubicBezTo>
                      <a:pt x="120" y="172"/>
                      <a:pt x="126" y="178"/>
                      <a:pt x="132" y="184"/>
                    </a:cubicBezTo>
                    <a:cubicBezTo>
                      <a:pt x="133" y="186"/>
                      <a:pt x="135" y="186"/>
                      <a:pt x="135" y="187"/>
                    </a:cubicBezTo>
                    <a:cubicBezTo>
                      <a:pt x="143" y="181"/>
                      <a:pt x="151" y="174"/>
                      <a:pt x="159" y="169"/>
                    </a:cubicBezTo>
                    <a:cubicBezTo>
                      <a:pt x="186" y="155"/>
                      <a:pt x="203" y="133"/>
                      <a:pt x="212" y="105"/>
                    </a:cubicBezTo>
                    <a:cubicBezTo>
                      <a:pt x="214" y="100"/>
                      <a:pt x="216" y="91"/>
                      <a:pt x="212" y="89"/>
                    </a:cubicBezTo>
                    <a:close/>
                    <a:moveTo>
                      <a:pt x="49" y="109"/>
                    </a:moveTo>
                    <a:cubicBezTo>
                      <a:pt x="46" y="107"/>
                      <a:pt x="43" y="105"/>
                      <a:pt x="41" y="106"/>
                    </a:cubicBezTo>
                    <a:cubicBezTo>
                      <a:pt x="40" y="108"/>
                      <a:pt x="40" y="114"/>
                      <a:pt x="41" y="116"/>
                    </a:cubicBezTo>
                    <a:cubicBezTo>
                      <a:pt x="44" y="120"/>
                      <a:pt x="48" y="124"/>
                      <a:pt x="52" y="128"/>
                    </a:cubicBezTo>
                    <a:cubicBezTo>
                      <a:pt x="54" y="131"/>
                      <a:pt x="57" y="135"/>
                      <a:pt x="55" y="137"/>
                    </a:cubicBezTo>
                    <a:cubicBezTo>
                      <a:pt x="54" y="139"/>
                      <a:pt x="48" y="138"/>
                      <a:pt x="45" y="136"/>
                    </a:cubicBezTo>
                    <a:cubicBezTo>
                      <a:pt x="43" y="134"/>
                      <a:pt x="33" y="127"/>
                      <a:pt x="28" y="121"/>
                    </a:cubicBezTo>
                    <a:cubicBezTo>
                      <a:pt x="24" y="115"/>
                      <a:pt x="21" y="105"/>
                      <a:pt x="16" y="100"/>
                    </a:cubicBezTo>
                    <a:cubicBezTo>
                      <a:pt x="12" y="96"/>
                      <a:pt x="8" y="88"/>
                      <a:pt x="4" y="89"/>
                    </a:cubicBezTo>
                    <a:cubicBezTo>
                      <a:pt x="0" y="91"/>
                      <a:pt x="3" y="100"/>
                      <a:pt x="5" y="105"/>
                    </a:cubicBezTo>
                    <a:cubicBezTo>
                      <a:pt x="15" y="133"/>
                      <a:pt x="33" y="155"/>
                      <a:pt x="60" y="169"/>
                    </a:cubicBezTo>
                    <a:cubicBezTo>
                      <a:pt x="68" y="174"/>
                      <a:pt x="76" y="181"/>
                      <a:pt x="83" y="187"/>
                    </a:cubicBezTo>
                    <a:cubicBezTo>
                      <a:pt x="84" y="186"/>
                      <a:pt x="85" y="186"/>
                      <a:pt x="86" y="184"/>
                    </a:cubicBezTo>
                    <a:cubicBezTo>
                      <a:pt x="92" y="178"/>
                      <a:pt x="97" y="172"/>
                      <a:pt x="103" y="166"/>
                    </a:cubicBezTo>
                    <a:cubicBezTo>
                      <a:pt x="91" y="141"/>
                      <a:pt x="74" y="120"/>
                      <a:pt x="49" y="1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529B"/>
                  </a:buClr>
                  <a:buSzPts val="1600"/>
                  <a:buFont typeface="Calibri"/>
                  <a:buNone/>
                </a:pPr>
                <a:endParaRPr sz="8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" name="Google Shape;617;g376eb3bdb96_0_69">
            <a:extLst>
              <a:ext uri="{FF2B5EF4-FFF2-40B4-BE49-F238E27FC236}">
                <a16:creationId xmlns:a16="http://schemas.microsoft.com/office/drawing/2014/main" id="{FF71A1A8-26F0-92DC-D5FD-6F040173BFCF}"/>
              </a:ext>
            </a:extLst>
          </p:cNvPr>
          <p:cNvGrpSpPr/>
          <p:nvPr/>
        </p:nvGrpSpPr>
        <p:grpSpPr>
          <a:xfrm>
            <a:off x="5114970" y="2075378"/>
            <a:ext cx="1602174" cy="1901400"/>
            <a:chOff x="7255064" y="4150847"/>
            <a:chExt cx="3204348" cy="3802800"/>
          </a:xfrm>
        </p:grpSpPr>
        <p:sp>
          <p:nvSpPr>
            <p:cNvPr id="4" name="Google Shape;618;g376eb3bdb96_0_69">
              <a:extLst>
                <a:ext uri="{FF2B5EF4-FFF2-40B4-BE49-F238E27FC236}">
                  <a16:creationId xmlns:a16="http://schemas.microsoft.com/office/drawing/2014/main" id="{858E658C-11EA-B320-C0BD-EA3FAA4C09CF}"/>
                </a:ext>
              </a:extLst>
            </p:cNvPr>
            <p:cNvSpPr/>
            <p:nvPr/>
          </p:nvSpPr>
          <p:spPr>
            <a:xfrm>
              <a:off x="7255064" y="4150847"/>
              <a:ext cx="3204348" cy="3802800"/>
            </a:xfrm>
            <a:prstGeom prst="roundRect">
              <a:avLst>
                <a:gd name="adj" fmla="val 16667"/>
              </a:avLst>
            </a:prstGeom>
            <a:solidFill>
              <a:srgbClr val="BFD896"/>
            </a:solidFill>
            <a:ln w="28575" cap="flat" cmpd="sng">
              <a:solidFill>
                <a:srgbClr val="689C4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GB" sz="1175" b="1" dirty="0">
                  <a:solidFill>
                    <a:schemeClr val="bg2"/>
                  </a:solidFill>
                  <a:ea typeface="Calibri"/>
                  <a:sym typeface="Calibri"/>
                </a:rPr>
                <a:t>Strategic priorities</a:t>
              </a:r>
              <a:endParaRPr sz="1175" b="1" dirty="0" err="1">
                <a:solidFill>
                  <a:schemeClr val="bg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5" name="Google Shape;619;g376eb3bdb96_0_69">
              <a:extLst>
                <a:ext uri="{FF2B5EF4-FFF2-40B4-BE49-F238E27FC236}">
                  <a16:creationId xmlns:a16="http://schemas.microsoft.com/office/drawing/2014/main" id="{403C1ED4-F62A-9336-E144-954D7DEA8C0E}"/>
                </a:ext>
              </a:extLst>
            </p:cNvPr>
            <p:cNvSpPr/>
            <p:nvPr/>
          </p:nvSpPr>
          <p:spPr>
            <a:xfrm>
              <a:off x="7434397" y="4919018"/>
              <a:ext cx="2822945" cy="900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85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Current vs. target state analysis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Google Shape;620;g376eb3bdb96_0_69">
              <a:extLst>
                <a:ext uri="{FF2B5EF4-FFF2-40B4-BE49-F238E27FC236}">
                  <a16:creationId xmlns:a16="http://schemas.microsoft.com/office/drawing/2014/main" id="{2AAA3C95-791D-5EF5-64A1-961FC6DE72A2}"/>
                </a:ext>
              </a:extLst>
            </p:cNvPr>
            <p:cNvSpPr/>
            <p:nvPr/>
          </p:nvSpPr>
          <p:spPr>
            <a:xfrm>
              <a:off x="7683409" y="6623112"/>
              <a:ext cx="2215497" cy="9000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85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Key focus areas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Google Shape;623;g376eb3bdb96_0_69">
              <a:extLst>
                <a:ext uri="{FF2B5EF4-FFF2-40B4-BE49-F238E27FC236}">
                  <a16:creationId xmlns:a16="http://schemas.microsoft.com/office/drawing/2014/main" id="{3CAC8189-DBB9-7FE6-9612-6E621B04CE63}"/>
                </a:ext>
              </a:extLst>
            </p:cNvPr>
            <p:cNvGrpSpPr/>
            <p:nvPr/>
          </p:nvGrpSpPr>
          <p:grpSpPr>
            <a:xfrm rot="5400000">
              <a:off x="8587307" y="5684958"/>
              <a:ext cx="560511" cy="1076486"/>
              <a:chOff x="9745307" y="778073"/>
              <a:chExt cx="226231" cy="381300"/>
            </a:xfrm>
          </p:grpSpPr>
          <p:sp>
            <p:nvSpPr>
              <p:cNvPr id="8" name="Google Shape;624;g376eb3bdb96_0_69">
                <a:extLst>
                  <a:ext uri="{FF2B5EF4-FFF2-40B4-BE49-F238E27FC236}">
                    <a16:creationId xmlns:a16="http://schemas.microsoft.com/office/drawing/2014/main" id="{EDF60859-D3B4-C75C-3104-6A5420D69021}"/>
                  </a:ext>
                </a:extLst>
              </p:cNvPr>
              <p:cNvSpPr/>
              <p:nvPr/>
            </p:nvSpPr>
            <p:spPr>
              <a:xfrm rot="5400000">
                <a:off x="9682188" y="870023"/>
                <a:ext cx="381300" cy="1974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13" tIns="22850" rIns="45713" bIns="2285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Calibri"/>
                  <a:buNone/>
                </a:pPr>
                <a:endParaRPr sz="95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625;g376eb3bdb96_0_69">
                <a:extLst>
                  <a:ext uri="{FF2B5EF4-FFF2-40B4-BE49-F238E27FC236}">
                    <a16:creationId xmlns:a16="http://schemas.microsoft.com/office/drawing/2014/main" id="{3BC963E8-90CE-DAC9-8F1C-72C9E33EA6E5}"/>
                  </a:ext>
                </a:extLst>
              </p:cNvPr>
              <p:cNvSpPr/>
              <p:nvPr/>
            </p:nvSpPr>
            <p:spPr>
              <a:xfrm rot="5400000">
                <a:off x="9685907" y="905028"/>
                <a:ext cx="246300" cy="127500"/>
              </a:xfrm>
              <a:prstGeom prst="triangle">
                <a:avLst>
                  <a:gd name="adj" fmla="val 50000"/>
                </a:avLst>
              </a:prstGeom>
              <a:solidFill>
                <a:schemeClr val="accent3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13" tIns="22850" rIns="45713" bIns="2285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Calibri"/>
                  <a:buNone/>
                </a:pPr>
                <a:endParaRPr sz="95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" name="Google Shape;617;g376eb3bdb96_0_69">
            <a:extLst>
              <a:ext uri="{FF2B5EF4-FFF2-40B4-BE49-F238E27FC236}">
                <a16:creationId xmlns:a16="http://schemas.microsoft.com/office/drawing/2014/main" id="{268F4BCC-718C-D732-28DA-335C95062EDE}"/>
              </a:ext>
            </a:extLst>
          </p:cNvPr>
          <p:cNvGrpSpPr/>
          <p:nvPr/>
        </p:nvGrpSpPr>
        <p:grpSpPr>
          <a:xfrm>
            <a:off x="6927113" y="2098595"/>
            <a:ext cx="1602174" cy="1901400"/>
            <a:chOff x="7255064" y="4150847"/>
            <a:chExt cx="3204348" cy="3802800"/>
          </a:xfrm>
        </p:grpSpPr>
        <p:sp>
          <p:nvSpPr>
            <p:cNvPr id="11" name="Google Shape;618;g376eb3bdb96_0_69">
              <a:extLst>
                <a:ext uri="{FF2B5EF4-FFF2-40B4-BE49-F238E27FC236}">
                  <a16:creationId xmlns:a16="http://schemas.microsoft.com/office/drawing/2014/main" id="{96E0AA8E-348F-5017-A4BE-9F17EAD9CFE8}"/>
                </a:ext>
              </a:extLst>
            </p:cNvPr>
            <p:cNvSpPr/>
            <p:nvPr/>
          </p:nvSpPr>
          <p:spPr>
            <a:xfrm>
              <a:off x="7255064" y="4150847"/>
              <a:ext cx="3204348" cy="3802800"/>
            </a:xfrm>
            <a:prstGeom prst="roundRect">
              <a:avLst>
                <a:gd name="adj" fmla="val 16667"/>
              </a:avLst>
            </a:prstGeom>
            <a:solidFill>
              <a:srgbClr val="BFD896"/>
            </a:solidFill>
            <a:ln w="28575" cap="flat" cmpd="sng">
              <a:solidFill>
                <a:srgbClr val="689C4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 dirty="0">
                  <a:solidFill>
                    <a:schemeClr val="bg2"/>
                  </a:solidFill>
                  <a:ea typeface="Calibri"/>
                  <a:sym typeface="Calibri"/>
                </a:rPr>
                <a:t>IT sustainability business case</a:t>
              </a:r>
              <a:endParaRPr sz="1200" b="1" dirty="0">
                <a:solidFill>
                  <a:schemeClr val="bg2"/>
                </a:solidFill>
                <a:ea typeface="Calibri"/>
              </a:endParaRPr>
            </a:p>
          </p:txBody>
        </p:sp>
        <p:sp>
          <p:nvSpPr>
            <p:cNvPr id="12" name="Google Shape;619;g376eb3bdb96_0_69">
              <a:extLst>
                <a:ext uri="{FF2B5EF4-FFF2-40B4-BE49-F238E27FC236}">
                  <a16:creationId xmlns:a16="http://schemas.microsoft.com/office/drawing/2014/main" id="{44BAC97C-9B48-8FF9-2A89-373F817D038E}"/>
                </a:ext>
              </a:extLst>
            </p:cNvPr>
            <p:cNvSpPr/>
            <p:nvPr/>
          </p:nvSpPr>
          <p:spPr>
            <a:xfrm>
              <a:off x="7453167" y="5283743"/>
              <a:ext cx="2810907" cy="2341305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85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Quantifies ROI, ESG value, and risk mitigation to secure investment approval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oogle Shape;635;g376eb3bdb96_0_69">
            <a:extLst>
              <a:ext uri="{FF2B5EF4-FFF2-40B4-BE49-F238E27FC236}">
                <a16:creationId xmlns:a16="http://schemas.microsoft.com/office/drawing/2014/main" id="{28C5351E-E6D4-A2DE-BDDD-CC350A09BD0A}"/>
              </a:ext>
            </a:extLst>
          </p:cNvPr>
          <p:cNvGrpSpPr/>
          <p:nvPr/>
        </p:nvGrpSpPr>
        <p:grpSpPr>
          <a:xfrm rot="16200000">
            <a:off x="6681242" y="3023626"/>
            <a:ext cx="316648" cy="182835"/>
            <a:chOff x="14046219" y="6122320"/>
            <a:chExt cx="1076400" cy="560535"/>
          </a:xfrm>
        </p:grpSpPr>
        <p:sp>
          <p:nvSpPr>
            <p:cNvPr id="18" name="Google Shape;637;g376eb3bdb96_0_69">
              <a:extLst>
                <a:ext uri="{FF2B5EF4-FFF2-40B4-BE49-F238E27FC236}">
                  <a16:creationId xmlns:a16="http://schemas.microsoft.com/office/drawing/2014/main" id="{931498AA-D37B-B4D2-66C3-4168D0786F59}"/>
                </a:ext>
              </a:extLst>
            </p:cNvPr>
            <p:cNvSpPr/>
            <p:nvPr/>
          </p:nvSpPr>
          <p:spPr>
            <a:xfrm rot="10800000">
              <a:off x="14046219" y="6193555"/>
              <a:ext cx="1076400" cy="4893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endParaRPr sz="9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638;g376eb3bdb96_0_69">
              <a:extLst>
                <a:ext uri="{FF2B5EF4-FFF2-40B4-BE49-F238E27FC236}">
                  <a16:creationId xmlns:a16="http://schemas.microsoft.com/office/drawing/2014/main" id="{79AAA004-2737-3E43-1200-21A297E3C27D}"/>
                </a:ext>
              </a:extLst>
            </p:cNvPr>
            <p:cNvSpPr/>
            <p:nvPr/>
          </p:nvSpPr>
          <p:spPr>
            <a:xfrm rot="10800000">
              <a:off x="14236801" y="6122320"/>
              <a:ext cx="695100" cy="3159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endParaRPr sz="9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789341A-B4BC-936D-9BBD-4BCC52001B72}"/>
              </a:ext>
            </a:extLst>
          </p:cNvPr>
          <p:cNvSpPr txBox="1"/>
          <p:nvPr/>
        </p:nvSpPr>
        <p:spPr>
          <a:xfrm>
            <a:off x="627085" y="411151"/>
            <a:ext cx="8200810" cy="6104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>
              <a:lnSpc>
                <a:spcPct val="115000"/>
              </a:lnSpc>
              <a:spcAft>
                <a:spcPts val="400"/>
              </a:spcAft>
              <a:buNone/>
            </a:pPr>
            <a:r>
              <a:rPr lang="en-GB" sz="3200" kern="0" dirty="0">
                <a:solidFill>
                  <a:srgbClr val="04BF2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Sustainable IT strategy framework</a:t>
            </a:r>
            <a:endParaRPr lang="en-US" sz="3200" kern="100" dirty="0">
              <a:solidFill>
                <a:srgbClr val="04BF20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622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76eb3bdb96_0_170"/>
          <p:cNvSpPr txBox="1">
            <a:spLocks noGrp="1"/>
          </p:cNvSpPr>
          <p:nvPr>
            <p:ph type="sldNum" idx="12"/>
          </p:nvPr>
        </p:nvSpPr>
        <p:spPr>
          <a:xfrm>
            <a:off x="-1" y="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6</a:t>
            </a:fld>
            <a:endParaRPr dirty="0"/>
          </a:p>
        </p:txBody>
      </p:sp>
      <p:sp>
        <p:nvSpPr>
          <p:cNvPr id="481" name="Google Shape;481;g376eb3bdb96_0_170"/>
          <p:cNvSpPr/>
          <p:nvPr/>
        </p:nvSpPr>
        <p:spPr>
          <a:xfrm>
            <a:off x="986667" y="4179109"/>
            <a:ext cx="3547857" cy="1617998"/>
          </a:xfrm>
          <a:custGeom>
            <a:avLst/>
            <a:gdLst/>
            <a:ahLst/>
            <a:cxnLst/>
            <a:rect l="l" t="t" r="r" b="b"/>
            <a:pathLst>
              <a:path w="3269914" h="3235995" extrusionOk="0">
                <a:moveTo>
                  <a:pt x="30116" y="0"/>
                </a:moveTo>
                <a:cubicBezTo>
                  <a:pt x="1707681" y="0"/>
                  <a:pt x="3087468" y="1274939"/>
                  <a:pt x="3253388" y="2908729"/>
                </a:cubicBezTo>
                <a:lnTo>
                  <a:pt x="3269914" y="3235995"/>
                </a:lnTo>
                <a:lnTo>
                  <a:pt x="0" y="3235995"/>
                </a:lnTo>
                <a:lnTo>
                  <a:pt x="0" y="1426"/>
                </a:lnTo>
                <a:close/>
              </a:path>
            </a:pathLst>
          </a:cu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g376eb3bdb96_0_170"/>
          <p:cNvSpPr txBox="1"/>
          <p:nvPr/>
        </p:nvSpPr>
        <p:spPr>
          <a:xfrm>
            <a:off x="1233577" y="5791344"/>
            <a:ext cx="1077149" cy="29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Moderate</a:t>
            </a:r>
            <a:endParaRPr sz="350" dirty="0">
              <a:latin typeface="+mn-lt"/>
            </a:endParaRPr>
          </a:p>
        </p:txBody>
      </p:sp>
      <p:sp>
        <p:nvSpPr>
          <p:cNvPr id="484" name="Google Shape;484;g376eb3bdb96_0_170"/>
          <p:cNvSpPr txBox="1"/>
          <p:nvPr/>
        </p:nvSpPr>
        <p:spPr>
          <a:xfrm>
            <a:off x="9998767" y="5822579"/>
            <a:ext cx="697693" cy="29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Major</a:t>
            </a:r>
            <a:endParaRPr sz="350" dirty="0">
              <a:latin typeface="+mn-lt"/>
            </a:endParaRPr>
          </a:p>
        </p:txBody>
      </p:sp>
      <p:sp>
        <p:nvSpPr>
          <p:cNvPr id="485" name="Google Shape;485;g376eb3bdb96_0_170"/>
          <p:cNvSpPr txBox="1"/>
          <p:nvPr/>
        </p:nvSpPr>
        <p:spPr>
          <a:xfrm rot="-5400000">
            <a:off x="292864" y="5054242"/>
            <a:ext cx="1069448" cy="29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Moderate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7" name="Google Shape;487;g376eb3bdb96_0_170"/>
          <p:cNvSpPr txBox="1"/>
          <p:nvPr/>
        </p:nvSpPr>
        <p:spPr>
          <a:xfrm rot="-5400000">
            <a:off x="354834" y="1358445"/>
            <a:ext cx="945507" cy="29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Major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8" name="Google Shape;488;g376eb3bdb96_0_170"/>
          <p:cNvSpPr txBox="1"/>
          <p:nvPr/>
        </p:nvSpPr>
        <p:spPr>
          <a:xfrm>
            <a:off x="4902832" y="5933858"/>
            <a:ext cx="2515197" cy="292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Importance to Business</a:t>
            </a:r>
            <a:endParaRPr sz="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9" name="Google Shape;489;g376eb3bdb96_0_170"/>
          <p:cNvSpPr txBox="1"/>
          <p:nvPr/>
        </p:nvSpPr>
        <p:spPr>
          <a:xfrm rot="16200000">
            <a:off x="-126300" y="3159239"/>
            <a:ext cx="1613249" cy="538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Importance to Stakeholders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0" name="Google Shape;490;g376eb3bdb96_0_170"/>
          <p:cNvGrpSpPr/>
          <p:nvPr/>
        </p:nvGrpSpPr>
        <p:grpSpPr>
          <a:xfrm>
            <a:off x="6545185" y="964472"/>
            <a:ext cx="4352744" cy="292368"/>
            <a:chOff x="9355343" y="13035349"/>
            <a:chExt cx="8705488" cy="584735"/>
          </a:xfrm>
        </p:grpSpPr>
        <p:grpSp>
          <p:nvGrpSpPr>
            <p:cNvPr id="491" name="Google Shape;491;g376eb3bdb96_0_170"/>
            <p:cNvGrpSpPr/>
            <p:nvPr/>
          </p:nvGrpSpPr>
          <p:grpSpPr>
            <a:xfrm>
              <a:off x="9355343" y="13035349"/>
              <a:ext cx="3547027" cy="584735"/>
              <a:chOff x="14950925" y="12270386"/>
              <a:chExt cx="3547027" cy="584735"/>
            </a:xfrm>
          </p:grpSpPr>
          <p:sp>
            <p:nvSpPr>
              <p:cNvPr id="492" name="Google Shape;492;g376eb3bdb96_0_170"/>
              <p:cNvSpPr/>
              <p:nvPr/>
            </p:nvSpPr>
            <p:spPr>
              <a:xfrm>
                <a:off x="14950925" y="12382753"/>
                <a:ext cx="360000" cy="360000"/>
              </a:xfrm>
              <a:prstGeom prst="ellipse">
                <a:avLst/>
              </a:prstGeom>
              <a:solidFill>
                <a:schemeClr val="accent2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13" tIns="22850" rIns="45713" bIns="2285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493;g376eb3bdb96_0_170"/>
              <p:cNvSpPr txBox="1"/>
              <p:nvPr/>
            </p:nvSpPr>
            <p:spPr>
              <a:xfrm>
                <a:off x="15409040" y="12270386"/>
                <a:ext cx="3088912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lvl="0"/>
                <a:r>
                  <a:rPr lang="en-GB" sz="1600" dirty="0">
                    <a:solidFill>
                      <a:schemeClr val="dk1"/>
                    </a:solidFill>
                    <a:latin typeface="+mn-lt"/>
                    <a:ea typeface="Calibri"/>
                    <a:cs typeface="Calibri"/>
                    <a:sym typeface="Calibri"/>
                  </a:rPr>
                  <a:t>Environ</a:t>
                </a:r>
                <a:r>
                  <a:rPr lang="en-GB" sz="1600" dirty="0">
                    <a:solidFill>
                      <a:schemeClr val="dk1"/>
                    </a:solidFill>
                    <a:latin typeface="+mn-lt"/>
                    <a:ea typeface="Calibri"/>
                    <a:cs typeface="Arial" panose="020B0604020202020204" pitchFamily="34" charset="0"/>
                    <a:sym typeface="Calibri"/>
                  </a:rPr>
                  <a:t>m</a:t>
                </a:r>
                <a:r>
                  <a:rPr lang="en-GB" sz="1600" dirty="0">
                    <a:solidFill>
                      <a:schemeClr val="dk1"/>
                    </a:solidFill>
                    <a:latin typeface="+mn-lt"/>
                    <a:ea typeface="Calibri"/>
                    <a:cs typeface="Calibri"/>
                    <a:sym typeface="Calibri"/>
                  </a:rPr>
                  <a:t>ental</a:t>
                </a:r>
                <a:endParaRPr sz="1600" dirty="0">
                  <a:latin typeface="+mn-lt"/>
                </a:endParaRPr>
              </a:p>
            </p:txBody>
          </p:sp>
        </p:grpSp>
        <p:grpSp>
          <p:nvGrpSpPr>
            <p:cNvPr id="494" name="Google Shape;494;g376eb3bdb96_0_170"/>
            <p:cNvGrpSpPr/>
            <p:nvPr/>
          </p:nvGrpSpPr>
          <p:grpSpPr>
            <a:xfrm>
              <a:off x="12875932" y="13035349"/>
              <a:ext cx="2288118" cy="584735"/>
              <a:chOff x="15949898" y="12270386"/>
              <a:chExt cx="2288118" cy="584735"/>
            </a:xfrm>
          </p:grpSpPr>
          <p:sp>
            <p:nvSpPr>
              <p:cNvPr id="495" name="Google Shape;495;g376eb3bdb96_0_170"/>
              <p:cNvSpPr/>
              <p:nvPr/>
            </p:nvSpPr>
            <p:spPr>
              <a:xfrm>
                <a:off x="15949898" y="12373424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13" tIns="22850" rIns="45713" bIns="2285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g376eb3bdb96_0_170"/>
              <p:cNvSpPr txBox="1"/>
              <p:nvPr/>
            </p:nvSpPr>
            <p:spPr>
              <a:xfrm>
                <a:off x="16367521" y="12270386"/>
                <a:ext cx="1870495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 dirty="0">
                    <a:solidFill>
                      <a:schemeClr val="dk1"/>
                    </a:solidFill>
                    <a:latin typeface="+mn-lt"/>
                    <a:ea typeface="Calibri"/>
                    <a:cs typeface="Calibri"/>
                    <a:sym typeface="Calibri"/>
                  </a:rPr>
                  <a:t>Social</a:t>
                </a:r>
                <a:endParaRPr sz="1600" dirty="0">
                  <a:solidFill>
                    <a:schemeClr val="dk1"/>
                  </a:solidFill>
                  <a:latin typeface="+mn-lt"/>
                  <a:ea typeface="Calibri"/>
                  <a:cs typeface="Calibri"/>
                </a:endParaRPr>
              </a:p>
            </p:txBody>
          </p:sp>
        </p:grpSp>
        <p:grpSp>
          <p:nvGrpSpPr>
            <p:cNvPr id="497" name="Google Shape;497;g376eb3bdb96_0_170"/>
            <p:cNvGrpSpPr/>
            <p:nvPr/>
          </p:nvGrpSpPr>
          <p:grpSpPr>
            <a:xfrm>
              <a:off x="15067369" y="13035349"/>
              <a:ext cx="2993462" cy="584735"/>
              <a:chOff x="16717072" y="12270386"/>
              <a:chExt cx="2993462" cy="584735"/>
            </a:xfrm>
          </p:grpSpPr>
          <p:sp>
            <p:nvSpPr>
              <p:cNvPr id="498" name="Google Shape;498;g376eb3bdb96_0_170"/>
              <p:cNvSpPr/>
              <p:nvPr/>
            </p:nvSpPr>
            <p:spPr>
              <a:xfrm>
                <a:off x="16717072" y="12405192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13" tIns="22850" rIns="45713" bIns="2285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g376eb3bdb96_0_170"/>
              <p:cNvSpPr txBox="1"/>
              <p:nvPr/>
            </p:nvSpPr>
            <p:spPr>
              <a:xfrm>
                <a:off x="17077072" y="12270386"/>
                <a:ext cx="2633462" cy="58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13" tIns="22850" rIns="45713" bIns="2285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600" dirty="0">
                    <a:solidFill>
                      <a:schemeClr val="dk1"/>
                    </a:solidFill>
                    <a:latin typeface="+mn-lt"/>
                    <a:ea typeface="Calibri"/>
                    <a:cs typeface="Calibri"/>
                    <a:sym typeface="Calibri"/>
                  </a:rPr>
                  <a:t>Governance</a:t>
                </a:r>
                <a:endParaRPr sz="1600" dirty="0">
                  <a:solidFill>
                    <a:schemeClr val="dk1"/>
                  </a:solidFill>
                  <a:latin typeface="+mn-lt"/>
                  <a:ea typeface="Calibri"/>
                  <a:cs typeface="Calibri"/>
                </a:endParaRPr>
              </a:p>
            </p:txBody>
          </p:sp>
        </p:grpSp>
      </p:grpSp>
      <p:sp>
        <p:nvSpPr>
          <p:cNvPr id="501" name="Google Shape;501;g376eb3bdb96_0_170"/>
          <p:cNvSpPr/>
          <p:nvPr/>
        </p:nvSpPr>
        <p:spPr>
          <a:xfrm>
            <a:off x="1042835" y="2057014"/>
            <a:ext cx="4641900" cy="3717150"/>
          </a:xfrm>
          <a:prstGeom prst="rtTriangle">
            <a:avLst/>
          </a:prstGeom>
          <a:solidFill>
            <a:srgbClr val="F2F2F2"/>
          </a:solidFill>
          <a:ln w="127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g376eb3bdb96_0_170"/>
          <p:cNvSpPr/>
          <p:nvPr/>
        </p:nvSpPr>
        <p:spPr>
          <a:xfrm>
            <a:off x="1067337" y="1348275"/>
            <a:ext cx="9566694" cy="4468483"/>
          </a:xfrm>
          <a:custGeom>
            <a:avLst/>
            <a:gdLst/>
            <a:ahLst/>
            <a:cxnLst/>
            <a:rect l="l" t="t" r="r" b="b"/>
            <a:pathLst>
              <a:path w="19133388" h="8936966" extrusionOk="0">
                <a:moveTo>
                  <a:pt x="9247517" y="8919713"/>
                </a:moveTo>
                <a:lnTo>
                  <a:pt x="19133388" y="8936966"/>
                </a:lnTo>
                <a:lnTo>
                  <a:pt x="7729268" y="0"/>
                </a:lnTo>
                <a:lnTo>
                  <a:pt x="17252" y="0"/>
                </a:lnTo>
                <a:lnTo>
                  <a:pt x="0" y="1500996"/>
                </a:lnTo>
                <a:lnTo>
                  <a:pt x="9247517" y="8919713"/>
                </a:lnTo>
                <a:close/>
              </a:path>
            </a:pathLst>
          </a:custGeom>
          <a:solidFill>
            <a:srgbClr val="D8D8D8"/>
          </a:solidFill>
          <a:ln w="12700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g376eb3bdb96_0_170"/>
          <p:cNvSpPr/>
          <p:nvPr/>
        </p:nvSpPr>
        <p:spPr>
          <a:xfrm>
            <a:off x="4891177" y="1352618"/>
            <a:ext cx="5905821" cy="4434415"/>
          </a:xfrm>
          <a:custGeom>
            <a:avLst/>
            <a:gdLst/>
            <a:ahLst/>
            <a:cxnLst/>
            <a:rect l="l" t="t" r="r" b="b"/>
            <a:pathLst>
              <a:path w="11800936" h="8988724" extrusionOk="0">
                <a:moveTo>
                  <a:pt x="0" y="0"/>
                </a:moveTo>
                <a:lnTo>
                  <a:pt x="11386868" y="8954219"/>
                </a:lnTo>
                <a:lnTo>
                  <a:pt x="11800936" y="8988724"/>
                </a:lnTo>
                <a:lnTo>
                  <a:pt x="11800936" y="17253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4" name="Google Shape;504;g376eb3bdb96_0_170"/>
          <p:cNvGrpSpPr/>
          <p:nvPr/>
        </p:nvGrpSpPr>
        <p:grpSpPr>
          <a:xfrm>
            <a:off x="1042799" y="1288480"/>
            <a:ext cx="9765900" cy="4500000"/>
            <a:chOff x="2025097" y="3241965"/>
            <a:chExt cx="9000000" cy="9000000"/>
          </a:xfrm>
        </p:grpSpPr>
        <p:cxnSp>
          <p:nvCxnSpPr>
            <p:cNvPr id="505" name="Google Shape;505;g376eb3bdb96_0_170"/>
            <p:cNvCxnSpPr/>
            <p:nvPr/>
          </p:nvCxnSpPr>
          <p:spPr>
            <a:xfrm rot="10800000">
              <a:off x="2025098" y="3241965"/>
              <a:ext cx="0" cy="9000000"/>
            </a:xfrm>
            <a:prstGeom prst="straightConnector1">
              <a:avLst/>
            </a:prstGeom>
            <a:noFill/>
            <a:ln w="762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506" name="Google Shape;506;g376eb3bdb96_0_170"/>
            <p:cNvCxnSpPr/>
            <p:nvPr/>
          </p:nvCxnSpPr>
          <p:spPr>
            <a:xfrm>
              <a:off x="2025097" y="12236337"/>
              <a:ext cx="9000000" cy="0"/>
            </a:xfrm>
            <a:prstGeom prst="straightConnector1">
              <a:avLst/>
            </a:prstGeom>
            <a:noFill/>
            <a:ln w="7620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sp>
        <p:nvSpPr>
          <p:cNvPr id="508" name="Google Shape;508;g376eb3bdb96_0_170"/>
          <p:cNvSpPr/>
          <p:nvPr/>
        </p:nvSpPr>
        <p:spPr>
          <a:xfrm>
            <a:off x="5559408" y="3399093"/>
            <a:ext cx="180000" cy="180000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g376eb3bdb96_0_170"/>
          <p:cNvSpPr txBox="1"/>
          <p:nvPr/>
        </p:nvSpPr>
        <p:spPr>
          <a:xfrm>
            <a:off x="5739408" y="3363897"/>
            <a:ext cx="1497026" cy="23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Ethics &amp; Integrity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1" name="Google Shape;511;g376eb3bdb96_0_170"/>
          <p:cNvSpPr/>
          <p:nvPr/>
        </p:nvSpPr>
        <p:spPr>
          <a:xfrm>
            <a:off x="2980337" y="3361072"/>
            <a:ext cx="180000" cy="180000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g376eb3bdb96_0_170"/>
          <p:cNvSpPr txBox="1"/>
          <p:nvPr/>
        </p:nvSpPr>
        <p:spPr>
          <a:xfrm>
            <a:off x="3150699" y="3337336"/>
            <a:ext cx="2444072" cy="23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2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Tax &amp; economic contribution</a:t>
            </a:r>
            <a:endParaRPr sz="1200" b="1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514" name="Google Shape;514;g376eb3bdb96_0_170"/>
          <p:cNvSpPr/>
          <p:nvPr/>
        </p:nvSpPr>
        <p:spPr>
          <a:xfrm>
            <a:off x="9911040" y="4902811"/>
            <a:ext cx="180000" cy="1800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g376eb3bdb96_0_170"/>
          <p:cNvSpPr txBox="1"/>
          <p:nvPr/>
        </p:nvSpPr>
        <p:spPr>
          <a:xfrm>
            <a:off x="9199056" y="4869215"/>
            <a:ext cx="1502689" cy="415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Talent &amp; development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7" name="Google Shape;517;g376eb3bdb96_0_170"/>
          <p:cNvSpPr/>
          <p:nvPr/>
        </p:nvSpPr>
        <p:spPr>
          <a:xfrm>
            <a:off x="7693586" y="1840837"/>
            <a:ext cx="180000" cy="180000"/>
          </a:xfrm>
          <a:prstGeom prst="ellipse">
            <a:avLst/>
          </a:prstGeom>
          <a:solidFill>
            <a:srgbClr val="46764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g376eb3bdb96_0_170"/>
          <p:cNvSpPr txBox="1"/>
          <p:nvPr/>
        </p:nvSpPr>
        <p:spPr>
          <a:xfrm>
            <a:off x="6474382" y="1781854"/>
            <a:ext cx="1286776" cy="26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400" dirty="0">
                <a:sym typeface="Calibri"/>
              </a:rPr>
              <a:t>Water security</a:t>
            </a:r>
            <a:endParaRPr sz="1400" dirty="0"/>
          </a:p>
        </p:txBody>
      </p:sp>
      <p:sp>
        <p:nvSpPr>
          <p:cNvPr id="520" name="Google Shape;520;g376eb3bdb96_0_170"/>
          <p:cNvSpPr/>
          <p:nvPr/>
        </p:nvSpPr>
        <p:spPr>
          <a:xfrm>
            <a:off x="9636173" y="1582797"/>
            <a:ext cx="180000" cy="180000"/>
          </a:xfrm>
          <a:prstGeom prst="ellipse">
            <a:avLst/>
          </a:prstGeom>
          <a:solidFill>
            <a:srgbClr val="46764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g376eb3bdb96_0_170"/>
          <p:cNvSpPr txBox="1"/>
          <p:nvPr/>
        </p:nvSpPr>
        <p:spPr>
          <a:xfrm>
            <a:off x="8274100" y="1535329"/>
            <a:ext cx="2032609" cy="26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400" dirty="0">
                <a:sym typeface="Calibri"/>
              </a:rPr>
              <a:t>Climate change</a:t>
            </a:r>
            <a:endParaRPr sz="1400" dirty="0"/>
          </a:p>
        </p:txBody>
      </p:sp>
      <p:sp>
        <p:nvSpPr>
          <p:cNvPr id="523" name="Google Shape;523;g376eb3bdb96_0_170"/>
          <p:cNvSpPr/>
          <p:nvPr/>
        </p:nvSpPr>
        <p:spPr>
          <a:xfrm>
            <a:off x="10454031" y="3894614"/>
            <a:ext cx="180000" cy="180000"/>
          </a:xfrm>
          <a:prstGeom prst="ellipse">
            <a:avLst/>
          </a:prstGeom>
          <a:solidFill>
            <a:srgbClr val="46764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g376eb3bdb96_0_170"/>
          <p:cNvSpPr txBox="1"/>
          <p:nvPr/>
        </p:nvSpPr>
        <p:spPr>
          <a:xfrm>
            <a:off x="7736661" y="3854678"/>
            <a:ext cx="2761413" cy="23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Sustainable &amp; responsible sourcing</a:t>
            </a:r>
            <a:endParaRPr sz="1200" dirty="0">
              <a:latin typeface="+mn-lt"/>
            </a:endParaRPr>
          </a:p>
        </p:txBody>
      </p:sp>
      <p:sp>
        <p:nvSpPr>
          <p:cNvPr id="526" name="Google Shape;526;g376eb3bdb96_0_170"/>
          <p:cNvSpPr/>
          <p:nvPr/>
        </p:nvSpPr>
        <p:spPr>
          <a:xfrm>
            <a:off x="6170674" y="2023574"/>
            <a:ext cx="180000" cy="1800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g376eb3bdb96_0_170"/>
          <p:cNvSpPr txBox="1"/>
          <p:nvPr/>
        </p:nvSpPr>
        <p:spPr>
          <a:xfrm>
            <a:off x="5094401" y="2026781"/>
            <a:ext cx="1347326" cy="23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Human rights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9" name="Google Shape;529;g376eb3bdb96_0_170"/>
          <p:cNvSpPr/>
          <p:nvPr/>
        </p:nvSpPr>
        <p:spPr>
          <a:xfrm>
            <a:off x="9215007" y="2343281"/>
            <a:ext cx="180000" cy="180000"/>
          </a:xfrm>
          <a:prstGeom prst="ellipse">
            <a:avLst/>
          </a:prstGeom>
          <a:solidFill>
            <a:srgbClr val="46764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g376eb3bdb96_0_170"/>
          <p:cNvSpPr txBox="1"/>
          <p:nvPr/>
        </p:nvSpPr>
        <p:spPr>
          <a:xfrm>
            <a:off x="7873586" y="2295883"/>
            <a:ext cx="1974916" cy="23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Circular economy</a:t>
            </a:r>
            <a:endParaRPr sz="1200" dirty="0">
              <a:latin typeface="+mn-lt"/>
            </a:endParaRPr>
          </a:p>
        </p:txBody>
      </p:sp>
      <p:sp>
        <p:nvSpPr>
          <p:cNvPr id="532" name="Google Shape;532;g376eb3bdb96_0_170"/>
          <p:cNvSpPr/>
          <p:nvPr/>
        </p:nvSpPr>
        <p:spPr>
          <a:xfrm>
            <a:off x="7233415" y="3609033"/>
            <a:ext cx="180000" cy="180000"/>
          </a:xfrm>
          <a:prstGeom prst="ellipse">
            <a:avLst/>
          </a:prstGeom>
          <a:solidFill>
            <a:srgbClr val="46764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g376eb3bdb96_0_170"/>
          <p:cNvSpPr txBox="1"/>
          <p:nvPr/>
        </p:nvSpPr>
        <p:spPr>
          <a:xfrm>
            <a:off x="7443024" y="3564291"/>
            <a:ext cx="992470" cy="23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Biodiversity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5" name="Google Shape;535;g376eb3bdb96_0_170"/>
          <p:cNvSpPr/>
          <p:nvPr/>
        </p:nvSpPr>
        <p:spPr>
          <a:xfrm>
            <a:off x="5246324" y="2646835"/>
            <a:ext cx="180000" cy="1800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g376eb3bdb96_0_170"/>
          <p:cNvSpPr txBox="1"/>
          <p:nvPr/>
        </p:nvSpPr>
        <p:spPr>
          <a:xfrm>
            <a:off x="7555155" y="4217158"/>
            <a:ext cx="2761413" cy="47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400" dirty="0">
                <a:sym typeface="Calibri"/>
              </a:rPr>
              <a:t>Trusted products &amp; component transparency</a:t>
            </a:r>
            <a:endParaRPr sz="1400" dirty="0"/>
          </a:p>
        </p:txBody>
      </p:sp>
      <p:sp>
        <p:nvSpPr>
          <p:cNvPr id="541" name="Google Shape;541;g376eb3bdb96_0_170"/>
          <p:cNvSpPr/>
          <p:nvPr/>
        </p:nvSpPr>
        <p:spPr>
          <a:xfrm>
            <a:off x="9940494" y="1991926"/>
            <a:ext cx="180000" cy="180000"/>
          </a:xfrm>
          <a:prstGeom prst="ellipse">
            <a:avLst/>
          </a:prstGeom>
          <a:solidFill>
            <a:srgbClr val="46764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g376eb3bdb96_0_170"/>
          <p:cNvSpPr txBox="1"/>
          <p:nvPr/>
        </p:nvSpPr>
        <p:spPr>
          <a:xfrm>
            <a:off x="8599364" y="1963147"/>
            <a:ext cx="1575150" cy="26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400" dirty="0">
                <a:sym typeface="Calibri"/>
              </a:rPr>
              <a:t>GHG emissions</a:t>
            </a:r>
            <a:endParaRPr sz="1400" dirty="0"/>
          </a:p>
        </p:txBody>
      </p:sp>
      <p:sp>
        <p:nvSpPr>
          <p:cNvPr id="544" name="Google Shape;544;g376eb3bdb96_0_170"/>
          <p:cNvSpPr/>
          <p:nvPr/>
        </p:nvSpPr>
        <p:spPr>
          <a:xfrm>
            <a:off x="6639944" y="2969881"/>
            <a:ext cx="180000" cy="1800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g376eb3bdb96_0_170"/>
          <p:cNvSpPr txBox="1"/>
          <p:nvPr/>
        </p:nvSpPr>
        <p:spPr>
          <a:xfrm>
            <a:off x="6844122" y="2947783"/>
            <a:ext cx="1583064" cy="23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Women in tech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6" name="Google Shape;546;g376eb3bdb96_0_170"/>
          <p:cNvGrpSpPr/>
          <p:nvPr/>
        </p:nvGrpSpPr>
        <p:grpSpPr>
          <a:xfrm>
            <a:off x="1233577" y="3555856"/>
            <a:ext cx="1981187" cy="230812"/>
            <a:chOff x="16870102" y="12103284"/>
            <a:chExt cx="3962373" cy="461624"/>
          </a:xfrm>
        </p:grpSpPr>
        <p:sp>
          <p:nvSpPr>
            <p:cNvPr id="547" name="Google Shape;547;g376eb3bdb96_0_170"/>
            <p:cNvSpPr/>
            <p:nvPr/>
          </p:nvSpPr>
          <p:spPr>
            <a:xfrm>
              <a:off x="20344345" y="12188954"/>
              <a:ext cx="360000" cy="360000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g376eb3bdb96_0_170"/>
            <p:cNvSpPr txBox="1"/>
            <p:nvPr/>
          </p:nvSpPr>
          <p:spPr>
            <a:xfrm>
              <a:off x="16870102" y="12103284"/>
              <a:ext cx="3962373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Data security &amp; privacy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50" name="Google Shape;550;g376eb3bdb96_0_170"/>
          <p:cNvSpPr/>
          <p:nvPr/>
        </p:nvSpPr>
        <p:spPr>
          <a:xfrm>
            <a:off x="4204600" y="5379427"/>
            <a:ext cx="180000" cy="180000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g376eb3bdb96_0_170"/>
          <p:cNvSpPr txBox="1"/>
          <p:nvPr/>
        </p:nvSpPr>
        <p:spPr>
          <a:xfrm>
            <a:off x="1422361" y="5354021"/>
            <a:ext cx="2947712" cy="23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Responsible marketing &amp; advertising</a:t>
            </a:r>
            <a:endParaRPr sz="1200" b="1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553" name="Google Shape;553;g376eb3bdb96_0_170"/>
          <p:cNvSpPr/>
          <p:nvPr/>
        </p:nvSpPr>
        <p:spPr>
          <a:xfrm>
            <a:off x="6161849" y="3905490"/>
            <a:ext cx="180000" cy="180000"/>
          </a:xfrm>
          <a:prstGeom prst="ellipse">
            <a:avLst/>
          </a:prstGeom>
          <a:solidFill>
            <a:srgbClr val="7030A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g376eb3bdb96_0_170"/>
          <p:cNvSpPr txBox="1"/>
          <p:nvPr/>
        </p:nvSpPr>
        <p:spPr>
          <a:xfrm>
            <a:off x="5029785" y="3700169"/>
            <a:ext cx="1853130" cy="415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Governance &amp; accountability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6" name="Google Shape;556;g376eb3bdb96_0_170"/>
          <p:cNvSpPr/>
          <p:nvPr/>
        </p:nvSpPr>
        <p:spPr>
          <a:xfrm>
            <a:off x="9608463" y="3086764"/>
            <a:ext cx="180000" cy="180000"/>
          </a:xfrm>
          <a:prstGeom prst="ellipse">
            <a:avLst/>
          </a:prstGeom>
          <a:solidFill>
            <a:srgbClr val="46764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g376eb3bdb96_0_170"/>
          <p:cNvSpPr txBox="1"/>
          <p:nvPr/>
        </p:nvSpPr>
        <p:spPr>
          <a:xfrm>
            <a:off x="8294028" y="3034102"/>
            <a:ext cx="1522145" cy="26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400" dirty="0">
                <a:sym typeface="Calibri"/>
              </a:rPr>
              <a:t>Energy security</a:t>
            </a:r>
            <a:endParaRPr sz="1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91BF9B-2FD1-26B3-C403-7D2C727CB130}"/>
              </a:ext>
            </a:extLst>
          </p:cNvPr>
          <p:cNvGrpSpPr/>
          <p:nvPr/>
        </p:nvGrpSpPr>
        <p:grpSpPr>
          <a:xfrm>
            <a:off x="5955052" y="4756065"/>
            <a:ext cx="2621739" cy="230812"/>
            <a:chOff x="11910104" y="9512129"/>
            <a:chExt cx="5243478" cy="461624"/>
          </a:xfrm>
        </p:grpSpPr>
        <p:sp>
          <p:nvSpPr>
            <p:cNvPr id="559" name="Google Shape;559;g376eb3bdb96_0_170"/>
            <p:cNvSpPr/>
            <p:nvPr/>
          </p:nvSpPr>
          <p:spPr>
            <a:xfrm>
              <a:off x="16734503" y="9553003"/>
              <a:ext cx="360000" cy="360000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g376eb3bdb96_0_170"/>
            <p:cNvSpPr txBox="1"/>
            <p:nvPr/>
          </p:nvSpPr>
          <p:spPr>
            <a:xfrm>
              <a:off x="11910104" y="9512129"/>
              <a:ext cx="5243478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 dirty="0">
                  <a:solidFill>
                    <a:schemeClr val="dk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Digital innovation &amp; technology</a:t>
              </a: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5" name="Google Shape;565;g376eb3bdb96_0_170"/>
          <p:cNvSpPr/>
          <p:nvPr/>
        </p:nvSpPr>
        <p:spPr>
          <a:xfrm>
            <a:off x="5080799" y="4485702"/>
            <a:ext cx="180000" cy="1800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g376eb3bdb96_0_170"/>
          <p:cNvSpPr txBox="1"/>
          <p:nvPr/>
        </p:nvSpPr>
        <p:spPr>
          <a:xfrm>
            <a:off x="4459589" y="4448550"/>
            <a:ext cx="1242421" cy="23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Culture</a:t>
            </a:r>
            <a:endParaRPr sz="1200" dirty="0">
              <a:latin typeface="+mn-lt"/>
            </a:endParaRPr>
          </a:p>
        </p:txBody>
      </p:sp>
      <p:sp>
        <p:nvSpPr>
          <p:cNvPr id="568" name="Google Shape;568;g376eb3bdb96_0_170"/>
          <p:cNvSpPr/>
          <p:nvPr/>
        </p:nvSpPr>
        <p:spPr>
          <a:xfrm>
            <a:off x="7361149" y="4235598"/>
            <a:ext cx="180000" cy="180000"/>
          </a:xfrm>
          <a:prstGeom prst="ellipse">
            <a:avLst/>
          </a:prstGeom>
          <a:solidFill>
            <a:srgbClr val="C0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g376eb3bdb96_0_170"/>
          <p:cNvSpPr txBox="1"/>
          <p:nvPr/>
        </p:nvSpPr>
        <p:spPr>
          <a:xfrm>
            <a:off x="2378301" y="3942067"/>
            <a:ext cx="1755885" cy="415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2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Sustainable digital infrastructure</a:t>
            </a:r>
            <a:endParaRPr sz="1200" b="1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" name="Google Shape;517;g376eb3bdb96_0_170">
            <a:extLst>
              <a:ext uri="{FF2B5EF4-FFF2-40B4-BE49-F238E27FC236}">
                <a16:creationId xmlns:a16="http://schemas.microsoft.com/office/drawing/2014/main" id="{2B99CCE6-6C82-CC73-7DD8-FA501BA87308}"/>
              </a:ext>
            </a:extLst>
          </p:cNvPr>
          <p:cNvSpPr/>
          <p:nvPr/>
        </p:nvSpPr>
        <p:spPr>
          <a:xfrm>
            <a:off x="3845968" y="3979047"/>
            <a:ext cx="180000" cy="180000"/>
          </a:xfrm>
          <a:prstGeom prst="ellipse">
            <a:avLst/>
          </a:prstGeom>
          <a:solidFill>
            <a:srgbClr val="467643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2B50C43-6266-FD07-F3B9-F4D14D6EA6F6}"/>
              </a:ext>
            </a:extLst>
          </p:cNvPr>
          <p:cNvGrpSpPr/>
          <p:nvPr/>
        </p:nvGrpSpPr>
        <p:grpSpPr>
          <a:xfrm>
            <a:off x="4387304" y="2314810"/>
            <a:ext cx="2980392" cy="230812"/>
            <a:chOff x="11160681" y="9490715"/>
            <a:chExt cx="5960783" cy="461624"/>
          </a:xfrm>
        </p:grpSpPr>
        <p:sp>
          <p:nvSpPr>
            <p:cNvPr id="6" name="Google Shape;559;g376eb3bdb96_0_170">
              <a:extLst>
                <a:ext uri="{FF2B5EF4-FFF2-40B4-BE49-F238E27FC236}">
                  <a16:creationId xmlns:a16="http://schemas.microsoft.com/office/drawing/2014/main" id="{771A6322-B004-5C76-9E90-9349B21D452C}"/>
                </a:ext>
              </a:extLst>
            </p:cNvPr>
            <p:cNvSpPr/>
            <p:nvPr/>
          </p:nvSpPr>
          <p:spPr>
            <a:xfrm>
              <a:off x="16734503" y="9553003"/>
              <a:ext cx="360000" cy="360000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560;g376eb3bdb96_0_170">
              <a:extLst>
                <a:ext uri="{FF2B5EF4-FFF2-40B4-BE49-F238E27FC236}">
                  <a16:creationId xmlns:a16="http://schemas.microsoft.com/office/drawing/2014/main" id="{0ED89C65-182B-C873-645C-49817C5B0FDD}"/>
                </a:ext>
              </a:extLst>
            </p:cNvPr>
            <p:cNvSpPr txBox="1"/>
            <p:nvPr/>
          </p:nvSpPr>
          <p:spPr>
            <a:xfrm>
              <a:off x="11160681" y="9490715"/>
              <a:ext cx="5960783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13" tIns="22850" rIns="45713" bIns="2285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GB" sz="1200" b="1" dirty="0">
                  <a:solidFill>
                    <a:schemeClr val="dk1"/>
                  </a:solidFill>
                  <a:ea typeface="Calibri"/>
                  <a:sym typeface="Calibri"/>
                </a:rPr>
                <a:t>Responsible &amp; sustainable AI scaling</a:t>
              </a:r>
              <a:endParaRPr lang="en-US" sz="350" dirty="0">
                <a:solidFill>
                  <a:schemeClr val="dk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1F66D4E-9930-97F0-7CF6-2AA1FD173667}"/>
              </a:ext>
            </a:extLst>
          </p:cNvPr>
          <p:cNvSpPr txBox="1"/>
          <p:nvPr/>
        </p:nvSpPr>
        <p:spPr>
          <a:xfrm>
            <a:off x="8722659" y="6557128"/>
            <a:ext cx="3329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Sustainable IT playbook 2026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B61DBA-3C0B-0C8B-5779-851D70F759D3}"/>
              </a:ext>
            </a:extLst>
          </p:cNvPr>
          <p:cNvSpPr txBox="1"/>
          <p:nvPr/>
        </p:nvSpPr>
        <p:spPr>
          <a:xfrm>
            <a:off x="660234" y="298741"/>
            <a:ext cx="8200810" cy="6104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>
              <a:lnSpc>
                <a:spcPct val="115000"/>
              </a:lnSpc>
              <a:spcAft>
                <a:spcPts val="400"/>
              </a:spcAft>
              <a:buNone/>
            </a:pPr>
            <a:r>
              <a:rPr lang="en-GB" sz="3200" kern="0" dirty="0">
                <a:solidFill>
                  <a:srgbClr val="04BF2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Materiality assessment example</a:t>
            </a:r>
            <a:endParaRPr lang="en-US" sz="3200" kern="100" dirty="0">
              <a:solidFill>
                <a:srgbClr val="04BF20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909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" name="Google Shape;465;g376eb3bdb96_0_288"/>
          <p:cNvGrpSpPr/>
          <p:nvPr/>
        </p:nvGrpSpPr>
        <p:grpSpPr>
          <a:xfrm>
            <a:off x="1586506" y="2162734"/>
            <a:ext cx="8801032" cy="2880001"/>
            <a:chOff x="1270000" y="5867398"/>
            <a:chExt cx="17602063" cy="5760001"/>
          </a:xfrm>
        </p:grpSpPr>
        <p:grpSp>
          <p:nvGrpSpPr>
            <p:cNvPr id="466" name="Google Shape;466;g376eb3bdb96_0_288"/>
            <p:cNvGrpSpPr/>
            <p:nvPr/>
          </p:nvGrpSpPr>
          <p:grpSpPr>
            <a:xfrm>
              <a:off x="1270000" y="5867398"/>
              <a:ext cx="5587863" cy="5760001"/>
              <a:chOff x="1270000" y="5867398"/>
              <a:chExt cx="5587863" cy="5760001"/>
            </a:xfrm>
          </p:grpSpPr>
          <p:sp>
            <p:nvSpPr>
              <p:cNvPr id="467" name="Google Shape;467;g376eb3bdb96_0_288"/>
              <p:cNvSpPr txBox="1"/>
              <p:nvPr/>
            </p:nvSpPr>
            <p:spPr>
              <a:xfrm>
                <a:off x="1675963" y="5867399"/>
                <a:ext cx="5181900" cy="576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22850" rIns="45713" bIns="2285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b="1" dirty="0">
                    <a:solidFill>
                      <a:srgbClr val="467643"/>
                    </a:solidFill>
                    <a:latin typeface="+mn-lt"/>
                    <a:ea typeface="Calibri"/>
                    <a:cs typeface="Calibri"/>
                    <a:sym typeface="Calibri"/>
                  </a:rPr>
                  <a:t>Environmental</a:t>
                </a:r>
                <a:endParaRPr sz="350" dirty="0">
                  <a:latin typeface="+mn-lt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 dirty="0">
                  <a:solidFill>
                    <a:schemeClr val="accent1"/>
                  </a:solidFill>
                  <a:latin typeface="+mn-lt"/>
                  <a:ea typeface="Calibri"/>
                  <a:cs typeface="Calibri"/>
                  <a:sym typeface="Calibri"/>
                </a:endParaRPr>
              </a:p>
              <a:p>
                <a:pPr marL="180000" marR="0" lvl="0" indent="-1800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Char char="•"/>
                </a:pPr>
                <a:r>
                  <a:rPr lang="en-GB" sz="1200" dirty="0">
                    <a:solidFill>
                      <a:schemeClr val="dk1"/>
                    </a:solidFill>
                    <a:latin typeface="+mn-lt"/>
                    <a:ea typeface="Calibri"/>
                    <a:cs typeface="Calibri"/>
                    <a:sym typeface="Calibri"/>
                  </a:rPr>
                  <a:t>Climate change</a:t>
                </a:r>
                <a:endParaRPr sz="1200" dirty="0">
                  <a:latin typeface="+mn-lt"/>
                </a:endParaRPr>
              </a:p>
              <a:p>
                <a:pPr marL="180000" marR="0" lvl="0" indent="-1800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Char char="•"/>
                </a:pPr>
                <a:r>
                  <a:rPr lang="en-GB" sz="1200" dirty="0">
                    <a:solidFill>
                      <a:schemeClr val="dk1"/>
                    </a:solidFill>
                    <a:latin typeface="+mn-lt"/>
                    <a:ea typeface="Calibri"/>
                    <a:cs typeface="Calibri"/>
                    <a:sym typeface="Calibri"/>
                  </a:rPr>
                  <a:t>GHG emissions</a:t>
                </a:r>
                <a:endParaRPr sz="1200" dirty="0">
                  <a:latin typeface="+mn-lt"/>
                </a:endParaRPr>
              </a:p>
              <a:p>
                <a:pPr marL="180000" marR="0" lvl="0" indent="-1800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Char char="•"/>
                </a:pPr>
                <a:r>
                  <a:rPr lang="en-GB" sz="1200" dirty="0">
                    <a:solidFill>
                      <a:schemeClr val="dk1"/>
                    </a:solidFill>
                    <a:latin typeface="+mn-lt"/>
                    <a:ea typeface="Calibri"/>
                    <a:cs typeface="Calibri"/>
                    <a:sym typeface="Calibri"/>
                  </a:rPr>
                  <a:t>Circular economy</a:t>
                </a:r>
                <a:endParaRPr sz="1200" dirty="0">
                  <a:latin typeface="+mn-lt"/>
                </a:endParaRPr>
              </a:p>
              <a:p>
                <a:pPr marL="180000" marR="0" lvl="0" indent="-1800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Char char="•"/>
                </a:pPr>
                <a:r>
                  <a:rPr lang="en-GB" sz="1200" dirty="0">
                    <a:solidFill>
                      <a:schemeClr val="dk1"/>
                    </a:solidFill>
                    <a:latin typeface="+mn-lt"/>
                    <a:ea typeface="Calibri"/>
                    <a:cs typeface="Calibri"/>
                    <a:sym typeface="Calibri"/>
                  </a:rPr>
                  <a:t>Water security</a:t>
                </a:r>
                <a:endParaRPr sz="1200" dirty="0">
                  <a:latin typeface="+mn-lt"/>
                </a:endParaRPr>
              </a:p>
              <a:p>
                <a:pPr marL="180000" marR="0" lvl="0" indent="-1800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Char char="•"/>
                </a:pPr>
                <a:r>
                  <a:rPr lang="en-GB" sz="1200" dirty="0">
                    <a:solidFill>
                      <a:schemeClr val="dk1"/>
                    </a:solidFill>
                    <a:latin typeface="+mn-lt"/>
                    <a:ea typeface="Calibri"/>
                    <a:cs typeface="Calibri"/>
                    <a:sym typeface="Calibri"/>
                  </a:rPr>
                  <a:t>Energy security</a:t>
                </a:r>
                <a:endParaRPr sz="1200" dirty="0">
                  <a:latin typeface="+mn-lt"/>
                </a:endParaRPr>
              </a:p>
              <a:p>
                <a:pPr marL="180000" marR="0" lvl="0" indent="-1800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Char char="•"/>
                </a:pPr>
                <a:r>
                  <a:rPr lang="en-GB" sz="1200" dirty="0">
                    <a:solidFill>
                      <a:schemeClr val="dk1"/>
                    </a:solidFill>
                    <a:latin typeface="+mn-lt"/>
                    <a:ea typeface="Calibri"/>
                    <a:cs typeface="Calibri"/>
                    <a:sym typeface="Calibri"/>
                  </a:rPr>
                  <a:t>Sustainable &amp; responsible sourcing</a:t>
                </a:r>
                <a:endParaRPr sz="1200" dirty="0">
                  <a:latin typeface="+mn-lt"/>
                </a:endParaRPr>
              </a:p>
              <a:p>
                <a:pPr marL="180000" marR="0" lvl="0" indent="-1800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Char char="•"/>
                </a:pPr>
                <a:r>
                  <a:rPr lang="en-GB" sz="1200" dirty="0">
                    <a:solidFill>
                      <a:schemeClr val="dk1"/>
                    </a:solidFill>
                    <a:latin typeface="+mn-lt"/>
                    <a:ea typeface="Calibri"/>
                    <a:cs typeface="Calibri"/>
                    <a:sym typeface="Calibri"/>
                  </a:rPr>
                  <a:t>Trusted products &amp; component transparency</a:t>
                </a:r>
                <a:endParaRPr sz="1200" dirty="0">
                  <a:latin typeface="+mn-lt"/>
                </a:endParaRPr>
              </a:p>
              <a:p>
                <a:pPr marL="180000" marR="0" lvl="0" indent="-1800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Char char="•"/>
                </a:pPr>
                <a:r>
                  <a:rPr lang="en-GB" sz="1200" dirty="0">
                    <a:solidFill>
                      <a:schemeClr val="dk1"/>
                    </a:solidFill>
                    <a:latin typeface="+mn-lt"/>
                    <a:ea typeface="Calibri"/>
                    <a:cs typeface="Calibri"/>
                    <a:sym typeface="Calibri"/>
                  </a:rPr>
                  <a:t>Biodiversity</a:t>
                </a:r>
                <a:endParaRPr sz="1200" dirty="0">
                  <a:latin typeface="+mn-lt"/>
                </a:endParaRPr>
              </a:p>
              <a:p>
                <a:pPr marL="180000" marR="0" lvl="0" indent="-1800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Char char="•"/>
                </a:pPr>
                <a:r>
                  <a:rPr lang="en-GB" sz="1200" dirty="0">
                    <a:solidFill>
                      <a:schemeClr val="dk1"/>
                    </a:solidFill>
                    <a:latin typeface="+mn-lt"/>
                    <a:ea typeface="Calibri"/>
                    <a:cs typeface="Calibri"/>
                    <a:sym typeface="Calibri"/>
                  </a:rPr>
                  <a:t>Sustainable digital infrastructure</a:t>
                </a:r>
                <a:endParaRPr sz="1200" dirty="0">
                  <a:latin typeface="+mn-lt"/>
                </a:endParaRPr>
              </a:p>
              <a:p>
                <a:pPr marL="180000" marR="0" lvl="0" indent="-1800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Char char="•"/>
                </a:pPr>
                <a:r>
                  <a:rPr lang="en-GB" sz="1200" dirty="0">
                    <a:solidFill>
                      <a:schemeClr val="dk1"/>
                    </a:solidFill>
                    <a:latin typeface="+mn-lt"/>
                    <a:ea typeface="Calibri"/>
                    <a:cs typeface="Calibri"/>
                    <a:sym typeface="Calibri"/>
                  </a:rPr>
                  <a:t>Employee commuting &amp; corporate travel</a:t>
                </a:r>
                <a:endParaRPr sz="1200" dirty="0">
                  <a:latin typeface="+mn-lt"/>
                </a:endParaRPr>
              </a:p>
            </p:txBody>
          </p:sp>
          <p:sp>
            <p:nvSpPr>
              <p:cNvPr id="468" name="Google Shape;468;g376eb3bdb96_0_288"/>
              <p:cNvSpPr/>
              <p:nvPr/>
            </p:nvSpPr>
            <p:spPr>
              <a:xfrm>
                <a:off x="1270000" y="5867398"/>
                <a:ext cx="180000" cy="5760000"/>
              </a:xfrm>
              <a:prstGeom prst="rect">
                <a:avLst/>
              </a:prstGeom>
              <a:solidFill>
                <a:srgbClr val="467643"/>
              </a:solidFill>
              <a:ln w="12700" cap="flat" cmpd="sng">
                <a:solidFill>
                  <a:srgbClr val="46764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13" tIns="22850" rIns="45713" bIns="2285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9" name="Google Shape;469;g376eb3bdb96_0_288"/>
            <p:cNvGrpSpPr/>
            <p:nvPr/>
          </p:nvGrpSpPr>
          <p:grpSpPr>
            <a:xfrm>
              <a:off x="7277100" y="5867398"/>
              <a:ext cx="5587863" cy="5760001"/>
              <a:chOff x="1270000" y="5867398"/>
              <a:chExt cx="5587863" cy="5760001"/>
            </a:xfrm>
          </p:grpSpPr>
          <p:sp>
            <p:nvSpPr>
              <p:cNvPr id="470" name="Google Shape;470;g376eb3bdb96_0_288"/>
              <p:cNvSpPr txBox="1"/>
              <p:nvPr/>
            </p:nvSpPr>
            <p:spPr>
              <a:xfrm>
                <a:off x="1675963" y="5867399"/>
                <a:ext cx="5181900" cy="576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22850" rIns="45713" bIns="2285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b="1" dirty="0">
                    <a:solidFill>
                      <a:srgbClr val="C00000"/>
                    </a:solidFill>
                    <a:latin typeface="+mn-lt"/>
                    <a:ea typeface="Calibri"/>
                    <a:cs typeface="Calibri"/>
                    <a:sym typeface="Calibri"/>
                  </a:rPr>
                  <a:t>Social</a:t>
                </a:r>
                <a:endParaRPr sz="350" dirty="0">
                  <a:latin typeface="+mn-lt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 dirty="0">
                  <a:solidFill>
                    <a:schemeClr val="accent1"/>
                  </a:solidFill>
                  <a:latin typeface="+mn-lt"/>
                  <a:ea typeface="Calibri"/>
                  <a:cs typeface="Calibri"/>
                  <a:sym typeface="Calibri"/>
                </a:endParaRPr>
              </a:p>
              <a:p>
                <a:pPr marL="180000" marR="0" lvl="0" indent="-1800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Char char="•"/>
                </a:pPr>
                <a:r>
                  <a:rPr lang="en-GB" sz="1200" dirty="0">
                    <a:solidFill>
                      <a:schemeClr val="dk1"/>
                    </a:solidFill>
                    <a:latin typeface="+mn-lt"/>
                    <a:ea typeface="Calibri"/>
                    <a:cs typeface="Calibri"/>
                    <a:sym typeface="Calibri"/>
                  </a:rPr>
                  <a:t>Human rights</a:t>
                </a:r>
                <a:endParaRPr sz="1200" dirty="0">
                  <a:latin typeface="+mn-lt"/>
                </a:endParaRPr>
              </a:p>
              <a:p>
                <a:pPr marL="180000" marR="0" lvl="0" indent="-1800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Char char="•"/>
                </a:pPr>
                <a:r>
                  <a:rPr lang="en-GB" sz="1200" dirty="0">
                    <a:solidFill>
                      <a:schemeClr val="dk1"/>
                    </a:solidFill>
                    <a:latin typeface="+mn-lt"/>
                    <a:ea typeface="Calibri"/>
                    <a:cs typeface="Calibri"/>
                    <a:sym typeface="Calibri"/>
                  </a:rPr>
                  <a:t>Talent &amp; development</a:t>
                </a:r>
                <a:endParaRPr sz="1200" dirty="0">
                  <a:latin typeface="+mn-lt"/>
                </a:endParaRPr>
              </a:p>
              <a:p>
                <a:pPr marL="180000" marR="0" lvl="0" indent="-1800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Char char="•"/>
                </a:pPr>
                <a:r>
                  <a:rPr lang="en-GB" sz="1200" dirty="0">
                    <a:solidFill>
                      <a:schemeClr val="dk1"/>
                    </a:solidFill>
                    <a:latin typeface="+mn-lt"/>
                    <a:ea typeface="Calibri"/>
                    <a:cs typeface="Calibri"/>
                    <a:sym typeface="Calibri"/>
                  </a:rPr>
                  <a:t>Women in tech</a:t>
                </a:r>
                <a:endParaRPr sz="1200" dirty="0">
                  <a:latin typeface="+mn-lt"/>
                </a:endParaRPr>
              </a:p>
              <a:p>
                <a:pPr marL="180000" marR="0" lvl="0" indent="-1800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Char char="•"/>
                </a:pPr>
                <a:r>
                  <a:rPr lang="en-GB" sz="1200" dirty="0">
                    <a:solidFill>
                      <a:schemeClr val="dk1"/>
                    </a:solidFill>
                    <a:latin typeface="+mn-lt"/>
                    <a:ea typeface="Calibri"/>
                    <a:cs typeface="Calibri"/>
                    <a:sym typeface="Calibri"/>
                  </a:rPr>
                  <a:t>Social &amp; economic inclusion</a:t>
                </a:r>
                <a:endParaRPr sz="1200" dirty="0">
                  <a:latin typeface="+mn-lt"/>
                </a:endParaRPr>
              </a:p>
              <a:p>
                <a:pPr marL="180000" marR="0" lvl="0" indent="-1800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Char char="•"/>
                </a:pPr>
                <a:r>
                  <a:rPr lang="en-GB" sz="1200" dirty="0">
                    <a:solidFill>
                      <a:schemeClr val="dk1"/>
                    </a:solidFill>
                    <a:latin typeface="+mn-lt"/>
                    <a:ea typeface="Calibri"/>
                    <a:cs typeface="Calibri"/>
                    <a:sym typeface="Calibri"/>
                  </a:rPr>
                  <a:t>Employee health, safety &amp; well-being</a:t>
                </a:r>
                <a:endParaRPr sz="1200" dirty="0">
                  <a:latin typeface="+mn-lt"/>
                </a:endParaRPr>
              </a:p>
              <a:p>
                <a:pPr marL="180000" marR="0" lvl="0" indent="-1800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Char char="•"/>
                </a:pPr>
                <a:r>
                  <a:rPr lang="en-GB" sz="1200" dirty="0">
                    <a:solidFill>
                      <a:schemeClr val="dk1"/>
                    </a:solidFill>
                    <a:latin typeface="+mn-lt"/>
                    <a:ea typeface="Calibri"/>
                    <a:cs typeface="Calibri"/>
                    <a:sym typeface="Calibri"/>
                  </a:rPr>
                  <a:t>Culture</a:t>
                </a:r>
                <a:endParaRPr sz="1200" dirty="0">
                  <a:latin typeface="+mn-lt"/>
                </a:endParaRPr>
              </a:p>
            </p:txBody>
          </p:sp>
          <p:sp>
            <p:nvSpPr>
              <p:cNvPr id="471" name="Google Shape;471;g376eb3bdb96_0_288"/>
              <p:cNvSpPr/>
              <p:nvPr/>
            </p:nvSpPr>
            <p:spPr>
              <a:xfrm>
                <a:off x="1270000" y="5867398"/>
                <a:ext cx="180000" cy="5760000"/>
              </a:xfrm>
              <a:prstGeom prst="rect">
                <a:avLst/>
              </a:prstGeom>
              <a:solidFill>
                <a:srgbClr val="C00000"/>
              </a:solidFill>
              <a:ln w="12700" cap="flat" cmpd="sng">
                <a:solidFill>
                  <a:srgbClr val="C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13" tIns="22850" rIns="45713" bIns="2285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2" name="Google Shape;472;g376eb3bdb96_0_288"/>
            <p:cNvGrpSpPr/>
            <p:nvPr/>
          </p:nvGrpSpPr>
          <p:grpSpPr>
            <a:xfrm>
              <a:off x="13284200" y="5867398"/>
              <a:ext cx="5587863" cy="5760001"/>
              <a:chOff x="1270000" y="5867398"/>
              <a:chExt cx="5587863" cy="5760001"/>
            </a:xfrm>
          </p:grpSpPr>
          <p:sp>
            <p:nvSpPr>
              <p:cNvPr id="473" name="Google Shape;473;g376eb3bdb96_0_288"/>
              <p:cNvSpPr txBox="1"/>
              <p:nvPr/>
            </p:nvSpPr>
            <p:spPr>
              <a:xfrm>
                <a:off x="1675963" y="5867399"/>
                <a:ext cx="5181900" cy="576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22850" rIns="45713" bIns="2285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800" b="1" dirty="0">
                    <a:solidFill>
                      <a:srgbClr val="7030A0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Governance</a:t>
                </a:r>
                <a:endParaRPr sz="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1" dirty="0">
                  <a:solidFill>
                    <a:schemeClr val="accen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endParaRPr>
              </a:p>
              <a:p>
                <a:pPr marL="180000" marR="0" lvl="0" indent="-1800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Char char="•"/>
                </a:pPr>
                <a:r>
                  <a:rPr lang="en-GB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Digital innovation &amp; technology</a:t>
                </a:r>
                <a:endParaRPr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80000" marR="0" lvl="0" indent="-1800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Char char="•"/>
                </a:pPr>
                <a:r>
                  <a:rPr lang="en-GB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Ethics &amp; integrity</a:t>
                </a:r>
                <a:endParaRPr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80000" marR="0" lvl="0" indent="-1800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Char char="•"/>
                </a:pPr>
                <a:r>
                  <a:rPr lang="en-GB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Governance &amp; accountability</a:t>
                </a:r>
                <a:endParaRPr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80000" marR="0" lvl="0" indent="-1800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Char char="•"/>
                </a:pPr>
                <a:r>
                  <a:rPr lang="en-GB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Tax &amp; economic contribution</a:t>
                </a:r>
                <a:endParaRPr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80000" marR="0" lvl="0" indent="-1800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Char char="•"/>
                </a:pPr>
                <a:r>
                  <a:rPr lang="en-GB" sz="1200" dirty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  <a:sym typeface="Calibri"/>
                  </a:rPr>
                  <a:t>Data security &amp; privacy</a:t>
                </a:r>
                <a:endParaRPr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4" name="Google Shape;474;g376eb3bdb96_0_288"/>
              <p:cNvSpPr/>
              <p:nvPr/>
            </p:nvSpPr>
            <p:spPr>
              <a:xfrm>
                <a:off x="1270000" y="5867398"/>
                <a:ext cx="180000" cy="5760000"/>
              </a:xfrm>
              <a:prstGeom prst="rect">
                <a:avLst/>
              </a:prstGeom>
              <a:solidFill>
                <a:srgbClr val="7030A0"/>
              </a:solidFill>
              <a:ln w="12700" cap="flat" cmpd="sng">
                <a:solidFill>
                  <a:srgbClr val="7030A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13" tIns="22850" rIns="45713" bIns="2285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1126730-98D0-F276-CD25-25AFF93BAA58}"/>
              </a:ext>
            </a:extLst>
          </p:cNvPr>
          <p:cNvSpPr txBox="1"/>
          <p:nvPr/>
        </p:nvSpPr>
        <p:spPr>
          <a:xfrm>
            <a:off x="8722659" y="6557128"/>
            <a:ext cx="3329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Sustainable IT playbook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16122A-1F15-953A-59FB-E7B66FFD8AAA}"/>
              </a:ext>
            </a:extLst>
          </p:cNvPr>
          <p:cNvSpPr txBox="1"/>
          <p:nvPr/>
        </p:nvSpPr>
        <p:spPr>
          <a:xfrm>
            <a:off x="627085" y="411151"/>
            <a:ext cx="8200810" cy="6104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>
              <a:lnSpc>
                <a:spcPct val="115000"/>
              </a:lnSpc>
              <a:spcAft>
                <a:spcPts val="400"/>
              </a:spcAft>
              <a:buNone/>
            </a:pPr>
            <a:r>
              <a:rPr lang="en-GB" sz="3200" kern="0" dirty="0">
                <a:solidFill>
                  <a:srgbClr val="04BF2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ESG issues grouping example</a:t>
            </a:r>
            <a:endParaRPr lang="en-US" sz="3200" kern="100" dirty="0">
              <a:solidFill>
                <a:srgbClr val="04BF20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114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76eb3bdb96_0_384"/>
          <p:cNvSpPr txBox="1"/>
          <p:nvPr/>
        </p:nvSpPr>
        <p:spPr>
          <a:xfrm>
            <a:off x="9296182" y="2933700"/>
            <a:ext cx="2502900" cy="345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22850" rIns="45713" bIns="2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Responsible business practices in everything we do.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8" name="Google Shape;428;g376eb3bdb96_0_384"/>
          <p:cNvSpPr txBox="1"/>
          <p:nvPr/>
        </p:nvSpPr>
        <p:spPr>
          <a:xfrm>
            <a:off x="6476781" y="2933700"/>
            <a:ext cx="2502900" cy="345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22850" rIns="45713" bIns="2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Building a diverse, equitable, &amp; diverse workplace &amp; society underpinned by a culture of trust &amp; high ethical standards</a:t>
            </a:r>
            <a:r>
              <a:rPr lang="en-GB"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.</a:t>
            </a:r>
            <a:endParaRPr sz="1200" dirty="0">
              <a:solidFill>
                <a:schemeClr val="dk1"/>
              </a:solidFill>
              <a:latin typeface="+mn-lt"/>
              <a:ea typeface="Calibri"/>
              <a:cs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g376eb3bdb96_0_384"/>
          <p:cNvSpPr/>
          <p:nvPr/>
        </p:nvSpPr>
        <p:spPr>
          <a:xfrm>
            <a:off x="4000281" y="1987439"/>
            <a:ext cx="2160000" cy="648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  <a:ln w="12700" cap="flat" cmpd="sng">
            <a:solidFill>
              <a:srgbClr val="2545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96000" tIns="22850" rIns="144000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1600" b="1" dirty="0">
                <a:solidFill>
                  <a:schemeClr val="lt1"/>
                </a:solidFill>
                <a:latin typeface="+mn-lt"/>
                <a:ea typeface="Calibri"/>
                <a:cs typeface="Calibri"/>
                <a:sym typeface="Calibri"/>
              </a:rPr>
              <a:t>Circular goal</a:t>
            </a:r>
            <a:endParaRPr sz="1600" b="1" dirty="0">
              <a:solidFill>
                <a:schemeClr val="lt1"/>
              </a:solidFill>
              <a:latin typeface="+mn-lt"/>
              <a:ea typeface="Calibri"/>
              <a:cs typeface="Calibri"/>
            </a:endParaRPr>
          </a:p>
        </p:txBody>
      </p:sp>
      <p:sp>
        <p:nvSpPr>
          <p:cNvPr id="430" name="Google Shape;430;g376eb3bdb96_0_384"/>
          <p:cNvSpPr/>
          <p:nvPr/>
        </p:nvSpPr>
        <p:spPr>
          <a:xfrm>
            <a:off x="3657381" y="1949339"/>
            <a:ext cx="720000" cy="720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13" tIns="22850" rIns="45713" bIns="2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g376eb3bdb96_0_384"/>
          <p:cNvSpPr txBox="1"/>
          <p:nvPr/>
        </p:nvSpPr>
        <p:spPr>
          <a:xfrm>
            <a:off x="3657381" y="2933700"/>
            <a:ext cx="2502900" cy="345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22850" rIns="45713" bIns="2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Shift to circular business models through resource efficiency with a focus on circularity &amp; dematerialization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2" name="Google Shape;432;g376eb3bdb96_0_384"/>
          <p:cNvSpPr txBox="1"/>
          <p:nvPr/>
        </p:nvSpPr>
        <p:spPr>
          <a:xfrm>
            <a:off x="837981" y="2933700"/>
            <a:ext cx="2502900" cy="1075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22850" rIns="45713" bIns="2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GB" sz="1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Support for 1.5</a:t>
            </a:r>
            <a:r>
              <a:rPr lang="en-GB" sz="1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Times New Roman"/>
              </a:rPr>
              <a:t>°</a:t>
            </a:r>
            <a:r>
              <a:rPr lang="en-GB" sz="1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 targets to fight global warming with a focus on decarbonization.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433" name="Google Shape;433;g376eb3bdb96_0_384"/>
          <p:cNvGrpSpPr/>
          <p:nvPr/>
        </p:nvGrpSpPr>
        <p:grpSpPr>
          <a:xfrm>
            <a:off x="837981" y="1949339"/>
            <a:ext cx="2502900" cy="720000"/>
            <a:chOff x="1675963" y="3898677"/>
            <a:chExt cx="5005800" cy="1440000"/>
          </a:xfrm>
        </p:grpSpPr>
        <p:sp>
          <p:nvSpPr>
            <p:cNvPr id="434" name="Google Shape;434;g376eb3bdb96_0_384"/>
            <p:cNvSpPr/>
            <p:nvPr/>
          </p:nvSpPr>
          <p:spPr>
            <a:xfrm>
              <a:off x="2361763" y="3974877"/>
              <a:ext cx="4320000" cy="12960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accent1"/>
            </a:solidFill>
            <a:ln w="12700" cap="flat" cmpd="sng">
              <a:solidFill>
                <a:srgbClr val="25452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96000" tIns="22850" rIns="144000" bIns="2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 dirty="0">
                  <a:solidFill>
                    <a:schemeClr val="lt1"/>
                  </a:solidFill>
                  <a:latin typeface="+mn-lt"/>
                  <a:ea typeface="Calibri"/>
                  <a:cs typeface="Calibri"/>
                  <a:sym typeface="Calibri"/>
                </a:rPr>
                <a:t>Climate goal</a:t>
              </a:r>
              <a:endParaRPr sz="350" b="1" dirty="0">
                <a:latin typeface="+mn-lt"/>
              </a:endParaRPr>
            </a:p>
          </p:txBody>
        </p:sp>
        <p:sp>
          <p:nvSpPr>
            <p:cNvPr id="435" name="Google Shape;435;g376eb3bdb96_0_384"/>
            <p:cNvSpPr/>
            <p:nvPr/>
          </p:nvSpPr>
          <p:spPr>
            <a:xfrm>
              <a:off x="1675963" y="3898677"/>
              <a:ext cx="1440000" cy="144000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g376eb3bdb96_0_384"/>
            <p:cNvSpPr/>
            <p:nvPr/>
          </p:nvSpPr>
          <p:spPr>
            <a:xfrm>
              <a:off x="1949181" y="4175848"/>
              <a:ext cx="893310" cy="885848"/>
            </a:xfrm>
            <a:custGeom>
              <a:avLst/>
              <a:gdLst/>
              <a:ahLst/>
              <a:cxnLst/>
              <a:rect l="l" t="t" r="r" b="b"/>
              <a:pathLst>
                <a:path w="297522" h="293327" extrusionOk="0">
                  <a:moveTo>
                    <a:pt x="184112" y="128408"/>
                  </a:moveTo>
                  <a:cubicBezTo>
                    <a:pt x="176580" y="142038"/>
                    <a:pt x="166895" y="153875"/>
                    <a:pt x="160080" y="161048"/>
                  </a:cubicBezTo>
                  <a:cubicBezTo>
                    <a:pt x="175862" y="158538"/>
                    <a:pt x="190568" y="151005"/>
                    <a:pt x="202046" y="139527"/>
                  </a:cubicBezTo>
                  <a:cubicBezTo>
                    <a:pt x="196666" y="135582"/>
                    <a:pt x="190568" y="131636"/>
                    <a:pt x="184112" y="128408"/>
                  </a:cubicBezTo>
                  <a:close/>
                  <a:moveTo>
                    <a:pt x="111300" y="128408"/>
                  </a:moveTo>
                  <a:cubicBezTo>
                    <a:pt x="104485" y="131636"/>
                    <a:pt x="98387" y="135582"/>
                    <a:pt x="93365" y="139527"/>
                  </a:cubicBezTo>
                  <a:cubicBezTo>
                    <a:pt x="104843" y="151005"/>
                    <a:pt x="119549" y="158538"/>
                    <a:pt x="135331" y="161048"/>
                  </a:cubicBezTo>
                  <a:cubicBezTo>
                    <a:pt x="128158" y="153875"/>
                    <a:pt x="118832" y="142397"/>
                    <a:pt x="111300" y="128408"/>
                  </a:cubicBezTo>
                  <a:close/>
                  <a:moveTo>
                    <a:pt x="152189" y="119083"/>
                  </a:moveTo>
                  <a:lnTo>
                    <a:pt x="152189" y="156027"/>
                  </a:lnTo>
                  <a:cubicBezTo>
                    <a:pt x="158646" y="149212"/>
                    <a:pt x="168330" y="138093"/>
                    <a:pt x="175504" y="124463"/>
                  </a:cubicBezTo>
                  <a:cubicBezTo>
                    <a:pt x="168330" y="121593"/>
                    <a:pt x="160439" y="119800"/>
                    <a:pt x="152189" y="119083"/>
                  </a:cubicBezTo>
                  <a:close/>
                  <a:moveTo>
                    <a:pt x="143222" y="119083"/>
                  </a:moveTo>
                  <a:cubicBezTo>
                    <a:pt x="134973" y="119800"/>
                    <a:pt x="127082" y="121593"/>
                    <a:pt x="119549" y="124463"/>
                  </a:cubicBezTo>
                  <a:cubicBezTo>
                    <a:pt x="127082" y="138093"/>
                    <a:pt x="136766" y="149212"/>
                    <a:pt x="143222" y="156027"/>
                  </a:cubicBezTo>
                  <a:lnTo>
                    <a:pt x="143222" y="119083"/>
                  </a:lnTo>
                  <a:close/>
                  <a:moveTo>
                    <a:pt x="261111" y="100758"/>
                  </a:moveTo>
                  <a:cubicBezTo>
                    <a:pt x="259321" y="101119"/>
                    <a:pt x="257888" y="102203"/>
                    <a:pt x="257172" y="104371"/>
                  </a:cubicBezTo>
                  <a:cubicBezTo>
                    <a:pt x="255024" y="107983"/>
                    <a:pt x="254666" y="113764"/>
                    <a:pt x="253591" y="121713"/>
                  </a:cubicBezTo>
                  <a:cubicBezTo>
                    <a:pt x="252875" y="130022"/>
                    <a:pt x="251443" y="140139"/>
                    <a:pt x="248936" y="151700"/>
                  </a:cubicBezTo>
                  <a:cubicBezTo>
                    <a:pt x="251443" y="152061"/>
                    <a:pt x="254666" y="153145"/>
                    <a:pt x="257172" y="155313"/>
                  </a:cubicBezTo>
                  <a:cubicBezTo>
                    <a:pt x="258246" y="155674"/>
                    <a:pt x="258604" y="156035"/>
                    <a:pt x="259321" y="156758"/>
                  </a:cubicBezTo>
                  <a:cubicBezTo>
                    <a:pt x="263976" y="136887"/>
                    <a:pt x="265408" y="121351"/>
                    <a:pt x="266124" y="110513"/>
                  </a:cubicBezTo>
                  <a:cubicBezTo>
                    <a:pt x="266124" y="107261"/>
                    <a:pt x="266482" y="104371"/>
                    <a:pt x="266840" y="101841"/>
                  </a:cubicBezTo>
                  <a:cubicBezTo>
                    <a:pt x="265050" y="100758"/>
                    <a:pt x="262901" y="100396"/>
                    <a:pt x="261111" y="100758"/>
                  </a:cubicBezTo>
                  <a:close/>
                  <a:moveTo>
                    <a:pt x="36542" y="100758"/>
                  </a:moveTo>
                  <a:cubicBezTo>
                    <a:pt x="34380" y="100396"/>
                    <a:pt x="32579" y="100758"/>
                    <a:pt x="30778" y="101841"/>
                  </a:cubicBezTo>
                  <a:cubicBezTo>
                    <a:pt x="30778" y="104371"/>
                    <a:pt x="31138" y="107261"/>
                    <a:pt x="31498" y="110513"/>
                  </a:cubicBezTo>
                  <a:cubicBezTo>
                    <a:pt x="32219" y="121351"/>
                    <a:pt x="33660" y="136887"/>
                    <a:pt x="37983" y="156758"/>
                  </a:cubicBezTo>
                  <a:cubicBezTo>
                    <a:pt x="39064" y="156035"/>
                    <a:pt x="39784" y="155674"/>
                    <a:pt x="40144" y="155313"/>
                  </a:cubicBezTo>
                  <a:cubicBezTo>
                    <a:pt x="43387" y="153145"/>
                    <a:pt x="45908" y="152061"/>
                    <a:pt x="48791" y="151700"/>
                  </a:cubicBezTo>
                  <a:cubicBezTo>
                    <a:pt x="45908" y="140139"/>
                    <a:pt x="44828" y="130022"/>
                    <a:pt x="43747" y="121713"/>
                  </a:cubicBezTo>
                  <a:cubicBezTo>
                    <a:pt x="43026" y="113764"/>
                    <a:pt x="42306" y="107983"/>
                    <a:pt x="40865" y="104371"/>
                  </a:cubicBezTo>
                  <a:cubicBezTo>
                    <a:pt x="39784" y="102203"/>
                    <a:pt x="37983" y="101119"/>
                    <a:pt x="36542" y="100758"/>
                  </a:cubicBezTo>
                  <a:close/>
                  <a:moveTo>
                    <a:pt x="195590" y="90029"/>
                  </a:moveTo>
                  <a:cubicBezTo>
                    <a:pt x="194872" y="100790"/>
                    <a:pt x="192003" y="111192"/>
                    <a:pt x="188058" y="120159"/>
                  </a:cubicBezTo>
                  <a:cubicBezTo>
                    <a:pt x="195590" y="123745"/>
                    <a:pt x="202046" y="128408"/>
                    <a:pt x="207785" y="132354"/>
                  </a:cubicBezTo>
                  <a:cubicBezTo>
                    <a:pt x="217111" y="120517"/>
                    <a:pt x="223208" y="106170"/>
                    <a:pt x="223926" y="90029"/>
                  </a:cubicBezTo>
                  <a:lnTo>
                    <a:pt x="195590" y="90029"/>
                  </a:lnTo>
                  <a:close/>
                  <a:moveTo>
                    <a:pt x="152189" y="90029"/>
                  </a:moveTo>
                  <a:lnTo>
                    <a:pt x="152189" y="109757"/>
                  </a:lnTo>
                  <a:cubicBezTo>
                    <a:pt x="161874" y="110474"/>
                    <a:pt x="171199" y="112985"/>
                    <a:pt x="179808" y="116572"/>
                  </a:cubicBezTo>
                  <a:cubicBezTo>
                    <a:pt x="183395" y="108322"/>
                    <a:pt x="185547" y="99355"/>
                    <a:pt x="186264" y="90029"/>
                  </a:cubicBezTo>
                  <a:lnTo>
                    <a:pt x="152189" y="90029"/>
                  </a:lnTo>
                  <a:close/>
                  <a:moveTo>
                    <a:pt x="108789" y="90029"/>
                  </a:moveTo>
                  <a:cubicBezTo>
                    <a:pt x="109506" y="99355"/>
                    <a:pt x="112376" y="108322"/>
                    <a:pt x="115604" y="116572"/>
                  </a:cubicBezTo>
                  <a:cubicBezTo>
                    <a:pt x="124212" y="112985"/>
                    <a:pt x="133538" y="110474"/>
                    <a:pt x="143222" y="109757"/>
                  </a:cubicBezTo>
                  <a:lnTo>
                    <a:pt x="143222" y="90029"/>
                  </a:lnTo>
                  <a:lnTo>
                    <a:pt x="108789" y="90029"/>
                  </a:lnTo>
                  <a:close/>
                  <a:moveTo>
                    <a:pt x="71486" y="90029"/>
                  </a:moveTo>
                  <a:cubicBezTo>
                    <a:pt x="72562" y="106170"/>
                    <a:pt x="78301" y="120517"/>
                    <a:pt x="87268" y="132354"/>
                  </a:cubicBezTo>
                  <a:cubicBezTo>
                    <a:pt x="93365" y="128408"/>
                    <a:pt x="99822" y="123745"/>
                    <a:pt x="107354" y="120159"/>
                  </a:cubicBezTo>
                  <a:cubicBezTo>
                    <a:pt x="103409" y="111192"/>
                    <a:pt x="100539" y="100790"/>
                    <a:pt x="100180" y="90029"/>
                  </a:cubicBezTo>
                  <a:lnTo>
                    <a:pt x="71486" y="90029"/>
                  </a:lnTo>
                  <a:close/>
                  <a:moveTo>
                    <a:pt x="274360" y="86306"/>
                  </a:moveTo>
                  <a:cubicBezTo>
                    <a:pt x="279731" y="84138"/>
                    <a:pt x="283670" y="85222"/>
                    <a:pt x="285819" y="86667"/>
                  </a:cubicBezTo>
                  <a:cubicBezTo>
                    <a:pt x="292622" y="90641"/>
                    <a:pt x="294055" y="100758"/>
                    <a:pt x="294413" y="101841"/>
                  </a:cubicBezTo>
                  <a:cubicBezTo>
                    <a:pt x="309452" y="183132"/>
                    <a:pt x="266482" y="250694"/>
                    <a:pt x="239626" y="283572"/>
                  </a:cubicBezTo>
                  <a:cubicBezTo>
                    <a:pt x="236403" y="287907"/>
                    <a:pt x="231748" y="291159"/>
                    <a:pt x="226377" y="292966"/>
                  </a:cubicBezTo>
                  <a:cubicBezTo>
                    <a:pt x="226019" y="293327"/>
                    <a:pt x="225661" y="293327"/>
                    <a:pt x="224945" y="293327"/>
                  </a:cubicBezTo>
                  <a:cubicBezTo>
                    <a:pt x="223154" y="293327"/>
                    <a:pt x="221364" y="292243"/>
                    <a:pt x="221006" y="290436"/>
                  </a:cubicBezTo>
                  <a:cubicBezTo>
                    <a:pt x="219931" y="288269"/>
                    <a:pt x="221006" y="285740"/>
                    <a:pt x="223154" y="284656"/>
                  </a:cubicBezTo>
                  <a:cubicBezTo>
                    <a:pt x="226735" y="283211"/>
                    <a:pt x="230316" y="281043"/>
                    <a:pt x="232822" y="277791"/>
                  </a:cubicBezTo>
                  <a:cubicBezTo>
                    <a:pt x="258604" y="245997"/>
                    <a:pt x="300142" y="181326"/>
                    <a:pt x="285103" y="102925"/>
                  </a:cubicBezTo>
                  <a:cubicBezTo>
                    <a:pt x="285103" y="100758"/>
                    <a:pt x="283670" y="95700"/>
                    <a:pt x="281164" y="94254"/>
                  </a:cubicBezTo>
                  <a:cubicBezTo>
                    <a:pt x="280806" y="94254"/>
                    <a:pt x="280089" y="93532"/>
                    <a:pt x="277941" y="94616"/>
                  </a:cubicBezTo>
                  <a:cubicBezTo>
                    <a:pt x="276150" y="95338"/>
                    <a:pt x="275434" y="104371"/>
                    <a:pt x="275076" y="111235"/>
                  </a:cubicBezTo>
                  <a:cubicBezTo>
                    <a:pt x="273644" y="124964"/>
                    <a:pt x="272570" y="145558"/>
                    <a:pt x="264334" y="173378"/>
                  </a:cubicBezTo>
                  <a:cubicBezTo>
                    <a:pt x="262543" y="186023"/>
                    <a:pt x="253591" y="204087"/>
                    <a:pt x="237119" y="227933"/>
                  </a:cubicBezTo>
                  <a:cubicBezTo>
                    <a:pt x="236403" y="229017"/>
                    <a:pt x="234971" y="229739"/>
                    <a:pt x="233539" y="229739"/>
                  </a:cubicBezTo>
                  <a:cubicBezTo>
                    <a:pt x="232822" y="229739"/>
                    <a:pt x="231748" y="229739"/>
                    <a:pt x="231032" y="229017"/>
                  </a:cubicBezTo>
                  <a:cubicBezTo>
                    <a:pt x="229242" y="227571"/>
                    <a:pt x="228525" y="224681"/>
                    <a:pt x="229958" y="222875"/>
                  </a:cubicBezTo>
                  <a:cubicBezTo>
                    <a:pt x="249294" y="194333"/>
                    <a:pt x="254666" y="179520"/>
                    <a:pt x="255382" y="171932"/>
                  </a:cubicBezTo>
                  <a:cubicBezTo>
                    <a:pt x="256098" y="164706"/>
                    <a:pt x="253591" y="163261"/>
                    <a:pt x="252517" y="162900"/>
                  </a:cubicBezTo>
                  <a:cubicBezTo>
                    <a:pt x="248936" y="160371"/>
                    <a:pt x="245713" y="159648"/>
                    <a:pt x="242849" y="160732"/>
                  </a:cubicBezTo>
                  <a:cubicBezTo>
                    <a:pt x="239626" y="161816"/>
                    <a:pt x="237478" y="165429"/>
                    <a:pt x="237478" y="165429"/>
                  </a:cubicBezTo>
                  <a:cubicBezTo>
                    <a:pt x="221006" y="199029"/>
                    <a:pt x="214202" y="203365"/>
                    <a:pt x="206682" y="208062"/>
                  </a:cubicBezTo>
                  <a:cubicBezTo>
                    <a:pt x="200595" y="212036"/>
                    <a:pt x="194507" y="215649"/>
                    <a:pt x="180900" y="238772"/>
                  </a:cubicBezTo>
                  <a:cubicBezTo>
                    <a:pt x="176961" y="244914"/>
                    <a:pt x="175887" y="252501"/>
                    <a:pt x="178036" y="259365"/>
                  </a:cubicBezTo>
                  <a:cubicBezTo>
                    <a:pt x="178752" y="262256"/>
                    <a:pt x="177320" y="264423"/>
                    <a:pt x="174813" y="265146"/>
                  </a:cubicBezTo>
                  <a:cubicBezTo>
                    <a:pt x="174455" y="265146"/>
                    <a:pt x="174097" y="265146"/>
                    <a:pt x="173739" y="265146"/>
                  </a:cubicBezTo>
                  <a:cubicBezTo>
                    <a:pt x="171590" y="265146"/>
                    <a:pt x="169800" y="264062"/>
                    <a:pt x="169442" y="262256"/>
                  </a:cubicBezTo>
                  <a:cubicBezTo>
                    <a:pt x="166935" y="252501"/>
                    <a:pt x="168009" y="242385"/>
                    <a:pt x="173023" y="234075"/>
                  </a:cubicBezTo>
                  <a:cubicBezTo>
                    <a:pt x="188062" y="209146"/>
                    <a:pt x="195582" y="204449"/>
                    <a:pt x="202027" y="200475"/>
                  </a:cubicBezTo>
                  <a:cubicBezTo>
                    <a:pt x="208473" y="196139"/>
                    <a:pt x="214202" y="192526"/>
                    <a:pt x="229600" y="161455"/>
                  </a:cubicBezTo>
                  <a:cubicBezTo>
                    <a:pt x="229958" y="160732"/>
                    <a:pt x="232822" y="154590"/>
                    <a:pt x="239626" y="152423"/>
                  </a:cubicBezTo>
                  <a:cubicBezTo>
                    <a:pt x="242849" y="140139"/>
                    <a:pt x="243923" y="129300"/>
                    <a:pt x="244639" y="120990"/>
                  </a:cubicBezTo>
                  <a:cubicBezTo>
                    <a:pt x="245713" y="112319"/>
                    <a:pt x="246430" y="105093"/>
                    <a:pt x="248936" y="100396"/>
                  </a:cubicBezTo>
                  <a:cubicBezTo>
                    <a:pt x="251085" y="95700"/>
                    <a:pt x="255024" y="92809"/>
                    <a:pt x="259321" y="91725"/>
                  </a:cubicBezTo>
                  <a:cubicBezTo>
                    <a:pt x="262543" y="91364"/>
                    <a:pt x="265766" y="91725"/>
                    <a:pt x="268631" y="92809"/>
                  </a:cubicBezTo>
                  <a:cubicBezTo>
                    <a:pt x="269705" y="89919"/>
                    <a:pt x="271495" y="87390"/>
                    <a:pt x="274360" y="86306"/>
                  </a:cubicBezTo>
                  <a:close/>
                  <a:moveTo>
                    <a:pt x="23212" y="86306"/>
                  </a:moveTo>
                  <a:cubicBezTo>
                    <a:pt x="26094" y="87390"/>
                    <a:pt x="27896" y="89919"/>
                    <a:pt x="28976" y="92809"/>
                  </a:cubicBezTo>
                  <a:cubicBezTo>
                    <a:pt x="32219" y="91725"/>
                    <a:pt x="35101" y="91364"/>
                    <a:pt x="37983" y="91725"/>
                  </a:cubicBezTo>
                  <a:cubicBezTo>
                    <a:pt x="43026" y="92809"/>
                    <a:pt x="46629" y="95700"/>
                    <a:pt x="48791" y="100396"/>
                  </a:cubicBezTo>
                  <a:cubicBezTo>
                    <a:pt x="51312" y="105093"/>
                    <a:pt x="52033" y="112319"/>
                    <a:pt x="53114" y="120990"/>
                  </a:cubicBezTo>
                  <a:cubicBezTo>
                    <a:pt x="53834" y="129300"/>
                    <a:pt x="54915" y="140139"/>
                    <a:pt x="58157" y="152423"/>
                  </a:cubicBezTo>
                  <a:cubicBezTo>
                    <a:pt x="65002" y="154590"/>
                    <a:pt x="67884" y="161094"/>
                    <a:pt x="68245" y="161816"/>
                  </a:cubicBezTo>
                  <a:cubicBezTo>
                    <a:pt x="83736" y="192526"/>
                    <a:pt x="89500" y="196139"/>
                    <a:pt x="95984" y="200475"/>
                  </a:cubicBezTo>
                  <a:cubicBezTo>
                    <a:pt x="102829" y="204449"/>
                    <a:pt x="110034" y="209146"/>
                    <a:pt x="124805" y="234075"/>
                  </a:cubicBezTo>
                  <a:cubicBezTo>
                    <a:pt x="129849" y="242385"/>
                    <a:pt x="131650" y="252501"/>
                    <a:pt x="128768" y="262256"/>
                  </a:cubicBezTo>
                  <a:cubicBezTo>
                    <a:pt x="128408" y="264062"/>
                    <a:pt x="126246" y="265146"/>
                    <a:pt x="124445" y="265146"/>
                  </a:cubicBezTo>
                  <a:cubicBezTo>
                    <a:pt x="124084" y="265146"/>
                    <a:pt x="123724" y="265146"/>
                    <a:pt x="123364" y="265146"/>
                  </a:cubicBezTo>
                  <a:cubicBezTo>
                    <a:pt x="120842" y="264423"/>
                    <a:pt x="119401" y="262256"/>
                    <a:pt x="120122" y="259365"/>
                  </a:cubicBezTo>
                  <a:cubicBezTo>
                    <a:pt x="121923" y="252501"/>
                    <a:pt x="121202" y="244914"/>
                    <a:pt x="117240" y="238772"/>
                  </a:cubicBezTo>
                  <a:cubicBezTo>
                    <a:pt x="103190" y="215649"/>
                    <a:pt x="97065" y="212036"/>
                    <a:pt x="91301" y="208062"/>
                  </a:cubicBezTo>
                  <a:cubicBezTo>
                    <a:pt x="83375" y="203365"/>
                    <a:pt x="76531" y="199029"/>
                    <a:pt x="60319" y="165429"/>
                  </a:cubicBezTo>
                  <a:cubicBezTo>
                    <a:pt x="59958" y="165429"/>
                    <a:pt x="58157" y="161816"/>
                    <a:pt x="54555" y="160732"/>
                  </a:cubicBezTo>
                  <a:cubicBezTo>
                    <a:pt x="52033" y="159648"/>
                    <a:pt x="48791" y="160732"/>
                    <a:pt x="44828" y="162900"/>
                  </a:cubicBezTo>
                  <a:cubicBezTo>
                    <a:pt x="44107" y="163261"/>
                    <a:pt x="41225" y="164706"/>
                    <a:pt x="42306" y="171932"/>
                  </a:cubicBezTo>
                  <a:cubicBezTo>
                    <a:pt x="43026" y="179520"/>
                    <a:pt x="48070" y="194333"/>
                    <a:pt x="67884" y="222875"/>
                  </a:cubicBezTo>
                  <a:cubicBezTo>
                    <a:pt x="69325" y="224681"/>
                    <a:pt x="68965" y="227571"/>
                    <a:pt x="66804" y="229017"/>
                  </a:cubicBezTo>
                  <a:cubicBezTo>
                    <a:pt x="65723" y="229739"/>
                    <a:pt x="65002" y="229739"/>
                    <a:pt x="64282" y="229739"/>
                  </a:cubicBezTo>
                  <a:cubicBezTo>
                    <a:pt x="62841" y="229739"/>
                    <a:pt x="61400" y="229017"/>
                    <a:pt x="60319" y="227933"/>
                  </a:cubicBezTo>
                  <a:cubicBezTo>
                    <a:pt x="43747" y="204087"/>
                    <a:pt x="34741" y="186023"/>
                    <a:pt x="33299" y="173378"/>
                  </a:cubicBezTo>
                  <a:cubicBezTo>
                    <a:pt x="25374" y="145558"/>
                    <a:pt x="23573" y="124964"/>
                    <a:pt x="22492" y="111235"/>
                  </a:cubicBezTo>
                  <a:cubicBezTo>
                    <a:pt x="21771" y="104371"/>
                    <a:pt x="21411" y="95338"/>
                    <a:pt x="19610" y="94616"/>
                  </a:cubicBezTo>
                  <a:cubicBezTo>
                    <a:pt x="17448" y="93532"/>
                    <a:pt x="16728" y="94254"/>
                    <a:pt x="16007" y="94254"/>
                  </a:cubicBezTo>
                  <a:cubicBezTo>
                    <a:pt x="13846" y="95700"/>
                    <a:pt x="12405" y="100758"/>
                    <a:pt x="12044" y="102925"/>
                  </a:cubicBezTo>
                  <a:cubicBezTo>
                    <a:pt x="-2726" y="181326"/>
                    <a:pt x="38703" y="245997"/>
                    <a:pt x="65002" y="277791"/>
                  </a:cubicBezTo>
                  <a:cubicBezTo>
                    <a:pt x="67524" y="281043"/>
                    <a:pt x="70766" y="283211"/>
                    <a:pt x="74369" y="284656"/>
                  </a:cubicBezTo>
                  <a:cubicBezTo>
                    <a:pt x="76531" y="285740"/>
                    <a:pt x="77972" y="288269"/>
                    <a:pt x="77251" y="290436"/>
                  </a:cubicBezTo>
                  <a:cubicBezTo>
                    <a:pt x="76531" y="292243"/>
                    <a:pt x="74369" y="293327"/>
                    <a:pt x="72928" y="293327"/>
                  </a:cubicBezTo>
                  <a:cubicBezTo>
                    <a:pt x="72207" y="293327"/>
                    <a:pt x="71847" y="293327"/>
                    <a:pt x="71127" y="292966"/>
                  </a:cubicBezTo>
                  <a:cubicBezTo>
                    <a:pt x="66083" y="291159"/>
                    <a:pt x="61400" y="287907"/>
                    <a:pt x="58157" y="283572"/>
                  </a:cubicBezTo>
                  <a:cubicBezTo>
                    <a:pt x="30778" y="250694"/>
                    <a:pt x="-12453" y="183132"/>
                    <a:pt x="3398" y="101480"/>
                  </a:cubicBezTo>
                  <a:cubicBezTo>
                    <a:pt x="3398" y="100758"/>
                    <a:pt x="4839" y="90641"/>
                    <a:pt x="11684" y="86667"/>
                  </a:cubicBezTo>
                  <a:cubicBezTo>
                    <a:pt x="14206" y="85222"/>
                    <a:pt x="17808" y="84138"/>
                    <a:pt x="23212" y="86306"/>
                  </a:cubicBezTo>
                  <a:close/>
                  <a:moveTo>
                    <a:pt x="179808" y="54878"/>
                  </a:moveTo>
                  <a:cubicBezTo>
                    <a:pt x="171199" y="58465"/>
                    <a:pt x="161874" y="60976"/>
                    <a:pt x="152189" y="61335"/>
                  </a:cubicBezTo>
                  <a:lnTo>
                    <a:pt x="152189" y="81062"/>
                  </a:lnTo>
                  <a:lnTo>
                    <a:pt x="186264" y="81062"/>
                  </a:lnTo>
                  <a:cubicBezTo>
                    <a:pt x="185547" y="71737"/>
                    <a:pt x="183395" y="63128"/>
                    <a:pt x="179808" y="54878"/>
                  </a:cubicBezTo>
                  <a:close/>
                  <a:moveTo>
                    <a:pt x="115604" y="54878"/>
                  </a:moveTo>
                  <a:cubicBezTo>
                    <a:pt x="112376" y="63128"/>
                    <a:pt x="109506" y="71737"/>
                    <a:pt x="108789" y="81062"/>
                  </a:cubicBezTo>
                  <a:lnTo>
                    <a:pt x="143222" y="81062"/>
                  </a:lnTo>
                  <a:lnTo>
                    <a:pt x="143222" y="61335"/>
                  </a:lnTo>
                  <a:cubicBezTo>
                    <a:pt x="133538" y="60976"/>
                    <a:pt x="124212" y="58465"/>
                    <a:pt x="115604" y="54878"/>
                  </a:cubicBezTo>
                  <a:close/>
                  <a:moveTo>
                    <a:pt x="207785" y="38738"/>
                  </a:moveTo>
                  <a:cubicBezTo>
                    <a:pt x="202046" y="43042"/>
                    <a:pt x="195590" y="47346"/>
                    <a:pt x="188058" y="51292"/>
                  </a:cubicBezTo>
                  <a:cubicBezTo>
                    <a:pt x="192003" y="60259"/>
                    <a:pt x="194872" y="70302"/>
                    <a:pt x="195590" y="81062"/>
                  </a:cubicBezTo>
                  <a:lnTo>
                    <a:pt x="223926" y="81062"/>
                  </a:lnTo>
                  <a:cubicBezTo>
                    <a:pt x="223208" y="64922"/>
                    <a:pt x="217111" y="50574"/>
                    <a:pt x="207785" y="38738"/>
                  </a:cubicBezTo>
                  <a:close/>
                  <a:moveTo>
                    <a:pt x="87627" y="38738"/>
                  </a:moveTo>
                  <a:cubicBezTo>
                    <a:pt x="78301" y="50574"/>
                    <a:pt x="72562" y="64922"/>
                    <a:pt x="71486" y="81062"/>
                  </a:cubicBezTo>
                  <a:lnTo>
                    <a:pt x="100180" y="81062"/>
                  </a:lnTo>
                  <a:cubicBezTo>
                    <a:pt x="100539" y="70302"/>
                    <a:pt x="103409" y="60617"/>
                    <a:pt x="107354" y="51292"/>
                  </a:cubicBezTo>
                  <a:cubicBezTo>
                    <a:pt x="100180" y="47346"/>
                    <a:pt x="93365" y="43042"/>
                    <a:pt x="87627" y="38738"/>
                  </a:cubicBezTo>
                  <a:close/>
                  <a:moveTo>
                    <a:pt x="152189" y="15065"/>
                  </a:moveTo>
                  <a:lnTo>
                    <a:pt x="152189" y="52368"/>
                  </a:lnTo>
                  <a:cubicBezTo>
                    <a:pt x="160439" y="51650"/>
                    <a:pt x="168330" y="49857"/>
                    <a:pt x="175504" y="46629"/>
                  </a:cubicBezTo>
                  <a:cubicBezTo>
                    <a:pt x="168330" y="32999"/>
                    <a:pt x="158646" y="21880"/>
                    <a:pt x="152189" y="15065"/>
                  </a:cubicBezTo>
                  <a:close/>
                  <a:moveTo>
                    <a:pt x="143222" y="15065"/>
                  </a:moveTo>
                  <a:cubicBezTo>
                    <a:pt x="136766" y="21880"/>
                    <a:pt x="127082" y="32999"/>
                    <a:pt x="119549" y="46629"/>
                  </a:cubicBezTo>
                  <a:cubicBezTo>
                    <a:pt x="127082" y="49857"/>
                    <a:pt x="134973" y="51650"/>
                    <a:pt x="143222" y="52368"/>
                  </a:cubicBezTo>
                  <a:lnTo>
                    <a:pt x="143222" y="15065"/>
                  </a:lnTo>
                  <a:close/>
                  <a:moveTo>
                    <a:pt x="160080" y="10402"/>
                  </a:moveTo>
                  <a:cubicBezTo>
                    <a:pt x="166895" y="17576"/>
                    <a:pt x="176580" y="28695"/>
                    <a:pt x="184112" y="43042"/>
                  </a:cubicBezTo>
                  <a:cubicBezTo>
                    <a:pt x="190568" y="39455"/>
                    <a:pt x="196666" y="35868"/>
                    <a:pt x="202046" y="31923"/>
                  </a:cubicBezTo>
                  <a:cubicBezTo>
                    <a:pt x="190568" y="20445"/>
                    <a:pt x="175862" y="12913"/>
                    <a:pt x="160080" y="10402"/>
                  </a:cubicBezTo>
                  <a:close/>
                  <a:moveTo>
                    <a:pt x="135331" y="10402"/>
                  </a:moveTo>
                  <a:cubicBezTo>
                    <a:pt x="119549" y="12913"/>
                    <a:pt x="104843" y="20445"/>
                    <a:pt x="93365" y="31923"/>
                  </a:cubicBezTo>
                  <a:cubicBezTo>
                    <a:pt x="98387" y="35868"/>
                    <a:pt x="104485" y="39455"/>
                    <a:pt x="111300" y="43042"/>
                  </a:cubicBezTo>
                  <a:cubicBezTo>
                    <a:pt x="118832" y="29053"/>
                    <a:pt x="128158" y="17576"/>
                    <a:pt x="135331" y="10402"/>
                  </a:cubicBezTo>
                  <a:close/>
                  <a:moveTo>
                    <a:pt x="147526" y="0"/>
                  </a:moveTo>
                  <a:cubicBezTo>
                    <a:pt x="171558" y="0"/>
                    <a:pt x="194155" y="10402"/>
                    <a:pt x="210296" y="27977"/>
                  </a:cubicBezTo>
                  <a:cubicBezTo>
                    <a:pt x="210296" y="27977"/>
                    <a:pt x="212448" y="29771"/>
                    <a:pt x="212448" y="30129"/>
                  </a:cubicBezTo>
                  <a:cubicBezTo>
                    <a:pt x="225002" y="45194"/>
                    <a:pt x="233251" y="64563"/>
                    <a:pt x="233251" y="85725"/>
                  </a:cubicBezTo>
                  <a:cubicBezTo>
                    <a:pt x="233251" y="106887"/>
                    <a:pt x="225002" y="126256"/>
                    <a:pt x="212448" y="140962"/>
                  </a:cubicBezTo>
                  <a:cubicBezTo>
                    <a:pt x="212448" y="141321"/>
                    <a:pt x="210296" y="143832"/>
                    <a:pt x="210296" y="143832"/>
                  </a:cubicBezTo>
                  <a:cubicBezTo>
                    <a:pt x="194155" y="161048"/>
                    <a:pt x="171558" y="171091"/>
                    <a:pt x="147526" y="171091"/>
                  </a:cubicBezTo>
                  <a:cubicBezTo>
                    <a:pt x="123495" y="171091"/>
                    <a:pt x="100539" y="160690"/>
                    <a:pt x="84040" y="142397"/>
                  </a:cubicBezTo>
                  <a:cubicBezTo>
                    <a:pt x="84040" y="142397"/>
                    <a:pt x="83322" y="141680"/>
                    <a:pt x="83322" y="141321"/>
                  </a:cubicBezTo>
                  <a:cubicBezTo>
                    <a:pt x="70051" y="126256"/>
                    <a:pt x="62160" y="106887"/>
                    <a:pt x="62160" y="85725"/>
                  </a:cubicBezTo>
                  <a:cubicBezTo>
                    <a:pt x="62160" y="64204"/>
                    <a:pt x="70051" y="44835"/>
                    <a:pt x="83322" y="29771"/>
                  </a:cubicBezTo>
                  <a:cubicBezTo>
                    <a:pt x="83322" y="29771"/>
                    <a:pt x="83322" y="29771"/>
                    <a:pt x="83322" y="29412"/>
                  </a:cubicBezTo>
                  <a:cubicBezTo>
                    <a:pt x="99463" y="10761"/>
                    <a:pt x="123136" y="0"/>
                    <a:pt x="147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437" name="Google Shape;437;g376eb3bdb96_0_384"/>
          <p:cNvGrpSpPr/>
          <p:nvPr/>
        </p:nvGrpSpPr>
        <p:grpSpPr>
          <a:xfrm>
            <a:off x="3756354" y="2090998"/>
            <a:ext cx="521997" cy="436671"/>
            <a:chOff x="2711451" y="596900"/>
            <a:chExt cx="330200" cy="276225"/>
          </a:xfrm>
        </p:grpSpPr>
        <p:sp>
          <p:nvSpPr>
            <p:cNvPr id="438" name="Google Shape;438;g376eb3bdb96_0_384"/>
            <p:cNvSpPr/>
            <p:nvPr/>
          </p:nvSpPr>
          <p:spPr>
            <a:xfrm>
              <a:off x="2711451" y="668338"/>
              <a:ext cx="254000" cy="204787"/>
            </a:xfrm>
            <a:custGeom>
              <a:avLst/>
              <a:gdLst/>
              <a:ahLst/>
              <a:cxnLst/>
              <a:rect l="l" t="t" r="r" b="b"/>
              <a:pathLst>
                <a:path w="202" h="162" extrusionOk="0">
                  <a:moveTo>
                    <a:pt x="179" y="121"/>
                  </a:moveTo>
                  <a:cubicBezTo>
                    <a:pt x="165" y="131"/>
                    <a:pt x="148" y="136"/>
                    <a:pt x="131" y="136"/>
                  </a:cubicBezTo>
                  <a:cubicBezTo>
                    <a:pt x="128" y="136"/>
                    <a:pt x="126" y="136"/>
                    <a:pt x="124" y="135"/>
                  </a:cubicBezTo>
                  <a:cubicBezTo>
                    <a:pt x="123" y="135"/>
                    <a:pt x="122" y="135"/>
                    <a:pt x="121" y="135"/>
                  </a:cubicBezTo>
                  <a:cubicBezTo>
                    <a:pt x="119" y="135"/>
                    <a:pt x="118" y="135"/>
                    <a:pt x="116" y="134"/>
                  </a:cubicBezTo>
                  <a:cubicBezTo>
                    <a:pt x="115" y="134"/>
                    <a:pt x="114" y="134"/>
                    <a:pt x="113" y="134"/>
                  </a:cubicBezTo>
                  <a:cubicBezTo>
                    <a:pt x="111" y="133"/>
                    <a:pt x="109" y="133"/>
                    <a:pt x="108" y="132"/>
                  </a:cubicBezTo>
                  <a:cubicBezTo>
                    <a:pt x="107" y="132"/>
                    <a:pt x="106" y="132"/>
                    <a:pt x="105" y="131"/>
                  </a:cubicBezTo>
                  <a:cubicBezTo>
                    <a:pt x="103" y="131"/>
                    <a:pt x="102" y="130"/>
                    <a:pt x="100" y="129"/>
                  </a:cubicBezTo>
                  <a:cubicBezTo>
                    <a:pt x="99" y="129"/>
                    <a:pt x="99" y="129"/>
                    <a:pt x="98" y="129"/>
                  </a:cubicBezTo>
                  <a:cubicBezTo>
                    <a:pt x="96" y="128"/>
                    <a:pt x="94" y="127"/>
                    <a:pt x="92" y="126"/>
                  </a:cubicBezTo>
                  <a:cubicBezTo>
                    <a:pt x="92" y="126"/>
                    <a:pt x="92" y="126"/>
                    <a:pt x="92" y="126"/>
                  </a:cubicBezTo>
                  <a:cubicBezTo>
                    <a:pt x="85" y="122"/>
                    <a:pt x="78" y="117"/>
                    <a:pt x="73" y="111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71" y="109"/>
                    <a:pt x="69" y="108"/>
                    <a:pt x="68" y="106"/>
                  </a:cubicBezTo>
                  <a:cubicBezTo>
                    <a:pt x="67" y="105"/>
                    <a:pt x="67" y="105"/>
                    <a:pt x="67" y="104"/>
                  </a:cubicBezTo>
                  <a:cubicBezTo>
                    <a:pt x="55" y="90"/>
                    <a:pt x="48" y="72"/>
                    <a:pt x="48" y="53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76"/>
                    <a:pt x="29" y="97"/>
                    <a:pt x="42" y="115"/>
                  </a:cubicBezTo>
                  <a:cubicBezTo>
                    <a:pt x="42" y="115"/>
                    <a:pt x="42" y="115"/>
                    <a:pt x="42" y="115"/>
                  </a:cubicBezTo>
                  <a:cubicBezTo>
                    <a:pt x="43" y="117"/>
                    <a:pt x="45" y="119"/>
                    <a:pt x="46" y="121"/>
                  </a:cubicBezTo>
                  <a:cubicBezTo>
                    <a:pt x="46" y="121"/>
                    <a:pt x="47" y="122"/>
                    <a:pt x="47" y="123"/>
                  </a:cubicBezTo>
                  <a:cubicBezTo>
                    <a:pt x="49" y="125"/>
                    <a:pt x="52" y="127"/>
                    <a:pt x="54" y="129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62" y="137"/>
                    <a:pt x="70" y="144"/>
                    <a:pt x="79" y="149"/>
                  </a:cubicBezTo>
                  <a:cubicBezTo>
                    <a:pt x="80" y="149"/>
                    <a:pt x="80" y="149"/>
                    <a:pt x="80" y="149"/>
                  </a:cubicBezTo>
                  <a:cubicBezTo>
                    <a:pt x="82" y="150"/>
                    <a:pt x="85" y="152"/>
                    <a:pt x="88" y="153"/>
                  </a:cubicBezTo>
                  <a:cubicBezTo>
                    <a:pt x="88" y="153"/>
                    <a:pt x="89" y="153"/>
                    <a:pt x="90" y="154"/>
                  </a:cubicBezTo>
                  <a:cubicBezTo>
                    <a:pt x="92" y="155"/>
                    <a:pt x="94" y="156"/>
                    <a:pt x="97" y="156"/>
                  </a:cubicBezTo>
                  <a:cubicBezTo>
                    <a:pt x="98" y="157"/>
                    <a:pt x="99" y="157"/>
                    <a:pt x="100" y="157"/>
                  </a:cubicBezTo>
                  <a:cubicBezTo>
                    <a:pt x="102" y="158"/>
                    <a:pt x="104" y="159"/>
                    <a:pt x="107" y="159"/>
                  </a:cubicBezTo>
                  <a:cubicBezTo>
                    <a:pt x="108" y="159"/>
                    <a:pt x="109" y="160"/>
                    <a:pt x="111" y="160"/>
                  </a:cubicBezTo>
                  <a:cubicBezTo>
                    <a:pt x="112" y="160"/>
                    <a:pt x="112" y="160"/>
                    <a:pt x="113" y="161"/>
                  </a:cubicBezTo>
                  <a:cubicBezTo>
                    <a:pt x="115" y="161"/>
                    <a:pt x="117" y="161"/>
                    <a:pt x="119" y="161"/>
                  </a:cubicBezTo>
                  <a:cubicBezTo>
                    <a:pt x="120" y="161"/>
                    <a:pt x="120" y="162"/>
                    <a:pt x="121" y="162"/>
                  </a:cubicBezTo>
                  <a:cubicBezTo>
                    <a:pt x="125" y="162"/>
                    <a:pt x="128" y="162"/>
                    <a:pt x="132" y="162"/>
                  </a:cubicBezTo>
                  <a:cubicBezTo>
                    <a:pt x="154" y="162"/>
                    <a:pt x="176" y="155"/>
                    <a:pt x="195" y="142"/>
                  </a:cubicBezTo>
                  <a:cubicBezTo>
                    <a:pt x="201" y="138"/>
                    <a:pt x="202" y="130"/>
                    <a:pt x="198" y="124"/>
                  </a:cubicBezTo>
                  <a:cubicBezTo>
                    <a:pt x="194" y="118"/>
                    <a:pt x="185" y="117"/>
                    <a:pt x="179" y="1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13" tIns="22850" rIns="45713" bIns="2285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g376eb3bdb96_0_384"/>
            <p:cNvSpPr/>
            <p:nvPr/>
          </p:nvSpPr>
          <p:spPr>
            <a:xfrm>
              <a:off x="2787651" y="596900"/>
              <a:ext cx="254000" cy="204787"/>
            </a:xfrm>
            <a:custGeom>
              <a:avLst/>
              <a:gdLst/>
              <a:ahLst/>
              <a:cxnLst/>
              <a:rect l="l" t="t" r="r" b="b"/>
              <a:pathLst>
                <a:path w="202" h="162" extrusionOk="0">
                  <a:moveTo>
                    <a:pt x="180" y="110"/>
                  </a:moveTo>
                  <a:cubicBezTo>
                    <a:pt x="180" y="87"/>
                    <a:pt x="173" y="65"/>
                    <a:pt x="161" y="48"/>
                  </a:cubicBezTo>
                  <a:cubicBezTo>
                    <a:pt x="161" y="47"/>
                    <a:pt x="161" y="47"/>
                    <a:pt x="161" y="47"/>
                  </a:cubicBezTo>
                  <a:cubicBezTo>
                    <a:pt x="159" y="45"/>
                    <a:pt x="157" y="43"/>
                    <a:pt x="156" y="41"/>
                  </a:cubicBezTo>
                  <a:cubicBezTo>
                    <a:pt x="155" y="40"/>
                    <a:pt x="155" y="40"/>
                    <a:pt x="155" y="40"/>
                  </a:cubicBezTo>
                  <a:cubicBezTo>
                    <a:pt x="144" y="26"/>
                    <a:pt x="130" y="16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0" y="7"/>
                    <a:pt x="108" y="7"/>
                    <a:pt x="105" y="6"/>
                  </a:cubicBezTo>
                  <a:cubicBezTo>
                    <a:pt x="104" y="5"/>
                    <a:pt x="103" y="5"/>
                    <a:pt x="102" y="5"/>
                  </a:cubicBezTo>
                  <a:cubicBezTo>
                    <a:pt x="100" y="4"/>
                    <a:pt x="98" y="3"/>
                    <a:pt x="96" y="3"/>
                  </a:cubicBezTo>
                  <a:cubicBezTo>
                    <a:pt x="94" y="3"/>
                    <a:pt x="93" y="2"/>
                    <a:pt x="92" y="2"/>
                  </a:cubicBezTo>
                  <a:cubicBezTo>
                    <a:pt x="91" y="2"/>
                    <a:pt x="90" y="2"/>
                    <a:pt x="90" y="2"/>
                  </a:cubicBezTo>
                  <a:cubicBezTo>
                    <a:pt x="88" y="1"/>
                    <a:pt x="86" y="1"/>
                    <a:pt x="85" y="1"/>
                  </a:cubicBezTo>
                  <a:cubicBezTo>
                    <a:pt x="83" y="1"/>
                    <a:pt x="82" y="1"/>
                    <a:pt x="81" y="1"/>
                  </a:cubicBezTo>
                  <a:cubicBezTo>
                    <a:pt x="78" y="0"/>
                    <a:pt x="75" y="0"/>
                    <a:pt x="72" y="0"/>
                  </a:cubicBezTo>
                  <a:cubicBezTo>
                    <a:pt x="72" y="0"/>
                    <a:pt x="71" y="0"/>
                    <a:pt x="7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48" y="0"/>
                    <a:pt x="26" y="7"/>
                    <a:pt x="8" y="20"/>
                  </a:cubicBezTo>
                  <a:cubicBezTo>
                    <a:pt x="2" y="24"/>
                    <a:pt x="0" y="32"/>
                    <a:pt x="5" y="38"/>
                  </a:cubicBezTo>
                  <a:cubicBezTo>
                    <a:pt x="9" y="44"/>
                    <a:pt x="17" y="46"/>
                    <a:pt x="23" y="41"/>
                  </a:cubicBezTo>
                  <a:cubicBezTo>
                    <a:pt x="37" y="31"/>
                    <a:pt x="54" y="26"/>
                    <a:pt x="71" y="26"/>
                  </a:cubicBezTo>
                  <a:cubicBezTo>
                    <a:pt x="74" y="26"/>
                    <a:pt x="76" y="26"/>
                    <a:pt x="79" y="27"/>
                  </a:cubicBezTo>
                  <a:cubicBezTo>
                    <a:pt x="79" y="27"/>
                    <a:pt x="80" y="27"/>
                    <a:pt x="81" y="27"/>
                  </a:cubicBezTo>
                  <a:cubicBezTo>
                    <a:pt x="83" y="27"/>
                    <a:pt x="85" y="28"/>
                    <a:pt x="87" y="28"/>
                  </a:cubicBezTo>
                  <a:cubicBezTo>
                    <a:pt x="88" y="28"/>
                    <a:pt x="88" y="28"/>
                    <a:pt x="89" y="28"/>
                  </a:cubicBezTo>
                  <a:cubicBezTo>
                    <a:pt x="91" y="29"/>
                    <a:pt x="93" y="29"/>
                    <a:pt x="95" y="30"/>
                  </a:cubicBezTo>
                  <a:cubicBezTo>
                    <a:pt x="96" y="30"/>
                    <a:pt x="96" y="30"/>
                    <a:pt x="97" y="30"/>
                  </a:cubicBezTo>
                  <a:cubicBezTo>
                    <a:pt x="99" y="31"/>
                    <a:pt x="101" y="32"/>
                    <a:pt x="103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16" y="38"/>
                    <a:pt x="127" y="46"/>
                    <a:pt x="135" y="57"/>
                  </a:cubicBezTo>
                  <a:cubicBezTo>
                    <a:pt x="135" y="57"/>
                    <a:pt x="135" y="57"/>
                    <a:pt x="135" y="57"/>
                  </a:cubicBezTo>
                  <a:cubicBezTo>
                    <a:pt x="147" y="71"/>
                    <a:pt x="154" y="90"/>
                    <a:pt x="154" y="110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67" y="162"/>
                    <a:pt x="167" y="162"/>
                    <a:pt x="167" y="162"/>
                  </a:cubicBezTo>
                  <a:cubicBezTo>
                    <a:pt x="202" y="110"/>
                    <a:pt x="202" y="110"/>
                    <a:pt x="202" y="110"/>
                  </a:cubicBezTo>
                  <a:lnTo>
                    <a:pt x="180" y="1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13" tIns="22850" rIns="45713" bIns="2285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0" name="Google Shape;440;g376eb3bdb96_0_384"/>
          <p:cNvGrpSpPr/>
          <p:nvPr/>
        </p:nvGrpSpPr>
        <p:grpSpPr>
          <a:xfrm>
            <a:off x="9296182" y="1949339"/>
            <a:ext cx="2502900" cy="720000"/>
            <a:chOff x="18592364" y="3898677"/>
            <a:chExt cx="5005800" cy="1440000"/>
          </a:xfrm>
        </p:grpSpPr>
        <p:sp>
          <p:nvSpPr>
            <p:cNvPr id="441" name="Google Shape;441;g376eb3bdb96_0_384"/>
            <p:cNvSpPr/>
            <p:nvPr/>
          </p:nvSpPr>
          <p:spPr>
            <a:xfrm>
              <a:off x="19278164" y="3974877"/>
              <a:ext cx="4320000" cy="12960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7030A0"/>
            </a:solidFill>
            <a:ln w="127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60000" tIns="22850" rIns="144000" bIns="2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GB" sz="1600" b="1" dirty="0">
                  <a:solidFill>
                    <a:schemeClr val="lt1"/>
                  </a:solidFill>
                  <a:latin typeface="+mn-lt"/>
                  <a:ea typeface="Calibri"/>
                  <a:cs typeface="Calibri"/>
                  <a:sym typeface="Calibri"/>
                </a:rPr>
                <a:t>Governance</a:t>
              </a:r>
              <a:endParaRPr sz="1600" b="1" dirty="0">
                <a:solidFill>
                  <a:schemeClr val="lt1"/>
                </a:solidFill>
                <a:latin typeface="+mn-lt"/>
                <a:ea typeface="Calibri"/>
                <a:cs typeface="Calibri"/>
              </a:endParaRPr>
            </a:p>
          </p:txBody>
        </p:sp>
        <p:sp>
          <p:nvSpPr>
            <p:cNvPr id="442" name="Google Shape;442;g376eb3bdb96_0_384"/>
            <p:cNvSpPr/>
            <p:nvPr/>
          </p:nvSpPr>
          <p:spPr>
            <a:xfrm>
              <a:off x="18592364" y="3898677"/>
              <a:ext cx="1440000" cy="144000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703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g376eb3bdb96_0_384"/>
            <p:cNvSpPr/>
            <p:nvPr/>
          </p:nvSpPr>
          <p:spPr>
            <a:xfrm>
              <a:off x="18862364" y="4092477"/>
              <a:ext cx="900000" cy="900000"/>
            </a:xfrm>
            <a:custGeom>
              <a:avLst/>
              <a:gdLst/>
              <a:ahLst/>
              <a:cxnLst/>
              <a:rect l="l" t="t" r="r" b="b"/>
              <a:pathLst>
                <a:path w="176" h="176" extrusionOk="0">
                  <a:moveTo>
                    <a:pt x="172" y="72"/>
                  </a:moveTo>
                  <a:cubicBezTo>
                    <a:pt x="174" y="72"/>
                    <a:pt x="176" y="70"/>
                    <a:pt x="176" y="68"/>
                  </a:cubicBezTo>
                  <a:cubicBezTo>
                    <a:pt x="176" y="52"/>
                    <a:pt x="176" y="52"/>
                    <a:pt x="176" y="52"/>
                  </a:cubicBezTo>
                  <a:cubicBezTo>
                    <a:pt x="176" y="51"/>
                    <a:pt x="175" y="49"/>
                    <a:pt x="174" y="49"/>
                  </a:cubicBezTo>
                  <a:cubicBezTo>
                    <a:pt x="174" y="49"/>
                    <a:pt x="174" y="49"/>
                    <a:pt x="174" y="49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89" y="0"/>
                    <a:pt x="89" y="0"/>
                    <a:pt x="88" y="0"/>
                  </a:cubicBezTo>
                  <a:cubicBezTo>
                    <a:pt x="87" y="0"/>
                    <a:pt x="87" y="0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0" y="51"/>
                    <a:pt x="0" y="5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2" y="72"/>
                    <a:pt x="4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0" y="144"/>
                    <a:pt x="9" y="145"/>
                    <a:pt x="8" y="147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0" y="171"/>
                    <a:pt x="0" y="172"/>
                    <a:pt x="0" y="172"/>
                  </a:cubicBezTo>
                  <a:cubicBezTo>
                    <a:pt x="0" y="174"/>
                    <a:pt x="2" y="176"/>
                    <a:pt x="4" y="176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4" y="176"/>
                    <a:pt x="176" y="174"/>
                    <a:pt x="176" y="172"/>
                  </a:cubicBezTo>
                  <a:cubicBezTo>
                    <a:pt x="176" y="172"/>
                    <a:pt x="176" y="171"/>
                    <a:pt x="176" y="171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68" y="147"/>
                    <a:pt x="168" y="147"/>
                    <a:pt x="168" y="147"/>
                  </a:cubicBezTo>
                  <a:cubicBezTo>
                    <a:pt x="168" y="147"/>
                    <a:pt x="168" y="147"/>
                    <a:pt x="168" y="147"/>
                  </a:cubicBezTo>
                  <a:cubicBezTo>
                    <a:pt x="167" y="145"/>
                    <a:pt x="166" y="144"/>
                    <a:pt x="164" y="144"/>
                  </a:cubicBezTo>
                  <a:cubicBezTo>
                    <a:pt x="160" y="144"/>
                    <a:pt x="160" y="144"/>
                    <a:pt x="160" y="144"/>
                  </a:cubicBezTo>
                  <a:cubicBezTo>
                    <a:pt x="160" y="72"/>
                    <a:pt x="160" y="72"/>
                    <a:pt x="160" y="72"/>
                  </a:cubicBezTo>
                  <a:lnTo>
                    <a:pt x="172" y="72"/>
                  </a:lnTo>
                  <a:close/>
                  <a:moveTo>
                    <a:pt x="88" y="9"/>
                  </a:moveTo>
                  <a:cubicBezTo>
                    <a:pt x="157" y="48"/>
                    <a:pt x="157" y="48"/>
                    <a:pt x="157" y="48"/>
                  </a:cubicBezTo>
                  <a:cubicBezTo>
                    <a:pt x="19" y="48"/>
                    <a:pt x="19" y="48"/>
                    <a:pt x="19" y="48"/>
                  </a:cubicBezTo>
                  <a:lnTo>
                    <a:pt x="88" y="9"/>
                  </a:lnTo>
                  <a:close/>
                  <a:moveTo>
                    <a:pt x="161" y="152"/>
                  </a:moveTo>
                  <a:cubicBezTo>
                    <a:pt x="166" y="168"/>
                    <a:pt x="166" y="168"/>
                    <a:pt x="166" y="168"/>
                  </a:cubicBezTo>
                  <a:cubicBezTo>
                    <a:pt x="10" y="168"/>
                    <a:pt x="10" y="168"/>
                    <a:pt x="10" y="168"/>
                  </a:cubicBezTo>
                  <a:cubicBezTo>
                    <a:pt x="15" y="152"/>
                    <a:pt x="15" y="152"/>
                    <a:pt x="15" y="152"/>
                  </a:cubicBezTo>
                  <a:lnTo>
                    <a:pt x="161" y="152"/>
                  </a:lnTo>
                  <a:close/>
                  <a:moveTo>
                    <a:pt x="24" y="72"/>
                  </a:moveTo>
                  <a:cubicBezTo>
                    <a:pt x="40" y="72"/>
                    <a:pt x="40" y="72"/>
                    <a:pt x="40" y="72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24" y="144"/>
                    <a:pt x="24" y="144"/>
                    <a:pt x="24" y="144"/>
                  </a:cubicBezTo>
                  <a:lnTo>
                    <a:pt x="24" y="72"/>
                  </a:lnTo>
                  <a:close/>
                  <a:moveTo>
                    <a:pt x="48" y="72"/>
                  </a:moveTo>
                  <a:cubicBezTo>
                    <a:pt x="64" y="72"/>
                    <a:pt x="64" y="72"/>
                    <a:pt x="64" y="72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48" y="144"/>
                    <a:pt x="48" y="144"/>
                    <a:pt x="48" y="144"/>
                  </a:cubicBezTo>
                  <a:lnTo>
                    <a:pt x="48" y="72"/>
                  </a:lnTo>
                  <a:close/>
                  <a:moveTo>
                    <a:pt x="72" y="72"/>
                  </a:moveTo>
                  <a:cubicBezTo>
                    <a:pt x="104" y="72"/>
                    <a:pt x="104" y="72"/>
                    <a:pt x="104" y="72"/>
                  </a:cubicBezTo>
                  <a:cubicBezTo>
                    <a:pt x="104" y="144"/>
                    <a:pt x="104" y="144"/>
                    <a:pt x="104" y="144"/>
                  </a:cubicBezTo>
                  <a:cubicBezTo>
                    <a:pt x="72" y="144"/>
                    <a:pt x="72" y="144"/>
                    <a:pt x="72" y="144"/>
                  </a:cubicBezTo>
                  <a:lnTo>
                    <a:pt x="72" y="72"/>
                  </a:lnTo>
                  <a:close/>
                  <a:moveTo>
                    <a:pt x="112" y="72"/>
                  </a:moveTo>
                  <a:cubicBezTo>
                    <a:pt x="128" y="72"/>
                    <a:pt x="128" y="72"/>
                    <a:pt x="128" y="72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12" y="144"/>
                    <a:pt x="112" y="144"/>
                    <a:pt x="112" y="144"/>
                  </a:cubicBezTo>
                  <a:lnTo>
                    <a:pt x="112" y="72"/>
                  </a:lnTo>
                  <a:close/>
                  <a:moveTo>
                    <a:pt x="136" y="72"/>
                  </a:moveTo>
                  <a:cubicBezTo>
                    <a:pt x="152" y="72"/>
                    <a:pt x="152" y="72"/>
                    <a:pt x="152" y="72"/>
                  </a:cubicBezTo>
                  <a:cubicBezTo>
                    <a:pt x="152" y="144"/>
                    <a:pt x="152" y="144"/>
                    <a:pt x="152" y="144"/>
                  </a:cubicBezTo>
                  <a:cubicBezTo>
                    <a:pt x="136" y="144"/>
                    <a:pt x="136" y="144"/>
                    <a:pt x="136" y="144"/>
                  </a:cubicBezTo>
                  <a:lnTo>
                    <a:pt x="136" y="72"/>
                  </a:lnTo>
                  <a:close/>
                  <a:moveTo>
                    <a:pt x="8" y="56"/>
                  </a:moveTo>
                  <a:cubicBezTo>
                    <a:pt x="168" y="56"/>
                    <a:pt x="168" y="56"/>
                    <a:pt x="168" y="56"/>
                  </a:cubicBezTo>
                  <a:cubicBezTo>
                    <a:pt x="168" y="64"/>
                    <a:pt x="168" y="64"/>
                    <a:pt x="168" y="64"/>
                  </a:cubicBezTo>
                  <a:cubicBezTo>
                    <a:pt x="8" y="64"/>
                    <a:pt x="8" y="64"/>
                    <a:pt x="8" y="64"/>
                  </a:cubicBezTo>
                  <a:lnTo>
                    <a:pt x="8" y="56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45713" tIns="22850" rIns="45713" bIns="2285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4" name="Google Shape;444;g376eb3bdb96_0_384"/>
          <p:cNvGrpSpPr/>
          <p:nvPr/>
        </p:nvGrpSpPr>
        <p:grpSpPr>
          <a:xfrm>
            <a:off x="6476781" y="1949339"/>
            <a:ext cx="2502900" cy="720000"/>
            <a:chOff x="12953563" y="3898677"/>
            <a:chExt cx="5005800" cy="1440000"/>
          </a:xfrm>
        </p:grpSpPr>
        <p:sp>
          <p:nvSpPr>
            <p:cNvPr id="445" name="Google Shape;445;g376eb3bdb96_0_384"/>
            <p:cNvSpPr/>
            <p:nvPr/>
          </p:nvSpPr>
          <p:spPr>
            <a:xfrm>
              <a:off x="13639363" y="3974877"/>
              <a:ext cx="4320000" cy="129600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C00000"/>
            </a:solidFill>
            <a:ln w="127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96000" tIns="22850" rIns="144000" bIns="2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>
                <a:buFont typeface="Arial"/>
                <a:buNone/>
              </a:pPr>
              <a:r>
                <a:rPr lang="en-GB" sz="1600" b="1" dirty="0">
                  <a:solidFill>
                    <a:schemeClr val="lt1"/>
                  </a:solidFill>
                  <a:latin typeface="+mn-lt"/>
                  <a:ea typeface="Calibri"/>
                  <a:cs typeface="Calibri"/>
                  <a:sym typeface="Calibri"/>
                </a:rPr>
                <a:t>Social responsibility</a:t>
              </a:r>
              <a:endParaRPr sz="1600" b="1" dirty="0">
                <a:solidFill>
                  <a:schemeClr val="lt1"/>
                </a:solidFill>
                <a:latin typeface="+mn-lt"/>
                <a:ea typeface="Calibri"/>
                <a:cs typeface="Calibri"/>
              </a:endParaRPr>
            </a:p>
          </p:txBody>
        </p:sp>
        <p:sp>
          <p:nvSpPr>
            <p:cNvPr id="446" name="Google Shape;446;g376eb3bdb96_0_384"/>
            <p:cNvSpPr/>
            <p:nvPr/>
          </p:nvSpPr>
          <p:spPr>
            <a:xfrm>
              <a:off x="12953563" y="3898677"/>
              <a:ext cx="1440000" cy="144000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C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45713" tIns="22850" rIns="45713" bIns="2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7" name="Google Shape;447;g376eb3bdb96_0_384"/>
            <p:cNvGrpSpPr/>
            <p:nvPr/>
          </p:nvGrpSpPr>
          <p:grpSpPr>
            <a:xfrm>
              <a:off x="13274666" y="4000396"/>
              <a:ext cx="792015" cy="1174851"/>
              <a:chOff x="7159484" y="2533442"/>
              <a:chExt cx="364648" cy="540907"/>
            </a:xfrm>
          </p:grpSpPr>
          <p:sp>
            <p:nvSpPr>
              <p:cNvPr id="448" name="Google Shape;448;g376eb3bdb96_0_384"/>
              <p:cNvSpPr/>
              <p:nvPr/>
            </p:nvSpPr>
            <p:spPr>
              <a:xfrm>
                <a:off x="7161224" y="2533442"/>
                <a:ext cx="347719" cy="347719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2" extrusionOk="0">
                    <a:moveTo>
                      <a:pt x="135" y="35"/>
                    </a:moveTo>
                    <a:cubicBezTo>
                      <a:pt x="139" y="37"/>
                      <a:pt x="143" y="40"/>
                      <a:pt x="147" y="42"/>
                    </a:cubicBezTo>
                    <a:cubicBezTo>
                      <a:pt x="151" y="46"/>
                      <a:pt x="154" y="50"/>
                      <a:pt x="155" y="56"/>
                    </a:cubicBezTo>
                    <a:cubicBezTo>
                      <a:pt x="156" y="62"/>
                      <a:pt x="154" y="68"/>
                      <a:pt x="151" y="75"/>
                    </a:cubicBezTo>
                    <a:cubicBezTo>
                      <a:pt x="149" y="75"/>
                      <a:pt x="146" y="75"/>
                      <a:pt x="144" y="77"/>
                    </a:cubicBezTo>
                    <a:cubicBezTo>
                      <a:pt x="128" y="67"/>
                      <a:pt x="109" y="60"/>
                      <a:pt x="91" y="57"/>
                    </a:cubicBezTo>
                    <a:cubicBezTo>
                      <a:pt x="91" y="55"/>
                      <a:pt x="90" y="54"/>
                      <a:pt x="89" y="53"/>
                    </a:cubicBezTo>
                    <a:cubicBezTo>
                      <a:pt x="97" y="41"/>
                      <a:pt x="108" y="31"/>
                      <a:pt x="121" y="31"/>
                    </a:cubicBezTo>
                    <a:cubicBezTo>
                      <a:pt x="126" y="31"/>
                      <a:pt x="131" y="33"/>
                      <a:pt x="135" y="35"/>
                    </a:cubicBezTo>
                    <a:close/>
                    <a:moveTo>
                      <a:pt x="101" y="0"/>
                    </a:moveTo>
                    <a:cubicBezTo>
                      <a:pt x="156" y="0"/>
                      <a:pt x="202" y="45"/>
                      <a:pt x="202" y="101"/>
                    </a:cubicBezTo>
                    <a:cubicBezTo>
                      <a:pt x="202" y="157"/>
                      <a:pt x="156" y="202"/>
                      <a:pt x="101" y="202"/>
                    </a:cubicBezTo>
                    <a:cubicBezTo>
                      <a:pt x="45" y="202"/>
                      <a:pt x="0" y="157"/>
                      <a:pt x="0" y="101"/>
                    </a:cubicBezTo>
                    <a:cubicBezTo>
                      <a:pt x="0" y="45"/>
                      <a:pt x="45" y="0"/>
                      <a:pt x="101" y="0"/>
                    </a:cubicBezTo>
                    <a:close/>
                    <a:moveTo>
                      <a:pt x="101" y="12"/>
                    </a:moveTo>
                    <a:cubicBezTo>
                      <a:pt x="150" y="12"/>
                      <a:pt x="190" y="52"/>
                      <a:pt x="190" y="101"/>
                    </a:cubicBezTo>
                    <a:cubicBezTo>
                      <a:pt x="190" y="151"/>
                      <a:pt x="150" y="190"/>
                      <a:pt x="101" y="190"/>
                    </a:cubicBezTo>
                    <a:cubicBezTo>
                      <a:pt x="51" y="190"/>
                      <a:pt x="11" y="151"/>
                      <a:pt x="11" y="101"/>
                    </a:cubicBezTo>
                    <a:cubicBezTo>
                      <a:pt x="11" y="52"/>
                      <a:pt x="51" y="12"/>
                      <a:pt x="101" y="12"/>
                    </a:cubicBezTo>
                    <a:close/>
                    <a:moveTo>
                      <a:pt x="165" y="64"/>
                    </a:moveTo>
                    <a:cubicBezTo>
                      <a:pt x="173" y="77"/>
                      <a:pt x="176" y="92"/>
                      <a:pt x="175" y="107"/>
                    </a:cubicBezTo>
                    <a:cubicBezTo>
                      <a:pt x="172" y="101"/>
                      <a:pt x="167" y="95"/>
                      <a:pt x="162" y="90"/>
                    </a:cubicBezTo>
                    <a:cubicBezTo>
                      <a:pt x="162" y="86"/>
                      <a:pt x="162" y="83"/>
                      <a:pt x="160" y="80"/>
                    </a:cubicBezTo>
                    <a:cubicBezTo>
                      <a:pt x="163" y="75"/>
                      <a:pt x="165" y="69"/>
                      <a:pt x="165" y="64"/>
                    </a:cubicBezTo>
                    <a:close/>
                    <a:moveTo>
                      <a:pt x="165" y="139"/>
                    </a:moveTo>
                    <a:cubicBezTo>
                      <a:pt x="158" y="151"/>
                      <a:pt x="148" y="160"/>
                      <a:pt x="136" y="167"/>
                    </a:cubicBezTo>
                    <a:cubicBezTo>
                      <a:pt x="141" y="154"/>
                      <a:pt x="135" y="137"/>
                      <a:pt x="128" y="125"/>
                    </a:cubicBezTo>
                    <a:cubicBezTo>
                      <a:pt x="129" y="122"/>
                      <a:pt x="130" y="119"/>
                      <a:pt x="129" y="116"/>
                    </a:cubicBezTo>
                    <a:cubicBezTo>
                      <a:pt x="135" y="111"/>
                      <a:pt x="142" y="105"/>
                      <a:pt x="147" y="99"/>
                    </a:cubicBezTo>
                    <a:cubicBezTo>
                      <a:pt x="150" y="100"/>
                      <a:pt x="153" y="99"/>
                      <a:pt x="156" y="98"/>
                    </a:cubicBezTo>
                    <a:cubicBezTo>
                      <a:pt x="162" y="104"/>
                      <a:pt x="166" y="111"/>
                      <a:pt x="168" y="118"/>
                    </a:cubicBezTo>
                    <a:cubicBezTo>
                      <a:pt x="170" y="126"/>
                      <a:pt x="169" y="132"/>
                      <a:pt x="165" y="139"/>
                    </a:cubicBezTo>
                    <a:close/>
                    <a:moveTo>
                      <a:pt x="107" y="176"/>
                    </a:moveTo>
                    <a:cubicBezTo>
                      <a:pt x="102" y="176"/>
                      <a:pt x="98" y="176"/>
                      <a:pt x="93" y="174"/>
                    </a:cubicBezTo>
                    <a:cubicBezTo>
                      <a:pt x="86" y="171"/>
                      <a:pt x="80" y="163"/>
                      <a:pt x="77" y="154"/>
                    </a:cubicBezTo>
                    <a:cubicBezTo>
                      <a:pt x="80" y="152"/>
                      <a:pt x="82" y="148"/>
                      <a:pt x="82" y="145"/>
                    </a:cubicBezTo>
                    <a:cubicBezTo>
                      <a:pt x="91" y="141"/>
                      <a:pt x="101" y="136"/>
                      <a:pt x="111" y="130"/>
                    </a:cubicBezTo>
                    <a:cubicBezTo>
                      <a:pt x="113" y="131"/>
                      <a:pt x="116" y="132"/>
                      <a:pt x="119" y="131"/>
                    </a:cubicBezTo>
                    <a:cubicBezTo>
                      <a:pt x="128" y="144"/>
                      <a:pt x="132" y="161"/>
                      <a:pt x="122" y="170"/>
                    </a:cubicBezTo>
                    <a:cubicBezTo>
                      <a:pt x="118" y="174"/>
                      <a:pt x="113" y="175"/>
                      <a:pt x="107" y="176"/>
                    </a:cubicBezTo>
                    <a:close/>
                    <a:moveTo>
                      <a:pt x="75" y="172"/>
                    </a:moveTo>
                    <a:cubicBezTo>
                      <a:pt x="63" y="167"/>
                      <a:pt x="53" y="160"/>
                      <a:pt x="45" y="151"/>
                    </a:cubicBezTo>
                    <a:cubicBezTo>
                      <a:pt x="50" y="152"/>
                      <a:pt x="55" y="152"/>
                      <a:pt x="60" y="151"/>
                    </a:cubicBezTo>
                    <a:cubicBezTo>
                      <a:pt x="62" y="153"/>
                      <a:pt x="64" y="155"/>
                      <a:pt x="67" y="155"/>
                    </a:cubicBezTo>
                    <a:cubicBezTo>
                      <a:pt x="69" y="162"/>
                      <a:pt x="71" y="167"/>
                      <a:pt x="75" y="172"/>
                    </a:cubicBezTo>
                    <a:close/>
                    <a:moveTo>
                      <a:pt x="31" y="125"/>
                    </a:moveTo>
                    <a:cubicBezTo>
                      <a:pt x="30" y="111"/>
                      <a:pt x="44" y="105"/>
                      <a:pt x="57" y="103"/>
                    </a:cubicBezTo>
                    <a:cubicBezTo>
                      <a:pt x="58" y="106"/>
                      <a:pt x="60" y="108"/>
                      <a:pt x="62" y="109"/>
                    </a:cubicBezTo>
                    <a:cubicBezTo>
                      <a:pt x="61" y="118"/>
                      <a:pt x="61" y="126"/>
                      <a:pt x="62" y="134"/>
                    </a:cubicBezTo>
                    <a:cubicBezTo>
                      <a:pt x="60" y="136"/>
                      <a:pt x="59" y="138"/>
                      <a:pt x="58" y="141"/>
                    </a:cubicBezTo>
                    <a:cubicBezTo>
                      <a:pt x="49" y="142"/>
                      <a:pt x="41" y="141"/>
                      <a:pt x="36" y="137"/>
                    </a:cubicBezTo>
                    <a:cubicBezTo>
                      <a:pt x="32" y="134"/>
                      <a:pt x="31" y="129"/>
                      <a:pt x="31" y="125"/>
                    </a:cubicBezTo>
                    <a:close/>
                    <a:moveTo>
                      <a:pt x="26" y="108"/>
                    </a:moveTo>
                    <a:cubicBezTo>
                      <a:pt x="25" y="100"/>
                      <a:pt x="26" y="88"/>
                      <a:pt x="29" y="81"/>
                    </a:cubicBezTo>
                    <a:cubicBezTo>
                      <a:pt x="35" y="67"/>
                      <a:pt x="55" y="64"/>
                      <a:pt x="68" y="65"/>
                    </a:cubicBezTo>
                    <a:cubicBezTo>
                      <a:pt x="69" y="66"/>
                      <a:pt x="70" y="68"/>
                      <a:pt x="71" y="69"/>
                    </a:cubicBezTo>
                    <a:cubicBezTo>
                      <a:pt x="69" y="75"/>
                      <a:pt x="67" y="81"/>
                      <a:pt x="65" y="87"/>
                    </a:cubicBezTo>
                    <a:cubicBezTo>
                      <a:pt x="62" y="88"/>
                      <a:pt x="59" y="90"/>
                      <a:pt x="57" y="93"/>
                    </a:cubicBezTo>
                    <a:cubicBezTo>
                      <a:pt x="46" y="94"/>
                      <a:pt x="33" y="99"/>
                      <a:pt x="26" y="108"/>
                    </a:cubicBezTo>
                    <a:close/>
                    <a:moveTo>
                      <a:pt x="39" y="59"/>
                    </a:moveTo>
                    <a:cubicBezTo>
                      <a:pt x="52" y="40"/>
                      <a:pt x="74" y="27"/>
                      <a:pt x="100" y="26"/>
                    </a:cubicBezTo>
                    <a:cubicBezTo>
                      <a:pt x="87" y="34"/>
                      <a:pt x="80" y="47"/>
                      <a:pt x="80" y="48"/>
                    </a:cubicBezTo>
                    <a:cubicBezTo>
                      <a:pt x="75" y="48"/>
                      <a:pt x="71" y="51"/>
                      <a:pt x="69" y="54"/>
                    </a:cubicBezTo>
                    <a:cubicBezTo>
                      <a:pt x="59" y="54"/>
                      <a:pt x="48" y="55"/>
                      <a:pt x="39" y="59"/>
                    </a:cubicBezTo>
                    <a:close/>
                    <a:moveTo>
                      <a:pt x="90" y="67"/>
                    </a:moveTo>
                    <a:cubicBezTo>
                      <a:pt x="88" y="70"/>
                      <a:pt x="84" y="73"/>
                      <a:pt x="80" y="73"/>
                    </a:cubicBezTo>
                    <a:cubicBezTo>
                      <a:pt x="78" y="78"/>
                      <a:pt x="77" y="83"/>
                      <a:pt x="75" y="89"/>
                    </a:cubicBezTo>
                    <a:cubicBezTo>
                      <a:pt x="77" y="90"/>
                      <a:pt x="78" y="92"/>
                      <a:pt x="79" y="94"/>
                    </a:cubicBezTo>
                    <a:cubicBezTo>
                      <a:pt x="91" y="96"/>
                      <a:pt x="103" y="100"/>
                      <a:pt x="112" y="108"/>
                    </a:cubicBezTo>
                    <a:cubicBezTo>
                      <a:pt x="116" y="107"/>
                      <a:pt x="119" y="107"/>
                      <a:pt x="122" y="108"/>
                    </a:cubicBezTo>
                    <a:cubicBezTo>
                      <a:pt x="129" y="103"/>
                      <a:pt x="134" y="98"/>
                      <a:pt x="139" y="92"/>
                    </a:cubicBezTo>
                    <a:cubicBezTo>
                      <a:pt x="138" y="90"/>
                      <a:pt x="138" y="87"/>
                      <a:pt x="138" y="85"/>
                    </a:cubicBezTo>
                    <a:cubicBezTo>
                      <a:pt x="124" y="76"/>
                      <a:pt x="106" y="70"/>
                      <a:pt x="90" y="67"/>
                    </a:cubicBezTo>
                    <a:close/>
                    <a:moveTo>
                      <a:pt x="79" y="104"/>
                    </a:moveTo>
                    <a:cubicBezTo>
                      <a:pt x="78" y="107"/>
                      <a:pt x="75" y="109"/>
                      <a:pt x="72" y="110"/>
                    </a:cubicBezTo>
                    <a:cubicBezTo>
                      <a:pt x="72" y="118"/>
                      <a:pt x="72" y="125"/>
                      <a:pt x="72" y="132"/>
                    </a:cubicBezTo>
                    <a:cubicBezTo>
                      <a:pt x="75" y="132"/>
                      <a:pt x="77" y="134"/>
                      <a:pt x="78" y="135"/>
                    </a:cubicBezTo>
                    <a:cubicBezTo>
                      <a:pt x="87" y="132"/>
                      <a:pt x="96" y="127"/>
                      <a:pt x="105" y="121"/>
                    </a:cubicBezTo>
                    <a:cubicBezTo>
                      <a:pt x="105" y="119"/>
                      <a:pt x="105" y="117"/>
                      <a:pt x="105" y="116"/>
                    </a:cubicBezTo>
                    <a:cubicBezTo>
                      <a:pt x="98" y="109"/>
                      <a:pt x="89" y="106"/>
                      <a:pt x="79" y="10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g376eb3bdb96_0_384"/>
              <p:cNvSpPr/>
              <p:nvPr/>
            </p:nvSpPr>
            <p:spPr>
              <a:xfrm>
                <a:off x="7159484" y="2733181"/>
                <a:ext cx="364648" cy="341168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28" extrusionOk="0">
                    <a:moveTo>
                      <a:pt x="108" y="164"/>
                    </a:moveTo>
                    <a:cubicBezTo>
                      <a:pt x="88" y="165"/>
                      <a:pt x="72" y="173"/>
                      <a:pt x="60" y="188"/>
                    </a:cubicBezTo>
                    <a:cubicBezTo>
                      <a:pt x="35" y="188"/>
                      <a:pt x="35" y="188"/>
                      <a:pt x="35" y="188"/>
                    </a:cubicBezTo>
                    <a:cubicBezTo>
                      <a:pt x="25" y="188"/>
                      <a:pt x="17" y="185"/>
                      <a:pt x="10" y="180"/>
                    </a:cubicBezTo>
                    <a:cubicBezTo>
                      <a:pt x="3" y="175"/>
                      <a:pt x="0" y="168"/>
                      <a:pt x="0" y="159"/>
                    </a:cubicBezTo>
                    <a:cubicBezTo>
                      <a:pt x="0" y="116"/>
                      <a:pt x="7" y="94"/>
                      <a:pt x="22" y="94"/>
                    </a:cubicBezTo>
                    <a:cubicBezTo>
                      <a:pt x="23" y="94"/>
                      <a:pt x="26" y="95"/>
                      <a:pt x="30" y="98"/>
                    </a:cubicBezTo>
                    <a:cubicBezTo>
                      <a:pt x="35" y="100"/>
                      <a:pt x="41" y="103"/>
                      <a:pt x="48" y="106"/>
                    </a:cubicBezTo>
                    <a:cubicBezTo>
                      <a:pt x="55" y="108"/>
                      <a:pt x="63" y="110"/>
                      <a:pt x="70" y="110"/>
                    </a:cubicBezTo>
                    <a:cubicBezTo>
                      <a:pt x="78" y="110"/>
                      <a:pt x="86" y="108"/>
                      <a:pt x="94" y="105"/>
                    </a:cubicBezTo>
                    <a:cubicBezTo>
                      <a:pt x="94" y="110"/>
                      <a:pt x="93" y="114"/>
                      <a:pt x="93" y="117"/>
                    </a:cubicBezTo>
                    <a:cubicBezTo>
                      <a:pt x="93" y="134"/>
                      <a:pt x="98" y="150"/>
                      <a:pt x="108" y="164"/>
                    </a:cubicBezTo>
                    <a:close/>
                    <a:moveTo>
                      <a:pt x="304" y="281"/>
                    </a:moveTo>
                    <a:cubicBezTo>
                      <a:pt x="304" y="295"/>
                      <a:pt x="299" y="307"/>
                      <a:pt x="291" y="315"/>
                    </a:cubicBezTo>
                    <a:cubicBezTo>
                      <a:pt x="282" y="324"/>
                      <a:pt x="270" y="328"/>
                      <a:pt x="255" y="328"/>
                    </a:cubicBezTo>
                    <a:cubicBezTo>
                      <a:pt x="95" y="328"/>
                      <a:pt x="95" y="328"/>
                      <a:pt x="95" y="328"/>
                    </a:cubicBezTo>
                    <a:cubicBezTo>
                      <a:pt x="81" y="328"/>
                      <a:pt x="69" y="324"/>
                      <a:pt x="60" y="315"/>
                    </a:cubicBezTo>
                    <a:cubicBezTo>
                      <a:pt x="51" y="307"/>
                      <a:pt x="46" y="295"/>
                      <a:pt x="46" y="281"/>
                    </a:cubicBezTo>
                    <a:cubicBezTo>
                      <a:pt x="46" y="274"/>
                      <a:pt x="47" y="268"/>
                      <a:pt x="47" y="262"/>
                    </a:cubicBezTo>
                    <a:cubicBezTo>
                      <a:pt x="48" y="256"/>
                      <a:pt x="48" y="249"/>
                      <a:pt x="50" y="242"/>
                    </a:cubicBezTo>
                    <a:cubicBezTo>
                      <a:pt x="51" y="235"/>
                      <a:pt x="53" y="228"/>
                      <a:pt x="55" y="222"/>
                    </a:cubicBezTo>
                    <a:cubicBezTo>
                      <a:pt x="56" y="216"/>
                      <a:pt x="59" y="210"/>
                      <a:pt x="62" y="204"/>
                    </a:cubicBezTo>
                    <a:cubicBezTo>
                      <a:pt x="66" y="198"/>
                      <a:pt x="69" y="193"/>
                      <a:pt x="74" y="189"/>
                    </a:cubicBezTo>
                    <a:cubicBezTo>
                      <a:pt x="78" y="185"/>
                      <a:pt x="83" y="182"/>
                      <a:pt x="89" y="180"/>
                    </a:cubicBezTo>
                    <a:cubicBezTo>
                      <a:pt x="96" y="177"/>
                      <a:pt x="102" y="176"/>
                      <a:pt x="110" y="176"/>
                    </a:cubicBezTo>
                    <a:cubicBezTo>
                      <a:pt x="111" y="176"/>
                      <a:pt x="114" y="177"/>
                      <a:pt x="118" y="180"/>
                    </a:cubicBezTo>
                    <a:cubicBezTo>
                      <a:pt x="122" y="183"/>
                      <a:pt x="126" y="185"/>
                      <a:pt x="131" y="189"/>
                    </a:cubicBezTo>
                    <a:cubicBezTo>
                      <a:pt x="136" y="192"/>
                      <a:pt x="142" y="195"/>
                      <a:pt x="151" y="197"/>
                    </a:cubicBezTo>
                    <a:cubicBezTo>
                      <a:pt x="159" y="200"/>
                      <a:pt x="167" y="201"/>
                      <a:pt x="175" y="201"/>
                    </a:cubicBezTo>
                    <a:cubicBezTo>
                      <a:pt x="183" y="201"/>
                      <a:pt x="192" y="200"/>
                      <a:pt x="200" y="197"/>
                    </a:cubicBezTo>
                    <a:cubicBezTo>
                      <a:pt x="208" y="195"/>
                      <a:pt x="215" y="192"/>
                      <a:pt x="219" y="189"/>
                    </a:cubicBezTo>
                    <a:cubicBezTo>
                      <a:pt x="224" y="185"/>
                      <a:pt x="229" y="183"/>
                      <a:pt x="233" y="180"/>
                    </a:cubicBezTo>
                    <a:cubicBezTo>
                      <a:pt x="237" y="177"/>
                      <a:pt x="239" y="176"/>
                      <a:pt x="241" y="176"/>
                    </a:cubicBezTo>
                    <a:cubicBezTo>
                      <a:pt x="248" y="176"/>
                      <a:pt x="255" y="177"/>
                      <a:pt x="261" y="180"/>
                    </a:cubicBezTo>
                    <a:cubicBezTo>
                      <a:pt x="267" y="182"/>
                      <a:pt x="272" y="185"/>
                      <a:pt x="277" y="189"/>
                    </a:cubicBezTo>
                    <a:cubicBezTo>
                      <a:pt x="281" y="193"/>
                      <a:pt x="285" y="198"/>
                      <a:pt x="288" y="204"/>
                    </a:cubicBezTo>
                    <a:cubicBezTo>
                      <a:pt x="291" y="210"/>
                      <a:pt x="294" y="216"/>
                      <a:pt x="296" y="222"/>
                    </a:cubicBezTo>
                    <a:cubicBezTo>
                      <a:pt x="298" y="228"/>
                      <a:pt x="299" y="235"/>
                      <a:pt x="301" y="242"/>
                    </a:cubicBezTo>
                    <a:cubicBezTo>
                      <a:pt x="302" y="249"/>
                      <a:pt x="303" y="256"/>
                      <a:pt x="303" y="262"/>
                    </a:cubicBezTo>
                    <a:cubicBezTo>
                      <a:pt x="304" y="268"/>
                      <a:pt x="304" y="274"/>
                      <a:pt x="304" y="281"/>
                    </a:cubicBezTo>
                    <a:close/>
                    <a:moveTo>
                      <a:pt x="117" y="47"/>
                    </a:moveTo>
                    <a:cubicBezTo>
                      <a:pt x="117" y="60"/>
                      <a:pt x="112" y="71"/>
                      <a:pt x="103" y="80"/>
                    </a:cubicBezTo>
                    <a:cubicBezTo>
                      <a:pt x="94" y="89"/>
                      <a:pt x="83" y="94"/>
                      <a:pt x="70" y="94"/>
                    </a:cubicBezTo>
                    <a:cubicBezTo>
                      <a:pt x="57" y="94"/>
                      <a:pt x="46" y="89"/>
                      <a:pt x="37" y="80"/>
                    </a:cubicBezTo>
                    <a:cubicBezTo>
                      <a:pt x="28" y="71"/>
                      <a:pt x="23" y="60"/>
                      <a:pt x="23" y="47"/>
                    </a:cubicBezTo>
                    <a:cubicBezTo>
                      <a:pt x="23" y="34"/>
                      <a:pt x="28" y="23"/>
                      <a:pt x="37" y="14"/>
                    </a:cubicBezTo>
                    <a:cubicBezTo>
                      <a:pt x="46" y="5"/>
                      <a:pt x="57" y="0"/>
                      <a:pt x="70" y="0"/>
                    </a:cubicBezTo>
                    <a:cubicBezTo>
                      <a:pt x="83" y="0"/>
                      <a:pt x="94" y="5"/>
                      <a:pt x="103" y="14"/>
                    </a:cubicBezTo>
                    <a:cubicBezTo>
                      <a:pt x="112" y="23"/>
                      <a:pt x="117" y="34"/>
                      <a:pt x="117" y="47"/>
                    </a:cubicBezTo>
                    <a:close/>
                    <a:moveTo>
                      <a:pt x="245" y="117"/>
                    </a:moveTo>
                    <a:cubicBezTo>
                      <a:pt x="245" y="137"/>
                      <a:pt x="239" y="153"/>
                      <a:pt x="225" y="167"/>
                    </a:cubicBezTo>
                    <a:cubicBezTo>
                      <a:pt x="211" y="181"/>
                      <a:pt x="195" y="188"/>
                      <a:pt x="175" y="188"/>
                    </a:cubicBezTo>
                    <a:cubicBezTo>
                      <a:pt x="156" y="188"/>
                      <a:pt x="139" y="181"/>
                      <a:pt x="126" y="167"/>
                    </a:cubicBezTo>
                    <a:cubicBezTo>
                      <a:pt x="112" y="153"/>
                      <a:pt x="105" y="137"/>
                      <a:pt x="105" y="117"/>
                    </a:cubicBezTo>
                    <a:cubicBezTo>
                      <a:pt x="105" y="98"/>
                      <a:pt x="112" y="82"/>
                      <a:pt x="126" y="68"/>
                    </a:cubicBezTo>
                    <a:cubicBezTo>
                      <a:pt x="139" y="54"/>
                      <a:pt x="156" y="47"/>
                      <a:pt x="175" y="47"/>
                    </a:cubicBezTo>
                    <a:cubicBezTo>
                      <a:pt x="195" y="47"/>
                      <a:pt x="211" y="54"/>
                      <a:pt x="225" y="68"/>
                    </a:cubicBezTo>
                    <a:cubicBezTo>
                      <a:pt x="239" y="82"/>
                      <a:pt x="245" y="98"/>
                      <a:pt x="245" y="117"/>
                    </a:cubicBezTo>
                    <a:close/>
                    <a:moveTo>
                      <a:pt x="351" y="159"/>
                    </a:moveTo>
                    <a:cubicBezTo>
                      <a:pt x="351" y="168"/>
                      <a:pt x="347" y="175"/>
                      <a:pt x="341" y="180"/>
                    </a:cubicBezTo>
                    <a:cubicBezTo>
                      <a:pt x="334" y="185"/>
                      <a:pt x="325" y="188"/>
                      <a:pt x="315" y="188"/>
                    </a:cubicBezTo>
                    <a:cubicBezTo>
                      <a:pt x="291" y="188"/>
                      <a:pt x="291" y="188"/>
                      <a:pt x="291" y="188"/>
                    </a:cubicBezTo>
                    <a:cubicBezTo>
                      <a:pt x="278" y="173"/>
                      <a:pt x="262" y="165"/>
                      <a:pt x="242" y="164"/>
                    </a:cubicBezTo>
                    <a:cubicBezTo>
                      <a:pt x="252" y="150"/>
                      <a:pt x="257" y="134"/>
                      <a:pt x="257" y="117"/>
                    </a:cubicBezTo>
                    <a:cubicBezTo>
                      <a:pt x="257" y="114"/>
                      <a:pt x="257" y="110"/>
                      <a:pt x="256" y="105"/>
                    </a:cubicBezTo>
                    <a:cubicBezTo>
                      <a:pt x="264" y="108"/>
                      <a:pt x="272" y="110"/>
                      <a:pt x="281" y="110"/>
                    </a:cubicBezTo>
                    <a:cubicBezTo>
                      <a:pt x="288" y="110"/>
                      <a:pt x="295" y="108"/>
                      <a:pt x="302" y="106"/>
                    </a:cubicBezTo>
                    <a:cubicBezTo>
                      <a:pt x="310" y="103"/>
                      <a:pt x="316" y="100"/>
                      <a:pt x="320" y="98"/>
                    </a:cubicBezTo>
                    <a:cubicBezTo>
                      <a:pt x="325" y="95"/>
                      <a:pt x="327" y="94"/>
                      <a:pt x="328" y="94"/>
                    </a:cubicBezTo>
                    <a:cubicBezTo>
                      <a:pt x="343" y="94"/>
                      <a:pt x="351" y="116"/>
                      <a:pt x="351" y="159"/>
                    </a:cubicBezTo>
                    <a:close/>
                    <a:moveTo>
                      <a:pt x="327" y="47"/>
                    </a:moveTo>
                    <a:cubicBezTo>
                      <a:pt x="327" y="60"/>
                      <a:pt x="323" y="71"/>
                      <a:pt x="314" y="80"/>
                    </a:cubicBezTo>
                    <a:cubicBezTo>
                      <a:pt x="304" y="89"/>
                      <a:pt x="293" y="94"/>
                      <a:pt x="281" y="94"/>
                    </a:cubicBezTo>
                    <a:cubicBezTo>
                      <a:pt x="268" y="94"/>
                      <a:pt x="257" y="89"/>
                      <a:pt x="247" y="80"/>
                    </a:cubicBezTo>
                    <a:cubicBezTo>
                      <a:pt x="238" y="71"/>
                      <a:pt x="234" y="60"/>
                      <a:pt x="234" y="47"/>
                    </a:cubicBezTo>
                    <a:cubicBezTo>
                      <a:pt x="234" y="34"/>
                      <a:pt x="238" y="23"/>
                      <a:pt x="247" y="14"/>
                    </a:cubicBezTo>
                    <a:cubicBezTo>
                      <a:pt x="257" y="5"/>
                      <a:pt x="268" y="0"/>
                      <a:pt x="281" y="0"/>
                    </a:cubicBezTo>
                    <a:cubicBezTo>
                      <a:pt x="293" y="0"/>
                      <a:pt x="304" y="5"/>
                      <a:pt x="314" y="14"/>
                    </a:cubicBezTo>
                    <a:cubicBezTo>
                      <a:pt x="323" y="23"/>
                      <a:pt x="327" y="34"/>
                      <a:pt x="327" y="47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2404B38-74CB-CB80-0E30-CDB6A6E0B92C}"/>
              </a:ext>
            </a:extLst>
          </p:cNvPr>
          <p:cNvSpPr txBox="1"/>
          <p:nvPr/>
        </p:nvSpPr>
        <p:spPr>
          <a:xfrm>
            <a:off x="8722659" y="6557128"/>
            <a:ext cx="3329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Sustainable IT playbook 2026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88230E-6206-04EE-1F8C-C55F3D1FB2F0}"/>
              </a:ext>
            </a:extLst>
          </p:cNvPr>
          <p:cNvSpPr txBox="1"/>
          <p:nvPr/>
        </p:nvSpPr>
        <p:spPr>
          <a:xfrm>
            <a:off x="627085" y="411151"/>
            <a:ext cx="8200810" cy="6104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>
              <a:lnSpc>
                <a:spcPct val="115000"/>
              </a:lnSpc>
              <a:spcAft>
                <a:spcPts val="400"/>
              </a:spcAft>
              <a:buNone/>
            </a:pPr>
            <a:r>
              <a:rPr lang="en-GB" sz="3200" kern="0" dirty="0">
                <a:solidFill>
                  <a:srgbClr val="04BF2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Sustainability strategy goals</a:t>
            </a:r>
            <a:endParaRPr lang="en-US" sz="3200" kern="100" dirty="0">
              <a:solidFill>
                <a:srgbClr val="04BF20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211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Google Shape;380;g376eb3bdb96_0_433"/>
          <p:cNvGrpSpPr/>
          <p:nvPr/>
        </p:nvGrpSpPr>
        <p:grpSpPr>
          <a:xfrm>
            <a:off x="479300" y="1085370"/>
            <a:ext cx="11372559" cy="5261110"/>
            <a:chOff x="958601" y="2170740"/>
            <a:chExt cx="22745118" cy="10522220"/>
          </a:xfrm>
        </p:grpSpPr>
        <p:sp>
          <p:nvSpPr>
            <p:cNvPr id="381" name="Google Shape;381;g376eb3bdb96_0_433"/>
            <p:cNvSpPr txBox="1"/>
            <p:nvPr/>
          </p:nvSpPr>
          <p:spPr>
            <a:xfrm>
              <a:off x="958601" y="2586607"/>
              <a:ext cx="2779128" cy="861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 dirty="0">
                  <a:solidFill>
                    <a:schemeClr val="accent1"/>
                  </a:solidFill>
                  <a:ea typeface="Calibri"/>
                  <a:sym typeface="Calibri"/>
                </a:rPr>
                <a:t>Sustainability vision</a:t>
              </a:r>
              <a:endParaRPr sz="1400" dirty="0">
                <a:solidFill>
                  <a:schemeClr val="accent1"/>
                </a:solidFill>
              </a:endParaRPr>
            </a:p>
          </p:txBody>
        </p:sp>
        <p:sp>
          <p:nvSpPr>
            <p:cNvPr id="382" name="Google Shape;382;g376eb3bdb96_0_433"/>
            <p:cNvSpPr txBox="1"/>
            <p:nvPr/>
          </p:nvSpPr>
          <p:spPr>
            <a:xfrm>
              <a:off x="958601" y="8999642"/>
              <a:ext cx="2019000" cy="861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GB" sz="1400" b="1">
                  <a:solidFill>
                    <a:schemeClr val="accen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Strategic priorities</a:t>
              </a:r>
              <a:endParaRPr sz="1400" b="1">
                <a:solidFill>
                  <a:schemeClr val="accen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383" name="Google Shape;383;g376eb3bdb96_0_433"/>
            <p:cNvSpPr/>
            <p:nvPr/>
          </p:nvSpPr>
          <p:spPr>
            <a:xfrm>
              <a:off x="2806663" y="2170740"/>
              <a:ext cx="20612400" cy="11223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g376eb3bdb96_0_433"/>
            <p:cNvSpPr txBox="1"/>
            <p:nvPr/>
          </p:nvSpPr>
          <p:spPr>
            <a:xfrm>
              <a:off x="7082316" y="2711606"/>
              <a:ext cx="12061200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1" i="1">
                  <a:solidFill>
                    <a:schemeClr val="lt1"/>
                  </a:solidFill>
                  <a:latin typeface="+mn-lt"/>
                  <a:ea typeface="Calibri"/>
                  <a:cs typeface="Calibri"/>
                  <a:sym typeface="Calibri"/>
                </a:rPr>
                <a:t>Positive contribution to people, the planet, &amp; profits</a:t>
              </a:r>
              <a:endParaRPr sz="1400" b="1" i="1">
                <a:solidFill>
                  <a:srgbClr val="FFFFFF"/>
                </a:solidFill>
                <a:latin typeface="+mn-lt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g376eb3bdb96_0_433"/>
            <p:cNvSpPr txBox="1"/>
            <p:nvPr/>
          </p:nvSpPr>
          <p:spPr>
            <a:xfrm>
              <a:off x="2986662" y="8999642"/>
              <a:ext cx="4320000" cy="2462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79705" marR="0" lvl="1" indent="-17970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199"/>
                <a:buFont typeface="Noto Sans Symbols"/>
                <a:buChar char="▪"/>
              </a:pPr>
              <a:r>
                <a:rPr lang="en-GB" sz="1250" b="0" i="0" u="none" strike="noStrike" cap="none" dirty="0">
                  <a:solidFill>
                    <a:schemeClr val="bg2"/>
                  </a:solidFill>
                  <a:ea typeface="Calibri"/>
                  <a:sym typeface="Calibri"/>
                </a:rPr>
                <a:t>Net-zero operations by 2030</a:t>
              </a:r>
              <a:endParaRPr lang="en-US" sz="1250">
                <a:solidFill>
                  <a:schemeClr val="bg2"/>
                </a:solidFill>
              </a:endParaRPr>
            </a:p>
            <a:p>
              <a:pPr marL="179705" marR="0" lvl="1" indent="-179705" algn="l" rtl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1"/>
                </a:buClr>
                <a:buSzPts val="2199"/>
                <a:buFont typeface="Noto Sans Symbols"/>
                <a:buChar char="▪"/>
              </a:pPr>
              <a:r>
                <a:rPr lang="en-GB" sz="1250" b="0" i="0" u="none" strike="noStrike" cap="none" dirty="0">
                  <a:solidFill>
                    <a:schemeClr val="bg2"/>
                  </a:solidFill>
                  <a:ea typeface="Calibri"/>
                  <a:sym typeface="Calibri"/>
                </a:rPr>
                <a:t>Net-zero supply chain by 2040</a:t>
              </a:r>
              <a:endParaRPr sz="1250">
                <a:solidFill>
                  <a:schemeClr val="bg2"/>
                </a:solidFill>
              </a:endParaRPr>
            </a:p>
            <a:p>
              <a:pPr marL="179705" marR="0" lvl="1" indent="-179705" algn="l" rtl="0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accent1"/>
                </a:buClr>
                <a:buSzPts val="2199"/>
                <a:buFont typeface="Noto Sans Symbols"/>
                <a:buChar char="▪"/>
              </a:pPr>
              <a:r>
                <a:rPr lang="en-GB" sz="1250" b="0" i="0" u="none" strike="noStrike" cap="none" dirty="0">
                  <a:solidFill>
                    <a:schemeClr val="bg2"/>
                  </a:solidFill>
                  <a:ea typeface="Calibri"/>
                  <a:sym typeface="Calibri"/>
                </a:rPr>
                <a:t>Contribute to the restoration of biodiversity</a:t>
              </a:r>
              <a:endParaRPr sz="1250" dirty="0">
                <a:solidFill>
                  <a:schemeClr val="bg2"/>
                </a:solidFill>
              </a:endParaRPr>
            </a:p>
          </p:txBody>
        </p:sp>
        <p:sp>
          <p:nvSpPr>
            <p:cNvPr id="386" name="Google Shape;386;g376eb3bdb96_0_433"/>
            <p:cNvSpPr txBox="1"/>
            <p:nvPr/>
          </p:nvSpPr>
          <p:spPr>
            <a:xfrm>
              <a:off x="13805480" y="8999641"/>
              <a:ext cx="4666963" cy="36933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79705" lvl="1" indent="-179705">
                <a:spcBef>
                  <a:spcPts val="0"/>
                </a:spcBef>
                <a:buClr>
                  <a:schemeClr val="accent1"/>
                </a:buClr>
                <a:buSzPts val="2199"/>
                <a:buFont typeface="Noto Sans Symbols"/>
                <a:buChar char="▪"/>
              </a:pPr>
              <a:r>
                <a:rPr lang="en-GB" sz="1250" dirty="0">
                  <a:solidFill>
                    <a:schemeClr val="bg2"/>
                  </a:solidFill>
                  <a:ea typeface="Calibri"/>
                  <a:sym typeface="Calibri"/>
                </a:rPr>
                <a:t>Build resilience &amp; adaptability in our people &amp; society through continuous learning &amp; assistance programs</a:t>
              </a:r>
              <a:endParaRPr lang="en-US" sz="1250">
                <a:solidFill>
                  <a:schemeClr val="bg2"/>
                </a:solidFill>
                <a:ea typeface="Calibri"/>
              </a:endParaRPr>
            </a:p>
            <a:p>
              <a:pPr marL="179705" lvl="1" indent="-179705">
                <a:spcBef>
                  <a:spcPts val="300"/>
                </a:spcBef>
                <a:buClr>
                  <a:schemeClr val="accent1"/>
                </a:buClr>
                <a:buSzPts val="2199"/>
                <a:buFont typeface="Noto Sans Symbols"/>
                <a:buChar char="▪"/>
              </a:pPr>
              <a:r>
                <a:rPr lang="en-GB" sz="1250" dirty="0">
                  <a:solidFill>
                    <a:schemeClr val="bg2"/>
                  </a:solidFill>
                  <a:ea typeface="Calibri"/>
                  <a:sym typeface="Calibri"/>
                </a:rPr>
                <a:t>Global diverse workforce</a:t>
              </a:r>
              <a:endParaRPr sz="1250">
                <a:solidFill>
                  <a:schemeClr val="bg2"/>
                </a:solidFill>
                <a:ea typeface="Calibri"/>
              </a:endParaRPr>
            </a:p>
            <a:p>
              <a:pPr marL="179705" lvl="1" indent="-179705">
                <a:spcBef>
                  <a:spcPts val="300"/>
                </a:spcBef>
                <a:buClr>
                  <a:schemeClr val="accent1"/>
                </a:buClr>
                <a:buSzPts val="2199"/>
                <a:buFont typeface="Noto Sans Symbols"/>
                <a:buChar char="▪"/>
              </a:pPr>
              <a:r>
                <a:rPr lang="en-GB" sz="1250" dirty="0">
                  <a:solidFill>
                    <a:schemeClr val="bg2"/>
                  </a:solidFill>
                  <a:ea typeface="Calibri"/>
                  <a:sym typeface="Calibri"/>
                </a:rPr>
                <a:t>Adapt to a new normal working model</a:t>
              </a:r>
              <a:endParaRPr sz="1250">
                <a:solidFill>
                  <a:schemeClr val="bg2"/>
                </a:solidFill>
                <a:ea typeface="Calibri"/>
              </a:endParaRPr>
            </a:p>
            <a:p>
              <a:pPr marL="179705" lvl="1" indent="-179705">
                <a:spcBef>
                  <a:spcPts val="300"/>
                </a:spcBef>
                <a:buClr>
                  <a:schemeClr val="accent1"/>
                </a:buClr>
                <a:buSzPts val="2199"/>
                <a:buFont typeface="Noto Sans Symbols"/>
                <a:buChar char="▪"/>
              </a:pPr>
              <a:r>
                <a:rPr lang="en-GB" sz="1250" dirty="0">
                  <a:solidFill>
                    <a:schemeClr val="bg2"/>
                  </a:solidFill>
                  <a:ea typeface="Calibri"/>
                  <a:sym typeface="Calibri"/>
                </a:rPr>
                <a:t>Positive contribution to our communities &amp; society at large</a:t>
              </a:r>
              <a:endParaRPr sz="1250">
                <a:solidFill>
                  <a:schemeClr val="bg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387" name="Google Shape;387;g376eb3bdb96_0_433"/>
            <p:cNvSpPr txBox="1"/>
            <p:nvPr/>
          </p:nvSpPr>
          <p:spPr>
            <a:xfrm>
              <a:off x="19203719" y="8999642"/>
              <a:ext cx="4405648" cy="30315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79705" lvl="1" indent="-179705">
                <a:spcBef>
                  <a:spcPts val="0"/>
                </a:spcBef>
                <a:buClr>
                  <a:schemeClr val="accent1"/>
                </a:buClr>
                <a:buSzPts val="2199"/>
                <a:buFont typeface="Noto Sans Symbols"/>
                <a:buChar char="▪"/>
              </a:pPr>
              <a:r>
                <a:rPr lang="en-GB" sz="1300" dirty="0">
                  <a:solidFill>
                    <a:schemeClr val="bg2"/>
                  </a:solidFill>
                  <a:ea typeface="Calibri"/>
                  <a:sym typeface="Calibri"/>
                </a:rPr>
                <a:t>Digital innovation &amp; technology</a:t>
              </a:r>
              <a:endParaRPr lang="en-US" sz="1300">
                <a:solidFill>
                  <a:schemeClr val="bg2"/>
                </a:solidFill>
                <a:ea typeface="Calibri"/>
              </a:endParaRPr>
            </a:p>
            <a:p>
              <a:pPr marL="179705" lvl="1" indent="-179705">
                <a:spcBef>
                  <a:spcPts val="300"/>
                </a:spcBef>
                <a:buClr>
                  <a:schemeClr val="accent1"/>
                </a:buClr>
                <a:buSzPts val="2199"/>
                <a:buFont typeface="Noto Sans Symbols"/>
                <a:buChar char="▪"/>
              </a:pPr>
              <a:r>
                <a:rPr lang="en-GB" sz="1300" dirty="0">
                  <a:solidFill>
                    <a:schemeClr val="bg2"/>
                  </a:solidFill>
                  <a:ea typeface="Calibri"/>
                  <a:sym typeface="Calibri"/>
                </a:rPr>
                <a:t>Secure, trusted, &amp; transparent supply chain</a:t>
              </a:r>
              <a:endParaRPr sz="1300">
                <a:solidFill>
                  <a:schemeClr val="bg2"/>
                </a:solidFill>
                <a:ea typeface="Calibri"/>
              </a:endParaRPr>
            </a:p>
            <a:p>
              <a:pPr marL="179705" lvl="1" indent="-179705">
                <a:spcBef>
                  <a:spcPts val="300"/>
                </a:spcBef>
                <a:buClr>
                  <a:schemeClr val="accent1"/>
                </a:buClr>
                <a:buSzPts val="2199"/>
                <a:buFont typeface="Noto Sans Symbols"/>
                <a:buChar char="▪"/>
              </a:pPr>
              <a:r>
                <a:rPr lang="en-GB" sz="1300" dirty="0">
                  <a:solidFill>
                    <a:schemeClr val="bg2"/>
                  </a:solidFill>
                  <a:ea typeface="Calibri"/>
                  <a:sym typeface="Calibri"/>
                </a:rPr>
                <a:t>Reliable &amp; trusted reporting</a:t>
              </a:r>
              <a:endParaRPr sz="1300">
                <a:solidFill>
                  <a:schemeClr val="bg2"/>
                </a:solidFill>
                <a:ea typeface="Calibri"/>
              </a:endParaRPr>
            </a:p>
            <a:p>
              <a:pPr marL="179705" lvl="1" indent="-179705">
                <a:spcBef>
                  <a:spcPts val="300"/>
                </a:spcBef>
                <a:buClr>
                  <a:schemeClr val="accent1"/>
                </a:buClr>
                <a:buSzPts val="2199"/>
                <a:buFont typeface="Noto Sans Symbols"/>
                <a:buChar char="▪"/>
              </a:pPr>
              <a:r>
                <a:rPr lang="en-GB" sz="1300" dirty="0">
                  <a:solidFill>
                    <a:schemeClr val="bg2"/>
                  </a:solidFill>
                  <a:ea typeface="Calibri"/>
                  <a:sym typeface="Calibri"/>
                </a:rPr>
                <a:t>ESG criteria tied to executive compensation</a:t>
              </a:r>
              <a:endParaRPr sz="1300" dirty="0">
                <a:solidFill>
                  <a:schemeClr val="bg2"/>
                </a:solidFill>
                <a:ea typeface="Calibri"/>
              </a:endParaRPr>
            </a:p>
          </p:txBody>
        </p:sp>
        <p:sp>
          <p:nvSpPr>
            <p:cNvPr id="388" name="Google Shape;388;g376eb3bdb96_0_433"/>
            <p:cNvSpPr txBox="1"/>
            <p:nvPr/>
          </p:nvSpPr>
          <p:spPr>
            <a:xfrm>
              <a:off x="8382230" y="8999641"/>
              <a:ext cx="4320000" cy="3231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79705" lvl="1" indent="-179705">
                <a:spcBef>
                  <a:spcPts val="0"/>
                </a:spcBef>
                <a:buClr>
                  <a:schemeClr val="accent1"/>
                </a:buClr>
                <a:buSzPts val="2199"/>
                <a:buFont typeface="Noto Sans Symbols"/>
                <a:buChar char="▪"/>
              </a:pPr>
              <a:r>
                <a:rPr lang="en-GB" sz="1250" dirty="0">
                  <a:solidFill>
                    <a:schemeClr val="bg2"/>
                  </a:solidFill>
                  <a:ea typeface="Calibri"/>
                  <a:sym typeface="Calibri"/>
                </a:rPr>
                <a:t>Increased use of non-virgin materials in production</a:t>
              </a:r>
              <a:endParaRPr lang="en-US" sz="1250">
                <a:solidFill>
                  <a:schemeClr val="bg2"/>
                </a:solidFill>
                <a:ea typeface="Calibri"/>
              </a:endParaRPr>
            </a:p>
            <a:p>
              <a:pPr marL="179705" lvl="1" indent="-179705">
                <a:spcBef>
                  <a:spcPts val="300"/>
                </a:spcBef>
                <a:buClr>
                  <a:schemeClr val="accent1"/>
                </a:buClr>
                <a:buSzPts val="2199"/>
                <a:buFont typeface="Noto Sans Symbols"/>
                <a:buChar char="▪"/>
              </a:pPr>
              <a:r>
                <a:rPr lang="en-GB" sz="1250" dirty="0">
                  <a:solidFill>
                    <a:schemeClr val="bg2"/>
                  </a:solidFill>
                  <a:ea typeface="Calibri"/>
                  <a:sym typeface="Calibri"/>
                </a:rPr>
                <a:t>50% circularity by 2025 &amp; &gt;90% by 2030 through waste-to-landfill reduction</a:t>
              </a:r>
              <a:endParaRPr sz="1250">
                <a:solidFill>
                  <a:schemeClr val="bg2"/>
                </a:solidFill>
                <a:ea typeface="Calibri"/>
              </a:endParaRPr>
            </a:p>
            <a:p>
              <a:pPr marL="179705" lvl="1" indent="-179705">
                <a:spcBef>
                  <a:spcPts val="300"/>
                </a:spcBef>
                <a:buClr>
                  <a:schemeClr val="accent1"/>
                </a:buClr>
                <a:buSzPts val="2199"/>
                <a:buFont typeface="Noto Sans Symbols"/>
                <a:buChar char="▪"/>
              </a:pPr>
              <a:r>
                <a:rPr lang="en-GB" sz="1250" dirty="0">
                  <a:solidFill>
                    <a:schemeClr val="bg2"/>
                  </a:solidFill>
                  <a:ea typeface="Calibri"/>
                  <a:sym typeface="Calibri"/>
                </a:rPr>
                <a:t>Increase energy efficiency, heat recovery, &amp; water regeneratio</a:t>
              </a:r>
              <a:r>
                <a:rPr lang="en-GB" sz="1250" b="0" i="0" u="none" strike="noStrike" cap="none" dirty="0">
                  <a:solidFill>
                    <a:schemeClr val="bg2"/>
                  </a:solidFill>
                  <a:ea typeface="Calibri"/>
                  <a:cs typeface="Calibri"/>
                  <a:sym typeface="Calibri"/>
                </a:rPr>
                <a:t>n</a:t>
              </a:r>
              <a:endParaRPr sz="1250" dirty="0">
                <a:solidFill>
                  <a:schemeClr val="bg2"/>
                </a:solidFill>
              </a:endParaRPr>
            </a:p>
          </p:txBody>
        </p:sp>
        <p:sp>
          <p:nvSpPr>
            <p:cNvPr id="389" name="Google Shape;389;g376eb3bdb96_0_433"/>
            <p:cNvSpPr/>
            <p:nvPr/>
          </p:nvSpPr>
          <p:spPr>
            <a:xfrm>
              <a:off x="2986662" y="7591088"/>
              <a:ext cx="4320000" cy="128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Decarbonization</a:t>
              </a:r>
              <a:br>
                <a:rPr lang="en-GB" sz="140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</a:br>
              <a:r>
                <a:rPr lang="en-GB" sz="140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 &amp; biodiversity</a:t>
              </a: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Google Shape;390;g376eb3bdb96_0_433"/>
            <p:cNvSpPr/>
            <p:nvPr/>
          </p:nvSpPr>
          <p:spPr>
            <a:xfrm>
              <a:off x="19203719" y="7591088"/>
              <a:ext cx="4320000" cy="12888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GB" sz="140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Good governance &amp; </a:t>
              </a:r>
              <a:br>
                <a:rPr lang="en-GB" sz="140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</a:br>
              <a:r>
                <a:rPr lang="en-GB" sz="140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sustainable leadership</a:t>
              </a:r>
              <a:endParaRPr sz="140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391" name="Google Shape;391;g376eb3bdb96_0_433"/>
            <p:cNvSpPr/>
            <p:nvPr/>
          </p:nvSpPr>
          <p:spPr>
            <a:xfrm>
              <a:off x="13805481" y="7591088"/>
              <a:ext cx="4320000" cy="12888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>
                <a:buFont typeface="Arial"/>
                <a:buNone/>
              </a:pPr>
              <a:r>
                <a:rPr lang="en-GB" sz="140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People, ethics, &amp; society</a:t>
              </a:r>
              <a:endParaRPr sz="140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392" name="Google Shape;392;g376eb3bdb96_0_433"/>
            <p:cNvSpPr/>
            <p:nvPr/>
          </p:nvSpPr>
          <p:spPr>
            <a:xfrm>
              <a:off x="8382230" y="7591088"/>
              <a:ext cx="4320000" cy="128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45713" tIns="22850" rIns="45713" bIns="2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GB" sz="140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Resource efficiency &amp; dematerialization</a:t>
              </a:r>
              <a:endParaRPr sz="140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393" name="Google Shape;393;g376eb3bdb96_0_433"/>
            <p:cNvSpPr txBox="1"/>
            <p:nvPr/>
          </p:nvSpPr>
          <p:spPr>
            <a:xfrm>
              <a:off x="958601" y="3597541"/>
              <a:ext cx="2019000" cy="861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GB" sz="1400" b="1" dirty="0">
                  <a:solidFill>
                    <a:schemeClr val="accent1"/>
                  </a:solidFill>
                  <a:ea typeface="Calibri"/>
                  <a:sym typeface="Calibri"/>
                </a:rPr>
                <a:t>Strategy</a:t>
              </a:r>
              <a:endParaRPr lang="en-US" sz="1400" b="1" dirty="0">
                <a:solidFill>
                  <a:schemeClr val="accent1"/>
                </a:solidFill>
                <a:ea typeface="Calibri"/>
              </a:endParaRPr>
            </a:p>
            <a:p>
              <a:r>
                <a:rPr lang="en-GB" sz="1400" b="1" dirty="0">
                  <a:solidFill>
                    <a:schemeClr val="accent1"/>
                  </a:solidFill>
                  <a:ea typeface="Calibri"/>
                  <a:sym typeface="Calibri"/>
                </a:rPr>
                <a:t>goals</a:t>
              </a:r>
              <a:endParaRPr sz="1400" b="1" dirty="0">
                <a:solidFill>
                  <a:schemeClr val="accent1"/>
                </a:solidFill>
                <a:ea typeface="Calibri"/>
              </a:endParaRPr>
            </a:p>
          </p:txBody>
        </p:sp>
        <p:cxnSp>
          <p:nvCxnSpPr>
            <p:cNvPr id="394" name="Google Shape;394;g376eb3bdb96_0_433"/>
            <p:cNvCxnSpPr/>
            <p:nvPr/>
          </p:nvCxnSpPr>
          <p:spPr>
            <a:xfrm>
              <a:off x="7836691" y="3597540"/>
              <a:ext cx="0" cy="252000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95" name="Google Shape;395;g376eb3bdb96_0_433"/>
            <p:cNvSpPr txBox="1"/>
            <p:nvPr/>
          </p:nvSpPr>
          <p:spPr>
            <a:xfrm>
              <a:off x="2986662" y="3597541"/>
              <a:ext cx="4320000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199"/>
                <a:buFont typeface="Noto Sans Symbols"/>
                <a:buNone/>
              </a:pPr>
              <a:r>
                <a:rPr lang="en-GB" sz="1400" b="1">
                  <a:solidFill>
                    <a:schemeClr val="accent1"/>
                  </a:solidFill>
                  <a:latin typeface="Arial" panose="020B0604020202020204" pitchFamily="34" charset="0"/>
                  <a:ea typeface="Verdana"/>
                  <a:cs typeface="Arial" panose="020B0604020202020204" pitchFamily="34" charset="0"/>
                  <a:sym typeface="Verdana"/>
                </a:rPr>
                <a:t>Climate goal</a:t>
              </a: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Google Shape;396;g376eb3bdb96_0_433"/>
            <p:cNvSpPr txBox="1"/>
            <p:nvPr/>
          </p:nvSpPr>
          <p:spPr>
            <a:xfrm>
              <a:off x="2806662" y="4487985"/>
              <a:ext cx="4680000" cy="1292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199"/>
                <a:buFont typeface="Noto Sans Symbols"/>
                <a:buNone/>
              </a:pPr>
              <a:r>
                <a:rPr lang="en-GB" sz="1400">
                  <a:solidFill>
                    <a:srgbClr val="262626"/>
                  </a:solidFill>
                  <a:latin typeface="Arial" panose="020B0604020202020204" pitchFamily="34" charset="0"/>
                  <a:ea typeface="Verdana"/>
                  <a:cs typeface="Arial" panose="020B0604020202020204" pitchFamily="34" charset="0"/>
                  <a:sym typeface="Verdana"/>
                </a:rPr>
                <a:t>Support for 1.5°C targets to fight global warming with a focus on decarbonization</a:t>
              </a: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97" name="Google Shape;397;g376eb3bdb96_0_433"/>
            <p:cNvCxnSpPr/>
            <p:nvPr/>
          </p:nvCxnSpPr>
          <p:spPr>
            <a:xfrm>
              <a:off x="13243275" y="3754046"/>
              <a:ext cx="0" cy="252000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98" name="Google Shape;398;g376eb3bdb96_0_433"/>
            <p:cNvSpPr txBox="1"/>
            <p:nvPr/>
          </p:nvSpPr>
          <p:spPr>
            <a:xfrm>
              <a:off x="8382230" y="3597541"/>
              <a:ext cx="4320000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199"/>
                <a:buFont typeface="Noto Sans Symbols"/>
                <a:buNone/>
              </a:pPr>
              <a:r>
                <a:rPr lang="en-GB" sz="1400" b="1">
                  <a:solidFill>
                    <a:schemeClr val="accent1"/>
                  </a:solidFill>
                  <a:latin typeface="+mn-lt"/>
                  <a:ea typeface="Verdana"/>
                  <a:cs typeface="Verdana"/>
                  <a:sym typeface="Verdana"/>
                </a:rPr>
                <a:t>Circular goal</a:t>
              </a:r>
              <a:endParaRPr sz="1400">
                <a:latin typeface="+mn-lt"/>
              </a:endParaRPr>
            </a:p>
          </p:txBody>
        </p:sp>
        <p:sp>
          <p:nvSpPr>
            <p:cNvPr id="399" name="Google Shape;399;g376eb3bdb96_0_433"/>
            <p:cNvSpPr txBox="1"/>
            <p:nvPr/>
          </p:nvSpPr>
          <p:spPr>
            <a:xfrm>
              <a:off x="8011040" y="4487985"/>
              <a:ext cx="5110600" cy="1723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199"/>
                <a:buFont typeface="Noto Sans Symbols"/>
                <a:buNone/>
              </a:pPr>
              <a:r>
                <a:rPr lang="en-GB" sz="1400">
                  <a:solidFill>
                    <a:srgbClr val="262626"/>
                  </a:solidFill>
                  <a:latin typeface="Arial" panose="020B0604020202020204" pitchFamily="34" charset="0"/>
                  <a:ea typeface="Verdana"/>
                  <a:cs typeface="Arial" panose="020B0604020202020204" pitchFamily="34" charset="0"/>
                  <a:sym typeface="Verdana"/>
                </a:rPr>
                <a:t>Shift to circular business models through resource efficiency with a focus on circularity &amp; dematerialization</a:t>
              </a:r>
              <a:endParaRPr sz="1400">
                <a:solidFill>
                  <a:srgbClr val="262626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endParaRPr>
            </a:p>
          </p:txBody>
        </p:sp>
        <p:cxnSp>
          <p:nvCxnSpPr>
            <p:cNvPr id="400" name="Google Shape;400;g376eb3bdb96_0_433"/>
            <p:cNvCxnSpPr/>
            <p:nvPr/>
          </p:nvCxnSpPr>
          <p:spPr>
            <a:xfrm>
              <a:off x="18649859" y="3881164"/>
              <a:ext cx="0" cy="252000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01" name="Google Shape;401;g376eb3bdb96_0_433"/>
            <p:cNvSpPr txBox="1"/>
            <p:nvPr/>
          </p:nvSpPr>
          <p:spPr>
            <a:xfrm>
              <a:off x="13805481" y="3597541"/>
              <a:ext cx="4320000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199"/>
                <a:buFont typeface="Noto Sans Symbols"/>
                <a:buNone/>
              </a:pPr>
              <a:r>
                <a:rPr lang="en-GB" sz="1400" b="1">
                  <a:solidFill>
                    <a:srgbClr val="C00000"/>
                  </a:solidFill>
                  <a:latin typeface="+mn-lt"/>
                  <a:ea typeface="Verdana"/>
                  <a:cs typeface="Verdana"/>
                  <a:sym typeface="Verdana"/>
                </a:rPr>
                <a:t>Social responsibility</a:t>
              </a:r>
              <a:endParaRPr sz="1400" b="1">
                <a:solidFill>
                  <a:schemeClr val="accent1"/>
                </a:solidFill>
                <a:latin typeface="+mn-lt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02" name="Google Shape;402;g376eb3bdb96_0_433"/>
            <p:cNvSpPr txBox="1"/>
            <p:nvPr/>
          </p:nvSpPr>
          <p:spPr>
            <a:xfrm>
              <a:off x="13391640" y="4487985"/>
              <a:ext cx="5136581" cy="17235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GB" sz="1400" dirty="0">
                  <a:latin typeface="Arial"/>
                  <a:cs typeface="Arial"/>
                  <a:sym typeface="Verdana"/>
                </a:rPr>
                <a:t>Building a diverse, equitable workplace &amp; society underpinned by a culture of trust &amp; high ethical standards</a:t>
              </a:r>
              <a:endParaRPr sz="1400" dirty="0">
                <a:latin typeface="Arial"/>
                <a:cs typeface="Arial"/>
              </a:endParaRPr>
            </a:p>
          </p:txBody>
        </p:sp>
        <p:sp>
          <p:nvSpPr>
            <p:cNvPr id="403" name="Google Shape;403;g376eb3bdb96_0_433"/>
            <p:cNvSpPr txBox="1"/>
            <p:nvPr/>
          </p:nvSpPr>
          <p:spPr>
            <a:xfrm>
              <a:off x="19203719" y="3597541"/>
              <a:ext cx="4320000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199"/>
                <a:buFont typeface="Noto Sans Symbols"/>
                <a:buNone/>
              </a:pPr>
              <a:r>
                <a:rPr lang="en-GB" sz="1400" b="1">
                  <a:solidFill>
                    <a:srgbClr val="7030A0"/>
                  </a:solidFill>
                  <a:latin typeface="Arial" panose="020B0604020202020204" pitchFamily="34" charset="0"/>
                  <a:ea typeface="Verdana"/>
                  <a:cs typeface="Arial" panose="020B0604020202020204" pitchFamily="34" charset="0"/>
                  <a:sym typeface="Verdana"/>
                </a:rPr>
                <a:t>Governance</a:t>
              </a:r>
              <a:endParaRPr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4" name="Google Shape;404;g376eb3bdb96_0_433"/>
            <p:cNvSpPr txBox="1"/>
            <p:nvPr/>
          </p:nvSpPr>
          <p:spPr>
            <a:xfrm>
              <a:off x="19023719" y="4487985"/>
              <a:ext cx="4680000" cy="861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2199"/>
                <a:buFont typeface="Noto Sans Symbols"/>
                <a:buNone/>
              </a:pPr>
              <a:r>
                <a:rPr lang="en-GB" sz="1400">
                  <a:solidFill>
                    <a:srgbClr val="262626"/>
                  </a:solidFill>
                  <a:latin typeface="Arial" panose="020B0604020202020204" pitchFamily="34" charset="0"/>
                  <a:ea typeface="Verdana"/>
                  <a:cs typeface="Arial" panose="020B0604020202020204" pitchFamily="34" charset="0"/>
                  <a:sym typeface="Verdana"/>
                </a:rPr>
                <a:t>Responsible</a:t>
              </a:r>
              <a:r>
                <a:rPr lang="en-GB" sz="1100" i="1">
                  <a:solidFill>
                    <a:srgbClr val="262626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r>
                <a:rPr lang="en-GB" sz="1400">
                  <a:solidFill>
                    <a:srgbClr val="262626"/>
                  </a:solidFill>
                  <a:latin typeface="Arial" panose="020B0604020202020204" pitchFamily="34" charset="0"/>
                  <a:ea typeface="Verdana"/>
                  <a:cs typeface="Arial" panose="020B0604020202020204" pitchFamily="34" charset="0"/>
                  <a:sym typeface="Verdana"/>
                </a:rPr>
                <a:t>business practices in everything we do</a:t>
              </a:r>
              <a:endParaRPr sz="1400">
                <a:solidFill>
                  <a:srgbClr val="262626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</a:endParaRPr>
            </a:p>
          </p:txBody>
        </p:sp>
        <p:grpSp>
          <p:nvGrpSpPr>
            <p:cNvPr id="405" name="Google Shape;405;g376eb3bdb96_0_433"/>
            <p:cNvGrpSpPr/>
            <p:nvPr/>
          </p:nvGrpSpPr>
          <p:grpSpPr>
            <a:xfrm>
              <a:off x="4426662" y="6408954"/>
              <a:ext cx="1440000" cy="1440000"/>
              <a:chOff x="4147968" y="6225197"/>
              <a:chExt cx="1440000" cy="1440000"/>
            </a:xfrm>
          </p:grpSpPr>
          <p:sp>
            <p:nvSpPr>
              <p:cNvPr id="406" name="Google Shape;406;g376eb3bdb96_0_433"/>
              <p:cNvSpPr/>
              <p:nvPr/>
            </p:nvSpPr>
            <p:spPr>
              <a:xfrm>
                <a:off x="4147968" y="6225197"/>
                <a:ext cx="1440000" cy="1440000"/>
              </a:xfrm>
              <a:prstGeom prst="ellipse">
                <a:avLst/>
              </a:prstGeom>
              <a:solidFill>
                <a:schemeClr val="lt1"/>
              </a:solidFill>
              <a:ln w="381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13" tIns="22850" rIns="45713" bIns="2285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g376eb3bdb96_0_433"/>
              <p:cNvSpPr/>
              <p:nvPr/>
            </p:nvSpPr>
            <p:spPr>
              <a:xfrm>
                <a:off x="4421186" y="6502368"/>
                <a:ext cx="893310" cy="885848"/>
              </a:xfrm>
              <a:custGeom>
                <a:avLst/>
                <a:gdLst/>
                <a:ahLst/>
                <a:cxnLst/>
                <a:rect l="l" t="t" r="r" b="b"/>
                <a:pathLst>
                  <a:path w="297522" h="293327" extrusionOk="0">
                    <a:moveTo>
                      <a:pt x="184112" y="128408"/>
                    </a:moveTo>
                    <a:cubicBezTo>
                      <a:pt x="176580" y="142038"/>
                      <a:pt x="166895" y="153875"/>
                      <a:pt x="160080" y="161048"/>
                    </a:cubicBezTo>
                    <a:cubicBezTo>
                      <a:pt x="175862" y="158538"/>
                      <a:pt x="190568" y="151005"/>
                      <a:pt x="202046" y="139527"/>
                    </a:cubicBezTo>
                    <a:cubicBezTo>
                      <a:pt x="196666" y="135582"/>
                      <a:pt x="190568" y="131636"/>
                      <a:pt x="184112" y="128408"/>
                    </a:cubicBezTo>
                    <a:close/>
                    <a:moveTo>
                      <a:pt x="111300" y="128408"/>
                    </a:moveTo>
                    <a:cubicBezTo>
                      <a:pt x="104485" y="131636"/>
                      <a:pt x="98387" y="135582"/>
                      <a:pt x="93365" y="139527"/>
                    </a:cubicBezTo>
                    <a:cubicBezTo>
                      <a:pt x="104843" y="151005"/>
                      <a:pt x="119549" y="158538"/>
                      <a:pt x="135331" y="161048"/>
                    </a:cubicBezTo>
                    <a:cubicBezTo>
                      <a:pt x="128158" y="153875"/>
                      <a:pt x="118832" y="142397"/>
                      <a:pt x="111300" y="128408"/>
                    </a:cubicBezTo>
                    <a:close/>
                    <a:moveTo>
                      <a:pt x="152189" y="119083"/>
                    </a:moveTo>
                    <a:lnTo>
                      <a:pt x="152189" y="156027"/>
                    </a:lnTo>
                    <a:cubicBezTo>
                      <a:pt x="158646" y="149212"/>
                      <a:pt x="168330" y="138093"/>
                      <a:pt x="175504" y="124463"/>
                    </a:cubicBezTo>
                    <a:cubicBezTo>
                      <a:pt x="168330" y="121593"/>
                      <a:pt x="160439" y="119800"/>
                      <a:pt x="152189" y="119083"/>
                    </a:cubicBezTo>
                    <a:close/>
                    <a:moveTo>
                      <a:pt x="143222" y="119083"/>
                    </a:moveTo>
                    <a:cubicBezTo>
                      <a:pt x="134973" y="119800"/>
                      <a:pt x="127082" y="121593"/>
                      <a:pt x="119549" y="124463"/>
                    </a:cubicBezTo>
                    <a:cubicBezTo>
                      <a:pt x="127082" y="138093"/>
                      <a:pt x="136766" y="149212"/>
                      <a:pt x="143222" y="156027"/>
                    </a:cubicBezTo>
                    <a:lnTo>
                      <a:pt x="143222" y="119083"/>
                    </a:lnTo>
                    <a:close/>
                    <a:moveTo>
                      <a:pt x="261111" y="100758"/>
                    </a:moveTo>
                    <a:cubicBezTo>
                      <a:pt x="259321" y="101119"/>
                      <a:pt x="257888" y="102203"/>
                      <a:pt x="257172" y="104371"/>
                    </a:cubicBezTo>
                    <a:cubicBezTo>
                      <a:pt x="255024" y="107983"/>
                      <a:pt x="254666" y="113764"/>
                      <a:pt x="253591" y="121713"/>
                    </a:cubicBezTo>
                    <a:cubicBezTo>
                      <a:pt x="252875" y="130022"/>
                      <a:pt x="251443" y="140139"/>
                      <a:pt x="248936" y="151700"/>
                    </a:cubicBezTo>
                    <a:cubicBezTo>
                      <a:pt x="251443" y="152061"/>
                      <a:pt x="254666" y="153145"/>
                      <a:pt x="257172" y="155313"/>
                    </a:cubicBezTo>
                    <a:cubicBezTo>
                      <a:pt x="258246" y="155674"/>
                      <a:pt x="258604" y="156035"/>
                      <a:pt x="259321" y="156758"/>
                    </a:cubicBezTo>
                    <a:cubicBezTo>
                      <a:pt x="263976" y="136887"/>
                      <a:pt x="265408" y="121351"/>
                      <a:pt x="266124" y="110513"/>
                    </a:cubicBezTo>
                    <a:cubicBezTo>
                      <a:pt x="266124" y="107261"/>
                      <a:pt x="266482" y="104371"/>
                      <a:pt x="266840" y="101841"/>
                    </a:cubicBezTo>
                    <a:cubicBezTo>
                      <a:pt x="265050" y="100758"/>
                      <a:pt x="262901" y="100396"/>
                      <a:pt x="261111" y="100758"/>
                    </a:cubicBezTo>
                    <a:close/>
                    <a:moveTo>
                      <a:pt x="36542" y="100758"/>
                    </a:moveTo>
                    <a:cubicBezTo>
                      <a:pt x="34380" y="100396"/>
                      <a:pt x="32579" y="100758"/>
                      <a:pt x="30778" y="101841"/>
                    </a:cubicBezTo>
                    <a:cubicBezTo>
                      <a:pt x="30778" y="104371"/>
                      <a:pt x="31138" y="107261"/>
                      <a:pt x="31498" y="110513"/>
                    </a:cubicBezTo>
                    <a:cubicBezTo>
                      <a:pt x="32219" y="121351"/>
                      <a:pt x="33660" y="136887"/>
                      <a:pt x="37983" y="156758"/>
                    </a:cubicBezTo>
                    <a:cubicBezTo>
                      <a:pt x="39064" y="156035"/>
                      <a:pt x="39784" y="155674"/>
                      <a:pt x="40144" y="155313"/>
                    </a:cubicBezTo>
                    <a:cubicBezTo>
                      <a:pt x="43387" y="153145"/>
                      <a:pt x="45908" y="152061"/>
                      <a:pt x="48791" y="151700"/>
                    </a:cubicBezTo>
                    <a:cubicBezTo>
                      <a:pt x="45908" y="140139"/>
                      <a:pt x="44828" y="130022"/>
                      <a:pt x="43747" y="121713"/>
                    </a:cubicBezTo>
                    <a:cubicBezTo>
                      <a:pt x="43026" y="113764"/>
                      <a:pt x="42306" y="107983"/>
                      <a:pt x="40865" y="104371"/>
                    </a:cubicBezTo>
                    <a:cubicBezTo>
                      <a:pt x="39784" y="102203"/>
                      <a:pt x="37983" y="101119"/>
                      <a:pt x="36542" y="100758"/>
                    </a:cubicBezTo>
                    <a:close/>
                    <a:moveTo>
                      <a:pt x="195590" y="90029"/>
                    </a:moveTo>
                    <a:cubicBezTo>
                      <a:pt x="194872" y="100790"/>
                      <a:pt x="192003" y="111192"/>
                      <a:pt x="188058" y="120159"/>
                    </a:cubicBezTo>
                    <a:cubicBezTo>
                      <a:pt x="195590" y="123745"/>
                      <a:pt x="202046" y="128408"/>
                      <a:pt x="207785" y="132354"/>
                    </a:cubicBezTo>
                    <a:cubicBezTo>
                      <a:pt x="217111" y="120517"/>
                      <a:pt x="223208" y="106170"/>
                      <a:pt x="223926" y="90029"/>
                    </a:cubicBezTo>
                    <a:lnTo>
                      <a:pt x="195590" y="90029"/>
                    </a:lnTo>
                    <a:close/>
                    <a:moveTo>
                      <a:pt x="152189" y="90029"/>
                    </a:moveTo>
                    <a:lnTo>
                      <a:pt x="152189" y="109757"/>
                    </a:lnTo>
                    <a:cubicBezTo>
                      <a:pt x="161874" y="110474"/>
                      <a:pt x="171199" y="112985"/>
                      <a:pt x="179808" y="116572"/>
                    </a:cubicBezTo>
                    <a:cubicBezTo>
                      <a:pt x="183395" y="108322"/>
                      <a:pt x="185547" y="99355"/>
                      <a:pt x="186264" y="90029"/>
                    </a:cubicBezTo>
                    <a:lnTo>
                      <a:pt x="152189" y="90029"/>
                    </a:lnTo>
                    <a:close/>
                    <a:moveTo>
                      <a:pt x="108789" y="90029"/>
                    </a:moveTo>
                    <a:cubicBezTo>
                      <a:pt x="109506" y="99355"/>
                      <a:pt x="112376" y="108322"/>
                      <a:pt x="115604" y="116572"/>
                    </a:cubicBezTo>
                    <a:cubicBezTo>
                      <a:pt x="124212" y="112985"/>
                      <a:pt x="133538" y="110474"/>
                      <a:pt x="143222" y="109757"/>
                    </a:cubicBezTo>
                    <a:lnTo>
                      <a:pt x="143222" y="90029"/>
                    </a:lnTo>
                    <a:lnTo>
                      <a:pt x="108789" y="90029"/>
                    </a:lnTo>
                    <a:close/>
                    <a:moveTo>
                      <a:pt x="71486" y="90029"/>
                    </a:moveTo>
                    <a:cubicBezTo>
                      <a:pt x="72562" y="106170"/>
                      <a:pt x="78301" y="120517"/>
                      <a:pt x="87268" y="132354"/>
                    </a:cubicBezTo>
                    <a:cubicBezTo>
                      <a:pt x="93365" y="128408"/>
                      <a:pt x="99822" y="123745"/>
                      <a:pt x="107354" y="120159"/>
                    </a:cubicBezTo>
                    <a:cubicBezTo>
                      <a:pt x="103409" y="111192"/>
                      <a:pt x="100539" y="100790"/>
                      <a:pt x="100180" y="90029"/>
                    </a:cubicBezTo>
                    <a:lnTo>
                      <a:pt x="71486" y="90029"/>
                    </a:lnTo>
                    <a:close/>
                    <a:moveTo>
                      <a:pt x="274360" y="86306"/>
                    </a:moveTo>
                    <a:cubicBezTo>
                      <a:pt x="279731" y="84138"/>
                      <a:pt x="283670" y="85222"/>
                      <a:pt x="285819" y="86667"/>
                    </a:cubicBezTo>
                    <a:cubicBezTo>
                      <a:pt x="292622" y="90641"/>
                      <a:pt x="294055" y="100758"/>
                      <a:pt x="294413" y="101841"/>
                    </a:cubicBezTo>
                    <a:cubicBezTo>
                      <a:pt x="309452" y="183132"/>
                      <a:pt x="266482" y="250694"/>
                      <a:pt x="239626" y="283572"/>
                    </a:cubicBezTo>
                    <a:cubicBezTo>
                      <a:pt x="236403" y="287907"/>
                      <a:pt x="231748" y="291159"/>
                      <a:pt x="226377" y="292966"/>
                    </a:cubicBezTo>
                    <a:cubicBezTo>
                      <a:pt x="226019" y="293327"/>
                      <a:pt x="225661" y="293327"/>
                      <a:pt x="224945" y="293327"/>
                    </a:cubicBezTo>
                    <a:cubicBezTo>
                      <a:pt x="223154" y="293327"/>
                      <a:pt x="221364" y="292243"/>
                      <a:pt x="221006" y="290436"/>
                    </a:cubicBezTo>
                    <a:cubicBezTo>
                      <a:pt x="219931" y="288269"/>
                      <a:pt x="221006" y="285740"/>
                      <a:pt x="223154" y="284656"/>
                    </a:cubicBezTo>
                    <a:cubicBezTo>
                      <a:pt x="226735" y="283211"/>
                      <a:pt x="230316" y="281043"/>
                      <a:pt x="232822" y="277791"/>
                    </a:cubicBezTo>
                    <a:cubicBezTo>
                      <a:pt x="258604" y="245997"/>
                      <a:pt x="300142" y="181326"/>
                      <a:pt x="285103" y="102925"/>
                    </a:cubicBezTo>
                    <a:cubicBezTo>
                      <a:pt x="285103" y="100758"/>
                      <a:pt x="283670" y="95700"/>
                      <a:pt x="281164" y="94254"/>
                    </a:cubicBezTo>
                    <a:cubicBezTo>
                      <a:pt x="280806" y="94254"/>
                      <a:pt x="280089" y="93532"/>
                      <a:pt x="277941" y="94616"/>
                    </a:cubicBezTo>
                    <a:cubicBezTo>
                      <a:pt x="276150" y="95338"/>
                      <a:pt x="275434" y="104371"/>
                      <a:pt x="275076" y="111235"/>
                    </a:cubicBezTo>
                    <a:cubicBezTo>
                      <a:pt x="273644" y="124964"/>
                      <a:pt x="272570" y="145558"/>
                      <a:pt x="264334" y="173378"/>
                    </a:cubicBezTo>
                    <a:cubicBezTo>
                      <a:pt x="262543" y="186023"/>
                      <a:pt x="253591" y="204087"/>
                      <a:pt x="237119" y="227933"/>
                    </a:cubicBezTo>
                    <a:cubicBezTo>
                      <a:pt x="236403" y="229017"/>
                      <a:pt x="234971" y="229739"/>
                      <a:pt x="233539" y="229739"/>
                    </a:cubicBezTo>
                    <a:cubicBezTo>
                      <a:pt x="232822" y="229739"/>
                      <a:pt x="231748" y="229739"/>
                      <a:pt x="231032" y="229017"/>
                    </a:cubicBezTo>
                    <a:cubicBezTo>
                      <a:pt x="229242" y="227571"/>
                      <a:pt x="228525" y="224681"/>
                      <a:pt x="229958" y="222875"/>
                    </a:cubicBezTo>
                    <a:cubicBezTo>
                      <a:pt x="249294" y="194333"/>
                      <a:pt x="254666" y="179520"/>
                      <a:pt x="255382" y="171932"/>
                    </a:cubicBezTo>
                    <a:cubicBezTo>
                      <a:pt x="256098" y="164706"/>
                      <a:pt x="253591" y="163261"/>
                      <a:pt x="252517" y="162900"/>
                    </a:cubicBezTo>
                    <a:cubicBezTo>
                      <a:pt x="248936" y="160371"/>
                      <a:pt x="245713" y="159648"/>
                      <a:pt x="242849" y="160732"/>
                    </a:cubicBezTo>
                    <a:cubicBezTo>
                      <a:pt x="239626" y="161816"/>
                      <a:pt x="237478" y="165429"/>
                      <a:pt x="237478" y="165429"/>
                    </a:cubicBezTo>
                    <a:cubicBezTo>
                      <a:pt x="221006" y="199029"/>
                      <a:pt x="214202" y="203365"/>
                      <a:pt x="206682" y="208062"/>
                    </a:cubicBezTo>
                    <a:cubicBezTo>
                      <a:pt x="200595" y="212036"/>
                      <a:pt x="194507" y="215649"/>
                      <a:pt x="180900" y="238772"/>
                    </a:cubicBezTo>
                    <a:cubicBezTo>
                      <a:pt x="176961" y="244914"/>
                      <a:pt x="175887" y="252501"/>
                      <a:pt x="178036" y="259365"/>
                    </a:cubicBezTo>
                    <a:cubicBezTo>
                      <a:pt x="178752" y="262256"/>
                      <a:pt x="177320" y="264423"/>
                      <a:pt x="174813" y="265146"/>
                    </a:cubicBezTo>
                    <a:cubicBezTo>
                      <a:pt x="174455" y="265146"/>
                      <a:pt x="174097" y="265146"/>
                      <a:pt x="173739" y="265146"/>
                    </a:cubicBezTo>
                    <a:cubicBezTo>
                      <a:pt x="171590" y="265146"/>
                      <a:pt x="169800" y="264062"/>
                      <a:pt x="169442" y="262256"/>
                    </a:cubicBezTo>
                    <a:cubicBezTo>
                      <a:pt x="166935" y="252501"/>
                      <a:pt x="168009" y="242385"/>
                      <a:pt x="173023" y="234075"/>
                    </a:cubicBezTo>
                    <a:cubicBezTo>
                      <a:pt x="188062" y="209146"/>
                      <a:pt x="195582" y="204449"/>
                      <a:pt x="202027" y="200475"/>
                    </a:cubicBezTo>
                    <a:cubicBezTo>
                      <a:pt x="208473" y="196139"/>
                      <a:pt x="214202" y="192526"/>
                      <a:pt x="229600" y="161455"/>
                    </a:cubicBezTo>
                    <a:cubicBezTo>
                      <a:pt x="229958" y="160732"/>
                      <a:pt x="232822" y="154590"/>
                      <a:pt x="239626" y="152423"/>
                    </a:cubicBezTo>
                    <a:cubicBezTo>
                      <a:pt x="242849" y="140139"/>
                      <a:pt x="243923" y="129300"/>
                      <a:pt x="244639" y="120990"/>
                    </a:cubicBezTo>
                    <a:cubicBezTo>
                      <a:pt x="245713" y="112319"/>
                      <a:pt x="246430" y="105093"/>
                      <a:pt x="248936" y="100396"/>
                    </a:cubicBezTo>
                    <a:cubicBezTo>
                      <a:pt x="251085" y="95700"/>
                      <a:pt x="255024" y="92809"/>
                      <a:pt x="259321" y="91725"/>
                    </a:cubicBezTo>
                    <a:cubicBezTo>
                      <a:pt x="262543" y="91364"/>
                      <a:pt x="265766" y="91725"/>
                      <a:pt x="268631" y="92809"/>
                    </a:cubicBezTo>
                    <a:cubicBezTo>
                      <a:pt x="269705" y="89919"/>
                      <a:pt x="271495" y="87390"/>
                      <a:pt x="274360" y="86306"/>
                    </a:cubicBezTo>
                    <a:close/>
                    <a:moveTo>
                      <a:pt x="23212" y="86306"/>
                    </a:moveTo>
                    <a:cubicBezTo>
                      <a:pt x="26094" y="87390"/>
                      <a:pt x="27896" y="89919"/>
                      <a:pt x="28976" y="92809"/>
                    </a:cubicBezTo>
                    <a:cubicBezTo>
                      <a:pt x="32219" y="91725"/>
                      <a:pt x="35101" y="91364"/>
                      <a:pt x="37983" y="91725"/>
                    </a:cubicBezTo>
                    <a:cubicBezTo>
                      <a:pt x="43026" y="92809"/>
                      <a:pt x="46629" y="95700"/>
                      <a:pt x="48791" y="100396"/>
                    </a:cubicBezTo>
                    <a:cubicBezTo>
                      <a:pt x="51312" y="105093"/>
                      <a:pt x="52033" y="112319"/>
                      <a:pt x="53114" y="120990"/>
                    </a:cubicBezTo>
                    <a:cubicBezTo>
                      <a:pt x="53834" y="129300"/>
                      <a:pt x="54915" y="140139"/>
                      <a:pt x="58157" y="152423"/>
                    </a:cubicBezTo>
                    <a:cubicBezTo>
                      <a:pt x="65002" y="154590"/>
                      <a:pt x="67884" y="161094"/>
                      <a:pt x="68245" y="161816"/>
                    </a:cubicBezTo>
                    <a:cubicBezTo>
                      <a:pt x="83736" y="192526"/>
                      <a:pt x="89500" y="196139"/>
                      <a:pt x="95984" y="200475"/>
                    </a:cubicBezTo>
                    <a:cubicBezTo>
                      <a:pt x="102829" y="204449"/>
                      <a:pt x="110034" y="209146"/>
                      <a:pt x="124805" y="234075"/>
                    </a:cubicBezTo>
                    <a:cubicBezTo>
                      <a:pt x="129849" y="242385"/>
                      <a:pt x="131650" y="252501"/>
                      <a:pt x="128768" y="262256"/>
                    </a:cubicBezTo>
                    <a:cubicBezTo>
                      <a:pt x="128408" y="264062"/>
                      <a:pt x="126246" y="265146"/>
                      <a:pt x="124445" y="265146"/>
                    </a:cubicBezTo>
                    <a:cubicBezTo>
                      <a:pt x="124084" y="265146"/>
                      <a:pt x="123724" y="265146"/>
                      <a:pt x="123364" y="265146"/>
                    </a:cubicBezTo>
                    <a:cubicBezTo>
                      <a:pt x="120842" y="264423"/>
                      <a:pt x="119401" y="262256"/>
                      <a:pt x="120122" y="259365"/>
                    </a:cubicBezTo>
                    <a:cubicBezTo>
                      <a:pt x="121923" y="252501"/>
                      <a:pt x="121202" y="244914"/>
                      <a:pt x="117240" y="238772"/>
                    </a:cubicBezTo>
                    <a:cubicBezTo>
                      <a:pt x="103190" y="215649"/>
                      <a:pt x="97065" y="212036"/>
                      <a:pt x="91301" y="208062"/>
                    </a:cubicBezTo>
                    <a:cubicBezTo>
                      <a:pt x="83375" y="203365"/>
                      <a:pt x="76531" y="199029"/>
                      <a:pt x="60319" y="165429"/>
                    </a:cubicBezTo>
                    <a:cubicBezTo>
                      <a:pt x="59958" y="165429"/>
                      <a:pt x="58157" y="161816"/>
                      <a:pt x="54555" y="160732"/>
                    </a:cubicBezTo>
                    <a:cubicBezTo>
                      <a:pt x="52033" y="159648"/>
                      <a:pt x="48791" y="160732"/>
                      <a:pt x="44828" y="162900"/>
                    </a:cubicBezTo>
                    <a:cubicBezTo>
                      <a:pt x="44107" y="163261"/>
                      <a:pt x="41225" y="164706"/>
                      <a:pt x="42306" y="171932"/>
                    </a:cubicBezTo>
                    <a:cubicBezTo>
                      <a:pt x="43026" y="179520"/>
                      <a:pt x="48070" y="194333"/>
                      <a:pt x="67884" y="222875"/>
                    </a:cubicBezTo>
                    <a:cubicBezTo>
                      <a:pt x="69325" y="224681"/>
                      <a:pt x="68965" y="227571"/>
                      <a:pt x="66804" y="229017"/>
                    </a:cubicBezTo>
                    <a:cubicBezTo>
                      <a:pt x="65723" y="229739"/>
                      <a:pt x="65002" y="229739"/>
                      <a:pt x="64282" y="229739"/>
                    </a:cubicBezTo>
                    <a:cubicBezTo>
                      <a:pt x="62841" y="229739"/>
                      <a:pt x="61400" y="229017"/>
                      <a:pt x="60319" y="227933"/>
                    </a:cubicBezTo>
                    <a:cubicBezTo>
                      <a:pt x="43747" y="204087"/>
                      <a:pt x="34741" y="186023"/>
                      <a:pt x="33299" y="173378"/>
                    </a:cubicBezTo>
                    <a:cubicBezTo>
                      <a:pt x="25374" y="145558"/>
                      <a:pt x="23573" y="124964"/>
                      <a:pt x="22492" y="111235"/>
                    </a:cubicBezTo>
                    <a:cubicBezTo>
                      <a:pt x="21771" y="104371"/>
                      <a:pt x="21411" y="95338"/>
                      <a:pt x="19610" y="94616"/>
                    </a:cubicBezTo>
                    <a:cubicBezTo>
                      <a:pt x="17448" y="93532"/>
                      <a:pt x="16728" y="94254"/>
                      <a:pt x="16007" y="94254"/>
                    </a:cubicBezTo>
                    <a:cubicBezTo>
                      <a:pt x="13846" y="95700"/>
                      <a:pt x="12405" y="100758"/>
                      <a:pt x="12044" y="102925"/>
                    </a:cubicBezTo>
                    <a:cubicBezTo>
                      <a:pt x="-2726" y="181326"/>
                      <a:pt x="38703" y="245997"/>
                      <a:pt x="65002" y="277791"/>
                    </a:cubicBezTo>
                    <a:cubicBezTo>
                      <a:pt x="67524" y="281043"/>
                      <a:pt x="70766" y="283211"/>
                      <a:pt x="74369" y="284656"/>
                    </a:cubicBezTo>
                    <a:cubicBezTo>
                      <a:pt x="76531" y="285740"/>
                      <a:pt x="77972" y="288269"/>
                      <a:pt x="77251" y="290436"/>
                    </a:cubicBezTo>
                    <a:cubicBezTo>
                      <a:pt x="76531" y="292243"/>
                      <a:pt x="74369" y="293327"/>
                      <a:pt x="72928" y="293327"/>
                    </a:cubicBezTo>
                    <a:cubicBezTo>
                      <a:pt x="72207" y="293327"/>
                      <a:pt x="71847" y="293327"/>
                      <a:pt x="71127" y="292966"/>
                    </a:cubicBezTo>
                    <a:cubicBezTo>
                      <a:pt x="66083" y="291159"/>
                      <a:pt x="61400" y="287907"/>
                      <a:pt x="58157" y="283572"/>
                    </a:cubicBezTo>
                    <a:cubicBezTo>
                      <a:pt x="30778" y="250694"/>
                      <a:pt x="-12453" y="183132"/>
                      <a:pt x="3398" y="101480"/>
                    </a:cubicBezTo>
                    <a:cubicBezTo>
                      <a:pt x="3398" y="100758"/>
                      <a:pt x="4839" y="90641"/>
                      <a:pt x="11684" y="86667"/>
                    </a:cubicBezTo>
                    <a:cubicBezTo>
                      <a:pt x="14206" y="85222"/>
                      <a:pt x="17808" y="84138"/>
                      <a:pt x="23212" y="86306"/>
                    </a:cubicBezTo>
                    <a:close/>
                    <a:moveTo>
                      <a:pt x="179808" y="54878"/>
                    </a:moveTo>
                    <a:cubicBezTo>
                      <a:pt x="171199" y="58465"/>
                      <a:pt x="161874" y="60976"/>
                      <a:pt x="152189" y="61335"/>
                    </a:cubicBezTo>
                    <a:lnTo>
                      <a:pt x="152189" y="81062"/>
                    </a:lnTo>
                    <a:lnTo>
                      <a:pt x="186264" y="81062"/>
                    </a:lnTo>
                    <a:cubicBezTo>
                      <a:pt x="185547" y="71737"/>
                      <a:pt x="183395" y="63128"/>
                      <a:pt x="179808" y="54878"/>
                    </a:cubicBezTo>
                    <a:close/>
                    <a:moveTo>
                      <a:pt x="115604" y="54878"/>
                    </a:moveTo>
                    <a:cubicBezTo>
                      <a:pt x="112376" y="63128"/>
                      <a:pt x="109506" y="71737"/>
                      <a:pt x="108789" y="81062"/>
                    </a:cubicBezTo>
                    <a:lnTo>
                      <a:pt x="143222" y="81062"/>
                    </a:lnTo>
                    <a:lnTo>
                      <a:pt x="143222" y="61335"/>
                    </a:lnTo>
                    <a:cubicBezTo>
                      <a:pt x="133538" y="60976"/>
                      <a:pt x="124212" y="58465"/>
                      <a:pt x="115604" y="54878"/>
                    </a:cubicBezTo>
                    <a:close/>
                    <a:moveTo>
                      <a:pt x="207785" y="38738"/>
                    </a:moveTo>
                    <a:cubicBezTo>
                      <a:pt x="202046" y="43042"/>
                      <a:pt x="195590" y="47346"/>
                      <a:pt x="188058" y="51292"/>
                    </a:cubicBezTo>
                    <a:cubicBezTo>
                      <a:pt x="192003" y="60259"/>
                      <a:pt x="194872" y="70302"/>
                      <a:pt x="195590" y="81062"/>
                    </a:cubicBezTo>
                    <a:lnTo>
                      <a:pt x="223926" y="81062"/>
                    </a:lnTo>
                    <a:cubicBezTo>
                      <a:pt x="223208" y="64922"/>
                      <a:pt x="217111" y="50574"/>
                      <a:pt x="207785" y="38738"/>
                    </a:cubicBezTo>
                    <a:close/>
                    <a:moveTo>
                      <a:pt x="87627" y="38738"/>
                    </a:moveTo>
                    <a:cubicBezTo>
                      <a:pt x="78301" y="50574"/>
                      <a:pt x="72562" y="64922"/>
                      <a:pt x="71486" y="81062"/>
                    </a:cubicBezTo>
                    <a:lnTo>
                      <a:pt x="100180" y="81062"/>
                    </a:lnTo>
                    <a:cubicBezTo>
                      <a:pt x="100539" y="70302"/>
                      <a:pt x="103409" y="60617"/>
                      <a:pt x="107354" y="51292"/>
                    </a:cubicBezTo>
                    <a:cubicBezTo>
                      <a:pt x="100180" y="47346"/>
                      <a:pt x="93365" y="43042"/>
                      <a:pt x="87627" y="38738"/>
                    </a:cubicBezTo>
                    <a:close/>
                    <a:moveTo>
                      <a:pt x="152189" y="15065"/>
                    </a:moveTo>
                    <a:lnTo>
                      <a:pt x="152189" y="52368"/>
                    </a:lnTo>
                    <a:cubicBezTo>
                      <a:pt x="160439" y="51650"/>
                      <a:pt x="168330" y="49857"/>
                      <a:pt x="175504" y="46629"/>
                    </a:cubicBezTo>
                    <a:cubicBezTo>
                      <a:pt x="168330" y="32999"/>
                      <a:pt x="158646" y="21880"/>
                      <a:pt x="152189" y="15065"/>
                    </a:cubicBezTo>
                    <a:close/>
                    <a:moveTo>
                      <a:pt x="143222" y="15065"/>
                    </a:moveTo>
                    <a:cubicBezTo>
                      <a:pt x="136766" y="21880"/>
                      <a:pt x="127082" y="32999"/>
                      <a:pt x="119549" y="46629"/>
                    </a:cubicBezTo>
                    <a:cubicBezTo>
                      <a:pt x="127082" y="49857"/>
                      <a:pt x="134973" y="51650"/>
                      <a:pt x="143222" y="52368"/>
                    </a:cubicBezTo>
                    <a:lnTo>
                      <a:pt x="143222" y="15065"/>
                    </a:lnTo>
                    <a:close/>
                    <a:moveTo>
                      <a:pt x="160080" y="10402"/>
                    </a:moveTo>
                    <a:cubicBezTo>
                      <a:pt x="166895" y="17576"/>
                      <a:pt x="176580" y="28695"/>
                      <a:pt x="184112" y="43042"/>
                    </a:cubicBezTo>
                    <a:cubicBezTo>
                      <a:pt x="190568" y="39455"/>
                      <a:pt x="196666" y="35868"/>
                      <a:pt x="202046" y="31923"/>
                    </a:cubicBezTo>
                    <a:cubicBezTo>
                      <a:pt x="190568" y="20445"/>
                      <a:pt x="175862" y="12913"/>
                      <a:pt x="160080" y="10402"/>
                    </a:cubicBezTo>
                    <a:close/>
                    <a:moveTo>
                      <a:pt x="135331" y="10402"/>
                    </a:moveTo>
                    <a:cubicBezTo>
                      <a:pt x="119549" y="12913"/>
                      <a:pt x="104843" y="20445"/>
                      <a:pt x="93365" y="31923"/>
                    </a:cubicBezTo>
                    <a:cubicBezTo>
                      <a:pt x="98387" y="35868"/>
                      <a:pt x="104485" y="39455"/>
                      <a:pt x="111300" y="43042"/>
                    </a:cubicBezTo>
                    <a:cubicBezTo>
                      <a:pt x="118832" y="29053"/>
                      <a:pt x="128158" y="17576"/>
                      <a:pt x="135331" y="10402"/>
                    </a:cubicBezTo>
                    <a:close/>
                    <a:moveTo>
                      <a:pt x="147526" y="0"/>
                    </a:moveTo>
                    <a:cubicBezTo>
                      <a:pt x="171558" y="0"/>
                      <a:pt x="194155" y="10402"/>
                      <a:pt x="210296" y="27977"/>
                    </a:cubicBezTo>
                    <a:cubicBezTo>
                      <a:pt x="210296" y="27977"/>
                      <a:pt x="212448" y="29771"/>
                      <a:pt x="212448" y="30129"/>
                    </a:cubicBezTo>
                    <a:cubicBezTo>
                      <a:pt x="225002" y="45194"/>
                      <a:pt x="233251" y="64563"/>
                      <a:pt x="233251" y="85725"/>
                    </a:cubicBezTo>
                    <a:cubicBezTo>
                      <a:pt x="233251" y="106887"/>
                      <a:pt x="225002" y="126256"/>
                      <a:pt x="212448" y="140962"/>
                    </a:cubicBezTo>
                    <a:cubicBezTo>
                      <a:pt x="212448" y="141321"/>
                      <a:pt x="210296" y="143832"/>
                      <a:pt x="210296" y="143832"/>
                    </a:cubicBezTo>
                    <a:cubicBezTo>
                      <a:pt x="194155" y="161048"/>
                      <a:pt x="171558" y="171091"/>
                      <a:pt x="147526" y="171091"/>
                    </a:cubicBezTo>
                    <a:cubicBezTo>
                      <a:pt x="123495" y="171091"/>
                      <a:pt x="100539" y="160690"/>
                      <a:pt x="84040" y="142397"/>
                    </a:cubicBezTo>
                    <a:cubicBezTo>
                      <a:pt x="84040" y="142397"/>
                      <a:pt x="83322" y="141680"/>
                      <a:pt x="83322" y="141321"/>
                    </a:cubicBezTo>
                    <a:cubicBezTo>
                      <a:pt x="70051" y="126256"/>
                      <a:pt x="62160" y="106887"/>
                      <a:pt x="62160" y="85725"/>
                    </a:cubicBezTo>
                    <a:cubicBezTo>
                      <a:pt x="62160" y="64204"/>
                      <a:pt x="70051" y="44835"/>
                      <a:pt x="83322" y="29771"/>
                    </a:cubicBezTo>
                    <a:cubicBezTo>
                      <a:pt x="83322" y="29771"/>
                      <a:pt x="83322" y="29771"/>
                      <a:pt x="83322" y="29412"/>
                    </a:cubicBezTo>
                    <a:cubicBezTo>
                      <a:pt x="99463" y="10761"/>
                      <a:pt x="123136" y="0"/>
                      <a:pt x="1475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13" tIns="22850" rIns="45713" bIns="2285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  <p:grpSp>
          <p:nvGrpSpPr>
            <p:cNvPr id="408" name="Google Shape;408;g376eb3bdb96_0_433"/>
            <p:cNvGrpSpPr/>
            <p:nvPr/>
          </p:nvGrpSpPr>
          <p:grpSpPr>
            <a:xfrm>
              <a:off x="9822230" y="6408954"/>
              <a:ext cx="1440000" cy="1440000"/>
              <a:chOff x="7314763" y="3898677"/>
              <a:chExt cx="1440000" cy="1440000"/>
            </a:xfrm>
          </p:grpSpPr>
          <p:sp>
            <p:nvSpPr>
              <p:cNvPr id="409" name="Google Shape;409;g376eb3bdb96_0_433"/>
              <p:cNvSpPr/>
              <p:nvPr/>
            </p:nvSpPr>
            <p:spPr>
              <a:xfrm>
                <a:off x="7314763" y="3898677"/>
                <a:ext cx="1440000" cy="1440000"/>
              </a:xfrm>
              <a:prstGeom prst="ellipse">
                <a:avLst/>
              </a:prstGeom>
              <a:solidFill>
                <a:schemeClr val="lt1"/>
              </a:solidFill>
              <a:ln w="381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13" tIns="22850" rIns="45713" bIns="2285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10" name="Google Shape;410;g376eb3bdb96_0_433"/>
              <p:cNvGrpSpPr/>
              <p:nvPr/>
            </p:nvGrpSpPr>
            <p:grpSpPr>
              <a:xfrm>
                <a:off x="7512708" y="4181995"/>
                <a:ext cx="1043993" cy="873341"/>
                <a:chOff x="2711451" y="596900"/>
                <a:chExt cx="330200" cy="276225"/>
              </a:xfrm>
            </p:grpSpPr>
            <p:sp>
              <p:nvSpPr>
                <p:cNvPr id="411" name="Google Shape;411;g376eb3bdb96_0_433"/>
                <p:cNvSpPr/>
                <p:nvPr/>
              </p:nvSpPr>
              <p:spPr>
                <a:xfrm>
                  <a:off x="2711451" y="668338"/>
                  <a:ext cx="254000" cy="204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162" extrusionOk="0">
                      <a:moveTo>
                        <a:pt x="179" y="121"/>
                      </a:moveTo>
                      <a:cubicBezTo>
                        <a:pt x="165" y="131"/>
                        <a:pt x="148" y="136"/>
                        <a:pt x="131" y="136"/>
                      </a:cubicBezTo>
                      <a:cubicBezTo>
                        <a:pt x="128" y="136"/>
                        <a:pt x="126" y="136"/>
                        <a:pt x="124" y="135"/>
                      </a:cubicBezTo>
                      <a:cubicBezTo>
                        <a:pt x="123" y="135"/>
                        <a:pt x="122" y="135"/>
                        <a:pt x="121" y="135"/>
                      </a:cubicBezTo>
                      <a:cubicBezTo>
                        <a:pt x="119" y="135"/>
                        <a:pt x="118" y="135"/>
                        <a:pt x="116" y="134"/>
                      </a:cubicBezTo>
                      <a:cubicBezTo>
                        <a:pt x="115" y="134"/>
                        <a:pt x="114" y="134"/>
                        <a:pt x="113" y="134"/>
                      </a:cubicBezTo>
                      <a:cubicBezTo>
                        <a:pt x="111" y="133"/>
                        <a:pt x="109" y="133"/>
                        <a:pt x="108" y="132"/>
                      </a:cubicBezTo>
                      <a:cubicBezTo>
                        <a:pt x="107" y="132"/>
                        <a:pt x="106" y="132"/>
                        <a:pt x="105" y="131"/>
                      </a:cubicBezTo>
                      <a:cubicBezTo>
                        <a:pt x="103" y="131"/>
                        <a:pt x="102" y="130"/>
                        <a:pt x="100" y="129"/>
                      </a:cubicBezTo>
                      <a:cubicBezTo>
                        <a:pt x="99" y="129"/>
                        <a:pt x="99" y="129"/>
                        <a:pt x="98" y="129"/>
                      </a:cubicBezTo>
                      <a:cubicBezTo>
                        <a:pt x="96" y="128"/>
                        <a:pt x="94" y="127"/>
                        <a:pt x="92" y="126"/>
                      </a:cubicBezTo>
                      <a:cubicBezTo>
                        <a:pt x="92" y="126"/>
                        <a:pt x="92" y="126"/>
                        <a:pt x="92" y="126"/>
                      </a:cubicBezTo>
                      <a:cubicBezTo>
                        <a:pt x="85" y="122"/>
                        <a:pt x="78" y="117"/>
                        <a:pt x="73" y="111"/>
                      </a:cubicBezTo>
                      <a:cubicBezTo>
                        <a:pt x="73" y="111"/>
                        <a:pt x="73" y="111"/>
                        <a:pt x="73" y="111"/>
                      </a:cubicBezTo>
                      <a:cubicBezTo>
                        <a:pt x="71" y="109"/>
                        <a:pt x="69" y="108"/>
                        <a:pt x="68" y="106"/>
                      </a:cubicBezTo>
                      <a:cubicBezTo>
                        <a:pt x="67" y="105"/>
                        <a:pt x="67" y="105"/>
                        <a:pt x="67" y="104"/>
                      </a:cubicBezTo>
                      <a:cubicBezTo>
                        <a:pt x="55" y="90"/>
                        <a:pt x="48" y="72"/>
                        <a:pt x="48" y="53"/>
                      </a:cubicBezTo>
                      <a:cubicBezTo>
                        <a:pt x="70" y="53"/>
                        <a:pt x="70" y="53"/>
                        <a:pt x="70" y="53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22" y="53"/>
                        <a:pt x="22" y="53"/>
                        <a:pt x="22" y="53"/>
                      </a:cubicBezTo>
                      <a:cubicBezTo>
                        <a:pt x="22" y="76"/>
                        <a:pt x="29" y="97"/>
                        <a:pt x="42" y="115"/>
                      </a:cubicBezTo>
                      <a:cubicBezTo>
                        <a:pt x="42" y="115"/>
                        <a:pt x="42" y="115"/>
                        <a:pt x="42" y="115"/>
                      </a:cubicBezTo>
                      <a:cubicBezTo>
                        <a:pt x="43" y="117"/>
                        <a:pt x="45" y="119"/>
                        <a:pt x="46" y="121"/>
                      </a:cubicBezTo>
                      <a:cubicBezTo>
                        <a:pt x="46" y="121"/>
                        <a:pt x="47" y="122"/>
                        <a:pt x="47" y="123"/>
                      </a:cubicBezTo>
                      <a:cubicBezTo>
                        <a:pt x="49" y="125"/>
                        <a:pt x="52" y="127"/>
                        <a:pt x="54" y="129"/>
                      </a:cubicBezTo>
                      <a:cubicBezTo>
                        <a:pt x="54" y="130"/>
                        <a:pt x="54" y="130"/>
                        <a:pt x="54" y="130"/>
                      </a:cubicBezTo>
                      <a:cubicBezTo>
                        <a:pt x="62" y="137"/>
                        <a:pt x="70" y="144"/>
                        <a:pt x="79" y="149"/>
                      </a:cubicBezTo>
                      <a:cubicBezTo>
                        <a:pt x="80" y="149"/>
                        <a:pt x="80" y="149"/>
                        <a:pt x="80" y="149"/>
                      </a:cubicBezTo>
                      <a:cubicBezTo>
                        <a:pt x="82" y="150"/>
                        <a:pt x="85" y="152"/>
                        <a:pt x="88" y="153"/>
                      </a:cubicBezTo>
                      <a:cubicBezTo>
                        <a:pt x="88" y="153"/>
                        <a:pt x="89" y="153"/>
                        <a:pt x="90" y="154"/>
                      </a:cubicBezTo>
                      <a:cubicBezTo>
                        <a:pt x="92" y="155"/>
                        <a:pt x="94" y="156"/>
                        <a:pt x="97" y="156"/>
                      </a:cubicBezTo>
                      <a:cubicBezTo>
                        <a:pt x="98" y="157"/>
                        <a:pt x="99" y="157"/>
                        <a:pt x="100" y="157"/>
                      </a:cubicBezTo>
                      <a:cubicBezTo>
                        <a:pt x="102" y="158"/>
                        <a:pt x="104" y="159"/>
                        <a:pt x="107" y="159"/>
                      </a:cubicBezTo>
                      <a:cubicBezTo>
                        <a:pt x="108" y="159"/>
                        <a:pt x="109" y="160"/>
                        <a:pt x="111" y="160"/>
                      </a:cubicBezTo>
                      <a:cubicBezTo>
                        <a:pt x="112" y="160"/>
                        <a:pt x="112" y="160"/>
                        <a:pt x="113" y="161"/>
                      </a:cubicBezTo>
                      <a:cubicBezTo>
                        <a:pt x="115" y="161"/>
                        <a:pt x="117" y="161"/>
                        <a:pt x="119" y="161"/>
                      </a:cubicBezTo>
                      <a:cubicBezTo>
                        <a:pt x="120" y="161"/>
                        <a:pt x="120" y="162"/>
                        <a:pt x="121" y="162"/>
                      </a:cubicBezTo>
                      <a:cubicBezTo>
                        <a:pt x="125" y="162"/>
                        <a:pt x="128" y="162"/>
                        <a:pt x="132" y="162"/>
                      </a:cubicBezTo>
                      <a:cubicBezTo>
                        <a:pt x="154" y="162"/>
                        <a:pt x="176" y="155"/>
                        <a:pt x="195" y="142"/>
                      </a:cubicBezTo>
                      <a:cubicBezTo>
                        <a:pt x="201" y="138"/>
                        <a:pt x="202" y="130"/>
                        <a:pt x="198" y="124"/>
                      </a:cubicBezTo>
                      <a:cubicBezTo>
                        <a:pt x="194" y="118"/>
                        <a:pt x="185" y="117"/>
                        <a:pt x="179" y="1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45713" tIns="22850" rIns="45713" bIns="22850" anchor="t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2" name="Google Shape;412;g376eb3bdb96_0_433"/>
                <p:cNvSpPr/>
                <p:nvPr/>
              </p:nvSpPr>
              <p:spPr>
                <a:xfrm>
                  <a:off x="2787651" y="596900"/>
                  <a:ext cx="254000" cy="204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162" extrusionOk="0">
                      <a:moveTo>
                        <a:pt x="180" y="110"/>
                      </a:moveTo>
                      <a:cubicBezTo>
                        <a:pt x="180" y="87"/>
                        <a:pt x="173" y="65"/>
                        <a:pt x="161" y="48"/>
                      </a:cubicBezTo>
                      <a:cubicBezTo>
                        <a:pt x="161" y="47"/>
                        <a:pt x="161" y="47"/>
                        <a:pt x="161" y="47"/>
                      </a:cubicBezTo>
                      <a:cubicBezTo>
                        <a:pt x="159" y="45"/>
                        <a:pt x="157" y="43"/>
                        <a:pt x="156" y="41"/>
                      </a:cubicBezTo>
                      <a:cubicBezTo>
                        <a:pt x="155" y="40"/>
                        <a:pt x="155" y="40"/>
                        <a:pt x="155" y="40"/>
                      </a:cubicBezTo>
                      <a:cubicBezTo>
                        <a:pt x="144" y="26"/>
                        <a:pt x="130" y="16"/>
                        <a:pt x="114" y="9"/>
                      </a:cubicBezTo>
                      <a:cubicBezTo>
                        <a:pt x="114" y="9"/>
                        <a:pt x="113" y="9"/>
                        <a:pt x="113" y="8"/>
                      </a:cubicBezTo>
                      <a:cubicBezTo>
                        <a:pt x="110" y="7"/>
                        <a:pt x="108" y="7"/>
                        <a:pt x="105" y="6"/>
                      </a:cubicBezTo>
                      <a:cubicBezTo>
                        <a:pt x="104" y="5"/>
                        <a:pt x="103" y="5"/>
                        <a:pt x="102" y="5"/>
                      </a:cubicBezTo>
                      <a:cubicBezTo>
                        <a:pt x="100" y="4"/>
                        <a:pt x="98" y="3"/>
                        <a:pt x="96" y="3"/>
                      </a:cubicBezTo>
                      <a:cubicBezTo>
                        <a:pt x="94" y="3"/>
                        <a:pt x="93" y="2"/>
                        <a:pt x="92" y="2"/>
                      </a:cubicBezTo>
                      <a:cubicBezTo>
                        <a:pt x="91" y="2"/>
                        <a:pt x="90" y="2"/>
                        <a:pt x="90" y="2"/>
                      </a:cubicBezTo>
                      <a:cubicBezTo>
                        <a:pt x="88" y="1"/>
                        <a:pt x="86" y="1"/>
                        <a:pt x="85" y="1"/>
                      </a:cubicBezTo>
                      <a:cubicBezTo>
                        <a:pt x="83" y="1"/>
                        <a:pt x="82" y="1"/>
                        <a:pt x="81" y="1"/>
                      </a:cubicBezTo>
                      <a:cubicBezTo>
                        <a:pt x="78" y="0"/>
                        <a:pt x="75" y="0"/>
                        <a:pt x="72" y="0"/>
                      </a:cubicBezTo>
                      <a:cubicBezTo>
                        <a:pt x="72" y="0"/>
                        <a:pt x="71" y="0"/>
                        <a:pt x="71" y="0"/>
                      </a:cubicBez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48" y="0"/>
                        <a:pt x="26" y="7"/>
                        <a:pt x="8" y="20"/>
                      </a:cubicBezTo>
                      <a:cubicBezTo>
                        <a:pt x="2" y="24"/>
                        <a:pt x="0" y="32"/>
                        <a:pt x="5" y="38"/>
                      </a:cubicBezTo>
                      <a:cubicBezTo>
                        <a:pt x="9" y="44"/>
                        <a:pt x="17" y="46"/>
                        <a:pt x="23" y="41"/>
                      </a:cubicBezTo>
                      <a:cubicBezTo>
                        <a:pt x="37" y="31"/>
                        <a:pt x="54" y="26"/>
                        <a:pt x="71" y="26"/>
                      </a:cubicBezTo>
                      <a:cubicBezTo>
                        <a:pt x="74" y="26"/>
                        <a:pt x="76" y="26"/>
                        <a:pt x="79" y="27"/>
                      </a:cubicBezTo>
                      <a:cubicBezTo>
                        <a:pt x="79" y="27"/>
                        <a:pt x="80" y="27"/>
                        <a:pt x="81" y="27"/>
                      </a:cubicBezTo>
                      <a:cubicBezTo>
                        <a:pt x="83" y="27"/>
                        <a:pt x="85" y="28"/>
                        <a:pt x="87" y="28"/>
                      </a:cubicBezTo>
                      <a:cubicBezTo>
                        <a:pt x="88" y="28"/>
                        <a:pt x="88" y="28"/>
                        <a:pt x="89" y="28"/>
                      </a:cubicBezTo>
                      <a:cubicBezTo>
                        <a:pt x="91" y="29"/>
                        <a:pt x="93" y="29"/>
                        <a:pt x="95" y="30"/>
                      </a:cubicBezTo>
                      <a:cubicBezTo>
                        <a:pt x="96" y="30"/>
                        <a:pt x="96" y="30"/>
                        <a:pt x="97" y="30"/>
                      </a:cubicBezTo>
                      <a:cubicBezTo>
                        <a:pt x="99" y="31"/>
                        <a:pt x="101" y="32"/>
                        <a:pt x="103" y="33"/>
                      </a:cubicBezTo>
                      <a:cubicBezTo>
                        <a:pt x="104" y="33"/>
                        <a:pt x="104" y="33"/>
                        <a:pt x="104" y="33"/>
                      </a:cubicBezTo>
                      <a:cubicBezTo>
                        <a:pt x="116" y="38"/>
                        <a:pt x="127" y="46"/>
                        <a:pt x="135" y="57"/>
                      </a:cubicBezTo>
                      <a:cubicBezTo>
                        <a:pt x="135" y="57"/>
                        <a:pt x="135" y="57"/>
                        <a:pt x="135" y="57"/>
                      </a:cubicBezTo>
                      <a:cubicBezTo>
                        <a:pt x="147" y="71"/>
                        <a:pt x="154" y="90"/>
                        <a:pt x="154" y="110"/>
                      </a:cubicBezTo>
                      <a:cubicBezTo>
                        <a:pt x="132" y="110"/>
                        <a:pt x="132" y="110"/>
                        <a:pt x="132" y="110"/>
                      </a:cubicBezTo>
                      <a:cubicBezTo>
                        <a:pt x="167" y="162"/>
                        <a:pt x="167" y="162"/>
                        <a:pt x="167" y="162"/>
                      </a:cubicBezTo>
                      <a:cubicBezTo>
                        <a:pt x="202" y="110"/>
                        <a:pt x="202" y="110"/>
                        <a:pt x="202" y="110"/>
                      </a:cubicBezTo>
                      <a:lnTo>
                        <a:pt x="180" y="1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45713" tIns="22850" rIns="45713" bIns="22850" anchor="t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7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8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413" name="Google Shape;413;g376eb3bdb96_0_433"/>
            <p:cNvGrpSpPr/>
            <p:nvPr/>
          </p:nvGrpSpPr>
          <p:grpSpPr>
            <a:xfrm>
              <a:off x="15245481" y="6408954"/>
              <a:ext cx="1440000" cy="1440000"/>
              <a:chOff x="12953563" y="3898677"/>
              <a:chExt cx="1440000" cy="1440000"/>
            </a:xfrm>
          </p:grpSpPr>
          <p:sp>
            <p:nvSpPr>
              <p:cNvPr id="414" name="Google Shape;414;g376eb3bdb96_0_433"/>
              <p:cNvSpPr/>
              <p:nvPr/>
            </p:nvSpPr>
            <p:spPr>
              <a:xfrm>
                <a:off x="12953563" y="3898677"/>
                <a:ext cx="1440000" cy="1440000"/>
              </a:xfrm>
              <a:prstGeom prst="ellipse">
                <a:avLst/>
              </a:prstGeom>
              <a:solidFill>
                <a:schemeClr val="lt1"/>
              </a:solidFill>
              <a:ln w="38100" cap="flat" cmpd="sng">
                <a:solidFill>
                  <a:srgbClr val="C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13" tIns="22850" rIns="45713" bIns="2285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g376eb3bdb96_0_433"/>
              <p:cNvSpPr/>
              <p:nvPr/>
            </p:nvSpPr>
            <p:spPr>
              <a:xfrm>
                <a:off x="13278142" y="4000279"/>
                <a:ext cx="755231" cy="75523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2" extrusionOk="0">
                    <a:moveTo>
                      <a:pt x="135" y="35"/>
                    </a:moveTo>
                    <a:cubicBezTo>
                      <a:pt x="139" y="37"/>
                      <a:pt x="143" y="40"/>
                      <a:pt x="147" y="42"/>
                    </a:cubicBezTo>
                    <a:cubicBezTo>
                      <a:pt x="151" y="46"/>
                      <a:pt x="154" y="50"/>
                      <a:pt x="155" y="56"/>
                    </a:cubicBezTo>
                    <a:cubicBezTo>
                      <a:pt x="156" y="62"/>
                      <a:pt x="154" y="68"/>
                      <a:pt x="151" y="75"/>
                    </a:cubicBezTo>
                    <a:cubicBezTo>
                      <a:pt x="149" y="75"/>
                      <a:pt x="146" y="75"/>
                      <a:pt x="144" y="77"/>
                    </a:cubicBezTo>
                    <a:cubicBezTo>
                      <a:pt x="128" y="67"/>
                      <a:pt x="109" y="60"/>
                      <a:pt x="91" y="57"/>
                    </a:cubicBezTo>
                    <a:cubicBezTo>
                      <a:pt x="91" y="55"/>
                      <a:pt x="90" y="54"/>
                      <a:pt x="89" y="53"/>
                    </a:cubicBezTo>
                    <a:cubicBezTo>
                      <a:pt x="97" y="41"/>
                      <a:pt x="108" y="31"/>
                      <a:pt x="121" y="31"/>
                    </a:cubicBezTo>
                    <a:cubicBezTo>
                      <a:pt x="126" y="31"/>
                      <a:pt x="131" y="33"/>
                      <a:pt x="135" y="35"/>
                    </a:cubicBezTo>
                    <a:close/>
                    <a:moveTo>
                      <a:pt x="101" y="0"/>
                    </a:moveTo>
                    <a:cubicBezTo>
                      <a:pt x="156" y="0"/>
                      <a:pt x="202" y="45"/>
                      <a:pt x="202" y="101"/>
                    </a:cubicBezTo>
                    <a:cubicBezTo>
                      <a:pt x="202" y="157"/>
                      <a:pt x="156" y="202"/>
                      <a:pt x="101" y="202"/>
                    </a:cubicBezTo>
                    <a:cubicBezTo>
                      <a:pt x="45" y="202"/>
                      <a:pt x="0" y="157"/>
                      <a:pt x="0" y="101"/>
                    </a:cubicBezTo>
                    <a:cubicBezTo>
                      <a:pt x="0" y="45"/>
                      <a:pt x="45" y="0"/>
                      <a:pt x="101" y="0"/>
                    </a:cubicBezTo>
                    <a:close/>
                    <a:moveTo>
                      <a:pt x="101" y="12"/>
                    </a:moveTo>
                    <a:cubicBezTo>
                      <a:pt x="150" y="12"/>
                      <a:pt x="190" y="52"/>
                      <a:pt x="190" y="101"/>
                    </a:cubicBezTo>
                    <a:cubicBezTo>
                      <a:pt x="190" y="151"/>
                      <a:pt x="150" y="190"/>
                      <a:pt x="101" y="190"/>
                    </a:cubicBezTo>
                    <a:cubicBezTo>
                      <a:pt x="51" y="190"/>
                      <a:pt x="11" y="151"/>
                      <a:pt x="11" y="101"/>
                    </a:cubicBezTo>
                    <a:cubicBezTo>
                      <a:pt x="11" y="52"/>
                      <a:pt x="51" y="12"/>
                      <a:pt x="101" y="12"/>
                    </a:cubicBezTo>
                    <a:close/>
                    <a:moveTo>
                      <a:pt x="165" y="64"/>
                    </a:moveTo>
                    <a:cubicBezTo>
                      <a:pt x="173" y="77"/>
                      <a:pt x="176" y="92"/>
                      <a:pt x="175" y="107"/>
                    </a:cubicBezTo>
                    <a:cubicBezTo>
                      <a:pt x="172" y="101"/>
                      <a:pt x="167" y="95"/>
                      <a:pt x="162" y="90"/>
                    </a:cubicBezTo>
                    <a:cubicBezTo>
                      <a:pt x="162" y="86"/>
                      <a:pt x="162" y="83"/>
                      <a:pt x="160" y="80"/>
                    </a:cubicBezTo>
                    <a:cubicBezTo>
                      <a:pt x="163" y="75"/>
                      <a:pt x="165" y="69"/>
                      <a:pt x="165" y="64"/>
                    </a:cubicBezTo>
                    <a:close/>
                    <a:moveTo>
                      <a:pt x="165" y="139"/>
                    </a:moveTo>
                    <a:cubicBezTo>
                      <a:pt x="158" y="151"/>
                      <a:pt x="148" y="160"/>
                      <a:pt x="136" y="167"/>
                    </a:cubicBezTo>
                    <a:cubicBezTo>
                      <a:pt x="141" y="154"/>
                      <a:pt x="135" y="137"/>
                      <a:pt x="128" y="125"/>
                    </a:cubicBezTo>
                    <a:cubicBezTo>
                      <a:pt x="129" y="122"/>
                      <a:pt x="130" y="119"/>
                      <a:pt x="129" y="116"/>
                    </a:cubicBezTo>
                    <a:cubicBezTo>
                      <a:pt x="135" y="111"/>
                      <a:pt x="142" y="105"/>
                      <a:pt x="147" y="99"/>
                    </a:cubicBezTo>
                    <a:cubicBezTo>
                      <a:pt x="150" y="100"/>
                      <a:pt x="153" y="99"/>
                      <a:pt x="156" y="98"/>
                    </a:cubicBezTo>
                    <a:cubicBezTo>
                      <a:pt x="162" y="104"/>
                      <a:pt x="166" y="111"/>
                      <a:pt x="168" y="118"/>
                    </a:cubicBezTo>
                    <a:cubicBezTo>
                      <a:pt x="170" y="126"/>
                      <a:pt x="169" y="132"/>
                      <a:pt x="165" y="139"/>
                    </a:cubicBezTo>
                    <a:close/>
                    <a:moveTo>
                      <a:pt x="107" y="176"/>
                    </a:moveTo>
                    <a:cubicBezTo>
                      <a:pt x="102" y="176"/>
                      <a:pt x="98" y="176"/>
                      <a:pt x="93" y="174"/>
                    </a:cubicBezTo>
                    <a:cubicBezTo>
                      <a:pt x="86" y="171"/>
                      <a:pt x="80" y="163"/>
                      <a:pt x="77" y="154"/>
                    </a:cubicBezTo>
                    <a:cubicBezTo>
                      <a:pt x="80" y="152"/>
                      <a:pt x="82" y="148"/>
                      <a:pt x="82" y="145"/>
                    </a:cubicBezTo>
                    <a:cubicBezTo>
                      <a:pt x="91" y="141"/>
                      <a:pt x="101" y="136"/>
                      <a:pt x="111" y="130"/>
                    </a:cubicBezTo>
                    <a:cubicBezTo>
                      <a:pt x="113" y="131"/>
                      <a:pt x="116" y="132"/>
                      <a:pt x="119" y="131"/>
                    </a:cubicBezTo>
                    <a:cubicBezTo>
                      <a:pt x="128" y="144"/>
                      <a:pt x="132" y="161"/>
                      <a:pt x="122" y="170"/>
                    </a:cubicBezTo>
                    <a:cubicBezTo>
                      <a:pt x="118" y="174"/>
                      <a:pt x="113" y="175"/>
                      <a:pt x="107" y="176"/>
                    </a:cubicBezTo>
                    <a:close/>
                    <a:moveTo>
                      <a:pt x="75" y="172"/>
                    </a:moveTo>
                    <a:cubicBezTo>
                      <a:pt x="63" y="167"/>
                      <a:pt x="53" y="160"/>
                      <a:pt x="45" y="151"/>
                    </a:cubicBezTo>
                    <a:cubicBezTo>
                      <a:pt x="50" y="152"/>
                      <a:pt x="55" y="152"/>
                      <a:pt x="60" y="151"/>
                    </a:cubicBezTo>
                    <a:cubicBezTo>
                      <a:pt x="62" y="153"/>
                      <a:pt x="64" y="155"/>
                      <a:pt x="67" y="155"/>
                    </a:cubicBezTo>
                    <a:cubicBezTo>
                      <a:pt x="69" y="162"/>
                      <a:pt x="71" y="167"/>
                      <a:pt x="75" y="172"/>
                    </a:cubicBezTo>
                    <a:close/>
                    <a:moveTo>
                      <a:pt x="31" y="125"/>
                    </a:moveTo>
                    <a:cubicBezTo>
                      <a:pt x="30" y="111"/>
                      <a:pt x="44" y="105"/>
                      <a:pt x="57" y="103"/>
                    </a:cubicBezTo>
                    <a:cubicBezTo>
                      <a:pt x="58" y="106"/>
                      <a:pt x="60" y="108"/>
                      <a:pt x="62" y="109"/>
                    </a:cubicBezTo>
                    <a:cubicBezTo>
                      <a:pt x="61" y="118"/>
                      <a:pt x="61" y="126"/>
                      <a:pt x="62" y="134"/>
                    </a:cubicBezTo>
                    <a:cubicBezTo>
                      <a:pt x="60" y="136"/>
                      <a:pt x="59" y="138"/>
                      <a:pt x="58" y="141"/>
                    </a:cubicBezTo>
                    <a:cubicBezTo>
                      <a:pt x="49" y="142"/>
                      <a:pt x="41" y="141"/>
                      <a:pt x="36" y="137"/>
                    </a:cubicBezTo>
                    <a:cubicBezTo>
                      <a:pt x="32" y="134"/>
                      <a:pt x="31" y="129"/>
                      <a:pt x="31" y="125"/>
                    </a:cubicBezTo>
                    <a:close/>
                    <a:moveTo>
                      <a:pt x="26" y="108"/>
                    </a:moveTo>
                    <a:cubicBezTo>
                      <a:pt x="25" y="100"/>
                      <a:pt x="26" y="88"/>
                      <a:pt x="29" y="81"/>
                    </a:cubicBezTo>
                    <a:cubicBezTo>
                      <a:pt x="35" y="67"/>
                      <a:pt x="55" y="64"/>
                      <a:pt x="68" y="65"/>
                    </a:cubicBezTo>
                    <a:cubicBezTo>
                      <a:pt x="69" y="66"/>
                      <a:pt x="70" y="68"/>
                      <a:pt x="71" y="69"/>
                    </a:cubicBezTo>
                    <a:cubicBezTo>
                      <a:pt x="69" y="75"/>
                      <a:pt x="67" y="81"/>
                      <a:pt x="65" y="87"/>
                    </a:cubicBezTo>
                    <a:cubicBezTo>
                      <a:pt x="62" y="88"/>
                      <a:pt x="59" y="90"/>
                      <a:pt x="57" y="93"/>
                    </a:cubicBezTo>
                    <a:cubicBezTo>
                      <a:pt x="46" y="94"/>
                      <a:pt x="33" y="99"/>
                      <a:pt x="26" y="108"/>
                    </a:cubicBezTo>
                    <a:close/>
                    <a:moveTo>
                      <a:pt x="39" y="59"/>
                    </a:moveTo>
                    <a:cubicBezTo>
                      <a:pt x="52" y="40"/>
                      <a:pt x="74" y="27"/>
                      <a:pt x="100" y="26"/>
                    </a:cubicBezTo>
                    <a:cubicBezTo>
                      <a:pt x="87" y="34"/>
                      <a:pt x="80" y="47"/>
                      <a:pt x="80" y="48"/>
                    </a:cubicBezTo>
                    <a:cubicBezTo>
                      <a:pt x="75" y="48"/>
                      <a:pt x="71" y="51"/>
                      <a:pt x="69" y="54"/>
                    </a:cubicBezTo>
                    <a:cubicBezTo>
                      <a:pt x="59" y="54"/>
                      <a:pt x="48" y="55"/>
                      <a:pt x="39" y="59"/>
                    </a:cubicBezTo>
                    <a:close/>
                    <a:moveTo>
                      <a:pt x="90" y="67"/>
                    </a:moveTo>
                    <a:cubicBezTo>
                      <a:pt x="88" y="70"/>
                      <a:pt x="84" y="73"/>
                      <a:pt x="80" y="73"/>
                    </a:cubicBezTo>
                    <a:cubicBezTo>
                      <a:pt x="78" y="78"/>
                      <a:pt x="77" y="83"/>
                      <a:pt x="75" y="89"/>
                    </a:cubicBezTo>
                    <a:cubicBezTo>
                      <a:pt x="77" y="90"/>
                      <a:pt x="78" y="92"/>
                      <a:pt x="79" y="94"/>
                    </a:cubicBezTo>
                    <a:cubicBezTo>
                      <a:pt x="91" y="96"/>
                      <a:pt x="103" y="100"/>
                      <a:pt x="112" y="108"/>
                    </a:cubicBezTo>
                    <a:cubicBezTo>
                      <a:pt x="116" y="107"/>
                      <a:pt x="119" y="107"/>
                      <a:pt x="122" y="108"/>
                    </a:cubicBezTo>
                    <a:cubicBezTo>
                      <a:pt x="129" y="103"/>
                      <a:pt x="134" y="98"/>
                      <a:pt x="139" y="92"/>
                    </a:cubicBezTo>
                    <a:cubicBezTo>
                      <a:pt x="138" y="90"/>
                      <a:pt x="138" y="87"/>
                      <a:pt x="138" y="85"/>
                    </a:cubicBezTo>
                    <a:cubicBezTo>
                      <a:pt x="124" y="76"/>
                      <a:pt x="106" y="70"/>
                      <a:pt x="90" y="67"/>
                    </a:cubicBezTo>
                    <a:close/>
                    <a:moveTo>
                      <a:pt x="79" y="104"/>
                    </a:moveTo>
                    <a:cubicBezTo>
                      <a:pt x="78" y="107"/>
                      <a:pt x="75" y="109"/>
                      <a:pt x="72" y="110"/>
                    </a:cubicBezTo>
                    <a:cubicBezTo>
                      <a:pt x="72" y="118"/>
                      <a:pt x="72" y="125"/>
                      <a:pt x="72" y="132"/>
                    </a:cubicBezTo>
                    <a:cubicBezTo>
                      <a:pt x="75" y="132"/>
                      <a:pt x="77" y="134"/>
                      <a:pt x="78" y="135"/>
                    </a:cubicBezTo>
                    <a:cubicBezTo>
                      <a:pt x="87" y="132"/>
                      <a:pt x="96" y="127"/>
                      <a:pt x="105" y="121"/>
                    </a:cubicBezTo>
                    <a:cubicBezTo>
                      <a:pt x="105" y="119"/>
                      <a:pt x="105" y="117"/>
                      <a:pt x="105" y="116"/>
                    </a:cubicBezTo>
                    <a:cubicBezTo>
                      <a:pt x="98" y="109"/>
                      <a:pt x="89" y="106"/>
                      <a:pt x="79" y="104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g376eb3bdb96_0_433"/>
              <p:cNvSpPr/>
              <p:nvPr/>
            </p:nvSpPr>
            <p:spPr>
              <a:xfrm>
                <a:off x="13274363" y="4434103"/>
                <a:ext cx="792000" cy="74100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28" extrusionOk="0">
                    <a:moveTo>
                      <a:pt x="108" y="164"/>
                    </a:moveTo>
                    <a:cubicBezTo>
                      <a:pt x="88" y="165"/>
                      <a:pt x="72" y="173"/>
                      <a:pt x="60" y="188"/>
                    </a:cubicBezTo>
                    <a:cubicBezTo>
                      <a:pt x="35" y="188"/>
                      <a:pt x="35" y="188"/>
                      <a:pt x="35" y="188"/>
                    </a:cubicBezTo>
                    <a:cubicBezTo>
                      <a:pt x="25" y="188"/>
                      <a:pt x="17" y="185"/>
                      <a:pt x="10" y="180"/>
                    </a:cubicBezTo>
                    <a:cubicBezTo>
                      <a:pt x="3" y="175"/>
                      <a:pt x="0" y="168"/>
                      <a:pt x="0" y="159"/>
                    </a:cubicBezTo>
                    <a:cubicBezTo>
                      <a:pt x="0" y="116"/>
                      <a:pt x="7" y="94"/>
                      <a:pt x="22" y="94"/>
                    </a:cubicBezTo>
                    <a:cubicBezTo>
                      <a:pt x="23" y="94"/>
                      <a:pt x="26" y="95"/>
                      <a:pt x="30" y="98"/>
                    </a:cubicBezTo>
                    <a:cubicBezTo>
                      <a:pt x="35" y="100"/>
                      <a:pt x="41" y="103"/>
                      <a:pt x="48" y="106"/>
                    </a:cubicBezTo>
                    <a:cubicBezTo>
                      <a:pt x="55" y="108"/>
                      <a:pt x="63" y="110"/>
                      <a:pt x="70" y="110"/>
                    </a:cubicBezTo>
                    <a:cubicBezTo>
                      <a:pt x="78" y="110"/>
                      <a:pt x="86" y="108"/>
                      <a:pt x="94" y="105"/>
                    </a:cubicBezTo>
                    <a:cubicBezTo>
                      <a:pt x="94" y="110"/>
                      <a:pt x="93" y="114"/>
                      <a:pt x="93" y="117"/>
                    </a:cubicBezTo>
                    <a:cubicBezTo>
                      <a:pt x="93" y="134"/>
                      <a:pt x="98" y="150"/>
                      <a:pt x="108" y="164"/>
                    </a:cubicBezTo>
                    <a:close/>
                    <a:moveTo>
                      <a:pt x="304" y="281"/>
                    </a:moveTo>
                    <a:cubicBezTo>
                      <a:pt x="304" y="295"/>
                      <a:pt x="299" y="307"/>
                      <a:pt x="291" y="315"/>
                    </a:cubicBezTo>
                    <a:cubicBezTo>
                      <a:pt x="282" y="324"/>
                      <a:pt x="270" y="328"/>
                      <a:pt x="255" y="328"/>
                    </a:cubicBezTo>
                    <a:cubicBezTo>
                      <a:pt x="95" y="328"/>
                      <a:pt x="95" y="328"/>
                      <a:pt x="95" y="328"/>
                    </a:cubicBezTo>
                    <a:cubicBezTo>
                      <a:pt x="81" y="328"/>
                      <a:pt x="69" y="324"/>
                      <a:pt x="60" y="315"/>
                    </a:cubicBezTo>
                    <a:cubicBezTo>
                      <a:pt x="51" y="307"/>
                      <a:pt x="46" y="295"/>
                      <a:pt x="46" y="281"/>
                    </a:cubicBezTo>
                    <a:cubicBezTo>
                      <a:pt x="46" y="274"/>
                      <a:pt x="47" y="268"/>
                      <a:pt x="47" y="262"/>
                    </a:cubicBezTo>
                    <a:cubicBezTo>
                      <a:pt x="48" y="256"/>
                      <a:pt x="48" y="249"/>
                      <a:pt x="50" y="242"/>
                    </a:cubicBezTo>
                    <a:cubicBezTo>
                      <a:pt x="51" y="235"/>
                      <a:pt x="53" y="228"/>
                      <a:pt x="55" y="222"/>
                    </a:cubicBezTo>
                    <a:cubicBezTo>
                      <a:pt x="56" y="216"/>
                      <a:pt x="59" y="210"/>
                      <a:pt x="62" y="204"/>
                    </a:cubicBezTo>
                    <a:cubicBezTo>
                      <a:pt x="66" y="198"/>
                      <a:pt x="69" y="193"/>
                      <a:pt x="74" y="189"/>
                    </a:cubicBezTo>
                    <a:cubicBezTo>
                      <a:pt x="78" y="185"/>
                      <a:pt x="83" y="182"/>
                      <a:pt x="89" y="180"/>
                    </a:cubicBezTo>
                    <a:cubicBezTo>
                      <a:pt x="96" y="177"/>
                      <a:pt x="102" y="176"/>
                      <a:pt x="110" y="176"/>
                    </a:cubicBezTo>
                    <a:cubicBezTo>
                      <a:pt x="111" y="176"/>
                      <a:pt x="114" y="177"/>
                      <a:pt x="118" y="180"/>
                    </a:cubicBezTo>
                    <a:cubicBezTo>
                      <a:pt x="122" y="183"/>
                      <a:pt x="126" y="185"/>
                      <a:pt x="131" y="189"/>
                    </a:cubicBezTo>
                    <a:cubicBezTo>
                      <a:pt x="136" y="192"/>
                      <a:pt x="142" y="195"/>
                      <a:pt x="151" y="197"/>
                    </a:cubicBezTo>
                    <a:cubicBezTo>
                      <a:pt x="159" y="200"/>
                      <a:pt x="167" y="201"/>
                      <a:pt x="175" y="201"/>
                    </a:cubicBezTo>
                    <a:cubicBezTo>
                      <a:pt x="183" y="201"/>
                      <a:pt x="192" y="200"/>
                      <a:pt x="200" y="197"/>
                    </a:cubicBezTo>
                    <a:cubicBezTo>
                      <a:pt x="208" y="195"/>
                      <a:pt x="215" y="192"/>
                      <a:pt x="219" y="189"/>
                    </a:cubicBezTo>
                    <a:cubicBezTo>
                      <a:pt x="224" y="185"/>
                      <a:pt x="229" y="183"/>
                      <a:pt x="233" y="180"/>
                    </a:cubicBezTo>
                    <a:cubicBezTo>
                      <a:pt x="237" y="177"/>
                      <a:pt x="239" y="176"/>
                      <a:pt x="241" y="176"/>
                    </a:cubicBezTo>
                    <a:cubicBezTo>
                      <a:pt x="248" y="176"/>
                      <a:pt x="255" y="177"/>
                      <a:pt x="261" y="180"/>
                    </a:cubicBezTo>
                    <a:cubicBezTo>
                      <a:pt x="267" y="182"/>
                      <a:pt x="272" y="185"/>
                      <a:pt x="277" y="189"/>
                    </a:cubicBezTo>
                    <a:cubicBezTo>
                      <a:pt x="281" y="193"/>
                      <a:pt x="285" y="198"/>
                      <a:pt x="288" y="204"/>
                    </a:cubicBezTo>
                    <a:cubicBezTo>
                      <a:pt x="291" y="210"/>
                      <a:pt x="294" y="216"/>
                      <a:pt x="296" y="222"/>
                    </a:cubicBezTo>
                    <a:cubicBezTo>
                      <a:pt x="298" y="228"/>
                      <a:pt x="299" y="235"/>
                      <a:pt x="301" y="242"/>
                    </a:cubicBezTo>
                    <a:cubicBezTo>
                      <a:pt x="302" y="249"/>
                      <a:pt x="303" y="256"/>
                      <a:pt x="303" y="262"/>
                    </a:cubicBezTo>
                    <a:cubicBezTo>
                      <a:pt x="304" y="268"/>
                      <a:pt x="304" y="274"/>
                      <a:pt x="304" y="281"/>
                    </a:cubicBezTo>
                    <a:close/>
                    <a:moveTo>
                      <a:pt x="117" y="47"/>
                    </a:moveTo>
                    <a:cubicBezTo>
                      <a:pt x="117" y="60"/>
                      <a:pt x="112" y="71"/>
                      <a:pt x="103" y="80"/>
                    </a:cubicBezTo>
                    <a:cubicBezTo>
                      <a:pt x="94" y="89"/>
                      <a:pt x="83" y="94"/>
                      <a:pt x="70" y="94"/>
                    </a:cubicBezTo>
                    <a:cubicBezTo>
                      <a:pt x="57" y="94"/>
                      <a:pt x="46" y="89"/>
                      <a:pt x="37" y="80"/>
                    </a:cubicBezTo>
                    <a:cubicBezTo>
                      <a:pt x="28" y="71"/>
                      <a:pt x="23" y="60"/>
                      <a:pt x="23" y="47"/>
                    </a:cubicBezTo>
                    <a:cubicBezTo>
                      <a:pt x="23" y="34"/>
                      <a:pt x="28" y="23"/>
                      <a:pt x="37" y="14"/>
                    </a:cubicBezTo>
                    <a:cubicBezTo>
                      <a:pt x="46" y="5"/>
                      <a:pt x="57" y="0"/>
                      <a:pt x="70" y="0"/>
                    </a:cubicBezTo>
                    <a:cubicBezTo>
                      <a:pt x="83" y="0"/>
                      <a:pt x="94" y="5"/>
                      <a:pt x="103" y="14"/>
                    </a:cubicBezTo>
                    <a:cubicBezTo>
                      <a:pt x="112" y="23"/>
                      <a:pt x="117" y="34"/>
                      <a:pt x="117" y="47"/>
                    </a:cubicBezTo>
                    <a:close/>
                    <a:moveTo>
                      <a:pt x="245" y="117"/>
                    </a:moveTo>
                    <a:cubicBezTo>
                      <a:pt x="245" y="137"/>
                      <a:pt x="239" y="153"/>
                      <a:pt x="225" y="167"/>
                    </a:cubicBezTo>
                    <a:cubicBezTo>
                      <a:pt x="211" y="181"/>
                      <a:pt x="195" y="188"/>
                      <a:pt x="175" y="188"/>
                    </a:cubicBezTo>
                    <a:cubicBezTo>
                      <a:pt x="156" y="188"/>
                      <a:pt x="139" y="181"/>
                      <a:pt x="126" y="167"/>
                    </a:cubicBezTo>
                    <a:cubicBezTo>
                      <a:pt x="112" y="153"/>
                      <a:pt x="105" y="137"/>
                      <a:pt x="105" y="117"/>
                    </a:cubicBezTo>
                    <a:cubicBezTo>
                      <a:pt x="105" y="98"/>
                      <a:pt x="112" y="82"/>
                      <a:pt x="126" y="68"/>
                    </a:cubicBezTo>
                    <a:cubicBezTo>
                      <a:pt x="139" y="54"/>
                      <a:pt x="156" y="47"/>
                      <a:pt x="175" y="47"/>
                    </a:cubicBezTo>
                    <a:cubicBezTo>
                      <a:pt x="195" y="47"/>
                      <a:pt x="211" y="54"/>
                      <a:pt x="225" y="68"/>
                    </a:cubicBezTo>
                    <a:cubicBezTo>
                      <a:pt x="239" y="82"/>
                      <a:pt x="245" y="98"/>
                      <a:pt x="245" y="117"/>
                    </a:cubicBezTo>
                    <a:close/>
                    <a:moveTo>
                      <a:pt x="351" y="159"/>
                    </a:moveTo>
                    <a:cubicBezTo>
                      <a:pt x="351" y="168"/>
                      <a:pt x="347" y="175"/>
                      <a:pt x="341" y="180"/>
                    </a:cubicBezTo>
                    <a:cubicBezTo>
                      <a:pt x="334" y="185"/>
                      <a:pt x="325" y="188"/>
                      <a:pt x="315" y="188"/>
                    </a:cubicBezTo>
                    <a:cubicBezTo>
                      <a:pt x="291" y="188"/>
                      <a:pt x="291" y="188"/>
                      <a:pt x="291" y="188"/>
                    </a:cubicBezTo>
                    <a:cubicBezTo>
                      <a:pt x="278" y="173"/>
                      <a:pt x="262" y="165"/>
                      <a:pt x="242" y="164"/>
                    </a:cubicBezTo>
                    <a:cubicBezTo>
                      <a:pt x="252" y="150"/>
                      <a:pt x="257" y="134"/>
                      <a:pt x="257" y="117"/>
                    </a:cubicBezTo>
                    <a:cubicBezTo>
                      <a:pt x="257" y="114"/>
                      <a:pt x="257" y="110"/>
                      <a:pt x="256" y="105"/>
                    </a:cubicBezTo>
                    <a:cubicBezTo>
                      <a:pt x="264" y="108"/>
                      <a:pt x="272" y="110"/>
                      <a:pt x="281" y="110"/>
                    </a:cubicBezTo>
                    <a:cubicBezTo>
                      <a:pt x="288" y="110"/>
                      <a:pt x="295" y="108"/>
                      <a:pt x="302" y="106"/>
                    </a:cubicBezTo>
                    <a:cubicBezTo>
                      <a:pt x="310" y="103"/>
                      <a:pt x="316" y="100"/>
                      <a:pt x="320" y="98"/>
                    </a:cubicBezTo>
                    <a:cubicBezTo>
                      <a:pt x="325" y="95"/>
                      <a:pt x="327" y="94"/>
                      <a:pt x="328" y="94"/>
                    </a:cubicBezTo>
                    <a:cubicBezTo>
                      <a:pt x="343" y="94"/>
                      <a:pt x="351" y="116"/>
                      <a:pt x="351" y="159"/>
                    </a:cubicBezTo>
                    <a:close/>
                    <a:moveTo>
                      <a:pt x="327" y="47"/>
                    </a:moveTo>
                    <a:cubicBezTo>
                      <a:pt x="327" y="60"/>
                      <a:pt x="323" y="71"/>
                      <a:pt x="314" y="80"/>
                    </a:cubicBezTo>
                    <a:cubicBezTo>
                      <a:pt x="304" y="89"/>
                      <a:pt x="293" y="94"/>
                      <a:pt x="281" y="94"/>
                    </a:cubicBezTo>
                    <a:cubicBezTo>
                      <a:pt x="268" y="94"/>
                      <a:pt x="257" y="89"/>
                      <a:pt x="247" y="80"/>
                    </a:cubicBezTo>
                    <a:cubicBezTo>
                      <a:pt x="238" y="71"/>
                      <a:pt x="234" y="60"/>
                      <a:pt x="234" y="47"/>
                    </a:cubicBezTo>
                    <a:cubicBezTo>
                      <a:pt x="234" y="34"/>
                      <a:pt x="238" y="23"/>
                      <a:pt x="247" y="14"/>
                    </a:cubicBezTo>
                    <a:cubicBezTo>
                      <a:pt x="257" y="5"/>
                      <a:pt x="268" y="0"/>
                      <a:pt x="281" y="0"/>
                    </a:cubicBezTo>
                    <a:cubicBezTo>
                      <a:pt x="293" y="0"/>
                      <a:pt x="304" y="5"/>
                      <a:pt x="314" y="14"/>
                    </a:cubicBezTo>
                    <a:cubicBezTo>
                      <a:pt x="323" y="23"/>
                      <a:pt x="327" y="34"/>
                      <a:pt x="327" y="47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7" name="Google Shape;417;g376eb3bdb96_0_433"/>
            <p:cNvGrpSpPr/>
            <p:nvPr/>
          </p:nvGrpSpPr>
          <p:grpSpPr>
            <a:xfrm>
              <a:off x="20643719" y="6408954"/>
              <a:ext cx="1440000" cy="1440000"/>
              <a:chOff x="20466412" y="6542199"/>
              <a:chExt cx="1440000" cy="1440000"/>
            </a:xfrm>
          </p:grpSpPr>
          <p:sp>
            <p:nvSpPr>
              <p:cNvPr id="418" name="Google Shape;418;g376eb3bdb96_0_433"/>
              <p:cNvSpPr/>
              <p:nvPr/>
            </p:nvSpPr>
            <p:spPr>
              <a:xfrm>
                <a:off x="20466412" y="6542199"/>
                <a:ext cx="1440000" cy="1440000"/>
              </a:xfrm>
              <a:prstGeom prst="ellipse">
                <a:avLst/>
              </a:prstGeom>
              <a:solidFill>
                <a:schemeClr val="lt1"/>
              </a:solidFill>
              <a:ln w="38100" cap="flat" cmpd="sng">
                <a:solidFill>
                  <a:srgbClr val="7030A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45713" tIns="22850" rIns="45713" bIns="2285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g376eb3bdb96_0_433"/>
              <p:cNvSpPr/>
              <p:nvPr/>
            </p:nvSpPr>
            <p:spPr>
              <a:xfrm>
                <a:off x="20736412" y="6735999"/>
                <a:ext cx="900000" cy="90000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76" extrusionOk="0">
                    <a:moveTo>
                      <a:pt x="172" y="72"/>
                    </a:moveTo>
                    <a:cubicBezTo>
                      <a:pt x="174" y="72"/>
                      <a:pt x="176" y="70"/>
                      <a:pt x="176" y="68"/>
                    </a:cubicBezTo>
                    <a:cubicBezTo>
                      <a:pt x="176" y="52"/>
                      <a:pt x="176" y="52"/>
                      <a:pt x="176" y="52"/>
                    </a:cubicBezTo>
                    <a:cubicBezTo>
                      <a:pt x="176" y="51"/>
                      <a:pt x="175" y="49"/>
                      <a:pt x="174" y="49"/>
                    </a:cubicBezTo>
                    <a:cubicBezTo>
                      <a:pt x="174" y="49"/>
                      <a:pt x="174" y="49"/>
                      <a:pt x="174" y="49"/>
                    </a:cubicBezTo>
                    <a:cubicBezTo>
                      <a:pt x="90" y="1"/>
                      <a:pt x="90" y="1"/>
                      <a:pt x="90" y="1"/>
                    </a:cubicBezTo>
                    <a:cubicBezTo>
                      <a:pt x="90" y="1"/>
                      <a:pt x="90" y="1"/>
                      <a:pt x="90" y="1"/>
                    </a:cubicBezTo>
                    <a:cubicBezTo>
                      <a:pt x="89" y="0"/>
                      <a:pt x="89" y="0"/>
                      <a:pt x="88" y="0"/>
                    </a:cubicBezTo>
                    <a:cubicBezTo>
                      <a:pt x="87" y="0"/>
                      <a:pt x="87" y="0"/>
                      <a:pt x="86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0" y="51"/>
                      <a:pt x="0" y="52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0"/>
                      <a:pt x="2" y="72"/>
                      <a:pt x="4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144"/>
                      <a:pt x="16" y="144"/>
                      <a:pt x="16" y="144"/>
                    </a:cubicBezTo>
                    <a:cubicBezTo>
                      <a:pt x="12" y="144"/>
                      <a:pt x="12" y="144"/>
                      <a:pt x="12" y="144"/>
                    </a:cubicBezTo>
                    <a:cubicBezTo>
                      <a:pt x="10" y="144"/>
                      <a:pt x="9" y="145"/>
                      <a:pt x="8" y="147"/>
                    </a:cubicBezTo>
                    <a:cubicBezTo>
                      <a:pt x="8" y="147"/>
                      <a:pt x="8" y="147"/>
                      <a:pt x="8" y="147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0" y="172"/>
                      <a:pt x="0" y="172"/>
                    </a:cubicBezTo>
                    <a:cubicBezTo>
                      <a:pt x="0" y="174"/>
                      <a:pt x="2" y="176"/>
                      <a:pt x="4" y="176"/>
                    </a:cubicBezTo>
                    <a:cubicBezTo>
                      <a:pt x="172" y="176"/>
                      <a:pt x="172" y="176"/>
                      <a:pt x="172" y="176"/>
                    </a:cubicBezTo>
                    <a:cubicBezTo>
                      <a:pt x="174" y="176"/>
                      <a:pt x="176" y="174"/>
                      <a:pt x="176" y="172"/>
                    </a:cubicBezTo>
                    <a:cubicBezTo>
                      <a:pt x="176" y="172"/>
                      <a:pt x="176" y="171"/>
                      <a:pt x="176" y="171"/>
                    </a:cubicBezTo>
                    <a:cubicBezTo>
                      <a:pt x="176" y="171"/>
                      <a:pt x="176" y="171"/>
                      <a:pt x="176" y="171"/>
                    </a:cubicBezTo>
                    <a:cubicBezTo>
                      <a:pt x="168" y="147"/>
                      <a:pt x="168" y="147"/>
                      <a:pt x="168" y="147"/>
                    </a:cubicBezTo>
                    <a:cubicBezTo>
                      <a:pt x="168" y="147"/>
                      <a:pt x="168" y="147"/>
                      <a:pt x="168" y="147"/>
                    </a:cubicBezTo>
                    <a:cubicBezTo>
                      <a:pt x="167" y="145"/>
                      <a:pt x="166" y="144"/>
                      <a:pt x="164" y="144"/>
                    </a:cubicBezTo>
                    <a:cubicBezTo>
                      <a:pt x="160" y="144"/>
                      <a:pt x="160" y="144"/>
                      <a:pt x="160" y="144"/>
                    </a:cubicBezTo>
                    <a:cubicBezTo>
                      <a:pt x="160" y="72"/>
                      <a:pt x="160" y="72"/>
                      <a:pt x="160" y="72"/>
                    </a:cubicBezTo>
                    <a:lnTo>
                      <a:pt x="172" y="72"/>
                    </a:lnTo>
                    <a:close/>
                    <a:moveTo>
                      <a:pt x="88" y="9"/>
                    </a:moveTo>
                    <a:cubicBezTo>
                      <a:pt x="157" y="48"/>
                      <a:pt x="157" y="48"/>
                      <a:pt x="157" y="48"/>
                    </a:cubicBezTo>
                    <a:cubicBezTo>
                      <a:pt x="19" y="48"/>
                      <a:pt x="19" y="48"/>
                      <a:pt x="19" y="48"/>
                    </a:cubicBezTo>
                    <a:lnTo>
                      <a:pt x="88" y="9"/>
                    </a:lnTo>
                    <a:close/>
                    <a:moveTo>
                      <a:pt x="161" y="152"/>
                    </a:moveTo>
                    <a:cubicBezTo>
                      <a:pt x="166" y="168"/>
                      <a:pt x="166" y="168"/>
                      <a:pt x="166" y="168"/>
                    </a:cubicBezTo>
                    <a:cubicBezTo>
                      <a:pt x="10" y="168"/>
                      <a:pt x="10" y="168"/>
                      <a:pt x="10" y="168"/>
                    </a:cubicBezTo>
                    <a:cubicBezTo>
                      <a:pt x="15" y="152"/>
                      <a:pt x="15" y="152"/>
                      <a:pt x="15" y="152"/>
                    </a:cubicBezTo>
                    <a:lnTo>
                      <a:pt x="161" y="152"/>
                    </a:lnTo>
                    <a:close/>
                    <a:moveTo>
                      <a:pt x="24" y="72"/>
                    </a:moveTo>
                    <a:cubicBezTo>
                      <a:pt x="40" y="72"/>
                      <a:pt x="40" y="72"/>
                      <a:pt x="40" y="72"/>
                    </a:cubicBezTo>
                    <a:cubicBezTo>
                      <a:pt x="40" y="144"/>
                      <a:pt x="40" y="144"/>
                      <a:pt x="40" y="144"/>
                    </a:cubicBezTo>
                    <a:cubicBezTo>
                      <a:pt x="24" y="144"/>
                      <a:pt x="24" y="144"/>
                      <a:pt x="24" y="144"/>
                    </a:cubicBezTo>
                    <a:lnTo>
                      <a:pt x="24" y="72"/>
                    </a:lnTo>
                    <a:close/>
                    <a:moveTo>
                      <a:pt x="48" y="72"/>
                    </a:moveTo>
                    <a:cubicBezTo>
                      <a:pt x="64" y="72"/>
                      <a:pt x="64" y="72"/>
                      <a:pt x="64" y="72"/>
                    </a:cubicBezTo>
                    <a:cubicBezTo>
                      <a:pt x="64" y="144"/>
                      <a:pt x="64" y="144"/>
                      <a:pt x="64" y="144"/>
                    </a:cubicBezTo>
                    <a:cubicBezTo>
                      <a:pt x="48" y="144"/>
                      <a:pt x="48" y="144"/>
                      <a:pt x="48" y="144"/>
                    </a:cubicBezTo>
                    <a:lnTo>
                      <a:pt x="48" y="72"/>
                    </a:lnTo>
                    <a:close/>
                    <a:moveTo>
                      <a:pt x="72" y="72"/>
                    </a:moveTo>
                    <a:cubicBezTo>
                      <a:pt x="104" y="72"/>
                      <a:pt x="104" y="72"/>
                      <a:pt x="104" y="72"/>
                    </a:cubicBezTo>
                    <a:cubicBezTo>
                      <a:pt x="104" y="144"/>
                      <a:pt x="104" y="144"/>
                      <a:pt x="104" y="144"/>
                    </a:cubicBezTo>
                    <a:cubicBezTo>
                      <a:pt x="72" y="144"/>
                      <a:pt x="72" y="144"/>
                      <a:pt x="72" y="144"/>
                    </a:cubicBezTo>
                    <a:lnTo>
                      <a:pt x="72" y="72"/>
                    </a:lnTo>
                    <a:close/>
                    <a:moveTo>
                      <a:pt x="112" y="72"/>
                    </a:moveTo>
                    <a:cubicBezTo>
                      <a:pt x="128" y="72"/>
                      <a:pt x="128" y="72"/>
                      <a:pt x="128" y="72"/>
                    </a:cubicBezTo>
                    <a:cubicBezTo>
                      <a:pt x="128" y="144"/>
                      <a:pt x="128" y="144"/>
                      <a:pt x="128" y="144"/>
                    </a:cubicBezTo>
                    <a:cubicBezTo>
                      <a:pt x="112" y="144"/>
                      <a:pt x="112" y="144"/>
                      <a:pt x="112" y="144"/>
                    </a:cubicBezTo>
                    <a:lnTo>
                      <a:pt x="112" y="72"/>
                    </a:lnTo>
                    <a:close/>
                    <a:moveTo>
                      <a:pt x="136" y="72"/>
                    </a:moveTo>
                    <a:cubicBezTo>
                      <a:pt x="152" y="72"/>
                      <a:pt x="152" y="72"/>
                      <a:pt x="152" y="72"/>
                    </a:cubicBezTo>
                    <a:cubicBezTo>
                      <a:pt x="152" y="144"/>
                      <a:pt x="152" y="144"/>
                      <a:pt x="152" y="144"/>
                    </a:cubicBezTo>
                    <a:cubicBezTo>
                      <a:pt x="136" y="144"/>
                      <a:pt x="136" y="144"/>
                      <a:pt x="136" y="144"/>
                    </a:cubicBezTo>
                    <a:lnTo>
                      <a:pt x="136" y="72"/>
                    </a:lnTo>
                    <a:close/>
                    <a:moveTo>
                      <a:pt x="8" y="56"/>
                    </a:moveTo>
                    <a:cubicBezTo>
                      <a:pt x="168" y="56"/>
                      <a:pt x="168" y="56"/>
                      <a:pt x="168" y="56"/>
                    </a:cubicBezTo>
                    <a:cubicBezTo>
                      <a:pt x="168" y="64"/>
                      <a:pt x="168" y="64"/>
                      <a:pt x="168" y="64"/>
                    </a:cubicBezTo>
                    <a:cubicBezTo>
                      <a:pt x="8" y="64"/>
                      <a:pt x="8" y="64"/>
                      <a:pt x="8" y="64"/>
                    </a:cubicBezTo>
                    <a:lnTo>
                      <a:pt x="8" y="56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45713" tIns="22850" rIns="45713" bIns="2285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7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0" name="Google Shape;420;g376eb3bdb96_0_433"/>
            <p:cNvSpPr txBox="1"/>
            <p:nvPr/>
          </p:nvSpPr>
          <p:spPr>
            <a:xfrm>
              <a:off x="958601" y="7861251"/>
              <a:ext cx="2019000" cy="861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7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>
                <a:buFont typeface="Arial"/>
                <a:buNone/>
              </a:pPr>
              <a:r>
                <a:rPr lang="en-GB" sz="1400" b="1" dirty="0">
                  <a:solidFill>
                    <a:schemeClr val="accent1"/>
                  </a:solidFill>
                  <a:ea typeface="Calibri"/>
                  <a:sym typeface="Calibri"/>
                </a:rPr>
                <a:t>Strategic principles</a:t>
              </a:r>
              <a:endParaRPr lang="en-US" sz="1400" b="1">
                <a:solidFill>
                  <a:schemeClr val="accent1"/>
                </a:solidFill>
                <a:ea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2AA82C8-617C-B9B8-5148-F3C0AC0007F0}"/>
              </a:ext>
            </a:extLst>
          </p:cNvPr>
          <p:cNvSpPr txBox="1"/>
          <p:nvPr/>
        </p:nvSpPr>
        <p:spPr>
          <a:xfrm>
            <a:off x="627085" y="411151"/>
            <a:ext cx="8200810" cy="6104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>
              <a:lnSpc>
                <a:spcPct val="115000"/>
              </a:lnSpc>
              <a:spcAft>
                <a:spcPts val="400"/>
              </a:spcAft>
              <a:buNone/>
            </a:pPr>
            <a:r>
              <a:rPr lang="en-GB" sz="3200" kern="0" dirty="0">
                <a:solidFill>
                  <a:srgbClr val="04BF2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Sustainability strategy “house”</a:t>
            </a:r>
            <a:endParaRPr lang="en-US" sz="3200" kern="100" dirty="0">
              <a:solidFill>
                <a:srgbClr val="04BF20"/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2990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ustainableit-presentation-template">
  <a:themeElements>
    <a:clrScheme name="Simple Light">
      <a:dk1>
        <a:srgbClr val="000000"/>
      </a:dk1>
      <a:lt1>
        <a:srgbClr val="FFFFFF"/>
      </a:lt1>
      <a:dk2>
        <a:srgbClr val="2D2D2D"/>
      </a:dk2>
      <a:lt2>
        <a:srgbClr val="EEEEEE"/>
      </a:lt2>
      <a:accent1>
        <a:srgbClr val="1381D7"/>
      </a:accent1>
      <a:accent2>
        <a:srgbClr val="054C82"/>
      </a:accent2>
      <a:accent3>
        <a:srgbClr val="004E66"/>
      </a:accent3>
      <a:accent4>
        <a:srgbClr val="04BF20"/>
      </a:accent4>
      <a:accent5>
        <a:srgbClr val="FFCC33"/>
      </a:accent5>
      <a:accent6>
        <a:srgbClr val="1AD6F5"/>
      </a:accent6>
      <a:hlink>
        <a:srgbClr val="B22E7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loitte Consulting Scrapbook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>
          <a:spcBef>
            <a:spcPts val="200"/>
          </a:spcBef>
          <a:buSzPct val="100000"/>
          <a:defRPr sz="1200" dirty="0" smtClean="0"/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D_CommercialOrg_template_2020" id="{D32F86C5-6E97-174B-AF1F-49E790DA0834}" vid="{A6D12DED-5EF3-5249-A518-6826C0E517DB}"/>
    </a:ext>
  </a:extLst>
</a:theme>
</file>

<file path=ppt/theme/theme3.xml><?xml version="1.0" encoding="utf-8"?>
<a:theme xmlns:a="http://schemas.openxmlformats.org/drawingml/2006/main" name="Deloitte Consulting Scrapbook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>
          <a:spcBef>
            <a:spcPts val="200"/>
          </a:spcBef>
          <a:buSzPct val="100000"/>
          <a:defRPr sz="1200" dirty="0" smtClean="0"/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D_CommercialOrg_template_2020" id="{D32F86C5-6E97-174B-AF1F-49E790DA0834}" vid="{A6D12DED-5EF3-5249-A518-6826C0E517DB}"/>
    </a:ext>
  </a:extLst>
</a:theme>
</file>

<file path=ppt/theme/theme4.xml><?xml version="1.0" encoding="utf-8"?>
<a:theme xmlns:a="http://schemas.openxmlformats.org/drawingml/2006/main" name="sustainableit-presentation-template">
  <a:themeElements>
    <a:clrScheme name="Simple Light">
      <a:dk1>
        <a:srgbClr val="000000"/>
      </a:dk1>
      <a:lt1>
        <a:srgbClr val="FFFFFF"/>
      </a:lt1>
      <a:dk2>
        <a:srgbClr val="2D2D2D"/>
      </a:dk2>
      <a:lt2>
        <a:srgbClr val="EEEEEE"/>
      </a:lt2>
      <a:accent1>
        <a:srgbClr val="1381D7"/>
      </a:accent1>
      <a:accent2>
        <a:srgbClr val="054C82"/>
      </a:accent2>
      <a:accent3>
        <a:srgbClr val="004E66"/>
      </a:accent3>
      <a:accent4>
        <a:srgbClr val="04BF20"/>
      </a:accent4>
      <a:accent5>
        <a:srgbClr val="FFCC33"/>
      </a:accent5>
      <a:accent6>
        <a:srgbClr val="1AD6F5"/>
      </a:accent6>
      <a:hlink>
        <a:srgbClr val="B22E7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ustainableit-presentation-template">
  <a:themeElements>
    <a:clrScheme name="Simple Light">
      <a:dk1>
        <a:srgbClr val="000000"/>
      </a:dk1>
      <a:lt1>
        <a:srgbClr val="FFFFFF"/>
      </a:lt1>
      <a:dk2>
        <a:srgbClr val="2D2D2D"/>
      </a:dk2>
      <a:lt2>
        <a:srgbClr val="EEEEEE"/>
      </a:lt2>
      <a:accent1>
        <a:srgbClr val="1381D7"/>
      </a:accent1>
      <a:accent2>
        <a:srgbClr val="054C82"/>
      </a:accent2>
      <a:accent3>
        <a:srgbClr val="004E66"/>
      </a:accent3>
      <a:accent4>
        <a:srgbClr val="04BF20"/>
      </a:accent4>
      <a:accent5>
        <a:srgbClr val="FFCC33"/>
      </a:accent5>
      <a:accent6>
        <a:srgbClr val="1AD6F5"/>
      </a:accent6>
      <a:hlink>
        <a:srgbClr val="B22E7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PTIFY - Ecology - Light">
      <a:dk1>
        <a:srgbClr val="484848"/>
      </a:dk1>
      <a:lt1>
        <a:srgbClr val="FFFFFF"/>
      </a:lt1>
      <a:dk2>
        <a:srgbClr val="000000"/>
      </a:dk2>
      <a:lt2>
        <a:srgbClr val="FFFFFF"/>
      </a:lt2>
      <a:accent1>
        <a:srgbClr val="335F35"/>
      </a:accent1>
      <a:accent2>
        <a:srgbClr val="467643"/>
      </a:accent2>
      <a:accent3>
        <a:srgbClr val="5B944E"/>
      </a:accent3>
      <a:accent4>
        <a:srgbClr val="81B04C"/>
      </a:accent4>
      <a:accent5>
        <a:srgbClr val="97BF53"/>
      </a:accent5>
      <a:accent6>
        <a:srgbClr val="8B8B8B"/>
      </a:accent6>
      <a:hlink>
        <a:srgbClr val="6BB5BE"/>
      </a:hlink>
      <a:folHlink>
        <a:srgbClr val="2F6D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PTIFY - Ecology - Light">
      <a:dk1>
        <a:srgbClr val="484848"/>
      </a:dk1>
      <a:lt1>
        <a:srgbClr val="FFFFFF"/>
      </a:lt1>
      <a:dk2>
        <a:srgbClr val="000000"/>
      </a:dk2>
      <a:lt2>
        <a:srgbClr val="FFFFFF"/>
      </a:lt2>
      <a:accent1>
        <a:srgbClr val="335F35"/>
      </a:accent1>
      <a:accent2>
        <a:srgbClr val="467643"/>
      </a:accent2>
      <a:accent3>
        <a:srgbClr val="5B944E"/>
      </a:accent3>
      <a:accent4>
        <a:srgbClr val="81B04C"/>
      </a:accent4>
      <a:accent5>
        <a:srgbClr val="97BF53"/>
      </a:accent5>
      <a:accent6>
        <a:srgbClr val="8B8B8B"/>
      </a:accent6>
      <a:hlink>
        <a:srgbClr val="6BB5BE"/>
      </a:hlink>
      <a:folHlink>
        <a:srgbClr val="2F6D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PTIFY - Ecology - Light">
      <a:dk1>
        <a:srgbClr val="484848"/>
      </a:dk1>
      <a:lt1>
        <a:srgbClr val="FFFFFF"/>
      </a:lt1>
      <a:dk2>
        <a:srgbClr val="000000"/>
      </a:dk2>
      <a:lt2>
        <a:srgbClr val="FFFFFF"/>
      </a:lt2>
      <a:accent1>
        <a:srgbClr val="335F35"/>
      </a:accent1>
      <a:accent2>
        <a:srgbClr val="467643"/>
      </a:accent2>
      <a:accent3>
        <a:srgbClr val="5B944E"/>
      </a:accent3>
      <a:accent4>
        <a:srgbClr val="81B04C"/>
      </a:accent4>
      <a:accent5>
        <a:srgbClr val="97BF53"/>
      </a:accent5>
      <a:accent6>
        <a:srgbClr val="8B8B8B"/>
      </a:accent6>
      <a:hlink>
        <a:srgbClr val="6BB5BE"/>
      </a:hlink>
      <a:folHlink>
        <a:srgbClr val="2F6DE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9.xml><?xml version="1.0" encoding="utf-8"?>
<a:theme xmlns:a="http://schemas.openxmlformats.org/drawingml/2006/main" name="3_sustainableit-presentation-template">
  <a:themeElements>
    <a:clrScheme name="Simple Light">
      <a:dk1>
        <a:srgbClr val="000000"/>
      </a:dk1>
      <a:lt1>
        <a:srgbClr val="FFFFFF"/>
      </a:lt1>
      <a:dk2>
        <a:srgbClr val="2D2D2D"/>
      </a:dk2>
      <a:lt2>
        <a:srgbClr val="EEEEEE"/>
      </a:lt2>
      <a:accent1>
        <a:srgbClr val="1381D7"/>
      </a:accent1>
      <a:accent2>
        <a:srgbClr val="054C82"/>
      </a:accent2>
      <a:accent3>
        <a:srgbClr val="004E66"/>
      </a:accent3>
      <a:accent4>
        <a:srgbClr val="04BF20"/>
      </a:accent4>
      <a:accent5>
        <a:srgbClr val="FFCC33"/>
      </a:accent5>
      <a:accent6>
        <a:srgbClr val="1AD6F5"/>
      </a:accent6>
      <a:hlink>
        <a:srgbClr val="B22E7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2824</Words>
  <Application>Microsoft Macintosh PowerPoint</Application>
  <PresentationFormat>Custom</PresentationFormat>
  <Paragraphs>486</Paragraphs>
  <Slides>16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8" baseType="lpstr">
      <vt:lpstr>Open Sans</vt:lpstr>
      <vt:lpstr>Arial</vt:lpstr>
      <vt:lpstr>Verdana</vt:lpstr>
      <vt:lpstr>Lato Light</vt:lpstr>
      <vt:lpstr>Nexa Black</vt:lpstr>
      <vt:lpstr>Open Sans SemiBold</vt:lpstr>
      <vt:lpstr>Helvetica Neue</vt:lpstr>
      <vt:lpstr>Noto Sans Symbols</vt:lpstr>
      <vt:lpstr>Calibri</vt:lpstr>
      <vt:lpstr>Noto Sans</vt:lpstr>
      <vt:lpstr>Wingdings</vt:lpstr>
      <vt:lpstr>Poppins</vt:lpstr>
      <vt:lpstr>sustainableit-presentation-template</vt:lpstr>
      <vt:lpstr>Deloitte Consulting Scrapbook</vt:lpstr>
      <vt:lpstr>Deloitte Consulting Scrapbook</vt:lpstr>
      <vt:lpstr>sustainableit-presentation-template</vt:lpstr>
      <vt:lpstr>sustainableit-presentation-template</vt:lpstr>
      <vt:lpstr>Office Theme</vt:lpstr>
      <vt:lpstr>Office Theme</vt:lpstr>
      <vt:lpstr>Office Theme</vt:lpstr>
      <vt:lpstr>3_sustainableit-presentation-template</vt:lpstr>
      <vt:lpstr>think-cell Slide</vt:lpstr>
      <vt:lpstr>SUSTAINABLEIT.ORG</vt:lpstr>
      <vt:lpstr>PowerPoint Presentation</vt:lpstr>
      <vt:lpstr>Introduction: Sustainable IT Playbook Strategy Reference Material</vt:lpstr>
      <vt:lpstr>What does sustainable IT look like?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SUSTAINABLEIT.ORG</dc:title>
  <dc:creator>Rick Pastore</dc:creator>
  <cp:lastModifiedBy>Josh Harbert</cp:lastModifiedBy>
  <cp:revision>108</cp:revision>
  <dcterms:modified xsi:type="dcterms:W3CDTF">2025-12-09T23:05:49Z</dcterms:modified>
</cp:coreProperties>
</file>