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3"/>
  </p:sldMasterIdLst>
  <p:notesMasterIdLst>
    <p:notesMasterId r:id="rId5"/>
  </p:notesMasterIdLst>
  <p:sldIdLst>
    <p:sldId id="261" r:id="rId4"/>
  </p:sldIdLst>
  <p:sldSz cx="12801600" cy="9601200" type="A3"/>
  <p:notesSz cx="9931400" cy="1436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9A1"/>
    <a:srgbClr val="56A42F"/>
    <a:srgbClr val="EC6012"/>
    <a:srgbClr val="D95A11"/>
    <a:srgbClr val="AC12B0"/>
    <a:srgbClr val="3552DA"/>
    <a:srgbClr val="CC8D10"/>
    <a:srgbClr val="D82722"/>
    <a:srgbClr val="1B7ECF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6259"/>
  </p:normalViewPr>
  <p:slideViewPr>
    <p:cSldViewPr snapToGrid="0">
      <p:cViewPr>
        <p:scale>
          <a:sx n="217" d="100"/>
          <a:sy n="217" d="100"/>
        </p:scale>
        <p:origin x="-3208" y="-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ime Hedouin" userId="69535446-fc51-4aaf-bcf9-e7a2d1494287" providerId="ADAL" clId="{8A22F8D8-40B7-4541-AE38-C970B22AD2B3}"/>
    <pc:docChg chg="modSld">
      <pc:chgData name="Maxime Hedouin" userId="69535446-fc51-4aaf-bcf9-e7a2d1494287" providerId="ADAL" clId="{8A22F8D8-40B7-4541-AE38-C970B22AD2B3}" dt="2025-02-18T13:36:11.294" v="42" actId="20577"/>
      <pc:docMkLst>
        <pc:docMk/>
      </pc:docMkLst>
      <pc:sldChg chg="modSp mod">
        <pc:chgData name="Maxime Hedouin" userId="69535446-fc51-4aaf-bcf9-e7a2d1494287" providerId="ADAL" clId="{8A22F8D8-40B7-4541-AE38-C970B22AD2B3}" dt="2025-02-18T13:36:11.294" v="42" actId="20577"/>
        <pc:sldMkLst>
          <pc:docMk/>
          <pc:sldMk cId="1285487616" sldId="261"/>
        </pc:sldMkLst>
        <pc:spChg chg="mod">
          <ac:chgData name="Maxime Hedouin" userId="69535446-fc51-4aaf-bcf9-e7a2d1494287" providerId="ADAL" clId="{8A22F8D8-40B7-4541-AE38-C970B22AD2B3}" dt="2025-02-18T13:36:11.294" v="42" actId="20577"/>
          <ac:spMkLst>
            <pc:docMk/>
            <pc:sldMk cId="1285487616" sldId="261"/>
            <ac:spMk id="68" creationId="{78726D9A-7E8D-CC91-9419-C33A7D75504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6100" y="0"/>
            <a:ext cx="4303713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0C45C-8159-F842-A79B-C888116AFAE3}" type="datetimeFigureOut">
              <a:rPr lang="de-DE" smtClean="0"/>
              <a:t>18.02.25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5463"/>
            <a:ext cx="6464300" cy="4848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6911975"/>
            <a:ext cx="7943850" cy="5656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42975"/>
            <a:ext cx="4303713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6100" y="13642975"/>
            <a:ext cx="4303713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1CAD9-D2C6-2545-99E0-A435A7C417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310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3608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1pPr>
    <a:lvl2pPr marL="396804" algn="l" defTabSz="793608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2pPr>
    <a:lvl3pPr marL="793608" algn="l" defTabSz="793608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3pPr>
    <a:lvl4pPr marL="1190412" algn="l" defTabSz="793608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4pPr>
    <a:lvl5pPr marL="1587216" algn="l" defTabSz="793608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5pPr>
    <a:lvl6pPr marL="1984019" algn="l" defTabSz="793608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6pPr>
    <a:lvl7pPr marL="2380823" algn="l" defTabSz="793608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7pPr>
    <a:lvl8pPr marL="2777627" algn="l" defTabSz="793608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8pPr>
    <a:lvl9pPr marL="3174431" algn="l" defTabSz="793608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15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3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rafik 111">
            <a:extLst>
              <a:ext uri="{FF2B5EF4-FFF2-40B4-BE49-F238E27FC236}">
                <a16:creationId xmlns:a16="http://schemas.microsoft.com/office/drawing/2014/main" id="{B12F5B84-1E4B-6780-A527-6EB487C63C2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9730" y="7328199"/>
            <a:ext cx="378971" cy="370436"/>
          </a:xfrm>
          <a:prstGeom prst="rect">
            <a:avLst/>
          </a:prstGeom>
        </p:spPr>
      </p:pic>
      <p:sp>
        <p:nvSpPr>
          <p:cNvPr id="7" name="Textfeld 20">
            <a:extLst>
              <a:ext uri="{FF2B5EF4-FFF2-40B4-BE49-F238E27FC236}">
                <a16:creationId xmlns:a16="http://schemas.microsoft.com/office/drawing/2014/main" id="{93058993-B2A6-EC3D-7497-C812A8CE1B32}"/>
              </a:ext>
            </a:extLst>
          </p:cNvPr>
          <p:cNvSpPr txBox="1"/>
          <p:nvPr/>
        </p:nvSpPr>
        <p:spPr>
          <a:xfrm>
            <a:off x="209730" y="79380"/>
            <a:ext cx="4085479" cy="573234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r>
              <a:rPr lang="de-DE" sz="3725" b="1" dirty="0">
                <a:latin typeface="Aptos" panose="020B0004020202020204" pitchFamily="34" charset="0"/>
                <a:cs typeface="Segoe UI" panose="020B0502040204020203" pitchFamily="34" charset="0"/>
              </a:rPr>
              <a:t>PMO CANVAS</a:t>
            </a:r>
            <a:endParaRPr lang="de-AT" sz="3725" b="1" dirty="0">
              <a:latin typeface="Aptos" panose="020B0004020202020204" pitchFamily="34" charset="0"/>
              <a:cs typeface="Segoe UI" panose="020B0502040204020203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91503A4-BF42-3DA4-8024-D00887E2FE4D}"/>
              </a:ext>
            </a:extLst>
          </p:cNvPr>
          <p:cNvGrpSpPr/>
          <p:nvPr/>
        </p:nvGrpSpPr>
        <p:grpSpPr>
          <a:xfrm>
            <a:off x="3626738" y="256870"/>
            <a:ext cx="2994482" cy="137549"/>
            <a:chOff x="11006667" y="501430"/>
            <a:chExt cx="3868692" cy="133667"/>
          </a:xfrm>
        </p:grpSpPr>
        <p:sp>
          <p:nvSpPr>
            <p:cNvPr id="9" name="Textfeld 20">
              <a:extLst>
                <a:ext uri="{FF2B5EF4-FFF2-40B4-BE49-F238E27FC236}">
                  <a16:creationId xmlns:a16="http://schemas.microsoft.com/office/drawing/2014/main" id="{56DD59ED-0EB1-2FDE-E222-24DDA63563DD}"/>
                </a:ext>
              </a:extLst>
            </p:cNvPr>
            <p:cNvSpPr txBox="1"/>
            <p:nvPr/>
          </p:nvSpPr>
          <p:spPr>
            <a:xfrm>
              <a:off x="11013233" y="501430"/>
              <a:ext cx="3862126" cy="101256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spAutoFit/>
            </a:bodyPr>
            <a:lstStyle/>
            <a:p>
              <a:r>
                <a:rPr lang="de-DE" sz="677" dirty="0">
                  <a:latin typeface="Aptos" panose="020B0004020202020204" pitchFamily="34" charset="0"/>
                  <a:cs typeface="Segoe UI Semibold" panose="020B0702040204020203" pitchFamily="34" charset="0"/>
                </a:rPr>
                <a:t>PMO: 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09377DA-15A5-300D-6780-730689742489}"/>
                </a:ext>
              </a:extLst>
            </p:cNvPr>
            <p:cNvCxnSpPr>
              <a:cxnSpLocks/>
            </p:cNvCxnSpPr>
            <p:nvPr/>
          </p:nvCxnSpPr>
          <p:spPr>
            <a:xfrm>
              <a:off x="11006667" y="635097"/>
              <a:ext cx="3868692" cy="0"/>
            </a:xfrm>
            <a:prstGeom prst="line">
              <a:avLst/>
            </a:prstGeom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5" name="Textfeld 20">
            <a:extLst>
              <a:ext uri="{FF2B5EF4-FFF2-40B4-BE49-F238E27FC236}">
                <a16:creationId xmlns:a16="http://schemas.microsoft.com/office/drawing/2014/main" id="{B2F15765-8C18-1F24-016D-410053E93599}"/>
              </a:ext>
            </a:extLst>
          </p:cNvPr>
          <p:cNvSpPr txBox="1"/>
          <p:nvPr/>
        </p:nvSpPr>
        <p:spPr>
          <a:xfrm>
            <a:off x="240425" y="598753"/>
            <a:ext cx="2989400" cy="107722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r>
              <a:rPr lang="de-DE" sz="700" dirty="0">
                <a:latin typeface="Aptos" panose="020B0004020202020204" pitchFamily="34" charset="0"/>
                <a:cs typeface="Segoe UI Semibold" panose="020B0702040204020203" pitchFamily="34" charset="0"/>
              </a:rPr>
              <a:t>Version 1.0  –  </a:t>
            </a:r>
            <a:r>
              <a:rPr lang="en-GB" sz="700" u="none" strike="noStrike" dirty="0">
                <a:effectLst/>
                <a:latin typeface="Aptos" panose="020B0004020202020204" pitchFamily="34" charset="0"/>
              </a:rPr>
              <a:t>© Setting Milestones 2025</a:t>
            </a:r>
            <a:endParaRPr lang="de-DE" sz="700" dirty="0">
              <a:latin typeface="Aptos" panose="020B0004020202020204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4E4B072-1117-0A16-1A5E-1DEDBB638D21}"/>
              </a:ext>
            </a:extLst>
          </p:cNvPr>
          <p:cNvGrpSpPr/>
          <p:nvPr/>
        </p:nvGrpSpPr>
        <p:grpSpPr>
          <a:xfrm>
            <a:off x="3626738" y="569378"/>
            <a:ext cx="2994482" cy="137549"/>
            <a:chOff x="11006667" y="621761"/>
            <a:chExt cx="3868692" cy="133668"/>
          </a:xfrm>
        </p:grpSpPr>
        <p:sp>
          <p:nvSpPr>
            <p:cNvPr id="17" name="Textfeld 20">
              <a:extLst>
                <a:ext uri="{FF2B5EF4-FFF2-40B4-BE49-F238E27FC236}">
                  <a16:creationId xmlns:a16="http://schemas.microsoft.com/office/drawing/2014/main" id="{A20039D5-1AB8-C82E-CA18-4D63A93E3E89}"/>
                </a:ext>
              </a:extLst>
            </p:cNvPr>
            <p:cNvSpPr txBox="1"/>
            <p:nvPr/>
          </p:nvSpPr>
          <p:spPr>
            <a:xfrm>
              <a:off x="11013233" y="621761"/>
              <a:ext cx="3862126" cy="101256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spAutoFit/>
            </a:bodyPr>
            <a:lstStyle/>
            <a:p>
              <a:r>
                <a:rPr lang="de-DE" sz="677" dirty="0">
                  <a:latin typeface="Aptos" panose="020B0004020202020204" pitchFamily="34" charset="0"/>
                  <a:cs typeface="Segoe UI Semibold" panose="020B0702040204020203" pitchFamily="34" charset="0"/>
                </a:rPr>
                <a:t>Datum: 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A2C3161-A95E-7529-05F5-B32BD57FC61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6667" y="755429"/>
              <a:ext cx="3868692" cy="0"/>
            </a:xfrm>
            <a:prstGeom prst="line">
              <a:avLst/>
            </a:prstGeom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62DFB1A4-51F3-0CC7-EF8E-671611A75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221" y="176378"/>
            <a:ext cx="1553649" cy="369825"/>
          </a:xfrm>
          <a:prstGeom prst="rect">
            <a:avLst/>
          </a:prstGeom>
        </p:spPr>
      </p:pic>
      <p:cxnSp>
        <p:nvCxnSpPr>
          <p:cNvPr id="48" name="Straight Connector 35">
            <a:extLst>
              <a:ext uri="{FF2B5EF4-FFF2-40B4-BE49-F238E27FC236}">
                <a16:creationId xmlns:a16="http://schemas.microsoft.com/office/drawing/2014/main" id="{383C0256-1C50-16C7-D477-BE5C4BF44DEE}"/>
              </a:ext>
            </a:extLst>
          </p:cNvPr>
          <p:cNvCxnSpPr>
            <a:cxnSpLocks/>
          </p:cNvCxnSpPr>
          <p:nvPr/>
        </p:nvCxnSpPr>
        <p:spPr>
          <a:xfrm>
            <a:off x="181112" y="7787321"/>
            <a:ext cx="608257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feld 41">
            <a:extLst>
              <a:ext uri="{FF2B5EF4-FFF2-40B4-BE49-F238E27FC236}">
                <a16:creationId xmlns:a16="http://schemas.microsoft.com/office/drawing/2014/main" id="{4A773D7A-C476-6119-5404-690B98FB233A}"/>
              </a:ext>
            </a:extLst>
          </p:cNvPr>
          <p:cNvSpPr txBox="1"/>
          <p:nvPr/>
        </p:nvSpPr>
        <p:spPr>
          <a:xfrm>
            <a:off x="696908" y="7335015"/>
            <a:ext cx="4686524" cy="35304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AT" sz="847" b="1" dirty="0">
                <a:latin typeface="Aptos" panose="020B0004020202020204" pitchFamily="34" charset="0"/>
              </a:rPr>
              <a:t>ERFOLGSKRITERIEN</a:t>
            </a:r>
            <a:endParaRPr lang="de-DE" sz="847" b="1" dirty="0">
              <a:latin typeface="Aptos" panose="020B0004020202020204" pitchFamily="34" charset="0"/>
            </a:endParaRP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Wie wird der Erfolg des PMO gemessen (z. B. Projektabschlüsse, Qualität, Zufriedenheit)?</a:t>
            </a:r>
          </a:p>
        </p:txBody>
      </p:sp>
      <p:sp>
        <p:nvSpPr>
          <p:cNvPr id="51" name="Ellipse 83">
            <a:extLst>
              <a:ext uri="{FF2B5EF4-FFF2-40B4-BE49-F238E27FC236}">
                <a16:creationId xmlns:a16="http://schemas.microsoft.com/office/drawing/2014/main" id="{F20EA15E-AB54-9B55-C098-42C2558B225E}"/>
              </a:ext>
            </a:extLst>
          </p:cNvPr>
          <p:cNvSpPr/>
          <p:nvPr/>
        </p:nvSpPr>
        <p:spPr>
          <a:xfrm>
            <a:off x="5972062" y="7334326"/>
            <a:ext cx="279581" cy="2795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23" b="1" dirty="0">
                <a:solidFill>
                  <a:srgbClr val="0070C0"/>
                </a:solidFill>
                <a:latin typeface="Aptos" panose="020B0004020202020204" pitchFamily="34" charset="0"/>
              </a:rPr>
              <a:t>4</a:t>
            </a:r>
            <a:endParaRPr lang="de-AT" sz="1323" b="1" dirty="0">
              <a:solidFill>
                <a:srgbClr val="0070C0"/>
              </a:solidFill>
              <a:latin typeface="Aptos" panose="020B0004020202020204" pitchFamily="34" charset="0"/>
            </a:endParaRPr>
          </a:p>
        </p:txBody>
      </p:sp>
      <p:sp>
        <p:nvSpPr>
          <p:cNvPr id="53" name="Rectangle: Rounded Corners 1">
            <a:extLst>
              <a:ext uri="{FF2B5EF4-FFF2-40B4-BE49-F238E27FC236}">
                <a16:creationId xmlns:a16="http://schemas.microsoft.com/office/drawing/2014/main" id="{304ABC91-BC9D-8273-343F-F9689B2360AB}"/>
              </a:ext>
            </a:extLst>
          </p:cNvPr>
          <p:cNvSpPr/>
          <p:nvPr/>
        </p:nvSpPr>
        <p:spPr>
          <a:xfrm>
            <a:off x="121799" y="7262268"/>
            <a:ext cx="6201199" cy="2162554"/>
          </a:xfrm>
          <a:prstGeom prst="roundRect">
            <a:avLst>
              <a:gd name="adj" fmla="val 5087"/>
            </a:avLst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23"/>
          </a:p>
        </p:txBody>
      </p:sp>
      <p:cxnSp>
        <p:nvCxnSpPr>
          <p:cNvPr id="54" name="Straight Connector 35">
            <a:extLst>
              <a:ext uri="{FF2B5EF4-FFF2-40B4-BE49-F238E27FC236}">
                <a16:creationId xmlns:a16="http://schemas.microsoft.com/office/drawing/2014/main" id="{C5E4D019-3486-D697-CAE0-F74F7FB11F9B}"/>
              </a:ext>
            </a:extLst>
          </p:cNvPr>
          <p:cNvCxnSpPr>
            <a:cxnSpLocks/>
          </p:cNvCxnSpPr>
          <p:nvPr/>
        </p:nvCxnSpPr>
        <p:spPr>
          <a:xfrm>
            <a:off x="6539579" y="7787321"/>
            <a:ext cx="608257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feld 41">
            <a:extLst>
              <a:ext uri="{FF2B5EF4-FFF2-40B4-BE49-F238E27FC236}">
                <a16:creationId xmlns:a16="http://schemas.microsoft.com/office/drawing/2014/main" id="{B95049C5-5C6A-1F4E-AA9A-D216423EA19C}"/>
              </a:ext>
            </a:extLst>
          </p:cNvPr>
          <p:cNvSpPr txBox="1"/>
          <p:nvPr/>
        </p:nvSpPr>
        <p:spPr>
          <a:xfrm>
            <a:off x="7063921" y="7335015"/>
            <a:ext cx="4686524" cy="35304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AT" sz="847" b="1" dirty="0">
                <a:latin typeface="Aptos" panose="020B0004020202020204" pitchFamily="34" charset="0"/>
              </a:rPr>
              <a:t>HERAUSFORDERUNGEN UND RISIKEN</a:t>
            </a: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Welche potenziellen Stolpersteine bestehen (z. B. Akzeptanzprobleme, fehlende Unterstützung)?</a:t>
            </a:r>
          </a:p>
        </p:txBody>
      </p:sp>
      <p:sp>
        <p:nvSpPr>
          <p:cNvPr id="57" name="Ellipse 83">
            <a:extLst>
              <a:ext uri="{FF2B5EF4-FFF2-40B4-BE49-F238E27FC236}">
                <a16:creationId xmlns:a16="http://schemas.microsoft.com/office/drawing/2014/main" id="{AA23076A-3F7F-6FB2-8CDC-7B06D1961D6D}"/>
              </a:ext>
            </a:extLst>
          </p:cNvPr>
          <p:cNvSpPr/>
          <p:nvPr/>
        </p:nvSpPr>
        <p:spPr>
          <a:xfrm>
            <a:off x="12330529" y="7334326"/>
            <a:ext cx="279581" cy="2795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23" b="1" dirty="0">
                <a:solidFill>
                  <a:srgbClr val="0070C0"/>
                </a:solidFill>
                <a:latin typeface="Aptos" panose="020B0004020202020204" pitchFamily="34" charset="0"/>
              </a:rPr>
              <a:t>5</a:t>
            </a:r>
            <a:endParaRPr lang="de-AT" sz="1323" b="1" dirty="0">
              <a:solidFill>
                <a:srgbClr val="0070C0"/>
              </a:solidFill>
              <a:latin typeface="Aptos" panose="020B0004020202020204" pitchFamily="34" charset="0"/>
            </a:endParaRPr>
          </a:p>
        </p:txBody>
      </p:sp>
      <p:sp>
        <p:nvSpPr>
          <p:cNvPr id="59" name="Rectangle: Rounded Corners 1">
            <a:extLst>
              <a:ext uri="{FF2B5EF4-FFF2-40B4-BE49-F238E27FC236}">
                <a16:creationId xmlns:a16="http://schemas.microsoft.com/office/drawing/2014/main" id="{B38D9CF3-7AA9-187E-1C0D-A162BC2521DE}"/>
              </a:ext>
            </a:extLst>
          </p:cNvPr>
          <p:cNvSpPr/>
          <p:nvPr/>
        </p:nvSpPr>
        <p:spPr>
          <a:xfrm>
            <a:off x="6480266" y="7262268"/>
            <a:ext cx="6201199" cy="2162554"/>
          </a:xfrm>
          <a:prstGeom prst="roundRect">
            <a:avLst>
              <a:gd name="adj" fmla="val 5220"/>
            </a:avLst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23"/>
          </a:p>
        </p:txBody>
      </p:sp>
      <p:pic>
        <p:nvPicPr>
          <p:cNvPr id="61" name="Picture 14">
            <a:extLst>
              <a:ext uri="{FF2B5EF4-FFF2-40B4-BE49-F238E27FC236}">
                <a16:creationId xmlns:a16="http://schemas.microsoft.com/office/drawing/2014/main" id="{98AF590F-4E5D-682D-079E-B505A55954FA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1973" y="7354833"/>
            <a:ext cx="370342" cy="370342"/>
          </a:xfrm>
          <a:prstGeom prst="rect">
            <a:avLst/>
          </a:prstGeom>
        </p:spPr>
      </p:pic>
      <p:pic>
        <p:nvPicPr>
          <p:cNvPr id="63" name="Grafik 109">
            <a:extLst>
              <a:ext uri="{FF2B5EF4-FFF2-40B4-BE49-F238E27FC236}">
                <a16:creationId xmlns:a16="http://schemas.microsoft.com/office/drawing/2014/main" id="{C3C3346C-723C-057F-835A-F3BF4EBB732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73134" y="4450077"/>
            <a:ext cx="323176" cy="328341"/>
          </a:xfrm>
          <a:prstGeom prst="rect">
            <a:avLst/>
          </a:prstGeom>
        </p:spPr>
      </p:pic>
      <p:pic>
        <p:nvPicPr>
          <p:cNvPr id="60" name="Grafik 105">
            <a:extLst>
              <a:ext uri="{FF2B5EF4-FFF2-40B4-BE49-F238E27FC236}">
                <a16:creationId xmlns:a16="http://schemas.microsoft.com/office/drawing/2014/main" id="{13E8A543-7D32-6E31-5428-FFEAD5F7B54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86669" y="1027008"/>
            <a:ext cx="378978" cy="397693"/>
          </a:xfrm>
          <a:prstGeom prst="rect">
            <a:avLst/>
          </a:prstGeom>
        </p:spPr>
      </p:pic>
      <p:cxnSp>
        <p:nvCxnSpPr>
          <p:cNvPr id="4" name="Straight Connector 35">
            <a:extLst>
              <a:ext uri="{FF2B5EF4-FFF2-40B4-BE49-F238E27FC236}">
                <a16:creationId xmlns:a16="http://schemas.microsoft.com/office/drawing/2014/main" id="{44D5EBC6-FE65-3204-8BB7-DF33AE7AD73F}"/>
              </a:ext>
            </a:extLst>
          </p:cNvPr>
          <p:cNvCxnSpPr>
            <a:cxnSpLocks/>
          </p:cNvCxnSpPr>
          <p:nvPr/>
        </p:nvCxnSpPr>
        <p:spPr>
          <a:xfrm>
            <a:off x="181112" y="1529302"/>
            <a:ext cx="608257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feld 41">
            <a:extLst>
              <a:ext uri="{FF2B5EF4-FFF2-40B4-BE49-F238E27FC236}">
                <a16:creationId xmlns:a16="http://schemas.microsoft.com/office/drawing/2014/main" id="{EC3AD1AA-C872-1393-2617-EE43E750B7FB}"/>
              </a:ext>
            </a:extLst>
          </p:cNvPr>
          <p:cNvSpPr txBox="1"/>
          <p:nvPr/>
        </p:nvSpPr>
        <p:spPr>
          <a:xfrm>
            <a:off x="696908" y="995155"/>
            <a:ext cx="4686524" cy="48340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AT" sz="847" b="1" dirty="0">
                <a:latin typeface="Aptos" panose="020B0004020202020204" pitchFamily="34" charset="0"/>
              </a:rPr>
              <a:t>LEISTUNGSPORTFOLIO</a:t>
            </a:r>
            <a:endParaRPr lang="de-DE" sz="847" b="1" dirty="0">
              <a:latin typeface="Aptos" panose="020B0004020202020204" pitchFamily="34" charset="0"/>
            </a:endParaRP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Welche Services bietet das PMO an (z. B. Methoden, Tools, Schulungen, Monitoring)?</a:t>
            </a: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Für Welche Stakeholder werden diese angeboten?</a:t>
            </a:r>
          </a:p>
        </p:txBody>
      </p:sp>
      <p:sp>
        <p:nvSpPr>
          <p:cNvPr id="5" name="Ellipse 83">
            <a:extLst>
              <a:ext uri="{FF2B5EF4-FFF2-40B4-BE49-F238E27FC236}">
                <a16:creationId xmlns:a16="http://schemas.microsoft.com/office/drawing/2014/main" id="{229C72BE-B09B-403D-4080-BFD5DB6C8B3A}"/>
              </a:ext>
            </a:extLst>
          </p:cNvPr>
          <p:cNvSpPr/>
          <p:nvPr/>
        </p:nvSpPr>
        <p:spPr>
          <a:xfrm>
            <a:off x="5972062" y="994466"/>
            <a:ext cx="279581" cy="2795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23" b="1" dirty="0">
                <a:solidFill>
                  <a:srgbClr val="0070C0"/>
                </a:solidFill>
                <a:latin typeface="Aptos" panose="020B0004020202020204" pitchFamily="34" charset="0"/>
              </a:rPr>
              <a:t>2</a:t>
            </a:r>
            <a:endParaRPr lang="de-AT" sz="1323" b="1" dirty="0">
              <a:solidFill>
                <a:srgbClr val="0070C0"/>
              </a:solidFill>
              <a:latin typeface="Aptos" panose="020B0004020202020204" pitchFamily="34" charset="0"/>
            </a:endParaRPr>
          </a:p>
        </p:txBody>
      </p:sp>
      <p:pic>
        <p:nvPicPr>
          <p:cNvPr id="6" name="Grafik 107">
            <a:extLst>
              <a:ext uri="{FF2B5EF4-FFF2-40B4-BE49-F238E27FC236}">
                <a16:creationId xmlns:a16="http://schemas.microsoft.com/office/drawing/2014/main" id="{F29BE138-EFDB-5F01-86B0-90BF728242B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4630" y="1045892"/>
            <a:ext cx="405041" cy="37034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DCC4D94-C3E1-E959-97D6-0E7CDD0EC4AA}"/>
              </a:ext>
            </a:extLst>
          </p:cNvPr>
          <p:cNvSpPr/>
          <p:nvPr/>
        </p:nvSpPr>
        <p:spPr>
          <a:xfrm>
            <a:off x="121799" y="922407"/>
            <a:ext cx="6201199" cy="3228835"/>
          </a:xfrm>
          <a:prstGeom prst="roundRect">
            <a:avLst>
              <a:gd name="adj" fmla="val 3295"/>
            </a:avLst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23"/>
          </a:p>
        </p:txBody>
      </p:sp>
      <p:cxnSp>
        <p:nvCxnSpPr>
          <p:cNvPr id="29" name="Straight Connector 35">
            <a:extLst>
              <a:ext uri="{FF2B5EF4-FFF2-40B4-BE49-F238E27FC236}">
                <a16:creationId xmlns:a16="http://schemas.microsoft.com/office/drawing/2014/main" id="{7166CB42-FF39-BA8B-349A-ACEB85EC1F5A}"/>
              </a:ext>
            </a:extLst>
          </p:cNvPr>
          <p:cNvCxnSpPr>
            <a:cxnSpLocks/>
          </p:cNvCxnSpPr>
          <p:nvPr/>
        </p:nvCxnSpPr>
        <p:spPr>
          <a:xfrm>
            <a:off x="6539579" y="1529302"/>
            <a:ext cx="608257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feld 41">
            <a:extLst>
              <a:ext uri="{FF2B5EF4-FFF2-40B4-BE49-F238E27FC236}">
                <a16:creationId xmlns:a16="http://schemas.microsoft.com/office/drawing/2014/main" id="{4C590F62-E2B6-DC50-A8FE-69140FDEFBC4}"/>
              </a:ext>
            </a:extLst>
          </p:cNvPr>
          <p:cNvSpPr txBox="1"/>
          <p:nvPr/>
        </p:nvSpPr>
        <p:spPr>
          <a:xfrm>
            <a:off x="7063921" y="995155"/>
            <a:ext cx="4686524" cy="48340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DE" sz="847" b="1" dirty="0">
                <a:latin typeface="Aptos" panose="020B0004020202020204" pitchFamily="34" charset="0"/>
              </a:rPr>
              <a:t>NUTZEN</a:t>
            </a: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Wie fördert das PMO eine nachhaltige Projektmanagement-Kultur im Unternehmen?</a:t>
            </a: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Welchen Mehrwert stiftet das PMO im Unternehmen?</a:t>
            </a:r>
          </a:p>
        </p:txBody>
      </p:sp>
      <p:sp>
        <p:nvSpPr>
          <p:cNvPr id="32" name="Ellipse 83">
            <a:extLst>
              <a:ext uri="{FF2B5EF4-FFF2-40B4-BE49-F238E27FC236}">
                <a16:creationId xmlns:a16="http://schemas.microsoft.com/office/drawing/2014/main" id="{72535889-D3C5-DA10-C66B-E2CDA77CD0D3}"/>
              </a:ext>
            </a:extLst>
          </p:cNvPr>
          <p:cNvSpPr/>
          <p:nvPr/>
        </p:nvSpPr>
        <p:spPr>
          <a:xfrm>
            <a:off x="12330529" y="994466"/>
            <a:ext cx="279581" cy="2795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23" b="1" dirty="0">
                <a:solidFill>
                  <a:srgbClr val="0070C0"/>
                </a:solidFill>
                <a:latin typeface="Aptos" panose="020B0004020202020204" pitchFamily="34" charset="0"/>
              </a:rPr>
              <a:t>3</a:t>
            </a:r>
            <a:endParaRPr lang="de-AT" sz="1323" b="1" dirty="0">
              <a:solidFill>
                <a:srgbClr val="0070C0"/>
              </a:solidFill>
              <a:latin typeface="Aptos" panose="020B0004020202020204" pitchFamily="34" charset="0"/>
            </a:endParaRPr>
          </a:p>
        </p:txBody>
      </p:sp>
      <p:sp>
        <p:nvSpPr>
          <p:cNvPr id="34" name="Rectangle: Rounded Corners 1">
            <a:extLst>
              <a:ext uri="{FF2B5EF4-FFF2-40B4-BE49-F238E27FC236}">
                <a16:creationId xmlns:a16="http://schemas.microsoft.com/office/drawing/2014/main" id="{DDBE655F-7C20-1FBC-7672-BCB6CC160797}"/>
              </a:ext>
            </a:extLst>
          </p:cNvPr>
          <p:cNvSpPr/>
          <p:nvPr/>
        </p:nvSpPr>
        <p:spPr>
          <a:xfrm>
            <a:off x="6480266" y="922407"/>
            <a:ext cx="6201199" cy="3228835"/>
          </a:xfrm>
          <a:prstGeom prst="roundRect">
            <a:avLst>
              <a:gd name="adj" fmla="val 3598"/>
            </a:avLst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23"/>
          </a:p>
        </p:txBody>
      </p:sp>
      <p:cxnSp>
        <p:nvCxnSpPr>
          <p:cNvPr id="35" name="Straight Connector 35">
            <a:extLst>
              <a:ext uri="{FF2B5EF4-FFF2-40B4-BE49-F238E27FC236}">
                <a16:creationId xmlns:a16="http://schemas.microsoft.com/office/drawing/2014/main" id="{C1BC43A2-87B9-9637-416A-9FFE8EE6DA31}"/>
              </a:ext>
            </a:extLst>
          </p:cNvPr>
          <p:cNvCxnSpPr>
            <a:cxnSpLocks/>
          </p:cNvCxnSpPr>
          <p:nvPr/>
        </p:nvCxnSpPr>
        <p:spPr>
          <a:xfrm>
            <a:off x="181112" y="4918901"/>
            <a:ext cx="3645378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feld 41">
            <a:extLst>
              <a:ext uri="{FF2B5EF4-FFF2-40B4-BE49-F238E27FC236}">
                <a16:creationId xmlns:a16="http://schemas.microsoft.com/office/drawing/2014/main" id="{145473C6-A4EB-0CBB-4DDA-0AC336520637}"/>
              </a:ext>
            </a:extLst>
          </p:cNvPr>
          <p:cNvSpPr txBox="1"/>
          <p:nvPr/>
        </p:nvSpPr>
        <p:spPr>
          <a:xfrm>
            <a:off x="696908" y="4384754"/>
            <a:ext cx="2670868" cy="48340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AT" sz="847" b="1" dirty="0">
                <a:latin typeface="Aptos" panose="020B0004020202020204" pitchFamily="34" charset="0"/>
              </a:rPr>
              <a:t>TEAM</a:t>
            </a: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Welche Personen, Rollen, Verantwortlichkeiten</a:t>
            </a: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werden durch das PMO abgedeckt?</a:t>
            </a:r>
          </a:p>
        </p:txBody>
      </p:sp>
      <p:sp>
        <p:nvSpPr>
          <p:cNvPr id="38" name="Ellipse 83">
            <a:extLst>
              <a:ext uri="{FF2B5EF4-FFF2-40B4-BE49-F238E27FC236}">
                <a16:creationId xmlns:a16="http://schemas.microsoft.com/office/drawing/2014/main" id="{42F12B98-9852-463D-AC24-39E87F1774B2}"/>
              </a:ext>
            </a:extLst>
          </p:cNvPr>
          <p:cNvSpPr/>
          <p:nvPr/>
        </p:nvSpPr>
        <p:spPr>
          <a:xfrm>
            <a:off x="3546909" y="4384065"/>
            <a:ext cx="279581" cy="2795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23" b="1" dirty="0">
                <a:solidFill>
                  <a:srgbClr val="0070C0"/>
                </a:solidFill>
                <a:latin typeface="Aptos" panose="020B0004020202020204" pitchFamily="34" charset="0"/>
              </a:rPr>
              <a:t>6</a:t>
            </a:r>
          </a:p>
        </p:txBody>
      </p:sp>
      <p:sp>
        <p:nvSpPr>
          <p:cNvPr id="40" name="Rectangle: Rounded Corners 1">
            <a:extLst>
              <a:ext uri="{FF2B5EF4-FFF2-40B4-BE49-F238E27FC236}">
                <a16:creationId xmlns:a16="http://schemas.microsoft.com/office/drawing/2014/main" id="{1BF7E63F-CD12-BA53-AFDC-537AC9C50C9D}"/>
              </a:ext>
            </a:extLst>
          </p:cNvPr>
          <p:cNvSpPr/>
          <p:nvPr/>
        </p:nvSpPr>
        <p:spPr>
          <a:xfrm>
            <a:off x="121799" y="4312007"/>
            <a:ext cx="6201199" cy="2790860"/>
          </a:xfrm>
          <a:prstGeom prst="roundRect">
            <a:avLst>
              <a:gd name="adj" fmla="val 3640"/>
            </a:avLst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23"/>
          </a:p>
        </p:txBody>
      </p:sp>
      <p:cxnSp>
        <p:nvCxnSpPr>
          <p:cNvPr id="41" name="Straight Connector 35">
            <a:extLst>
              <a:ext uri="{FF2B5EF4-FFF2-40B4-BE49-F238E27FC236}">
                <a16:creationId xmlns:a16="http://schemas.microsoft.com/office/drawing/2014/main" id="{45A346E5-77B4-B861-5101-4CE687B62C7F}"/>
              </a:ext>
            </a:extLst>
          </p:cNvPr>
          <p:cNvCxnSpPr>
            <a:cxnSpLocks/>
          </p:cNvCxnSpPr>
          <p:nvPr/>
        </p:nvCxnSpPr>
        <p:spPr>
          <a:xfrm>
            <a:off x="8973134" y="4918901"/>
            <a:ext cx="3649018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feld 41">
            <a:extLst>
              <a:ext uri="{FF2B5EF4-FFF2-40B4-BE49-F238E27FC236}">
                <a16:creationId xmlns:a16="http://schemas.microsoft.com/office/drawing/2014/main" id="{C778CE5D-320D-F2D9-A559-AF0C25BDF534}"/>
              </a:ext>
            </a:extLst>
          </p:cNvPr>
          <p:cNvSpPr txBox="1"/>
          <p:nvPr/>
        </p:nvSpPr>
        <p:spPr>
          <a:xfrm>
            <a:off x="9433026" y="4384754"/>
            <a:ext cx="2511859" cy="48340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AT" sz="847" b="1" dirty="0">
                <a:latin typeface="Aptos" panose="020B0004020202020204" pitchFamily="34" charset="0"/>
              </a:rPr>
              <a:t>RAHMENBEDINGUNGEN</a:t>
            </a: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Welche besonderen Rahmenbedingen oder</a:t>
            </a:r>
          </a:p>
          <a:p>
            <a:r>
              <a:rPr lang="de-AT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Vorgaben gibt es für die Arbeit des PMO zu beachten?</a:t>
            </a:r>
          </a:p>
        </p:txBody>
      </p:sp>
      <p:sp>
        <p:nvSpPr>
          <p:cNvPr id="44" name="Ellipse 83">
            <a:extLst>
              <a:ext uri="{FF2B5EF4-FFF2-40B4-BE49-F238E27FC236}">
                <a16:creationId xmlns:a16="http://schemas.microsoft.com/office/drawing/2014/main" id="{AB407779-0EE9-CA35-B6A0-7E50103521EA}"/>
              </a:ext>
            </a:extLst>
          </p:cNvPr>
          <p:cNvSpPr/>
          <p:nvPr/>
        </p:nvSpPr>
        <p:spPr>
          <a:xfrm>
            <a:off x="12330529" y="4384065"/>
            <a:ext cx="279581" cy="2795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23" b="1" dirty="0">
                <a:solidFill>
                  <a:srgbClr val="0070C0"/>
                </a:solidFill>
                <a:latin typeface="Aptos" panose="020B0004020202020204" pitchFamily="34" charset="0"/>
              </a:rPr>
              <a:t>7</a:t>
            </a:r>
          </a:p>
        </p:txBody>
      </p:sp>
      <p:sp>
        <p:nvSpPr>
          <p:cNvPr id="46" name="Rectangle: Rounded Corners 1">
            <a:extLst>
              <a:ext uri="{FF2B5EF4-FFF2-40B4-BE49-F238E27FC236}">
                <a16:creationId xmlns:a16="http://schemas.microsoft.com/office/drawing/2014/main" id="{7723FB8F-4361-F0D7-3A0D-9637B12A3694}"/>
              </a:ext>
            </a:extLst>
          </p:cNvPr>
          <p:cNvSpPr/>
          <p:nvPr/>
        </p:nvSpPr>
        <p:spPr>
          <a:xfrm>
            <a:off x="6480266" y="4312007"/>
            <a:ext cx="6201199" cy="2790860"/>
          </a:xfrm>
          <a:prstGeom prst="roundRect">
            <a:avLst>
              <a:gd name="adj" fmla="val 3953"/>
            </a:avLst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23"/>
          </a:p>
        </p:txBody>
      </p:sp>
      <p:pic>
        <p:nvPicPr>
          <p:cNvPr id="62" name="Picture 16">
            <a:extLst>
              <a:ext uri="{FF2B5EF4-FFF2-40B4-BE49-F238E27FC236}">
                <a16:creationId xmlns:a16="http://schemas.microsoft.com/office/drawing/2014/main" id="{3E79B47B-25B1-51E1-1CCE-116AFE7F1A5A}"/>
              </a:ext>
            </a:extLst>
          </p:cNvPr>
          <p:cNvPicPr>
            <a:picLocks noChangeAspect="1"/>
          </p:cNvPicPr>
          <p:nvPr/>
        </p:nvPicPr>
        <p:blipFill>
          <a:blip r:embed="rId8">
            <a:biLevel thresh="5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3886" y="4441841"/>
            <a:ext cx="344815" cy="344815"/>
          </a:xfrm>
          <a:prstGeom prst="rect">
            <a:avLst/>
          </a:prstGeom>
        </p:spPr>
      </p:pic>
      <p:grpSp>
        <p:nvGrpSpPr>
          <p:cNvPr id="76" name="Group 75">
            <a:extLst>
              <a:ext uri="{FF2B5EF4-FFF2-40B4-BE49-F238E27FC236}">
                <a16:creationId xmlns:a16="http://schemas.microsoft.com/office/drawing/2014/main" id="{E44B96DE-81C5-9536-3D6E-96DF2A790600}"/>
              </a:ext>
            </a:extLst>
          </p:cNvPr>
          <p:cNvGrpSpPr/>
          <p:nvPr/>
        </p:nvGrpSpPr>
        <p:grpSpPr>
          <a:xfrm>
            <a:off x="3935669" y="2527559"/>
            <a:ext cx="4929464" cy="2970156"/>
            <a:chOff x="3566056" y="2398221"/>
            <a:chExt cx="4929464" cy="2970156"/>
          </a:xfrm>
        </p:grpSpPr>
        <p:sp>
          <p:nvSpPr>
            <p:cNvPr id="71" name="Rectangle: Rounded Corners 1">
              <a:extLst>
                <a:ext uri="{FF2B5EF4-FFF2-40B4-BE49-F238E27FC236}">
                  <a16:creationId xmlns:a16="http://schemas.microsoft.com/office/drawing/2014/main" id="{22F4D04D-91AA-E36E-1AD5-25648D6F02AB}"/>
                </a:ext>
              </a:extLst>
            </p:cNvPr>
            <p:cNvSpPr/>
            <p:nvPr/>
          </p:nvSpPr>
          <p:spPr>
            <a:xfrm>
              <a:off x="3566056" y="2398221"/>
              <a:ext cx="4929464" cy="2970156"/>
            </a:xfrm>
            <a:prstGeom prst="roundRect">
              <a:avLst>
                <a:gd name="adj" fmla="val 3533"/>
              </a:avLst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23" dirty="0"/>
            </a:p>
          </p:txBody>
        </p:sp>
        <p:cxnSp>
          <p:nvCxnSpPr>
            <p:cNvPr id="67" name="Straight Connector 35">
              <a:extLst>
                <a:ext uri="{FF2B5EF4-FFF2-40B4-BE49-F238E27FC236}">
                  <a16:creationId xmlns:a16="http://schemas.microsoft.com/office/drawing/2014/main" id="{AE5862AF-E28D-0020-AF9C-3E318BF29467}"/>
                </a:ext>
              </a:extLst>
            </p:cNvPr>
            <p:cNvCxnSpPr>
              <a:cxnSpLocks/>
            </p:cNvCxnSpPr>
            <p:nvPr/>
          </p:nvCxnSpPr>
          <p:spPr>
            <a:xfrm>
              <a:off x="3645126" y="2909103"/>
              <a:ext cx="4773331" cy="0"/>
            </a:xfrm>
            <a:prstGeom prst="line">
              <a:avLst/>
            </a:prstGeom>
            <a:ln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Textfeld 41">
              <a:extLst>
                <a:ext uri="{FF2B5EF4-FFF2-40B4-BE49-F238E27FC236}">
                  <a16:creationId xmlns:a16="http://schemas.microsoft.com/office/drawing/2014/main" id="{78726D9A-7E8D-CC91-9419-C33A7D755049}"/>
                </a:ext>
              </a:extLst>
            </p:cNvPr>
            <p:cNvSpPr txBox="1"/>
            <p:nvPr/>
          </p:nvSpPr>
          <p:spPr>
            <a:xfrm>
              <a:off x="4160922" y="2470968"/>
              <a:ext cx="3869953" cy="35304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de-DE" sz="847" b="1">
                  <a:solidFill>
                    <a:srgbClr val="0070C0"/>
                  </a:solidFill>
                  <a:latin typeface="Aptos" panose="020B0004020202020204" pitchFamily="34" charset="0"/>
                </a:rPr>
                <a:t>MISSION &amp; VISION </a:t>
              </a:r>
              <a:endParaRPr lang="de-DE" sz="847" b="1" dirty="0">
                <a:solidFill>
                  <a:srgbClr val="0070C0"/>
                </a:solidFill>
                <a:latin typeface="Aptos" panose="020B0004020202020204" pitchFamily="34" charset="0"/>
              </a:endParaRPr>
            </a:p>
            <a:p>
              <a:r>
                <a:rPr lang="de-AT" sz="847" dirty="0">
                  <a:solidFill>
                    <a:srgbClr val="0070C0"/>
                  </a:solidFill>
                  <a:latin typeface="Aptos" panose="020B0004020202020204" pitchFamily="34" charset="0"/>
                  <a:cs typeface="Segoe UI Semilight" panose="020B0402040204020203" pitchFamily="34" charset="0"/>
                </a:rPr>
                <a:t>Warum existiert das PMO? Welche langfristigen Ziele verfolgt er?</a:t>
              </a:r>
            </a:p>
          </p:txBody>
        </p:sp>
        <p:sp>
          <p:nvSpPr>
            <p:cNvPr id="69" name="Ellipse 83">
              <a:extLst>
                <a:ext uri="{FF2B5EF4-FFF2-40B4-BE49-F238E27FC236}">
                  <a16:creationId xmlns:a16="http://schemas.microsoft.com/office/drawing/2014/main" id="{A52D6D93-7CB2-1D07-F3A4-0BB1AFAB2B75}"/>
                </a:ext>
              </a:extLst>
            </p:cNvPr>
            <p:cNvSpPr/>
            <p:nvPr/>
          </p:nvSpPr>
          <p:spPr>
            <a:xfrm>
              <a:off x="8138876" y="2470279"/>
              <a:ext cx="279581" cy="27958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323" b="1" dirty="0">
                  <a:solidFill>
                    <a:srgbClr val="0070C0"/>
                  </a:solidFill>
                  <a:latin typeface="Aptos" panose="020B0004020202020204" pitchFamily="34" charset="0"/>
                </a:rPr>
                <a:t>1</a:t>
              </a:r>
              <a:endParaRPr lang="de-AT" sz="1323" b="1" dirty="0">
                <a:solidFill>
                  <a:srgbClr val="0070C0"/>
                </a:solidFill>
                <a:latin typeface="Aptos" panose="020B0004020202020204" pitchFamily="34" charset="0"/>
              </a:endParaRPr>
            </a:p>
          </p:txBody>
        </p:sp>
        <p:pic>
          <p:nvPicPr>
            <p:cNvPr id="75" name="Picture 8">
              <a:extLst>
                <a:ext uri="{FF2B5EF4-FFF2-40B4-BE49-F238E27FC236}">
                  <a16:creationId xmlns:a16="http://schemas.microsoft.com/office/drawing/2014/main" id="{A0DE2FE9-52E5-E0BE-0013-B11ED30542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115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700993" y="2487813"/>
              <a:ext cx="344749" cy="344749"/>
            </a:xfrm>
            <a:prstGeom prst="rect">
              <a:avLst/>
            </a:prstGeom>
          </p:spPr>
        </p:pic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F01DA7DE-254F-C477-84D0-6B4424C6BE2E}"/>
              </a:ext>
            </a:extLst>
          </p:cNvPr>
          <p:cNvSpPr txBox="1"/>
          <p:nvPr/>
        </p:nvSpPr>
        <p:spPr>
          <a:xfrm>
            <a:off x="11148673" y="598362"/>
            <a:ext cx="1532792" cy="2226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847" dirty="0">
                <a:latin typeface="Aptos" panose="020B0004020202020204" pitchFamily="34" charset="0"/>
                <a:cs typeface="Segoe UI Semilight" panose="020B0402040204020203" pitchFamily="34" charset="0"/>
              </a:rPr>
              <a:t>www.settingmilestones.com</a:t>
            </a:r>
          </a:p>
        </p:txBody>
      </p:sp>
    </p:spTree>
    <p:extLst>
      <p:ext uri="{BB962C8B-B14F-4D97-AF65-F5344CB8AC3E}">
        <p14:creationId xmlns:p14="http://schemas.microsoft.com/office/powerpoint/2010/main" val="128548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99AC0058963746AEA14F203752848F" ma:contentTypeVersion="16" ma:contentTypeDescription="Create a new document." ma:contentTypeScope="" ma:versionID="d63154c663a6d3c7ecdd6b17ef14002d">
  <xsd:schema xmlns:xsd="http://www.w3.org/2001/XMLSchema" xmlns:xs="http://www.w3.org/2001/XMLSchema" xmlns:p="http://schemas.microsoft.com/office/2006/metadata/properties" xmlns:ns2="16b5e047-6c92-4fe9-8195-4881a56eea65" xmlns:ns3="563b7101-36d2-48b3-afa1-1dc692a120b5" targetNamespace="http://schemas.microsoft.com/office/2006/metadata/properties" ma:root="true" ma:fieldsID="edde8439497d61e193e0054138dd3b21" ns2:_="" ns3:_="">
    <xsd:import namespace="16b5e047-6c92-4fe9-8195-4881a56eea65"/>
    <xsd:import namespace="563b7101-36d2-48b3-afa1-1dc692a120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b5e047-6c92-4fe9-8195-4881a56ee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c2784a-a281-4b23-8182-4974e4659e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3b7101-36d2-48b3-afa1-1dc692a120b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5f80537-da72-49e2-9ba4-7eb305ebe72f}" ma:internalName="TaxCatchAll" ma:showField="CatchAllData" ma:web="563b7101-36d2-48b3-afa1-1dc692a120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5DF9B2-82FD-4427-AD18-1D17963C9C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E4114B-680F-48E4-84C9-5C819DD859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b5e047-6c92-4fe9-8195-4881a56eea65"/>
    <ds:schemaRef ds:uri="563b7101-36d2-48b3-afa1-1dc692a120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150</Words>
  <Application>Microsoft Macintosh PowerPoint</Application>
  <PresentationFormat>A3 Paper (297x420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 Borbely</dc:creator>
  <cp:lastModifiedBy>Maxime Hedouin</cp:lastModifiedBy>
  <cp:revision>14</cp:revision>
  <cp:lastPrinted>2022-09-14T09:18:14Z</cp:lastPrinted>
  <dcterms:created xsi:type="dcterms:W3CDTF">2022-09-01T16:15:01Z</dcterms:created>
  <dcterms:modified xsi:type="dcterms:W3CDTF">2025-02-18T13:36:12Z</dcterms:modified>
</cp:coreProperties>
</file>