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10287000" cx="18288000"/>
  <p:notesSz cx="10287000" cy="18288000"/>
  <p:embeddedFontLst>
    <p:embeddedFont>
      <p:font typeface="Montserrat"/>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7" roundtripDataSignature="AMtx7mi488Q6th6Kz57KnMT8Wh5GMk4G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Montserrat-regular.fntdata"/><Relationship Id="rId12" Type="http://schemas.openxmlformats.org/officeDocument/2006/relationships/slide" Target="slides/slide8.xml"/><Relationship Id="rId15" Type="http://schemas.openxmlformats.org/officeDocument/2006/relationships/font" Target="fonts/Montserrat-italic.fntdata"/><Relationship Id="rId14" Type="http://schemas.openxmlformats.org/officeDocument/2006/relationships/font" Target="fonts/Montserrat-bold.fntdata"/><Relationship Id="rId17" Type="http://customschemas.google.com/relationships/presentationmetadata" Target="metadata"/><Relationship Id="rId16" Type="http://schemas.openxmlformats.org/officeDocument/2006/relationships/font" Target="fonts/Montserrat-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714825" y="1371600"/>
            <a:ext cx="6858325" cy="6858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028700" y="8686800"/>
            <a:ext cx="8229600" cy="82296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 name="Shape 7"/>
        <p:cNvGrpSpPr/>
        <p:nvPr/>
      </p:nvGrpSpPr>
      <p:grpSpPr>
        <a:xfrm>
          <a:off x="0" y="0"/>
          <a:ext cx="0" cy="0"/>
          <a:chOff x="0" y="0"/>
          <a:chExt cx="0" cy="0"/>
        </a:xfrm>
      </p:grpSpPr>
      <p:sp>
        <p:nvSpPr>
          <p:cNvPr id="8" name="Google Shape;8;p1: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 name="Google Shape;9;p1: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0" name="Google Shape;10;p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800" u="none" cap="none" strike="noStrike">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 name="Shape 16"/>
        <p:cNvGrpSpPr/>
        <p:nvPr/>
      </p:nvGrpSpPr>
      <p:grpSpPr>
        <a:xfrm>
          <a:off x="0" y="0"/>
          <a:ext cx="0" cy="0"/>
          <a:chOff x="0" y="0"/>
          <a:chExt cx="0" cy="0"/>
        </a:xfrm>
      </p:grpSpPr>
      <p:sp>
        <p:nvSpPr>
          <p:cNvPr id="17" name="Google Shape;17;p6: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 name="Google Shape;18;p6: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9" name="Google Shape;19;p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1" name="Google Shape;61;p2: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62" name="Google Shape;62;p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8bec907ae8_1_0: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8" name="Google Shape;88;g38bec907ae8_1_0: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89" name="Google Shape;89;g38bec907ae8_1_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3: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0" name="Google Shape;160;p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61" name="Google Shape;161;p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4: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9" name="Google Shape;209;p4: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210" name="Google Shape;210;p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87c4f5abbb_0_171:notes"/>
          <p:cNvSpPr/>
          <p:nvPr>
            <p:ph idx="2" type="sldImg"/>
          </p:nvPr>
        </p:nvSpPr>
        <p:spPr>
          <a:xfrm>
            <a:off x="0" y="0"/>
            <a:ext cx="6000000" cy="6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3" name="Google Shape;243;g387c4f5abbb_0_171:notes"/>
          <p:cNvSpPr txBox="1"/>
          <p:nvPr>
            <p:ph idx="1" type="body"/>
          </p:nvPr>
        </p:nvSpPr>
        <p:spPr>
          <a:xfrm>
            <a:off x="0" y="0"/>
            <a:ext cx="6000000" cy="60000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244" name="Google Shape;244;g387c4f5abbb_0_171:notes"/>
          <p:cNvSpPr txBox="1"/>
          <p:nvPr>
            <p:ph idx="12" type="sldNum"/>
          </p:nvPr>
        </p:nvSpPr>
        <p:spPr>
          <a:xfrm>
            <a:off x="0" y="0"/>
            <a:ext cx="6000000" cy="60000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fld id="{00000000-1234-1234-1234-123412341234}" type="slidenum">
              <a:rPr lang="en-US" sz="3600">
                <a:solidFill>
                  <a:schemeClr val="dk1"/>
                </a:solidFill>
                <a:latin typeface="Arial"/>
                <a:ea typeface="Arial"/>
                <a:cs typeface="Arial"/>
                <a:sym typeface="Arial"/>
              </a:rPr>
              <a:t>‹#›</a:t>
            </a:fld>
            <a:endParaRPr sz="36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7: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8" name="Google Shape;418;p7: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419" name="Google Shape;419;p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6" name="Shape 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5.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1" Type="http://schemas.openxmlformats.org/officeDocument/2006/relationships/image" Target="../media/image32.png"/><Relationship Id="rId10" Type="http://schemas.openxmlformats.org/officeDocument/2006/relationships/image" Target="../media/image17.png"/><Relationship Id="rId13" Type="http://schemas.openxmlformats.org/officeDocument/2006/relationships/image" Target="../media/image1.png"/><Relationship Id="rId12"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8.png"/><Relationship Id="rId15" Type="http://schemas.openxmlformats.org/officeDocument/2006/relationships/image" Target="../media/image14.png"/><Relationship Id="rId14" Type="http://schemas.openxmlformats.org/officeDocument/2006/relationships/image" Target="../media/image4.png"/><Relationship Id="rId17" Type="http://schemas.openxmlformats.org/officeDocument/2006/relationships/image" Target="../media/image41.png"/><Relationship Id="rId16" Type="http://schemas.openxmlformats.org/officeDocument/2006/relationships/image" Target="../media/image2.png"/><Relationship Id="rId5" Type="http://schemas.openxmlformats.org/officeDocument/2006/relationships/image" Target="../media/image16.png"/><Relationship Id="rId6" Type="http://schemas.openxmlformats.org/officeDocument/2006/relationships/image" Target="../media/image9.png"/><Relationship Id="rId7" Type="http://schemas.openxmlformats.org/officeDocument/2006/relationships/image" Target="../media/image11.png"/><Relationship Id="rId8" Type="http://schemas.openxmlformats.org/officeDocument/2006/relationships/image" Target="../media/image12.png"/></Relationships>
</file>

<file path=ppt/slides/_rels/slide3.xml.rels><?xml version="1.0" encoding="UTF-8" standalone="yes"?><Relationships xmlns="http://schemas.openxmlformats.org/package/2006/relationships"><Relationship Id="rId20" Type="http://schemas.openxmlformats.org/officeDocument/2006/relationships/image" Target="../media/image23.png"/><Relationship Id="rId22" Type="http://schemas.openxmlformats.org/officeDocument/2006/relationships/image" Target="../media/image38.png"/><Relationship Id="rId21" Type="http://schemas.openxmlformats.org/officeDocument/2006/relationships/hyperlink" Target="https://www.frontfundr.com/" TargetMode="External"/><Relationship Id="rId24" Type="http://schemas.openxmlformats.org/officeDocument/2006/relationships/image" Target="../media/image33.png"/><Relationship Id="rId23" Type="http://schemas.openxmlformats.org/officeDocument/2006/relationships/hyperlink" Target="https://www.smallchange.co/" TargetMode="External"/><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7.png"/><Relationship Id="rId9" Type="http://schemas.openxmlformats.org/officeDocument/2006/relationships/hyperlink" Target="https://www.startengine.com/" TargetMode="External"/><Relationship Id="rId26" Type="http://schemas.openxmlformats.org/officeDocument/2006/relationships/image" Target="../media/image39.png"/><Relationship Id="rId25" Type="http://schemas.openxmlformats.org/officeDocument/2006/relationships/hyperlink" Target="https://www.timestampfinancial.com/" TargetMode="External"/><Relationship Id="rId28" Type="http://schemas.openxmlformats.org/officeDocument/2006/relationships/image" Target="../media/image28.png"/><Relationship Id="rId27" Type="http://schemas.openxmlformats.org/officeDocument/2006/relationships/hyperlink" Target="https://www.picmiicrowdfunding.com" TargetMode="External"/><Relationship Id="rId5" Type="http://schemas.openxmlformats.org/officeDocument/2006/relationships/image" Target="../media/image13.png"/><Relationship Id="rId6" Type="http://schemas.openxmlformats.org/officeDocument/2006/relationships/image" Target="../media/image6.png"/><Relationship Id="rId7" Type="http://schemas.openxmlformats.org/officeDocument/2006/relationships/image" Target="../media/image15.png"/><Relationship Id="rId8" Type="http://schemas.openxmlformats.org/officeDocument/2006/relationships/image" Target="../media/image31.png"/><Relationship Id="rId11" Type="http://schemas.openxmlformats.org/officeDocument/2006/relationships/image" Target="../media/image29.png"/><Relationship Id="rId10" Type="http://schemas.openxmlformats.org/officeDocument/2006/relationships/image" Target="../media/image20.png"/><Relationship Id="rId13" Type="http://schemas.openxmlformats.org/officeDocument/2006/relationships/image" Target="../media/image22.png"/><Relationship Id="rId12" Type="http://schemas.openxmlformats.org/officeDocument/2006/relationships/hyperlink" Target="https://wefunder.com/" TargetMode="External"/><Relationship Id="rId15" Type="http://schemas.openxmlformats.org/officeDocument/2006/relationships/hyperlink" Target="https://dalmoregroup.com/" TargetMode="External"/><Relationship Id="rId14" Type="http://schemas.openxmlformats.org/officeDocument/2006/relationships/image" Target="../media/image44.png"/><Relationship Id="rId17" Type="http://schemas.openxmlformats.org/officeDocument/2006/relationships/image" Target="../media/image30.png"/><Relationship Id="rId16" Type="http://schemas.openxmlformats.org/officeDocument/2006/relationships/image" Target="../media/image19.png"/><Relationship Id="rId19" Type="http://schemas.openxmlformats.org/officeDocument/2006/relationships/image" Target="../media/image24.png"/><Relationship Id="rId18" Type="http://schemas.openxmlformats.org/officeDocument/2006/relationships/hyperlink" Target="https://dealmaker.tech/" TargetMode="External"/></Relationships>
</file>

<file path=ppt/slides/_rels/slide4.xml.rels><?xml version="1.0" encoding="UTF-8" standalone="yes"?><Relationships xmlns="http://schemas.openxmlformats.org/package/2006/relationships"><Relationship Id="rId20" Type="http://schemas.openxmlformats.org/officeDocument/2006/relationships/hyperlink" Target="https://www.startengine.com/offering/chi-chis-restaurants" TargetMode="External"/><Relationship Id="rId21" Type="http://schemas.openxmlformats.org/officeDocument/2006/relationships/image" Target="../media/image36.png"/><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4.png"/><Relationship Id="rId4" Type="http://schemas.openxmlformats.org/officeDocument/2006/relationships/image" Target="../media/image25.png"/><Relationship Id="rId9" Type="http://schemas.openxmlformats.org/officeDocument/2006/relationships/image" Target="../media/image40.png"/><Relationship Id="rId5" Type="http://schemas.openxmlformats.org/officeDocument/2006/relationships/image" Target="../media/image21.png"/><Relationship Id="rId6" Type="http://schemas.openxmlformats.org/officeDocument/2006/relationships/image" Target="../media/image15.png"/><Relationship Id="rId7" Type="http://schemas.openxmlformats.org/officeDocument/2006/relationships/hyperlink" Target="http://potomac.pro" TargetMode="External"/><Relationship Id="rId8" Type="http://schemas.openxmlformats.org/officeDocument/2006/relationships/hyperlink" Target="https://wefunder.com/eliaztherapeutics" TargetMode="External"/><Relationship Id="rId11" Type="http://schemas.openxmlformats.org/officeDocument/2006/relationships/image" Target="../media/image37.png"/><Relationship Id="rId10" Type="http://schemas.openxmlformats.org/officeDocument/2006/relationships/hyperlink" Target="https://www.startengine.com/offering/fiftyfiftybrewing" TargetMode="External"/><Relationship Id="rId13" Type="http://schemas.openxmlformats.org/officeDocument/2006/relationships/image" Target="../media/image107.png"/><Relationship Id="rId12" Type="http://schemas.openxmlformats.org/officeDocument/2006/relationships/hyperlink" Target="https://www.startengine.com/offering/qube-money" TargetMode="External"/><Relationship Id="rId15" Type="http://schemas.openxmlformats.org/officeDocument/2006/relationships/image" Target="../media/image45.png"/><Relationship Id="rId14" Type="http://schemas.openxmlformats.org/officeDocument/2006/relationships/hyperlink" Target="https://kingscrowd.com/smartdrone-on-startengine-2024/" TargetMode="External"/><Relationship Id="rId17" Type="http://schemas.openxmlformats.org/officeDocument/2006/relationships/image" Target="../media/image56.png"/><Relationship Id="rId16" Type="http://schemas.openxmlformats.org/officeDocument/2006/relationships/hyperlink" Target="https://www.startengine.com/offering/aexlab" TargetMode="External"/><Relationship Id="rId19" Type="http://schemas.openxmlformats.org/officeDocument/2006/relationships/image" Target="../media/image46.png"/><Relationship Id="rId18" Type="http://schemas.openxmlformats.org/officeDocument/2006/relationships/hyperlink" Target="https://www.startengine.com/offering/flowerturbines" TargetMode="External"/></Relationships>
</file>

<file path=ppt/slides/_rels/slide5.xml.rels><?xml version="1.0" encoding="UTF-8" standalone="yes"?><Relationships xmlns="http://schemas.openxmlformats.org/package/2006/relationships"><Relationship Id="rId20" Type="http://schemas.openxmlformats.org/officeDocument/2006/relationships/image" Target="../media/image76.png"/><Relationship Id="rId22" Type="http://schemas.openxmlformats.org/officeDocument/2006/relationships/image" Target="../media/image53.png"/><Relationship Id="rId21" Type="http://schemas.openxmlformats.org/officeDocument/2006/relationships/image" Target="../media/image54.png"/><Relationship Id="rId24" Type="http://schemas.openxmlformats.org/officeDocument/2006/relationships/image" Target="../media/image64.png"/><Relationship Id="rId23" Type="http://schemas.openxmlformats.org/officeDocument/2006/relationships/image" Target="../media/image52.pn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51.png"/><Relationship Id="rId9" Type="http://schemas.openxmlformats.org/officeDocument/2006/relationships/image" Target="../media/image43.png"/><Relationship Id="rId26" Type="http://schemas.openxmlformats.org/officeDocument/2006/relationships/image" Target="../media/image58.png"/><Relationship Id="rId25" Type="http://schemas.openxmlformats.org/officeDocument/2006/relationships/image" Target="../media/image73.png"/><Relationship Id="rId28" Type="http://schemas.openxmlformats.org/officeDocument/2006/relationships/image" Target="../media/image91.png"/><Relationship Id="rId27" Type="http://schemas.openxmlformats.org/officeDocument/2006/relationships/image" Target="../media/image78.png"/><Relationship Id="rId5" Type="http://schemas.openxmlformats.org/officeDocument/2006/relationships/image" Target="../media/image48.png"/><Relationship Id="rId6" Type="http://schemas.openxmlformats.org/officeDocument/2006/relationships/image" Target="../media/image9.png"/><Relationship Id="rId7" Type="http://schemas.openxmlformats.org/officeDocument/2006/relationships/image" Target="../media/image55.png"/><Relationship Id="rId8" Type="http://schemas.openxmlformats.org/officeDocument/2006/relationships/image" Target="../media/image60.png"/><Relationship Id="rId11" Type="http://schemas.openxmlformats.org/officeDocument/2006/relationships/image" Target="../media/image65.png"/><Relationship Id="rId10" Type="http://schemas.openxmlformats.org/officeDocument/2006/relationships/image" Target="../media/image47.png"/><Relationship Id="rId13" Type="http://schemas.openxmlformats.org/officeDocument/2006/relationships/image" Target="../media/image93.png"/><Relationship Id="rId12" Type="http://schemas.openxmlformats.org/officeDocument/2006/relationships/image" Target="../media/image49.png"/><Relationship Id="rId15" Type="http://schemas.openxmlformats.org/officeDocument/2006/relationships/image" Target="../media/image59.png"/><Relationship Id="rId14" Type="http://schemas.openxmlformats.org/officeDocument/2006/relationships/image" Target="../media/image69.png"/><Relationship Id="rId17" Type="http://schemas.openxmlformats.org/officeDocument/2006/relationships/image" Target="../media/image57.png"/><Relationship Id="rId16" Type="http://schemas.openxmlformats.org/officeDocument/2006/relationships/image" Target="../media/image89.png"/><Relationship Id="rId19" Type="http://schemas.openxmlformats.org/officeDocument/2006/relationships/image" Target="../media/image62.png"/><Relationship Id="rId18" Type="http://schemas.openxmlformats.org/officeDocument/2006/relationships/image" Target="../media/image5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0.png"/><Relationship Id="rId4" Type="http://schemas.openxmlformats.org/officeDocument/2006/relationships/image" Target="../media/image74.png"/><Relationship Id="rId9" Type="http://schemas.openxmlformats.org/officeDocument/2006/relationships/image" Target="../media/image75.png"/><Relationship Id="rId5" Type="http://schemas.openxmlformats.org/officeDocument/2006/relationships/image" Target="../media/image68.png"/><Relationship Id="rId6" Type="http://schemas.openxmlformats.org/officeDocument/2006/relationships/image" Target="../media/image87.png"/><Relationship Id="rId7" Type="http://schemas.openxmlformats.org/officeDocument/2006/relationships/image" Target="../media/image63.png"/><Relationship Id="rId8" Type="http://schemas.openxmlformats.org/officeDocument/2006/relationships/image" Target="../media/image71.png"/><Relationship Id="rId11" Type="http://schemas.openxmlformats.org/officeDocument/2006/relationships/image" Target="../media/image72.png"/><Relationship Id="rId10" Type="http://schemas.openxmlformats.org/officeDocument/2006/relationships/image" Target="../media/image80.png"/><Relationship Id="rId13" Type="http://schemas.openxmlformats.org/officeDocument/2006/relationships/image" Target="../media/image66.png"/><Relationship Id="rId12" Type="http://schemas.openxmlformats.org/officeDocument/2006/relationships/image" Target="../media/image67.png"/><Relationship Id="rId15" Type="http://schemas.openxmlformats.org/officeDocument/2006/relationships/image" Target="../media/image92.png"/><Relationship Id="rId14" Type="http://schemas.openxmlformats.org/officeDocument/2006/relationships/image" Target="../media/image79.png"/><Relationship Id="rId17" Type="http://schemas.openxmlformats.org/officeDocument/2006/relationships/image" Target="../media/image86.png"/><Relationship Id="rId16" Type="http://schemas.openxmlformats.org/officeDocument/2006/relationships/image" Target="../media/image84.png"/><Relationship Id="rId18" Type="http://schemas.openxmlformats.org/officeDocument/2006/relationships/image" Target="../media/image8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3.png"/><Relationship Id="rId4" Type="http://schemas.openxmlformats.org/officeDocument/2006/relationships/image" Target="../media/image82.png"/><Relationship Id="rId9" Type="http://schemas.openxmlformats.org/officeDocument/2006/relationships/image" Target="../media/image97.png"/><Relationship Id="rId5" Type="http://schemas.openxmlformats.org/officeDocument/2006/relationships/image" Target="../media/image94.png"/><Relationship Id="rId6" Type="http://schemas.openxmlformats.org/officeDocument/2006/relationships/image" Target="../media/image81.png"/><Relationship Id="rId7" Type="http://schemas.openxmlformats.org/officeDocument/2006/relationships/image" Target="../media/image77.png"/><Relationship Id="rId8" Type="http://schemas.openxmlformats.org/officeDocument/2006/relationships/image" Target="../media/image85.png"/><Relationship Id="rId11" Type="http://schemas.openxmlformats.org/officeDocument/2006/relationships/image" Target="../media/image99.png"/><Relationship Id="rId10" Type="http://schemas.openxmlformats.org/officeDocument/2006/relationships/image" Target="../media/image90.png"/><Relationship Id="rId13" Type="http://schemas.openxmlformats.org/officeDocument/2006/relationships/image" Target="../media/image104.png"/><Relationship Id="rId12" Type="http://schemas.openxmlformats.org/officeDocument/2006/relationships/image" Target="../media/image98.png"/><Relationship Id="rId14" Type="http://schemas.openxmlformats.org/officeDocument/2006/relationships/image" Target="../media/image10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5.png"/><Relationship Id="rId4" Type="http://schemas.openxmlformats.org/officeDocument/2006/relationships/image" Target="../media/image101.png"/><Relationship Id="rId5" Type="http://schemas.openxmlformats.org/officeDocument/2006/relationships/image" Target="../media/image102.png"/><Relationship Id="rId6" Type="http://schemas.openxmlformats.org/officeDocument/2006/relationships/image" Target="../media/image10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 name="Shape 11"/>
        <p:cNvGrpSpPr/>
        <p:nvPr/>
      </p:nvGrpSpPr>
      <p:grpSpPr>
        <a:xfrm>
          <a:off x="0" y="0"/>
          <a:ext cx="0" cy="0"/>
          <a:chOff x="0" y="0"/>
          <a:chExt cx="0" cy="0"/>
        </a:xfrm>
      </p:grpSpPr>
      <p:pic>
        <p:nvPicPr>
          <p:cNvPr descr="preencoded.png" id="12" name="Google Shape;12;p1"/>
          <p:cNvPicPr preferRelativeResize="0"/>
          <p:nvPr/>
        </p:nvPicPr>
        <p:blipFill rotWithShape="1">
          <a:blip r:embed="rId3">
            <a:alphaModFix/>
          </a:blip>
          <a:srcRect b="0" l="0" r="0" t="0"/>
          <a:stretch/>
        </p:blipFill>
        <p:spPr>
          <a:xfrm>
            <a:off x="0" y="0"/>
            <a:ext cx="18289795" cy="10290192"/>
          </a:xfrm>
          <a:prstGeom prst="rect">
            <a:avLst/>
          </a:prstGeom>
          <a:noFill/>
          <a:ln>
            <a:noFill/>
          </a:ln>
        </p:spPr>
      </p:pic>
      <p:pic>
        <p:nvPicPr>
          <p:cNvPr descr="preencoded.png" id="13" name="Google Shape;13;p1"/>
          <p:cNvPicPr preferRelativeResize="0"/>
          <p:nvPr/>
        </p:nvPicPr>
        <p:blipFill rotWithShape="1">
          <a:blip r:embed="rId4">
            <a:alphaModFix/>
          </a:blip>
          <a:srcRect b="0" l="0" r="0" t="0"/>
          <a:stretch/>
        </p:blipFill>
        <p:spPr>
          <a:xfrm>
            <a:off x="15793938" y="958799"/>
            <a:ext cx="1543369" cy="914939"/>
          </a:xfrm>
          <a:prstGeom prst="rect">
            <a:avLst/>
          </a:prstGeom>
          <a:noFill/>
          <a:ln>
            <a:noFill/>
          </a:ln>
        </p:spPr>
      </p:pic>
      <p:sp>
        <p:nvSpPr>
          <p:cNvPr id="14" name="Google Shape;14;p1"/>
          <p:cNvSpPr/>
          <p:nvPr/>
        </p:nvSpPr>
        <p:spPr>
          <a:xfrm>
            <a:off x="961522" y="904981"/>
            <a:ext cx="5202503" cy="467630"/>
          </a:xfrm>
          <a:prstGeom prst="rect">
            <a:avLst/>
          </a:prstGeom>
          <a:noFill/>
          <a:ln>
            <a:noFill/>
          </a:ln>
        </p:spPr>
        <p:txBody>
          <a:bodyPr anchorCtr="0" anchor="t" bIns="0" lIns="0" spcFirstLastPara="1" rIns="0" wrap="square" tIns="0">
            <a:noAutofit/>
          </a:bodyPr>
          <a:lstStyle/>
          <a:p>
            <a:pPr indent="0" lvl="0" marL="0" marR="0" rtl="0" algn="l">
              <a:lnSpc>
                <a:spcPct val="122500"/>
              </a:lnSpc>
              <a:spcBef>
                <a:spcPts val="0"/>
              </a:spcBef>
              <a:spcAft>
                <a:spcPts val="0"/>
              </a:spcAft>
              <a:buClr>
                <a:srgbClr val="FFFFFF"/>
              </a:buClr>
              <a:buSzPts val="3000"/>
              <a:buFont typeface="Montserrat"/>
              <a:buNone/>
            </a:pPr>
            <a:r>
              <a:rPr lang="en-US" sz="3000">
                <a:solidFill>
                  <a:srgbClr val="FFFFFF"/>
                </a:solidFill>
                <a:latin typeface="Montserrat"/>
                <a:ea typeface="Montserrat"/>
                <a:cs typeface="Montserrat"/>
                <a:sym typeface="Montserrat"/>
              </a:rPr>
              <a:t>April 2026</a:t>
            </a:r>
            <a:endParaRPr sz="3000">
              <a:solidFill>
                <a:srgbClr val="FFFFFF"/>
              </a:solidFill>
              <a:latin typeface="Montserrat"/>
              <a:ea typeface="Montserrat"/>
              <a:cs typeface="Montserrat"/>
              <a:sym typeface="Montserrat"/>
            </a:endParaRPr>
          </a:p>
          <a:p>
            <a:pPr indent="0" lvl="0" marL="0" marR="0" rtl="0" algn="l">
              <a:lnSpc>
                <a:spcPct val="122500"/>
              </a:lnSpc>
              <a:spcBef>
                <a:spcPts val="0"/>
              </a:spcBef>
              <a:spcAft>
                <a:spcPts val="0"/>
              </a:spcAft>
              <a:buClr>
                <a:srgbClr val="FFFFFF"/>
              </a:buClr>
              <a:buSzPts val="3000"/>
              <a:buFont typeface="Montserrat"/>
              <a:buNone/>
            </a:pPr>
            <a:r>
              <a:t/>
            </a:r>
            <a:endParaRPr sz="3000">
              <a:solidFill>
                <a:srgbClr val="FFFFFF"/>
              </a:solidFill>
              <a:latin typeface="Montserrat"/>
              <a:ea typeface="Montserrat"/>
              <a:cs typeface="Montserrat"/>
              <a:sym typeface="Montserrat"/>
            </a:endParaRPr>
          </a:p>
        </p:txBody>
      </p:sp>
      <p:sp>
        <p:nvSpPr>
          <p:cNvPr id="15" name="Google Shape;15;p1"/>
          <p:cNvSpPr/>
          <p:nvPr/>
        </p:nvSpPr>
        <p:spPr>
          <a:xfrm>
            <a:off x="911325" y="2329650"/>
            <a:ext cx="8812200" cy="2573400"/>
          </a:xfrm>
          <a:prstGeom prst="rect">
            <a:avLst/>
          </a:prstGeom>
          <a:noFill/>
          <a:ln>
            <a:noFill/>
          </a:ln>
        </p:spPr>
        <p:txBody>
          <a:bodyPr anchorCtr="0" anchor="t" bIns="0" lIns="0" spcFirstLastPara="1" rIns="0" wrap="square" tIns="0">
            <a:noAutofit/>
          </a:bodyPr>
          <a:lstStyle/>
          <a:p>
            <a:pPr indent="0" lvl="0" marL="0" marR="0" rtl="0" algn="l">
              <a:lnSpc>
                <a:spcPct val="121577"/>
              </a:lnSpc>
              <a:spcBef>
                <a:spcPts val="0"/>
              </a:spcBef>
              <a:spcAft>
                <a:spcPts val="0"/>
              </a:spcAft>
              <a:buClr>
                <a:srgbClr val="FFFFFF"/>
              </a:buClr>
              <a:buSzPts val="5552"/>
              <a:buFont typeface="Montserrat"/>
              <a:buNone/>
            </a:pPr>
            <a:r>
              <a:rPr b="1" i="0" lang="en-US" sz="5552" u="none" cap="none" strike="noStrike">
                <a:solidFill>
                  <a:srgbClr val="FFFFFF"/>
                </a:solidFill>
                <a:latin typeface="Montserrat"/>
                <a:ea typeface="Montserrat"/>
                <a:cs typeface="Montserrat"/>
                <a:sym typeface="Montserrat"/>
              </a:rPr>
              <a:t>POTOMAC GROWTH</a:t>
            </a:r>
            <a:br>
              <a:rPr b="1" i="0" lang="en-US" sz="5552" u="none" cap="none" strike="noStrike">
                <a:solidFill>
                  <a:srgbClr val="FFFFFF"/>
                </a:solidFill>
                <a:latin typeface="Montserrat"/>
                <a:ea typeface="Montserrat"/>
                <a:cs typeface="Montserrat"/>
                <a:sym typeface="Montserrat"/>
              </a:rPr>
            </a:br>
            <a:r>
              <a:rPr b="0" i="0" lang="en-US" sz="4852" u="none" cap="none" strike="noStrike">
                <a:solidFill>
                  <a:srgbClr val="FFFFFF"/>
                </a:solidFill>
                <a:latin typeface="Montserrat"/>
                <a:ea typeface="Montserrat"/>
                <a:cs typeface="Montserrat"/>
                <a:sym typeface="Montserrat"/>
              </a:rPr>
              <a:t>Your Partner in Equi</a:t>
            </a:r>
            <a:r>
              <a:rPr lang="en-US" sz="4852">
                <a:solidFill>
                  <a:srgbClr val="FFFFFF"/>
                </a:solidFill>
                <a:latin typeface="Montserrat"/>
                <a:ea typeface="Montserrat"/>
                <a:cs typeface="Montserrat"/>
                <a:sym typeface="Montserrat"/>
              </a:rPr>
              <a:t>ty Crowdfunding and Community Round  </a:t>
            </a:r>
            <a:r>
              <a:rPr b="0" i="0" lang="en-US" sz="4852" u="none" cap="none" strike="noStrike">
                <a:solidFill>
                  <a:srgbClr val="FFFFFF"/>
                </a:solidFill>
                <a:latin typeface="Montserrat"/>
                <a:ea typeface="Montserrat"/>
                <a:cs typeface="Montserrat"/>
                <a:sym typeface="Montserrat"/>
              </a:rPr>
              <a:t>Success</a:t>
            </a:r>
            <a:endParaRPr b="0" i="0" sz="4852"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 name="Shape 20"/>
        <p:cNvGrpSpPr/>
        <p:nvPr/>
      </p:nvGrpSpPr>
      <p:grpSpPr>
        <a:xfrm>
          <a:off x="0" y="0"/>
          <a:ext cx="0" cy="0"/>
          <a:chOff x="0" y="0"/>
          <a:chExt cx="0" cy="0"/>
        </a:xfrm>
      </p:grpSpPr>
      <p:pic>
        <p:nvPicPr>
          <p:cNvPr descr="preencoded.png" id="21" name="Google Shape;21;p6"/>
          <p:cNvPicPr preferRelativeResize="0"/>
          <p:nvPr/>
        </p:nvPicPr>
        <p:blipFill rotWithShape="1">
          <a:blip r:embed="rId3">
            <a:alphaModFix/>
          </a:blip>
          <a:srcRect b="0" l="0" r="0" t="0"/>
          <a:stretch/>
        </p:blipFill>
        <p:spPr>
          <a:xfrm>
            <a:off x="0" y="0"/>
            <a:ext cx="18289795" cy="10290192"/>
          </a:xfrm>
          <a:prstGeom prst="rect">
            <a:avLst/>
          </a:prstGeom>
          <a:noFill/>
          <a:ln>
            <a:noFill/>
          </a:ln>
        </p:spPr>
      </p:pic>
      <p:pic>
        <p:nvPicPr>
          <p:cNvPr descr="preencoded.png" id="22" name="Google Shape;22;p6"/>
          <p:cNvPicPr preferRelativeResize="0"/>
          <p:nvPr/>
        </p:nvPicPr>
        <p:blipFill rotWithShape="1">
          <a:blip r:embed="rId4">
            <a:alphaModFix/>
          </a:blip>
          <a:srcRect b="0" l="0" r="0" t="0"/>
          <a:stretch/>
        </p:blipFill>
        <p:spPr>
          <a:xfrm>
            <a:off x="0" y="949050"/>
            <a:ext cx="18289795" cy="9341142"/>
          </a:xfrm>
          <a:prstGeom prst="rect">
            <a:avLst/>
          </a:prstGeom>
          <a:noFill/>
          <a:ln>
            <a:noFill/>
          </a:ln>
        </p:spPr>
      </p:pic>
      <p:pic>
        <p:nvPicPr>
          <p:cNvPr descr="preencoded.png" id="23" name="Google Shape;23;p6"/>
          <p:cNvPicPr preferRelativeResize="0"/>
          <p:nvPr/>
        </p:nvPicPr>
        <p:blipFill rotWithShape="1">
          <a:blip r:embed="rId5">
            <a:alphaModFix/>
          </a:blip>
          <a:srcRect b="0" l="0" r="0" t="0"/>
          <a:stretch/>
        </p:blipFill>
        <p:spPr>
          <a:xfrm>
            <a:off x="952717" y="1243915"/>
            <a:ext cx="400190" cy="400190"/>
          </a:xfrm>
          <a:prstGeom prst="rect">
            <a:avLst/>
          </a:prstGeom>
          <a:noFill/>
          <a:ln>
            <a:noFill/>
          </a:ln>
        </p:spPr>
      </p:pic>
      <p:pic>
        <p:nvPicPr>
          <p:cNvPr descr="preencoded.png" id="24" name="Google Shape;24;p6"/>
          <p:cNvPicPr preferRelativeResize="0"/>
          <p:nvPr/>
        </p:nvPicPr>
        <p:blipFill rotWithShape="1">
          <a:blip r:embed="rId6">
            <a:alphaModFix/>
          </a:blip>
          <a:srcRect b="0" l="0" r="0" t="0"/>
          <a:stretch/>
        </p:blipFill>
        <p:spPr>
          <a:xfrm>
            <a:off x="16159616" y="839075"/>
            <a:ext cx="1171818" cy="695734"/>
          </a:xfrm>
          <a:prstGeom prst="rect">
            <a:avLst/>
          </a:prstGeom>
          <a:noFill/>
          <a:ln>
            <a:noFill/>
          </a:ln>
        </p:spPr>
      </p:pic>
      <p:pic>
        <p:nvPicPr>
          <p:cNvPr id="25" name="Google Shape;25;p6" title="01 Eitan.png"/>
          <p:cNvPicPr preferRelativeResize="0"/>
          <p:nvPr/>
        </p:nvPicPr>
        <p:blipFill rotWithShape="1">
          <a:blip r:embed="rId7">
            <a:alphaModFix/>
          </a:blip>
          <a:srcRect b="40" l="0" r="0" t="40"/>
          <a:stretch/>
        </p:blipFill>
        <p:spPr>
          <a:xfrm>
            <a:off x="955625" y="2584611"/>
            <a:ext cx="2526596" cy="2526597"/>
          </a:xfrm>
          <a:prstGeom prst="rect">
            <a:avLst/>
          </a:prstGeom>
          <a:noFill/>
          <a:ln>
            <a:noFill/>
          </a:ln>
        </p:spPr>
      </p:pic>
      <p:pic>
        <p:nvPicPr>
          <p:cNvPr descr="preencoded.png" id="26" name="Google Shape;26;p6"/>
          <p:cNvPicPr preferRelativeResize="0"/>
          <p:nvPr/>
        </p:nvPicPr>
        <p:blipFill rotWithShape="1">
          <a:blip r:embed="rId8">
            <a:alphaModFix/>
          </a:blip>
          <a:srcRect b="0" l="0" r="0" t="0"/>
          <a:stretch/>
        </p:blipFill>
        <p:spPr>
          <a:xfrm>
            <a:off x="3725459" y="2584127"/>
            <a:ext cx="2526597" cy="2526597"/>
          </a:xfrm>
          <a:prstGeom prst="rect">
            <a:avLst/>
          </a:prstGeom>
          <a:noFill/>
          <a:ln>
            <a:noFill/>
          </a:ln>
        </p:spPr>
      </p:pic>
      <p:pic>
        <p:nvPicPr>
          <p:cNvPr descr="preencoded.png" id="27" name="Google Shape;27;p6"/>
          <p:cNvPicPr preferRelativeResize="0"/>
          <p:nvPr/>
        </p:nvPicPr>
        <p:blipFill rotWithShape="1">
          <a:blip r:embed="rId9">
            <a:alphaModFix/>
          </a:blip>
          <a:srcRect b="0" l="0" r="0" t="0"/>
          <a:stretch/>
        </p:blipFill>
        <p:spPr>
          <a:xfrm>
            <a:off x="6495296" y="2583644"/>
            <a:ext cx="2526597" cy="2526597"/>
          </a:xfrm>
          <a:prstGeom prst="rect">
            <a:avLst/>
          </a:prstGeom>
          <a:noFill/>
          <a:ln>
            <a:noFill/>
          </a:ln>
        </p:spPr>
      </p:pic>
      <p:pic>
        <p:nvPicPr>
          <p:cNvPr descr="preencoded.png" id="28" name="Google Shape;28;p6"/>
          <p:cNvPicPr preferRelativeResize="0"/>
          <p:nvPr/>
        </p:nvPicPr>
        <p:blipFill rotWithShape="1">
          <a:blip r:embed="rId10">
            <a:alphaModFix/>
          </a:blip>
          <a:srcRect b="0" l="0" r="0" t="0"/>
          <a:stretch/>
        </p:blipFill>
        <p:spPr>
          <a:xfrm>
            <a:off x="12034981" y="2583160"/>
            <a:ext cx="2526597" cy="2526597"/>
          </a:xfrm>
          <a:prstGeom prst="rect">
            <a:avLst/>
          </a:prstGeom>
          <a:noFill/>
          <a:ln>
            <a:noFill/>
          </a:ln>
        </p:spPr>
      </p:pic>
      <p:pic>
        <p:nvPicPr>
          <p:cNvPr id="29" name="Google Shape;29;p6" title="08 Terentiev.png"/>
          <p:cNvPicPr preferRelativeResize="0"/>
          <p:nvPr/>
        </p:nvPicPr>
        <p:blipFill rotWithShape="1">
          <a:blip r:embed="rId11">
            <a:alphaModFix/>
          </a:blip>
          <a:srcRect b="0" l="0" r="0" t="0"/>
          <a:stretch/>
        </p:blipFill>
        <p:spPr>
          <a:xfrm>
            <a:off x="3725938" y="5327352"/>
            <a:ext cx="2526596" cy="2526596"/>
          </a:xfrm>
          <a:prstGeom prst="rect">
            <a:avLst/>
          </a:prstGeom>
          <a:noFill/>
          <a:ln>
            <a:noFill/>
          </a:ln>
        </p:spPr>
      </p:pic>
      <p:pic>
        <p:nvPicPr>
          <p:cNvPr descr="preencoded.png" id="30" name="Google Shape;30;p6"/>
          <p:cNvPicPr preferRelativeResize="0"/>
          <p:nvPr/>
        </p:nvPicPr>
        <p:blipFill rotWithShape="1">
          <a:blip r:embed="rId12">
            <a:alphaModFix/>
          </a:blip>
          <a:srcRect b="0" l="0" r="0" t="0"/>
          <a:stretch/>
        </p:blipFill>
        <p:spPr>
          <a:xfrm>
            <a:off x="6495773" y="5326869"/>
            <a:ext cx="2526597" cy="2526597"/>
          </a:xfrm>
          <a:prstGeom prst="rect">
            <a:avLst/>
          </a:prstGeom>
          <a:noFill/>
          <a:ln>
            <a:noFill/>
          </a:ln>
        </p:spPr>
      </p:pic>
      <p:pic>
        <p:nvPicPr>
          <p:cNvPr descr="preencoded.png" id="31" name="Google Shape;31;p6"/>
          <p:cNvPicPr preferRelativeResize="0"/>
          <p:nvPr/>
        </p:nvPicPr>
        <p:blipFill rotWithShape="1">
          <a:blip r:embed="rId13">
            <a:alphaModFix/>
          </a:blip>
          <a:srcRect b="0" l="0" r="0" t="0"/>
          <a:stretch/>
        </p:blipFill>
        <p:spPr>
          <a:xfrm>
            <a:off x="14804827" y="2584604"/>
            <a:ext cx="2526597" cy="2526597"/>
          </a:xfrm>
          <a:prstGeom prst="rect">
            <a:avLst/>
          </a:prstGeom>
          <a:noFill/>
          <a:ln>
            <a:noFill/>
          </a:ln>
        </p:spPr>
      </p:pic>
      <p:pic>
        <p:nvPicPr>
          <p:cNvPr descr="preencoded.png" id="32" name="Google Shape;32;p6"/>
          <p:cNvPicPr preferRelativeResize="0"/>
          <p:nvPr/>
        </p:nvPicPr>
        <p:blipFill rotWithShape="1">
          <a:blip r:embed="rId14">
            <a:alphaModFix/>
          </a:blip>
          <a:srcRect b="0" l="0" r="0" t="0"/>
          <a:stretch/>
        </p:blipFill>
        <p:spPr>
          <a:xfrm>
            <a:off x="9265607" y="5326385"/>
            <a:ext cx="2526597" cy="2526597"/>
          </a:xfrm>
          <a:prstGeom prst="rect">
            <a:avLst/>
          </a:prstGeom>
          <a:noFill/>
          <a:ln>
            <a:noFill/>
          </a:ln>
        </p:spPr>
      </p:pic>
      <p:sp>
        <p:nvSpPr>
          <p:cNvPr id="33" name="Google Shape;33;p6"/>
          <p:cNvSpPr/>
          <p:nvPr/>
        </p:nvSpPr>
        <p:spPr>
          <a:xfrm>
            <a:off x="1613828" y="1203138"/>
            <a:ext cx="6992976" cy="467912"/>
          </a:xfrm>
          <a:prstGeom prst="rect">
            <a:avLst/>
          </a:prstGeom>
          <a:noFill/>
          <a:ln>
            <a:noFill/>
          </a:ln>
        </p:spPr>
        <p:txBody>
          <a:bodyPr anchorCtr="0" anchor="ctr" bIns="0" lIns="0" spcFirstLastPara="1" rIns="0" wrap="square" tIns="0">
            <a:noAutofit/>
          </a:bodyPr>
          <a:lstStyle/>
          <a:p>
            <a:pPr indent="0" lvl="0" marL="0" marR="0" rtl="0" algn="l">
              <a:lnSpc>
                <a:spcPct val="122500"/>
              </a:lnSpc>
              <a:spcBef>
                <a:spcPts val="0"/>
              </a:spcBef>
              <a:spcAft>
                <a:spcPts val="0"/>
              </a:spcAft>
              <a:buClr>
                <a:srgbClr val="FFFFFF"/>
              </a:buClr>
              <a:buSzPts val="3000"/>
              <a:buFont typeface="Montserrat"/>
              <a:buNone/>
            </a:pPr>
            <a:r>
              <a:rPr b="1" lang="en-US" sz="3000">
                <a:solidFill>
                  <a:srgbClr val="FFFFFF"/>
                </a:solidFill>
                <a:latin typeface="Montserrat"/>
                <a:ea typeface="Montserrat"/>
                <a:cs typeface="Montserrat"/>
                <a:sym typeface="Montserrat"/>
              </a:rPr>
              <a:t>LEADERSHIP </a:t>
            </a:r>
            <a:r>
              <a:rPr b="1" lang="en-US" sz="3000">
                <a:solidFill>
                  <a:srgbClr val="FFFFFF"/>
                </a:solidFill>
                <a:latin typeface="Montserrat"/>
                <a:ea typeface="Montserrat"/>
                <a:cs typeface="Montserrat"/>
                <a:sym typeface="Montserrat"/>
              </a:rPr>
              <a:t>TEAM</a:t>
            </a:r>
            <a:endParaRPr sz="3000">
              <a:solidFill>
                <a:schemeClr val="dk1"/>
              </a:solidFill>
              <a:latin typeface="Calibri"/>
              <a:ea typeface="Calibri"/>
              <a:cs typeface="Calibri"/>
              <a:sym typeface="Calibri"/>
            </a:endParaRPr>
          </a:p>
        </p:txBody>
      </p:sp>
      <p:sp>
        <p:nvSpPr>
          <p:cNvPr id="34" name="Google Shape;34;p6"/>
          <p:cNvSpPr/>
          <p:nvPr/>
        </p:nvSpPr>
        <p:spPr>
          <a:xfrm>
            <a:off x="1135866" y="4535177"/>
            <a:ext cx="1179900" cy="182400"/>
          </a:xfrm>
          <a:prstGeom prst="rect">
            <a:avLst/>
          </a:prstGeom>
          <a:noFill/>
          <a:ln>
            <a:noFill/>
          </a:ln>
        </p:spPr>
        <p:txBody>
          <a:bodyPr anchorCtr="0" anchor="t" bIns="0" lIns="0" spcFirstLastPara="1" rIns="0" wrap="square" tIns="0">
            <a:noAutofit/>
          </a:bodyPr>
          <a:lstStyle/>
          <a:p>
            <a:pPr indent="0" lvl="0" marL="0" marR="0" rtl="0" algn="l">
              <a:lnSpc>
                <a:spcPct val="121052"/>
              </a:lnSpc>
              <a:spcBef>
                <a:spcPts val="0"/>
              </a:spcBef>
              <a:spcAft>
                <a:spcPts val="0"/>
              </a:spcAft>
              <a:buClr>
                <a:srgbClr val="64F4AB"/>
              </a:buClr>
              <a:buSzPts val="1185"/>
              <a:buFont typeface="Montserrat"/>
              <a:buNone/>
            </a:pPr>
            <a:r>
              <a:rPr b="1" lang="en-US" sz="1185">
                <a:solidFill>
                  <a:srgbClr val="64F4AB"/>
                </a:solidFill>
                <a:latin typeface="Montserrat"/>
                <a:ea typeface="Montserrat"/>
                <a:cs typeface="Montserrat"/>
                <a:sym typeface="Montserrat"/>
              </a:rPr>
              <a:t>Eitan Charnoff</a:t>
            </a:r>
            <a:endParaRPr sz="1185">
              <a:solidFill>
                <a:schemeClr val="dk1"/>
              </a:solidFill>
              <a:latin typeface="Calibri"/>
              <a:ea typeface="Calibri"/>
              <a:cs typeface="Calibri"/>
              <a:sym typeface="Calibri"/>
            </a:endParaRPr>
          </a:p>
        </p:txBody>
      </p:sp>
      <p:sp>
        <p:nvSpPr>
          <p:cNvPr id="35" name="Google Shape;35;p6"/>
          <p:cNvSpPr/>
          <p:nvPr/>
        </p:nvSpPr>
        <p:spPr>
          <a:xfrm>
            <a:off x="1135900" y="4733146"/>
            <a:ext cx="997800" cy="1587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FFFFFF"/>
              </a:buClr>
              <a:buSzPts val="997"/>
              <a:buFont typeface="Montserrat"/>
              <a:buNone/>
            </a:pPr>
            <a:r>
              <a:rPr lang="en-US" sz="997">
                <a:solidFill>
                  <a:srgbClr val="FFFFFF"/>
                </a:solidFill>
                <a:latin typeface="Montserrat"/>
                <a:ea typeface="Montserrat"/>
                <a:cs typeface="Montserrat"/>
                <a:sym typeface="Montserrat"/>
              </a:rPr>
              <a:t>Founder &amp; CEO</a:t>
            </a:r>
            <a:endParaRPr sz="997">
              <a:solidFill>
                <a:schemeClr val="dk1"/>
              </a:solidFill>
              <a:latin typeface="Calibri"/>
              <a:ea typeface="Calibri"/>
              <a:cs typeface="Calibri"/>
              <a:sym typeface="Calibri"/>
            </a:endParaRPr>
          </a:p>
        </p:txBody>
      </p:sp>
      <p:sp>
        <p:nvSpPr>
          <p:cNvPr id="36" name="Google Shape;36;p6"/>
          <p:cNvSpPr/>
          <p:nvPr/>
        </p:nvSpPr>
        <p:spPr>
          <a:xfrm>
            <a:off x="3875316" y="4479292"/>
            <a:ext cx="1100400" cy="182400"/>
          </a:xfrm>
          <a:prstGeom prst="rect">
            <a:avLst/>
          </a:prstGeom>
          <a:noFill/>
          <a:ln>
            <a:noFill/>
          </a:ln>
        </p:spPr>
        <p:txBody>
          <a:bodyPr anchorCtr="0" anchor="t" bIns="0" lIns="0" spcFirstLastPara="1" rIns="0" wrap="square" tIns="0">
            <a:noAutofit/>
          </a:bodyPr>
          <a:lstStyle/>
          <a:p>
            <a:pPr indent="0" lvl="0" marL="0" marR="0" rtl="0" algn="l">
              <a:lnSpc>
                <a:spcPct val="121052"/>
              </a:lnSpc>
              <a:spcBef>
                <a:spcPts val="0"/>
              </a:spcBef>
              <a:spcAft>
                <a:spcPts val="0"/>
              </a:spcAft>
              <a:buClr>
                <a:srgbClr val="64F4AB"/>
              </a:buClr>
              <a:buSzPts val="1185"/>
              <a:buFont typeface="Montserrat"/>
              <a:buNone/>
            </a:pPr>
            <a:r>
              <a:rPr b="1" lang="en-US" sz="1185">
                <a:solidFill>
                  <a:srgbClr val="64F4AB"/>
                </a:solidFill>
                <a:latin typeface="Montserrat"/>
                <a:ea typeface="Montserrat"/>
                <a:cs typeface="Montserrat"/>
                <a:sym typeface="Montserrat"/>
              </a:rPr>
              <a:t>Shelley Golan</a:t>
            </a:r>
            <a:endParaRPr sz="1185">
              <a:solidFill>
                <a:schemeClr val="dk1"/>
              </a:solidFill>
              <a:latin typeface="Calibri"/>
              <a:ea typeface="Calibri"/>
              <a:cs typeface="Calibri"/>
              <a:sym typeface="Calibri"/>
            </a:endParaRPr>
          </a:p>
        </p:txBody>
      </p:sp>
      <p:sp>
        <p:nvSpPr>
          <p:cNvPr id="37" name="Google Shape;37;p6"/>
          <p:cNvSpPr/>
          <p:nvPr/>
        </p:nvSpPr>
        <p:spPr>
          <a:xfrm>
            <a:off x="3875350" y="4677208"/>
            <a:ext cx="1227300" cy="1587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FFFFFF"/>
              </a:buClr>
              <a:buSzPts val="997"/>
              <a:buFont typeface="Montserrat"/>
              <a:buNone/>
            </a:pPr>
            <a:r>
              <a:rPr lang="en-US" sz="997">
                <a:solidFill>
                  <a:srgbClr val="FFFFFF"/>
                </a:solidFill>
                <a:latin typeface="Montserrat"/>
                <a:ea typeface="Montserrat"/>
                <a:cs typeface="Montserrat"/>
                <a:sym typeface="Montserrat"/>
              </a:rPr>
              <a:t>Co-Founder &amp; COO</a:t>
            </a:r>
            <a:endParaRPr sz="997">
              <a:solidFill>
                <a:schemeClr val="dk1"/>
              </a:solidFill>
              <a:latin typeface="Calibri"/>
              <a:ea typeface="Calibri"/>
              <a:cs typeface="Calibri"/>
              <a:sym typeface="Calibri"/>
            </a:endParaRPr>
          </a:p>
        </p:txBody>
      </p:sp>
      <p:sp>
        <p:nvSpPr>
          <p:cNvPr id="38" name="Google Shape;38;p6"/>
          <p:cNvSpPr/>
          <p:nvPr/>
        </p:nvSpPr>
        <p:spPr>
          <a:xfrm>
            <a:off x="6820671" y="4534186"/>
            <a:ext cx="1187700" cy="182400"/>
          </a:xfrm>
          <a:prstGeom prst="rect">
            <a:avLst/>
          </a:prstGeom>
          <a:noFill/>
          <a:ln>
            <a:noFill/>
          </a:ln>
        </p:spPr>
        <p:txBody>
          <a:bodyPr anchorCtr="0" anchor="t" bIns="0" lIns="0" spcFirstLastPara="1" rIns="0" wrap="square" tIns="0">
            <a:noAutofit/>
          </a:bodyPr>
          <a:lstStyle/>
          <a:p>
            <a:pPr indent="0" lvl="0" marL="0" marR="0" rtl="0" algn="l">
              <a:lnSpc>
                <a:spcPct val="121052"/>
              </a:lnSpc>
              <a:spcBef>
                <a:spcPts val="0"/>
              </a:spcBef>
              <a:spcAft>
                <a:spcPts val="0"/>
              </a:spcAft>
              <a:buClr>
                <a:srgbClr val="64F4AB"/>
              </a:buClr>
              <a:buSzPts val="1185"/>
              <a:buFont typeface="Montserrat"/>
              <a:buNone/>
            </a:pPr>
            <a:r>
              <a:rPr b="1" lang="en-US" sz="1185">
                <a:solidFill>
                  <a:srgbClr val="64F4AB"/>
                </a:solidFill>
                <a:latin typeface="Montserrat"/>
                <a:ea typeface="Montserrat"/>
                <a:cs typeface="Montserrat"/>
                <a:sym typeface="Montserrat"/>
              </a:rPr>
              <a:t>Igor Zvagelsky</a:t>
            </a:r>
            <a:endParaRPr sz="1185">
              <a:solidFill>
                <a:schemeClr val="dk1"/>
              </a:solidFill>
              <a:latin typeface="Calibri"/>
              <a:ea typeface="Calibri"/>
              <a:cs typeface="Calibri"/>
              <a:sym typeface="Calibri"/>
            </a:endParaRPr>
          </a:p>
        </p:txBody>
      </p:sp>
      <p:sp>
        <p:nvSpPr>
          <p:cNvPr id="39" name="Google Shape;39;p6"/>
          <p:cNvSpPr/>
          <p:nvPr/>
        </p:nvSpPr>
        <p:spPr>
          <a:xfrm>
            <a:off x="6820706" y="4732112"/>
            <a:ext cx="1251000" cy="1587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FFFFFF"/>
              </a:buClr>
              <a:buSzPts val="997"/>
              <a:buFont typeface="Montserrat"/>
              <a:buNone/>
            </a:pPr>
            <a:r>
              <a:rPr lang="en-US" sz="997">
                <a:solidFill>
                  <a:srgbClr val="FFFFFF"/>
                </a:solidFill>
                <a:latin typeface="Montserrat"/>
                <a:ea typeface="Montserrat"/>
                <a:cs typeface="Montserrat"/>
                <a:sym typeface="Montserrat"/>
              </a:rPr>
              <a:t>Co-Founder &amp; CMO</a:t>
            </a:r>
            <a:endParaRPr sz="997">
              <a:solidFill>
                <a:schemeClr val="dk1"/>
              </a:solidFill>
              <a:latin typeface="Calibri"/>
              <a:ea typeface="Calibri"/>
              <a:cs typeface="Calibri"/>
              <a:sym typeface="Calibri"/>
            </a:endParaRPr>
          </a:p>
        </p:txBody>
      </p:sp>
      <p:sp>
        <p:nvSpPr>
          <p:cNvPr id="40" name="Google Shape;40;p6"/>
          <p:cNvSpPr/>
          <p:nvPr/>
        </p:nvSpPr>
        <p:spPr>
          <a:xfrm>
            <a:off x="12187490" y="4478360"/>
            <a:ext cx="886800" cy="182400"/>
          </a:xfrm>
          <a:prstGeom prst="rect">
            <a:avLst/>
          </a:prstGeom>
          <a:noFill/>
          <a:ln>
            <a:noFill/>
          </a:ln>
        </p:spPr>
        <p:txBody>
          <a:bodyPr anchorCtr="0" anchor="t" bIns="0" lIns="0" spcFirstLastPara="1" rIns="0" wrap="square" tIns="0">
            <a:noAutofit/>
          </a:bodyPr>
          <a:lstStyle/>
          <a:p>
            <a:pPr indent="0" lvl="0" marL="0" marR="0" rtl="0" algn="l">
              <a:lnSpc>
                <a:spcPct val="121052"/>
              </a:lnSpc>
              <a:spcBef>
                <a:spcPts val="0"/>
              </a:spcBef>
              <a:spcAft>
                <a:spcPts val="0"/>
              </a:spcAft>
              <a:buClr>
                <a:srgbClr val="64F4AB"/>
              </a:buClr>
              <a:buSzPts val="1185"/>
              <a:buFont typeface="Montserrat"/>
              <a:buNone/>
            </a:pPr>
            <a:r>
              <a:rPr b="1" lang="en-US" sz="1185">
                <a:solidFill>
                  <a:srgbClr val="64F4AB"/>
                </a:solidFill>
                <a:latin typeface="Montserrat"/>
                <a:ea typeface="Montserrat"/>
                <a:cs typeface="Montserrat"/>
                <a:sym typeface="Montserrat"/>
              </a:rPr>
              <a:t>Mike Mintz</a:t>
            </a:r>
            <a:endParaRPr sz="1185">
              <a:solidFill>
                <a:schemeClr val="dk1"/>
              </a:solidFill>
              <a:latin typeface="Calibri"/>
              <a:ea typeface="Calibri"/>
              <a:cs typeface="Calibri"/>
              <a:sym typeface="Calibri"/>
            </a:endParaRPr>
          </a:p>
        </p:txBody>
      </p:sp>
      <p:sp>
        <p:nvSpPr>
          <p:cNvPr id="41" name="Google Shape;41;p6"/>
          <p:cNvSpPr/>
          <p:nvPr/>
        </p:nvSpPr>
        <p:spPr>
          <a:xfrm>
            <a:off x="12187524" y="4676219"/>
            <a:ext cx="1338000" cy="1587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FFFFFF"/>
              </a:buClr>
              <a:buSzPts val="997"/>
              <a:buFont typeface="Montserrat"/>
              <a:buNone/>
            </a:pPr>
            <a:r>
              <a:rPr lang="en-US" sz="997">
                <a:solidFill>
                  <a:srgbClr val="FFFFFF"/>
                </a:solidFill>
                <a:latin typeface="Montserrat"/>
                <a:ea typeface="Montserrat"/>
                <a:cs typeface="Montserrat"/>
                <a:sym typeface="Montserrat"/>
              </a:rPr>
              <a:t>VP Video Production</a:t>
            </a:r>
            <a:endParaRPr sz="997">
              <a:solidFill>
                <a:schemeClr val="dk1"/>
              </a:solidFill>
              <a:latin typeface="Calibri"/>
              <a:ea typeface="Calibri"/>
              <a:cs typeface="Calibri"/>
              <a:sym typeface="Calibri"/>
            </a:endParaRPr>
          </a:p>
        </p:txBody>
      </p:sp>
      <p:sp>
        <p:nvSpPr>
          <p:cNvPr id="42" name="Google Shape;42;p6"/>
          <p:cNvSpPr/>
          <p:nvPr/>
        </p:nvSpPr>
        <p:spPr>
          <a:xfrm>
            <a:off x="15024617" y="4511475"/>
            <a:ext cx="2121900" cy="182400"/>
          </a:xfrm>
          <a:prstGeom prst="rect">
            <a:avLst/>
          </a:prstGeom>
          <a:noFill/>
          <a:ln>
            <a:noFill/>
          </a:ln>
        </p:spPr>
        <p:txBody>
          <a:bodyPr anchorCtr="0" anchor="t" bIns="0" lIns="0" spcFirstLastPara="1" rIns="0" wrap="square" tIns="0">
            <a:noAutofit/>
          </a:bodyPr>
          <a:lstStyle/>
          <a:p>
            <a:pPr indent="0" lvl="0" marL="0" marR="0" rtl="0" algn="l">
              <a:lnSpc>
                <a:spcPct val="121052"/>
              </a:lnSpc>
              <a:spcBef>
                <a:spcPts val="0"/>
              </a:spcBef>
              <a:spcAft>
                <a:spcPts val="0"/>
              </a:spcAft>
              <a:buClr>
                <a:srgbClr val="64F4AB"/>
              </a:buClr>
              <a:buSzPts val="1185"/>
              <a:buFont typeface="Montserrat"/>
              <a:buNone/>
            </a:pPr>
            <a:r>
              <a:rPr b="1" lang="en-US" sz="1185">
                <a:solidFill>
                  <a:srgbClr val="64F4AB"/>
                </a:solidFill>
                <a:latin typeface="Montserrat"/>
                <a:ea typeface="Montserrat"/>
                <a:cs typeface="Montserrat"/>
                <a:sym typeface="Montserrat"/>
              </a:rPr>
              <a:t>Anara Bekmukhambetova</a:t>
            </a:r>
            <a:endParaRPr sz="1185">
              <a:solidFill>
                <a:schemeClr val="dk1"/>
              </a:solidFill>
              <a:latin typeface="Calibri"/>
              <a:ea typeface="Calibri"/>
              <a:cs typeface="Calibri"/>
              <a:sym typeface="Calibri"/>
            </a:endParaRPr>
          </a:p>
        </p:txBody>
      </p:sp>
      <p:sp>
        <p:nvSpPr>
          <p:cNvPr id="43" name="Google Shape;43;p6"/>
          <p:cNvSpPr/>
          <p:nvPr/>
        </p:nvSpPr>
        <p:spPr>
          <a:xfrm>
            <a:off x="15024652" y="4709469"/>
            <a:ext cx="1789500" cy="1587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FFFFFF"/>
              </a:buClr>
              <a:buSzPts val="997"/>
              <a:buFont typeface="Montserrat"/>
              <a:buNone/>
            </a:pPr>
            <a:r>
              <a:rPr lang="en-US" sz="997">
                <a:solidFill>
                  <a:srgbClr val="FFFFFF"/>
                </a:solidFill>
                <a:latin typeface="Montserrat"/>
                <a:ea typeface="Montserrat"/>
                <a:cs typeface="Montserrat"/>
                <a:sym typeface="Montserrat"/>
              </a:rPr>
              <a:t>Growth Marketing Manager</a:t>
            </a:r>
            <a:endParaRPr sz="997">
              <a:solidFill>
                <a:schemeClr val="dk1"/>
              </a:solidFill>
              <a:latin typeface="Calibri"/>
              <a:ea typeface="Calibri"/>
              <a:cs typeface="Calibri"/>
              <a:sym typeface="Calibri"/>
            </a:endParaRPr>
          </a:p>
        </p:txBody>
      </p:sp>
      <p:sp>
        <p:nvSpPr>
          <p:cNvPr id="44" name="Google Shape;44;p6"/>
          <p:cNvSpPr/>
          <p:nvPr/>
        </p:nvSpPr>
        <p:spPr>
          <a:xfrm>
            <a:off x="3899550" y="7254375"/>
            <a:ext cx="1728000" cy="182400"/>
          </a:xfrm>
          <a:prstGeom prst="rect">
            <a:avLst/>
          </a:prstGeom>
          <a:noFill/>
          <a:ln>
            <a:noFill/>
          </a:ln>
        </p:spPr>
        <p:txBody>
          <a:bodyPr anchorCtr="0" anchor="t" bIns="0" lIns="0" spcFirstLastPara="1" rIns="0" wrap="square" tIns="0">
            <a:noAutofit/>
          </a:bodyPr>
          <a:lstStyle/>
          <a:p>
            <a:pPr indent="0" lvl="0" marL="0" marR="0" rtl="0" algn="l">
              <a:lnSpc>
                <a:spcPct val="121052"/>
              </a:lnSpc>
              <a:spcBef>
                <a:spcPts val="0"/>
              </a:spcBef>
              <a:spcAft>
                <a:spcPts val="0"/>
              </a:spcAft>
              <a:buClr>
                <a:srgbClr val="64F4AB"/>
              </a:buClr>
              <a:buSzPts val="1185"/>
              <a:buFont typeface="Montserrat"/>
              <a:buNone/>
            </a:pPr>
            <a:r>
              <a:rPr b="1" lang="en-US" sz="1185">
                <a:solidFill>
                  <a:srgbClr val="64F4AB"/>
                </a:solidFill>
                <a:latin typeface="Montserrat"/>
                <a:ea typeface="Montserrat"/>
                <a:cs typeface="Montserrat"/>
                <a:sym typeface="Montserrat"/>
              </a:rPr>
              <a:t>Susanna Sarikyan</a:t>
            </a:r>
            <a:endParaRPr sz="1185">
              <a:solidFill>
                <a:schemeClr val="dk1"/>
              </a:solidFill>
              <a:latin typeface="Calibri"/>
              <a:ea typeface="Calibri"/>
              <a:cs typeface="Calibri"/>
              <a:sym typeface="Calibri"/>
            </a:endParaRPr>
          </a:p>
        </p:txBody>
      </p:sp>
      <p:sp>
        <p:nvSpPr>
          <p:cNvPr id="45" name="Google Shape;45;p6"/>
          <p:cNvSpPr/>
          <p:nvPr/>
        </p:nvSpPr>
        <p:spPr>
          <a:xfrm>
            <a:off x="3899585" y="7452226"/>
            <a:ext cx="1789500" cy="1587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FFFFFF"/>
              </a:buClr>
              <a:buSzPts val="997"/>
              <a:buFont typeface="Montserrat"/>
              <a:buNone/>
            </a:pPr>
            <a:r>
              <a:rPr lang="en-US" sz="997">
                <a:solidFill>
                  <a:srgbClr val="FFFFFF"/>
                </a:solidFill>
                <a:latin typeface="Montserrat"/>
                <a:ea typeface="Montserrat"/>
                <a:cs typeface="Montserrat"/>
                <a:sym typeface="Montserrat"/>
              </a:rPr>
              <a:t>Growth Marketing Manager</a:t>
            </a:r>
            <a:endParaRPr sz="997">
              <a:solidFill>
                <a:schemeClr val="dk1"/>
              </a:solidFill>
              <a:latin typeface="Calibri"/>
              <a:ea typeface="Calibri"/>
              <a:cs typeface="Calibri"/>
              <a:sym typeface="Calibri"/>
            </a:endParaRPr>
          </a:p>
        </p:txBody>
      </p:sp>
      <p:sp>
        <p:nvSpPr>
          <p:cNvPr id="46" name="Google Shape;46;p6"/>
          <p:cNvSpPr/>
          <p:nvPr/>
        </p:nvSpPr>
        <p:spPr>
          <a:xfrm>
            <a:off x="6686549" y="7253887"/>
            <a:ext cx="1290600" cy="182400"/>
          </a:xfrm>
          <a:prstGeom prst="rect">
            <a:avLst/>
          </a:prstGeom>
          <a:noFill/>
          <a:ln>
            <a:noFill/>
          </a:ln>
        </p:spPr>
        <p:txBody>
          <a:bodyPr anchorCtr="0" anchor="t" bIns="0" lIns="0" spcFirstLastPara="1" rIns="0" wrap="square" tIns="0">
            <a:noAutofit/>
          </a:bodyPr>
          <a:lstStyle/>
          <a:p>
            <a:pPr indent="0" lvl="0" marL="0" marR="0" rtl="0" algn="l">
              <a:lnSpc>
                <a:spcPct val="121052"/>
              </a:lnSpc>
              <a:spcBef>
                <a:spcPts val="0"/>
              </a:spcBef>
              <a:spcAft>
                <a:spcPts val="0"/>
              </a:spcAft>
              <a:buClr>
                <a:srgbClr val="64F4AB"/>
              </a:buClr>
              <a:buSzPts val="1185"/>
              <a:buFont typeface="Montserrat"/>
              <a:buNone/>
            </a:pPr>
            <a:r>
              <a:rPr b="1" lang="en-US" sz="1185">
                <a:solidFill>
                  <a:srgbClr val="64F4AB"/>
                </a:solidFill>
                <a:latin typeface="Montserrat"/>
                <a:ea typeface="Montserrat"/>
                <a:cs typeface="Montserrat"/>
                <a:sym typeface="Montserrat"/>
              </a:rPr>
              <a:t>Dima Tytarenko</a:t>
            </a:r>
            <a:endParaRPr sz="1185">
              <a:solidFill>
                <a:schemeClr val="dk1"/>
              </a:solidFill>
              <a:latin typeface="Calibri"/>
              <a:ea typeface="Calibri"/>
              <a:cs typeface="Calibri"/>
              <a:sym typeface="Calibri"/>
            </a:endParaRPr>
          </a:p>
        </p:txBody>
      </p:sp>
      <p:sp>
        <p:nvSpPr>
          <p:cNvPr id="47" name="Google Shape;47;p6"/>
          <p:cNvSpPr/>
          <p:nvPr/>
        </p:nvSpPr>
        <p:spPr>
          <a:xfrm>
            <a:off x="6686584" y="7451845"/>
            <a:ext cx="1171800" cy="1587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FFFFFF"/>
              </a:buClr>
              <a:buSzPts val="997"/>
              <a:buFont typeface="Montserrat"/>
              <a:buNone/>
            </a:pPr>
            <a:r>
              <a:rPr lang="en-US" sz="997">
                <a:solidFill>
                  <a:srgbClr val="FFFFFF"/>
                </a:solidFill>
                <a:latin typeface="Montserrat"/>
                <a:ea typeface="Montserrat"/>
                <a:cs typeface="Montserrat"/>
                <a:sym typeface="Montserrat"/>
              </a:rPr>
              <a:t>Director of Design</a:t>
            </a:r>
            <a:endParaRPr sz="997">
              <a:solidFill>
                <a:schemeClr val="dk1"/>
              </a:solidFill>
              <a:latin typeface="Calibri"/>
              <a:ea typeface="Calibri"/>
              <a:cs typeface="Calibri"/>
              <a:sym typeface="Calibri"/>
            </a:endParaRPr>
          </a:p>
        </p:txBody>
      </p:sp>
      <p:sp>
        <p:nvSpPr>
          <p:cNvPr id="48" name="Google Shape;48;p6"/>
          <p:cNvSpPr/>
          <p:nvPr/>
        </p:nvSpPr>
        <p:spPr>
          <a:xfrm>
            <a:off x="9489381" y="7253358"/>
            <a:ext cx="1528200" cy="182400"/>
          </a:xfrm>
          <a:prstGeom prst="rect">
            <a:avLst/>
          </a:prstGeom>
          <a:noFill/>
          <a:ln>
            <a:noFill/>
          </a:ln>
        </p:spPr>
        <p:txBody>
          <a:bodyPr anchorCtr="0" anchor="t" bIns="0" lIns="0" spcFirstLastPara="1" rIns="0" wrap="square" tIns="0">
            <a:noAutofit/>
          </a:bodyPr>
          <a:lstStyle/>
          <a:p>
            <a:pPr indent="0" lvl="0" marL="0" marR="0" rtl="0" algn="l">
              <a:lnSpc>
                <a:spcPct val="121052"/>
              </a:lnSpc>
              <a:spcBef>
                <a:spcPts val="0"/>
              </a:spcBef>
              <a:spcAft>
                <a:spcPts val="0"/>
              </a:spcAft>
              <a:buClr>
                <a:srgbClr val="64F4AB"/>
              </a:buClr>
              <a:buSzPts val="1185"/>
              <a:buFont typeface="Montserrat"/>
              <a:buNone/>
            </a:pPr>
            <a:r>
              <a:rPr b="1" lang="en-US" sz="1185">
                <a:solidFill>
                  <a:srgbClr val="64F4AB"/>
                </a:solidFill>
                <a:latin typeface="Montserrat"/>
                <a:ea typeface="Montserrat"/>
                <a:cs typeface="Montserrat"/>
                <a:sym typeface="Montserrat"/>
              </a:rPr>
              <a:t>Vladislav Terentiev</a:t>
            </a:r>
            <a:endParaRPr sz="1185">
              <a:solidFill>
                <a:schemeClr val="dk1"/>
              </a:solidFill>
              <a:latin typeface="Calibri"/>
              <a:ea typeface="Calibri"/>
              <a:cs typeface="Calibri"/>
              <a:sym typeface="Calibri"/>
            </a:endParaRPr>
          </a:p>
        </p:txBody>
      </p:sp>
      <p:sp>
        <p:nvSpPr>
          <p:cNvPr id="49" name="Google Shape;49;p6"/>
          <p:cNvSpPr/>
          <p:nvPr/>
        </p:nvSpPr>
        <p:spPr>
          <a:xfrm>
            <a:off x="9489415" y="7451355"/>
            <a:ext cx="1179900" cy="1587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FFFFFF"/>
              </a:buClr>
              <a:buSzPts val="997"/>
              <a:buFont typeface="Montserrat"/>
              <a:buNone/>
            </a:pPr>
            <a:r>
              <a:rPr lang="en-US" sz="997">
                <a:solidFill>
                  <a:srgbClr val="FFFFFF"/>
                </a:solidFill>
                <a:latin typeface="Montserrat"/>
                <a:ea typeface="Montserrat"/>
                <a:cs typeface="Montserrat"/>
                <a:sym typeface="Montserrat"/>
              </a:rPr>
              <a:t>Paid Ads Manager </a:t>
            </a:r>
            <a:endParaRPr sz="997">
              <a:solidFill>
                <a:schemeClr val="dk1"/>
              </a:solidFill>
              <a:latin typeface="Calibri"/>
              <a:ea typeface="Calibri"/>
              <a:cs typeface="Calibri"/>
              <a:sym typeface="Calibri"/>
            </a:endParaRPr>
          </a:p>
        </p:txBody>
      </p:sp>
      <p:pic>
        <p:nvPicPr>
          <p:cNvPr id="50" name="Google Shape;50;p6" title="03 Sara_deck.png"/>
          <p:cNvPicPr preferRelativeResize="0"/>
          <p:nvPr/>
        </p:nvPicPr>
        <p:blipFill rotWithShape="1">
          <a:blip r:embed="rId15">
            <a:alphaModFix/>
          </a:blip>
          <a:srcRect b="0" l="0" r="0" t="0"/>
          <a:stretch/>
        </p:blipFill>
        <p:spPr>
          <a:xfrm>
            <a:off x="9265140" y="2583155"/>
            <a:ext cx="2526596" cy="2526596"/>
          </a:xfrm>
          <a:prstGeom prst="rect">
            <a:avLst/>
          </a:prstGeom>
          <a:noFill/>
          <a:ln>
            <a:noFill/>
          </a:ln>
        </p:spPr>
      </p:pic>
      <p:sp>
        <p:nvSpPr>
          <p:cNvPr id="51" name="Google Shape;51;p6"/>
          <p:cNvSpPr/>
          <p:nvPr/>
        </p:nvSpPr>
        <p:spPr>
          <a:xfrm>
            <a:off x="9488913" y="4510128"/>
            <a:ext cx="1528200" cy="182400"/>
          </a:xfrm>
          <a:prstGeom prst="rect">
            <a:avLst/>
          </a:prstGeom>
          <a:noFill/>
          <a:ln>
            <a:noFill/>
          </a:ln>
        </p:spPr>
        <p:txBody>
          <a:bodyPr anchorCtr="0" anchor="t" bIns="0" lIns="0" spcFirstLastPara="1" rIns="0" wrap="square" tIns="0">
            <a:noAutofit/>
          </a:bodyPr>
          <a:lstStyle/>
          <a:p>
            <a:pPr indent="0" lvl="0" marL="0" marR="0" rtl="0" algn="l">
              <a:lnSpc>
                <a:spcPct val="121052"/>
              </a:lnSpc>
              <a:spcBef>
                <a:spcPts val="0"/>
              </a:spcBef>
              <a:spcAft>
                <a:spcPts val="0"/>
              </a:spcAft>
              <a:buClr>
                <a:srgbClr val="64F4AB"/>
              </a:buClr>
              <a:buSzPts val="1185"/>
              <a:buFont typeface="Montserrat"/>
              <a:buNone/>
            </a:pPr>
            <a:r>
              <a:rPr b="1" lang="en-US" sz="1185">
                <a:solidFill>
                  <a:srgbClr val="64F4AB"/>
                </a:solidFill>
                <a:latin typeface="Montserrat"/>
                <a:ea typeface="Montserrat"/>
                <a:cs typeface="Montserrat"/>
                <a:sym typeface="Montserrat"/>
              </a:rPr>
              <a:t>Sarah Janjua</a:t>
            </a:r>
            <a:endParaRPr sz="1185">
              <a:solidFill>
                <a:schemeClr val="dk1"/>
              </a:solidFill>
              <a:latin typeface="Calibri"/>
              <a:ea typeface="Calibri"/>
              <a:cs typeface="Calibri"/>
              <a:sym typeface="Calibri"/>
            </a:endParaRPr>
          </a:p>
        </p:txBody>
      </p:sp>
      <p:sp>
        <p:nvSpPr>
          <p:cNvPr id="52" name="Google Shape;52;p6"/>
          <p:cNvSpPr/>
          <p:nvPr/>
        </p:nvSpPr>
        <p:spPr>
          <a:xfrm>
            <a:off x="9488941" y="4708130"/>
            <a:ext cx="1889100" cy="1188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FFFFFF"/>
              </a:buClr>
              <a:buSzPts val="997"/>
              <a:buFont typeface="Montserrat"/>
              <a:buNone/>
            </a:pPr>
            <a:r>
              <a:rPr lang="en-US" sz="997">
                <a:solidFill>
                  <a:srgbClr val="FFFFFF"/>
                </a:solidFill>
                <a:latin typeface="Montserrat"/>
                <a:ea typeface="Montserrat"/>
                <a:cs typeface="Montserrat"/>
                <a:sym typeface="Montserrat"/>
              </a:rPr>
              <a:t>Chief of Staff</a:t>
            </a:r>
            <a:endParaRPr sz="997">
              <a:solidFill>
                <a:schemeClr val="dk1"/>
              </a:solidFill>
              <a:latin typeface="Calibri"/>
              <a:ea typeface="Calibri"/>
              <a:cs typeface="Calibri"/>
              <a:sym typeface="Calibri"/>
            </a:endParaRPr>
          </a:p>
        </p:txBody>
      </p:sp>
      <p:pic>
        <p:nvPicPr>
          <p:cNvPr descr="preencoded.png" id="53" name="Google Shape;53;p6"/>
          <p:cNvPicPr preferRelativeResize="0"/>
          <p:nvPr/>
        </p:nvPicPr>
        <p:blipFill rotWithShape="1">
          <a:blip r:embed="rId16">
            <a:alphaModFix/>
          </a:blip>
          <a:srcRect b="0" l="0" r="0" t="0"/>
          <a:stretch/>
        </p:blipFill>
        <p:spPr>
          <a:xfrm>
            <a:off x="956113" y="5327352"/>
            <a:ext cx="2526597" cy="2526597"/>
          </a:xfrm>
          <a:prstGeom prst="rect">
            <a:avLst/>
          </a:prstGeom>
          <a:noFill/>
          <a:ln>
            <a:noFill/>
          </a:ln>
        </p:spPr>
      </p:pic>
      <p:sp>
        <p:nvSpPr>
          <p:cNvPr id="54" name="Google Shape;54;p6"/>
          <p:cNvSpPr/>
          <p:nvPr/>
        </p:nvSpPr>
        <p:spPr>
          <a:xfrm>
            <a:off x="1129725" y="7254386"/>
            <a:ext cx="1219500" cy="182400"/>
          </a:xfrm>
          <a:prstGeom prst="rect">
            <a:avLst/>
          </a:prstGeom>
          <a:noFill/>
          <a:ln>
            <a:noFill/>
          </a:ln>
        </p:spPr>
        <p:txBody>
          <a:bodyPr anchorCtr="0" anchor="t" bIns="0" lIns="0" spcFirstLastPara="1" rIns="0" wrap="square" tIns="0">
            <a:noAutofit/>
          </a:bodyPr>
          <a:lstStyle/>
          <a:p>
            <a:pPr indent="0" lvl="0" marL="0" marR="0" rtl="0" algn="l">
              <a:lnSpc>
                <a:spcPct val="121052"/>
              </a:lnSpc>
              <a:spcBef>
                <a:spcPts val="0"/>
              </a:spcBef>
              <a:spcAft>
                <a:spcPts val="0"/>
              </a:spcAft>
              <a:buClr>
                <a:srgbClr val="64F4AB"/>
              </a:buClr>
              <a:buSzPts val="1185"/>
              <a:buFont typeface="Montserrat"/>
              <a:buNone/>
            </a:pPr>
            <a:r>
              <a:rPr b="1" lang="en-US" sz="1185">
                <a:solidFill>
                  <a:srgbClr val="64F4AB"/>
                </a:solidFill>
                <a:latin typeface="Montserrat"/>
                <a:ea typeface="Montserrat"/>
                <a:cs typeface="Montserrat"/>
                <a:sym typeface="Montserrat"/>
              </a:rPr>
              <a:t>Gohar Shaljyan</a:t>
            </a:r>
            <a:endParaRPr sz="1185">
              <a:solidFill>
                <a:schemeClr val="dk1"/>
              </a:solidFill>
              <a:latin typeface="Calibri"/>
              <a:ea typeface="Calibri"/>
              <a:cs typeface="Calibri"/>
              <a:sym typeface="Calibri"/>
            </a:endParaRPr>
          </a:p>
        </p:txBody>
      </p:sp>
      <p:sp>
        <p:nvSpPr>
          <p:cNvPr id="55" name="Google Shape;55;p6"/>
          <p:cNvSpPr/>
          <p:nvPr/>
        </p:nvSpPr>
        <p:spPr>
          <a:xfrm>
            <a:off x="1129760" y="7452226"/>
            <a:ext cx="1789500" cy="1587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FFFFFF"/>
              </a:buClr>
              <a:buSzPts val="997"/>
              <a:buFont typeface="Montserrat"/>
              <a:buNone/>
            </a:pPr>
            <a:r>
              <a:rPr lang="en-US" sz="997">
                <a:solidFill>
                  <a:srgbClr val="FFFFFF"/>
                </a:solidFill>
                <a:latin typeface="Montserrat"/>
                <a:ea typeface="Montserrat"/>
                <a:cs typeface="Montserrat"/>
                <a:sym typeface="Montserrat"/>
              </a:rPr>
              <a:t>Growth Marketing Manager</a:t>
            </a:r>
            <a:endParaRPr sz="997">
              <a:solidFill>
                <a:schemeClr val="dk1"/>
              </a:solidFill>
              <a:latin typeface="Calibri"/>
              <a:ea typeface="Calibri"/>
              <a:cs typeface="Calibri"/>
              <a:sym typeface="Calibri"/>
            </a:endParaRPr>
          </a:p>
        </p:txBody>
      </p:sp>
      <p:pic>
        <p:nvPicPr>
          <p:cNvPr id="56" name="Google Shape;56;p6" title="08 Terentiev-1.png"/>
          <p:cNvPicPr preferRelativeResize="0"/>
          <p:nvPr/>
        </p:nvPicPr>
        <p:blipFill rotWithShape="1">
          <a:blip r:embed="rId17">
            <a:alphaModFix/>
          </a:blip>
          <a:srcRect b="0" l="0" r="0" t="0"/>
          <a:stretch/>
        </p:blipFill>
        <p:spPr>
          <a:xfrm>
            <a:off x="12035432" y="5326385"/>
            <a:ext cx="2526596" cy="2526596"/>
          </a:xfrm>
          <a:prstGeom prst="rect">
            <a:avLst/>
          </a:prstGeom>
          <a:noFill/>
          <a:ln>
            <a:noFill/>
          </a:ln>
        </p:spPr>
      </p:pic>
      <p:sp>
        <p:nvSpPr>
          <p:cNvPr id="57" name="Google Shape;57;p6"/>
          <p:cNvSpPr/>
          <p:nvPr/>
        </p:nvSpPr>
        <p:spPr>
          <a:xfrm>
            <a:off x="12259206" y="7253358"/>
            <a:ext cx="1528200" cy="182400"/>
          </a:xfrm>
          <a:prstGeom prst="rect">
            <a:avLst/>
          </a:prstGeom>
          <a:noFill/>
          <a:ln>
            <a:noFill/>
          </a:ln>
        </p:spPr>
        <p:txBody>
          <a:bodyPr anchorCtr="0" anchor="t" bIns="0" lIns="0" spcFirstLastPara="1" rIns="0" wrap="square" tIns="0">
            <a:noAutofit/>
          </a:bodyPr>
          <a:lstStyle/>
          <a:p>
            <a:pPr indent="0" lvl="0" marL="0" marR="0" rtl="0" algn="l">
              <a:lnSpc>
                <a:spcPct val="121052"/>
              </a:lnSpc>
              <a:spcBef>
                <a:spcPts val="0"/>
              </a:spcBef>
              <a:spcAft>
                <a:spcPts val="0"/>
              </a:spcAft>
              <a:buClr>
                <a:srgbClr val="64F4AB"/>
              </a:buClr>
              <a:buSzPts val="1185"/>
              <a:buFont typeface="Montserrat"/>
              <a:buNone/>
            </a:pPr>
            <a:r>
              <a:rPr b="1" lang="en-US" sz="1185">
                <a:solidFill>
                  <a:srgbClr val="64F4AB"/>
                </a:solidFill>
                <a:latin typeface="Montserrat"/>
                <a:ea typeface="Montserrat"/>
                <a:cs typeface="Montserrat"/>
                <a:sym typeface="Montserrat"/>
              </a:rPr>
              <a:t>Chris Karl</a:t>
            </a:r>
            <a:endParaRPr sz="1185">
              <a:solidFill>
                <a:schemeClr val="dk1"/>
              </a:solidFill>
              <a:latin typeface="Calibri"/>
              <a:ea typeface="Calibri"/>
              <a:cs typeface="Calibri"/>
              <a:sym typeface="Calibri"/>
            </a:endParaRPr>
          </a:p>
        </p:txBody>
      </p:sp>
      <p:sp>
        <p:nvSpPr>
          <p:cNvPr id="58" name="Google Shape;58;p6"/>
          <p:cNvSpPr/>
          <p:nvPr/>
        </p:nvSpPr>
        <p:spPr>
          <a:xfrm>
            <a:off x="12259240" y="7451355"/>
            <a:ext cx="1179900" cy="1587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FFFFFF"/>
              </a:buClr>
              <a:buSzPts val="997"/>
              <a:buFont typeface="Montserrat"/>
              <a:buNone/>
            </a:pPr>
            <a:r>
              <a:rPr lang="en-US" sz="997">
                <a:solidFill>
                  <a:srgbClr val="FFFFFF"/>
                </a:solidFill>
                <a:latin typeface="Montserrat"/>
                <a:ea typeface="Montserrat"/>
                <a:cs typeface="Montserrat"/>
                <a:sym typeface="Montserrat"/>
              </a:rPr>
              <a:t>Content Strategist</a:t>
            </a:r>
            <a:endParaRPr sz="997">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3" name="Shape 63"/>
        <p:cNvGrpSpPr/>
        <p:nvPr/>
      </p:nvGrpSpPr>
      <p:grpSpPr>
        <a:xfrm>
          <a:off x="0" y="0"/>
          <a:ext cx="0" cy="0"/>
          <a:chOff x="0" y="0"/>
          <a:chExt cx="0" cy="0"/>
        </a:xfrm>
      </p:grpSpPr>
      <p:pic>
        <p:nvPicPr>
          <p:cNvPr descr="preencoded.png" id="64" name="Google Shape;64;p2"/>
          <p:cNvPicPr preferRelativeResize="0"/>
          <p:nvPr/>
        </p:nvPicPr>
        <p:blipFill rotWithShape="1">
          <a:blip r:embed="rId3">
            <a:alphaModFix/>
          </a:blip>
          <a:srcRect b="0" l="0" r="0" t="0"/>
          <a:stretch/>
        </p:blipFill>
        <p:spPr>
          <a:xfrm>
            <a:off x="-900" y="-1603"/>
            <a:ext cx="18289793" cy="10290193"/>
          </a:xfrm>
          <a:prstGeom prst="rect">
            <a:avLst/>
          </a:prstGeom>
          <a:noFill/>
          <a:ln>
            <a:noFill/>
          </a:ln>
        </p:spPr>
      </p:pic>
      <p:pic>
        <p:nvPicPr>
          <p:cNvPr descr="preencoded.png" id="65" name="Google Shape;65;p2"/>
          <p:cNvPicPr preferRelativeResize="0"/>
          <p:nvPr/>
        </p:nvPicPr>
        <p:blipFill rotWithShape="1">
          <a:blip r:embed="rId4">
            <a:alphaModFix/>
          </a:blip>
          <a:srcRect b="0" l="0" r="0" t="0"/>
          <a:stretch/>
        </p:blipFill>
        <p:spPr>
          <a:xfrm>
            <a:off x="-900" y="947448"/>
            <a:ext cx="18289793" cy="9341141"/>
          </a:xfrm>
          <a:prstGeom prst="rect">
            <a:avLst/>
          </a:prstGeom>
          <a:noFill/>
          <a:ln>
            <a:noFill/>
          </a:ln>
        </p:spPr>
      </p:pic>
      <p:pic>
        <p:nvPicPr>
          <p:cNvPr descr="preencoded.png" id="66" name="Google Shape;66;p2"/>
          <p:cNvPicPr preferRelativeResize="0"/>
          <p:nvPr/>
        </p:nvPicPr>
        <p:blipFill rotWithShape="1">
          <a:blip r:embed="rId5">
            <a:alphaModFix/>
          </a:blip>
          <a:srcRect b="0" l="0" r="0" t="0"/>
          <a:stretch/>
        </p:blipFill>
        <p:spPr>
          <a:xfrm>
            <a:off x="5098710" y="7678000"/>
            <a:ext cx="3962822" cy="1211060"/>
          </a:xfrm>
          <a:prstGeom prst="rect">
            <a:avLst/>
          </a:prstGeom>
          <a:noFill/>
          <a:ln>
            <a:noFill/>
          </a:ln>
        </p:spPr>
      </p:pic>
      <p:pic>
        <p:nvPicPr>
          <p:cNvPr descr="preencoded.png" id="67" name="Google Shape;67;p2"/>
          <p:cNvPicPr preferRelativeResize="0"/>
          <p:nvPr/>
        </p:nvPicPr>
        <p:blipFill rotWithShape="1">
          <a:blip r:embed="rId6">
            <a:alphaModFix/>
          </a:blip>
          <a:srcRect b="0" l="0" r="0" t="0"/>
          <a:stretch/>
        </p:blipFill>
        <p:spPr>
          <a:xfrm>
            <a:off x="952707" y="1188948"/>
            <a:ext cx="562171" cy="562171"/>
          </a:xfrm>
          <a:prstGeom prst="rect">
            <a:avLst/>
          </a:prstGeom>
          <a:noFill/>
          <a:ln>
            <a:noFill/>
          </a:ln>
        </p:spPr>
      </p:pic>
      <p:pic>
        <p:nvPicPr>
          <p:cNvPr descr="preencoded.png" id="68" name="Google Shape;68;p2"/>
          <p:cNvPicPr preferRelativeResize="0"/>
          <p:nvPr/>
        </p:nvPicPr>
        <p:blipFill rotWithShape="1">
          <a:blip r:embed="rId7">
            <a:alphaModFix/>
          </a:blip>
          <a:srcRect b="0" l="0" r="0" t="0"/>
          <a:stretch/>
        </p:blipFill>
        <p:spPr>
          <a:xfrm>
            <a:off x="16159616" y="839075"/>
            <a:ext cx="1171818" cy="695734"/>
          </a:xfrm>
          <a:prstGeom prst="rect">
            <a:avLst/>
          </a:prstGeom>
          <a:noFill/>
          <a:ln>
            <a:noFill/>
          </a:ln>
        </p:spPr>
      </p:pic>
      <p:pic>
        <p:nvPicPr>
          <p:cNvPr descr="preencoded.png" id="69" name="Google Shape;69;p2"/>
          <p:cNvPicPr preferRelativeResize="0"/>
          <p:nvPr/>
        </p:nvPicPr>
        <p:blipFill rotWithShape="1">
          <a:blip r:embed="rId8">
            <a:alphaModFix/>
          </a:blip>
          <a:srcRect b="0" l="0" r="0" t="0"/>
          <a:stretch/>
        </p:blipFill>
        <p:spPr>
          <a:xfrm>
            <a:off x="953462" y="6241173"/>
            <a:ext cx="3962822" cy="1211060"/>
          </a:xfrm>
          <a:prstGeom prst="rect">
            <a:avLst/>
          </a:prstGeom>
          <a:noFill/>
          <a:ln>
            <a:noFill/>
          </a:ln>
        </p:spPr>
      </p:pic>
      <p:pic>
        <p:nvPicPr>
          <p:cNvPr descr="preencoded.png" id="70" name="Google Shape;70;p2">
            <a:hlinkClick r:id="rId9"/>
          </p:cNvPr>
          <p:cNvPicPr preferRelativeResize="0"/>
          <p:nvPr/>
        </p:nvPicPr>
        <p:blipFill rotWithShape="1">
          <a:blip r:embed="rId10">
            <a:alphaModFix/>
          </a:blip>
          <a:srcRect b="0" l="0" r="0" t="0"/>
          <a:stretch/>
        </p:blipFill>
        <p:spPr>
          <a:xfrm>
            <a:off x="2184610" y="6469489"/>
            <a:ext cx="1505203" cy="724426"/>
          </a:xfrm>
          <a:prstGeom prst="rect">
            <a:avLst/>
          </a:prstGeom>
          <a:noFill/>
          <a:ln>
            <a:noFill/>
          </a:ln>
        </p:spPr>
      </p:pic>
      <p:pic>
        <p:nvPicPr>
          <p:cNvPr descr="preencoded.png" id="71" name="Google Shape;71;p2"/>
          <p:cNvPicPr preferRelativeResize="0"/>
          <p:nvPr/>
        </p:nvPicPr>
        <p:blipFill rotWithShape="1">
          <a:blip r:embed="rId11">
            <a:alphaModFix/>
          </a:blip>
          <a:srcRect b="0" l="0" r="0" t="0"/>
          <a:stretch/>
        </p:blipFill>
        <p:spPr>
          <a:xfrm>
            <a:off x="5089693" y="6240446"/>
            <a:ext cx="3962822" cy="1211060"/>
          </a:xfrm>
          <a:prstGeom prst="rect">
            <a:avLst/>
          </a:prstGeom>
          <a:noFill/>
          <a:ln>
            <a:noFill/>
          </a:ln>
        </p:spPr>
      </p:pic>
      <p:pic>
        <p:nvPicPr>
          <p:cNvPr descr="preencoded.png" id="72" name="Google Shape;72;p2">
            <a:hlinkClick r:id="rId12"/>
          </p:cNvPr>
          <p:cNvPicPr preferRelativeResize="0"/>
          <p:nvPr/>
        </p:nvPicPr>
        <p:blipFill rotWithShape="1">
          <a:blip r:embed="rId13">
            <a:alphaModFix/>
          </a:blip>
          <a:srcRect b="0" l="0" r="0" t="0"/>
          <a:stretch/>
        </p:blipFill>
        <p:spPr>
          <a:xfrm>
            <a:off x="6005037" y="6524220"/>
            <a:ext cx="2118077" cy="532395"/>
          </a:xfrm>
          <a:prstGeom prst="rect">
            <a:avLst/>
          </a:prstGeom>
          <a:noFill/>
          <a:ln>
            <a:noFill/>
          </a:ln>
        </p:spPr>
      </p:pic>
      <p:pic>
        <p:nvPicPr>
          <p:cNvPr descr="preencoded.png" id="73" name="Google Shape;73;p2"/>
          <p:cNvPicPr preferRelativeResize="0"/>
          <p:nvPr/>
        </p:nvPicPr>
        <p:blipFill rotWithShape="1">
          <a:blip r:embed="rId14">
            <a:alphaModFix/>
          </a:blip>
          <a:srcRect b="0" l="0" r="0" t="0"/>
          <a:stretch/>
        </p:blipFill>
        <p:spPr>
          <a:xfrm>
            <a:off x="9225924" y="6239725"/>
            <a:ext cx="3962822" cy="1211060"/>
          </a:xfrm>
          <a:prstGeom prst="rect">
            <a:avLst/>
          </a:prstGeom>
          <a:noFill/>
          <a:ln>
            <a:noFill/>
          </a:ln>
        </p:spPr>
      </p:pic>
      <p:pic>
        <p:nvPicPr>
          <p:cNvPr descr="preencoded.png" id="74" name="Google Shape;74;p2">
            <a:hlinkClick r:id="rId15"/>
          </p:cNvPr>
          <p:cNvPicPr preferRelativeResize="0"/>
          <p:nvPr/>
        </p:nvPicPr>
        <p:blipFill rotWithShape="1">
          <a:blip r:embed="rId16">
            <a:alphaModFix/>
          </a:blip>
          <a:srcRect b="0" l="0" r="0" t="0"/>
          <a:stretch/>
        </p:blipFill>
        <p:spPr>
          <a:xfrm>
            <a:off x="10093970" y="6714935"/>
            <a:ext cx="2171816" cy="334133"/>
          </a:xfrm>
          <a:prstGeom prst="rect">
            <a:avLst/>
          </a:prstGeom>
          <a:noFill/>
          <a:ln>
            <a:noFill/>
          </a:ln>
        </p:spPr>
      </p:pic>
      <p:pic>
        <p:nvPicPr>
          <p:cNvPr descr="preencoded.png" id="75" name="Google Shape;75;p2"/>
          <p:cNvPicPr preferRelativeResize="0"/>
          <p:nvPr/>
        </p:nvPicPr>
        <p:blipFill rotWithShape="1">
          <a:blip r:embed="rId17">
            <a:alphaModFix/>
          </a:blip>
          <a:srcRect b="0" l="0" r="0" t="0"/>
          <a:stretch/>
        </p:blipFill>
        <p:spPr>
          <a:xfrm>
            <a:off x="13362155" y="6239003"/>
            <a:ext cx="3962822" cy="1211060"/>
          </a:xfrm>
          <a:prstGeom prst="rect">
            <a:avLst/>
          </a:prstGeom>
          <a:noFill/>
          <a:ln>
            <a:noFill/>
          </a:ln>
        </p:spPr>
      </p:pic>
      <p:pic>
        <p:nvPicPr>
          <p:cNvPr descr="preencoded.png" id="76" name="Google Shape;76;p2">
            <a:hlinkClick r:id="rId18"/>
          </p:cNvPr>
          <p:cNvPicPr preferRelativeResize="0"/>
          <p:nvPr/>
        </p:nvPicPr>
        <p:blipFill rotWithShape="1">
          <a:blip r:embed="rId19">
            <a:alphaModFix/>
          </a:blip>
          <a:srcRect b="0" l="0" r="0" t="0"/>
          <a:stretch/>
        </p:blipFill>
        <p:spPr>
          <a:xfrm>
            <a:off x="14264306" y="6644741"/>
            <a:ext cx="2162305" cy="372231"/>
          </a:xfrm>
          <a:prstGeom prst="rect">
            <a:avLst/>
          </a:prstGeom>
          <a:noFill/>
          <a:ln>
            <a:noFill/>
          </a:ln>
        </p:spPr>
      </p:pic>
      <p:pic>
        <p:nvPicPr>
          <p:cNvPr descr="preencoded.png" id="77" name="Google Shape;77;p2"/>
          <p:cNvPicPr preferRelativeResize="0"/>
          <p:nvPr/>
        </p:nvPicPr>
        <p:blipFill rotWithShape="1">
          <a:blip r:embed="rId20">
            <a:alphaModFix/>
          </a:blip>
          <a:srcRect b="0" l="0" r="0" t="0"/>
          <a:stretch/>
        </p:blipFill>
        <p:spPr>
          <a:xfrm>
            <a:off x="962486" y="7679448"/>
            <a:ext cx="3962822" cy="1211060"/>
          </a:xfrm>
          <a:prstGeom prst="rect">
            <a:avLst/>
          </a:prstGeom>
          <a:noFill/>
          <a:ln>
            <a:noFill/>
          </a:ln>
        </p:spPr>
      </p:pic>
      <p:pic>
        <p:nvPicPr>
          <p:cNvPr descr="preencoded.png" id="78" name="Google Shape;78;p2">
            <a:hlinkClick r:id="rId21"/>
          </p:cNvPr>
          <p:cNvPicPr preferRelativeResize="0"/>
          <p:nvPr/>
        </p:nvPicPr>
        <p:blipFill rotWithShape="1">
          <a:blip r:embed="rId22">
            <a:alphaModFix/>
          </a:blip>
          <a:srcRect b="0" l="0" r="0" t="0"/>
          <a:stretch/>
        </p:blipFill>
        <p:spPr>
          <a:xfrm>
            <a:off x="2003163" y="8098430"/>
            <a:ext cx="1886080" cy="372134"/>
          </a:xfrm>
          <a:prstGeom prst="rect">
            <a:avLst/>
          </a:prstGeom>
          <a:noFill/>
          <a:ln>
            <a:noFill/>
          </a:ln>
        </p:spPr>
      </p:pic>
      <p:pic>
        <p:nvPicPr>
          <p:cNvPr descr="preencoded.png" id="79" name="Google Shape;79;p2">
            <a:hlinkClick r:id="rId23"/>
          </p:cNvPr>
          <p:cNvPicPr preferRelativeResize="0"/>
          <p:nvPr/>
        </p:nvPicPr>
        <p:blipFill rotWithShape="1">
          <a:blip r:embed="rId24">
            <a:alphaModFix/>
          </a:blip>
          <a:srcRect b="0" l="0" r="0" t="0"/>
          <a:stretch/>
        </p:blipFill>
        <p:spPr>
          <a:xfrm>
            <a:off x="5856021" y="8068676"/>
            <a:ext cx="2450348" cy="459992"/>
          </a:xfrm>
          <a:prstGeom prst="rect">
            <a:avLst/>
          </a:prstGeom>
          <a:noFill/>
          <a:ln>
            <a:noFill/>
          </a:ln>
        </p:spPr>
      </p:pic>
      <p:pic>
        <p:nvPicPr>
          <p:cNvPr descr="preencoded.png" id="80" name="Google Shape;80;p2"/>
          <p:cNvPicPr preferRelativeResize="0"/>
          <p:nvPr/>
        </p:nvPicPr>
        <p:blipFill rotWithShape="1">
          <a:blip r:embed="rId5">
            <a:alphaModFix/>
          </a:blip>
          <a:srcRect b="0" l="0" r="0" t="0"/>
          <a:stretch/>
        </p:blipFill>
        <p:spPr>
          <a:xfrm>
            <a:off x="9234948" y="7678000"/>
            <a:ext cx="3962822" cy="1211060"/>
          </a:xfrm>
          <a:prstGeom prst="rect">
            <a:avLst/>
          </a:prstGeom>
          <a:noFill/>
          <a:ln>
            <a:noFill/>
          </a:ln>
        </p:spPr>
      </p:pic>
      <p:pic>
        <p:nvPicPr>
          <p:cNvPr descr="preencoded.png" id="81" name="Google Shape;81;p2">
            <a:hlinkClick r:id="rId25"/>
          </p:cNvPr>
          <p:cNvPicPr preferRelativeResize="0"/>
          <p:nvPr/>
        </p:nvPicPr>
        <p:blipFill rotWithShape="1">
          <a:blip r:embed="rId26">
            <a:alphaModFix/>
          </a:blip>
          <a:srcRect b="0" l="0" r="0" t="0"/>
          <a:stretch/>
        </p:blipFill>
        <p:spPr>
          <a:xfrm>
            <a:off x="9969603" y="7902221"/>
            <a:ext cx="2495799" cy="715248"/>
          </a:xfrm>
          <a:prstGeom prst="rect">
            <a:avLst/>
          </a:prstGeom>
          <a:noFill/>
          <a:ln>
            <a:noFill/>
          </a:ln>
        </p:spPr>
      </p:pic>
      <p:sp>
        <p:nvSpPr>
          <p:cNvPr id="82" name="Google Shape;82;p2"/>
          <p:cNvSpPr/>
          <p:nvPr/>
        </p:nvSpPr>
        <p:spPr>
          <a:xfrm>
            <a:off x="1680509" y="1241227"/>
            <a:ext cx="6992976" cy="467912"/>
          </a:xfrm>
          <a:prstGeom prst="rect">
            <a:avLst/>
          </a:prstGeom>
          <a:noFill/>
          <a:ln>
            <a:noFill/>
          </a:ln>
        </p:spPr>
        <p:txBody>
          <a:bodyPr anchorCtr="0" anchor="ctr" bIns="0" lIns="0" spcFirstLastPara="1" rIns="0" wrap="square" tIns="0">
            <a:noAutofit/>
          </a:bodyPr>
          <a:lstStyle/>
          <a:p>
            <a:pPr indent="0" lvl="0" marL="0" marR="0" rtl="0" algn="l">
              <a:lnSpc>
                <a:spcPct val="122500"/>
              </a:lnSpc>
              <a:spcBef>
                <a:spcPts val="0"/>
              </a:spcBef>
              <a:spcAft>
                <a:spcPts val="0"/>
              </a:spcAft>
              <a:buClr>
                <a:srgbClr val="FFFFFF"/>
              </a:buClr>
              <a:buSzPts val="3000"/>
              <a:buFont typeface="Montserrat"/>
              <a:buNone/>
            </a:pPr>
            <a:r>
              <a:rPr b="1" lang="en-US" sz="3000">
                <a:solidFill>
                  <a:srgbClr val="FFFFFF"/>
                </a:solidFill>
                <a:latin typeface="Montserrat"/>
                <a:ea typeface="Montserrat"/>
                <a:cs typeface="Montserrat"/>
                <a:sym typeface="Montserrat"/>
              </a:rPr>
              <a:t>ABOUT US</a:t>
            </a:r>
            <a:endParaRPr sz="3000">
              <a:solidFill>
                <a:schemeClr val="dk1"/>
              </a:solidFill>
              <a:latin typeface="Calibri"/>
              <a:ea typeface="Calibri"/>
              <a:cs typeface="Calibri"/>
              <a:sym typeface="Calibri"/>
            </a:endParaRPr>
          </a:p>
        </p:txBody>
      </p:sp>
      <p:sp>
        <p:nvSpPr>
          <p:cNvPr id="83" name="Google Shape;83;p2"/>
          <p:cNvSpPr/>
          <p:nvPr/>
        </p:nvSpPr>
        <p:spPr>
          <a:xfrm>
            <a:off x="816150" y="2037450"/>
            <a:ext cx="16657500" cy="2231700"/>
          </a:xfrm>
          <a:prstGeom prst="rect">
            <a:avLst/>
          </a:prstGeom>
          <a:noFill/>
          <a:ln>
            <a:noFill/>
          </a:ln>
        </p:spPr>
        <p:txBody>
          <a:bodyPr anchorCtr="0" anchor="t" bIns="0" lIns="0" spcFirstLastPara="1" rIns="0" wrap="square" tIns="0">
            <a:noAutofit/>
          </a:bodyPr>
          <a:lstStyle/>
          <a:p>
            <a:pPr indent="0" lvl="0" marL="0" rtl="0" algn="l">
              <a:lnSpc>
                <a:spcPct val="121875"/>
              </a:lnSpc>
              <a:spcBef>
                <a:spcPts val="0"/>
              </a:spcBef>
              <a:spcAft>
                <a:spcPts val="0"/>
              </a:spcAft>
              <a:buClr>
                <a:schemeClr val="dk1"/>
              </a:buClr>
              <a:buSzPts val="1100"/>
              <a:buFont typeface="Arial"/>
              <a:buNone/>
            </a:pPr>
            <a:r>
              <a:rPr lang="en-US" sz="2400">
                <a:solidFill>
                  <a:srgbClr val="FFFFFF"/>
                </a:solidFill>
                <a:latin typeface="Montserrat"/>
                <a:ea typeface="Montserrat"/>
                <a:cs typeface="Montserrat"/>
                <a:sym typeface="Montserrat"/>
              </a:rPr>
              <a:t>Potomac Growth is one of the leading equity crowdfunding growth agencies in the USA.</a:t>
            </a:r>
            <a:endParaRPr sz="2400">
              <a:solidFill>
                <a:srgbClr val="FFFFFF"/>
              </a:solidFill>
              <a:latin typeface="Montserrat"/>
              <a:ea typeface="Montserrat"/>
              <a:cs typeface="Montserrat"/>
              <a:sym typeface="Montserrat"/>
            </a:endParaRPr>
          </a:p>
          <a:p>
            <a:pPr indent="0" lvl="0" marL="0" rtl="0" algn="l">
              <a:lnSpc>
                <a:spcPct val="121875"/>
              </a:lnSpc>
              <a:spcBef>
                <a:spcPts val="0"/>
              </a:spcBef>
              <a:spcAft>
                <a:spcPts val="0"/>
              </a:spcAft>
              <a:buClr>
                <a:schemeClr val="dk1"/>
              </a:buClr>
              <a:buSzPts val="1100"/>
              <a:buFont typeface="Arial"/>
              <a:buNone/>
            </a:pPr>
            <a:r>
              <a:t/>
            </a:r>
            <a:endParaRPr sz="2400">
              <a:solidFill>
                <a:srgbClr val="FFFFFF"/>
              </a:solidFill>
              <a:latin typeface="Montserrat"/>
              <a:ea typeface="Montserrat"/>
              <a:cs typeface="Montserrat"/>
              <a:sym typeface="Montserrat"/>
            </a:endParaRPr>
          </a:p>
          <a:p>
            <a:pPr indent="0" lvl="0" marL="0" rtl="0" algn="l">
              <a:lnSpc>
                <a:spcPct val="121875"/>
              </a:lnSpc>
              <a:spcBef>
                <a:spcPts val="0"/>
              </a:spcBef>
              <a:spcAft>
                <a:spcPts val="0"/>
              </a:spcAft>
              <a:buClr>
                <a:schemeClr val="dk1"/>
              </a:buClr>
              <a:buSzPts val="1100"/>
              <a:buFont typeface="Arial"/>
              <a:buNone/>
            </a:pPr>
            <a:r>
              <a:rPr lang="en-US" sz="2400">
                <a:solidFill>
                  <a:srgbClr val="FFFFFF"/>
                </a:solidFill>
                <a:latin typeface="Montserrat"/>
                <a:ea typeface="Montserrat"/>
                <a:cs typeface="Montserrat"/>
                <a:sym typeface="Montserrat"/>
              </a:rPr>
              <a:t>We specialize in end-to-end campaign management that turns your community, followers, and customers into investors. We build momentum through audience activation, then we amplify that traction with targeted digital ads to bring in new investors and expand the campaign’s reach</a:t>
            </a:r>
            <a:endParaRPr sz="2400">
              <a:solidFill>
                <a:srgbClr val="FFFFFF"/>
              </a:solidFill>
              <a:latin typeface="Montserrat"/>
              <a:ea typeface="Montserrat"/>
              <a:cs typeface="Montserrat"/>
              <a:sym typeface="Montserrat"/>
            </a:endParaRPr>
          </a:p>
          <a:p>
            <a:pPr indent="0" lvl="0" marL="0" rtl="0" algn="l">
              <a:lnSpc>
                <a:spcPct val="121875"/>
              </a:lnSpc>
              <a:spcBef>
                <a:spcPts val="0"/>
              </a:spcBef>
              <a:spcAft>
                <a:spcPts val="0"/>
              </a:spcAft>
              <a:buClr>
                <a:schemeClr val="dk1"/>
              </a:buClr>
              <a:buSzPts val="1100"/>
              <a:buFont typeface="Arial"/>
              <a:buNone/>
            </a:pPr>
            <a:r>
              <a:t/>
            </a:r>
            <a:endParaRPr sz="2400">
              <a:solidFill>
                <a:srgbClr val="FFFFFF"/>
              </a:solidFill>
              <a:latin typeface="Montserrat"/>
              <a:ea typeface="Montserrat"/>
              <a:cs typeface="Montserrat"/>
              <a:sym typeface="Montserrat"/>
            </a:endParaRPr>
          </a:p>
          <a:p>
            <a:pPr indent="0" lvl="0" marL="0" rtl="0" algn="l">
              <a:lnSpc>
                <a:spcPct val="121875"/>
              </a:lnSpc>
              <a:spcBef>
                <a:spcPts val="0"/>
              </a:spcBef>
              <a:spcAft>
                <a:spcPts val="0"/>
              </a:spcAft>
              <a:buClr>
                <a:schemeClr val="dk1"/>
              </a:buClr>
              <a:buSzPts val="1100"/>
              <a:buFont typeface="Arial"/>
              <a:buNone/>
            </a:pPr>
            <a:r>
              <a:rPr lang="en-US" sz="2400">
                <a:solidFill>
                  <a:srgbClr val="FFFFFF"/>
                </a:solidFill>
                <a:latin typeface="Montserrat"/>
                <a:ea typeface="Montserrat"/>
                <a:cs typeface="Montserrat"/>
                <a:sym typeface="Montserrat"/>
              </a:rPr>
              <a:t>Potomac Growth is led by serial founders and marketing experts, our team supports issuers across leading global platforms such as:</a:t>
            </a:r>
            <a:endParaRPr sz="2400">
              <a:solidFill>
                <a:srgbClr val="FFFFFF"/>
              </a:solidFill>
              <a:latin typeface="Montserrat"/>
              <a:ea typeface="Montserrat"/>
              <a:cs typeface="Montserrat"/>
              <a:sym typeface="Montserrat"/>
            </a:endParaRPr>
          </a:p>
          <a:p>
            <a:pPr indent="0" lvl="0" marL="0" marR="0" rtl="0" algn="l">
              <a:lnSpc>
                <a:spcPct val="121875"/>
              </a:lnSpc>
              <a:spcBef>
                <a:spcPts val="0"/>
              </a:spcBef>
              <a:spcAft>
                <a:spcPts val="0"/>
              </a:spcAft>
              <a:buClr>
                <a:srgbClr val="FFFFFF"/>
              </a:buClr>
              <a:buSzPts val="2400"/>
              <a:buFont typeface="Montserrat"/>
              <a:buNone/>
            </a:pPr>
            <a:r>
              <a:t/>
            </a:r>
            <a:endParaRPr sz="2400">
              <a:solidFill>
                <a:srgbClr val="FFFFFF"/>
              </a:solidFill>
              <a:latin typeface="Montserrat"/>
              <a:ea typeface="Montserrat"/>
              <a:cs typeface="Montserrat"/>
              <a:sym typeface="Montserrat"/>
            </a:endParaRPr>
          </a:p>
        </p:txBody>
      </p:sp>
      <p:pic>
        <p:nvPicPr>
          <p:cNvPr descr="preencoded.png" id="84" name="Google Shape;84;p2"/>
          <p:cNvPicPr preferRelativeResize="0"/>
          <p:nvPr/>
        </p:nvPicPr>
        <p:blipFill rotWithShape="1">
          <a:blip r:embed="rId5">
            <a:alphaModFix/>
          </a:blip>
          <a:srcRect b="0" l="0" r="0" t="0"/>
          <a:stretch/>
        </p:blipFill>
        <p:spPr>
          <a:xfrm>
            <a:off x="13371198" y="7678000"/>
            <a:ext cx="3962822" cy="1211060"/>
          </a:xfrm>
          <a:prstGeom prst="rect">
            <a:avLst/>
          </a:prstGeom>
          <a:noFill/>
          <a:ln>
            <a:noFill/>
          </a:ln>
        </p:spPr>
      </p:pic>
      <p:pic>
        <p:nvPicPr>
          <p:cNvPr id="85" name="Google Shape;85;p2" title="Mask group.png">
            <a:hlinkClick r:id="rId27"/>
          </p:cNvPr>
          <p:cNvPicPr preferRelativeResize="0"/>
          <p:nvPr/>
        </p:nvPicPr>
        <p:blipFill>
          <a:blip r:embed="rId28">
            <a:alphaModFix/>
          </a:blip>
          <a:stretch>
            <a:fillRect/>
          </a:stretch>
        </p:blipFill>
        <p:spPr>
          <a:xfrm>
            <a:off x="13835339" y="8073761"/>
            <a:ext cx="3036822" cy="372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0" name="Shape 90"/>
        <p:cNvGrpSpPr/>
        <p:nvPr/>
      </p:nvGrpSpPr>
      <p:grpSpPr>
        <a:xfrm>
          <a:off x="0" y="0"/>
          <a:ext cx="0" cy="0"/>
          <a:chOff x="0" y="0"/>
          <a:chExt cx="0" cy="0"/>
        </a:xfrm>
      </p:grpSpPr>
      <p:pic>
        <p:nvPicPr>
          <p:cNvPr descr="preencoded.png" id="91" name="Google Shape;91;g38bec907ae8_1_0"/>
          <p:cNvPicPr preferRelativeResize="0"/>
          <p:nvPr/>
        </p:nvPicPr>
        <p:blipFill rotWithShape="1">
          <a:blip r:embed="rId3">
            <a:alphaModFix/>
          </a:blip>
          <a:srcRect b="0" l="0" r="0" t="0"/>
          <a:stretch/>
        </p:blipFill>
        <p:spPr>
          <a:xfrm>
            <a:off x="0" y="0"/>
            <a:ext cx="18289793" cy="10290193"/>
          </a:xfrm>
          <a:prstGeom prst="rect">
            <a:avLst/>
          </a:prstGeom>
          <a:noFill/>
          <a:ln>
            <a:noFill/>
          </a:ln>
        </p:spPr>
      </p:pic>
      <p:pic>
        <p:nvPicPr>
          <p:cNvPr descr="preencoded.png" id="92" name="Google Shape;92;g38bec907ae8_1_0"/>
          <p:cNvPicPr preferRelativeResize="0"/>
          <p:nvPr/>
        </p:nvPicPr>
        <p:blipFill rotWithShape="1">
          <a:blip r:embed="rId4">
            <a:alphaModFix/>
          </a:blip>
          <a:srcRect b="0" l="0" r="0" t="0"/>
          <a:stretch/>
        </p:blipFill>
        <p:spPr>
          <a:xfrm>
            <a:off x="0" y="949050"/>
            <a:ext cx="18289793" cy="9341141"/>
          </a:xfrm>
          <a:prstGeom prst="rect">
            <a:avLst/>
          </a:prstGeom>
          <a:noFill/>
          <a:ln>
            <a:noFill/>
          </a:ln>
        </p:spPr>
      </p:pic>
      <p:pic>
        <p:nvPicPr>
          <p:cNvPr descr="preencoded.png" id="93" name="Google Shape;93;g38bec907ae8_1_0"/>
          <p:cNvPicPr preferRelativeResize="0"/>
          <p:nvPr/>
        </p:nvPicPr>
        <p:blipFill rotWithShape="1">
          <a:blip r:embed="rId5">
            <a:alphaModFix/>
          </a:blip>
          <a:srcRect b="0" l="0" r="0" t="0"/>
          <a:stretch/>
        </p:blipFill>
        <p:spPr>
          <a:xfrm>
            <a:off x="952707" y="1188969"/>
            <a:ext cx="485945" cy="485945"/>
          </a:xfrm>
          <a:prstGeom prst="rect">
            <a:avLst/>
          </a:prstGeom>
          <a:noFill/>
          <a:ln>
            <a:noFill/>
          </a:ln>
        </p:spPr>
      </p:pic>
      <p:pic>
        <p:nvPicPr>
          <p:cNvPr descr="preencoded.png" id="94" name="Google Shape;94;g38bec907ae8_1_0"/>
          <p:cNvPicPr preferRelativeResize="0"/>
          <p:nvPr/>
        </p:nvPicPr>
        <p:blipFill rotWithShape="1">
          <a:blip r:embed="rId6">
            <a:alphaModFix/>
          </a:blip>
          <a:srcRect b="0" l="0" r="0" t="0"/>
          <a:stretch/>
        </p:blipFill>
        <p:spPr>
          <a:xfrm>
            <a:off x="16159616" y="839074"/>
            <a:ext cx="1171818" cy="695734"/>
          </a:xfrm>
          <a:prstGeom prst="rect">
            <a:avLst/>
          </a:prstGeom>
          <a:noFill/>
          <a:ln>
            <a:noFill/>
          </a:ln>
        </p:spPr>
      </p:pic>
      <p:sp>
        <p:nvSpPr>
          <p:cNvPr id="95" name="Google Shape;95;g38bec907ae8_1_0"/>
          <p:cNvSpPr/>
          <p:nvPr/>
        </p:nvSpPr>
        <p:spPr>
          <a:xfrm>
            <a:off x="962441" y="2382877"/>
            <a:ext cx="8020200" cy="372900"/>
          </a:xfrm>
          <a:prstGeom prst="rect">
            <a:avLst/>
          </a:prstGeom>
          <a:noFill/>
          <a:ln>
            <a:noFill/>
          </a:ln>
        </p:spPr>
        <p:txBody>
          <a:bodyPr anchorCtr="0" anchor="t" bIns="0" lIns="0" spcFirstLastPara="1" rIns="0" wrap="square" tIns="0">
            <a:noAutofit/>
          </a:bodyPr>
          <a:lstStyle/>
          <a:p>
            <a:pPr indent="0" lvl="0" marL="0" marR="0" rtl="0" algn="l">
              <a:lnSpc>
                <a:spcPct val="121875"/>
              </a:lnSpc>
              <a:spcBef>
                <a:spcPts val="0"/>
              </a:spcBef>
              <a:spcAft>
                <a:spcPts val="0"/>
              </a:spcAft>
              <a:buClr>
                <a:srgbClr val="FFFFFF"/>
              </a:buClr>
              <a:buSzPts val="2400"/>
              <a:buFont typeface="Montserrat"/>
              <a:buNone/>
            </a:pPr>
            <a:r>
              <a:rPr lang="en-US" sz="2400">
                <a:solidFill>
                  <a:srgbClr val="FFFFFF"/>
                </a:solidFill>
                <a:latin typeface="Montserrat"/>
                <a:ea typeface="Montserrat"/>
                <a:cs typeface="Montserrat"/>
                <a:sym typeface="Montserrat"/>
              </a:rPr>
              <a:t>We support raises of all sizes</a:t>
            </a:r>
            <a:endParaRPr sz="2400">
              <a:solidFill>
                <a:schemeClr val="dk1"/>
              </a:solidFill>
              <a:latin typeface="Calibri"/>
              <a:ea typeface="Calibri"/>
              <a:cs typeface="Calibri"/>
              <a:sym typeface="Calibri"/>
            </a:endParaRPr>
          </a:p>
        </p:txBody>
      </p:sp>
      <p:sp>
        <p:nvSpPr>
          <p:cNvPr id="96" name="Google Shape;96;g38bec907ae8_1_0"/>
          <p:cNvSpPr/>
          <p:nvPr/>
        </p:nvSpPr>
        <p:spPr>
          <a:xfrm>
            <a:off x="1680503" y="1203126"/>
            <a:ext cx="6993000" cy="468000"/>
          </a:xfrm>
          <a:prstGeom prst="rect">
            <a:avLst/>
          </a:prstGeom>
          <a:noFill/>
          <a:ln>
            <a:noFill/>
          </a:ln>
        </p:spPr>
        <p:txBody>
          <a:bodyPr anchorCtr="0" anchor="ctr" bIns="0" lIns="0" spcFirstLastPara="1" rIns="0" wrap="square" tIns="0">
            <a:noAutofit/>
          </a:bodyPr>
          <a:lstStyle/>
          <a:p>
            <a:pPr indent="0" lvl="0" marL="0" marR="0" rtl="0" algn="l">
              <a:lnSpc>
                <a:spcPct val="122500"/>
              </a:lnSpc>
              <a:spcBef>
                <a:spcPts val="0"/>
              </a:spcBef>
              <a:spcAft>
                <a:spcPts val="0"/>
              </a:spcAft>
              <a:buClr>
                <a:srgbClr val="FFFFFF"/>
              </a:buClr>
              <a:buSzPts val="3000"/>
              <a:buFont typeface="Montserrat"/>
              <a:buNone/>
            </a:pPr>
            <a:r>
              <a:rPr b="1" lang="en-US" sz="3000">
                <a:solidFill>
                  <a:srgbClr val="FFFFFF"/>
                </a:solidFill>
                <a:latin typeface="Montserrat"/>
                <a:ea typeface="Montserrat"/>
                <a:cs typeface="Montserrat"/>
                <a:sym typeface="Montserrat"/>
              </a:rPr>
              <a:t>SUCCESS STORIES</a:t>
            </a:r>
            <a:endParaRPr sz="3000">
              <a:solidFill>
                <a:schemeClr val="dk1"/>
              </a:solidFill>
              <a:latin typeface="Calibri"/>
              <a:ea typeface="Calibri"/>
              <a:cs typeface="Calibri"/>
              <a:sym typeface="Calibri"/>
            </a:endParaRPr>
          </a:p>
        </p:txBody>
      </p:sp>
      <p:grpSp>
        <p:nvGrpSpPr>
          <p:cNvPr id="97" name="Google Shape;97;g38bec907ae8_1_0"/>
          <p:cNvGrpSpPr/>
          <p:nvPr/>
        </p:nvGrpSpPr>
        <p:grpSpPr>
          <a:xfrm>
            <a:off x="13322960" y="6555300"/>
            <a:ext cx="3961750" cy="3018821"/>
            <a:chOff x="13322960" y="6555300"/>
            <a:chExt cx="3961750" cy="3018821"/>
          </a:xfrm>
        </p:grpSpPr>
        <p:sp>
          <p:nvSpPr>
            <p:cNvPr id="98" name="Google Shape;98;g38bec907ae8_1_0"/>
            <p:cNvSpPr/>
            <p:nvPr/>
          </p:nvSpPr>
          <p:spPr>
            <a:xfrm>
              <a:off x="13322960" y="6555300"/>
              <a:ext cx="3961750" cy="3018821"/>
            </a:xfrm>
            <a:custGeom>
              <a:rect b="b" l="l" r="r" t="t"/>
              <a:pathLst>
                <a:path extrusionOk="0" h="1515092" w="1988331">
                  <a:moveTo>
                    <a:pt x="0" y="1465971"/>
                  </a:moveTo>
                  <a:cubicBezTo>
                    <a:pt x="0" y="1493099"/>
                    <a:pt x="21962" y="1515092"/>
                    <a:pt x="49118" y="1515092"/>
                  </a:cubicBezTo>
                  <a:lnTo>
                    <a:pt x="1939214" y="1515092"/>
                  </a:lnTo>
                  <a:cubicBezTo>
                    <a:pt x="1966369" y="1515092"/>
                    <a:pt x="1988332" y="1493099"/>
                    <a:pt x="1988332" y="1465971"/>
                  </a:cubicBezTo>
                  <a:lnTo>
                    <a:pt x="1988332" y="49131"/>
                  </a:lnTo>
                  <a:cubicBezTo>
                    <a:pt x="1988332" y="21997"/>
                    <a:pt x="1966322" y="0"/>
                    <a:pt x="1939214" y="0"/>
                  </a:cubicBezTo>
                  <a:lnTo>
                    <a:pt x="49118" y="0"/>
                  </a:lnTo>
                  <a:cubicBezTo>
                    <a:pt x="21962" y="0"/>
                    <a:pt x="0" y="21997"/>
                    <a:pt x="0" y="49136"/>
                  </a:cubicBezTo>
                  <a:lnTo>
                    <a:pt x="0" y="1465971"/>
                  </a:lnTo>
                  <a:close/>
                </a:path>
              </a:pathLst>
            </a:custGeom>
            <a:solidFill>
              <a:srgbClr val="222226"/>
            </a:solidFill>
            <a:ln>
              <a:noFill/>
            </a:ln>
          </p:spPr>
          <p:txBody>
            <a:bodyPr anchorCtr="0" anchor="ctr" bIns="91050" lIns="182175" spcFirstLastPara="1" rIns="182175" wrap="square" tIns="91050">
              <a:noAutofit/>
            </a:bodyPr>
            <a:lstStyle/>
            <a:p>
              <a:pPr indent="0" lvl="0" marL="0" marR="0" rtl="0" algn="l">
                <a:spcBef>
                  <a:spcPts val="0"/>
                </a:spcBef>
                <a:spcAft>
                  <a:spcPts val="0"/>
                </a:spcAft>
                <a:buNone/>
              </a:pPr>
              <a:r>
                <a:t/>
              </a:r>
              <a:endParaRPr sz="3587">
                <a:solidFill>
                  <a:srgbClr val="000000"/>
                </a:solidFill>
                <a:latin typeface="Calibri"/>
                <a:ea typeface="Calibri"/>
                <a:cs typeface="Calibri"/>
                <a:sym typeface="Calibri"/>
              </a:endParaRPr>
            </a:p>
          </p:txBody>
        </p:sp>
        <p:sp>
          <p:nvSpPr>
            <p:cNvPr id="99" name="Google Shape;99;g38bec907ae8_1_0"/>
            <p:cNvSpPr/>
            <p:nvPr/>
          </p:nvSpPr>
          <p:spPr>
            <a:xfrm>
              <a:off x="16536920" y="6661772"/>
              <a:ext cx="518855" cy="518857"/>
            </a:xfrm>
            <a:custGeom>
              <a:rect b="b" l="l" r="r" t="t"/>
              <a:pathLst>
                <a:path extrusionOk="0" h="260405" w="260404">
                  <a:moveTo>
                    <a:pt x="0" y="0"/>
                  </a:moveTo>
                  <a:lnTo>
                    <a:pt x="221101" y="0"/>
                  </a:lnTo>
                  <a:cubicBezTo>
                    <a:pt x="242777" y="0"/>
                    <a:pt x="260404" y="17600"/>
                    <a:pt x="260404" y="39307"/>
                  </a:cubicBezTo>
                  <a:lnTo>
                    <a:pt x="260404" y="260405"/>
                  </a:lnTo>
                  <a:lnTo>
                    <a:pt x="0" y="260405"/>
                  </a:lnTo>
                  <a:lnTo>
                    <a:pt x="0" y="0"/>
                  </a:lnTo>
                  <a:close/>
                </a:path>
              </a:pathLst>
            </a:custGeom>
            <a:solidFill>
              <a:srgbClr val="000000"/>
            </a:solidFill>
            <a:ln>
              <a:noFill/>
            </a:ln>
          </p:spPr>
          <p:txBody>
            <a:bodyPr anchorCtr="0" anchor="ctr" bIns="91050" lIns="182175" spcFirstLastPara="1" rIns="182175" wrap="square" tIns="91050">
              <a:noAutofit/>
            </a:bodyPr>
            <a:lstStyle/>
            <a:p>
              <a:pPr indent="0" lvl="0" marL="0" marR="0" rtl="0" algn="l">
                <a:spcBef>
                  <a:spcPts val="0"/>
                </a:spcBef>
                <a:spcAft>
                  <a:spcPts val="0"/>
                </a:spcAft>
                <a:buNone/>
              </a:pPr>
              <a:r>
                <a:t/>
              </a:r>
              <a:endParaRPr sz="3587">
                <a:solidFill>
                  <a:srgbClr val="000000"/>
                </a:solidFill>
                <a:latin typeface="Calibri"/>
                <a:ea typeface="Calibri"/>
                <a:cs typeface="Calibri"/>
                <a:sym typeface="Calibri"/>
              </a:endParaRPr>
            </a:p>
          </p:txBody>
        </p:sp>
        <p:sp>
          <p:nvSpPr>
            <p:cNvPr id="100" name="Google Shape;100;g38bec907ae8_1_0"/>
            <p:cNvSpPr/>
            <p:nvPr/>
          </p:nvSpPr>
          <p:spPr>
            <a:xfrm>
              <a:off x="16677986" y="6815970"/>
              <a:ext cx="223640" cy="223638"/>
            </a:xfrm>
            <a:custGeom>
              <a:rect b="b" l="l" r="r" t="t"/>
              <a:pathLst>
                <a:path extrusionOk="0" h="112240" w="112241">
                  <a:moveTo>
                    <a:pt x="80370" y="18653"/>
                  </a:moveTo>
                  <a:lnTo>
                    <a:pt x="6431" y="18653"/>
                  </a:lnTo>
                  <a:lnTo>
                    <a:pt x="6574" y="0"/>
                  </a:lnTo>
                  <a:lnTo>
                    <a:pt x="112241" y="0"/>
                  </a:lnTo>
                  <a:lnTo>
                    <a:pt x="112241" y="105637"/>
                  </a:lnTo>
                  <a:lnTo>
                    <a:pt x="93566" y="105804"/>
                  </a:lnTo>
                  <a:lnTo>
                    <a:pt x="93566" y="31855"/>
                  </a:lnTo>
                  <a:lnTo>
                    <a:pt x="13197" y="112241"/>
                  </a:lnTo>
                  <a:lnTo>
                    <a:pt x="0" y="99034"/>
                  </a:lnTo>
                  <a:lnTo>
                    <a:pt x="80370" y="18653"/>
                  </a:lnTo>
                  <a:close/>
                </a:path>
              </a:pathLst>
            </a:custGeom>
            <a:solidFill>
              <a:srgbClr val="64F4AB"/>
            </a:solidFill>
            <a:ln>
              <a:noFill/>
            </a:ln>
          </p:spPr>
          <p:txBody>
            <a:bodyPr anchorCtr="0" anchor="ctr" bIns="91050" lIns="182175" spcFirstLastPara="1" rIns="182175" wrap="square" tIns="91050">
              <a:noAutofit/>
            </a:bodyPr>
            <a:lstStyle/>
            <a:p>
              <a:pPr indent="0" lvl="0" marL="0" marR="0" rtl="0" algn="l">
                <a:spcBef>
                  <a:spcPts val="0"/>
                </a:spcBef>
                <a:spcAft>
                  <a:spcPts val="0"/>
                </a:spcAft>
                <a:buNone/>
              </a:pPr>
              <a:r>
                <a:t/>
              </a:r>
              <a:endParaRPr sz="3587">
                <a:solidFill>
                  <a:srgbClr val="000000"/>
                </a:solidFill>
                <a:latin typeface="Calibri"/>
                <a:ea typeface="Calibri"/>
                <a:cs typeface="Calibri"/>
                <a:sym typeface="Calibri"/>
              </a:endParaRPr>
            </a:p>
          </p:txBody>
        </p:sp>
        <p:sp>
          <p:nvSpPr>
            <p:cNvPr id="101" name="Google Shape;101;g38bec907ae8_1_0"/>
            <p:cNvSpPr/>
            <p:nvPr/>
          </p:nvSpPr>
          <p:spPr>
            <a:xfrm>
              <a:off x="13979577" y="7708050"/>
              <a:ext cx="2922000" cy="702300"/>
            </a:xfrm>
            <a:prstGeom prst="rect">
              <a:avLst/>
            </a:prstGeom>
            <a:noFill/>
            <a:ln>
              <a:noFill/>
            </a:ln>
          </p:spPr>
          <p:txBody>
            <a:bodyPr anchorCtr="0" anchor="ctr" bIns="91050" lIns="182175" spcFirstLastPara="1" rIns="182175" wrap="square" tIns="91050">
              <a:noAutofit/>
            </a:bodyPr>
            <a:lstStyle/>
            <a:p>
              <a:pPr indent="0" lvl="0" marL="0" marR="0" rtl="0" algn="l">
                <a:lnSpc>
                  <a:spcPct val="121866"/>
                </a:lnSpc>
                <a:spcBef>
                  <a:spcPts val="0"/>
                </a:spcBef>
                <a:spcAft>
                  <a:spcPts val="0"/>
                </a:spcAft>
                <a:buClr>
                  <a:srgbClr val="64F4AB"/>
                </a:buClr>
                <a:buSzPts val="2242"/>
                <a:buFont typeface="Montserrat"/>
                <a:buNone/>
              </a:pPr>
              <a:r>
                <a:rPr lang="en-US" sz="2242">
                  <a:solidFill>
                    <a:srgbClr val="64F4AB"/>
                  </a:solidFill>
                  <a:latin typeface="Montserrat"/>
                  <a:ea typeface="Montserrat"/>
                  <a:cs typeface="Montserrat"/>
                  <a:sym typeface="Montserrat"/>
                </a:rPr>
                <a:t>More projects on </a:t>
              </a:r>
              <a:r>
                <a:rPr lang="en-US" sz="2242" u="sng">
                  <a:solidFill>
                    <a:srgbClr val="64F4AB"/>
                  </a:solidFill>
                  <a:latin typeface="Montserrat"/>
                  <a:ea typeface="Montserrat"/>
                  <a:cs typeface="Montserrat"/>
                  <a:sym typeface="Montserrat"/>
                  <a:hlinkClick r:id="rId7">
                    <a:extLst>
                      <a:ext uri="{A12FA001-AC4F-418D-AE19-62706E023703}">
                        <ahyp:hlinkClr val="tx"/>
                      </a:ext>
                    </a:extLst>
                  </a:hlinkClick>
                </a:rPr>
                <a:t>potomac.pro</a:t>
              </a:r>
              <a:endParaRPr sz="2242">
                <a:solidFill>
                  <a:srgbClr val="64F4AB"/>
                </a:solidFill>
                <a:latin typeface="Calibri"/>
                <a:ea typeface="Calibri"/>
                <a:cs typeface="Calibri"/>
                <a:sym typeface="Calibri"/>
              </a:endParaRPr>
            </a:p>
          </p:txBody>
        </p:sp>
      </p:grpSp>
      <p:pic>
        <p:nvPicPr>
          <p:cNvPr descr="A blue and red device with red caps&#10;&#10;AI-generated content may be incorrect." id="102" name="Google Shape;102;g38bec907ae8_1_0">
            <a:hlinkClick r:id="rId8"/>
          </p:cNvPr>
          <p:cNvPicPr preferRelativeResize="0"/>
          <p:nvPr/>
        </p:nvPicPr>
        <p:blipFill rotWithShape="1">
          <a:blip r:embed="rId9">
            <a:alphaModFix/>
          </a:blip>
          <a:srcRect b="10592" l="8680" r="7371" t="5409"/>
          <a:stretch/>
        </p:blipFill>
        <p:spPr>
          <a:xfrm>
            <a:off x="9199543" y="6566331"/>
            <a:ext cx="3961779" cy="2228671"/>
          </a:xfrm>
          <a:custGeom>
            <a:rect b="b" l="l" r="r" t="t"/>
            <a:pathLst>
              <a:path extrusionOk="0" h="1118530" w="1988346">
                <a:moveTo>
                  <a:pt x="49129" y="0"/>
                </a:moveTo>
                <a:lnTo>
                  <a:pt x="1939219" y="0"/>
                </a:lnTo>
                <a:cubicBezTo>
                  <a:pt x="1966350" y="0"/>
                  <a:pt x="1988346" y="21998"/>
                  <a:pt x="1988346" y="49133"/>
                </a:cubicBezTo>
                <a:lnTo>
                  <a:pt x="1988346" y="1118530"/>
                </a:lnTo>
                <a:lnTo>
                  <a:pt x="0" y="1118530"/>
                </a:lnTo>
                <a:lnTo>
                  <a:pt x="0" y="49133"/>
                </a:lnTo>
                <a:cubicBezTo>
                  <a:pt x="0" y="21998"/>
                  <a:pt x="21996" y="0"/>
                  <a:pt x="49129" y="0"/>
                </a:cubicBezTo>
                <a:close/>
              </a:path>
            </a:pathLst>
          </a:custGeom>
          <a:noFill/>
          <a:ln>
            <a:noFill/>
          </a:ln>
        </p:spPr>
      </p:pic>
      <p:grpSp>
        <p:nvGrpSpPr>
          <p:cNvPr id="103" name="Google Shape;103;g38bec907ae8_1_0"/>
          <p:cNvGrpSpPr/>
          <p:nvPr/>
        </p:nvGrpSpPr>
        <p:grpSpPr>
          <a:xfrm>
            <a:off x="9199525" y="6656095"/>
            <a:ext cx="3961797" cy="2918167"/>
            <a:chOff x="9199525" y="6656095"/>
            <a:chExt cx="3961797" cy="2918167"/>
          </a:xfrm>
        </p:grpSpPr>
        <p:sp>
          <p:nvSpPr>
            <p:cNvPr id="104" name="Google Shape;104;g38bec907ae8_1_0"/>
            <p:cNvSpPr/>
            <p:nvPr/>
          </p:nvSpPr>
          <p:spPr>
            <a:xfrm>
              <a:off x="9199525" y="8784111"/>
              <a:ext cx="3961797" cy="790152"/>
            </a:xfrm>
            <a:custGeom>
              <a:rect b="b" l="l" r="r" t="t"/>
              <a:pathLst>
                <a:path extrusionOk="0" h="396563" w="1988355">
                  <a:moveTo>
                    <a:pt x="0" y="0"/>
                  </a:moveTo>
                  <a:lnTo>
                    <a:pt x="1988355" y="0"/>
                  </a:lnTo>
                  <a:lnTo>
                    <a:pt x="1988355" y="347433"/>
                  </a:lnTo>
                  <a:cubicBezTo>
                    <a:pt x="1988355" y="374566"/>
                    <a:pt x="1966346" y="396563"/>
                    <a:pt x="1939238" y="396563"/>
                  </a:cubicBezTo>
                  <a:lnTo>
                    <a:pt x="49127" y="396563"/>
                  </a:lnTo>
                  <a:cubicBezTo>
                    <a:pt x="21996" y="396563"/>
                    <a:pt x="0" y="374566"/>
                    <a:pt x="0" y="347433"/>
                  </a:cubicBezTo>
                  <a:lnTo>
                    <a:pt x="0" y="0"/>
                  </a:lnTo>
                  <a:close/>
                </a:path>
              </a:pathLst>
            </a:custGeom>
            <a:solidFill>
              <a:srgbClr val="222226"/>
            </a:solidFill>
            <a:ln>
              <a:noFill/>
            </a:ln>
          </p:spPr>
          <p:txBody>
            <a:bodyPr anchorCtr="0" anchor="ctr" bIns="91050" lIns="182175" spcFirstLastPara="1" rIns="182175" wrap="square" tIns="91050">
              <a:noAutofit/>
            </a:bodyPr>
            <a:lstStyle/>
            <a:p>
              <a:pPr indent="0" lvl="0" marL="0" marR="0" rtl="0" algn="l">
                <a:spcBef>
                  <a:spcPts val="0"/>
                </a:spcBef>
                <a:spcAft>
                  <a:spcPts val="0"/>
                </a:spcAft>
                <a:buNone/>
              </a:pPr>
              <a:r>
                <a:t/>
              </a:r>
              <a:endParaRPr sz="3587">
                <a:solidFill>
                  <a:srgbClr val="000000"/>
                </a:solidFill>
                <a:latin typeface="Calibri"/>
                <a:ea typeface="Calibri"/>
                <a:cs typeface="Calibri"/>
                <a:sym typeface="Calibri"/>
              </a:endParaRPr>
            </a:p>
          </p:txBody>
        </p:sp>
        <p:sp>
          <p:nvSpPr>
            <p:cNvPr id="105" name="Google Shape;105;g38bec907ae8_1_0"/>
            <p:cNvSpPr/>
            <p:nvPr/>
          </p:nvSpPr>
          <p:spPr>
            <a:xfrm>
              <a:off x="9801032" y="6656095"/>
              <a:ext cx="2705353" cy="518857"/>
            </a:xfrm>
            <a:custGeom>
              <a:rect b="b" l="l" r="r" t="t"/>
              <a:pathLst>
                <a:path extrusionOk="0" h="260405" w="1357768">
                  <a:moveTo>
                    <a:pt x="0" y="0"/>
                  </a:moveTo>
                  <a:lnTo>
                    <a:pt x="1357769" y="0"/>
                  </a:lnTo>
                  <a:lnTo>
                    <a:pt x="1357769" y="260405"/>
                  </a:lnTo>
                  <a:lnTo>
                    <a:pt x="39304" y="260405"/>
                  </a:lnTo>
                  <a:cubicBezTo>
                    <a:pt x="17598" y="260405"/>
                    <a:pt x="0" y="242805"/>
                    <a:pt x="0" y="221099"/>
                  </a:cubicBezTo>
                  <a:lnTo>
                    <a:pt x="0" y="0"/>
                  </a:lnTo>
                  <a:close/>
                </a:path>
              </a:pathLst>
            </a:custGeom>
            <a:solidFill>
              <a:srgbClr val="64F4AB"/>
            </a:solidFill>
            <a:ln>
              <a:noFill/>
            </a:ln>
          </p:spPr>
          <p:txBody>
            <a:bodyPr anchorCtr="0" anchor="ctr" bIns="91050" lIns="182175" spcFirstLastPara="1" rIns="182175" wrap="square" tIns="91050">
              <a:noAutofit/>
            </a:bodyPr>
            <a:lstStyle/>
            <a:p>
              <a:pPr indent="0" lvl="0" marL="0" marR="0" rtl="0" algn="l">
                <a:spcBef>
                  <a:spcPts val="0"/>
                </a:spcBef>
                <a:spcAft>
                  <a:spcPts val="0"/>
                </a:spcAft>
                <a:buNone/>
              </a:pPr>
              <a:r>
                <a:t/>
              </a:r>
              <a:endParaRPr sz="3587">
                <a:solidFill>
                  <a:srgbClr val="000000"/>
                </a:solidFill>
                <a:latin typeface="Calibri"/>
                <a:ea typeface="Calibri"/>
                <a:cs typeface="Calibri"/>
                <a:sym typeface="Calibri"/>
              </a:endParaRPr>
            </a:p>
          </p:txBody>
        </p:sp>
        <p:sp>
          <p:nvSpPr>
            <p:cNvPr id="106" name="Google Shape;106;g38bec907ae8_1_0"/>
            <p:cNvSpPr/>
            <p:nvPr/>
          </p:nvSpPr>
          <p:spPr>
            <a:xfrm>
              <a:off x="12535041" y="6656095"/>
              <a:ext cx="518759" cy="518857"/>
            </a:xfrm>
            <a:custGeom>
              <a:rect b="b" l="l" r="r" t="t"/>
              <a:pathLst>
                <a:path extrusionOk="0" h="260405" w="260356">
                  <a:moveTo>
                    <a:pt x="0" y="0"/>
                  </a:moveTo>
                  <a:lnTo>
                    <a:pt x="221053" y="0"/>
                  </a:lnTo>
                  <a:cubicBezTo>
                    <a:pt x="242777" y="0"/>
                    <a:pt x="260356" y="17600"/>
                    <a:pt x="260356" y="39307"/>
                  </a:cubicBezTo>
                  <a:lnTo>
                    <a:pt x="260356" y="260405"/>
                  </a:lnTo>
                  <a:lnTo>
                    <a:pt x="0" y="260405"/>
                  </a:lnTo>
                  <a:lnTo>
                    <a:pt x="0" y="0"/>
                  </a:lnTo>
                  <a:close/>
                </a:path>
              </a:pathLst>
            </a:custGeom>
            <a:solidFill>
              <a:srgbClr val="64F4AB"/>
            </a:solidFill>
            <a:ln>
              <a:noFill/>
            </a:ln>
          </p:spPr>
          <p:txBody>
            <a:bodyPr anchorCtr="0" anchor="ctr" bIns="91050" lIns="182175" spcFirstLastPara="1" rIns="182175" wrap="square" tIns="91050">
              <a:noAutofit/>
            </a:bodyPr>
            <a:lstStyle/>
            <a:p>
              <a:pPr indent="0" lvl="0" marL="0" marR="0" rtl="0" algn="l">
                <a:spcBef>
                  <a:spcPts val="0"/>
                </a:spcBef>
                <a:spcAft>
                  <a:spcPts val="0"/>
                </a:spcAft>
                <a:buNone/>
              </a:pPr>
              <a:r>
                <a:t/>
              </a:r>
              <a:endParaRPr sz="3587">
                <a:solidFill>
                  <a:srgbClr val="000000"/>
                </a:solidFill>
                <a:latin typeface="Calibri"/>
                <a:ea typeface="Calibri"/>
                <a:cs typeface="Calibri"/>
                <a:sym typeface="Calibri"/>
              </a:endParaRPr>
            </a:p>
          </p:txBody>
        </p:sp>
        <p:sp>
          <p:nvSpPr>
            <p:cNvPr id="107" name="Google Shape;107;g38bec907ae8_1_0"/>
            <p:cNvSpPr/>
            <p:nvPr/>
          </p:nvSpPr>
          <p:spPr>
            <a:xfrm>
              <a:off x="12676011" y="6810293"/>
              <a:ext cx="223640" cy="223638"/>
            </a:xfrm>
            <a:custGeom>
              <a:rect b="b" l="l" r="r" t="t"/>
              <a:pathLst>
                <a:path extrusionOk="0" h="112240" w="112241">
                  <a:moveTo>
                    <a:pt x="80418" y="18653"/>
                  </a:moveTo>
                  <a:lnTo>
                    <a:pt x="6480" y="18653"/>
                  </a:lnTo>
                  <a:lnTo>
                    <a:pt x="6622" y="0"/>
                  </a:lnTo>
                  <a:lnTo>
                    <a:pt x="112242" y="0"/>
                  </a:lnTo>
                  <a:lnTo>
                    <a:pt x="112242" y="105637"/>
                  </a:lnTo>
                  <a:lnTo>
                    <a:pt x="93614" y="105804"/>
                  </a:lnTo>
                  <a:lnTo>
                    <a:pt x="93614" y="31860"/>
                  </a:lnTo>
                  <a:lnTo>
                    <a:pt x="13244" y="112241"/>
                  </a:lnTo>
                  <a:lnTo>
                    <a:pt x="0" y="99038"/>
                  </a:lnTo>
                  <a:lnTo>
                    <a:pt x="80418" y="18653"/>
                  </a:lnTo>
                  <a:close/>
                </a:path>
              </a:pathLst>
            </a:custGeom>
            <a:solidFill>
              <a:srgbClr val="000000"/>
            </a:solidFill>
            <a:ln>
              <a:noFill/>
            </a:ln>
          </p:spPr>
          <p:txBody>
            <a:bodyPr anchorCtr="0" anchor="ctr" bIns="91050" lIns="182175" spcFirstLastPara="1" rIns="182175" wrap="square" tIns="91050">
              <a:noAutofit/>
            </a:bodyPr>
            <a:lstStyle/>
            <a:p>
              <a:pPr indent="0" lvl="0" marL="0" marR="0" rtl="0" algn="l">
                <a:spcBef>
                  <a:spcPts val="0"/>
                </a:spcBef>
                <a:spcAft>
                  <a:spcPts val="0"/>
                </a:spcAft>
                <a:buNone/>
              </a:pPr>
              <a:r>
                <a:t/>
              </a:r>
              <a:endParaRPr sz="3587">
                <a:solidFill>
                  <a:srgbClr val="000000"/>
                </a:solidFill>
                <a:latin typeface="Calibri"/>
                <a:ea typeface="Calibri"/>
                <a:cs typeface="Calibri"/>
                <a:sym typeface="Calibri"/>
              </a:endParaRPr>
            </a:p>
          </p:txBody>
        </p:sp>
        <p:sp>
          <p:nvSpPr>
            <p:cNvPr id="108" name="Google Shape;108;g38bec907ae8_1_0"/>
            <p:cNvSpPr/>
            <p:nvPr/>
          </p:nvSpPr>
          <p:spPr>
            <a:xfrm>
              <a:off x="9384871" y="8998982"/>
              <a:ext cx="3660300" cy="351000"/>
            </a:xfrm>
            <a:prstGeom prst="rect">
              <a:avLst/>
            </a:prstGeom>
            <a:noFill/>
            <a:ln>
              <a:noFill/>
            </a:ln>
          </p:spPr>
          <p:txBody>
            <a:bodyPr anchorCtr="0" anchor="ctr" bIns="91050" lIns="182175" spcFirstLastPara="1" rIns="182175" wrap="square" tIns="91050">
              <a:noAutofit/>
            </a:bodyPr>
            <a:lstStyle/>
            <a:p>
              <a:pPr indent="0" lvl="0" marL="0" marR="0" rtl="0" algn="ctr">
                <a:lnSpc>
                  <a:spcPct val="121866"/>
                </a:lnSpc>
                <a:spcBef>
                  <a:spcPts val="0"/>
                </a:spcBef>
                <a:spcAft>
                  <a:spcPts val="0"/>
                </a:spcAft>
                <a:buClr>
                  <a:srgbClr val="FFFFFF"/>
                </a:buClr>
                <a:buSzPts val="2242"/>
                <a:buFont typeface="Montserrat"/>
                <a:buNone/>
              </a:pPr>
              <a:r>
                <a:rPr lang="en-US" sz="2242">
                  <a:solidFill>
                    <a:srgbClr val="FFFFFF"/>
                  </a:solidFill>
                  <a:latin typeface="Montserrat"/>
                  <a:ea typeface="Montserrat"/>
                  <a:cs typeface="Montserrat"/>
                  <a:sym typeface="Montserrat"/>
                </a:rPr>
                <a:t>Eliaz Therapeutics</a:t>
              </a:r>
              <a:endParaRPr sz="2242">
                <a:solidFill>
                  <a:srgbClr val="000000"/>
                </a:solidFill>
                <a:latin typeface="Calibri"/>
                <a:ea typeface="Calibri"/>
                <a:cs typeface="Calibri"/>
                <a:sym typeface="Calibri"/>
              </a:endParaRPr>
            </a:p>
          </p:txBody>
        </p:sp>
        <p:sp>
          <p:nvSpPr>
            <p:cNvPr id="109" name="Google Shape;109;g38bec907ae8_1_0"/>
            <p:cNvSpPr/>
            <p:nvPr/>
          </p:nvSpPr>
          <p:spPr>
            <a:xfrm>
              <a:off x="9917045" y="6768037"/>
              <a:ext cx="2548800" cy="284400"/>
            </a:xfrm>
            <a:prstGeom prst="rect">
              <a:avLst/>
            </a:prstGeom>
            <a:noFill/>
            <a:ln>
              <a:noFill/>
            </a:ln>
          </p:spPr>
          <p:txBody>
            <a:bodyPr anchorCtr="0" anchor="ctr" bIns="91050" lIns="182175" spcFirstLastPara="1" rIns="182175" wrap="square" tIns="91050">
              <a:noAutofit/>
            </a:bodyPr>
            <a:lstStyle/>
            <a:p>
              <a:pPr indent="0" lvl="0" marL="0" rtl="0" algn="l">
                <a:lnSpc>
                  <a:spcPct val="115000"/>
                </a:lnSpc>
                <a:spcBef>
                  <a:spcPts val="0"/>
                </a:spcBef>
                <a:spcAft>
                  <a:spcPts val="0"/>
                </a:spcAft>
                <a:buClr>
                  <a:schemeClr val="dk1"/>
                </a:buClr>
                <a:buSzPts val="1100"/>
                <a:buFont typeface="Arial"/>
                <a:buNone/>
              </a:pPr>
              <a:r>
                <a:rPr b="1" lang="en-US" sz="1869">
                  <a:latin typeface="Montserrat"/>
                  <a:ea typeface="Montserrat"/>
                  <a:cs typeface="Montserrat"/>
                  <a:sym typeface="Montserrat"/>
                </a:rPr>
                <a:t>$3,190,635 Raised</a:t>
              </a:r>
              <a:endParaRPr b="1" sz="1869">
                <a:latin typeface="Montserrat"/>
                <a:ea typeface="Montserrat"/>
                <a:cs typeface="Montserrat"/>
                <a:sym typeface="Montserrat"/>
              </a:endParaRPr>
            </a:p>
          </p:txBody>
        </p:sp>
      </p:grpSp>
      <p:pic>
        <p:nvPicPr>
          <p:cNvPr id="110" name="Google Shape;110;g38bec907ae8_1_0" title="Frame 166.png">
            <a:hlinkClick r:id="rId10"/>
          </p:cNvPr>
          <p:cNvPicPr preferRelativeResize="0"/>
          <p:nvPr/>
        </p:nvPicPr>
        <p:blipFill rotWithShape="1">
          <a:blip r:embed="rId11">
            <a:alphaModFix/>
          </a:blip>
          <a:srcRect b="0" l="120" r="130" t="0"/>
          <a:stretch/>
        </p:blipFill>
        <p:spPr>
          <a:xfrm>
            <a:off x="5085855" y="6566331"/>
            <a:ext cx="3961779" cy="2228671"/>
          </a:xfrm>
          <a:custGeom>
            <a:rect b="b" l="l" r="r" t="t"/>
            <a:pathLst>
              <a:path extrusionOk="0" h="1118530" w="1988346">
                <a:moveTo>
                  <a:pt x="49129" y="0"/>
                </a:moveTo>
                <a:lnTo>
                  <a:pt x="1939219" y="0"/>
                </a:lnTo>
                <a:cubicBezTo>
                  <a:pt x="1966350" y="0"/>
                  <a:pt x="1988346" y="21998"/>
                  <a:pt x="1988346" y="49133"/>
                </a:cubicBezTo>
                <a:lnTo>
                  <a:pt x="1988346" y="1118530"/>
                </a:lnTo>
                <a:lnTo>
                  <a:pt x="0" y="1118530"/>
                </a:lnTo>
                <a:lnTo>
                  <a:pt x="0" y="49133"/>
                </a:lnTo>
                <a:cubicBezTo>
                  <a:pt x="0" y="21998"/>
                  <a:pt x="21996" y="0"/>
                  <a:pt x="49129" y="0"/>
                </a:cubicBezTo>
                <a:close/>
              </a:path>
            </a:pathLst>
          </a:custGeom>
          <a:noFill/>
          <a:ln>
            <a:noFill/>
          </a:ln>
        </p:spPr>
      </p:pic>
      <p:grpSp>
        <p:nvGrpSpPr>
          <p:cNvPr id="111" name="Google Shape;111;g38bec907ae8_1_0"/>
          <p:cNvGrpSpPr/>
          <p:nvPr/>
        </p:nvGrpSpPr>
        <p:grpSpPr>
          <a:xfrm>
            <a:off x="5080844" y="6656095"/>
            <a:ext cx="3961787" cy="2918167"/>
            <a:chOff x="5080844" y="6656095"/>
            <a:chExt cx="3961787" cy="2918167"/>
          </a:xfrm>
        </p:grpSpPr>
        <p:sp>
          <p:nvSpPr>
            <p:cNvPr id="112" name="Google Shape;112;g38bec907ae8_1_0"/>
            <p:cNvSpPr/>
            <p:nvPr/>
          </p:nvSpPr>
          <p:spPr>
            <a:xfrm>
              <a:off x="5080844" y="8784111"/>
              <a:ext cx="3961787" cy="790152"/>
            </a:xfrm>
            <a:custGeom>
              <a:rect b="b" l="l" r="r" t="t"/>
              <a:pathLst>
                <a:path extrusionOk="0" h="396563" w="1988350">
                  <a:moveTo>
                    <a:pt x="0" y="0"/>
                  </a:moveTo>
                  <a:lnTo>
                    <a:pt x="1988351" y="0"/>
                  </a:lnTo>
                  <a:lnTo>
                    <a:pt x="1988351" y="347433"/>
                  </a:lnTo>
                  <a:cubicBezTo>
                    <a:pt x="1988351" y="374566"/>
                    <a:pt x="1966355" y="396563"/>
                    <a:pt x="1939219" y="396563"/>
                  </a:cubicBezTo>
                  <a:lnTo>
                    <a:pt x="49132" y="396563"/>
                  </a:lnTo>
                  <a:cubicBezTo>
                    <a:pt x="21996" y="396563"/>
                    <a:pt x="0" y="374566"/>
                    <a:pt x="0" y="347433"/>
                  </a:cubicBezTo>
                  <a:lnTo>
                    <a:pt x="0" y="0"/>
                  </a:lnTo>
                  <a:close/>
                </a:path>
              </a:pathLst>
            </a:custGeom>
            <a:solidFill>
              <a:srgbClr val="222226"/>
            </a:solidFill>
            <a:ln>
              <a:noFill/>
            </a:ln>
          </p:spPr>
          <p:txBody>
            <a:bodyPr anchorCtr="0" anchor="ctr" bIns="91050" lIns="182175" spcFirstLastPara="1" rIns="182175" wrap="square" tIns="91050">
              <a:noAutofit/>
            </a:bodyPr>
            <a:lstStyle/>
            <a:p>
              <a:pPr indent="0" lvl="0" marL="0" marR="0" rtl="0" algn="l">
                <a:spcBef>
                  <a:spcPts val="0"/>
                </a:spcBef>
                <a:spcAft>
                  <a:spcPts val="0"/>
                </a:spcAft>
                <a:buNone/>
              </a:pPr>
              <a:r>
                <a:t/>
              </a:r>
              <a:endParaRPr sz="3587">
                <a:solidFill>
                  <a:srgbClr val="000000"/>
                </a:solidFill>
                <a:latin typeface="Calibri"/>
                <a:ea typeface="Calibri"/>
                <a:cs typeface="Calibri"/>
                <a:sym typeface="Calibri"/>
              </a:endParaRPr>
            </a:p>
          </p:txBody>
        </p:sp>
        <p:sp>
          <p:nvSpPr>
            <p:cNvPr id="113" name="Google Shape;113;g38bec907ae8_1_0"/>
            <p:cNvSpPr/>
            <p:nvPr/>
          </p:nvSpPr>
          <p:spPr>
            <a:xfrm>
              <a:off x="5699211" y="6656095"/>
              <a:ext cx="2705335" cy="518857"/>
            </a:xfrm>
            <a:custGeom>
              <a:rect b="b" l="l" r="r" t="t"/>
              <a:pathLst>
                <a:path extrusionOk="0" h="260405" w="1357759">
                  <a:moveTo>
                    <a:pt x="0" y="0"/>
                  </a:moveTo>
                  <a:lnTo>
                    <a:pt x="1357760" y="0"/>
                  </a:lnTo>
                  <a:lnTo>
                    <a:pt x="1357760" y="260405"/>
                  </a:lnTo>
                  <a:lnTo>
                    <a:pt x="39304" y="260405"/>
                  </a:lnTo>
                  <a:cubicBezTo>
                    <a:pt x="17598" y="260405"/>
                    <a:pt x="0" y="242805"/>
                    <a:pt x="0" y="221099"/>
                  </a:cubicBezTo>
                  <a:lnTo>
                    <a:pt x="0" y="0"/>
                  </a:lnTo>
                  <a:close/>
                </a:path>
              </a:pathLst>
            </a:custGeom>
            <a:solidFill>
              <a:srgbClr val="64F4AB"/>
            </a:solidFill>
            <a:ln>
              <a:noFill/>
            </a:ln>
          </p:spPr>
          <p:txBody>
            <a:bodyPr anchorCtr="0" anchor="ctr" bIns="91050" lIns="182175" spcFirstLastPara="1" rIns="182175" wrap="square" tIns="91050">
              <a:noAutofit/>
            </a:bodyPr>
            <a:lstStyle/>
            <a:p>
              <a:pPr indent="0" lvl="0" marL="0" marR="0" rtl="0" algn="l">
                <a:spcBef>
                  <a:spcPts val="0"/>
                </a:spcBef>
                <a:spcAft>
                  <a:spcPts val="0"/>
                </a:spcAft>
                <a:buNone/>
              </a:pPr>
              <a:r>
                <a:t/>
              </a:r>
              <a:endParaRPr sz="3587">
                <a:solidFill>
                  <a:srgbClr val="000000"/>
                </a:solidFill>
                <a:latin typeface="Calibri"/>
                <a:ea typeface="Calibri"/>
                <a:cs typeface="Calibri"/>
                <a:sym typeface="Calibri"/>
              </a:endParaRPr>
            </a:p>
          </p:txBody>
        </p:sp>
        <p:sp>
          <p:nvSpPr>
            <p:cNvPr id="114" name="Google Shape;114;g38bec907ae8_1_0"/>
            <p:cNvSpPr/>
            <p:nvPr/>
          </p:nvSpPr>
          <p:spPr>
            <a:xfrm>
              <a:off x="8433201" y="6656095"/>
              <a:ext cx="518815" cy="518857"/>
            </a:xfrm>
            <a:custGeom>
              <a:rect b="b" l="l" r="r" t="t"/>
              <a:pathLst>
                <a:path extrusionOk="0" h="260405" w="260384">
                  <a:moveTo>
                    <a:pt x="0" y="0"/>
                  </a:moveTo>
                  <a:lnTo>
                    <a:pt x="221081" y="0"/>
                  </a:lnTo>
                  <a:cubicBezTo>
                    <a:pt x="242791" y="0"/>
                    <a:pt x="260385" y="17600"/>
                    <a:pt x="260385" y="39307"/>
                  </a:cubicBezTo>
                  <a:lnTo>
                    <a:pt x="260385" y="260405"/>
                  </a:lnTo>
                  <a:lnTo>
                    <a:pt x="0" y="260405"/>
                  </a:lnTo>
                  <a:lnTo>
                    <a:pt x="0" y="0"/>
                  </a:lnTo>
                  <a:close/>
                </a:path>
              </a:pathLst>
            </a:custGeom>
            <a:solidFill>
              <a:srgbClr val="64F4AB"/>
            </a:solidFill>
            <a:ln>
              <a:noFill/>
            </a:ln>
          </p:spPr>
          <p:txBody>
            <a:bodyPr anchorCtr="0" anchor="ctr" bIns="91050" lIns="182175" spcFirstLastPara="1" rIns="182175" wrap="square" tIns="91050">
              <a:noAutofit/>
            </a:bodyPr>
            <a:lstStyle/>
            <a:p>
              <a:pPr indent="0" lvl="0" marL="0" marR="0" rtl="0" algn="l">
                <a:spcBef>
                  <a:spcPts val="0"/>
                </a:spcBef>
                <a:spcAft>
                  <a:spcPts val="0"/>
                </a:spcAft>
                <a:buNone/>
              </a:pPr>
              <a:r>
                <a:t/>
              </a:r>
              <a:endParaRPr sz="3587">
                <a:solidFill>
                  <a:srgbClr val="000000"/>
                </a:solidFill>
                <a:latin typeface="Calibri"/>
                <a:ea typeface="Calibri"/>
                <a:cs typeface="Calibri"/>
                <a:sym typeface="Calibri"/>
              </a:endParaRPr>
            </a:p>
          </p:txBody>
        </p:sp>
        <p:sp>
          <p:nvSpPr>
            <p:cNvPr id="115" name="Google Shape;115;g38bec907ae8_1_0"/>
            <p:cNvSpPr/>
            <p:nvPr/>
          </p:nvSpPr>
          <p:spPr>
            <a:xfrm>
              <a:off x="8574238" y="6810293"/>
              <a:ext cx="223612" cy="223638"/>
            </a:xfrm>
            <a:custGeom>
              <a:rect b="b" l="l" r="r" t="t"/>
              <a:pathLst>
                <a:path extrusionOk="0" h="112240" w="112227">
                  <a:moveTo>
                    <a:pt x="80375" y="18653"/>
                  </a:moveTo>
                  <a:lnTo>
                    <a:pt x="6436" y="18653"/>
                  </a:lnTo>
                  <a:lnTo>
                    <a:pt x="6598" y="0"/>
                  </a:lnTo>
                  <a:lnTo>
                    <a:pt x="112227" y="0"/>
                  </a:lnTo>
                  <a:lnTo>
                    <a:pt x="112227" y="105637"/>
                  </a:lnTo>
                  <a:lnTo>
                    <a:pt x="93576" y="105804"/>
                  </a:lnTo>
                  <a:lnTo>
                    <a:pt x="93576" y="31860"/>
                  </a:lnTo>
                  <a:lnTo>
                    <a:pt x="13201" y="112241"/>
                  </a:lnTo>
                  <a:lnTo>
                    <a:pt x="0" y="99038"/>
                  </a:lnTo>
                  <a:lnTo>
                    <a:pt x="80375" y="18653"/>
                  </a:lnTo>
                  <a:close/>
                </a:path>
              </a:pathLst>
            </a:custGeom>
            <a:solidFill>
              <a:srgbClr val="000000"/>
            </a:solidFill>
            <a:ln>
              <a:noFill/>
            </a:ln>
          </p:spPr>
          <p:txBody>
            <a:bodyPr anchorCtr="0" anchor="ctr" bIns="91050" lIns="182175" spcFirstLastPara="1" rIns="182175" wrap="square" tIns="91050">
              <a:noAutofit/>
            </a:bodyPr>
            <a:lstStyle/>
            <a:p>
              <a:pPr indent="0" lvl="0" marL="0" marR="0" rtl="0" algn="l">
                <a:spcBef>
                  <a:spcPts val="0"/>
                </a:spcBef>
                <a:spcAft>
                  <a:spcPts val="0"/>
                </a:spcAft>
                <a:buNone/>
              </a:pPr>
              <a:r>
                <a:t/>
              </a:r>
              <a:endParaRPr sz="3587">
                <a:solidFill>
                  <a:srgbClr val="000000"/>
                </a:solidFill>
                <a:latin typeface="Calibri"/>
                <a:ea typeface="Calibri"/>
                <a:cs typeface="Calibri"/>
                <a:sym typeface="Calibri"/>
              </a:endParaRPr>
            </a:p>
          </p:txBody>
        </p:sp>
        <p:sp>
          <p:nvSpPr>
            <p:cNvPr id="116" name="Google Shape;116;g38bec907ae8_1_0"/>
            <p:cNvSpPr/>
            <p:nvPr/>
          </p:nvSpPr>
          <p:spPr>
            <a:xfrm>
              <a:off x="5262815" y="8998982"/>
              <a:ext cx="3660300" cy="351000"/>
            </a:xfrm>
            <a:prstGeom prst="rect">
              <a:avLst/>
            </a:prstGeom>
            <a:noFill/>
            <a:ln>
              <a:noFill/>
            </a:ln>
          </p:spPr>
          <p:txBody>
            <a:bodyPr anchorCtr="0" anchor="ctr" bIns="91050" lIns="182175" spcFirstLastPara="1" rIns="182175" wrap="square" tIns="91050">
              <a:noAutofit/>
            </a:bodyPr>
            <a:lstStyle/>
            <a:p>
              <a:pPr indent="0" lvl="0" marL="0" marR="0" rtl="0" algn="ctr">
                <a:lnSpc>
                  <a:spcPct val="121866"/>
                </a:lnSpc>
                <a:spcBef>
                  <a:spcPts val="0"/>
                </a:spcBef>
                <a:spcAft>
                  <a:spcPts val="0"/>
                </a:spcAft>
                <a:buClr>
                  <a:srgbClr val="FFFFFF"/>
                </a:buClr>
                <a:buSzPts val="2242"/>
                <a:buFont typeface="Montserrat"/>
                <a:buNone/>
              </a:pPr>
              <a:r>
                <a:rPr lang="en-US" sz="2242">
                  <a:solidFill>
                    <a:srgbClr val="FFFFFF"/>
                  </a:solidFill>
                  <a:latin typeface="Montserrat"/>
                  <a:ea typeface="Montserrat"/>
                  <a:cs typeface="Montserrat"/>
                  <a:sym typeface="Montserrat"/>
                </a:rPr>
                <a:t>FiftyFifty Brewing</a:t>
              </a:r>
              <a:endParaRPr sz="2242">
                <a:solidFill>
                  <a:srgbClr val="000000"/>
                </a:solidFill>
                <a:latin typeface="Calibri"/>
                <a:ea typeface="Calibri"/>
                <a:cs typeface="Calibri"/>
                <a:sym typeface="Calibri"/>
              </a:endParaRPr>
            </a:p>
          </p:txBody>
        </p:sp>
        <p:sp>
          <p:nvSpPr>
            <p:cNvPr id="117" name="Google Shape;117;g38bec907ae8_1_0"/>
            <p:cNvSpPr/>
            <p:nvPr/>
          </p:nvSpPr>
          <p:spPr>
            <a:xfrm>
              <a:off x="5816574" y="6768037"/>
              <a:ext cx="2548800" cy="284400"/>
            </a:xfrm>
            <a:prstGeom prst="rect">
              <a:avLst/>
            </a:prstGeom>
            <a:noFill/>
            <a:ln>
              <a:noFill/>
            </a:ln>
          </p:spPr>
          <p:txBody>
            <a:bodyPr anchorCtr="0" anchor="ctr" bIns="91050" lIns="182175" spcFirstLastPara="1" rIns="182175" wrap="square" tIns="91050">
              <a:noAutofit/>
            </a:bodyPr>
            <a:lstStyle/>
            <a:p>
              <a:pPr indent="0" lvl="0" marL="0" rtl="0" algn="l">
                <a:lnSpc>
                  <a:spcPct val="115000"/>
                </a:lnSpc>
                <a:spcBef>
                  <a:spcPts val="0"/>
                </a:spcBef>
                <a:spcAft>
                  <a:spcPts val="0"/>
                </a:spcAft>
                <a:buClr>
                  <a:schemeClr val="dk1"/>
                </a:buClr>
                <a:buSzPts val="1100"/>
                <a:buFont typeface="Arial"/>
                <a:buNone/>
              </a:pPr>
              <a:r>
                <a:rPr b="1" lang="en-US" sz="1869">
                  <a:latin typeface="Montserrat"/>
                  <a:ea typeface="Montserrat"/>
                  <a:cs typeface="Montserrat"/>
                  <a:sym typeface="Montserrat"/>
                </a:rPr>
                <a:t>$608,644 Raised</a:t>
              </a:r>
              <a:endParaRPr b="1" sz="1869">
                <a:latin typeface="Montserrat"/>
                <a:ea typeface="Montserrat"/>
                <a:cs typeface="Montserrat"/>
                <a:sym typeface="Montserrat"/>
              </a:endParaRPr>
            </a:p>
          </p:txBody>
        </p:sp>
      </p:grpSp>
      <p:pic>
        <p:nvPicPr>
          <p:cNvPr id="118" name="Google Shape;118;g38bec907ae8_1_0" title="desktop_main_image__2_.png">
            <a:hlinkClick r:id="rId12"/>
          </p:cNvPr>
          <p:cNvPicPr preferRelativeResize="0"/>
          <p:nvPr/>
        </p:nvPicPr>
        <p:blipFill rotWithShape="1">
          <a:blip r:embed="rId13">
            <a:alphaModFix/>
          </a:blip>
          <a:srcRect b="1691" l="0" r="0" t="1681"/>
          <a:stretch/>
        </p:blipFill>
        <p:spPr>
          <a:xfrm>
            <a:off x="952700" y="6566331"/>
            <a:ext cx="3961779" cy="2228671"/>
          </a:xfrm>
          <a:custGeom>
            <a:rect b="b" l="l" r="r" t="t"/>
            <a:pathLst>
              <a:path extrusionOk="0" h="1118530" w="1988346">
                <a:moveTo>
                  <a:pt x="49129" y="0"/>
                </a:moveTo>
                <a:lnTo>
                  <a:pt x="1939219" y="0"/>
                </a:lnTo>
                <a:cubicBezTo>
                  <a:pt x="1966350" y="0"/>
                  <a:pt x="1988346" y="21998"/>
                  <a:pt x="1988346" y="49133"/>
                </a:cubicBezTo>
                <a:lnTo>
                  <a:pt x="1988346" y="1118530"/>
                </a:lnTo>
                <a:lnTo>
                  <a:pt x="0" y="1118530"/>
                </a:lnTo>
                <a:lnTo>
                  <a:pt x="0" y="49133"/>
                </a:lnTo>
                <a:cubicBezTo>
                  <a:pt x="0" y="21998"/>
                  <a:pt x="21996" y="0"/>
                  <a:pt x="49129" y="0"/>
                </a:cubicBezTo>
                <a:close/>
              </a:path>
            </a:pathLst>
          </a:custGeom>
          <a:noFill/>
          <a:ln>
            <a:noFill/>
          </a:ln>
        </p:spPr>
      </p:pic>
      <p:grpSp>
        <p:nvGrpSpPr>
          <p:cNvPr id="119" name="Google Shape;119;g38bec907ae8_1_0"/>
          <p:cNvGrpSpPr/>
          <p:nvPr/>
        </p:nvGrpSpPr>
        <p:grpSpPr>
          <a:xfrm>
            <a:off x="952700" y="6657727"/>
            <a:ext cx="3961777" cy="2916535"/>
            <a:chOff x="952700" y="6657727"/>
            <a:chExt cx="3961777" cy="2916535"/>
          </a:xfrm>
        </p:grpSpPr>
        <p:sp>
          <p:nvSpPr>
            <p:cNvPr id="120" name="Google Shape;120;g38bec907ae8_1_0"/>
            <p:cNvSpPr/>
            <p:nvPr/>
          </p:nvSpPr>
          <p:spPr>
            <a:xfrm>
              <a:off x="952700" y="8784111"/>
              <a:ext cx="3961777" cy="790152"/>
            </a:xfrm>
            <a:custGeom>
              <a:rect b="b" l="l" r="r" t="t"/>
              <a:pathLst>
                <a:path extrusionOk="0" h="396563" w="1988345">
                  <a:moveTo>
                    <a:pt x="0" y="0"/>
                  </a:moveTo>
                  <a:lnTo>
                    <a:pt x="1988346" y="0"/>
                  </a:lnTo>
                  <a:lnTo>
                    <a:pt x="1988346" y="347433"/>
                  </a:lnTo>
                  <a:cubicBezTo>
                    <a:pt x="1988346" y="374566"/>
                    <a:pt x="1966350" y="396563"/>
                    <a:pt x="1939219" y="396563"/>
                  </a:cubicBezTo>
                  <a:lnTo>
                    <a:pt x="49129" y="396563"/>
                  </a:lnTo>
                  <a:cubicBezTo>
                    <a:pt x="21996" y="396563"/>
                    <a:pt x="0" y="374566"/>
                    <a:pt x="0" y="347433"/>
                  </a:cubicBezTo>
                  <a:lnTo>
                    <a:pt x="0" y="0"/>
                  </a:lnTo>
                  <a:close/>
                </a:path>
              </a:pathLst>
            </a:custGeom>
            <a:solidFill>
              <a:srgbClr val="222226"/>
            </a:solidFill>
            <a:ln>
              <a:noFill/>
            </a:ln>
          </p:spPr>
          <p:txBody>
            <a:bodyPr anchorCtr="0" anchor="ctr" bIns="91050" lIns="182175" spcFirstLastPara="1" rIns="182175" wrap="square" tIns="91050">
              <a:noAutofit/>
            </a:bodyPr>
            <a:lstStyle/>
            <a:p>
              <a:pPr indent="0" lvl="0" marL="0" marR="0" rtl="0" algn="l">
                <a:spcBef>
                  <a:spcPts val="0"/>
                </a:spcBef>
                <a:spcAft>
                  <a:spcPts val="0"/>
                </a:spcAft>
                <a:buNone/>
              </a:pPr>
              <a:r>
                <a:t/>
              </a:r>
              <a:endParaRPr sz="3587">
                <a:solidFill>
                  <a:srgbClr val="000000"/>
                </a:solidFill>
                <a:latin typeface="Calibri"/>
                <a:ea typeface="Calibri"/>
                <a:cs typeface="Calibri"/>
                <a:sym typeface="Calibri"/>
              </a:endParaRPr>
            </a:p>
          </p:txBody>
        </p:sp>
        <p:sp>
          <p:nvSpPr>
            <p:cNvPr id="121" name="Google Shape;121;g38bec907ae8_1_0"/>
            <p:cNvSpPr/>
            <p:nvPr/>
          </p:nvSpPr>
          <p:spPr>
            <a:xfrm>
              <a:off x="1554209" y="6657727"/>
              <a:ext cx="2705333" cy="518857"/>
            </a:xfrm>
            <a:custGeom>
              <a:rect b="b" l="l" r="r" t="t"/>
              <a:pathLst>
                <a:path extrusionOk="0" h="260405" w="1357758">
                  <a:moveTo>
                    <a:pt x="0" y="0"/>
                  </a:moveTo>
                  <a:lnTo>
                    <a:pt x="1357758" y="0"/>
                  </a:lnTo>
                  <a:lnTo>
                    <a:pt x="1357758" y="260405"/>
                  </a:lnTo>
                  <a:lnTo>
                    <a:pt x="39303" y="260405"/>
                  </a:lnTo>
                  <a:cubicBezTo>
                    <a:pt x="17597" y="260405"/>
                    <a:pt x="0" y="242805"/>
                    <a:pt x="0" y="221099"/>
                  </a:cubicBezTo>
                  <a:lnTo>
                    <a:pt x="0" y="0"/>
                  </a:lnTo>
                  <a:close/>
                </a:path>
              </a:pathLst>
            </a:custGeom>
            <a:solidFill>
              <a:srgbClr val="64F4AB"/>
            </a:solidFill>
            <a:ln>
              <a:noFill/>
            </a:ln>
          </p:spPr>
          <p:txBody>
            <a:bodyPr anchorCtr="0" anchor="ctr" bIns="91050" lIns="182175" spcFirstLastPara="1" rIns="182175" wrap="square" tIns="91050">
              <a:noAutofit/>
            </a:bodyPr>
            <a:lstStyle/>
            <a:p>
              <a:pPr indent="0" lvl="0" marL="0" marR="0" rtl="0" algn="l">
                <a:spcBef>
                  <a:spcPts val="0"/>
                </a:spcBef>
                <a:spcAft>
                  <a:spcPts val="0"/>
                </a:spcAft>
                <a:buNone/>
              </a:pPr>
              <a:r>
                <a:t/>
              </a:r>
              <a:endParaRPr sz="3587">
                <a:solidFill>
                  <a:srgbClr val="000000"/>
                </a:solidFill>
                <a:latin typeface="Calibri"/>
                <a:ea typeface="Calibri"/>
                <a:cs typeface="Calibri"/>
                <a:sym typeface="Calibri"/>
              </a:endParaRPr>
            </a:p>
          </p:txBody>
        </p:sp>
        <p:sp>
          <p:nvSpPr>
            <p:cNvPr id="122" name="Google Shape;122;g38bec907ae8_1_0"/>
            <p:cNvSpPr/>
            <p:nvPr/>
          </p:nvSpPr>
          <p:spPr>
            <a:xfrm>
              <a:off x="4288196" y="6657727"/>
              <a:ext cx="518825" cy="518857"/>
            </a:xfrm>
            <a:custGeom>
              <a:rect b="b" l="l" r="r" t="t"/>
              <a:pathLst>
                <a:path extrusionOk="0" h="260405" w="260389">
                  <a:moveTo>
                    <a:pt x="0" y="0"/>
                  </a:moveTo>
                  <a:lnTo>
                    <a:pt x="221086" y="0"/>
                  </a:lnTo>
                  <a:cubicBezTo>
                    <a:pt x="242791" y="0"/>
                    <a:pt x="260390" y="17600"/>
                    <a:pt x="260390" y="39307"/>
                  </a:cubicBezTo>
                  <a:lnTo>
                    <a:pt x="260390" y="260405"/>
                  </a:lnTo>
                  <a:lnTo>
                    <a:pt x="0" y="260405"/>
                  </a:lnTo>
                  <a:lnTo>
                    <a:pt x="0" y="0"/>
                  </a:lnTo>
                  <a:close/>
                </a:path>
              </a:pathLst>
            </a:custGeom>
            <a:solidFill>
              <a:srgbClr val="64F4AB"/>
            </a:solidFill>
            <a:ln>
              <a:noFill/>
            </a:ln>
          </p:spPr>
          <p:txBody>
            <a:bodyPr anchorCtr="0" anchor="ctr" bIns="91050" lIns="182175" spcFirstLastPara="1" rIns="182175" wrap="square" tIns="91050">
              <a:noAutofit/>
            </a:bodyPr>
            <a:lstStyle/>
            <a:p>
              <a:pPr indent="0" lvl="0" marL="0" marR="0" rtl="0" algn="l">
                <a:spcBef>
                  <a:spcPts val="0"/>
                </a:spcBef>
                <a:spcAft>
                  <a:spcPts val="0"/>
                </a:spcAft>
                <a:buNone/>
              </a:pPr>
              <a:r>
                <a:t/>
              </a:r>
              <a:endParaRPr sz="3587">
                <a:solidFill>
                  <a:srgbClr val="000000"/>
                </a:solidFill>
                <a:latin typeface="Calibri"/>
                <a:ea typeface="Calibri"/>
                <a:cs typeface="Calibri"/>
                <a:sym typeface="Calibri"/>
              </a:endParaRPr>
            </a:p>
          </p:txBody>
        </p:sp>
        <p:sp>
          <p:nvSpPr>
            <p:cNvPr id="123" name="Google Shape;123;g38bec907ae8_1_0"/>
            <p:cNvSpPr/>
            <p:nvPr/>
          </p:nvSpPr>
          <p:spPr>
            <a:xfrm>
              <a:off x="4429234" y="6811925"/>
              <a:ext cx="223612" cy="223638"/>
            </a:xfrm>
            <a:custGeom>
              <a:rect b="b" l="l" r="r" t="t"/>
              <a:pathLst>
                <a:path extrusionOk="0" h="112240" w="112227">
                  <a:moveTo>
                    <a:pt x="80375" y="18653"/>
                  </a:moveTo>
                  <a:lnTo>
                    <a:pt x="6436" y="18653"/>
                  </a:lnTo>
                  <a:lnTo>
                    <a:pt x="6603" y="0"/>
                  </a:lnTo>
                  <a:lnTo>
                    <a:pt x="112227" y="0"/>
                  </a:lnTo>
                  <a:lnTo>
                    <a:pt x="112227" y="105637"/>
                  </a:lnTo>
                  <a:lnTo>
                    <a:pt x="93581" y="105804"/>
                  </a:lnTo>
                  <a:lnTo>
                    <a:pt x="93581" y="31860"/>
                  </a:lnTo>
                  <a:lnTo>
                    <a:pt x="13201" y="112241"/>
                  </a:lnTo>
                  <a:lnTo>
                    <a:pt x="0" y="99034"/>
                  </a:lnTo>
                  <a:lnTo>
                    <a:pt x="80375" y="18653"/>
                  </a:lnTo>
                  <a:close/>
                </a:path>
              </a:pathLst>
            </a:custGeom>
            <a:solidFill>
              <a:srgbClr val="000000"/>
            </a:solidFill>
            <a:ln>
              <a:noFill/>
            </a:ln>
          </p:spPr>
          <p:txBody>
            <a:bodyPr anchorCtr="0" anchor="ctr" bIns="91050" lIns="182175" spcFirstLastPara="1" rIns="182175" wrap="square" tIns="91050">
              <a:noAutofit/>
            </a:bodyPr>
            <a:lstStyle/>
            <a:p>
              <a:pPr indent="0" lvl="0" marL="0" marR="0" rtl="0" algn="l">
                <a:spcBef>
                  <a:spcPts val="0"/>
                </a:spcBef>
                <a:spcAft>
                  <a:spcPts val="0"/>
                </a:spcAft>
                <a:buNone/>
              </a:pPr>
              <a:r>
                <a:t/>
              </a:r>
              <a:endParaRPr sz="3587">
                <a:solidFill>
                  <a:srgbClr val="000000"/>
                </a:solidFill>
                <a:latin typeface="Calibri"/>
                <a:ea typeface="Calibri"/>
                <a:cs typeface="Calibri"/>
                <a:sym typeface="Calibri"/>
              </a:endParaRPr>
            </a:p>
          </p:txBody>
        </p:sp>
        <p:sp>
          <p:nvSpPr>
            <p:cNvPr id="124" name="Google Shape;124;g38bec907ae8_1_0"/>
            <p:cNvSpPr/>
            <p:nvPr/>
          </p:nvSpPr>
          <p:spPr>
            <a:xfrm>
              <a:off x="1140758" y="8998982"/>
              <a:ext cx="3660300" cy="351000"/>
            </a:xfrm>
            <a:prstGeom prst="rect">
              <a:avLst/>
            </a:prstGeom>
            <a:noFill/>
            <a:ln>
              <a:noFill/>
            </a:ln>
          </p:spPr>
          <p:txBody>
            <a:bodyPr anchorCtr="0" anchor="ctr" bIns="91050" lIns="182175" spcFirstLastPara="1" rIns="182175" wrap="square" tIns="91050">
              <a:noAutofit/>
            </a:bodyPr>
            <a:lstStyle/>
            <a:p>
              <a:pPr indent="0" lvl="0" marL="0" marR="0" rtl="0" algn="ctr">
                <a:lnSpc>
                  <a:spcPct val="121866"/>
                </a:lnSpc>
                <a:spcBef>
                  <a:spcPts val="0"/>
                </a:spcBef>
                <a:spcAft>
                  <a:spcPts val="0"/>
                </a:spcAft>
                <a:buClr>
                  <a:srgbClr val="FFFFFF"/>
                </a:buClr>
                <a:buSzPts val="2242"/>
                <a:buFont typeface="Montserrat"/>
                <a:buNone/>
              </a:pPr>
              <a:r>
                <a:rPr lang="en-US" sz="2242">
                  <a:solidFill>
                    <a:srgbClr val="FFFFFF"/>
                  </a:solidFill>
                  <a:latin typeface="Montserrat"/>
                  <a:ea typeface="Montserrat"/>
                  <a:cs typeface="Montserrat"/>
                  <a:sym typeface="Montserrat"/>
                </a:rPr>
                <a:t>Qube</a:t>
              </a:r>
              <a:endParaRPr sz="2242">
                <a:solidFill>
                  <a:srgbClr val="000000"/>
                </a:solidFill>
                <a:latin typeface="Calibri"/>
                <a:ea typeface="Calibri"/>
                <a:cs typeface="Calibri"/>
                <a:sym typeface="Calibri"/>
              </a:endParaRPr>
            </a:p>
          </p:txBody>
        </p:sp>
        <p:sp>
          <p:nvSpPr>
            <p:cNvPr id="125" name="Google Shape;125;g38bec907ae8_1_0"/>
            <p:cNvSpPr/>
            <p:nvPr/>
          </p:nvSpPr>
          <p:spPr>
            <a:xfrm>
              <a:off x="1537202" y="6769675"/>
              <a:ext cx="2867400" cy="351000"/>
            </a:xfrm>
            <a:prstGeom prst="rect">
              <a:avLst/>
            </a:prstGeom>
            <a:noFill/>
            <a:ln>
              <a:noFill/>
            </a:ln>
          </p:spPr>
          <p:txBody>
            <a:bodyPr anchorCtr="0" anchor="ctr" bIns="91050" lIns="182175" spcFirstLastPara="1" rIns="182175" wrap="square" tIns="91050">
              <a:noAutofit/>
            </a:bodyPr>
            <a:lstStyle/>
            <a:p>
              <a:pPr indent="0" lvl="0" marL="0" rtl="0" algn="l">
                <a:lnSpc>
                  <a:spcPct val="115000"/>
                </a:lnSpc>
                <a:spcBef>
                  <a:spcPts val="0"/>
                </a:spcBef>
                <a:spcAft>
                  <a:spcPts val="0"/>
                </a:spcAft>
                <a:buClr>
                  <a:schemeClr val="dk1"/>
                </a:buClr>
                <a:buSzPts val="1100"/>
                <a:buFont typeface="Arial"/>
                <a:buNone/>
              </a:pPr>
              <a:r>
                <a:rPr b="1" lang="en-US" sz="1869">
                  <a:latin typeface="Montserrat"/>
                  <a:ea typeface="Montserrat"/>
                  <a:cs typeface="Montserrat"/>
                  <a:sym typeface="Montserrat"/>
                </a:rPr>
                <a:t>$1,523,261.29 Raised</a:t>
              </a:r>
              <a:endParaRPr b="1" sz="1869">
                <a:latin typeface="Montserrat"/>
                <a:ea typeface="Montserrat"/>
                <a:cs typeface="Montserrat"/>
                <a:sym typeface="Montserrat"/>
              </a:endParaRPr>
            </a:p>
          </p:txBody>
        </p:sp>
      </p:grpSp>
      <p:pic>
        <p:nvPicPr>
          <p:cNvPr id="126" name="Google Shape;126;g38bec907ae8_1_0" title="Frame 165.png">
            <a:hlinkClick r:id="rId14"/>
          </p:cNvPr>
          <p:cNvPicPr preferRelativeResize="0"/>
          <p:nvPr/>
        </p:nvPicPr>
        <p:blipFill rotWithShape="1">
          <a:blip r:embed="rId15">
            <a:alphaModFix/>
          </a:blip>
          <a:srcRect b="30" l="0" r="0" t="30"/>
          <a:stretch/>
        </p:blipFill>
        <p:spPr>
          <a:xfrm>
            <a:off x="13322898" y="3286625"/>
            <a:ext cx="3961779" cy="2228671"/>
          </a:xfrm>
          <a:custGeom>
            <a:rect b="b" l="l" r="r" t="t"/>
            <a:pathLst>
              <a:path extrusionOk="0" h="1118530" w="1988346">
                <a:moveTo>
                  <a:pt x="49129" y="0"/>
                </a:moveTo>
                <a:lnTo>
                  <a:pt x="1939219" y="0"/>
                </a:lnTo>
                <a:cubicBezTo>
                  <a:pt x="1966350" y="0"/>
                  <a:pt x="1988346" y="21998"/>
                  <a:pt x="1988346" y="49133"/>
                </a:cubicBezTo>
                <a:lnTo>
                  <a:pt x="1988346" y="1118530"/>
                </a:lnTo>
                <a:lnTo>
                  <a:pt x="0" y="1118530"/>
                </a:lnTo>
                <a:lnTo>
                  <a:pt x="0" y="49133"/>
                </a:lnTo>
                <a:cubicBezTo>
                  <a:pt x="0" y="21998"/>
                  <a:pt x="21996" y="0"/>
                  <a:pt x="49129" y="0"/>
                </a:cubicBezTo>
                <a:close/>
              </a:path>
            </a:pathLst>
          </a:custGeom>
          <a:noFill/>
          <a:ln>
            <a:noFill/>
          </a:ln>
        </p:spPr>
      </p:pic>
      <p:pic>
        <p:nvPicPr>
          <p:cNvPr id="127" name="Google Shape;127;g38bec907ae8_1_0" title="image 1.png">
            <a:hlinkClick r:id="rId16"/>
          </p:cNvPr>
          <p:cNvPicPr preferRelativeResize="0"/>
          <p:nvPr/>
        </p:nvPicPr>
        <p:blipFill rotWithShape="1">
          <a:blip r:embed="rId17">
            <a:alphaModFix/>
          </a:blip>
          <a:srcRect b="0" l="30" r="30" t="0"/>
          <a:stretch/>
        </p:blipFill>
        <p:spPr>
          <a:xfrm>
            <a:off x="9206260" y="3286625"/>
            <a:ext cx="3961779" cy="2228671"/>
          </a:xfrm>
          <a:custGeom>
            <a:rect b="b" l="l" r="r" t="t"/>
            <a:pathLst>
              <a:path extrusionOk="0" h="1118530" w="1988346">
                <a:moveTo>
                  <a:pt x="49129" y="0"/>
                </a:moveTo>
                <a:lnTo>
                  <a:pt x="1939219" y="0"/>
                </a:lnTo>
                <a:cubicBezTo>
                  <a:pt x="1966350" y="0"/>
                  <a:pt x="1988346" y="21998"/>
                  <a:pt x="1988346" y="49133"/>
                </a:cubicBezTo>
                <a:lnTo>
                  <a:pt x="1988346" y="1118530"/>
                </a:lnTo>
                <a:lnTo>
                  <a:pt x="0" y="1118530"/>
                </a:lnTo>
                <a:lnTo>
                  <a:pt x="0" y="49133"/>
                </a:lnTo>
                <a:cubicBezTo>
                  <a:pt x="0" y="21998"/>
                  <a:pt x="21996" y="0"/>
                  <a:pt x="49129" y="0"/>
                </a:cubicBezTo>
                <a:close/>
              </a:path>
            </a:pathLst>
          </a:custGeom>
          <a:noFill/>
          <a:ln>
            <a:noFill/>
          </a:ln>
        </p:spPr>
      </p:pic>
      <p:pic>
        <p:nvPicPr>
          <p:cNvPr id="128" name="Google Shape;128;g38bec907ae8_1_0" title="Frame 164.png">
            <a:hlinkClick r:id="rId18"/>
          </p:cNvPr>
          <p:cNvPicPr preferRelativeResize="0"/>
          <p:nvPr/>
        </p:nvPicPr>
        <p:blipFill rotWithShape="1">
          <a:blip r:embed="rId19">
            <a:alphaModFix/>
          </a:blip>
          <a:srcRect b="0" l="30" r="30" t="0"/>
          <a:stretch/>
        </p:blipFill>
        <p:spPr>
          <a:xfrm>
            <a:off x="5082703" y="3286625"/>
            <a:ext cx="3961779" cy="2228671"/>
          </a:xfrm>
          <a:custGeom>
            <a:rect b="b" l="l" r="r" t="t"/>
            <a:pathLst>
              <a:path extrusionOk="0" h="1118530" w="1988346">
                <a:moveTo>
                  <a:pt x="49129" y="0"/>
                </a:moveTo>
                <a:lnTo>
                  <a:pt x="1939219" y="0"/>
                </a:lnTo>
                <a:cubicBezTo>
                  <a:pt x="1966350" y="0"/>
                  <a:pt x="1988346" y="21998"/>
                  <a:pt x="1988346" y="49133"/>
                </a:cubicBezTo>
                <a:lnTo>
                  <a:pt x="1988346" y="1118530"/>
                </a:lnTo>
                <a:lnTo>
                  <a:pt x="0" y="1118530"/>
                </a:lnTo>
                <a:lnTo>
                  <a:pt x="0" y="49133"/>
                </a:lnTo>
                <a:cubicBezTo>
                  <a:pt x="0" y="21998"/>
                  <a:pt x="21996" y="0"/>
                  <a:pt x="49129" y="0"/>
                </a:cubicBezTo>
                <a:close/>
              </a:path>
            </a:pathLst>
          </a:custGeom>
          <a:noFill/>
          <a:ln>
            <a:noFill/>
          </a:ln>
        </p:spPr>
      </p:pic>
      <p:grpSp>
        <p:nvGrpSpPr>
          <p:cNvPr id="129" name="Google Shape;129;g38bec907ae8_1_0"/>
          <p:cNvGrpSpPr/>
          <p:nvPr/>
        </p:nvGrpSpPr>
        <p:grpSpPr>
          <a:xfrm>
            <a:off x="9199525" y="3387422"/>
            <a:ext cx="3961797" cy="2918169"/>
            <a:chOff x="9199525" y="3387422"/>
            <a:chExt cx="3961797" cy="2918169"/>
          </a:xfrm>
        </p:grpSpPr>
        <p:sp>
          <p:nvSpPr>
            <p:cNvPr id="130" name="Google Shape;130;g38bec907ae8_1_0"/>
            <p:cNvSpPr/>
            <p:nvPr/>
          </p:nvSpPr>
          <p:spPr>
            <a:xfrm>
              <a:off x="9199525" y="5515439"/>
              <a:ext cx="3961797" cy="790152"/>
            </a:xfrm>
            <a:custGeom>
              <a:rect b="b" l="l" r="r" t="t"/>
              <a:pathLst>
                <a:path extrusionOk="0" h="396563" w="1988355">
                  <a:moveTo>
                    <a:pt x="0" y="0"/>
                  </a:moveTo>
                  <a:lnTo>
                    <a:pt x="1988355" y="0"/>
                  </a:lnTo>
                  <a:lnTo>
                    <a:pt x="1988355" y="347432"/>
                  </a:lnTo>
                  <a:cubicBezTo>
                    <a:pt x="1988355" y="374566"/>
                    <a:pt x="1966346" y="396563"/>
                    <a:pt x="1939238" y="396563"/>
                  </a:cubicBezTo>
                  <a:lnTo>
                    <a:pt x="49127" y="396563"/>
                  </a:lnTo>
                  <a:cubicBezTo>
                    <a:pt x="21996" y="396563"/>
                    <a:pt x="0" y="374566"/>
                    <a:pt x="0" y="347432"/>
                  </a:cubicBezTo>
                  <a:lnTo>
                    <a:pt x="0" y="0"/>
                  </a:lnTo>
                  <a:close/>
                </a:path>
              </a:pathLst>
            </a:custGeom>
            <a:solidFill>
              <a:srgbClr val="222226"/>
            </a:solidFill>
            <a:ln>
              <a:noFill/>
            </a:ln>
          </p:spPr>
          <p:txBody>
            <a:bodyPr anchorCtr="0" anchor="ctr" bIns="91050" lIns="182175" spcFirstLastPara="1" rIns="182175" wrap="square" tIns="91050">
              <a:noAutofit/>
            </a:bodyPr>
            <a:lstStyle/>
            <a:p>
              <a:pPr indent="0" lvl="0" marL="0" marR="0" rtl="0" algn="l">
                <a:spcBef>
                  <a:spcPts val="0"/>
                </a:spcBef>
                <a:spcAft>
                  <a:spcPts val="0"/>
                </a:spcAft>
                <a:buNone/>
              </a:pPr>
              <a:r>
                <a:t/>
              </a:r>
              <a:endParaRPr sz="3587">
                <a:solidFill>
                  <a:srgbClr val="000000"/>
                </a:solidFill>
                <a:latin typeface="Calibri"/>
                <a:ea typeface="Calibri"/>
                <a:cs typeface="Calibri"/>
                <a:sym typeface="Calibri"/>
              </a:endParaRPr>
            </a:p>
          </p:txBody>
        </p:sp>
        <p:sp>
          <p:nvSpPr>
            <p:cNvPr id="131" name="Google Shape;131;g38bec907ae8_1_0"/>
            <p:cNvSpPr/>
            <p:nvPr/>
          </p:nvSpPr>
          <p:spPr>
            <a:xfrm>
              <a:off x="9801050" y="3387422"/>
              <a:ext cx="2705335" cy="518853"/>
            </a:xfrm>
            <a:custGeom>
              <a:rect b="b" l="l" r="r" t="t"/>
              <a:pathLst>
                <a:path extrusionOk="0" h="260403" w="1357759">
                  <a:moveTo>
                    <a:pt x="0" y="0"/>
                  </a:moveTo>
                  <a:lnTo>
                    <a:pt x="1357759" y="0"/>
                  </a:lnTo>
                  <a:lnTo>
                    <a:pt x="1357759" y="260404"/>
                  </a:lnTo>
                  <a:lnTo>
                    <a:pt x="39304" y="260404"/>
                  </a:lnTo>
                  <a:cubicBezTo>
                    <a:pt x="17594" y="260404"/>
                    <a:pt x="0" y="242806"/>
                    <a:pt x="0" y="221098"/>
                  </a:cubicBezTo>
                  <a:lnTo>
                    <a:pt x="0" y="0"/>
                  </a:lnTo>
                  <a:close/>
                </a:path>
              </a:pathLst>
            </a:custGeom>
            <a:solidFill>
              <a:srgbClr val="64F4AB"/>
            </a:solidFill>
            <a:ln>
              <a:noFill/>
            </a:ln>
          </p:spPr>
          <p:txBody>
            <a:bodyPr anchorCtr="0" anchor="ctr" bIns="91050" lIns="182175" spcFirstLastPara="1" rIns="182175" wrap="square" tIns="91050">
              <a:noAutofit/>
            </a:bodyPr>
            <a:lstStyle/>
            <a:p>
              <a:pPr indent="0" lvl="0" marL="0" marR="0" rtl="0" algn="l">
                <a:spcBef>
                  <a:spcPts val="0"/>
                </a:spcBef>
                <a:spcAft>
                  <a:spcPts val="0"/>
                </a:spcAft>
                <a:buNone/>
              </a:pPr>
              <a:r>
                <a:t/>
              </a:r>
              <a:endParaRPr sz="3587">
                <a:solidFill>
                  <a:srgbClr val="000000"/>
                </a:solidFill>
                <a:latin typeface="Calibri"/>
                <a:ea typeface="Calibri"/>
                <a:cs typeface="Calibri"/>
                <a:sym typeface="Calibri"/>
              </a:endParaRPr>
            </a:p>
          </p:txBody>
        </p:sp>
        <p:sp>
          <p:nvSpPr>
            <p:cNvPr id="132" name="Google Shape;132;g38bec907ae8_1_0"/>
            <p:cNvSpPr/>
            <p:nvPr/>
          </p:nvSpPr>
          <p:spPr>
            <a:xfrm>
              <a:off x="12535041" y="3387422"/>
              <a:ext cx="518855" cy="518853"/>
            </a:xfrm>
            <a:custGeom>
              <a:rect b="b" l="l" r="r" t="t"/>
              <a:pathLst>
                <a:path extrusionOk="0" h="260403" w="260404">
                  <a:moveTo>
                    <a:pt x="0" y="0"/>
                  </a:moveTo>
                  <a:lnTo>
                    <a:pt x="221101" y="0"/>
                  </a:lnTo>
                  <a:cubicBezTo>
                    <a:pt x="242777" y="0"/>
                    <a:pt x="260404" y="17598"/>
                    <a:pt x="260404" y="39306"/>
                  </a:cubicBezTo>
                  <a:lnTo>
                    <a:pt x="260404" y="260404"/>
                  </a:lnTo>
                  <a:lnTo>
                    <a:pt x="0" y="260404"/>
                  </a:lnTo>
                  <a:lnTo>
                    <a:pt x="0" y="0"/>
                  </a:lnTo>
                  <a:close/>
                </a:path>
              </a:pathLst>
            </a:custGeom>
            <a:solidFill>
              <a:srgbClr val="64F4AB"/>
            </a:solidFill>
            <a:ln>
              <a:noFill/>
            </a:ln>
          </p:spPr>
          <p:txBody>
            <a:bodyPr anchorCtr="0" anchor="ctr" bIns="91050" lIns="182175" spcFirstLastPara="1" rIns="182175" wrap="square" tIns="91050">
              <a:noAutofit/>
            </a:bodyPr>
            <a:lstStyle/>
            <a:p>
              <a:pPr indent="0" lvl="0" marL="0" marR="0" rtl="0" algn="l">
                <a:spcBef>
                  <a:spcPts val="0"/>
                </a:spcBef>
                <a:spcAft>
                  <a:spcPts val="0"/>
                </a:spcAft>
                <a:buNone/>
              </a:pPr>
              <a:r>
                <a:t/>
              </a:r>
              <a:endParaRPr sz="3587">
                <a:solidFill>
                  <a:srgbClr val="000000"/>
                </a:solidFill>
                <a:latin typeface="Calibri"/>
                <a:ea typeface="Calibri"/>
                <a:cs typeface="Calibri"/>
                <a:sym typeface="Calibri"/>
              </a:endParaRPr>
            </a:p>
          </p:txBody>
        </p:sp>
        <p:sp>
          <p:nvSpPr>
            <p:cNvPr id="133" name="Google Shape;133;g38bec907ae8_1_0"/>
            <p:cNvSpPr/>
            <p:nvPr/>
          </p:nvSpPr>
          <p:spPr>
            <a:xfrm>
              <a:off x="12676107" y="3541622"/>
              <a:ext cx="223547" cy="223634"/>
            </a:xfrm>
            <a:custGeom>
              <a:rect b="b" l="l" r="r" t="t"/>
              <a:pathLst>
                <a:path extrusionOk="0" h="112238" w="112194">
                  <a:moveTo>
                    <a:pt x="80370" y="18651"/>
                  </a:moveTo>
                  <a:lnTo>
                    <a:pt x="6432" y="18651"/>
                  </a:lnTo>
                  <a:lnTo>
                    <a:pt x="6574" y="0"/>
                  </a:lnTo>
                  <a:lnTo>
                    <a:pt x="112194" y="0"/>
                  </a:lnTo>
                  <a:lnTo>
                    <a:pt x="112194" y="105636"/>
                  </a:lnTo>
                  <a:lnTo>
                    <a:pt x="93566" y="105802"/>
                  </a:lnTo>
                  <a:lnTo>
                    <a:pt x="93566" y="31856"/>
                  </a:lnTo>
                  <a:lnTo>
                    <a:pt x="13197" y="112239"/>
                  </a:lnTo>
                  <a:lnTo>
                    <a:pt x="0" y="99034"/>
                  </a:lnTo>
                  <a:lnTo>
                    <a:pt x="80370" y="18651"/>
                  </a:lnTo>
                  <a:close/>
                </a:path>
              </a:pathLst>
            </a:custGeom>
            <a:solidFill>
              <a:srgbClr val="000000"/>
            </a:solidFill>
            <a:ln>
              <a:noFill/>
            </a:ln>
          </p:spPr>
          <p:txBody>
            <a:bodyPr anchorCtr="0" anchor="ctr" bIns="91050" lIns="182175" spcFirstLastPara="1" rIns="182175" wrap="square" tIns="91050">
              <a:noAutofit/>
            </a:bodyPr>
            <a:lstStyle/>
            <a:p>
              <a:pPr indent="0" lvl="0" marL="0" marR="0" rtl="0" algn="l">
                <a:spcBef>
                  <a:spcPts val="0"/>
                </a:spcBef>
                <a:spcAft>
                  <a:spcPts val="0"/>
                </a:spcAft>
                <a:buNone/>
              </a:pPr>
              <a:r>
                <a:t/>
              </a:r>
              <a:endParaRPr sz="3587">
                <a:solidFill>
                  <a:srgbClr val="000000"/>
                </a:solidFill>
                <a:latin typeface="Calibri"/>
                <a:ea typeface="Calibri"/>
                <a:cs typeface="Calibri"/>
                <a:sym typeface="Calibri"/>
              </a:endParaRPr>
            </a:p>
          </p:txBody>
        </p:sp>
        <p:sp>
          <p:nvSpPr>
            <p:cNvPr id="134" name="Google Shape;134;g38bec907ae8_1_0"/>
            <p:cNvSpPr/>
            <p:nvPr/>
          </p:nvSpPr>
          <p:spPr>
            <a:xfrm>
              <a:off x="9864323" y="3474325"/>
              <a:ext cx="2982600" cy="372900"/>
            </a:xfrm>
            <a:prstGeom prst="rect">
              <a:avLst/>
            </a:prstGeom>
            <a:noFill/>
            <a:ln>
              <a:noFill/>
            </a:ln>
          </p:spPr>
          <p:txBody>
            <a:bodyPr anchorCtr="0" anchor="ctr" bIns="91050" lIns="182175" spcFirstLastPara="1" rIns="182175" wrap="square" tIns="91050">
              <a:noAutofit/>
            </a:bodyPr>
            <a:lstStyle/>
            <a:p>
              <a:pPr indent="0" lvl="0" marL="0" rtl="0" algn="l">
                <a:lnSpc>
                  <a:spcPct val="115000"/>
                </a:lnSpc>
                <a:spcBef>
                  <a:spcPts val="0"/>
                </a:spcBef>
                <a:spcAft>
                  <a:spcPts val="0"/>
                </a:spcAft>
                <a:buClr>
                  <a:schemeClr val="dk1"/>
                </a:buClr>
                <a:buSzPts val="1100"/>
                <a:buFont typeface="Arial"/>
                <a:buNone/>
              </a:pPr>
              <a:r>
                <a:rPr b="1" lang="en-US" sz="1869">
                  <a:latin typeface="Montserrat"/>
                  <a:ea typeface="Montserrat"/>
                  <a:cs typeface="Montserrat"/>
                  <a:sym typeface="Montserrat"/>
                </a:rPr>
                <a:t>$3,079,032 Raised</a:t>
              </a:r>
              <a:endParaRPr b="1" sz="1869">
                <a:latin typeface="Montserrat"/>
                <a:ea typeface="Montserrat"/>
                <a:cs typeface="Montserrat"/>
                <a:sym typeface="Montserrat"/>
              </a:endParaRPr>
            </a:p>
          </p:txBody>
        </p:sp>
        <p:sp>
          <p:nvSpPr>
            <p:cNvPr id="135" name="Google Shape;135;g38bec907ae8_1_0"/>
            <p:cNvSpPr/>
            <p:nvPr/>
          </p:nvSpPr>
          <p:spPr>
            <a:xfrm>
              <a:off x="9384871" y="5701882"/>
              <a:ext cx="3660300" cy="351000"/>
            </a:xfrm>
            <a:prstGeom prst="rect">
              <a:avLst/>
            </a:prstGeom>
            <a:noFill/>
            <a:ln>
              <a:noFill/>
            </a:ln>
          </p:spPr>
          <p:txBody>
            <a:bodyPr anchorCtr="0" anchor="ctr" bIns="91050" lIns="182175" spcFirstLastPara="1" rIns="182175" wrap="square" tIns="91050">
              <a:noAutofit/>
            </a:bodyPr>
            <a:lstStyle/>
            <a:p>
              <a:pPr indent="0" lvl="0" marL="0" marR="0" rtl="0" algn="ctr">
                <a:lnSpc>
                  <a:spcPct val="121866"/>
                </a:lnSpc>
                <a:spcBef>
                  <a:spcPts val="0"/>
                </a:spcBef>
                <a:spcAft>
                  <a:spcPts val="0"/>
                </a:spcAft>
                <a:buClr>
                  <a:srgbClr val="FFFFFF"/>
                </a:buClr>
                <a:buSzPts val="2242"/>
                <a:buFont typeface="Montserrat"/>
                <a:buNone/>
              </a:pPr>
              <a:r>
                <a:rPr lang="en-US" sz="2242">
                  <a:solidFill>
                    <a:srgbClr val="FFFFFF"/>
                  </a:solidFill>
                  <a:latin typeface="Montserrat"/>
                  <a:ea typeface="Montserrat"/>
                  <a:cs typeface="Montserrat"/>
                  <a:sym typeface="Montserrat"/>
                </a:rPr>
                <a:t>AEXLAB</a:t>
              </a:r>
              <a:endParaRPr sz="2242">
                <a:solidFill>
                  <a:srgbClr val="000000"/>
                </a:solidFill>
                <a:latin typeface="Calibri"/>
                <a:ea typeface="Calibri"/>
                <a:cs typeface="Calibri"/>
                <a:sym typeface="Calibri"/>
              </a:endParaRPr>
            </a:p>
          </p:txBody>
        </p:sp>
      </p:grpSp>
      <p:grpSp>
        <p:nvGrpSpPr>
          <p:cNvPr id="136" name="Google Shape;136;g38bec907ae8_1_0"/>
          <p:cNvGrpSpPr/>
          <p:nvPr/>
        </p:nvGrpSpPr>
        <p:grpSpPr>
          <a:xfrm>
            <a:off x="5080844" y="3387422"/>
            <a:ext cx="3961787" cy="2918169"/>
            <a:chOff x="5080844" y="3387422"/>
            <a:chExt cx="3961787" cy="2918169"/>
          </a:xfrm>
        </p:grpSpPr>
        <p:sp>
          <p:nvSpPr>
            <p:cNvPr id="137" name="Google Shape;137;g38bec907ae8_1_0"/>
            <p:cNvSpPr/>
            <p:nvPr/>
          </p:nvSpPr>
          <p:spPr>
            <a:xfrm>
              <a:off x="5080844" y="5515439"/>
              <a:ext cx="3961787" cy="790152"/>
            </a:xfrm>
            <a:custGeom>
              <a:rect b="b" l="l" r="r" t="t"/>
              <a:pathLst>
                <a:path extrusionOk="0" h="396563" w="1988350">
                  <a:moveTo>
                    <a:pt x="0" y="0"/>
                  </a:moveTo>
                  <a:lnTo>
                    <a:pt x="1988351" y="0"/>
                  </a:lnTo>
                  <a:lnTo>
                    <a:pt x="1988351" y="347432"/>
                  </a:lnTo>
                  <a:cubicBezTo>
                    <a:pt x="1988351" y="374566"/>
                    <a:pt x="1966355" y="396563"/>
                    <a:pt x="1939219" y="396563"/>
                  </a:cubicBezTo>
                  <a:lnTo>
                    <a:pt x="49132" y="396563"/>
                  </a:lnTo>
                  <a:cubicBezTo>
                    <a:pt x="21996" y="396563"/>
                    <a:pt x="0" y="374566"/>
                    <a:pt x="0" y="347432"/>
                  </a:cubicBezTo>
                  <a:lnTo>
                    <a:pt x="0" y="0"/>
                  </a:lnTo>
                  <a:close/>
                </a:path>
              </a:pathLst>
            </a:custGeom>
            <a:solidFill>
              <a:srgbClr val="222226"/>
            </a:solidFill>
            <a:ln>
              <a:noFill/>
            </a:ln>
          </p:spPr>
          <p:txBody>
            <a:bodyPr anchorCtr="0" anchor="ctr" bIns="91050" lIns="182175" spcFirstLastPara="1" rIns="182175" wrap="square" tIns="91050">
              <a:noAutofit/>
            </a:bodyPr>
            <a:lstStyle/>
            <a:p>
              <a:pPr indent="0" lvl="0" marL="0" marR="0" rtl="0" algn="l">
                <a:spcBef>
                  <a:spcPts val="0"/>
                </a:spcBef>
                <a:spcAft>
                  <a:spcPts val="0"/>
                </a:spcAft>
                <a:buNone/>
              </a:pPr>
              <a:r>
                <a:t/>
              </a:r>
              <a:endParaRPr sz="3587">
                <a:solidFill>
                  <a:srgbClr val="000000"/>
                </a:solidFill>
                <a:latin typeface="Calibri"/>
                <a:ea typeface="Calibri"/>
                <a:cs typeface="Calibri"/>
                <a:sym typeface="Calibri"/>
              </a:endParaRPr>
            </a:p>
          </p:txBody>
        </p:sp>
        <p:sp>
          <p:nvSpPr>
            <p:cNvPr id="138" name="Google Shape;138;g38bec907ae8_1_0"/>
            <p:cNvSpPr/>
            <p:nvPr/>
          </p:nvSpPr>
          <p:spPr>
            <a:xfrm>
              <a:off x="5677632" y="3387422"/>
              <a:ext cx="2705335" cy="518853"/>
            </a:xfrm>
            <a:custGeom>
              <a:rect b="b" l="l" r="r" t="t"/>
              <a:pathLst>
                <a:path extrusionOk="0" h="260403" w="1357759">
                  <a:moveTo>
                    <a:pt x="0" y="0"/>
                  </a:moveTo>
                  <a:lnTo>
                    <a:pt x="1357760" y="0"/>
                  </a:lnTo>
                  <a:lnTo>
                    <a:pt x="1357760" y="260404"/>
                  </a:lnTo>
                  <a:lnTo>
                    <a:pt x="39304" y="260404"/>
                  </a:lnTo>
                  <a:cubicBezTo>
                    <a:pt x="17594" y="260404"/>
                    <a:pt x="0" y="242806"/>
                    <a:pt x="0" y="221098"/>
                  </a:cubicBezTo>
                  <a:lnTo>
                    <a:pt x="0" y="0"/>
                  </a:lnTo>
                  <a:close/>
                </a:path>
              </a:pathLst>
            </a:custGeom>
            <a:solidFill>
              <a:srgbClr val="64F4AB"/>
            </a:solidFill>
            <a:ln>
              <a:noFill/>
            </a:ln>
          </p:spPr>
          <p:txBody>
            <a:bodyPr anchorCtr="0" anchor="ctr" bIns="91050" lIns="182175" spcFirstLastPara="1" rIns="182175" wrap="square" tIns="91050">
              <a:noAutofit/>
            </a:bodyPr>
            <a:lstStyle/>
            <a:p>
              <a:pPr indent="0" lvl="0" marL="0" marR="0" rtl="0" algn="l">
                <a:spcBef>
                  <a:spcPts val="0"/>
                </a:spcBef>
                <a:spcAft>
                  <a:spcPts val="0"/>
                </a:spcAft>
                <a:buNone/>
              </a:pPr>
              <a:r>
                <a:t/>
              </a:r>
              <a:endParaRPr sz="3587">
                <a:solidFill>
                  <a:srgbClr val="000000"/>
                </a:solidFill>
                <a:latin typeface="Calibri"/>
                <a:ea typeface="Calibri"/>
                <a:cs typeface="Calibri"/>
                <a:sym typeface="Calibri"/>
              </a:endParaRPr>
            </a:p>
          </p:txBody>
        </p:sp>
        <p:sp>
          <p:nvSpPr>
            <p:cNvPr id="139" name="Google Shape;139;g38bec907ae8_1_0"/>
            <p:cNvSpPr/>
            <p:nvPr/>
          </p:nvSpPr>
          <p:spPr>
            <a:xfrm>
              <a:off x="8411623" y="3387422"/>
              <a:ext cx="518815" cy="518853"/>
            </a:xfrm>
            <a:custGeom>
              <a:rect b="b" l="l" r="r" t="t"/>
              <a:pathLst>
                <a:path extrusionOk="0" h="260403" w="260384">
                  <a:moveTo>
                    <a:pt x="0" y="0"/>
                  </a:moveTo>
                  <a:lnTo>
                    <a:pt x="221081" y="0"/>
                  </a:lnTo>
                  <a:cubicBezTo>
                    <a:pt x="242787" y="0"/>
                    <a:pt x="260385" y="17598"/>
                    <a:pt x="260385" y="39306"/>
                  </a:cubicBezTo>
                  <a:lnTo>
                    <a:pt x="260385" y="260404"/>
                  </a:lnTo>
                  <a:lnTo>
                    <a:pt x="0" y="260404"/>
                  </a:lnTo>
                  <a:lnTo>
                    <a:pt x="0" y="0"/>
                  </a:lnTo>
                  <a:close/>
                </a:path>
              </a:pathLst>
            </a:custGeom>
            <a:solidFill>
              <a:srgbClr val="64F4AB"/>
            </a:solidFill>
            <a:ln>
              <a:noFill/>
            </a:ln>
          </p:spPr>
          <p:txBody>
            <a:bodyPr anchorCtr="0" anchor="ctr" bIns="91050" lIns="182175" spcFirstLastPara="1" rIns="182175" wrap="square" tIns="91050">
              <a:noAutofit/>
            </a:bodyPr>
            <a:lstStyle/>
            <a:p>
              <a:pPr indent="0" lvl="0" marL="0" marR="0" rtl="0" algn="l">
                <a:spcBef>
                  <a:spcPts val="0"/>
                </a:spcBef>
                <a:spcAft>
                  <a:spcPts val="0"/>
                </a:spcAft>
                <a:buNone/>
              </a:pPr>
              <a:r>
                <a:t/>
              </a:r>
              <a:endParaRPr sz="3587">
                <a:solidFill>
                  <a:srgbClr val="000000"/>
                </a:solidFill>
                <a:latin typeface="Calibri"/>
                <a:ea typeface="Calibri"/>
                <a:cs typeface="Calibri"/>
                <a:sym typeface="Calibri"/>
              </a:endParaRPr>
            </a:p>
          </p:txBody>
        </p:sp>
        <p:sp>
          <p:nvSpPr>
            <p:cNvPr id="140" name="Google Shape;140;g38bec907ae8_1_0"/>
            <p:cNvSpPr/>
            <p:nvPr/>
          </p:nvSpPr>
          <p:spPr>
            <a:xfrm>
              <a:off x="8552652" y="3541622"/>
              <a:ext cx="223620" cy="223634"/>
            </a:xfrm>
            <a:custGeom>
              <a:rect b="b" l="l" r="r" t="t"/>
              <a:pathLst>
                <a:path extrusionOk="0" h="112238" w="112231">
                  <a:moveTo>
                    <a:pt x="80374" y="18651"/>
                  </a:moveTo>
                  <a:lnTo>
                    <a:pt x="6436" y="18651"/>
                  </a:lnTo>
                  <a:lnTo>
                    <a:pt x="6603" y="0"/>
                  </a:lnTo>
                  <a:lnTo>
                    <a:pt x="112232" y="0"/>
                  </a:lnTo>
                  <a:lnTo>
                    <a:pt x="112232" y="105636"/>
                  </a:lnTo>
                  <a:lnTo>
                    <a:pt x="93581" y="105802"/>
                  </a:lnTo>
                  <a:lnTo>
                    <a:pt x="93581" y="31856"/>
                  </a:lnTo>
                  <a:lnTo>
                    <a:pt x="13206" y="112239"/>
                  </a:lnTo>
                  <a:lnTo>
                    <a:pt x="0" y="99034"/>
                  </a:lnTo>
                  <a:lnTo>
                    <a:pt x="80374" y="18651"/>
                  </a:lnTo>
                  <a:close/>
                </a:path>
              </a:pathLst>
            </a:custGeom>
            <a:solidFill>
              <a:srgbClr val="000000"/>
            </a:solidFill>
            <a:ln>
              <a:noFill/>
            </a:ln>
          </p:spPr>
          <p:txBody>
            <a:bodyPr anchorCtr="0" anchor="ctr" bIns="91050" lIns="182175" spcFirstLastPara="1" rIns="182175" wrap="square" tIns="91050">
              <a:noAutofit/>
            </a:bodyPr>
            <a:lstStyle/>
            <a:p>
              <a:pPr indent="0" lvl="0" marL="0" marR="0" rtl="0" algn="l">
                <a:spcBef>
                  <a:spcPts val="0"/>
                </a:spcBef>
                <a:spcAft>
                  <a:spcPts val="0"/>
                </a:spcAft>
                <a:buNone/>
              </a:pPr>
              <a:r>
                <a:t/>
              </a:r>
              <a:endParaRPr sz="3587">
                <a:solidFill>
                  <a:srgbClr val="000000"/>
                </a:solidFill>
                <a:latin typeface="Calibri"/>
                <a:ea typeface="Calibri"/>
                <a:cs typeface="Calibri"/>
                <a:sym typeface="Calibri"/>
              </a:endParaRPr>
            </a:p>
          </p:txBody>
        </p:sp>
        <p:sp>
          <p:nvSpPr>
            <p:cNvPr id="141" name="Google Shape;141;g38bec907ae8_1_0"/>
            <p:cNvSpPr/>
            <p:nvPr/>
          </p:nvSpPr>
          <p:spPr>
            <a:xfrm>
              <a:off x="5794998" y="3500693"/>
              <a:ext cx="2548800" cy="284400"/>
            </a:xfrm>
            <a:prstGeom prst="rect">
              <a:avLst/>
            </a:prstGeom>
            <a:noFill/>
            <a:ln>
              <a:noFill/>
            </a:ln>
          </p:spPr>
          <p:txBody>
            <a:bodyPr anchorCtr="0" anchor="ctr" bIns="91050" lIns="182175" spcFirstLastPara="1" rIns="182175" wrap="square" tIns="91050">
              <a:noAutofit/>
            </a:bodyPr>
            <a:lstStyle/>
            <a:p>
              <a:pPr indent="0" lvl="0" marL="0" rtl="0" algn="l">
                <a:lnSpc>
                  <a:spcPct val="115000"/>
                </a:lnSpc>
                <a:spcBef>
                  <a:spcPts val="0"/>
                </a:spcBef>
                <a:spcAft>
                  <a:spcPts val="0"/>
                </a:spcAft>
                <a:buClr>
                  <a:schemeClr val="dk1"/>
                </a:buClr>
                <a:buSzPts val="1100"/>
                <a:buFont typeface="Arial"/>
                <a:buNone/>
              </a:pPr>
              <a:r>
                <a:rPr b="1" lang="en-US" sz="1869">
                  <a:latin typeface="Montserrat"/>
                  <a:ea typeface="Montserrat"/>
                  <a:cs typeface="Montserrat"/>
                  <a:sym typeface="Montserrat"/>
                </a:rPr>
                <a:t>$1,309,141  Raised</a:t>
              </a:r>
              <a:endParaRPr b="1" sz="1869">
                <a:latin typeface="Montserrat"/>
                <a:ea typeface="Montserrat"/>
                <a:cs typeface="Montserrat"/>
                <a:sym typeface="Montserrat"/>
              </a:endParaRPr>
            </a:p>
          </p:txBody>
        </p:sp>
        <p:sp>
          <p:nvSpPr>
            <p:cNvPr id="142" name="Google Shape;142;g38bec907ae8_1_0"/>
            <p:cNvSpPr/>
            <p:nvPr/>
          </p:nvSpPr>
          <p:spPr>
            <a:xfrm>
              <a:off x="5262815" y="5701882"/>
              <a:ext cx="3660300" cy="351000"/>
            </a:xfrm>
            <a:prstGeom prst="rect">
              <a:avLst/>
            </a:prstGeom>
            <a:noFill/>
            <a:ln>
              <a:noFill/>
            </a:ln>
          </p:spPr>
          <p:txBody>
            <a:bodyPr anchorCtr="0" anchor="ctr" bIns="91050" lIns="182175" spcFirstLastPara="1" rIns="182175" wrap="square" tIns="91050">
              <a:noAutofit/>
            </a:bodyPr>
            <a:lstStyle/>
            <a:p>
              <a:pPr indent="0" lvl="0" marL="0" marR="0" rtl="0" algn="ctr">
                <a:lnSpc>
                  <a:spcPct val="121866"/>
                </a:lnSpc>
                <a:spcBef>
                  <a:spcPts val="0"/>
                </a:spcBef>
                <a:spcAft>
                  <a:spcPts val="0"/>
                </a:spcAft>
                <a:buClr>
                  <a:srgbClr val="FFFFFF"/>
                </a:buClr>
                <a:buSzPts val="2242"/>
                <a:buFont typeface="Montserrat"/>
                <a:buNone/>
              </a:pPr>
              <a:r>
                <a:rPr lang="en-US" sz="2242">
                  <a:solidFill>
                    <a:srgbClr val="FFFFFF"/>
                  </a:solidFill>
                  <a:latin typeface="Montserrat"/>
                  <a:ea typeface="Montserrat"/>
                  <a:cs typeface="Montserrat"/>
                  <a:sym typeface="Montserrat"/>
                </a:rPr>
                <a:t>Flower Turbines</a:t>
              </a:r>
              <a:endParaRPr sz="2242">
                <a:solidFill>
                  <a:srgbClr val="000000"/>
                </a:solidFill>
                <a:latin typeface="Calibri"/>
                <a:ea typeface="Calibri"/>
                <a:cs typeface="Calibri"/>
                <a:sym typeface="Calibri"/>
              </a:endParaRPr>
            </a:p>
          </p:txBody>
        </p:sp>
      </p:grpSp>
      <p:pic>
        <p:nvPicPr>
          <p:cNvPr id="143" name="Google Shape;143;g38bec907ae8_1_0" title="image 3.png">
            <a:hlinkClick r:id="rId20"/>
          </p:cNvPr>
          <p:cNvPicPr preferRelativeResize="0"/>
          <p:nvPr/>
        </p:nvPicPr>
        <p:blipFill rotWithShape="1">
          <a:blip r:embed="rId21">
            <a:alphaModFix/>
          </a:blip>
          <a:srcRect b="30" l="0" r="0" t="30"/>
          <a:stretch/>
        </p:blipFill>
        <p:spPr>
          <a:xfrm>
            <a:off x="952700" y="3286625"/>
            <a:ext cx="3961779" cy="2228671"/>
          </a:xfrm>
          <a:custGeom>
            <a:rect b="b" l="l" r="r" t="t"/>
            <a:pathLst>
              <a:path extrusionOk="0" h="1118530" w="1988346">
                <a:moveTo>
                  <a:pt x="49129" y="0"/>
                </a:moveTo>
                <a:lnTo>
                  <a:pt x="1939219" y="0"/>
                </a:lnTo>
                <a:cubicBezTo>
                  <a:pt x="1966350" y="0"/>
                  <a:pt x="1988346" y="21998"/>
                  <a:pt x="1988346" y="49133"/>
                </a:cubicBezTo>
                <a:lnTo>
                  <a:pt x="1988346" y="1118530"/>
                </a:lnTo>
                <a:lnTo>
                  <a:pt x="0" y="1118530"/>
                </a:lnTo>
                <a:lnTo>
                  <a:pt x="0" y="49133"/>
                </a:lnTo>
                <a:cubicBezTo>
                  <a:pt x="0" y="21998"/>
                  <a:pt x="21996" y="0"/>
                  <a:pt x="49129" y="0"/>
                </a:cubicBezTo>
                <a:close/>
              </a:path>
            </a:pathLst>
          </a:custGeom>
          <a:noFill/>
          <a:ln>
            <a:noFill/>
          </a:ln>
        </p:spPr>
      </p:pic>
      <p:grpSp>
        <p:nvGrpSpPr>
          <p:cNvPr id="144" name="Google Shape;144;g38bec907ae8_1_0"/>
          <p:cNvGrpSpPr/>
          <p:nvPr/>
        </p:nvGrpSpPr>
        <p:grpSpPr>
          <a:xfrm>
            <a:off x="952700" y="3377881"/>
            <a:ext cx="3961777" cy="2927710"/>
            <a:chOff x="952700" y="3377881"/>
            <a:chExt cx="3961777" cy="2927710"/>
          </a:xfrm>
        </p:grpSpPr>
        <p:sp>
          <p:nvSpPr>
            <p:cNvPr id="145" name="Google Shape;145;g38bec907ae8_1_0"/>
            <p:cNvSpPr/>
            <p:nvPr/>
          </p:nvSpPr>
          <p:spPr>
            <a:xfrm>
              <a:off x="952700" y="5515439"/>
              <a:ext cx="3961777" cy="790152"/>
            </a:xfrm>
            <a:custGeom>
              <a:rect b="b" l="l" r="r" t="t"/>
              <a:pathLst>
                <a:path extrusionOk="0" h="396563" w="1988345">
                  <a:moveTo>
                    <a:pt x="0" y="0"/>
                  </a:moveTo>
                  <a:lnTo>
                    <a:pt x="1988346" y="0"/>
                  </a:lnTo>
                  <a:lnTo>
                    <a:pt x="1988346" y="347432"/>
                  </a:lnTo>
                  <a:cubicBezTo>
                    <a:pt x="1988346" y="374566"/>
                    <a:pt x="1966350" y="396563"/>
                    <a:pt x="1939219" y="396563"/>
                  </a:cubicBezTo>
                  <a:lnTo>
                    <a:pt x="49129" y="396563"/>
                  </a:lnTo>
                  <a:cubicBezTo>
                    <a:pt x="21996" y="396563"/>
                    <a:pt x="0" y="374566"/>
                    <a:pt x="0" y="347432"/>
                  </a:cubicBezTo>
                  <a:lnTo>
                    <a:pt x="0" y="0"/>
                  </a:lnTo>
                  <a:close/>
                </a:path>
              </a:pathLst>
            </a:custGeom>
            <a:solidFill>
              <a:srgbClr val="222226"/>
            </a:solidFill>
            <a:ln>
              <a:noFill/>
            </a:ln>
          </p:spPr>
          <p:txBody>
            <a:bodyPr anchorCtr="0" anchor="ctr" bIns="91050" lIns="182175" spcFirstLastPara="1" rIns="182175" wrap="square" tIns="91050">
              <a:noAutofit/>
            </a:bodyPr>
            <a:lstStyle/>
            <a:p>
              <a:pPr indent="0" lvl="0" marL="0" marR="0" rtl="0" algn="l">
                <a:spcBef>
                  <a:spcPts val="0"/>
                </a:spcBef>
                <a:spcAft>
                  <a:spcPts val="0"/>
                </a:spcAft>
                <a:buNone/>
              </a:pPr>
              <a:r>
                <a:t/>
              </a:r>
              <a:endParaRPr sz="3587">
                <a:solidFill>
                  <a:srgbClr val="000000"/>
                </a:solidFill>
                <a:latin typeface="Calibri"/>
                <a:ea typeface="Calibri"/>
                <a:cs typeface="Calibri"/>
                <a:sym typeface="Calibri"/>
              </a:endParaRPr>
            </a:p>
          </p:txBody>
        </p:sp>
        <p:sp>
          <p:nvSpPr>
            <p:cNvPr id="146" name="Google Shape;146;g38bec907ae8_1_0"/>
            <p:cNvSpPr/>
            <p:nvPr/>
          </p:nvSpPr>
          <p:spPr>
            <a:xfrm>
              <a:off x="1541267" y="3377881"/>
              <a:ext cx="2705335" cy="518855"/>
            </a:xfrm>
            <a:custGeom>
              <a:rect b="b" l="l" r="r" t="t"/>
              <a:pathLst>
                <a:path extrusionOk="0" h="260404" w="1357759">
                  <a:moveTo>
                    <a:pt x="0" y="0"/>
                  </a:moveTo>
                  <a:lnTo>
                    <a:pt x="1357760" y="0"/>
                  </a:lnTo>
                  <a:lnTo>
                    <a:pt x="1357760" y="260404"/>
                  </a:lnTo>
                  <a:lnTo>
                    <a:pt x="39304" y="260404"/>
                  </a:lnTo>
                  <a:cubicBezTo>
                    <a:pt x="17597" y="260404"/>
                    <a:pt x="0" y="242806"/>
                    <a:pt x="0" y="221098"/>
                  </a:cubicBezTo>
                  <a:lnTo>
                    <a:pt x="0" y="0"/>
                  </a:lnTo>
                  <a:close/>
                </a:path>
              </a:pathLst>
            </a:custGeom>
            <a:solidFill>
              <a:srgbClr val="64F4AB"/>
            </a:solidFill>
            <a:ln>
              <a:noFill/>
            </a:ln>
          </p:spPr>
          <p:txBody>
            <a:bodyPr anchorCtr="0" anchor="ctr" bIns="91050" lIns="182175" spcFirstLastPara="1" rIns="182175" wrap="square" tIns="91050">
              <a:noAutofit/>
            </a:bodyPr>
            <a:lstStyle/>
            <a:p>
              <a:pPr indent="0" lvl="0" marL="0" marR="0" rtl="0" algn="l">
                <a:spcBef>
                  <a:spcPts val="0"/>
                </a:spcBef>
                <a:spcAft>
                  <a:spcPts val="0"/>
                </a:spcAft>
                <a:buNone/>
              </a:pPr>
              <a:r>
                <a:t/>
              </a:r>
              <a:endParaRPr sz="3587">
                <a:solidFill>
                  <a:srgbClr val="000000"/>
                </a:solidFill>
                <a:latin typeface="Calibri"/>
                <a:ea typeface="Calibri"/>
                <a:cs typeface="Calibri"/>
                <a:sym typeface="Calibri"/>
              </a:endParaRPr>
            </a:p>
          </p:txBody>
        </p:sp>
        <p:sp>
          <p:nvSpPr>
            <p:cNvPr id="147" name="Google Shape;147;g38bec907ae8_1_0"/>
            <p:cNvSpPr/>
            <p:nvPr/>
          </p:nvSpPr>
          <p:spPr>
            <a:xfrm>
              <a:off x="4275256" y="3377881"/>
              <a:ext cx="518815" cy="518855"/>
            </a:xfrm>
            <a:custGeom>
              <a:rect b="b" l="l" r="r" t="t"/>
              <a:pathLst>
                <a:path extrusionOk="0" h="260404" w="260384">
                  <a:moveTo>
                    <a:pt x="0" y="0"/>
                  </a:moveTo>
                  <a:lnTo>
                    <a:pt x="221081" y="0"/>
                  </a:lnTo>
                  <a:cubicBezTo>
                    <a:pt x="242791" y="0"/>
                    <a:pt x="260385" y="17598"/>
                    <a:pt x="260385" y="39307"/>
                  </a:cubicBezTo>
                  <a:lnTo>
                    <a:pt x="260385" y="260404"/>
                  </a:lnTo>
                  <a:lnTo>
                    <a:pt x="0" y="260404"/>
                  </a:lnTo>
                  <a:lnTo>
                    <a:pt x="0" y="0"/>
                  </a:lnTo>
                  <a:close/>
                </a:path>
              </a:pathLst>
            </a:custGeom>
            <a:solidFill>
              <a:srgbClr val="64F4AB"/>
            </a:solidFill>
            <a:ln>
              <a:noFill/>
            </a:ln>
          </p:spPr>
          <p:txBody>
            <a:bodyPr anchorCtr="0" anchor="ctr" bIns="91050" lIns="182175" spcFirstLastPara="1" rIns="182175" wrap="square" tIns="91050">
              <a:noAutofit/>
            </a:bodyPr>
            <a:lstStyle/>
            <a:p>
              <a:pPr indent="0" lvl="0" marL="0" marR="0" rtl="0" algn="l">
                <a:spcBef>
                  <a:spcPts val="0"/>
                </a:spcBef>
                <a:spcAft>
                  <a:spcPts val="0"/>
                </a:spcAft>
                <a:buNone/>
              </a:pPr>
              <a:r>
                <a:t/>
              </a:r>
              <a:endParaRPr sz="3587">
                <a:solidFill>
                  <a:srgbClr val="000000"/>
                </a:solidFill>
                <a:latin typeface="Calibri"/>
                <a:ea typeface="Calibri"/>
                <a:cs typeface="Calibri"/>
                <a:sym typeface="Calibri"/>
              </a:endParaRPr>
            </a:p>
          </p:txBody>
        </p:sp>
        <p:sp>
          <p:nvSpPr>
            <p:cNvPr id="148" name="Google Shape;148;g38bec907ae8_1_0"/>
            <p:cNvSpPr/>
            <p:nvPr/>
          </p:nvSpPr>
          <p:spPr>
            <a:xfrm>
              <a:off x="4416294" y="3532081"/>
              <a:ext cx="223612" cy="223634"/>
            </a:xfrm>
            <a:custGeom>
              <a:rect b="b" l="l" r="r" t="t"/>
              <a:pathLst>
                <a:path extrusionOk="0" h="112238" w="112227">
                  <a:moveTo>
                    <a:pt x="80375" y="18651"/>
                  </a:moveTo>
                  <a:lnTo>
                    <a:pt x="6436" y="18651"/>
                  </a:lnTo>
                  <a:lnTo>
                    <a:pt x="6598" y="0"/>
                  </a:lnTo>
                  <a:lnTo>
                    <a:pt x="112227" y="0"/>
                  </a:lnTo>
                  <a:lnTo>
                    <a:pt x="112227" y="105636"/>
                  </a:lnTo>
                  <a:lnTo>
                    <a:pt x="93576" y="105802"/>
                  </a:lnTo>
                  <a:lnTo>
                    <a:pt x="93576" y="31856"/>
                  </a:lnTo>
                  <a:lnTo>
                    <a:pt x="13201" y="112239"/>
                  </a:lnTo>
                  <a:lnTo>
                    <a:pt x="0" y="99034"/>
                  </a:lnTo>
                  <a:lnTo>
                    <a:pt x="80375" y="18651"/>
                  </a:lnTo>
                  <a:close/>
                </a:path>
              </a:pathLst>
            </a:custGeom>
            <a:solidFill>
              <a:srgbClr val="000000"/>
            </a:solidFill>
            <a:ln>
              <a:noFill/>
            </a:ln>
          </p:spPr>
          <p:txBody>
            <a:bodyPr anchorCtr="0" anchor="ctr" bIns="91050" lIns="182175" spcFirstLastPara="1" rIns="182175" wrap="square" tIns="91050">
              <a:noAutofit/>
            </a:bodyPr>
            <a:lstStyle/>
            <a:p>
              <a:pPr indent="0" lvl="0" marL="0" marR="0" rtl="0" algn="l">
                <a:spcBef>
                  <a:spcPts val="0"/>
                </a:spcBef>
                <a:spcAft>
                  <a:spcPts val="0"/>
                </a:spcAft>
                <a:buNone/>
              </a:pPr>
              <a:r>
                <a:t/>
              </a:r>
              <a:endParaRPr sz="3587">
                <a:solidFill>
                  <a:srgbClr val="000000"/>
                </a:solidFill>
                <a:latin typeface="Calibri"/>
                <a:ea typeface="Calibri"/>
                <a:cs typeface="Calibri"/>
                <a:sym typeface="Calibri"/>
              </a:endParaRPr>
            </a:p>
          </p:txBody>
        </p:sp>
        <p:sp>
          <p:nvSpPr>
            <p:cNvPr id="149" name="Google Shape;149;g38bec907ae8_1_0"/>
            <p:cNvSpPr/>
            <p:nvPr/>
          </p:nvSpPr>
          <p:spPr>
            <a:xfrm>
              <a:off x="1660000" y="3491152"/>
              <a:ext cx="2705400" cy="223800"/>
            </a:xfrm>
            <a:prstGeom prst="rect">
              <a:avLst/>
            </a:prstGeom>
            <a:noFill/>
            <a:ln>
              <a:noFill/>
            </a:ln>
          </p:spPr>
          <p:txBody>
            <a:bodyPr anchorCtr="0" anchor="ctr" bIns="91050" lIns="182175" spcFirstLastPara="1" rIns="182175" wrap="square" tIns="91050">
              <a:noAutofit/>
            </a:bodyPr>
            <a:lstStyle/>
            <a:p>
              <a:pPr indent="0" lvl="0" marL="0" rtl="0" algn="l">
                <a:lnSpc>
                  <a:spcPct val="115000"/>
                </a:lnSpc>
                <a:spcBef>
                  <a:spcPts val="0"/>
                </a:spcBef>
                <a:spcAft>
                  <a:spcPts val="0"/>
                </a:spcAft>
                <a:buClr>
                  <a:schemeClr val="dk1"/>
                </a:buClr>
                <a:buSzPts val="1100"/>
                <a:buFont typeface="Arial"/>
                <a:buNone/>
              </a:pPr>
              <a:r>
                <a:rPr b="1" lang="en-US" sz="1869">
                  <a:latin typeface="Montserrat"/>
                  <a:ea typeface="Montserrat"/>
                  <a:cs typeface="Montserrat"/>
                  <a:sym typeface="Montserrat"/>
                </a:rPr>
                <a:t>$3,498,429 Raised</a:t>
              </a:r>
              <a:endParaRPr b="1" sz="1869">
                <a:latin typeface="Montserrat"/>
                <a:ea typeface="Montserrat"/>
                <a:cs typeface="Montserrat"/>
                <a:sym typeface="Montserrat"/>
              </a:endParaRPr>
            </a:p>
          </p:txBody>
        </p:sp>
        <p:sp>
          <p:nvSpPr>
            <p:cNvPr id="150" name="Google Shape;150;g38bec907ae8_1_0"/>
            <p:cNvSpPr/>
            <p:nvPr/>
          </p:nvSpPr>
          <p:spPr>
            <a:xfrm>
              <a:off x="1140758" y="5701882"/>
              <a:ext cx="3660300" cy="351000"/>
            </a:xfrm>
            <a:prstGeom prst="rect">
              <a:avLst/>
            </a:prstGeom>
            <a:noFill/>
            <a:ln>
              <a:noFill/>
            </a:ln>
          </p:spPr>
          <p:txBody>
            <a:bodyPr anchorCtr="0" anchor="ctr" bIns="91050" lIns="182175" spcFirstLastPara="1" rIns="182175" wrap="square" tIns="91050">
              <a:noAutofit/>
            </a:bodyPr>
            <a:lstStyle/>
            <a:p>
              <a:pPr indent="0" lvl="0" marL="0" marR="0" rtl="0" algn="ctr">
                <a:lnSpc>
                  <a:spcPct val="121866"/>
                </a:lnSpc>
                <a:spcBef>
                  <a:spcPts val="0"/>
                </a:spcBef>
                <a:spcAft>
                  <a:spcPts val="0"/>
                </a:spcAft>
                <a:buClr>
                  <a:srgbClr val="FFFFFF"/>
                </a:buClr>
                <a:buSzPts val="2242"/>
                <a:buFont typeface="Montserrat"/>
                <a:buNone/>
              </a:pPr>
              <a:r>
                <a:rPr lang="en-US" sz="2242">
                  <a:solidFill>
                    <a:srgbClr val="FFFFFF"/>
                  </a:solidFill>
                  <a:latin typeface="Montserrat"/>
                  <a:ea typeface="Montserrat"/>
                  <a:cs typeface="Montserrat"/>
                  <a:sym typeface="Montserrat"/>
                </a:rPr>
                <a:t>Chi-Chi’s restaurants</a:t>
              </a:r>
              <a:endParaRPr sz="2242">
                <a:solidFill>
                  <a:srgbClr val="000000"/>
                </a:solidFill>
                <a:latin typeface="Calibri"/>
                <a:ea typeface="Calibri"/>
                <a:cs typeface="Calibri"/>
                <a:sym typeface="Calibri"/>
              </a:endParaRPr>
            </a:p>
          </p:txBody>
        </p:sp>
      </p:grpSp>
      <p:grpSp>
        <p:nvGrpSpPr>
          <p:cNvPr id="151" name="Google Shape;151;g38bec907ae8_1_0"/>
          <p:cNvGrpSpPr/>
          <p:nvPr/>
        </p:nvGrpSpPr>
        <p:grpSpPr>
          <a:xfrm>
            <a:off x="13322867" y="3387422"/>
            <a:ext cx="3961845" cy="2918169"/>
            <a:chOff x="13322867" y="3387422"/>
            <a:chExt cx="3961845" cy="2918169"/>
          </a:xfrm>
        </p:grpSpPr>
        <p:sp>
          <p:nvSpPr>
            <p:cNvPr id="152" name="Google Shape;152;g38bec907ae8_1_0"/>
            <p:cNvSpPr/>
            <p:nvPr/>
          </p:nvSpPr>
          <p:spPr>
            <a:xfrm>
              <a:off x="13322867" y="5515439"/>
              <a:ext cx="3961845" cy="790152"/>
            </a:xfrm>
            <a:custGeom>
              <a:rect b="b" l="l" r="r" t="t"/>
              <a:pathLst>
                <a:path extrusionOk="0" h="396563" w="1988379">
                  <a:moveTo>
                    <a:pt x="0" y="0"/>
                  </a:moveTo>
                  <a:lnTo>
                    <a:pt x="1988379" y="0"/>
                  </a:lnTo>
                  <a:lnTo>
                    <a:pt x="1988379" y="347432"/>
                  </a:lnTo>
                  <a:cubicBezTo>
                    <a:pt x="1988379" y="374566"/>
                    <a:pt x="1966369" y="396563"/>
                    <a:pt x="1939214" y="396563"/>
                  </a:cubicBezTo>
                  <a:lnTo>
                    <a:pt x="49166" y="396563"/>
                  </a:lnTo>
                  <a:cubicBezTo>
                    <a:pt x="22010" y="396563"/>
                    <a:pt x="0" y="374566"/>
                    <a:pt x="0" y="347432"/>
                  </a:cubicBezTo>
                  <a:lnTo>
                    <a:pt x="0" y="0"/>
                  </a:lnTo>
                  <a:close/>
                </a:path>
              </a:pathLst>
            </a:custGeom>
            <a:solidFill>
              <a:srgbClr val="222226"/>
            </a:solidFill>
            <a:ln>
              <a:noFill/>
            </a:ln>
          </p:spPr>
          <p:txBody>
            <a:bodyPr anchorCtr="0" anchor="ctr" bIns="91050" lIns="182175" spcFirstLastPara="1" rIns="182175" wrap="square" tIns="91050">
              <a:noAutofit/>
            </a:bodyPr>
            <a:lstStyle/>
            <a:p>
              <a:pPr indent="0" lvl="0" marL="0" marR="0" rtl="0" algn="l">
                <a:spcBef>
                  <a:spcPts val="0"/>
                </a:spcBef>
                <a:spcAft>
                  <a:spcPts val="0"/>
                </a:spcAft>
                <a:buNone/>
              </a:pPr>
              <a:r>
                <a:t/>
              </a:r>
              <a:endParaRPr sz="3587">
                <a:solidFill>
                  <a:srgbClr val="000000"/>
                </a:solidFill>
                <a:latin typeface="Calibri"/>
                <a:ea typeface="Calibri"/>
                <a:cs typeface="Calibri"/>
                <a:sym typeface="Calibri"/>
              </a:endParaRPr>
            </a:p>
          </p:txBody>
        </p:sp>
        <p:sp>
          <p:nvSpPr>
            <p:cNvPr id="153" name="Google Shape;153;g38bec907ae8_1_0"/>
            <p:cNvSpPr/>
            <p:nvPr/>
          </p:nvSpPr>
          <p:spPr>
            <a:xfrm>
              <a:off x="13924439" y="3387422"/>
              <a:ext cx="2705335" cy="518853"/>
            </a:xfrm>
            <a:custGeom>
              <a:rect b="b" l="l" r="r" t="t"/>
              <a:pathLst>
                <a:path extrusionOk="0" h="260403" w="1357759">
                  <a:moveTo>
                    <a:pt x="0" y="0"/>
                  </a:moveTo>
                  <a:lnTo>
                    <a:pt x="1357760" y="0"/>
                  </a:lnTo>
                  <a:lnTo>
                    <a:pt x="1357760" y="260404"/>
                  </a:lnTo>
                  <a:lnTo>
                    <a:pt x="39304" y="260404"/>
                  </a:lnTo>
                  <a:cubicBezTo>
                    <a:pt x="17580" y="260404"/>
                    <a:pt x="0" y="242806"/>
                    <a:pt x="0" y="221098"/>
                  </a:cubicBezTo>
                  <a:lnTo>
                    <a:pt x="0" y="0"/>
                  </a:lnTo>
                  <a:close/>
                </a:path>
              </a:pathLst>
            </a:custGeom>
            <a:solidFill>
              <a:srgbClr val="64F4AB"/>
            </a:solidFill>
            <a:ln>
              <a:noFill/>
            </a:ln>
          </p:spPr>
          <p:txBody>
            <a:bodyPr anchorCtr="0" anchor="ctr" bIns="91050" lIns="182175" spcFirstLastPara="1" rIns="182175" wrap="square" tIns="91050">
              <a:noAutofit/>
            </a:bodyPr>
            <a:lstStyle/>
            <a:p>
              <a:pPr indent="0" lvl="0" marL="0" marR="0" rtl="0" algn="l">
                <a:spcBef>
                  <a:spcPts val="0"/>
                </a:spcBef>
                <a:spcAft>
                  <a:spcPts val="0"/>
                </a:spcAft>
                <a:buNone/>
              </a:pPr>
              <a:r>
                <a:t/>
              </a:r>
              <a:endParaRPr sz="3587">
                <a:solidFill>
                  <a:srgbClr val="000000"/>
                </a:solidFill>
                <a:latin typeface="Calibri"/>
                <a:ea typeface="Calibri"/>
                <a:cs typeface="Calibri"/>
                <a:sym typeface="Calibri"/>
              </a:endParaRPr>
            </a:p>
          </p:txBody>
        </p:sp>
        <p:sp>
          <p:nvSpPr>
            <p:cNvPr id="154" name="Google Shape;154;g38bec907ae8_1_0"/>
            <p:cNvSpPr/>
            <p:nvPr/>
          </p:nvSpPr>
          <p:spPr>
            <a:xfrm>
              <a:off x="16658430" y="3387422"/>
              <a:ext cx="518855" cy="518853"/>
            </a:xfrm>
            <a:custGeom>
              <a:rect b="b" l="l" r="r" t="t"/>
              <a:pathLst>
                <a:path extrusionOk="0" h="260403" w="260404">
                  <a:moveTo>
                    <a:pt x="0" y="0"/>
                  </a:moveTo>
                  <a:lnTo>
                    <a:pt x="221101" y="0"/>
                  </a:lnTo>
                  <a:cubicBezTo>
                    <a:pt x="242777" y="0"/>
                    <a:pt x="260404" y="17598"/>
                    <a:pt x="260404" y="39306"/>
                  </a:cubicBezTo>
                  <a:lnTo>
                    <a:pt x="260404" y="260404"/>
                  </a:lnTo>
                  <a:lnTo>
                    <a:pt x="0" y="260404"/>
                  </a:lnTo>
                  <a:lnTo>
                    <a:pt x="0" y="0"/>
                  </a:lnTo>
                  <a:close/>
                </a:path>
              </a:pathLst>
            </a:custGeom>
            <a:solidFill>
              <a:srgbClr val="64F4AB"/>
            </a:solidFill>
            <a:ln>
              <a:noFill/>
            </a:ln>
          </p:spPr>
          <p:txBody>
            <a:bodyPr anchorCtr="0" anchor="ctr" bIns="91050" lIns="182175" spcFirstLastPara="1" rIns="182175" wrap="square" tIns="91050">
              <a:noAutofit/>
            </a:bodyPr>
            <a:lstStyle/>
            <a:p>
              <a:pPr indent="0" lvl="0" marL="0" marR="0" rtl="0" algn="l">
                <a:spcBef>
                  <a:spcPts val="0"/>
                </a:spcBef>
                <a:spcAft>
                  <a:spcPts val="0"/>
                </a:spcAft>
                <a:buNone/>
              </a:pPr>
              <a:r>
                <a:t/>
              </a:r>
              <a:endParaRPr sz="3587">
                <a:solidFill>
                  <a:srgbClr val="000000"/>
                </a:solidFill>
                <a:latin typeface="Calibri"/>
                <a:ea typeface="Calibri"/>
                <a:cs typeface="Calibri"/>
                <a:sym typeface="Calibri"/>
              </a:endParaRPr>
            </a:p>
          </p:txBody>
        </p:sp>
        <p:sp>
          <p:nvSpPr>
            <p:cNvPr id="155" name="Google Shape;155;g38bec907ae8_1_0"/>
            <p:cNvSpPr/>
            <p:nvPr/>
          </p:nvSpPr>
          <p:spPr>
            <a:xfrm>
              <a:off x="16799496" y="3541622"/>
              <a:ext cx="223640" cy="223634"/>
            </a:xfrm>
            <a:custGeom>
              <a:rect b="b" l="l" r="r" t="t"/>
              <a:pathLst>
                <a:path extrusionOk="0" h="112238" w="112241">
                  <a:moveTo>
                    <a:pt x="80370" y="18651"/>
                  </a:moveTo>
                  <a:lnTo>
                    <a:pt x="6431" y="18651"/>
                  </a:lnTo>
                  <a:lnTo>
                    <a:pt x="6574" y="0"/>
                  </a:lnTo>
                  <a:lnTo>
                    <a:pt x="112241" y="0"/>
                  </a:lnTo>
                  <a:lnTo>
                    <a:pt x="112241" y="105636"/>
                  </a:lnTo>
                  <a:lnTo>
                    <a:pt x="93566" y="105802"/>
                  </a:lnTo>
                  <a:lnTo>
                    <a:pt x="93566" y="31856"/>
                  </a:lnTo>
                  <a:lnTo>
                    <a:pt x="13196" y="112239"/>
                  </a:lnTo>
                  <a:lnTo>
                    <a:pt x="0" y="99034"/>
                  </a:lnTo>
                  <a:lnTo>
                    <a:pt x="80370" y="18651"/>
                  </a:lnTo>
                  <a:close/>
                </a:path>
              </a:pathLst>
            </a:custGeom>
            <a:solidFill>
              <a:srgbClr val="000000"/>
            </a:solidFill>
            <a:ln>
              <a:noFill/>
            </a:ln>
          </p:spPr>
          <p:txBody>
            <a:bodyPr anchorCtr="0" anchor="ctr" bIns="91050" lIns="182175" spcFirstLastPara="1" rIns="182175" wrap="square" tIns="91050">
              <a:noAutofit/>
            </a:bodyPr>
            <a:lstStyle/>
            <a:p>
              <a:pPr indent="0" lvl="0" marL="0" marR="0" rtl="0" algn="l">
                <a:spcBef>
                  <a:spcPts val="0"/>
                </a:spcBef>
                <a:spcAft>
                  <a:spcPts val="0"/>
                </a:spcAft>
                <a:buNone/>
              </a:pPr>
              <a:r>
                <a:t/>
              </a:r>
              <a:endParaRPr sz="3587">
                <a:solidFill>
                  <a:srgbClr val="000000"/>
                </a:solidFill>
                <a:latin typeface="Calibri"/>
                <a:ea typeface="Calibri"/>
                <a:cs typeface="Calibri"/>
                <a:sym typeface="Calibri"/>
              </a:endParaRPr>
            </a:p>
          </p:txBody>
        </p:sp>
        <p:sp>
          <p:nvSpPr>
            <p:cNvPr id="156" name="Google Shape;156;g38bec907ae8_1_0"/>
            <p:cNvSpPr/>
            <p:nvPr/>
          </p:nvSpPr>
          <p:spPr>
            <a:xfrm>
              <a:off x="14039107" y="3500693"/>
              <a:ext cx="2548800" cy="284400"/>
            </a:xfrm>
            <a:prstGeom prst="rect">
              <a:avLst/>
            </a:prstGeom>
            <a:noFill/>
            <a:ln>
              <a:noFill/>
            </a:ln>
          </p:spPr>
          <p:txBody>
            <a:bodyPr anchorCtr="0" anchor="ctr" bIns="91050" lIns="182175" spcFirstLastPara="1" rIns="182175" wrap="square" tIns="91050">
              <a:noAutofit/>
            </a:bodyPr>
            <a:lstStyle/>
            <a:p>
              <a:pPr indent="0" lvl="0" marL="0" rtl="0" algn="l">
                <a:lnSpc>
                  <a:spcPct val="115000"/>
                </a:lnSpc>
                <a:spcBef>
                  <a:spcPts val="0"/>
                </a:spcBef>
                <a:spcAft>
                  <a:spcPts val="0"/>
                </a:spcAft>
                <a:buClr>
                  <a:schemeClr val="dk1"/>
                </a:buClr>
                <a:buSzPts val="1100"/>
                <a:buFont typeface="Arial"/>
                <a:buNone/>
              </a:pPr>
              <a:r>
                <a:rPr b="1" lang="en-US" sz="1869">
                  <a:latin typeface="Montserrat"/>
                  <a:ea typeface="Montserrat"/>
                  <a:cs typeface="Montserrat"/>
                  <a:sym typeface="Montserrat"/>
                </a:rPr>
                <a:t>$849,879 Raised</a:t>
              </a:r>
              <a:endParaRPr b="1" sz="1869">
                <a:latin typeface="Montserrat"/>
                <a:ea typeface="Montserrat"/>
                <a:cs typeface="Montserrat"/>
                <a:sym typeface="Montserrat"/>
              </a:endParaRPr>
            </a:p>
          </p:txBody>
        </p:sp>
        <p:sp>
          <p:nvSpPr>
            <p:cNvPr id="157" name="Google Shape;157;g38bec907ae8_1_0"/>
            <p:cNvSpPr/>
            <p:nvPr/>
          </p:nvSpPr>
          <p:spPr>
            <a:xfrm>
              <a:off x="13444446" y="5701882"/>
              <a:ext cx="3660300" cy="351000"/>
            </a:xfrm>
            <a:prstGeom prst="rect">
              <a:avLst/>
            </a:prstGeom>
            <a:noFill/>
            <a:ln>
              <a:noFill/>
            </a:ln>
          </p:spPr>
          <p:txBody>
            <a:bodyPr anchorCtr="0" anchor="ctr" bIns="91050" lIns="182175" spcFirstLastPara="1" rIns="182175" wrap="square" tIns="91050">
              <a:noAutofit/>
            </a:bodyPr>
            <a:lstStyle/>
            <a:p>
              <a:pPr indent="0" lvl="0" marL="0" marR="0" rtl="0" algn="ctr">
                <a:lnSpc>
                  <a:spcPct val="121866"/>
                </a:lnSpc>
                <a:spcBef>
                  <a:spcPts val="0"/>
                </a:spcBef>
                <a:spcAft>
                  <a:spcPts val="0"/>
                </a:spcAft>
                <a:buClr>
                  <a:srgbClr val="FFFFFF"/>
                </a:buClr>
                <a:buSzPts val="2242"/>
                <a:buFont typeface="Montserrat"/>
                <a:buNone/>
              </a:pPr>
              <a:r>
                <a:rPr lang="en-US" sz="2242">
                  <a:solidFill>
                    <a:srgbClr val="FFFFFF"/>
                  </a:solidFill>
                  <a:latin typeface="Montserrat"/>
                  <a:ea typeface="Montserrat"/>
                  <a:cs typeface="Montserrat"/>
                  <a:sym typeface="Montserrat"/>
                </a:rPr>
                <a:t>SmartDrone</a:t>
              </a:r>
              <a:endParaRPr sz="2242">
                <a:solidFill>
                  <a:srgbClr val="000000"/>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2" name="Shape 162"/>
        <p:cNvGrpSpPr/>
        <p:nvPr/>
      </p:nvGrpSpPr>
      <p:grpSpPr>
        <a:xfrm>
          <a:off x="0" y="0"/>
          <a:ext cx="0" cy="0"/>
          <a:chOff x="0" y="0"/>
          <a:chExt cx="0" cy="0"/>
        </a:xfrm>
      </p:grpSpPr>
      <p:pic>
        <p:nvPicPr>
          <p:cNvPr descr="preencoded.png" id="163" name="Google Shape;163;p3"/>
          <p:cNvPicPr preferRelativeResize="0"/>
          <p:nvPr/>
        </p:nvPicPr>
        <p:blipFill rotWithShape="1">
          <a:blip r:embed="rId3">
            <a:alphaModFix/>
          </a:blip>
          <a:srcRect b="0" l="0" r="0" t="0"/>
          <a:stretch/>
        </p:blipFill>
        <p:spPr>
          <a:xfrm>
            <a:off x="0" y="0"/>
            <a:ext cx="18289795" cy="10290192"/>
          </a:xfrm>
          <a:prstGeom prst="rect">
            <a:avLst/>
          </a:prstGeom>
          <a:noFill/>
          <a:ln>
            <a:noFill/>
          </a:ln>
        </p:spPr>
      </p:pic>
      <p:pic>
        <p:nvPicPr>
          <p:cNvPr descr="preencoded.png" id="164" name="Google Shape;164;p3"/>
          <p:cNvPicPr preferRelativeResize="0"/>
          <p:nvPr/>
        </p:nvPicPr>
        <p:blipFill rotWithShape="1">
          <a:blip r:embed="rId4">
            <a:alphaModFix/>
          </a:blip>
          <a:srcRect b="0" l="0" r="0" t="0"/>
          <a:stretch/>
        </p:blipFill>
        <p:spPr>
          <a:xfrm>
            <a:off x="0" y="949050"/>
            <a:ext cx="18289795" cy="9341142"/>
          </a:xfrm>
          <a:prstGeom prst="rect">
            <a:avLst/>
          </a:prstGeom>
          <a:noFill/>
          <a:ln>
            <a:noFill/>
          </a:ln>
        </p:spPr>
      </p:pic>
      <p:pic>
        <p:nvPicPr>
          <p:cNvPr descr="preencoded.png" id="165" name="Google Shape;165;p3"/>
          <p:cNvPicPr preferRelativeResize="0"/>
          <p:nvPr/>
        </p:nvPicPr>
        <p:blipFill rotWithShape="1">
          <a:blip r:embed="rId5">
            <a:alphaModFix/>
          </a:blip>
          <a:srcRect b="0" l="0" r="0" t="0"/>
          <a:stretch/>
        </p:blipFill>
        <p:spPr>
          <a:xfrm>
            <a:off x="952707" y="1188988"/>
            <a:ext cx="438303" cy="438303"/>
          </a:xfrm>
          <a:prstGeom prst="rect">
            <a:avLst/>
          </a:prstGeom>
          <a:noFill/>
          <a:ln>
            <a:noFill/>
          </a:ln>
        </p:spPr>
      </p:pic>
      <p:pic>
        <p:nvPicPr>
          <p:cNvPr descr="preencoded.png" id="166" name="Google Shape;166;p3"/>
          <p:cNvPicPr preferRelativeResize="0"/>
          <p:nvPr/>
        </p:nvPicPr>
        <p:blipFill rotWithShape="1">
          <a:blip r:embed="rId6">
            <a:alphaModFix/>
          </a:blip>
          <a:srcRect b="0" l="0" r="0" t="0"/>
          <a:stretch/>
        </p:blipFill>
        <p:spPr>
          <a:xfrm>
            <a:off x="16159616" y="839075"/>
            <a:ext cx="1171818" cy="695734"/>
          </a:xfrm>
          <a:prstGeom prst="rect">
            <a:avLst/>
          </a:prstGeom>
          <a:noFill/>
          <a:ln>
            <a:noFill/>
          </a:ln>
        </p:spPr>
      </p:pic>
      <p:pic>
        <p:nvPicPr>
          <p:cNvPr descr="preencoded.png" id="167" name="Google Shape;167;p3"/>
          <p:cNvPicPr preferRelativeResize="0"/>
          <p:nvPr/>
        </p:nvPicPr>
        <p:blipFill rotWithShape="1">
          <a:blip r:embed="rId7">
            <a:alphaModFix/>
          </a:blip>
          <a:srcRect b="0" l="0" r="0" t="0"/>
          <a:stretch/>
        </p:blipFill>
        <p:spPr>
          <a:xfrm>
            <a:off x="705454" y="3461653"/>
            <a:ext cx="8258773" cy="1717383"/>
          </a:xfrm>
          <a:prstGeom prst="rect">
            <a:avLst/>
          </a:prstGeom>
          <a:noFill/>
          <a:ln>
            <a:noFill/>
          </a:ln>
        </p:spPr>
      </p:pic>
      <p:pic>
        <p:nvPicPr>
          <p:cNvPr descr="preencoded.png" id="168" name="Google Shape;168;p3"/>
          <p:cNvPicPr preferRelativeResize="0"/>
          <p:nvPr/>
        </p:nvPicPr>
        <p:blipFill rotWithShape="1">
          <a:blip r:embed="rId8">
            <a:alphaModFix/>
          </a:blip>
          <a:srcRect b="0" l="0" r="0" t="0"/>
          <a:stretch/>
        </p:blipFill>
        <p:spPr>
          <a:xfrm>
            <a:off x="962669" y="3692942"/>
            <a:ext cx="428775" cy="428775"/>
          </a:xfrm>
          <a:prstGeom prst="rect">
            <a:avLst/>
          </a:prstGeom>
          <a:noFill/>
          <a:ln>
            <a:noFill/>
          </a:ln>
        </p:spPr>
      </p:pic>
      <p:pic>
        <p:nvPicPr>
          <p:cNvPr descr="preencoded.png" id="169" name="Google Shape;169;p3"/>
          <p:cNvPicPr preferRelativeResize="0"/>
          <p:nvPr/>
        </p:nvPicPr>
        <p:blipFill rotWithShape="1">
          <a:blip r:embed="rId9">
            <a:alphaModFix/>
          </a:blip>
          <a:srcRect b="0" l="0" r="0" t="0"/>
          <a:stretch/>
        </p:blipFill>
        <p:spPr>
          <a:xfrm>
            <a:off x="705798" y="5430687"/>
            <a:ext cx="8258773" cy="1717383"/>
          </a:xfrm>
          <a:prstGeom prst="rect">
            <a:avLst/>
          </a:prstGeom>
          <a:noFill/>
          <a:ln>
            <a:noFill/>
          </a:ln>
        </p:spPr>
      </p:pic>
      <p:pic>
        <p:nvPicPr>
          <p:cNvPr descr="preencoded.png" id="170" name="Google Shape;170;p3"/>
          <p:cNvPicPr preferRelativeResize="0"/>
          <p:nvPr/>
        </p:nvPicPr>
        <p:blipFill rotWithShape="1">
          <a:blip r:embed="rId10">
            <a:alphaModFix/>
          </a:blip>
          <a:srcRect b="0" l="0" r="0" t="0"/>
          <a:stretch/>
        </p:blipFill>
        <p:spPr>
          <a:xfrm>
            <a:off x="963013" y="5661976"/>
            <a:ext cx="428775" cy="428775"/>
          </a:xfrm>
          <a:prstGeom prst="rect">
            <a:avLst/>
          </a:prstGeom>
          <a:noFill/>
          <a:ln>
            <a:noFill/>
          </a:ln>
        </p:spPr>
      </p:pic>
      <p:pic>
        <p:nvPicPr>
          <p:cNvPr descr="preencoded.png" id="171" name="Google Shape;171;p3"/>
          <p:cNvPicPr preferRelativeResize="0"/>
          <p:nvPr/>
        </p:nvPicPr>
        <p:blipFill rotWithShape="1">
          <a:blip r:embed="rId11">
            <a:alphaModFix/>
          </a:blip>
          <a:srcRect b="0" l="0" r="0" t="0"/>
          <a:stretch/>
        </p:blipFill>
        <p:spPr>
          <a:xfrm>
            <a:off x="706141" y="7399720"/>
            <a:ext cx="8258773" cy="1717383"/>
          </a:xfrm>
          <a:prstGeom prst="rect">
            <a:avLst/>
          </a:prstGeom>
          <a:noFill/>
          <a:ln>
            <a:noFill/>
          </a:ln>
        </p:spPr>
      </p:pic>
      <p:pic>
        <p:nvPicPr>
          <p:cNvPr descr="preencoded.png" id="172" name="Google Shape;172;p3"/>
          <p:cNvPicPr preferRelativeResize="0"/>
          <p:nvPr/>
        </p:nvPicPr>
        <p:blipFill rotWithShape="1">
          <a:blip r:embed="rId12">
            <a:alphaModFix/>
          </a:blip>
          <a:srcRect b="0" l="0" r="0" t="0"/>
          <a:stretch/>
        </p:blipFill>
        <p:spPr>
          <a:xfrm>
            <a:off x="963356" y="7631008"/>
            <a:ext cx="428775" cy="428775"/>
          </a:xfrm>
          <a:prstGeom prst="rect">
            <a:avLst/>
          </a:prstGeom>
          <a:noFill/>
          <a:ln>
            <a:noFill/>
          </a:ln>
        </p:spPr>
      </p:pic>
      <p:pic>
        <p:nvPicPr>
          <p:cNvPr descr="preencoded.png" id="173" name="Google Shape;173;p3"/>
          <p:cNvPicPr preferRelativeResize="0"/>
          <p:nvPr/>
        </p:nvPicPr>
        <p:blipFill rotWithShape="1">
          <a:blip r:embed="rId13">
            <a:alphaModFix/>
          </a:blip>
          <a:srcRect b="0" l="0" r="0" t="0"/>
          <a:stretch/>
        </p:blipFill>
        <p:spPr>
          <a:xfrm>
            <a:off x="9477791" y="2383954"/>
            <a:ext cx="7850319" cy="4927165"/>
          </a:xfrm>
          <a:prstGeom prst="rect">
            <a:avLst/>
          </a:prstGeom>
          <a:noFill/>
          <a:ln>
            <a:noFill/>
          </a:ln>
        </p:spPr>
      </p:pic>
      <p:pic>
        <p:nvPicPr>
          <p:cNvPr descr="preencoded.png" id="174" name="Google Shape;174;p3"/>
          <p:cNvPicPr preferRelativeResize="0"/>
          <p:nvPr/>
        </p:nvPicPr>
        <p:blipFill rotWithShape="1">
          <a:blip r:embed="rId14">
            <a:alphaModFix/>
          </a:blip>
          <a:srcRect b="0" l="0" r="0" t="0"/>
          <a:stretch/>
        </p:blipFill>
        <p:spPr>
          <a:xfrm>
            <a:off x="10456906" y="6548085"/>
            <a:ext cx="1112192" cy="331415"/>
          </a:xfrm>
          <a:prstGeom prst="rect">
            <a:avLst/>
          </a:prstGeom>
          <a:noFill/>
          <a:ln>
            <a:noFill/>
          </a:ln>
        </p:spPr>
      </p:pic>
      <p:pic>
        <p:nvPicPr>
          <p:cNvPr descr="preencoded.png" id="175" name="Google Shape;175;p3"/>
          <p:cNvPicPr preferRelativeResize="0"/>
          <p:nvPr/>
        </p:nvPicPr>
        <p:blipFill rotWithShape="1">
          <a:blip r:embed="rId15">
            <a:alphaModFix/>
          </a:blip>
          <a:srcRect b="0" l="0" r="0" t="0"/>
          <a:stretch/>
        </p:blipFill>
        <p:spPr>
          <a:xfrm>
            <a:off x="11512589" y="6696319"/>
            <a:ext cx="422747" cy="53697"/>
          </a:xfrm>
          <a:prstGeom prst="rect">
            <a:avLst/>
          </a:prstGeom>
          <a:noFill/>
          <a:ln>
            <a:noFill/>
          </a:ln>
        </p:spPr>
      </p:pic>
      <p:pic>
        <p:nvPicPr>
          <p:cNvPr descr="preencoded.png" id="176" name="Google Shape;176;p3"/>
          <p:cNvPicPr preferRelativeResize="0"/>
          <p:nvPr/>
        </p:nvPicPr>
        <p:blipFill rotWithShape="1">
          <a:blip r:embed="rId16">
            <a:alphaModFix/>
          </a:blip>
          <a:srcRect b="0" l="0" r="0" t="0"/>
          <a:stretch/>
        </p:blipFill>
        <p:spPr>
          <a:xfrm>
            <a:off x="10154353" y="6719774"/>
            <a:ext cx="352428" cy="7415"/>
          </a:xfrm>
          <a:prstGeom prst="rect">
            <a:avLst/>
          </a:prstGeom>
          <a:noFill/>
          <a:ln>
            <a:noFill/>
          </a:ln>
        </p:spPr>
      </p:pic>
      <p:pic>
        <p:nvPicPr>
          <p:cNvPr descr="preencoded.png" id="177" name="Google Shape;177;p3"/>
          <p:cNvPicPr preferRelativeResize="0"/>
          <p:nvPr/>
        </p:nvPicPr>
        <p:blipFill rotWithShape="1">
          <a:blip r:embed="rId17">
            <a:alphaModFix/>
          </a:blip>
          <a:srcRect b="0" l="0" r="0" t="0"/>
          <a:stretch/>
        </p:blipFill>
        <p:spPr>
          <a:xfrm>
            <a:off x="15304229" y="6544100"/>
            <a:ext cx="1188392" cy="331441"/>
          </a:xfrm>
          <a:prstGeom prst="rect">
            <a:avLst/>
          </a:prstGeom>
          <a:noFill/>
          <a:ln>
            <a:noFill/>
          </a:ln>
        </p:spPr>
      </p:pic>
      <p:pic>
        <p:nvPicPr>
          <p:cNvPr descr="preencoded.png" id="178" name="Google Shape;178;p3"/>
          <p:cNvPicPr preferRelativeResize="0"/>
          <p:nvPr/>
        </p:nvPicPr>
        <p:blipFill rotWithShape="1">
          <a:blip r:embed="rId18">
            <a:alphaModFix/>
          </a:blip>
          <a:srcRect b="0" l="0" r="0" t="0"/>
          <a:stretch/>
        </p:blipFill>
        <p:spPr>
          <a:xfrm>
            <a:off x="16549928" y="6695523"/>
            <a:ext cx="184622" cy="53698"/>
          </a:xfrm>
          <a:prstGeom prst="rect">
            <a:avLst/>
          </a:prstGeom>
          <a:noFill/>
          <a:ln>
            <a:noFill/>
          </a:ln>
        </p:spPr>
      </p:pic>
      <p:pic>
        <p:nvPicPr>
          <p:cNvPr descr="preencoded.png" id="179" name="Google Shape;179;p3"/>
          <p:cNvPicPr preferRelativeResize="0"/>
          <p:nvPr/>
        </p:nvPicPr>
        <p:blipFill rotWithShape="1">
          <a:blip r:embed="rId19">
            <a:alphaModFix/>
          </a:blip>
          <a:srcRect b="0" l="0" r="0" t="0"/>
          <a:stretch/>
        </p:blipFill>
        <p:spPr>
          <a:xfrm>
            <a:off x="15099385" y="6718961"/>
            <a:ext cx="209552" cy="7366"/>
          </a:xfrm>
          <a:prstGeom prst="rect">
            <a:avLst/>
          </a:prstGeom>
          <a:noFill/>
          <a:ln>
            <a:noFill/>
          </a:ln>
        </p:spPr>
      </p:pic>
      <p:pic>
        <p:nvPicPr>
          <p:cNvPr descr="preencoded.png" id="180" name="Google Shape;180;p3"/>
          <p:cNvPicPr preferRelativeResize="0"/>
          <p:nvPr/>
        </p:nvPicPr>
        <p:blipFill rotWithShape="1">
          <a:blip r:embed="rId20">
            <a:alphaModFix/>
          </a:blip>
          <a:srcRect b="0" l="0" r="0" t="0"/>
          <a:stretch/>
        </p:blipFill>
        <p:spPr>
          <a:xfrm>
            <a:off x="12916181" y="6547654"/>
            <a:ext cx="1121717" cy="331418"/>
          </a:xfrm>
          <a:prstGeom prst="rect">
            <a:avLst/>
          </a:prstGeom>
          <a:noFill/>
          <a:ln>
            <a:noFill/>
          </a:ln>
        </p:spPr>
      </p:pic>
      <p:pic>
        <p:nvPicPr>
          <p:cNvPr descr="preencoded.png" id="181" name="Google Shape;181;p3"/>
          <p:cNvPicPr preferRelativeResize="0"/>
          <p:nvPr/>
        </p:nvPicPr>
        <p:blipFill rotWithShape="1">
          <a:blip r:embed="rId21">
            <a:alphaModFix/>
          </a:blip>
          <a:srcRect b="0" l="0" r="0" t="0"/>
          <a:stretch/>
        </p:blipFill>
        <p:spPr>
          <a:xfrm>
            <a:off x="14031259" y="6695702"/>
            <a:ext cx="937097" cy="53697"/>
          </a:xfrm>
          <a:prstGeom prst="rect">
            <a:avLst/>
          </a:prstGeom>
          <a:noFill/>
          <a:ln>
            <a:noFill/>
          </a:ln>
        </p:spPr>
      </p:pic>
      <p:pic>
        <p:nvPicPr>
          <p:cNvPr descr="preencoded.png" id="182" name="Google Shape;182;p3"/>
          <p:cNvPicPr preferRelativeResize="0"/>
          <p:nvPr/>
        </p:nvPicPr>
        <p:blipFill rotWithShape="1">
          <a:blip r:embed="rId22">
            <a:alphaModFix/>
          </a:blip>
          <a:srcRect b="0" l="0" r="0" t="0"/>
          <a:stretch/>
        </p:blipFill>
        <p:spPr>
          <a:xfrm>
            <a:off x="12040060" y="6719266"/>
            <a:ext cx="866777" cy="7595"/>
          </a:xfrm>
          <a:prstGeom prst="rect">
            <a:avLst/>
          </a:prstGeom>
          <a:noFill/>
          <a:ln>
            <a:noFill/>
          </a:ln>
        </p:spPr>
      </p:pic>
      <p:pic>
        <p:nvPicPr>
          <p:cNvPr descr="preencoded.png" id="183" name="Google Shape;183;p3"/>
          <p:cNvPicPr preferRelativeResize="0"/>
          <p:nvPr/>
        </p:nvPicPr>
        <p:blipFill rotWithShape="1">
          <a:blip r:embed="rId23">
            <a:alphaModFix/>
          </a:blip>
          <a:srcRect b="0" l="0" r="0" t="0"/>
          <a:stretch/>
        </p:blipFill>
        <p:spPr>
          <a:xfrm>
            <a:off x="13134931" y="3459342"/>
            <a:ext cx="2619588" cy="610514"/>
          </a:xfrm>
          <a:prstGeom prst="rect">
            <a:avLst/>
          </a:prstGeom>
          <a:noFill/>
          <a:ln>
            <a:noFill/>
          </a:ln>
        </p:spPr>
      </p:pic>
      <p:pic>
        <p:nvPicPr>
          <p:cNvPr descr="preencoded.png" id="184" name="Google Shape;184;p3"/>
          <p:cNvPicPr preferRelativeResize="0"/>
          <p:nvPr/>
        </p:nvPicPr>
        <p:blipFill rotWithShape="1">
          <a:blip r:embed="rId24">
            <a:alphaModFix/>
          </a:blip>
          <a:srcRect b="0" l="0" r="0" t="0"/>
          <a:stretch/>
        </p:blipFill>
        <p:spPr>
          <a:xfrm>
            <a:off x="13318083" y="3622805"/>
            <a:ext cx="276322" cy="276322"/>
          </a:xfrm>
          <a:prstGeom prst="rect">
            <a:avLst/>
          </a:prstGeom>
          <a:noFill/>
          <a:ln>
            <a:noFill/>
          </a:ln>
        </p:spPr>
      </p:pic>
      <p:pic>
        <p:nvPicPr>
          <p:cNvPr descr="preencoded.png" id="185" name="Google Shape;185;p3"/>
          <p:cNvPicPr preferRelativeResize="0"/>
          <p:nvPr/>
        </p:nvPicPr>
        <p:blipFill rotWithShape="1">
          <a:blip r:embed="rId25">
            <a:alphaModFix/>
          </a:blip>
          <a:srcRect b="0" l="0" r="0" t="0"/>
          <a:stretch/>
        </p:blipFill>
        <p:spPr>
          <a:xfrm>
            <a:off x="12596475" y="5350297"/>
            <a:ext cx="2019506" cy="591255"/>
          </a:xfrm>
          <a:prstGeom prst="rect">
            <a:avLst/>
          </a:prstGeom>
          <a:noFill/>
          <a:ln>
            <a:noFill/>
          </a:ln>
        </p:spPr>
      </p:pic>
      <p:pic>
        <p:nvPicPr>
          <p:cNvPr descr="preencoded.png" id="186" name="Google Shape;186;p3"/>
          <p:cNvPicPr preferRelativeResize="0"/>
          <p:nvPr/>
        </p:nvPicPr>
        <p:blipFill rotWithShape="1">
          <a:blip r:embed="rId26">
            <a:alphaModFix/>
          </a:blip>
          <a:srcRect b="0" l="0" r="0" t="0"/>
          <a:stretch/>
        </p:blipFill>
        <p:spPr>
          <a:xfrm>
            <a:off x="12979096" y="5509215"/>
            <a:ext cx="266793" cy="266793"/>
          </a:xfrm>
          <a:prstGeom prst="rect">
            <a:avLst/>
          </a:prstGeom>
          <a:noFill/>
          <a:ln>
            <a:noFill/>
          </a:ln>
        </p:spPr>
      </p:pic>
      <p:sp>
        <p:nvSpPr>
          <p:cNvPr id="187" name="Google Shape;187;p3"/>
          <p:cNvSpPr/>
          <p:nvPr/>
        </p:nvSpPr>
        <p:spPr>
          <a:xfrm>
            <a:off x="1680501" y="1193602"/>
            <a:ext cx="6992976" cy="467912"/>
          </a:xfrm>
          <a:prstGeom prst="rect">
            <a:avLst/>
          </a:prstGeom>
          <a:noFill/>
          <a:ln>
            <a:noFill/>
          </a:ln>
        </p:spPr>
        <p:txBody>
          <a:bodyPr anchorCtr="0" anchor="ctr" bIns="0" lIns="0" spcFirstLastPara="1" rIns="0" wrap="square" tIns="0">
            <a:noAutofit/>
          </a:bodyPr>
          <a:lstStyle/>
          <a:p>
            <a:pPr indent="0" lvl="0" marL="0" marR="0" rtl="0" algn="l">
              <a:lnSpc>
                <a:spcPct val="122500"/>
              </a:lnSpc>
              <a:spcBef>
                <a:spcPts val="0"/>
              </a:spcBef>
              <a:spcAft>
                <a:spcPts val="0"/>
              </a:spcAft>
              <a:buClr>
                <a:srgbClr val="FFFFFF"/>
              </a:buClr>
              <a:buSzPts val="3000"/>
              <a:buFont typeface="Montserrat"/>
              <a:buNone/>
            </a:pPr>
            <a:r>
              <a:rPr b="1" lang="en-US" sz="3000">
                <a:solidFill>
                  <a:srgbClr val="FFFFFF"/>
                </a:solidFill>
                <a:latin typeface="Montserrat"/>
                <a:ea typeface="Montserrat"/>
                <a:cs typeface="Montserrat"/>
                <a:sym typeface="Montserrat"/>
              </a:rPr>
              <a:t>OUR METHOD</a:t>
            </a:r>
            <a:endParaRPr sz="3000">
              <a:solidFill>
                <a:schemeClr val="dk1"/>
              </a:solidFill>
              <a:latin typeface="Calibri"/>
              <a:ea typeface="Calibri"/>
              <a:cs typeface="Calibri"/>
              <a:sym typeface="Calibri"/>
            </a:endParaRPr>
          </a:p>
        </p:txBody>
      </p:sp>
      <p:sp>
        <p:nvSpPr>
          <p:cNvPr id="188" name="Google Shape;188;p3"/>
          <p:cNvSpPr/>
          <p:nvPr/>
        </p:nvSpPr>
        <p:spPr>
          <a:xfrm>
            <a:off x="962441" y="2386771"/>
            <a:ext cx="8020180" cy="744346"/>
          </a:xfrm>
          <a:prstGeom prst="rect">
            <a:avLst/>
          </a:prstGeom>
          <a:noFill/>
          <a:ln>
            <a:noFill/>
          </a:ln>
        </p:spPr>
        <p:txBody>
          <a:bodyPr anchorCtr="0" anchor="t" bIns="0" lIns="0" spcFirstLastPara="1" rIns="0" wrap="square" tIns="0">
            <a:noAutofit/>
          </a:bodyPr>
          <a:lstStyle/>
          <a:p>
            <a:pPr indent="0" lvl="0" marL="0" marR="0" rtl="0" algn="l">
              <a:lnSpc>
                <a:spcPct val="121875"/>
              </a:lnSpc>
              <a:spcBef>
                <a:spcPts val="0"/>
              </a:spcBef>
              <a:spcAft>
                <a:spcPts val="0"/>
              </a:spcAft>
              <a:buClr>
                <a:srgbClr val="FFFFFF"/>
              </a:buClr>
              <a:buSzPts val="2400"/>
              <a:buFont typeface="Montserrat"/>
              <a:buNone/>
            </a:pPr>
            <a:r>
              <a:rPr lang="en-US" sz="2400">
                <a:solidFill>
                  <a:srgbClr val="FFFFFF"/>
                </a:solidFill>
                <a:latin typeface="Montserrat"/>
                <a:ea typeface="Montserrat"/>
                <a:cs typeface="Montserrat"/>
                <a:sym typeface="Montserrat"/>
              </a:rPr>
              <a:t>We take a high touch three-phase holistic approach to every raise:</a:t>
            </a:r>
            <a:endParaRPr sz="2400">
              <a:solidFill>
                <a:schemeClr val="dk1"/>
              </a:solidFill>
              <a:latin typeface="Calibri"/>
              <a:ea typeface="Calibri"/>
              <a:cs typeface="Calibri"/>
              <a:sym typeface="Calibri"/>
            </a:endParaRPr>
          </a:p>
        </p:txBody>
      </p:sp>
      <p:sp>
        <p:nvSpPr>
          <p:cNvPr id="189" name="Google Shape;189;p3"/>
          <p:cNvSpPr/>
          <p:nvPr/>
        </p:nvSpPr>
        <p:spPr>
          <a:xfrm>
            <a:off x="9482001" y="7718077"/>
            <a:ext cx="8020245" cy="1115821"/>
          </a:xfrm>
          <a:prstGeom prst="rect">
            <a:avLst/>
          </a:prstGeom>
          <a:noFill/>
          <a:ln>
            <a:noFill/>
          </a:ln>
        </p:spPr>
        <p:txBody>
          <a:bodyPr anchorCtr="0" anchor="t" bIns="0" lIns="0" spcFirstLastPara="1" rIns="0" wrap="square" tIns="0">
            <a:noAutofit/>
          </a:bodyPr>
          <a:lstStyle/>
          <a:p>
            <a:pPr indent="0" lvl="0" marL="0" marR="0" rtl="0" algn="l">
              <a:lnSpc>
                <a:spcPct val="121875"/>
              </a:lnSpc>
              <a:spcBef>
                <a:spcPts val="0"/>
              </a:spcBef>
              <a:spcAft>
                <a:spcPts val="0"/>
              </a:spcAft>
              <a:buClr>
                <a:srgbClr val="FBC100"/>
              </a:buClr>
              <a:buSzPts val="2400"/>
              <a:buFont typeface="Montserrat"/>
              <a:buNone/>
            </a:pPr>
            <a:r>
              <a:rPr lang="en-US" sz="2400">
                <a:solidFill>
                  <a:srgbClr val="FBC100"/>
                </a:solidFill>
                <a:latin typeface="Montserrat"/>
                <a:ea typeface="Montserrat"/>
                <a:cs typeface="Montserrat"/>
                <a:sym typeface="Montserrat"/>
              </a:rPr>
              <a:t>This model consistently drives strong returns, with most campaigns seeing their largest influx of investment in the final weeks</a:t>
            </a:r>
            <a:endParaRPr sz="2400">
              <a:solidFill>
                <a:schemeClr val="dk1"/>
              </a:solidFill>
              <a:latin typeface="Calibri"/>
              <a:ea typeface="Calibri"/>
              <a:cs typeface="Calibri"/>
              <a:sym typeface="Calibri"/>
            </a:endParaRPr>
          </a:p>
        </p:txBody>
      </p:sp>
      <p:sp>
        <p:nvSpPr>
          <p:cNvPr id="190" name="Google Shape;190;p3"/>
          <p:cNvSpPr/>
          <p:nvPr/>
        </p:nvSpPr>
        <p:spPr>
          <a:xfrm>
            <a:off x="1123950" y="3778772"/>
            <a:ext cx="114347" cy="266715"/>
          </a:xfrm>
          <a:prstGeom prst="rect">
            <a:avLst/>
          </a:prstGeom>
          <a:noFill/>
          <a:ln>
            <a:noFill/>
          </a:ln>
        </p:spPr>
        <p:txBody>
          <a:bodyPr anchorCtr="0" anchor="t" bIns="0" lIns="0" spcFirstLastPara="1" rIns="0" wrap="square" tIns="0">
            <a:noAutofit/>
          </a:bodyPr>
          <a:lstStyle/>
          <a:p>
            <a:pPr indent="0" lvl="0" marL="0" marR="0" rtl="0" algn="ctr">
              <a:lnSpc>
                <a:spcPct val="121739"/>
              </a:lnSpc>
              <a:spcBef>
                <a:spcPts val="0"/>
              </a:spcBef>
              <a:spcAft>
                <a:spcPts val="0"/>
              </a:spcAft>
              <a:buClr>
                <a:srgbClr val="FBC100"/>
              </a:buClr>
              <a:buSzPts val="1725"/>
              <a:buFont typeface="Montserrat"/>
              <a:buNone/>
            </a:pPr>
            <a:r>
              <a:rPr lang="en-US" sz="1725">
                <a:solidFill>
                  <a:srgbClr val="FBC100"/>
                </a:solidFill>
                <a:latin typeface="Montserrat"/>
                <a:ea typeface="Montserrat"/>
                <a:cs typeface="Montserrat"/>
                <a:sym typeface="Montserrat"/>
              </a:rPr>
              <a:t>1</a:t>
            </a:r>
            <a:endParaRPr sz="1725">
              <a:solidFill>
                <a:schemeClr val="dk1"/>
              </a:solidFill>
              <a:latin typeface="Calibri"/>
              <a:ea typeface="Calibri"/>
              <a:cs typeface="Calibri"/>
              <a:sym typeface="Calibri"/>
            </a:endParaRPr>
          </a:p>
        </p:txBody>
      </p:sp>
      <p:sp>
        <p:nvSpPr>
          <p:cNvPr id="191" name="Google Shape;191;p3"/>
          <p:cNvSpPr/>
          <p:nvPr/>
        </p:nvSpPr>
        <p:spPr>
          <a:xfrm>
            <a:off x="1560958" y="3729840"/>
            <a:ext cx="7174179" cy="353672"/>
          </a:xfrm>
          <a:prstGeom prst="rect">
            <a:avLst/>
          </a:prstGeom>
          <a:noFill/>
          <a:ln>
            <a:noFill/>
          </a:ln>
        </p:spPr>
        <p:txBody>
          <a:bodyPr anchorCtr="0" anchor="t" bIns="0" lIns="0" spcFirstLastPara="1" rIns="0" wrap="square" tIns="0">
            <a:noAutofit/>
          </a:bodyPr>
          <a:lstStyle/>
          <a:p>
            <a:pPr indent="0" lvl="0" marL="0" marR="0" rtl="0" algn="l">
              <a:lnSpc>
                <a:spcPct val="123333"/>
              </a:lnSpc>
              <a:spcBef>
                <a:spcPts val="0"/>
              </a:spcBef>
              <a:spcAft>
                <a:spcPts val="0"/>
              </a:spcAft>
              <a:buClr>
                <a:srgbClr val="FBC100"/>
              </a:buClr>
              <a:buSzPts val="2250"/>
              <a:buFont typeface="Montserrat"/>
              <a:buNone/>
            </a:pPr>
            <a:r>
              <a:rPr b="1" lang="en-US" sz="2250">
                <a:solidFill>
                  <a:srgbClr val="FBC100"/>
                </a:solidFill>
                <a:latin typeface="Montserrat"/>
                <a:ea typeface="Montserrat"/>
                <a:cs typeface="Montserrat"/>
                <a:sym typeface="Montserrat"/>
              </a:rPr>
              <a:t>Foundation</a:t>
            </a:r>
            <a:endParaRPr sz="2250">
              <a:solidFill>
                <a:schemeClr val="dk1"/>
              </a:solidFill>
              <a:latin typeface="Calibri"/>
              <a:ea typeface="Calibri"/>
              <a:cs typeface="Calibri"/>
              <a:sym typeface="Calibri"/>
            </a:endParaRPr>
          </a:p>
        </p:txBody>
      </p:sp>
      <p:sp>
        <p:nvSpPr>
          <p:cNvPr id="192" name="Google Shape;192;p3"/>
          <p:cNvSpPr/>
          <p:nvPr/>
        </p:nvSpPr>
        <p:spPr>
          <a:xfrm>
            <a:off x="962765" y="4241549"/>
            <a:ext cx="7762998" cy="706202"/>
          </a:xfrm>
          <a:prstGeom prst="rect">
            <a:avLst/>
          </a:prstGeom>
          <a:noFill/>
          <a:ln>
            <a:noFill/>
          </a:ln>
        </p:spPr>
        <p:txBody>
          <a:bodyPr anchorCtr="0" anchor="t" bIns="0" lIns="0" spcFirstLastPara="1" rIns="0" wrap="square" tIns="0">
            <a:noAutofit/>
          </a:bodyPr>
          <a:lstStyle/>
          <a:p>
            <a:pPr indent="0" lvl="0" marL="0" marR="0" rtl="0" algn="l">
              <a:lnSpc>
                <a:spcPct val="123333"/>
              </a:lnSpc>
              <a:spcBef>
                <a:spcPts val="0"/>
              </a:spcBef>
              <a:spcAft>
                <a:spcPts val="0"/>
              </a:spcAft>
              <a:buClr>
                <a:srgbClr val="FFFFFF"/>
              </a:buClr>
              <a:buSzPts val="2250"/>
              <a:buFont typeface="Montserrat"/>
              <a:buNone/>
            </a:pPr>
            <a:r>
              <a:rPr lang="en-US" sz="1950">
                <a:solidFill>
                  <a:srgbClr val="FFFFFF"/>
                </a:solidFill>
                <a:latin typeface="Montserrat"/>
                <a:ea typeface="Montserrat"/>
                <a:cs typeface="Montserrat"/>
                <a:sym typeface="Montserrat"/>
              </a:rPr>
              <a:t>Messaging, content, page build, leveraging founders networks and community.  Creating the raise’s narrative and pitch. </a:t>
            </a:r>
            <a:endParaRPr sz="1950">
              <a:solidFill>
                <a:schemeClr val="dk1"/>
              </a:solidFill>
              <a:latin typeface="Calibri"/>
              <a:ea typeface="Calibri"/>
              <a:cs typeface="Calibri"/>
              <a:sym typeface="Calibri"/>
            </a:endParaRPr>
          </a:p>
        </p:txBody>
      </p:sp>
      <p:sp>
        <p:nvSpPr>
          <p:cNvPr id="193" name="Google Shape;193;p3"/>
          <p:cNvSpPr/>
          <p:nvPr/>
        </p:nvSpPr>
        <p:spPr>
          <a:xfrm>
            <a:off x="1095375" y="5747802"/>
            <a:ext cx="161972" cy="266723"/>
          </a:xfrm>
          <a:prstGeom prst="rect">
            <a:avLst/>
          </a:prstGeom>
          <a:noFill/>
          <a:ln>
            <a:noFill/>
          </a:ln>
        </p:spPr>
        <p:txBody>
          <a:bodyPr anchorCtr="0" anchor="t" bIns="0" lIns="0" spcFirstLastPara="1" rIns="0" wrap="square" tIns="0">
            <a:noAutofit/>
          </a:bodyPr>
          <a:lstStyle/>
          <a:p>
            <a:pPr indent="0" lvl="0" marL="0" marR="0" rtl="0" algn="ctr">
              <a:lnSpc>
                <a:spcPct val="121739"/>
              </a:lnSpc>
              <a:spcBef>
                <a:spcPts val="0"/>
              </a:spcBef>
              <a:spcAft>
                <a:spcPts val="0"/>
              </a:spcAft>
              <a:buClr>
                <a:srgbClr val="FBC100"/>
              </a:buClr>
              <a:buSzPts val="1725"/>
              <a:buFont typeface="Montserrat"/>
              <a:buNone/>
            </a:pPr>
            <a:r>
              <a:rPr lang="en-US" sz="1725">
                <a:solidFill>
                  <a:srgbClr val="FBC100"/>
                </a:solidFill>
                <a:latin typeface="Montserrat"/>
                <a:ea typeface="Montserrat"/>
                <a:cs typeface="Montserrat"/>
                <a:sym typeface="Montserrat"/>
              </a:rPr>
              <a:t>2</a:t>
            </a:r>
            <a:endParaRPr sz="1725">
              <a:solidFill>
                <a:schemeClr val="dk1"/>
              </a:solidFill>
              <a:latin typeface="Calibri"/>
              <a:ea typeface="Calibri"/>
              <a:cs typeface="Calibri"/>
              <a:sym typeface="Calibri"/>
            </a:endParaRPr>
          </a:p>
        </p:txBody>
      </p:sp>
      <p:sp>
        <p:nvSpPr>
          <p:cNvPr id="194" name="Google Shape;194;p3"/>
          <p:cNvSpPr/>
          <p:nvPr/>
        </p:nvSpPr>
        <p:spPr>
          <a:xfrm>
            <a:off x="1561301" y="5698874"/>
            <a:ext cx="7174179" cy="353672"/>
          </a:xfrm>
          <a:prstGeom prst="rect">
            <a:avLst/>
          </a:prstGeom>
          <a:noFill/>
          <a:ln>
            <a:noFill/>
          </a:ln>
        </p:spPr>
        <p:txBody>
          <a:bodyPr anchorCtr="0" anchor="t" bIns="0" lIns="0" spcFirstLastPara="1" rIns="0" wrap="square" tIns="0">
            <a:noAutofit/>
          </a:bodyPr>
          <a:lstStyle/>
          <a:p>
            <a:pPr indent="0" lvl="0" marL="0" marR="0" rtl="0" algn="l">
              <a:lnSpc>
                <a:spcPct val="123333"/>
              </a:lnSpc>
              <a:spcBef>
                <a:spcPts val="0"/>
              </a:spcBef>
              <a:spcAft>
                <a:spcPts val="0"/>
              </a:spcAft>
              <a:buClr>
                <a:srgbClr val="FBC100"/>
              </a:buClr>
              <a:buSzPts val="2250"/>
              <a:buFont typeface="Montserrat"/>
              <a:buNone/>
            </a:pPr>
            <a:r>
              <a:rPr b="1" lang="en-US" sz="2250">
                <a:solidFill>
                  <a:srgbClr val="FBC100"/>
                </a:solidFill>
                <a:latin typeface="Montserrat"/>
                <a:ea typeface="Montserrat"/>
                <a:cs typeface="Montserrat"/>
                <a:sym typeface="Montserrat"/>
              </a:rPr>
              <a:t>Momentum</a:t>
            </a:r>
            <a:endParaRPr sz="2250">
              <a:solidFill>
                <a:schemeClr val="dk1"/>
              </a:solidFill>
              <a:latin typeface="Calibri"/>
              <a:ea typeface="Calibri"/>
              <a:cs typeface="Calibri"/>
              <a:sym typeface="Calibri"/>
            </a:endParaRPr>
          </a:p>
        </p:txBody>
      </p:sp>
      <p:sp>
        <p:nvSpPr>
          <p:cNvPr id="195" name="Google Shape;195;p3"/>
          <p:cNvSpPr/>
          <p:nvPr/>
        </p:nvSpPr>
        <p:spPr>
          <a:xfrm>
            <a:off x="963109" y="6210582"/>
            <a:ext cx="7762998" cy="706202"/>
          </a:xfrm>
          <a:prstGeom prst="rect">
            <a:avLst/>
          </a:prstGeom>
          <a:noFill/>
          <a:ln>
            <a:noFill/>
          </a:ln>
        </p:spPr>
        <p:txBody>
          <a:bodyPr anchorCtr="0" anchor="t" bIns="0" lIns="0" spcFirstLastPara="1" rIns="0" wrap="square" tIns="0">
            <a:noAutofit/>
          </a:bodyPr>
          <a:lstStyle/>
          <a:p>
            <a:pPr indent="0" lvl="0" marL="0" marR="0" rtl="0" algn="l">
              <a:lnSpc>
                <a:spcPct val="123333"/>
              </a:lnSpc>
              <a:spcBef>
                <a:spcPts val="0"/>
              </a:spcBef>
              <a:spcAft>
                <a:spcPts val="0"/>
              </a:spcAft>
              <a:buClr>
                <a:srgbClr val="FFFFFF"/>
              </a:buClr>
              <a:buSzPts val="2250"/>
              <a:buFont typeface="Montserrat"/>
              <a:buNone/>
            </a:pPr>
            <a:r>
              <a:rPr lang="en-US" sz="1850">
                <a:solidFill>
                  <a:srgbClr val="FFFFFF"/>
                </a:solidFill>
                <a:latin typeface="Montserrat"/>
                <a:ea typeface="Montserrat"/>
                <a:cs typeface="Montserrat"/>
                <a:sym typeface="Montserrat"/>
              </a:rPr>
              <a:t>Investor Acquisition through paid advertising (when required), webinars, campaign updates and direct email and SMS outreach.</a:t>
            </a:r>
            <a:endParaRPr sz="1850">
              <a:solidFill>
                <a:schemeClr val="dk1"/>
              </a:solidFill>
              <a:latin typeface="Calibri"/>
              <a:ea typeface="Calibri"/>
              <a:cs typeface="Calibri"/>
              <a:sym typeface="Calibri"/>
            </a:endParaRPr>
          </a:p>
        </p:txBody>
      </p:sp>
      <p:sp>
        <p:nvSpPr>
          <p:cNvPr id="196" name="Google Shape;196;p3"/>
          <p:cNvSpPr/>
          <p:nvPr/>
        </p:nvSpPr>
        <p:spPr>
          <a:xfrm>
            <a:off x="1104900" y="7716834"/>
            <a:ext cx="152447" cy="266722"/>
          </a:xfrm>
          <a:prstGeom prst="rect">
            <a:avLst/>
          </a:prstGeom>
          <a:noFill/>
          <a:ln>
            <a:noFill/>
          </a:ln>
        </p:spPr>
        <p:txBody>
          <a:bodyPr anchorCtr="0" anchor="t" bIns="0" lIns="0" spcFirstLastPara="1" rIns="0" wrap="square" tIns="0">
            <a:noAutofit/>
          </a:bodyPr>
          <a:lstStyle/>
          <a:p>
            <a:pPr indent="0" lvl="0" marL="0" marR="0" rtl="0" algn="ctr">
              <a:lnSpc>
                <a:spcPct val="121739"/>
              </a:lnSpc>
              <a:spcBef>
                <a:spcPts val="0"/>
              </a:spcBef>
              <a:spcAft>
                <a:spcPts val="0"/>
              </a:spcAft>
              <a:buClr>
                <a:srgbClr val="FBC100"/>
              </a:buClr>
              <a:buSzPts val="1725"/>
              <a:buFont typeface="Montserrat"/>
              <a:buNone/>
            </a:pPr>
            <a:r>
              <a:rPr lang="en-US" sz="1725">
                <a:solidFill>
                  <a:srgbClr val="FBC100"/>
                </a:solidFill>
                <a:latin typeface="Montserrat"/>
                <a:ea typeface="Montserrat"/>
                <a:cs typeface="Montserrat"/>
                <a:sym typeface="Montserrat"/>
              </a:rPr>
              <a:t>3</a:t>
            </a:r>
            <a:endParaRPr sz="1725">
              <a:solidFill>
                <a:schemeClr val="dk1"/>
              </a:solidFill>
              <a:latin typeface="Calibri"/>
              <a:ea typeface="Calibri"/>
              <a:cs typeface="Calibri"/>
              <a:sym typeface="Calibri"/>
            </a:endParaRPr>
          </a:p>
        </p:txBody>
      </p:sp>
      <p:sp>
        <p:nvSpPr>
          <p:cNvPr id="197" name="Google Shape;197;p3"/>
          <p:cNvSpPr/>
          <p:nvPr/>
        </p:nvSpPr>
        <p:spPr>
          <a:xfrm>
            <a:off x="1561645" y="7667907"/>
            <a:ext cx="7174179" cy="353672"/>
          </a:xfrm>
          <a:prstGeom prst="rect">
            <a:avLst/>
          </a:prstGeom>
          <a:noFill/>
          <a:ln>
            <a:noFill/>
          </a:ln>
        </p:spPr>
        <p:txBody>
          <a:bodyPr anchorCtr="0" anchor="t" bIns="0" lIns="0" spcFirstLastPara="1" rIns="0" wrap="square" tIns="0">
            <a:noAutofit/>
          </a:bodyPr>
          <a:lstStyle/>
          <a:p>
            <a:pPr indent="0" lvl="0" marL="0" marR="0" rtl="0" algn="l">
              <a:lnSpc>
                <a:spcPct val="123333"/>
              </a:lnSpc>
              <a:spcBef>
                <a:spcPts val="0"/>
              </a:spcBef>
              <a:spcAft>
                <a:spcPts val="0"/>
              </a:spcAft>
              <a:buClr>
                <a:srgbClr val="FBC100"/>
              </a:buClr>
              <a:buSzPts val="2250"/>
              <a:buFont typeface="Montserrat"/>
              <a:buNone/>
            </a:pPr>
            <a:r>
              <a:rPr b="1" lang="en-US" sz="2250">
                <a:solidFill>
                  <a:srgbClr val="FBC100"/>
                </a:solidFill>
                <a:latin typeface="Montserrat"/>
                <a:ea typeface="Montserrat"/>
                <a:cs typeface="Montserrat"/>
                <a:sym typeface="Montserrat"/>
              </a:rPr>
              <a:t>Final Push</a:t>
            </a:r>
            <a:endParaRPr sz="2250">
              <a:solidFill>
                <a:schemeClr val="dk1"/>
              </a:solidFill>
              <a:latin typeface="Calibri"/>
              <a:ea typeface="Calibri"/>
              <a:cs typeface="Calibri"/>
              <a:sym typeface="Calibri"/>
            </a:endParaRPr>
          </a:p>
        </p:txBody>
      </p:sp>
      <p:sp>
        <p:nvSpPr>
          <p:cNvPr id="198" name="Google Shape;198;p3"/>
          <p:cNvSpPr/>
          <p:nvPr/>
        </p:nvSpPr>
        <p:spPr>
          <a:xfrm>
            <a:off x="963452" y="8179615"/>
            <a:ext cx="7762998" cy="706202"/>
          </a:xfrm>
          <a:prstGeom prst="rect">
            <a:avLst/>
          </a:prstGeom>
          <a:noFill/>
          <a:ln>
            <a:noFill/>
          </a:ln>
        </p:spPr>
        <p:txBody>
          <a:bodyPr anchorCtr="0" anchor="t" bIns="0" lIns="0" spcFirstLastPara="1" rIns="0" wrap="square" tIns="0">
            <a:noAutofit/>
          </a:bodyPr>
          <a:lstStyle/>
          <a:p>
            <a:pPr indent="0" lvl="0" marL="0" marR="0" rtl="0" algn="l">
              <a:lnSpc>
                <a:spcPct val="123333"/>
              </a:lnSpc>
              <a:spcBef>
                <a:spcPts val="0"/>
              </a:spcBef>
              <a:spcAft>
                <a:spcPts val="0"/>
              </a:spcAft>
              <a:buClr>
                <a:srgbClr val="FFFFFF"/>
              </a:buClr>
              <a:buSzPts val="2250"/>
              <a:buFont typeface="Montserrat"/>
              <a:buNone/>
            </a:pPr>
            <a:r>
              <a:rPr lang="en-US" sz="2250">
                <a:solidFill>
                  <a:srgbClr val="FFFFFF"/>
                </a:solidFill>
                <a:latin typeface="Montserrat"/>
                <a:ea typeface="Montserrat"/>
                <a:cs typeface="Montserrat"/>
                <a:sym typeface="Montserrat"/>
              </a:rPr>
              <a:t>Amplified campaigns to convert interest to investment using compliant FOMO messaging.</a:t>
            </a:r>
            <a:endParaRPr sz="2250">
              <a:solidFill>
                <a:schemeClr val="dk1"/>
              </a:solidFill>
              <a:latin typeface="Calibri"/>
              <a:ea typeface="Calibri"/>
              <a:cs typeface="Calibri"/>
              <a:sym typeface="Calibri"/>
            </a:endParaRPr>
          </a:p>
        </p:txBody>
      </p:sp>
      <p:sp>
        <p:nvSpPr>
          <p:cNvPr id="199" name="Google Shape;199;p3"/>
          <p:cNvSpPr/>
          <p:nvPr/>
        </p:nvSpPr>
        <p:spPr>
          <a:xfrm>
            <a:off x="10448925" y="6634480"/>
            <a:ext cx="1133503" cy="162118"/>
          </a:xfrm>
          <a:prstGeom prst="rect">
            <a:avLst/>
          </a:prstGeom>
          <a:noFill/>
          <a:ln>
            <a:noFill/>
          </a:ln>
        </p:spPr>
        <p:txBody>
          <a:bodyPr anchorCtr="0" anchor="ctr" bIns="0" lIns="0" spcFirstLastPara="1" rIns="0" wrap="square" tIns="0">
            <a:noAutofit/>
          </a:bodyPr>
          <a:lstStyle/>
          <a:p>
            <a:pPr indent="0" lvl="0" marL="0" marR="0" rtl="0" algn="ctr">
              <a:lnSpc>
                <a:spcPct val="119943"/>
              </a:lnSpc>
              <a:spcBef>
                <a:spcPts val="0"/>
              </a:spcBef>
              <a:spcAft>
                <a:spcPts val="0"/>
              </a:spcAft>
              <a:buClr>
                <a:srgbClr val="FBC100"/>
              </a:buClr>
              <a:buSzPts val="1063"/>
              <a:buFont typeface="Montserrat"/>
              <a:buNone/>
            </a:pPr>
            <a:r>
              <a:rPr b="1" lang="en-US" sz="1063">
                <a:solidFill>
                  <a:srgbClr val="FBC100"/>
                </a:solidFill>
                <a:latin typeface="Montserrat"/>
                <a:ea typeface="Montserrat"/>
                <a:cs typeface="Montserrat"/>
                <a:sym typeface="Montserrat"/>
              </a:rPr>
              <a:t>Foundation</a:t>
            </a:r>
            <a:endParaRPr sz="1063">
              <a:solidFill>
                <a:schemeClr val="dk1"/>
              </a:solidFill>
              <a:latin typeface="Calibri"/>
              <a:ea typeface="Calibri"/>
              <a:cs typeface="Calibri"/>
              <a:sym typeface="Calibri"/>
            </a:endParaRPr>
          </a:p>
        </p:txBody>
      </p:sp>
      <p:sp>
        <p:nvSpPr>
          <p:cNvPr id="200" name="Google Shape;200;p3"/>
          <p:cNvSpPr/>
          <p:nvPr/>
        </p:nvSpPr>
        <p:spPr>
          <a:xfrm>
            <a:off x="15297150" y="6633621"/>
            <a:ext cx="1209703" cy="162131"/>
          </a:xfrm>
          <a:prstGeom prst="rect">
            <a:avLst/>
          </a:prstGeom>
          <a:noFill/>
          <a:ln>
            <a:noFill/>
          </a:ln>
        </p:spPr>
        <p:txBody>
          <a:bodyPr anchorCtr="0" anchor="ctr" bIns="0" lIns="0" spcFirstLastPara="1" rIns="0" wrap="square" tIns="0">
            <a:noAutofit/>
          </a:bodyPr>
          <a:lstStyle/>
          <a:p>
            <a:pPr indent="0" lvl="0" marL="0" marR="0" rtl="0" algn="ctr">
              <a:lnSpc>
                <a:spcPct val="119943"/>
              </a:lnSpc>
              <a:spcBef>
                <a:spcPts val="0"/>
              </a:spcBef>
              <a:spcAft>
                <a:spcPts val="0"/>
              </a:spcAft>
              <a:buClr>
                <a:srgbClr val="FBC100"/>
              </a:buClr>
              <a:buSzPts val="1063"/>
              <a:buFont typeface="Montserrat"/>
              <a:buNone/>
            </a:pPr>
            <a:r>
              <a:rPr b="1" lang="en-US" sz="1063">
                <a:solidFill>
                  <a:srgbClr val="FBC100"/>
                </a:solidFill>
                <a:latin typeface="Montserrat"/>
                <a:ea typeface="Montserrat"/>
                <a:cs typeface="Montserrat"/>
                <a:sym typeface="Montserrat"/>
              </a:rPr>
              <a:t>Final Push</a:t>
            </a:r>
            <a:endParaRPr sz="1063">
              <a:solidFill>
                <a:schemeClr val="dk1"/>
              </a:solidFill>
              <a:latin typeface="Calibri"/>
              <a:ea typeface="Calibri"/>
              <a:cs typeface="Calibri"/>
              <a:sym typeface="Calibri"/>
            </a:endParaRPr>
          </a:p>
        </p:txBody>
      </p:sp>
      <p:sp>
        <p:nvSpPr>
          <p:cNvPr id="201" name="Google Shape;201;p3"/>
          <p:cNvSpPr/>
          <p:nvPr/>
        </p:nvSpPr>
        <p:spPr>
          <a:xfrm>
            <a:off x="12906375" y="6634050"/>
            <a:ext cx="1143028" cy="162120"/>
          </a:xfrm>
          <a:prstGeom prst="rect">
            <a:avLst/>
          </a:prstGeom>
          <a:noFill/>
          <a:ln>
            <a:noFill/>
          </a:ln>
        </p:spPr>
        <p:txBody>
          <a:bodyPr anchorCtr="0" anchor="ctr" bIns="0" lIns="0" spcFirstLastPara="1" rIns="0" wrap="square" tIns="0">
            <a:noAutofit/>
          </a:bodyPr>
          <a:lstStyle/>
          <a:p>
            <a:pPr indent="0" lvl="0" marL="0" marR="0" rtl="0" algn="ctr">
              <a:lnSpc>
                <a:spcPct val="119943"/>
              </a:lnSpc>
              <a:spcBef>
                <a:spcPts val="0"/>
              </a:spcBef>
              <a:spcAft>
                <a:spcPts val="0"/>
              </a:spcAft>
              <a:buClr>
                <a:srgbClr val="FBC100"/>
              </a:buClr>
              <a:buSzPts val="1063"/>
              <a:buFont typeface="Montserrat"/>
              <a:buNone/>
            </a:pPr>
            <a:r>
              <a:rPr b="1" lang="en-US" sz="1063">
                <a:solidFill>
                  <a:srgbClr val="FBC100"/>
                </a:solidFill>
                <a:latin typeface="Montserrat"/>
                <a:ea typeface="Montserrat"/>
                <a:cs typeface="Montserrat"/>
                <a:sym typeface="Montserrat"/>
              </a:rPr>
              <a:t>Momentum</a:t>
            </a:r>
            <a:endParaRPr sz="1063">
              <a:solidFill>
                <a:schemeClr val="dk1"/>
              </a:solidFill>
              <a:latin typeface="Calibri"/>
              <a:ea typeface="Calibri"/>
              <a:cs typeface="Calibri"/>
              <a:sym typeface="Calibri"/>
            </a:endParaRPr>
          </a:p>
        </p:txBody>
      </p:sp>
      <p:sp>
        <p:nvSpPr>
          <p:cNvPr id="202" name="Google Shape;202;p3"/>
          <p:cNvSpPr/>
          <p:nvPr/>
        </p:nvSpPr>
        <p:spPr>
          <a:xfrm>
            <a:off x="13664740" y="3635553"/>
            <a:ext cx="1771695" cy="257476"/>
          </a:xfrm>
          <a:prstGeom prst="rect">
            <a:avLst/>
          </a:prstGeom>
          <a:noFill/>
          <a:ln>
            <a:noFill/>
          </a:ln>
        </p:spPr>
        <p:txBody>
          <a:bodyPr anchorCtr="0" anchor="ctr" bIns="0" lIns="0" spcFirstLastPara="1" rIns="0" wrap="square" tIns="0">
            <a:noAutofit/>
          </a:bodyPr>
          <a:lstStyle/>
          <a:p>
            <a:pPr indent="0" lvl="0" marL="0" marR="0" rtl="0" algn="l">
              <a:lnSpc>
                <a:spcPct val="122061"/>
              </a:lnSpc>
              <a:spcBef>
                <a:spcPts val="0"/>
              </a:spcBef>
              <a:spcAft>
                <a:spcPts val="0"/>
              </a:spcAft>
              <a:buClr>
                <a:srgbClr val="FBC100"/>
              </a:buClr>
              <a:buSzPts val="1659"/>
              <a:buFont typeface="Montserrat"/>
              <a:buNone/>
            </a:pPr>
            <a:r>
              <a:rPr b="1" lang="en-US" sz="1659">
                <a:solidFill>
                  <a:srgbClr val="FBC100"/>
                </a:solidFill>
                <a:latin typeface="Montserrat"/>
                <a:ea typeface="Montserrat"/>
                <a:cs typeface="Montserrat"/>
                <a:sym typeface="Montserrat"/>
              </a:rPr>
              <a:t>Amount Raised</a:t>
            </a:r>
            <a:endParaRPr sz="1659">
              <a:solidFill>
                <a:srgbClr val="FBC100"/>
              </a:solidFill>
              <a:latin typeface="Calibri"/>
              <a:ea typeface="Calibri"/>
              <a:cs typeface="Calibri"/>
              <a:sym typeface="Calibri"/>
            </a:endParaRPr>
          </a:p>
        </p:txBody>
      </p:sp>
      <p:sp>
        <p:nvSpPr>
          <p:cNvPr id="203" name="Google Shape;203;p3"/>
          <p:cNvSpPr/>
          <p:nvPr/>
        </p:nvSpPr>
        <p:spPr>
          <a:xfrm>
            <a:off x="13316573" y="5513692"/>
            <a:ext cx="1076368" cy="247833"/>
          </a:xfrm>
          <a:prstGeom prst="rect">
            <a:avLst/>
          </a:prstGeom>
          <a:noFill/>
          <a:ln>
            <a:noFill/>
          </a:ln>
        </p:spPr>
        <p:txBody>
          <a:bodyPr anchorCtr="0" anchor="ctr" bIns="0" lIns="0" spcFirstLastPara="1" rIns="0" wrap="square" tIns="0">
            <a:noAutofit/>
          </a:bodyPr>
          <a:lstStyle/>
          <a:p>
            <a:pPr indent="0" lvl="0" marL="0" marR="0" rtl="0" algn="l">
              <a:lnSpc>
                <a:spcPct val="120743"/>
              </a:lnSpc>
              <a:spcBef>
                <a:spcPts val="0"/>
              </a:spcBef>
              <a:spcAft>
                <a:spcPts val="0"/>
              </a:spcAft>
              <a:buClr>
                <a:srgbClr val="64F4AB"/>
              </a:buClr>
              <a:buSzPts val="1615"/>
              <a:buFont typeface="Montserrat"/>
              <a:buNone/>
            </a:pPr>
            <a:r>
              <a:rPr b="1" lang="en-US" sz="1615">
                <a:solidFill>
                  <a:srgbClr val="64F4AB"/>
                </a:solidFill>
                <a:latin typeface="Montserrat"/>
                <a:ea typeface="Montserrat"/>
                <a:cs typeface="Montserrat"/>
                <a:sym typeface="Montserrat"/>
              </a:rPr>
              <a:t>Followers</a:t>
            </a:r>
            <a:endParaRPr sz="1615">
              <a:solidFill>
                <a:srgbClr val="64F4AB"/>
              </a:solidFill>
              <a:latin typeface="Calibri"/>
              <a:ea typeface="Calibri"/>
              <a:cs typeface="Calibri"/>
              <a:sym typeface="Calibri"/>
            </a:endParaRPr>
          </a:p>
        </p:txBody>
      </p:sp>
      <p:pic>
        <p:nvPicPr>
          <p:cNvPr id="204" name="Google Shape;204;p3"/>
          <p:cNvPicPr preferRelativeResize="0"/>
          <p:nvPr/>
        </p:nvPicPr>
        <p:blipFill rotWithShape="1">
          <a:blip r:embed="rId27">
            <a:alphaModFix/>
          </a:blip>
          <a:srcRect b="0" l="0" r="0" t="9305"/>
          <a:stretch/>
        </p:blipFill>
        <p:spPr>
          <a:xfrm>
            <a:off x="9552738" y="2356241"/>
            <a:ext cx="7850301" cy="4982585"/>
          </a:xfrm>
          <a:prstGeom prst="rect">
            <a:avLst/>
          </a:prstGeom>
          <a:noFill/>
          <a:ln>
            <a:noFill/>
          </a:ln>
        </p:spPr>
      </p:pic>
      <p:pic>
        <p:nvPicPr>
          <p:cNvPr id="205" name="Google Shape;205;p3"/>
          <p:cNvPicPr preferRelativeResize="0"/>
          <p:nvPr/>
        </p:nvPicPr>
        <p:blipFill>
          <a:blip r:embed="rId28">
            <a:alphaModFix/>
          </a:blip>
          <a:stretch>
            <a:fillRect/>
          </a:stretch>
        </p:blipFill>
        <p:spPr>
          <a:xfrm>
            <a:off x="12341438" y="2467588"/>
            <a:ext cx="2757929" cy="331425"/>
          </a:xfrm>
          <a:prstGeom prst="rect">
            <a:avLst/>
          </a:prstGeom>
          <a:noFill/>
          <a:ln>
            <a:noFill/>
          </a:ln>
        </p:spPr>
      </p:pic>
      <p:sp>
        <p:nvSpPr>
          <p:cNvPr id="206" name="Google Shape;206;p3"/>
          <p:cNvSpPr txBox="1"/>
          <p:nvPr/>
        </p:nvSpPr>
        <p:spPr>
          <a:xfrm>
            <a:off x="9596475" y="2371700"/>
            <a:ext cx="3000000" cy="523200"/>
          </a:xfrm>
          <a:prstGeom prst="rect">
            <a:avLst/>
          </a:prstGeom>
          <a:noFill/>
          <a:ln>
            <a:noFill/>
          </a:ln>
        </p:spPr>
        <p:txBody>
          <a:bodyPr anchorCtr="0" anchor="t" bIns="91425" lIns="91425" spcFirstLastPara="1" rIns="91425" wrap="square" tIns="91425">
            <a:spAutoFit/>
          </a:bodyPr>
          <a:lstStyle/>
          <a:p>
            <a:pPr indent="0" lvl="0" marL="0" rtl="0" algn="l">
              <a:lnSpc>
                <a:spcPct val="121875"/>
              </a:lnSpc>
              <a:spcBef>
                <a:spcPts val="0"/>
              </a:spcBef>
              <a:spcAft>
                <a:spcPts val="0"/>
              </a:spcAft>
              <a:buNone/>
            </a:pPr>
            <a:r>
              <a:rPr lang="en-US" sz="2200">
                <a:solidFill>
                  <a:schemeClr val="dk1"/>
                </a:solidFill>
                <a:latin typeface="Montserrat"/>
                <a:ea typeface="Montserrat"/>
                <a:cs typeface="Montserrat"/>
                <a:sym typeface="Montserrat"/>
              </a:rPr>
              <a:t>Data Provided by:</a:t>
            </a:r>
            <a:endParaRPr sz="12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1" name="Shape 211"/>
        <p:cNvGrpSpPr/>
        <p:nvPr/>
      </p:nvGrpSpPr>
      <p:grpSpPr>
        <a:xfrm>
          <a:off x="0" y="0"/>
          <a:ext cx="0" cy="0"/>
          <a:chOff x="0" y="0"/>
          <a:chExt cx="0" cy="0"/>
        </a:xfrm>
      </p:grpSpPr>
      <p:pic>
        <p:nvPicPr>
          <p:cNvPr descr="preencoded.png" id="212" name="Google Shape;212;p4"/>
          <p:cNvPicPr preferRelativeResize="0"/>
          <p:nvPr/>
        </p:nvPicPr>
        <p:blipFill rotWithShape="1">
          <a:blip r:embed="rId3">
            <a:alphaModFix/>
          </a:blip>
          <a:srcRect b="0" l="0" r="0" t="0"/>
          <a:stretch/>
        </p:blipFill>
        <p:spPr>
          <a:xfrm>
            <a:off x="0" y="0"/>
            <a:ext cx="18289795" cy="10290192"/>
          </a:xfrm>
          <a:prstGeom prst="rect">
            <a:avLst/>
          </a:prstGeom>
          <a:noFill/>
          <a:ln>
            <a:noFill/>
          </a:ln>
        </p:spPr>
      </p:pic>
      <p:pic>
        <p:nvPicPr>
          <p:cNvPr descr="preencoded.png" id="213" name="Google Shape;213;p4"/>
          <p:cNvPicPr preferRelativeResize="0"/>
          <p:nvPr/>
        </p:nvPicPr>
        <p:blipFill rotWithShape="1">
          <a:blip r:embed="rId4">
            <a:alphaModFix/>
          </a:blip>
          <a:srcRect b="0" l="0" r="0" t="0"/>
          <a:stretch/>
        </p:blipFill>
        <p:spPr>
          <a:xfrm>
            <a:off x="0" y="949050"/>
            <a:ext cx="18289793" cy="9341141"/>
          </a:xfrm>
          <a:prstGeom prst="rect">
            <a:avLst/>
          </a:prstGeom>
          <a:noFill/>
          <a:ln>
            <a:noFill/>
          </a:ln>
        </p:spPr>
      </p:pic>
      <p:pic>
        <p:nvPicPr>
          <p:cNvPr descr="preencoded.png" id="214" name="Google Shape;214;p4"/>
          <p:cNvPicPr preferRelativeResize="0"/>
          <p:nvPr/>
        </p:nvPicPr>
        <p:blipFill rotWithShape="1">
          <a:blip r:embed="rId5">
            <a:alphaModFix/>
          </a:blip>
          <a:srcRect b="0" l="0" r="0" t="0"/>
          <a:stretch/>
        </p:blipFill>
        <p:spPr>
          <a:xfrm>
            <a:off x="952707" y="1188968"/>
            <a:ext cx="495473" cy="495473"/>
          </a:xfrm>
          <a:prstGeom prst="rect">
            <a:avLst/>
          </a:prstGeom>
          <a:noFill/>
          <a:ln>
            <a:noFill/>
          </a:ln>
        </p:spPr>
      </p:pic>
      <p:pic>
        <p:nvPicPr>
          <p:cNvPr descr="preencoded.png" id="215" name="Google Shape;215;p4"/>
          <p:cNvPicPr preferRelativeResize="0"/>
          <p:nvPr/>
        </p:nvPicPr>
        <p:blipFill rotWithShape="1">
          <a:blip r:embed="rId6">
            <a:alphaModFix/>
          </a:blip>
          <a:srcRect b="0" l="0" r="0" t="0"/>
          <a:stretch/>
        </p:blipFill>
        <p:spPr>
          <a:xfrm>
            <a:off x="962492" y="2675012"/>
            <a:ext cx="8020739" cy="1974475"/>
          </a:xfrm>
          <a:prstGeom prst="rect">
            <a:avLst/>
          </a:prstGeom>
          <a:noFill/>
          <a:ln>
            <a:noFill/>
          </a:ln>
        </p:spPr>
      </p:pic>
      <p:pic>
        <p:nvPicPr>
          <p:cNvPr descr="preencoded.png" id="216" name="Google Shape;216;p4"/>
          <p:cNvPicPr preferRelativeResize="0"/>
          <p:nvPr/>
        </p:nvPicPr>
        <p:blipFill rotWithShape="1">
          <a:blip r:embed="rId7">
            <a:alphaModFix/>
          </a:blip>
          <a:srcRect b="0" l="0" r="0" t="0"/>
          <a:stretch/>
        </p:blipFill>
        <p:spPr>
          <a:xfrm>
            <a:off x="1353062" y="3039536"/>
            <a:ext cx="419246" cy="419246"/>
          </a:xfrm>
          <a:prstGeom prst="rect">
            <a:avLst/>
          </a:prstGeom>
          <a:noFill/>
          <a:ln>
            <a:noFill/>
          </a:ln>
        </p:spPr>
      </p:pic>
      <p:pic>
        <p:nvPicPr>
          <p:cNvPr descr="preencoded.png" id="217" name="Google Shape;217;p4"/>
          <p:cNvPicPr preferRelativeResize="0"/>
          <p:nvPr/>
        </p:nvPicPr>
        <p:blipFill rotWithShape="1">
          <a:blip r:embed="rId8">
            <a:alphaModFix/>
          </a:blip>
          <a:srcRect b="0" l="0" r="0" t="0"/>
          <a:stretch/>
        </p:blipFill>
        <p:spPr>
          <a:xfrm>
            <a:off x="9273613" y="2673562"/>
            <a:ext cx="8020739" cy="1974475"/>
          </a:xfrm>
          <a:prstGeom prst="rect">
            <a:avLst/>
          </a:prstGeom>
          <a:noFill/>
          <a:ln>
            <a:noFill/>
          </a:ln>
        </p:spPr>
      </p:pic>
      <p:pic>
        <p:nvPicPr>
          <p:cNvPr descr="preencoded.png" id="218" name="Google Shape;218;p4"/>
          <p:cNvPicPr preferRelativeResize="0"/>
          <p:nvPr/>
        </p:nvPicPr>
        <p:blipFill rotWithShape="1">
          <a:blip r:embed="rId9">
            <a:alphaModFix/>
          </a:blip>
          <a:srcRect b="0" l="0" r="0" t="0"/>
          <a:stretch/>
        </p:blipFill>
        <p:spPr>
          <a:xfrm>
            <a:off x="9650442" y="3024340"/>
            <a:ext cx="447831" cy="447831"/>
          </a:xfrm>
          <a:prstGeom prst="rect">
            <a:avLst/>
          </a:prstGeom>
          <a:noFill/>
          <a:ln>
            <a:noFill/>
          </a:ln>
        </p:spPr>
      </p:pic>
      <p:pic>
        <p:nvPicPr>
          <p:cNvPr descr="preencoded.png" id="219" name="Google Shape;219;p4"/>
          <p:cNvPicPr preferRelativeResize="0"/>
          <p:nvPr/>
        </p:nvPicPr>
        <p:blipFill rotWithShape="1">
          <a:blip r:embed="rId10">
            <a:alphaModFix/>
          </a:blip>
          <a:srcRect b="0" l="0" r="0" t="0"/>
          <a:stretch/>
        </p:blipFill>
        <p:spPr>
          <a:xfrm>
            <a:off x="962873" y="4856237"/>
            <a:ext cx="8020739" cy="1974475"/>
          </a:xfrm>
          <a:prstGeom prst="rect">
            <a:avLst/>
          </a:prstGeom>
          <a:noFill/>
          <a:ln>
            <a:noFill/>
          </a:ln>
        </p:spPr>
      </p:pic>
      <p:pic>
        <p:nvPicPr>
          <p:cNvPr descr="preencoded.png" id="220" name="Google Shape;220;p4"/>
          <p:cNvPicPr preferRelativeResize="0"/>
          <p:nvPr/>
        </p:nvPicPr>
        <p:blipFill rotWithShape="1">
          <a:blip r:embed="rId11">
            <a:alphaModFix/>
          </a:blip>
          <a:srcRect b="0" l="0" r="0" t="0"/>
          <a:stretch/>
        </p:blipFill>
        <p:spPr>
          <a:xfrm>
            <a:off x="1372495" y="5239823"/>
            <a:ext cx="381133" cy="381133"/>
          </a:xfrm>
          <a:prstGeom prst="rect">
            <a:avLst/>
          </a:prstGeom>
          <a:noFill/>
          <a:ln>
            <a:noFill/>
          </a:ln>
        </p:spPr>
      </p:pic>
      <p:pic>
        <p:nvPicPr>
          <p:cNvPr descr="preencoded.png" id="221" name="Google Shape;221;p4"/>
          <p:cNvPicPr preferRelativeResize="0"/>
          <p:nvPr/>
        </p:nvPicPr>
        <p:blipFill rotWithShape="1">
          <a:blip r:embed="rId12">
            <a:alphaModFix/>
          </a:blip>
          <a:srcRect b="0" l="0" r="0" t="0"/>
          <a:stretch/>
        </p:blipFill>
        <p:spPr>
          <a:xfrm>
            <a:off x="9273994" y="4854787"/>
            <a:ext cx="8020735" cy="1964950"/>
          </a:xfrm>
          <a:prstGeom prst="rect">
            <a:avLst/>
          </a:prstGeom>
          <a:noFill/>
          <a:ln>
            <a:noFill/>
          </a:ln>
        </p:spPr>
      </p:pic>
      <p:pic>
        <p:nvPicPr>
          <p:cNvPr descr="preencoded.png" id="222" name="Google Shape;222;p4"/>
          <p:cNvPicPr preferRelativeResize="0"/>
          <p:nvPr/>
        </p:nvPicPr>
        <p:blipFill rotWithShape="1">
          <a:blip r:embed="rId13">
            <a:alphaModFix/>
          </a:blip>
          <a:srcRect b="0" l="0" r="0" t="0"/>
          <a:stretch/>
        </p:blipFill>
        <p:spPr>
          <a:xfrm>
            <a:off x="9674091" y="5228843"/>
            <a:ext cx="400190" cy="400190"/>
          </a:xfrm>
          <a:prstGeom prst="rect">
            <a:avLst/>
          </a:prstGeom>
          <a:noFill/>
          <a:ln>
            <a:noFill/>
          </a:ln>
        </p:spPr>
      </p:pic>
      <p:pic>
        <p:nvPicPr>
          <p:cNvPr descr="preencoded.png" id="223" name="Google Shape;223;p4"/>
          <p:cNvPicPr preferRelativeResize="0"/>
          <p:nvPr/>
        </p:nvPicPr>
        <p:blipFill rotWithShape="1">
          <a:blip r:embed="rId14">
            <a:alphaModFix/>
          </a:blip>
          <a:srcRect b="0" l="0" r="0" t="0"/>
          <a:stretch/>
        </p:blipFill>
        <p:spPr>
          <a:xfrm>
            <a:off x="963253" y="7034820"/>
            <a:ext cx="8020739" cy="1974475"/>
          </a:xfrm>
          <a:prstGeom prst="rect">
            <a:avLst/>
          </a:prstGeom>
          <a:noFill/>
          <a:ln>
            <a:noFill/>
          </a:ln>
        </p:spPr>
      </p:pic>
      <p:pic>
        <p:nvPicPr>
          <p:cNvPr descr="preencoded.png" id="224" name="Google Shape;224;p4"/>
          <p:cNvPicPr preferRelativeResize="0"/>
          <p:nvPr/>
        </p:nvPicPr>
        <p:blipFill rotWithShape="1">
          <a:blip r:embed="rId15">
            <a:alphaModFix/>
          </a:blip>
          <a:srcRect b="0" l="0" r="0" t="0"/>
          <a:stretch/>
        </p:blipFill>
        <p:spPr>
          <a:xfrm>
            <a:off x="1344299" y="7389819"/>
            <a:ext cx="438303" cy="438303"/>
          </a:xfrm>
          <a:prstGeom prst="rect">
            <a:avLst/>
          </a:prstGeom>
          <a:noFill/>
          <a:ln>
            <a:noFill/>
          </a:ln>
        </p:spPr>
      </p:pic>
      <p:pic>
        <p:nvPicPr>
          <p:cNvPr descr="preencoded.png" id="225" name="Google Shape;225;p4"/>
          <p:cNvPicPr preferRelativeResize="0"/>
          <p:nvPr/>
        </p:nvPicPr>
        <p:blipFill rotWithShape="1">
          <a:blip r:embed="rId16">
            <a:alphaModFix/>
          </a:blip>
          <a:srcRect b="0" l="0" r="0" t="0"/>
          <a:stretch/>
        </p:blipFill>
        <p:spPr>
          <a:xfrm>
            <a:off x="9274374" y="7033370"/>
            <a:ext cx="8020739" cy="1974475"/>
          </a:xfrm>
          <a:prstGeom prst="rect">
            <a:avLst/>
          </a:prstGeom>
          <a:noFill/>
          <a:ln>
            <a:noFill/>
          </a:ln>
        </p:spPr>
      </p:pic>
      <p:pic>
        <p:nvPicPr>
          <p:cNvPr descr="preencoded.png" id="226" name="Google Shape;226;p4"/>
          <p:cNvPicPr preferRelativeResize="0"/>
          <p:nvPr/>
        </p:nvPicPr>
        <p:blipFill rotWithShape="1">
          <a:blip r:embed="rId17">
            <a:alphaModFix/>
          </a:blip>
          <a:srcRect b="0" l="0" r="0" t="0"/>
          <a:stretch/>
        </p:blipFill>
        <p:spPr>
          <a:xfrm>
            <a:off x="9651233" y="7394520"/>
            <a:ext cx="447825" cy="428781"/>
          </a:xfrm>
          <a:prstGeom prst="rect">
            <a:avLst/>
          </a:prstGeom>
          <a:noFill/>
          <a:ln>
            <a:noFill/>
          </a:ln>
        </p:spPr>
      </p:pic>
      <p:pic>
        <p:nvPicPr>
          <p:cNvPr descr="preencoded.png" id="227" name="Google Shape;227;p4"/>
          <p:cNvPicPr preferRelativeResize="0"/>
          <p:nvPr/>
        </p:nvPicPr>
        <p:blipFill rotWithShape="1">
          <a:blip r:embed="rId18">
            <a:alphaModFix/>
          </a:blip>
          <a:srcRect b="0" l="0" r="0" t="0"/>
          <a:stretch/>
        </p:blipFill>
        <p:spPr>
          <a:xfrm>
            <a:off x="16159616" y="839074"/>
            <a:ext cx="1171818" cy="695734"/>
          </a:xfrm>
          <a:prstGeom prst="rect">
            <a:avLst/>
          </a:prstGeom>
          <a:noFill/>
          <a:ln>
            <a:noFill/>
          </a:ln>
        </p:spPr>
      </p:pic>
      <p:sp>
        <p:nvSpPr>
          <p:cNvPr id="228" name="Google Shape;228;p4"/>
          <p:cNvSpPr/>
          <p:nvPr/>
        </p:nvSpPr>
        <p:spPr>
          <a:xfrm>
            <a:off x="1680503" y="1203126"/>
            <a:ext cx="6992976" cy="467912"/>
          </a:xfrm>
          <a:prstGeom prst="rect">
            <a:avLst/>
          </a:prstGeom>
          <a:noFill/>
          <a:ln>
            <a:noFill/>
          </a:ln>
        </p:spPr>
        <p:txBody>
          <a:bodyPr anchorCtr="0" anchor="ctr" bIns="0" lIns="0" spcFirstLastPara="1" rIns="0" wrap="square" tIns="0">
            <a:noAutofit/>
          </a:bodyPr>
          <a:lstStyle/>
          <a:p>
            <a:pPr indent="0" lvl="0" marL="0" marR="0" rtl="0" algn="l">
              <a:lnSpc>
                <a:spcPct val="122500"/>
              </a:lnSpc>
              <a:spcBef>
                <a:spcPts val="0"/>
              </a:spcBef>
              <a:spcAft>
                <a:spcPts val="0"/>
              </a:spcAft>
              <a:buClr>
                <a:srgbClr val="FFFFFF"/>
              </a:buClr>
              <a:buSzPts val="3000"/>
              <a:buFont typeface="Montserrat"/>
              <a:buNone/>
            </a:pPr>
            <a:r>
              <a:rPr b="1" lang="en-US" sz="3000">
                <a:solidFill>
                  <a:srgbClr val="FFFFFF"/>
                </a:solidFill>
                <a:latin typeface="Montserrat"/>
                <a:ea typeface="Montserrat"/>
                <a:cs typeface="Montserrat"/>
                <a:sym typeface="Montserrat"/>
              </a:rPr>
              <a:t>FULL SERVICES SCOPE</a:t>
            </a:r>
            <a:endParaRPr sz="3000">
              <a:solidFill>
                <a:schemeClr val="dk1"/>
              </a:solidFill>
              <a:latin typeface="Calibri"/>
              <a:ea typeface="Calibri"/>
              <a:cs typeface="Calibri"/>
              <a:sym typeface="Calibri"/>
            </a:endParaRPr>
          </a:p>
        </p:txBody>
      </p:sp>
      <p:sp>
        <p:nvSpPr>
          <p:cNvPr id="229" name="Google Shape;229;p4"/>
          <p:cNvSpPr/>
          <p:nvPr/>
        </p:nvSpPr>
        <p:spPr>
          <a:xfrm>
            <a:off x="2143661" y="3071744"/>
            <a:ext cx="6610412" cy="353574"/>
          </a:xfrm>
          <a:prstGeom prst="rect">
            <a:avLst/>
          </a:prstGeom>
          <a:noFill/>
          <a:ln>
            <a:noFill/>
          </a:ln>
        </p:spPr>
        <p:txBody>
          <a:bodyPr anchorCtr="0" anchor="t" bIns="0" lIns="0" spcFirstLastPara="1" rIns="0" wrap="square" tIns="0">
            <a:noAutofit/>
          </a:bodyPr>
          <a:lstStyle/>
          <a:p>
            <a:pPr indent="0" lvl="0" marL="0" marR="0" rtl="0" algn="l">
              <a:lnSpc>
                <a:spcPct val="123333"/>
              </a:lnSpc>
              <a:spcBef>
                <a:spcPts val="0"/>
              </a:spcBef>
              <a:spcAft>
                <a:spcPts val="0"/>
              </a:spcAft>
              <a:buClr>
                <a:srgbClr val="64F4AB"/>
              </a:buClr>
              <a:buSzPts val="2250"/>
              <a:buFont typeface="Montserrat"/>
              <a:buNone/>
            </a:pPr>
            <a:r>
              <a:rPr b="1" lang="en-US" sz="2250">
                <a:solidFill>
                  <a:srgbClr val="64F4AB"/>
                </a:solidFill>
                <a:latin typeface="Montserrat"/>
                <a:ea typeface="Montserrat"/>
                <a:cs typeface="Montserrat"/>
                <a:sym typeface="Montserrat"/>
              </a:rPr>
              <a:t>Full Crowdfunding Campaign Management</a:t>
            </a:r>
            <a:endParaRPr sz="2250">
              <a:solidFill>
                <a:schemeClr val="dk1"/>
              </a:solidFill>
              <a:latin typeface="Calibri"/>
              <a:ea typeface="Calibri"/>
              <a:cs typeface="Calibri"/>
              <a:sym typeface="Calibri"/>
            </a:endParaRPr>
          </a:p>
        </p:txBody>
      </p:sp>
      <p:sp>
        <p:nvSpPr>
          <p:cNvPr id="230" name="Google Shape;230;p4"/>
          <p:cNvSpPr/>
          <p:nvPr/>
        </p:nvSpPr>
        <p:spPr>
          <a:xfrm>
            <a:off x="1219848" y="3712040"/>
            <a:ext cx="7524873" cy="706160"/>
          </a:xfrm>
          <a:prstGeom prst="rect">
            <a:avLst/>
          </a:prstGeom>
          <a:noFill/>
          <a:ln>
            <a:noFill/>
          </a:ln>
        </p:spPr>
        <p:txBody>
          <a:bodyPr anchorCtr="0" anchor="t" bIns="0" lIns="0" spcFirstLastPara="1" rIns="0" wrap="square" tIns="0">
            <a:noAutofit/>
          </a:bodyPr>
          <a:lstStyle/>
          <a:p>
            <a:pPr indent="0" lvl="0" marL="0" marR="0" rtl="0" algn="l">
              <a:lnSpc>
                <a:spcPct val="123333"/>
              </a:lnSpc>
              <a:spcBef>
                <a:spcPts val="0"/>
              </a:spcBef>
              <a:spcAft>
                <a:spcPts val="0"/>
              </a:spcAft>
              <a:buClr>
                <a:srgbClr val="FFFFFF"/>
              </a:buClr>
              <a:buSzPts val="2250"/>
              <a:buFont typeface="Montserrat"/>
              <a:buNone/>
            </a:pPr>
            <a:r>
              <a:rPr lang="en-US" sz="2250">
                <a:solidFill>
                  <a:srgbClr val="FFFFFF"/>
                </a:solidFill>
                <a:latin typeface="Montserrat"/>
                <a:ea typeface="Montserrat"/>
                <a:cs typeface="Montserrat"/>
                <a:sym typeface="Montserrat"/>
              </a:rPr>
              <a:t>Strategy, execution, community activation and investor communication.</a:t>
            </a:r>
            <a:endParaRPr sz="2250">
              <a:solidFill>
                <a:schemeClr val="dk1"/>
              </a:solidFill>
              <a:latin typeface="Calibri"/>
              <a:ea typeface="Calibri"/>
              <a:cs typeface="Calibri"/>
              <a:sym typeface="Calibri"/>
            </a:endParaRPr>
          </a:p>
        </p:txBody>
      </p:sp>
      <p:sp>
        <p:nvSpPr>
          <p:cNvPr id="231" name="Google Shape;231;p4"/>
          <p:cNvSpPr/>
          <p:nvPr/>
        </p:nvSpPr>
        <p:spPr>
          <a:xfrm>
            <a:off x="10454783" y="3070294"/>
            <a:ext cx="6610412" cy="353574"/>
          </a:xfrm>
          <a:prstGeom prst="rect">
            <a:avLst/>
          </a:prstGeom>
          <a:noFill/>
          <a:ln>
            <a:noFill/>
          </a:ln>
        </p:spPr>
        <p:txBody>
          <a:bodyPr anchorCtr="0" anchor="t" bIns="0" lIns="0" spcFirstLastPara="1" rIns="0" wrap="square" tIns="0">
            <a:noAutofit/>
          </a:bodyPr>
          <a:lstStyle/>
          <a:p>
            <a:pPr indent="0" lvl="0" marL="0" marR="0" rtl="0" algn="l">
              <a:lnSpc>
                <a:spcPct val="123333"/>
              </a:lnSpc>
              <a:spcBef>
                <a:spcPts val="0"/>
              </a:spcBef>
              <a:spcAft>
                <a:spcPts val="0"/>
              </a:spcAft>
              <a:buClr>
                <a:srgbClr val="64F4AB"/>
              </a:buClr>
              <a:buSzPts val="2250"/>
              <a:buFont typeface="Montserrat"/>
              <a:buNone/>
            </a:pPr>
            <a:r>
              <a:rPr b="1" lang="en-US" sz="2250">
                <a:solidFill>
                  <a:srgbClr val="64F4AB"/>
                </a:solidFill>
                <a:latin typeface="Montserrat"/>
                <a:ea typeface="Montserrat"/>
                <a:cs typeface="Montserrat"/>
                <a:sym typeface="Montserrat"/>
              </a:rPr>
              <a:t>Page Development &amp; Copywriting</a:t>
            </a:r>
            <a:endParaRPr sz="2250">
              <a:solidFill>
                <a:schemeClr val="dk1"/>
              </a:solidFill>
              <a:latin typeface="Calibri"/>
              <a:ea typeface="Calibri"/>
              <a:cs typeface="Calibri"/>
              <a:sym typeface="Calibri"/>
            </a:endParaRPr>
          </a:p>
        </p:txBody>
      </p:sp>
      <p:sp>
        <p:nvSpPr>
          <p:cNvPr id="232" name="Google Shape;232;p4"/>
          <p:cNvSpPr/>
          <p:nvPr/>
        </p:nvSpPr>
        <p:spPr>
          <a:xfrm>
            <a:off x="9530969" y="3710590"/>
            <a:ext cx="7524812" cy="353735"/>
          </a:xfrm>
          <a:prstGeom prst="rect">
            <a:avLst/>
          </a:prstGeom>
          <a:noFill/>
          <a:ln>
            <a:noFill/>
          </a:ln>
        </p:spPr>
        <p:txBody>
          <a:bodyPr anchorCtr="0" anchor="t" bIns="0" lIns="0" spcFirstLastPara="1" rIns="0" wrap="square" tIns="0">
            <a:noAutofit/>
          </a:bodyPr>
          <a:lstStyle/>
          <a:p>
            <a:pPr indent="0" lvl="0" marL="0" marR="0" rtl="0" algn="l">
              <a:lnSpc>
                <a:spcPct val="123333"/>
              </a:lnSpc>
              <a:spcBef>
                <a:spcPts val="0"/>
              </a:spcBef>
              <a:spcAft>
                <a:spcPts val="0"/>
              </a:spcAft>
              <a:buClr>
                <a:srgbClr val="FFFFFF"/>
              </a:buClr>
              <a:buSzPts val="2250"/>
              <a:buFont typeface="Montserrat"/>
              <a:buNone/>
            </a:pPr>
            <a:r>
              <a:rPr lang="en-US" sz="2250">
                <a:solidFill>
                  <a:srgbClr val="FFFFFF"/>
                </a:solidFill>
                <a:latin typeface="Montserrat"/>
                <a:ea typeface="Montserrat"/>
                <a:cs typeface="Montserrat"/>
                <a:sym typeface="Montserrat"/>
              </a:rPr>
              <a:t>Investor-focused design and messaging.</a:t>
            </a:r>
            <a:endParaRPr sz="2250">
              <a:solidFill>
                <a:schemeClr val="dk1"/>
              </a:solidFill>
              <a:latin typeface="Calibri"/>
              <a:ea typeface="Calibri"/>
              <a:cs typeface="Calibri"/>
              <a:sym typeface="Calibri"/>
            </a:endParaRPr>
          </a:p>
        </p:txBody>
      </p:sp>
      <p:sp>
        <p:nvSpPr>
          <p:cNvPr id="233" name="Google Shape;233;p4"/>
          <p:cNvSpPr/>
          <p:nvPr/>
        </p:nvSpPr>
        <p:spPr>
          <a:xfrm>
            <a:off x="2144042" y="5253389"/>
            <a:ext cx="4207594" cy="353154"/>
          </a:xfrm>
          <a:prstGeom prst="rect">
            <a:avLst/>
          </a:prstGeom>
          <a:noFill/>
          <a:ln>
            <a:noFill/>
          </a:ln>
        </p:spPr>
        <p:txBody>
          <a:bodyPr anchorCtr="0" anchor="t" bIns="0" lIns="0" spcFirstLastPara="1" rIns="0" wrap="square" tIns="0">
            <a:noAutofit/>
          </a:bodyPr>
          <a:lstStyle/>
          <a:p>
            <a:pPr indent="0" lvl="0" marL="0" marR="0" rtl="0" algn="l">
              <a:lnSpc>
                <a:spcPct val="123333"/>
              </a:lnSpc>
              <a:spcBef>
                <a:spcPts val="0"/>
              </a:spcBef>
              <a:spcAft>
                <a:spcPts val="0"/>
              </a:spcAft>
              <a:buClr>
                <a:srgbClr val="64F4AB"/>
              </a:buClr>
              <a:buSzPts val="2250"/>
              <a:buFont typeface="Montserrat"/>
              <a:buNone/>
            </a:pPr>
            <a:r>
              <a:rPr b="1" lang="en-US" sz="2250">
                <a:solidFill>
                  <a:srgbClr val="64F4AB"/>
                </a:solidFill>
                <a:latin typeface="Montserrat"/>
                <a:ea typeface="Montserrat"/>
                <a:cs typeface="Montserrat"/>
                <a:sym typeface="Montserrat"/>
              </a:rPr>
              <a:t>Paid Advertising</a:t>
            </a:r>
            <a:endParaRPr sz="2250">
              <a:solidFill>
                <a:schemeClr val="dk1"/>
              </a:solidFill>
              <a:latin typeface="Calibri"/>
              <a:ea typeface="Calibri"/>
              <a:cs typeface="Calibri"/>
              <a:sym typeface="Calibri"/>
            </a:endParaRPr>
          </a:p>
        </p:txBody>
      </p:sp>
      <p:sp>
        <p:nvSpPr>
          <p:cNvPr id="234" name="Google Shape;234;p4"/>
          <p:cNvSpPr/>
          <p:nvPr/>
        </p:nvSpPr>
        <p:spPr>
          <a:xfrm>
            <a:off x="1220228" y="5893661"/>
            <a:ext cx="5258463" cy="705764"/>
          </a:xfrm>
          <a:prstGeom prst="rect">
            <a:avLst/>
          </a:prstGeom>
          <a:noFill/>
          <a:ln>
            <a:noFill/>
          </a:ln>
        </p:spPr>
        <p:txBody>
          <a:bodyPr anchorCtr="0" anchor="t" bIns="0" lIns="0" spcFirstLastPara="1" rIns="0" wrap="square" tIns="0">
            <a:noAutofit/>
          </a:bodyPr>
          <a:lstStyle/>
          <a:p>
            <a:pPr indent="0" lvl="0" marL="0" marR="0" rtl="0" algn="l">
              <a:lnSpc>
                <a:spcPct val="123333"/>
              </a:lnSpc>
              <a:spcBef>
                <a:spcPts val="0"/>
              </a:spcBef>
              <a:spcAft>
                <a:spcPts val="0"/>
              </a:spcAft>
              <a:buClr>
                <a:srgbClr val="FFFFFF"/>
              </a:buClr>
              <a:buSzPts val="2250"/>
              <a:buFont typeface="Montserrat"/>
              <a:buNone/>
            </a:pPr>
            <a:r>
              <a:rPr lang="en-US" sz="2250">
                <a:solidFill>
                  <a:srgbClr val="FFFFFF"/>
                </a:solidFill>
                <a:latin typeface="Montserrat"/>
                <a:ea typeface="Montserrat"/>
                <a:cs typeface="Montserrat"/>
                <a:sym typeface="Montserrat"/>
              </a:rPr>
              <a:t>Meta Ads, LinkedIn Ads, Google Ads, and beyond.</a:t>
            </a:r>
            <a:endParaRPr sz="2250">
              <a:solidFill>
                <a:schemeClr val="dk1"/>
              </a:solidFill>
              <a:latin typeface="Calibri"/>
              <a:ea typeface="Calibri"/>
              <a:cs typeface="Calibri"/>
              <a:sym typeface="Calibri"/>
            </a:endParaRPr>
          </a:p>
        </p:txBody>
      </p:sp>
      <p:sp>
        <p:nvSpPr>
          <p:cNvPr id="235" name="Google Shape;235;p4"/>
          <p:cNvSpPr/>
          <p:nvPr/>
        </p:nvSpPr>
        <p:spPr>
          <a:xfrm>
            <a:off x="10455163" y="5251519"/>
            <a:ext cx="6610412" cy="353574"/>
          </a:xfrm>
          <a:prstGeom prst="rect">
            <a:avLst/>
          </a:prstGeom>
          <a:noFill/>
          <a:ln>
            <a:noFill/>
          </a:ln>
        </p:spPr>
        <p:txBody>
          <a:bodyPr anchorCtr="0" anchor="t" bIns="0" lIns="0" spcFirstLastPara="1" rIns="0" wrap="square" tIns="0">
            <a:noAutofit/>
          </a:bodyPr>
          <a:lstStyle/>
          <a:p>
            <a:pPr indent="0" lvl="0" marL="0" marR="0" rtl="0" algn="l">
              <a:lnSpc>
                <a:spcPct val="123333"/>
              </a:lnSpc>
              <a:spcBef>
                <a:spcPts val="0"/>
              </a:spcBef>
              <a:spcAft>
                <a:spcPts val="0"/>
              </a:spcAft>
              <a:buClr>
                <a:srgbClr val="64F4AB"/>
              </a:buClr>
              <a:buSzPts val="2250"/>
              <a:buFont typeface="Montserrat"/>
              <a:buNone/>
            </a:pPr>
            <a:r>
              <a:rPr b="1" lang="en-US" sz="2250">
                <a:solidFill>
                  <a:srgbClr val="64F4AB"/>
                </a:solidFill>
                <a:latin typeface="Montserrat"/>
                <a:ea typeface="Montserrat"/>
                <a:cs typeface="Montserrat"/>
                <a:sym typeface="Montserrat"/>
              </a:rPr>
              <a:t>Campaign Content and </a:t>
            </a:r>
            <a:r>
              <a:rPr b="1" lang="en-US" sz="2250">
                <a:solidFill>
                  <a:srgbClr val="64F4AB"/>
                </a:solidFill>
                <a:latin typeface="Montserrat"/>
                <a:ea typeface="Montserrat"/>
                <a:cs typeface="Montserrat"/>
                <a:sym typeface="Montserrat"/>
              </a:rPr>
              <a:t>Assets</a:t>
            </a:r>
            <a:endParaRPr sz="2250">
              <a:solidFill>
                <a:schemeClr val="dk1"/>
              </a:solidFill>
              <a:latin typeface="Calibri"/>
              <a:ea typeface="Calibri"/>
              <a:cs typeface="Calibri"/>
              <a:sym typeface="Calibri"/>
            </a:endParaRPr>
          </a:p>
        </p:txBody>
      </p:sp>
      <p:sp>
        <p:nvSpPr>
          <p:cNvPr id="236" name="Google Shape;236;p4"/>
          <p:cNvSpPr/>
          <p:nvPr/>
        </p:nvSpPr>
        <p:spPr>
          <a:xfrm>
            <a:off x="9531350" y="5891815"/>
            <a:ext cx="7524812" cy="353735"/>
          </a:xfrm>
          <a:prstGeom prst="rect">
            <a:avLst/>
          </a:prstGeom>
          <a:noFill/>
          <a:ln>
            <a:noFill/>
          </a:ln>
        </p:spPr>
        <p:txBody>
          <a:bodyPr anchorCtr="0" anchor="t" bIns="0" lIns="0" spcFirstLastPara="1" rIns="0" wrap="square" tIns="0">
            <a:noAutofit/>
          </a:bodyPr>
          <a:lstStyle/>
          <a:p>
            <a:pPr indent="0" lvl="0" marL="0" marR="0" rtl="0" algn="l">
              <a:lnSpc>
                <a:spcPct val="123333"/>
              </a:lnSpc>
              <a:spcBef>
                <a:spcPts val="0"/>
              </a:spcBef>
              <a:spcAft>
                <a:spcPts val="0"/>
              </a:spcAft>
              <a:buClr>
                <a:srgbClr val="FFFFFF"/>
              </a:buClr>
              <a:buSzPts val="2250"/>
              <a:buFont typeface="Montserrat"/>
              <a:buNone/>
            </a:pPr>
            <a:r>
              <a:rPr lang="en-US" sz="2250">
                <a:solidFill>
                  <a:srgbClr val="FFFFFF"/>
                </a:solidFill>
                <a:latin typeface="Montserrat"/>
                <a:ea typeface="Montserrat"/>
                <a:cs typeface="Montserrat"/>
                <a:sym typeface="Montserrat"/>
              </a:rPr>
              <a:t>Professional visuals and marketing copy including SM ads, email, </a:t>
            </a:r>
            <a:r>
              <a:rPr lang="en-US" sz="2250">
                <a:solidFill>
                  <a:srgbClr val="FFFFFF"/>
                </a:solidFill>
                <a:latin typeface="Montserrat"/>
                <a:ea typeface="Montserrat"/>
                <a:cs typeface="Montserrat"/>
                <a:sym typeface="Montserrat"/>
              </a:rPr>
              <a:t>and</a:t>
            </a:r>
            <a:r>
              <a:rPr lang="en-US" sz="2250">
                <a:solidFill>
                  <a:srgbClr val="FFFFFF"/>
                </a:solidFill>
                <a:latin typeface="Montserrat"/>
                <a:ea typeface="Montserrat"/>
                <a:cs typeface="Montserrat"/>
                <a:sym typeface="Montserrat"/>
              </a:rPr>
              <a:t> SMS.</a:t>
            </a:r>
            <a:endParaRPr sz="2250">
              <a:solidFill>
                <a:schemeClr val="dk1"/>
              </a:solidFill>
              <a:latin typeface="Calibri"/>
              <a:ea typeface="Calibri"/>
              <a:cs typeface="Calibri"/>
              <a:sym typeface="Calibri"/>
            </a:endParaRPr>
          </a:p>
        </p:txBody>
      </p:sp>
      <p:sp>
        <p:nvSpPr>
          <p:cNvPr id="237" name="Google Shape;237;p4"/>
          <p:cNvSpPr/>
          <p:nvPr/>
        </p:nvSpPr>
        <p:spPr>
          <a:xfrm>
            <a:off x="2144422" y="7431553"/>
            <a:ext cx="6610412" cy="353574"/>
          </a:xfrm>
          <a:prstGeom prst="rect">
            <a:avLst/>
          </a:prstGeom>
          <a:noFill/>
          <a:ln>
            <a:noFill/>
          </a:ln>
        </p:spPr>
        <p:txBody>
          <a:bodyPr anchorCtr="0" anchor="t" bIns="0" lIns="0" spcFirstLastPara="1" rIns="0" wrap="square" tIns="0">
            <a:noAutofit/>
          </a:bodyPr>
          <a:lstStyle/>
          <a:p>
            <a:pPr indent="0" lvl="0" marL="0" marR="0" rtl="0" algn="l">
              <a:lnSpc>
                <a:spcPct val="123333"/>
              </a:lnSpc>
              <a:spcBef>
                <a:spcPts val="0"/>
              </a:spcBef>
              <a:spcAft>
                <a:spcPts val="0"/>
              </a:spcAft>
              <a:buClr>
                <a:srgbClr val="64F4AB"/>
              </a:buClr>
              <a:buSzPts val="2250"/>
              <a:buFont typeface="Montserrat"/>
              <a:buNone/>
            </a:pPr>
            <a:r>
              <a:rPr b="1" lang="en-US" sz="2250">
                <a:solidFill>
                  <a:srgbClr val="64F4AB"/>
                </a:solidFill>
                <a:latin typeface="Montserrat"/>
                <a:ea typeface="Montserrat"/>
                <a:cs typeface="Montserrat"/>
                <a:sym typeface="Montserrat"/>
              </a:rPr>
              <a:t>Video Production</a:t>
            </a:r>
            <a:endParaRPr sz="2250">
              <a:solidFill>
                <a:schemeClr val="dk1"/>
              </a:solidFill>
              <a:latin typeface="Calibri"/>
              <a:ea typeface="Calibri"/>
              <a:cs typeface="Calibri"/>
              <a:sym typeface="Calibri"/>
            </a:endParaRPr>
          </a:p>
        </p:txBody>
      </p:sp>
      <p:sp>
        <p:nvSpPr>
          <p:cNvPr id="238" name="Google Shape;238;p4"/>
          <p:cNvSpPr/>
          <p:nvPr/>
        </p:nvSpPr>
        <p:spPr>
          <a:xfrm>
            <a:off x="1220609" y="8071849"/>
            <a:ext cx="7524873" cy="706160"/>
          </a:xfrm>
          <a:prstGeom prst="rect">
            <a:avLst/>
          </a:prstGeom>
          <a:noFill/>
          <a:ln>
            <a:noFill/>
          </a:ln>
        </p:spPr>
        <p:txBody>
          <a:bodyPr anchorCtr="0" anchor="t" bIns="0" lIns="0" spcFirstLastPara="1" rIns="0" wrap="square" tIns="0">
            <a:noAutofit/>
          </a:bodyPr>
          <a:lstStyle/>
          <a:p>
            <a:pPr indent="0" lvl="0" marL="0" marR="0" rtl="0" algn="l">
              <a:lnSpc>
                <a:spcPct val="123333"/>
              </a:lnSpc>
              <a:spcBef>
                <a:spcPts val="0"/>
              </a:spcBef>
              <a:spcAft>
                <a:spcPts val="0"/>
              </a:spcAft>
              <a:buClr>
                <a:srgbClr val="FFFFFF"/>
              </a:buClr>
              <a:buSzPts val="2250"/>
              <a:buFont typeface="Montserrat"/>
              <a:buNone/>
            </a:pPr>
            <a:r>
              <a:rPr lang="en-US" sz="2250">
                <a:solidFill>
                  <a:srgbClr val="FFFFFF"/>
                </a:solidFill>
                <a:latin typeface="Montserrat"/>
                <a:ea typeface="Montserrat"/>
                <a:cs typeface="Montserrat"/>
                <a:sym typeface="Montserrat"/>
              </a:rPr>
              <a:t>Feature videos + social clips </a:t>
            </a:r>
            <a:br>
              <a:rPr lang="en-US" sz="1800">
                <a:solidFill>
                  <a:schemeClr val="dk1"/>
                </a:solidFill>
                <a:latin typeface="Calibri"/>
                <a:ea typeface="Calibri"/>
                <a:cs typeface="Calibri"/>
                <a:sym typeface="Calibri"/>
              </a:rPr>
            </a:br>
            <a:r>
              <a:rPr lang="en-US" sz="2250">
                <a:solidFill>
                  <a:srgbClr val="FFFFFF"/>
                </a:solidFill>
                <a:latin typeface="Montserrat"/>
                <a:ea typeface="Montserrat"/>
                <a:cs typeface="Montserrat"/>
                <a:sym typeface="Montserrat"/>
              </a:rPr>
              <a:t>(Additional Cost)</a:t>
            </a:r>
            <a:endParaRPr sz="2250">
              <a:solidFill>
                <a:schemeClr val="dk1"/>
              </a:solidFill>
              <a:latin typeface="Calibri"/>
              <a:ea typeface="Calibri"/>
              <a:cs typeface="Calibri"/>
              <a:sym typeface="Calibri"/>
            </a:endParaRPr>
          </a:p>
        </p:txBody>
      </p:sp>
      <p:sp>
        <p:nvSpPr>
          <p:cNvPr id="239" name="Google Shape;239;p4"/>
          <p:cNvSpPr/>
          <p:nvPr/>
        </p:nvSpPr>
        <p:spPr>
          <a:xfrm>
            <a:off x="10455543" y="7430102"/>
            <a:ext cx="6610412" cy="353574"/>
          </a:xfrm>
          <a:prstGeom prst="rect">
            <a:avLst/>
          </a:prstGeom>
          <a:noFill/>
          <a:ln>
            <a:noFill/>
          </a:ln>
        </p:spPr>
        <p:txBody>
          <a:bodyPr anchorCtr="0" anchor="t" bIns="0" lIns="0" spcFirstLastPara="1" rIns="0" wrap="square" tIns="0">
            <a:noAutofit/>
          </a:bodyPr>
          <a:lstStyle/>
          <a:p>
            <a:pPr indent="0" lvl="0" marL="0" marR="0" rtl="0" algn="l">
              <a:lnSpc>
                <a:spcPct val="123333"/>
              </a:lnSpc>
              <a:spcBef>
                <a:spcPts val="0"/>
              </a:spcBef>
              <a:spcAft>
                <a:spcPts val="0"/>
              </a:spcAft>
              <a:buClr>
                <a:srgbClr val="64F4AB"/>
              </a:buClr>
              <a:buSzPts val="2250"/>
              <a:buFont typeface="Montserrat"/>
              <a:buNone/>
            </a:pPr>
            <a:r>
              <a:rPr b="1" lang="en-US" sz="2250">
                <a:solidFill>
                  <a:srgbClr val="64F4AB"/>
                </a:solidFill>
                <a:latin typeface="Montserrat"/>
                <a:ea typeface="Montserrat"/>
                <a:cs typeface="Montserrat"/>
                <a:sym typeface="Montserrat"/>
              </a:rPr>
              <a:t>SDR Outreach (RegA Only)</a:t>
            </a:r>
            <a:endParaRPr sz="2250">
              <a:solidFill>
                <a:schemeClr val="dk1"/>
              </a:solidFill>
              <a:latin typeface="Calibri"/>
              <a:ea typeface="Calibri"/>
              <a:cs typeface="Calibri"/>
              <a:sym typeface="Calibri"/>
            </a:endParaRPr>
          </a:p>
        </p:txBody>
      </p:sp>
      <p:sp>
        <p:nvSpPr>
          <p:cNvPr id="240" name="Google Shape;240;p4"/>
          <p:cNvSpPr/>
          <p:nvPr/>
        </p:nvSpPr>
        <p:spPr>
          <a:xfrm>
            <a:off x="9531730" y="8070398"/>
            <a:ext cx="7524873" cy="706160"/>
          </a:xfrm>
          <a:prstGeom prst="rect">
            <a:avLst/>
          </a:prstGeom>
          <a:noFill/>
          <a:ln>
            <a:noFill/>
          </a:ln>
        </p:spPr>
        <p:txBody>
          <a:bodyPr anchorCtr="0" anchor="t" bIns="0" lIns="0" spcFirstLastPara="1" rIns="0" wrap="square" tIns="0">
            <a:noAutofit/>
          </a:bodyPr>
          <a:lstStyle/>
          <a:p>
            <a:pPr indent="0" lvl="0" marL="0" marR="0" rtl="0" algn="l">
              <a:lnSpc>
                <a:spcPct val="123333"/>
              </a:lnSpc>
              <a:spcBef>
                <a:spcPts val="0"/>
              </a:spcBef>
              <a:spcAft>
                <a:spcPts val="0"/>
              </a:spcAft>
              <a:buClr>
                <a:srgbClr val="FFFFFF"/>
              </a:buClr>
              <a:buSzPts val="2250"/>
              <a:buFont typeface="Montserrat"/>
              <a:buNone/>
            </a:pPr>
            <a:r>
              <a:rPr lang="en-US" sz="2250">
                <a:solidFill>
                  <a:srgbClr val="FFFFFF"/>
                </a:solidFill>
                <a:latin typeface="Montserrat"/>
                <a:ea typeface="Montserrat"/>
                <a:cs typeface="Montserrat"/>
                <a:sym typeface="Montserrat"/>
              </a:rPr>
              <a:t>Calling to </a:t>
            </a:r>
            <a:r>
              <a:rPr lang="en-US" sz="2250">
                <a:solidFill>
                  <a:srgbClr val="FFFFFF"/>
                </a:solidFill>
                <a:latin typeface="Montserrat"/>
                <a:ea typeface="Montserrat"/>
                <a:cs typeface="Montserrat"/>
                <a:sym typeface="Montserrat"/>
              </a:rPr>
              <a:t>assist</a:t>
            </a:r>
            <a:r>
              <a:rPr lang="en-US" sz="2250">
                <a:solidFill>
                  <a:srgbClr val="FFFFFF"/>
                </a:solidFill>
                <a:latin typeface="Montserrat"/>
                <a:ea typeface="Montserrat"/>
                <a:cs typeface="Montserrat"/>
                <a:sym typeface="Montserrat"/>
              </a:rPr>
              <a:t> driving leads in visiting your offering page.</a:t>
            </a:r>
            <a:endParaRPr sz="225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45" name="Shape 245"/>
        <p:cNvGrpSpPr/>
        <p:nvPr/>
      </p:nvGrpSpPr>
      <p:grpSpPr>
        <a:xfrm>
          <a:off x="0" y="0"/>
          <a:ext cx="0" cy="0"/>
          <a:chOff x="0" y="0"/>
          <a:chExt cx="0" cy="0"/>
        </a:xfrm>
      </p:grpSpPr>
      <p:pic>
        <p:nvPicPr>
          <p:cNvPr descr="preencoded.png" id="246" name="Google Shape;246;g387c4f5abbb_0_171"/>
          <p:cNvPicPr preferRelativeResize="0"/>
          <p:nvPr/>
        </p:nvPicPr>
        <p:blipFill rotWithShape="1">
          <a:blip r:embed="rId3">
            <a:alphaModFix/>
          </a:blip>
          <a:srcRect b="0" l="0" r="0" t="0"/>
          <a:stretch/>
        </p:blipFill>
        <p:spPr>
          <a:xfrm>
            <a:off x="0" y="-9526"/>
            <a:ext cx="18288000" cy="10296525"/>
          </a:xfrm>
          <a:prstGeom prst="rect">
            <a:avLst/>
          </a:prstGeom>
          <a:noFill/>
          <a:ln>
            <a:noFill/>
          </a:ln>
        </p:spPr>
      </p:pic>
      <p:sp>
        <p:nvSpPr>
          <p:cNvPr id="247" name="Google Shape;247;g387c4f5abbb_0_171"/>
          <p:cNvSpPr/>
          <p:nvPr/>
        </p:nvSpPr>
        <p:spPr>
          <a:xfrm>
            <a:off x="9239078" y="2328388"/>
            <a:ext cx="2773800" cy="697800"/>
          </a:xfrm>
          <a:prstGeom prst="roundRect">
            <a:avLst>
              <a:gd fmla="val 16667" name="adj"/>
            </a:avLst>
          </a:prstGeom>
          <a:solidFill>
            <a:srgbClr val="D9D9D9"/>
          </a:solid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48" name="Google Shape;248;g387c4f5abbb_0_171"/>
          <p:cNvSpPr/>
          <p:nvPr/>
        </p:nvSpPr>
        <p:spPr>
          <a:xfrm>
            <a:off x="13349218" y="2328386"/>
            <a:ext cx="1703400" cy="697800"/>
          </a:xfrm>
          <a:prstGeom prst="roundRect">
            <a:avLst>
              <a:gd fmla="val 16667" name="adj"/>
            </a:avLst>
          </a:prstGeom>
          <a:solidFill>
            <a:srgbClr val="D9D9D9"/>
          </a:solid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49" name="Google Shape;249;g387c4f5abbb_0_171"/>
          <p:cNvSpPr/>
          <p:nvPr/>
        </p:nvSpPr>
        <p:spPr>
          <a:xfrm>
            <a:off x="2716770" y="2328388"/>
            <a:ext cx="3106800" cy="697800"/>
          </a:xfrm>
          <a:prstGeom prst="roundRect">
            <a:avLst>
              <a:gd fmla="val 16667" name="adj"/>
            </a:avLst>
          </a:prstGeom>
          <a:solidFill>
            <a:srgbClr val="FBC100"/>
          </a:solid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50" name="Google Shape;250;g387c4f5abbb_0_171"/>
          <p:cNvSpPr/>
          <p:nvPr/>
        </p:nvSpPr>
        <p:spPr>
          <a:xfrm>
            <a:off x="3415508" y="2452064"/>
            <a:ext cx="1909800" cy="2484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51" name="Google Shape;251;g387c4f5abbb_0_171"/>
          <p:cNvSpPr/>
          <p:nvPr/>
        </p:nvSpPr>
        <p:spPr>
          <a:xfrm>
            <a:off x="13349218" y="2787606"/>
            <a:ext cx="3977400" cy="6282000"/>
          </a:xfrm>
          <a:prstGeom prst="rect">
            <a:avLst/>
          </a:prstGeom>
          <a:solidFill>
            <a:srgbClr val="2C2C30"/>
          </a:solid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52" name="Google Shape;252;g387c4f5abbb_0_171"/>
          <p:cNvSpPr/>
          <p:nvPr/>
        </p:nvSpPr>
        <p:spPr>
          <a:xfrm>
            <a:off x="9239076" y="2787606"/>
            <a:ext cx="3977400" cy="6282000"/>
          </a:xfrm>
          <a:prstGeom prst="rect">
            <a:avLst/>
          </a:prstGeom>
          <a:solidFill>
            <a:srgbClr val="222226"/>
          </a:solid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53" name="Google Shape;253;g387c4f5abbb_0_171"/>
          <p:cNvSpPr/>
          <p:nvPr/>
        </p:nvSpPr>
        <p:spPr>
          <a:xfrm>
            <a:off x="13601700" y="3020984"/>
            <a:ext cx="3467400" cy="13680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54" name="Google Shape;254;g387c4f5abbb_0_171"/>
          <p:cNvSpPr/>
          <p:nvPr/>
        </p:nvSpPr>
        <p:spPr>
          <a:xfrm>
            <a:off x="13601700" y="4591236"/>
            <a:ext cx="3419400" cy="40494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55" name="Google Shape;255;g387c4f5abbb_0_171"/>
          <p:cNvSpPr/>
          <p:nvPr/>
        </p:nvSpPr>
        <p:spPr>
          <a:xfrm>
            <a:off x="9487058" y="5220542"/>
            <a:ext cx="3362400" cy="32496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56" name="Google Shape;256;g387c4f5abbb_0_171"/>
          <p:cNvSpPr/>
          <p:nvPr/>
        </p:nvSpPr>
        <p:spPr>
          <a:xfrm>
            <a:off x="1190626" y="3095838"/>
            <a:ext cx="7563000" cy="8442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57" name="Google Shape;257;g387c4f5abbb_0_171"/>
          <p:cNvSpPr/>
          <p:nvPr/>
        </p:nvSpPr>
        <p:spPr>
          <a:xfrm>
            <a:off x="1190626" y="4181662"/>
            <a:ext cx="7563000" cy="44910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58" name="Google Shape;258;g387c4f5abbb_0_171"/>
          <p:cNvSpPr/>
          <p:nvPr/>
        </p:nvSpPr>
        <p:spPr>
          <a:xfrm>
            <a:off x="9487058" y="4059186"/>
            <a:ext cx="3352800" cy="9612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59" name="Google Shape;259;g387c4f5abbb_0_171"/>
          <p:cNvSpPr/>
          <p:nvPr/>
        </p:nvSpPr>
        <p:spPr>
          <a:xfrm>
            <a:off x="9487058" y="4059186"/>
            <a:ext cx="3352800" cy="6858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60" name="Google Shape;260;g387c4f5abbb_0_171"/>
          <p:cNvSpPr/>
          <p:nvPr/>
        </p:nvSpPr>
        <p:spPr>
          <a:xfrm>
            <a:off x="9487058" y="4836830"/>
            <a:ext cx="2332800" cy="1836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61" name="Google Shape;261;g387c4f5abbb_0_171"/>
          <p:cNvSpPr/>
          <p:nvPr/>
        </p:nvSpPr>
        <p:spPr>
          <a:xfrm>
            <a:off x="9487058" y="4181662"/>
            <a:ext cx="441000" cy="4410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62" name="Google Shape;262;g387c4f5abbb_0_171"/>
          <p:cNvSpPr/>
          <p:nvPr/>
        </p:nvSpPr>
        <p:spPr>
          <a:xfrm>
            <a:off x="10056490" y="4059186"/>
            <a:ext cx="2783400" cy="685800"/>
          </a:xfrm>
          <a:prstGeom prst="roundRect">
            <a:avLst>
              <a:gd fmla="val 20570" name="adj"/>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63" name="Google Shape;263;g387c4f5abbb_0_171"/>
          <p:cNvSpPr/>
          <p:nvPr/>
        </p:nvSpPr>
        <p:spPr>
          <a:xfrm>
            <a:off x="1190626" y="4181662"/>
            <a:ext cx="3638400" cy="12348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64" name="Google Shape;264;g387c4f5abbb_0_171"/>
          <p:cNvSpPr/>
          <p:nvPr/>
        </p:nvSpPr>
        <p:spPr>
          <a:xfrm>
            <a:off x="5104706" y="4181662"/>
            <a:ext cx="3638400" cy="14634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65" name="Google Shape;265;g387c4f5abbb_0_171"/>
          <p:cNvSpPr/>
          <p:nvPr/>
        </p:nvSpPr>
        <p:spPr>
          <a:xfrm>
            <a:off x="1190626" y="5826080"/>
            <a:ext cx="3638400" cy="12186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66" name="Google Shape;266;g387c4f5abbb_0_171"/>
          <p:cNvSpPr/>
          <p:nvPr/>
        </p:nvSpPr>
        <p:spPr>
          <a:xfrm>
            <a:off x="5104706" y="5826080"/>
            <a:ext cx="3638400" cy="14472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67" name="Google Shape;267;g387c4f5abbb_0_171"/>
          <p:cNvSpPr/>
          <p:nvPr/>
        </p:nvSpPr>
        <p:spPr>
          <a:xfrm>
            <a:off x="1190626" y="7454148"/>
            <a:ext cx="3638400" cy="9900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68" name="Google Shape;268;g387c4f5abbb_0_171"/>
          <p:cNvSpPr/>
          <p:nvPr/>
        </p:nvSpPr>
        <p:spPr>
          <a:xfrm>
            <a:off x="5104706" y="7454148"/>
            <a:ext cx="3638400" cy="12186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69" name="Google Shape;269;g387c4f5abbb_0_171"/>
          <p:cNvSpPr/>
          <p:nvPr/>
        </p:nvSpPr>
        <p:spPr>
          <a:xfrm>
            <a:off x="5104706" y="7454148"/>
            <a:ext cx="3638400" cy="4410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70" name="Google Shape;270;g387c4f5abbb_0_171"/>
          <p:cNvSpPr/>
          <p:nvPr/>
        </p:nvSpPr>
        <p:spPr>
          <a:xfrm>
            <a:off x="5104706" y="7986842"/>
            <a:ext cx="3638400" cy="6858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71" name="Google Shape;271;g387c4f5abbb_0_171"/>
          <p:cNvSpPr/>
          <p:nvPr/>
        </p:nvSpPr>
        <p:spPr>
          <a:xfrm>
            <a:off x="5104706" y="7986842"/>
            <a:ext cx="3638400" cy="685800"/>
          </a:xfrm>
          <a:prstGeom prst="roundRect">
            <a:avLst>
              <a:gd fmla="val 20570" name="adj"/>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72" name="Google Shape;272;g387c4f5abbb_0_171"/>
          <p:cNvSpPr/>
          <p:nvPr/>
        </p:nvSpPr>
        <p:spPr>
          <a:xfrm>
            <a:off x="5104706" y="7454148"/>
            <a:ext cx="441000" cy="4410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73" name="Google Shape;273;g387c4f5abbb_0_171"/>
          <p:cNvSpPr/>
          <p:nvPr/>
        </p:nvSpPr>
        <p:spPr>
          <a:xfrm>
            <a:off x="5674136" y="7560272"/>
            <a:ext cx="3069000" cy="228600"/>
          </a:xfrm>
          <a:prstGeom prst="roundRect">
            <a:avLst>
              <a:gd fmla="val 61711" name="adj"/>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74" name="Google Shape;274;g387c4f5abbb_0_171"/>
          <p:cNvSpPr/>
          <p:nvPr/>
        </p:nvSpPr>
        <p:spPr>
          <a:xfrm>
            <a:off x="1190626" y="7454148"/>
            <a:ext cx="3638400" cy="4410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75" name="Google Shape;275;g387c4f5abbb_0_171"/>
          <p:cNvSpPr/>
          <p:nvPr/>
        </p:nvSpPr>
        <p:spPr>
          <a:xfrm>
            <a:off x="1190626" y="7986842"/>
            <a:ext cx="3638400" cy="4572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76" name="Google Shape;276;g387c4f5abbb_0_171"/>
          <p:cNvSpPr/>
          <p:nvPr/>
        </p:nvSpPr>
        <p:spPr>
          <a:xfrm>
            <a:off x="1190626" y="7986842"/>
            <a:ext cx="3638400" cy="457200"/>
          </a:xfrm>
          <a:prstGeom prst="roundRect">
            <a:avLst>
              <a:gd fmla="val 30856" name="adj"/>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77" name="Google Shape;277;g387c4f5abbb_0_171"/>
          <p:cNvSpPr/>
          <p:nvPr/>
        </p:nvSpPr>
        <p:spPr>
          <a:xfrm>
            <a:off x="1190626" y="7454148"/>
            <a:ext cx="441000" cy="4410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78" name="Google Shape;278;g387c4f5abbb_0_171"/>
          <p:cNvSpPr/>
          <p:nvPr/>
        </p:nvSpPr>
        <p:spPr>
          <a:xfrm>
            <a:off x="1760056" y="7560272"/>
            <a:ext cx="3069000" cy="228600"/>
          </a:xfrm>
          <a:prstGeom prst="roundRect">
            <a:avLst>
              <a:gd fmla="val 61711" name="adj"/>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79" name="Google Shape;279;g387c4f5abbb_0_171"/>
          <p:cNvSpPr/>
          <p:nvPr/>
        </p:nvSpPr>
        <p:spPr>
          <a:xfrm>
            <a:off x="5104706" y="5826080"/>
            <a:ext cx="3638400" cy="4410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80" name="Google Shape;280;g387c4f5abbb_0_171"/>
          <p:cNvSpPr/>
          <p:nvPr/>
        </p:nvSpPr>
        <p:spPr>
          <a:xfrm>
            <a:off x="5104706" y="6358772"/>
            <a:ext cx="3638400" cy="9144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81" name="Google Shape;281;g387c4f5abbb_0_171"/>
          <p:cNvSpPr/>
          <p:nvPr/>
        </p:nvSpPr>
        <p:spPr>
          <a:xfrm>
            <a:off x="5104706" y="6358772"/>
            <a:ext cx="3638400" cy="914400"/>
          </a:xfrm>
          <a:prstGeom prst="roundRect">
            <a:avLst>
              <a:gd fmla="val 15428" name="adj"/>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82" name="Google Shape;282;g387c4f5abbb_0_171"/>
          <p:cNvSpPr/>
          <p:nvPr/>
        </p:nvSpPr>
        <p:spPr>
          <a:xfrm>
            <a:off x="5104706" y="5826080"/>
            <a:ext cx="441000" cy="4410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83" name="Google Shape;283;g387c4f5abbb_0_171"/>
          <p:cNvSpPr/>
          <p:nvPr/>
        </p:nvSpPr>
        <p:spPr>
          <a:xfrm>
            <a:off x="5674136" y="5932204"/>
            <a:ext cx="3069000" cy="228600"/>
          </a:xfrm>
          <a:prstGeom prst="roundRect">
            <a:avLst>
              <a:gd fmla="val 61711" name="adj"/>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84" name="Google Shape;284;g387c4f5abbb_0_171"/>
          <p:cNvSpPr/>
          <p:nvPr/>
        </p:nvSpPr>
        <p:spPr>
          <a:xfrm>
            <a:off x="1190626" y="5826080"/>
            <a:ext cx="3638400" cy="4410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85" name="Google Shape;285;g387c4f5abbb_0_171"/>
          <p:cNvSpPr/>
          <p:nvPr/>
        </p:nvSpPr>
        <p:spPr>
          <a:xfrm>
            <a:off x="1190626" y="6358772"/>
            <a:ext cx="3638400" cy="6858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86" name="Google Shape;286;g387c4f5abbb_0_171"/>
          <p:cNvSpPr/>
          <p:nvPr/>
        </p:nvSpPr>
        <p:spPr>
          <a:xfrm>
            <a:off x="1190626" y="6358772"/>
            <a:ext cx="3638400" cy="685800"/>
          </a:xfrm>
          <a:prstGeom prst="roundRect">
            <a:avLst>
              <a:gd fmla="val 20570" name="adj"/>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87" name="Google Shape;287;g387c4f5abbb_0_171"/>
          <p:cNvSpPr/>
          <p:nvPr/>
        </p:nvSpPr>
        <p:spPr>
          <a:xfrm>
            <a:off x="1190626" y="5826080"/>
            <a:ext cx="441000" cy="4410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88" name="Google Shape;288;g387c4f5abbb_0_171"/>
          <p:cNvSpPr/>
          <p:nvPr/>
        </p:nvSpPr>
        <p:spPr>
          <a:xfrm>
            <a:off x="1760056" y="5932204"/>
            <a:ext cx="3069000" cy="228600"/>
          </a:xfrm>
          <a:prstGeom prst="roundRect">
            <a:avLst>
              <a:gd fmla="val 61711" name="adj"/>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89" name="Google Shape;289;g387c4f5abbb_0_171"/>
          <p:cNvSpPr/>
          <p:nvPr/>
        </p:nvSpPr>
        <p:spPr>
          <a:xfrm>
            <a:off x="5104706" y="4181662"/>
            <a:ext cx="3638400" cy="4572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90" name="Google Shape;290;g387c4f5abbb_0_171"/>
          <p:cNvSpPr/>
          <p:nvPr/>
        </p:nvSpPr>
        <p:spPr>
          <a:xfrm>
            <a:off x="5104706" y="4730704"/>
            <a:ext cx="3638400" cy="9144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91" name="Google Shape;291;g387c4f5abbb_0_171"/>
          <p:cNvSpPr/>
          <p:nvPr/>
        </p:nvSpPr>
        <p:spPr>
          <a:xfrm>
            <a:off x="5104706" y="4730704"/>
            <a:ext cx="3638400" cy="914400"/>
          </a:xfrm>
          <a:prstGeom prst="roundRect">
            <a:avLst>
              <a:gd fmla="val 15428" name="adj"/>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92" name="Google Shape;292;g387c4f5abbb_0_171"/>
          <p:cNvSpPr/>
          <p:nvPr/>
        </p:nvSpPr>
        <p:spPr>
          <a:xfrm>
            <a:off x="5104706" y="4189836"/>
            <a:ext cx="441000" cy="4410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93" name="Google Shape;293;g387c4f5abbb_0_171"/>
          <p:cNvSpPr/>
          <p:nvPr/>
        </p:nvSpPr>
        <p:spPr>
          <a:xfrm>
            <a:off x="5674136" y="4181660"/>
            <a:ext cx="3069000" cy="457200"/>
          </a:xfrm>
          <a:prstGeom prst="roundRect">
            <a:avLst>
              <a:gd fmla="val 30856" name="adj"/>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94" name="Google Shape;294;g387c4f5abbb_0_171"/>
          <p:cNvSpPr/>
          <p:nvPr/>
        </p:nvSpPr>
        <p:spPr>
          <a:xfrm>
            <a:off x="1190626" y="4181662"/>
            <a:ext cx="3638400" cy="4572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95" name="Google Shape;295;g387c4f5abbb_0_171"/>
          <p:cNvSpPr/>
          <p:nvPr/>
        </p:nvSpPr>
        <p:spPr>
          <a:xfrm>
            <a:off x="1190626" y="4730704"/>
            <a:ext cx="3638400" cy="6858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96" name="Google Shape;296;g387c4f5abbb_0_171"/>
          <p:cNvSpPr/>
          <p:nvPr/>
        </p:nvSpPr>
        <p:spPr>
          <a:xfrm>
            <a:off x="1190626" y="4730704"/>
            <a:ext cx="3638400" cy="685800"/>
          </a:xfrm>
          <a:prstGeom prst="roundRect">
            <a:avLst>
              <a:gd fmla="val 20570" name="adj"/>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97" name="Google Shape;297;g387c4f5abbb_0_171"/>
          <p:cNvSpPr/>
          <p:nvPr/>
        </p:nvSpPr>
        <p:spPr>
          <a:xfrm>
            <a:off x="1190626" y="4189836"/>
            <a:ext cx="441000" cy="4410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98" name="Google Shape;298;g387c4f5abbb_0_171"/>
          <p:cNvSpPr/>
          <p:nvPr/>
        </p:nvSpPr>
        <p:spPr>
          <a:xfrm>
            <a:off x="1760056" y="4181662"/>
            <a:ext cx="3069000" cy="457200"/>
          </a:xfrm>
          <a:prstGeom prst="roundRect">
            <a:avLst>
              <a:gd fmla="val 30856" name="adj"/>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299" name="Google Shape;299;g387c4f5abbb_0_171"/>
          <p:cNvSpPr/>
          <p:nvPr/>
        </p:nvSpPr>
        <p:spPr>
          <a:xfrm>
            <a:off x="9487058" y="5220542"/>
            <a:ext cx="3362400" cy="32496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00" name="Google Shape;300;g387c4f5abbb_0_171"/>
          <p:cNvSpPr/>
          <p:nvPr/>
        </p:nvSpPr>
        <p:spPr>
          <a:xfrm>
            <a:off x="9487058" y="5220542"/>
            <a:ext cx="3362400" cy="21330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01" name="Google Shape;301;g387c4f5abbb_0_171"/>
          <p:cNvSpPr/>
          <p:nvPr/>
        </p:nvSpPr>
        <p:spPr>
          <a:xfrm>
            <a:off x="9487058" y="7463648"/>
            <a:ext cx="3362400" cy="10062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02" name="Google Shape;302;g387c4f5abbb_0_171"/>
          <p:cNvSpPr/>
          <p:nvPr/>
        </p:nvSpPr>
        <p:spPr>
          <a:xfrm>
            <a:off x="9487058" y="7463648"/>
            <a:ext cx="3362400" cy="4572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03" name="Google Shape;303;g387c4f5abbb_0_171"/>
          <p:cNvSpPr/>
          <p:nvPr/>
        </p:nvSpPr>
        <p:spPr>
          <a:xfrm>
            <a:off x="9487058" y="8012692"/>
            <a:ext cx="3362400" cy="4572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04" name="Google Shape;304;g387c4f5abbb_0_171"/>
          <p:cNvSpPr/>
          <p:nvPr/>
        </p:nvSpPr>
        <p:spPr>
          <a:xfrm>
            <a:off x="9487058" y="8012692"/>
            <a:ext cx="3362400" cy="457200"/>
          </a:xfrm>
          <a:prstGeom prst="roundRect">
            <a:avLst>
              <a:gd fmla="val 30856" name="adj"/>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05" name="Google Shape;305;g387c4f5abbb_0_171"/>
          <p:cNvSpPr/>
          <p:nvPr/>
        </p:nvSpPr>
        <p:spPr>
          <a:xfrm>
            <a:off x="9487058" y="7471822"/>
            <a:ext cx="441000" cy="4410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06" name="Google Shape;306;g387c4f5abbb_0_171"/>
          <p:cNvSpPr/>
          <p:nvPr/>
        </p:nvSpPr>
        <p:spPr>
          <a:xfrm>
            <a:off x="10056490" y="7463646"/>
            <a:ext cx="2793000" cy="457200"/>
          </a:xfrm>
          <a:prstGeom prst="roundRect">
            <a:avLst>
              <a:gd fmla="val 30856" name="adj"/>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07" name="Google Shape;307;g387c4f5abbb_0_171"/>
          <p:cNvSpPr/>
          <p:nvPr/>
        </p:nvSpPr>
        <p:spPr>
          <a:xfrm>
            <a:off x="9487058" y="5220542"/>
            <a:ext cx="3362400" cy="4410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08" name="Google Shape;308;g387c4f5abbb_0_171"/>
          <p:cNvSpPr/>
          <p:nvPr/>
        </p:nvSpPr>
        <p:spPr>
          <a:xfrm>
            <a:off x="9487058" y="5753234"/>
            <a:ext cx="3362400" cy="16002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09" name="Google Shape;309;g387c4f5abbb_0_171"/>
          <p:cNvSpPr/>
          <p:nvPr/>
        </p:nvSpPr>
        <p:spPr>
          <a:xfrm>
            <a:off x="9487058" y="5753234"/>
            <a:ext cx="3362400" cy="1600200"/>
          </a:xfrm>
          <a:prstGeom prst="roundRect">
            <a:avLst>
              <a:gd fmla="val 8816" name="adj"/>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10" name="Google Shape;310;g387c4f5abbb_0_171"/>
          <p:cNvSpPr/>
          <p:nvPr/>
        </p:nvSpPr>
        <p:spPr>
          <a:xfrm>
            <a:off x="9487058" y="5220542"/>
            <a:ext cx="441000" cy="4410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11" name="Google Shape;311;g387c4f5abbb_0_171"/>
          <p:cNvSpPr/>
          <p:nvPr/>
        </p:nvSpPr>
        <p:spPr>
          <a:xfrm>
            <a:off x="10056488" y="5326666"/>
            <a:ext cx="2793000" cy="228600"/>
          </a:xfrm>
          <a:prstGeom prst="roundRect">
            <a:avLst>
              <a:gd fmla="val 61711" name="adj"/>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12" name="Google Shape;312;g387c4f5abbb_0_171"/>
          <p:cNvSpPr/>
          <p:nvPr/>
        </p:nvSpPr>
        <p:spPr>
          <a:xfrm>
            <a:off x="13601700" y="4591236"/>
            <a:ext cx="3419400" cy="4572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13" name="Google Shape;313;g387c4f5abbb_0_171"/>
          <p:cNvSpPr/>
          <p:nvPr/>
        </p:nvSpPr>
        <p:spPr>
          <a:xfrm>
            <a:off x="13601700" y="5200836"/>
            <a:ext cx="3419400" cy="4572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14" name="Google Shape;314;g387c4f5abbb_0_171"/>
          <p:cNvSpPr/>
          <p:nvPr/>
        </p:nvSpPr>
        <p:spPr>
          <a:xfrm>
            <a:off x="13601700" y="5810436"/>
            <a:ext cx="3419400" cy="4410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15" name="Google Shape;315;g387c4f5abbb_0_171"/>
          <p:cNvSpPr/>
          <p:nvPr/>
        </p:nvSpPr>
        <p:spPr>
          <a:xfrm>
            <a:off x="13601700" y="6403686"/>
            <a:ext cx="3419400" cy="4572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16" name="Google Shape;316;g387c4f5abbb_0_171"/>
          <p:cNvSpPr/>
          <p:nvPr/>
        </p:nvSpPr>
        <p:spPr>
          <a:xfrm>
            <a:off x="13601700" y="7013286"/>
            <a:ext cx="3419400" cy="4410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17" name="Google Shape;317;g387c4f5abbb_0_171"/>
          <p:cNvSpPr/>
          <p:nvPr/>
        </p:nvSpPr>
        <p:spPr>
          <a:xfrm>
            <a:off x="13601700" y="7606536"/>
            <a:ext cx="3419400" cy="4410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18" name="Google Shape;318;g387c4f5abbb_0_171"/>
          <p:cNvSpPr/>
          <p:nvPr/>
        </p:nvSpPr>
        <p:spPr>
          <a:xfrm>
            <a:off x="13601700" y="8199784"/>
            <a:ext cx="3419400" cy="4410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19" name="Google Shape;319;g387c4f5abbb_0_171"/>
          <p:cNvSpPr/>
          <p:nvPr/>
        </p:nvSpPr>
        <p:spPr>
          <a:xfrm>
            <a:off x="13601700" y="8199784"/>
            <a:ext cx="3419400" cy="4410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20" name="Google Shape;320;g387c4f5abbb_0_171"/>
          <p:cNvSpPr/>
          <p:nvPr/>
        </p:nvSpPr>
        <p:spPr>
          <a:xfrm>
            <a:off x="13601700" y="8199784"/>
            <a:ext cx="441000" cy="4410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21" name="Google Shape;321;g387c4f5abbb_0_171"/>
          <p:cNvSpPr/>
          <p:nvPr/>
        </p:nvSpPr>
        <p:spPr>
          <a:xfrm>
            <a:off x="14171130" y="8305910"/>
            <a:ext cx="2850000" cy="228600"/>
          </a:xfrm>
          <a:prstGeom prst="roundRect">
            <a:avLst>
              <a:gd fmla="val 61711" name="adj"/>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22" name="Google Shape;322;g387c4f5abbb_0_171"/>
          <p:cNvSpPr/>
          <p:nvPr/>
        </p:nvSpPr>
        <p:spPr>
          <a:xfrm>
            <a:off x="13601700" y="7606536"/>
            <a:ext cx="3419400" cy="4410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23" name="Google Shape;323;g387c4f5abbb_0_171"/>
          <p:cNvSpPr/>
          <p:nvPr/>
        </p:nvSpPr>
        <p:spPr>
          <a:xfrm>
            <a:off x="13601700" y="7606536"/>
            <a:ext cx="441000" cy="4410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24" name="Google Shape;324;g387c4f5abbb_0_171"/>
          <p:cNvSpPr/>
          <p:nvPr/>
        </p:nvSpPr>
        <p:spPr>
          <a:xfrm>
            <a:off x="14171130" y="7712660"/>
            <a:ext cx="2850000" cy="228600"/>
          </a:xfrm>
          <a:prstGeom prst="roundRect">
            <a:avLst>
              <a:gd fmla="val 61711" name="adj"/>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25" name="Google Shape;325;g387c4f5abbb_0_171"/>
          <p:cNvSpPr/>
          <p:nvPr/>
        </p:nvSpPr>
        <p:spPr>
          <a:xfrm>
            <a:off x="13601700" y="7013286"/>
            <a:ext cx="3419400" cy="4410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26" name="Google Shape;326;g387c4f5abbb_0_171"/>
          <p:cNvSpPr/>
          <p:nvPr/>
        </p:nvSpPr>
        <p:spPr>
          <a:xfrm>
            <a:off x="13601700" y="7013286"/>
            <a:ext cx="441000" cy="4410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27" name="Google Shape;327;g387c4f5abbb_0_171"/>
          <p:cNvSpPr/>
          <p:nvPr/>
        </p:nvSpPr>
        <p:spPr>
          <a:xfrm>
            <a:off x="14171130" y="7119410"/>
            <a:ext cx="2850000" cy="228600"/>
          </a:xfrm>
          <a:prstGeom prst="roundRect">
            <a:avLst>
              <a:gd fmla="val 61711" name="adj"/>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28" name="Google Shape;328;g387c4f5abbb_0_171"/>
          <p:cNvSpPr/>
          <p:nvPr/>
        </p:nvSpPr>
        <p:spPr>
          <a:xfrm>
            <a:off x="13601700" y="6403686"/>
            <a:ext cx="3419400" cy="4572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29" name="Google Shape;329;g387c4f5abbb_0_171"/>
          <p:cNvSpPr/>
          <p:nvPr/>
        </p:nvSpPr>
        <p:spPr>
          <a:xfrm>
            <a:off x="13601700" y="6411860"/>
            <a:ext cx="441000" cy="4410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30" name="Google Shape;330;g387c4f5abbb_0_171"/>
          <p:cNvSpPr/>
          <p:nvPr/>
        </p:nvSpPr>
        <p:spPr>
          <a:xfrm>
            <a:off x="14171130" y="6403686"/>
            <a:ext cx="2850000" cy="457200"/>
          </a:xfrm>
          <a:prstGeom prst="roundRect">
            <a:avLst>
              <a:gd fmla="val 30856" name="adj"/>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31" name="Google Shape;331;g387c4f5abbb_0_171"/>
          <p:cNvSpPr/>
          <p:nvPr/>
        </p:nvSpPr>
        <p:spPr>
          <a:xfrm>
            <a:off x="13601700" y="5810436"/>
            <a:ext cx="3419400" cy="4410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32" name="Google Shape;332;g387c4f5abbb_0_171"/>
          <p:cNvSpPr/>
          <p:nvPr/>
        </p:nvSpPr>
        <p:spPr>
          <a:xfrm>
            <a:off x="13601700" y="5810436"/>
            <a:ext cx="441000" cy="4410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33" name="Google Shape;333;g387c4f5abbb_0_171"/>
          <p:cNvSpPr/>
          <p:nvPr/>
        </p:nvSpPr>
        <p:spPr>
          <a:xfrm>
            <a:off x="14171130" y="5916560"/>
            <a:ext cx="2850000" cy="228600"/>
          </a:xfrm>
          <a:prstGeom prst="roundRect">
            <a:avLst>
              <a:gd fmla="val 61711" name="adj"/>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34" name="Google Shape;334;g387c4f5abbb_0_171"/>
          <p:cNvSpPr/>
          <p:nvPr/>
        </p:nvSpPr>
        <p:spPr>
          <a:xfrm>
            <a:off x="13601700" y="5200836"/>
            <a:ext cx="3419400" cy="4572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35" name="Google Shape;335;g387c4f5abbb_0_171"/>
          <p:cNvSpPr/>
          <p:nvPr/>
        </p:nvSpPr>
        <p:spPr>
          <a:xfrm>
            <a:off x="13601700" y="5209012"/>
            <a:ext cx="441000" cy="4410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36" name="Google Shape;336;g387c4f5abbb_0_171"/>
          <p:cNvSpPr/>
          <p:nvPr/>
        </p:nvSpPr>
        <p:spPr>
          <a:xfrm>
            <a:off x="14171130" y="5200836"/>
            <a:ext cx="2850000" cy="457200"/>
          </a:xfrm>
          <a:prstGeom prst="roundRect">
            <a:avLst>
              <a:gd fmla="val 30856" name="adj"/>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37" name="Google Shape;337;g387c4f5abbb_0_171"/>
          <p:cNvSpPr/>
          <p:nvPr/>
        </p:nvSpPr>
        <p:spPr>
          <a:xfrm>
            <a:off x="13601700" y="4591236"/>
            <a:ext cx="3419400" cy="4572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38" name="Google Shape;338;g387c4f5abbb_0_171"/>
          <p:cNvSpPr/>
          <p:nvPr/>
        </p:nvSpPr>
        <p:spPr>
          <a:xfrm>
            <a:off x="13601700" y="4599412"/>
            <a:ext cx="441000" cy="4410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39" name="Google Shape;339;g387c4f5abbb_0_171"/>
          <p:cNvSpPr/>
          <p:nvPr/>
        </p:nvSpPr>
        <p:spPr>
          <a:xfrm>
            <a:off x="14171130" y="4591236"/>
            <a:ext cx="2850000" cy="457200"/>
          </a:xfrm>
          <a:prstGeom prst="roundRect">
            <a:avLst>
              <a:gd fmla="val 30856" name="adj"/>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340" name="Google Shape;340;g387c4f5abbb_0_171"/>
          <p:cNvSpPr/>
          <p:nvPr/>
        </p:nvSpPr>
        <p:spPr>
          <a:xfrm>
            <a:off x="952500" y="2328388"/>
            <a:ext cx="2585400" cy="697800"/>
          </a:xfrm>
          <a:prstGeom prst="roundRect">
            <a:avLst>
              <a:gd fmla="val 16667" name="adj"/>
            </a:avLst>
          </a:prstGeom>
          <a:solidFill>
            <a:srgbClr val="D9D9D9"/>
          </a:solid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pic>
        <p:nvPicPr>
          <p:cNvPr descr="preencoded.png" id="341" name="Google Shape;341;g387c4f5abbb_0_171"/>
          <p:cNvPicPr preferRelativeResize="0"/>
          <p:nvPr/>
        </p:nvPicPr>
        <p:blipFill rotWithShape="1">
          <a:blip r:embed="rId4">
            <a:alphaModFix/>
          </a:blip>
          <a:srcRect b="0" l="0" r="0" t="0"/>
          <a:stretch/>
        </p:blipFill>
        <p:spPr>
          <a:xfrm>
            <a:off x="952500" y="1241026"/>
            <a:ext cx="385074" cy="385074"/>
          </a:xfrm>
          <a:prstGeom prst="rect">
            <a:avLst/>
          </a:prstGeom>
          <a:noFill/>
          <a:ln>
            <a:noFill/>
          </a:ln>
        </p:spPr>
      </p:pic>
      <p:pic>
        <p:nvPicPr>
          <p:cNvPr descr="preencoded.png" id="342" name="Google Shape;342;g387c4f5abbb_0_171"/>
          <p:cNvPicPr preferRelativeResize="0"/>
          <p:nvPr/>
        </p:nvPicPr>
        <p:blipFill rotWithShape="1">
          <a:blip r:embed="rId5">
            <a:alphaModFix/>
          </a:blip>
          <a:srcRect b="0" l="0" r="0" t="0"/>
          <a:stretch/>
        </p:blipFill>
        <p:spPr>
          <a:xfrm>
            <a:off x="16159470" y="839112"/>
            <a:ext cx="1167306" cy="694006"/>
          </a:xfrm>
          <a:prstGeom prst="rect">
            <a:avLst/>
          </a:prstGeom>
          <a:noFill/>
          <a:ln>
            <a:noFill/>
          </a:ln>
        </p:spPr>
      </p:pic>
      <p:pic>
        <p:nvPicPr>
          <p:cNvPr descr="preencoded.png" id="343" name="Google Shape;343;g387c4f5abbb_0_171"/>
          <p:cNvPicPr preferRelativeResize="0"/>
          <p:nvPr/>
        </p:nvPicPr>
        <p:blipFill rotWithShape="1">
          <a:blip r:embed="rId6">
            <a:alphaModFix/>
          </a:blip>
          <a:srcRect b="0" l="0" r="0" t="0"/>
          <a:stretch/>
        </p:blipFill>
        <p:spPr>
          <a:xfrm>
            <a:off x="952500" y="2787606"/>
            <a:ext cx="12087356" cy="6282109"/>
          </a:xfrm>
          <a:prstGeom prst="rect">
            <a:avLst/>
          </a:prstGeom>
          <a:noFill/>
          <a:ln>
            <a:noFill/>
          </a:ln>
        </p:spPr>
      </p:pic>
      <p:pic>
        <p:nvPicPr>
          <p:cNvPr descr="preencoded.png" id="344" name="Google Shape;344;g387c4f5abbb_0_171"/>
          <p:cNvPicPr preferRelativeResize="0"/>
          <p:nvPr/>
        </p:nvPicPr>
        <p:blipFill rotWithShape="1">
          <a:blip r:embed="rId7">
            <a:alphaModFix/>
          </a:blip>
          <a:srcRect b="0" l="0" r="0" t="0"/>
          <a:stretch/>
        </p:blipFill>
        <p:spPr>
          <a:xfrm>
            <a:off x="11367566" y="2181438"/>
            <a:ext cx="128582" cy="128582"/>
          </a:xfrm>
          <a:prstGeom prst="rect">
            <a:avLst/>
          </a:prstGeom>
          <a:noFill/>
          <a:ln>
            <a:noFill/>
          </a:ln>
        </p:spPr>
      </p:pic>
      <p:pic>
        <p:nvPicPr>
          <p:cNvPr descr="preencoded.png" id="345" name="Google Shape;345;g387c4f5abbb_0_171"/>
          <p:cNvPicPr preferRelativeResize="0"/>
          <p:nvPr/>
        </p:nvPicPr>
        <p:blipFill rotWithShape="1">
          <a:blip r:embed="rId8">
            <a:alphaModFix/>
          </a:blip>
          <a:srcRect b="0" l="0" r="0" t="0"/>
          <a:stretch/>
        </p:blipFill>
        <p:spPr>
          <a:xfrm>
            <a:off x="9542166" y="4236766"/>
            <a:ext cx="349006" cy="349006"/>
          </a:xfrm>
          <a:prstGeom prst="rect">
            <a:avLst/>
          </a:prstGeom>
          <a:noFill/>
          <a:ln>
            <a:noFill/>
          </a:ln>
        </p:spPr>
      </p:pic>
      <p:pic>
        <p:nvPicPr>
          <p:cNvPr descr="preencoded.png" id="346" name="Google Shape;346;g387c4f5abbb_0_171"/>
          <p:cNvPicPr preferRelativeResize="0"/>
          <p:nvPr/>
        </p:nvPicPr>
        <p:blipFill rotWithShape="1">
          <a:blip r:embed="rId9">
            <a:alphaModFix/>
          </a:blip>
          <a:srcRect b="0" l="0" r="0" t="0"/>
          <a:stretch/>
        </p:blipFill>
        <p:spPr>
          <a:xfrm>
            <a:off x="9634010" y="4346980"/>
            <a:ext cx="160500" cy="129698"/>
          </a:xfrm>
          <a:prstGeom prst="rect">
            <a:avLst/>
          </a:prstGeom>
          <a:noFill/>
          <a:ln>
            <a:noFill/>
          </a:ln>
        </p:spPr>
      </p:pic>
      <p:pic>
        <p:nvPicPr>
          <p:cNvPr descr="preencoded.png" id="347" name="Google Shape;347;g387c4f5abbb_0_171"/>
          <p:cNvPicPr preferRelativeResize="0"/>
          <p:nvPr/>
        </p:nvPicPr>
        <p:blipFill rotWithShape="1">
          <a:blip r:embed="rId10">
            <a:alphaModFix/>
          </a:blip>
          <a:srcRect b="0" l="0" r="0" t="0"/>
          <a:stretch/>
        </p:blipFill>
        <p:spPr>
          <a:xfrm>
            <a:off x="5159812" y="7509254"/>
            <a:ext cx="349006" cy="349006"/>
          </a:xfrm>
          <a:prstGeom prst="rect">
            <a:avLst/>
          </a:prstGeom>
          <a:noFill/>
          <a:ln>
            <a:noFill/>
          </a:ln>
        </p:spPr>
      </p:pic>
      <p:pic>
        <p:nvPicPr>
          <p:cNvPr descr="preencoded.png" id="348" name="Google Shape;348;g387c4f5abbb_0_171"/>
          <p:cNvPicPr preferRelativeResize="0"/>
          <p:nvPr/>
        </p:nvPicPr>
        <p:blipFill rotWithShape="1">
          <a:blip r:embed="rId11">
            <a:alphaModFix/>
          </a:blip>
          <a:srcRect b="0" l="0" r="0" t="0"/>
          <a:stretch/>
        </p:blipFill>
        <p:spPr>
          <a:xfrm>
            <a:off x="5251656" y="7619466"/>
            <a:ext cx="160500" cy="129698"/>
          </a:xfrm>
          <a:prstGeom prst="rect">
            <a:avLst/>
          </a:prstGeom>
          <a:noFill/>
          <a:ln>
            <a:noFill/>
          </a:ln>
        </p:spPr>
      </p:pic>
      <p:pic>
        <p:nvPicPr>
          <p:cNvPr descr="preencoded.png" id="349" name="Google Shape;349;g387c4f5abbb_0_171"/>
          <p:cNvPicPr preferRelativeResize="0"/>
          <p:nvPr/>
        </p:nvPicPr>
        <p:blipFill rotWithShape="1">
          <a:blip r:embed="rId10">
            <a:alphaModFix/>
          </a:blip>
          <a:srcRect b="0" l="0" r="0" t="0"/>
          <a:stretch/>
        </p:blipFill>
        <p:spPr>
          <a:xfrm>
            <a:off x="1245732" y="7509254"/>
            <a:ext cx="349006" cy="349006"/>
          </a:xfrm>
          <a:prstGeom prst="rect">
            <a:avLst/>
          </a:prstGeom>
          <a:noFill/>
          <a:ln>
            <a:noFill/>
          </a:ln>
        </p:spPr>
      </p:pic>
      <p:pic>
        <p:nvPicPr>
          <p:cNvPr descr="preencoded.png" id="350" name="Google Shape;350;g387c4f5abbb_0_171"/>
          <p:cNvPicPr preferRelativeResize="0"/>
          <p:nvPr/>
        </p:nvPicPr>
        <p:blipFill rotWithShape="1">
          <a:blip r:embed="rId11">
            <a:alphaModFix/>
          </a:blip>
          <a:srcRect b="0" l="0" r="0" t="0"/>
          <a:stretch/>
        </p:blipFill>
        <p:spPr>
          <a:xfrm>
            <a:off x="1337576" y="7619466"/>
            <a:ext cx="160500" cy="129698"/>
          </a:xfrm>
          <a:prstGeom prst="rect">
            <a:avLst/>
          </a:prstGeom>
          <a:noFill/>
          <a:ln>
            <a:noFill/>
          </a:ln>
        </p:spPr>
      </p:pic>
      <p:pic>
        <p:nvPicPr>
          <p:cNvPr descr="preencoded.png" id="351" name="Google Shape;351;g387c4f5abbb_0_171"/>
          <p:cNvPicPr preferRelativeResize="0"/>
          <p:nvPr/>
        </p:nvPicPr>
        <p:blipFill rotWithShape="1">
          <a:blip r:embed="rId10">
            <a:alphaModFix/>
          </a:blip>
          <a:srcRect b="0" l="0" r="0" t="0"/>
          <a:stretch/>
        </p:blipFill>
        <p:spPr>
          <a:xfrm>
            <a:off x="5159810" y="5881186"/>
            <a:ext cx="349006" cy="349006"/>
          </a:xfrm>
          <a:prstGeom prst="rect">
            <a:avLst/>
          </a:prstGeom>
          <a:noFill/>
          <a:ln>
            <a:noFill/>
          </a:ln>
        </p:spPr>
      </p:pic>
      <p:pic>
        <p:nvPicPr>
          <p:cNvPr descr="preencoded.png" id="352" name="Google Shape;352;g387c4f5abbb_0_171"/>
          <p:cNvPicPr preferRelativeResize="0"/>
          <p:nvPr/>
        </p:nvPicPr>
        <p:blipFill rotWithShape="1">
          <a:blip r:embed="rId11">
            <a:alphaModFix/>
          </a:blip>
          <a:srcRect b="0" l="0" r="0" t="0"/>
          <a:stretch/>
        </p:blipFill>
        <p:spPr>
          <a:xfrm>
            <a:off x="5251656" y="5991398"/>
            <a:ext cx="160500" cy="129698"/>
          </a:xfrm>
          <a:prstGeom prst="rect">
            <a:avLst/>
          </a:prstGeom>
          <a:noFill/>
          <a:ln>
            <a:noFill/>
          </a:ln>
        </p:spPr>
      </p:pic>
      <p:pic>
        <p:nvPicPr>
          <p:cNvPr descr="preencoded.png" id="353" name="Google Shape;353;g387c4f5abbb_0_171"/>
          <p:cNvPicPr preferRelativeResize="0"/>
          <p:nvPr/>
        </p:nvPicPr>
        <p:blipFill rotWithShape="1">
          <a:blip r:embed="rId10">
            <a:alphaModFix/>
          </a:blip>
          <a:srcRect b="0" l="0" r="0" t="0"/>
          <a:stretch/>
        </p:blipFill>
        <p:spPr>
          <a:xfrm>
            <a:off x="1245730" y="5881186"/>
            <a:ext cx="349006" cy="349006"/>
          </a:xfrm>
          <a:prstGeom prst="rect">
            <a:avLst/>
          </a:prstGeom>
          <a:noFill/>
          <a:ln>
            <a:noFill/>
          </a:ln>
        </p:spPr>
      </p:pic>
      <p:pic>
        <p:nvPicPr>
          <p:cNvPr descr="preencoded.png" id="354" name="Google Shape;354;g387c4f5abbb_0_171"/>
          <p:cNvPicPr preferRelativeResize="0"/>
          <p:nvPr/>
        </p:nvPicPr>
        <p:blipFill rotWithShape="1">
          <a:blip r:embed="rId11">
            <a:alphaModFix/>
          </a:blip>
          <a:srcRect b="0" l="0" r="0" t="0"/>
          <a:stretch/>
        </p:blipFill>
        <p:spPr>
          <a:xfrm>
            <a:off x="1337576" y="5991398"/>
            <a:ext cx="160500" cy="129698"/>
          </a:xfrm>
          <a:prstGeom prst="rect">
            <a:avLst/>
          </a:prstGeom>
          <a:noFill/>
          <a:ln>
            <a:noFill/>
          </a:ln>
        </p:spPr>
      </p:pic>
      <p:pic>
        <p:nvPicPr>
          <p:cNvPr descr="preencoded.png" id="355" name="Google Shape;355;g387c4f5abbb_0_171"/>
          <p:cNvPicPr preferRelativeResize="0"/>
          <p:nvPr/>
        </p:nvPicPr>
        <p:blipFill rotWithShape="1">
          <a:blip r:embed="rId10">
            <a:alphaModFix/>
          </a:blip>
          <a:srcRect b="0" l="0" r="0" t="0"/>
          <a:stretch/>
        </p:blipFill>
        <p:spPr>
          <a:xfrm>
            <a:off x="5159810" y="4244940"/>
            <a:ext cx="349006" cy="349006"/>
          </a:xfrm>
          <a:prstGeom prst="rect">
            <a:avLst/>
          </a:prstGeom>
          <a:noFill/>
          <a:ln>
            <a:noFill/>
          </a:ln>
        </p:spPr>
      </p:pic>
      <p:pic>
        <p:nvPicPr>
          <p:cNvPr descr="preencoded.png" id="356" name="Google Shape;356;g387c4f5abbb_0_171"/>
          <p:cNvPicPr preferRelativeResize="0"/>
          <p:nvPr/>
        </p:nvPicPr>
        <p:blipFill rotWithShape="1">
          <a:blip r:embed="rId11">
            <a:alphaModFix/>
          </a:blip>
          <a:srcRect b="0" l="0" r="0" t="0"/>
          <a:stretch/>
        </p:blipFill>
        <p:spPr>
          <a:xfrm>
            <a:off x="5251656" y="4355154"/>
            <a:ext cx="160500" cy="129698"/>
          </a:xfrm>
          <a:prstGeom prst="rect">
            <a:avLst/>
          </a:prstGeom>
          <a:noFill/>
          <a:ln>
            <a:noFill/>
          </a:ln>
        </p:spPr>
      </p:pic>
      <p:pic>
        <p:nvPicPr>
          <p:cNvPr descr="preencoded.png" id="357" name="Google Shape;357;g387c4f5abbb_0_171"/>
          <p:cNvPicPr preferRelativeResize="0"/>
          <p:nvPr/>
        </p:nvPicPr>
        <p:blipFill rotWithShape="1">
          <a:blip r:embed="rId10">
            <a:alphaModFix/>
          </a:blip>
          <a:srcRect b="0" l="0" r="0" t="0"/>
          <a:stretch/>
        </p:blipFill>
        <p:spPr>
          <a:xfrm>
            <a:off x="1245730" y="4244940"/>
            <a:ext cx="349006" cy="349006"/>
          </a:xfrm>
          <a:prstGeom prst="rect">
            <a:avLst/>
          </a:prstGeom>
          <a:noFill/>
          <a:ln>
            <a:noFill/>
          </a:ln>
        </p:spPr>
      </p:pic>
      <p:pic>
        <p:nvPicPr>
          <p:cNvPr descr="preencoded.png" id="358" name="Google Shape;358;g387c4f5abbb_0_171"/>
          <p:cNvPicPr preferRelativeResize="0"/>
          <p:nvPr/>
        </p:nvPicPr>
        <p:blipFill rotWithShape="1">
          <a:blip r:embed="rId11">
            <a:alphaModFix/>
          </a:blip>
          <a:srcRect b="0" l="0" r="0" t="0"/>
          <a:stretch/>
        </p:blipFill>
        <p:spPr>
          <a:xfrm>
            <a:off x="1337576" y="4355154"/>
            <a:ext cx="160500" cy="129698"/>
          </a:xfrm>
          <a:prstGeom prst="rect">
            <a:avLst/>
          </a:prstGeom>
          <a:noFill/>
          <a:ln>
            <a:noFill/>
          </a:ln>
        </p:spPr>
      </p:pic>
      <p:pic>
        <p:nvPicPr>
          <p:cNvPr descr="preencoded.png" id="359" name="Google Shape;359;g387c4f5abbb_0_171"/>
          <p:cNvPicPr preferRelativeResize="0"/>
          <p:nvPr/>
        </p:nvPicPr>
        <p:blipFill rotWithShape="1">
          <a:blip r:embed="rId8">
            <a:alphaModFix/>
          </a:blip>
          <a:srcRect b="0" l="0" r="0" t="0"/>
          <a:stretch/>
        </p:blipFill>
        <p:spPr>
          <a:xfrm>
            <a:off x="9542166" y="7526926"/>
            <a:ext cx="349006" cy="349006"/>
          </a:xfrm>
          <a:prstGeom prst="rect">
            <a:avLst/>
          </a:prstGeom>
          <a:noFill/>
          <a:ln>
            <a:noFill/>
          </a:ln>
        </p:spPr>
      </p:pic>
      <p:pic>
        <p:nvPicPr>
          <p:cNvPr descr="preencoded.png" id="360" name="Google Shape;360;g387c4f5abbb_0_171"/>
          <p:cNvPicPr preferRelativeResize="0"/>
          <p:nvPr/>
        </p:nvPicPr>
        <p:blipFill rotWithShape="1">
          <a:blip r:embed="rId8">
            <a:alphaModFix/>
          </a:blip>
          <a:srcRect b="0" l="0" r="0" t="0"/>
          <a:stretch/>
        </p:blipFill>
        <p:spPr>
          <a:xfrm>
            <a:off x="9542166" y="7526926"/>
            <a:ext cx="349006" cy="349006"/>
          </a:xfrm>
          <a:prstGeom prst="rect">
            <a:avLst/>
          </a:prstGeom>
          <a:noFill/>
          <a:ln>
            <a:noFill/>
          </a:ln>
        </p:spPr>
      </p:pic>
      <p:pic>
        <p:nvPicPr>
          <p:cNvPr descr="preencoded.png" id="361" name="Google Shape;361;g387c4f5abbb_0_171"/>
          <p:cNvPicPr preferRelativeResize="0"/>
          <p:nvPr/>
        </p:nvPicPr>
        <p:blipFill rotWithShape="1">
          <a:blip r:embed="rId9">
            <a:alphaModFix/>
          </a:blip>
          <a:srcRect b="0" l="0" r="0" t="0"/>
          <a:stretch/>
        </p:blipFill>
        <p:spPr>
          <a:xfrm>
            <a:off x="9634010" y="7637140"/>
            <a:ext cx="160500" cy="129698"/>
          </a:xfrm>
          <a:prstGeom prst="rect">
            <a:avLst/>
          </a:prstGeom>
          <a:noFill/>
          <a:ln>
            <a:noFill/>
          </a:ln>
        </p:spPr>
      </p:pic>
      <p:pic>
        <p:nvPicPr>
          <p:cNvPr descr="preencoded.png" id="362" name="Google Shape;362;g387c4f5abbb_0_171"/>
          <p:cNvPicPr preferRelativeResize="0"/>
          <p:nvPr/>
        </p:nvPicPr>
        <p:blipFill rotWithShape="1">
          <a:blip r:embed="rId8">
            <a:alphaModFix/>
          </a:blip>
          <a:srcRect b="0" l="0" r="0" t="0"/>
          <a:stretch/>
        </p:blipFill>
        <p:spPr>
          <a:xfrm>
            <a:off x="9542166" y="5275648"/>
            <a:ext cx="349006" cy="349006"/>
          </a:xfrm>
          <a:prstGeom prst="rect">
            <a:avLst/>
          </a:prstGeom>
          <a:noFill/>
          <a:ln>
            <a:noFill/>
          </a:ln>
        </p:spPr>
      </p:pic>
      <p:pic>
        <p:nvPicPr>
          <p:cNvPr descr="preencoded.png" id="363" name="Google Shape;363;g387c4f5abbb_0_171"/>
          <p:cNvPicPr preferRelativeResize="0"/>
          <p:nvPr/>
        </p:nvPicPr>
        <p:blipFill rotWithShape="1">
          <a:blip r:embed="rId9">
            <a:alphaModFix/>
          </a:blip>
          <a:srcRect b="0" l="0" r="0" t="0"/>
          <a:stretch/>
        </p:blipFill>
        <p:spPr>
          <a:xfrm>
            <a:off x="9634010" y="5385862"/>
            <a:ext cx="160500" cy="129698"/>
          </a:xfrm>
          <a:prstGeom prst="rect">
            <a:avLst/>
          </a:prstGeom>
          <a:noFill/>
          <a:ln>
            <a:noFill/>
          </a:ln>
        </p:spPr>
      </p:pic>
      <p:pic>
        <p:nvPicPr>
          <p:cNvPr descr="preencoded.png" id="364" name="Google Shape;364;g387c4f5abbb_0_171"/>
          <p:cNvPicPr preferRelativeResize="0"/>
          <p:nvPr/>
        </p:nvPicPr>
        <p:blipFill rotWithShape="1">
          <a:blip r:embed="rId12">
            <a:alphaModFix/>
          </a:blip>
          <a:srcRect b="0" l="0" r="0" t="0"/>
          <a:stretch/>
        </p:blipFill>
        <p:spPr>
          <a:xfrm>
            <a:off x="13656804" y="8254886"/>
            <a:ext cx="349006" cy="349006"/>
          </a:xfrm>
          <a:prstGeom prst="rect">
            <a:avLst/>
          </a:prstGeom>
          <a:noFill/>
          <a:ln>
            <a:noFill/>
          </a:ln>
        </p:spPr>
      </p:pic>
      <p:pic>
        <p:nvPicPr>
          <p:cNvPr descr="preencoded.png" id="365" name="Google Shape;365;g387c4f5abbb_0_171"/>
          <p:cNvPicPr preferRelativeResize="0"/>
          <p:nvPr/>
        </p:nvPicPr>
        <p:blipFill rotWithShape="1">
          <a:blip r:embed="rId13">
            <a:alphaModFix/>
          </a:blip>
          <a:srcRect b="0" l="0" r="0" t="0"/>
          <a:stretch/>
        </p:blipFill>
        <p:spPr>
          <a:xfrm>
            <a:off x="13748650" y="8365102"/>
            <a:ext cx="160500" cy="129698"/>
          </a:xfrm>
          <a:prstGeom prst="rect">
            <a:avLst/>
          </a:prstGeom>
          <a:noFill/>
          <a:ln>
            <a:noFill/>
          </a:ln>
        </p:spPr>
      </p:pic>
      <p:pic>
        <p:nvPicPr>
          <p:cNvPr descr="preencoded.png" id="366" name="Google Shape;366;g387c4f5abbb_0_171"/>
          <p:cNvPicPr preferRelativeResize="0"/>
          <p:nvPr/>
        </p:nvPicPr>
        <p:blipFill rotWithShape="1">
          <a:blip r:embed="rId12">
            <a:alphaModFix/>
          </a:blip>
          <a:srcRect b="0" l="0" r="0" t="0"/>
          <a:stretch/>
        </p:blipFill>
        <p:spPr>
          <a:xfrm>
            <a:off x="13656804" y="7661642"/>
            <a:ext cx="349006" cy="349006"/>
          </a:xfrm>
          <a:prstGeom prst="rect">
            <a:avLst/>
          </a:prstGeom>
          <a:noFill/>
          <a:ln>
            <a:noFill/>
          </a:ln>
        </p:spPr>
      </p:pic>
      <p:pic>
        <p:nvPicPr>
          <p:cNvPr descr="preencoded.png" id="367" name="Google Shape;367;g387c4f5abbb_0_171"/>
          <p:cNvPicPr preferRelativeResize="0"/>
          <p:nvPr/>
        </p:nvPicPr>
        <p:blipFill rotWithShape="1">
          <a:blip r:embed="rId13">
            <a:alphaModFix/>
          </a:blip>
          <a:srcRect b="0" l="0" r="0" t="0"/>
          <a:stretch/>
        </p:blipFill>
        <p:spPr>
          <a:xfrm>
            <a:off x="13748650" y="7771856"/>
            <a:ext cx="160500" cy="129698"/>
          </a:xfrm>
          <a:prstGeom prst="rect">
            <a:avLst/>
          </a:prstGeom>
          <a:noFill/>
          <a:ln>
            <a:noFill/>
          </a:ln>
        </p:spPr>
      </p:pic>
      <p:pic>
        <p:nvPicPr>
          <p:cNvPr descr="preencoded.png" id="368" name="Google Shape;368;g387c4f5abbb_0_171"/>
          <p:cNvPicPr preferRelativeResize="0"/>
          <p:nvPr/>
        </p:nvPicPr>
        <p:blipFill rotWithShape="1">
          <a:blip r:embed="rId12">
            <a:alphaModFix/>
          </a:blip>
          <a:srcRect b="0" l="0" r="0" t="0"/>
          <a:stretch/>
        </p:blipFill>
        <p:spPr>
          <a:xfrm>
            <a:off x="13656804" y="7068398"/>
            <a:ext cx="349006" cy="349006"/>
          </a:xfrm>
          <a:prstGeom prst="rect">
            <a:avLst/>
          </a:prstGeom>
          <a:noFill/>
          <a:ln>
            <a:noFill/>
          </a:ln>
        </p:spPr>
      </p:pic>
      <p:pic>
        <p:nvPicPr>
          <p:cNvPr descr="preencoded.png" id="369" name="Google Shape;369;g387c4f5abbb_0_171"/>
          <p:cNvPicPr preferRelativeResize="0"/>
          <p:nvPr/>
        </p:nvPicPr>
        <p:blipFill rotWithShape="1">
          <a:blip r:embed="rId13">
            <a:alphaModFix/>
          </a:blip>
          <a:srcRect b="0" l="0" r="0" t="0"/>
          <a:stretch/>
        </p:blipFill>
        <p:spPr>
          <a:xfrm>
            <a:off x="13748648" y="7178610"/>
            <a:ext cx="160500" cy="129698"/>
          </a:xfrm>
          <a:prstGeom prst="rect">
            <a:avLst/>
          </a:prstGeom>
          <a:noFill/>
          <a:ln>
            <a:noFill/>
          </a:ln>
        </p:spPr>
      </p:pic>
      <p:pic>
        <p:nvPicPr>
          <p:cNvPr descr="preencoded.png" id="370" name="Google Shape;370;g387c4f5abbb_0_171"/>
          <p:cNvPicPr preferRelativeResize="0"/>
          <p:nvPr/>
        </p:nvPicPr>
        <p:blipFill rotWithShape="1">
          <a:blip r:embed="rId12">
            <a:alphaModFix/>
          </a:blip>
          <a:srcRect b="0" l="0" r="0" t="0"/>
          <a:stretch/>
        </p:blipFill>
        <p:spPr>
          <a:xfrm>
            <a:off x="13656804" y="6466968"/>
            <a:ext cx="349006" cy="349006"/>
          </a:xfrm>
          <a:prstGeom prst="rect">
            <a:avLst/>
          </a:prstGeom>
          <a:noFill/>
          <a:ln>
            <a:noFill/>
          </a:ln>
        </p:spPr>
      </p:pic>
      <p:pic>
        <p:nvPicPr>
          <p:cNvPr descr="preencoded.png" id="371" name="Google Shape;371;g387c4f5abbb_0_171"/>
          <p:cNvPicPr preferRelativeResize="0"/>
          <p:nvPr/>
        </p:nvPicPr>
        <p:blipFill rotWithShape="1">
          <a:blip r:embed="rId13">
            <a:alphaModFix/>
          </a:blip>
          <a:srcRect b="0" l="0" r="0" t="0"/>
          <a:stretch/>
        </p:blipFill>
        <p:spPr>
          <a:xfrm>
            <a:off x="13748648" y="6577180"/>
            <a:ext cx="160500" cy="129698"/>
          </a:xfrm>
          <a:prstGeom prst="rect">
            <a:avLst/>
          </a:prstGeom>
          <a:noFill/>
          <a:ln>
            <a:noFill/>
          </a:ln>
        </p:spPr>
      </p:pic>
      <p:pic>
        <p:nvPicPr>
          <p:cNvPr descr="preencoded.png" id="372" name="Google Shape;372;g387c4f5abbb_0_171"/>
          <p:cNvPicPr preferRelativeResize="0"/>
          <p:nvPr/>
        </p:nvPicPr>
        <p:blipFill rotWithShape="1">
          <a:blip r:embed="rId12">
            <a:alphaModFix/>
          </a:blip>
          <a:srcRect b="0" l="0" r="0" t="0"/>
          <a:stretch/>
        </p:blipFill>
        <p:spPr>
          <a:xfrm>
            <a:off x="13656804" y="5865544"/>
            <a:ext cx="349006" cy="349006"/>
          </a:xfrm>
          <a:prstGeom prst="rect">
            <a:avLst/>
          </a:prstGeom>
          <a:noFill/>
          <a:ln>
            <a:noFill/>
          </a:ln>
        </p:spPr>
      </p:pic>
      <p:pic>
        <p:nvPicPr>
          <p:cNvPr descr="preencoded.png" id="373" name="Google Shape;373;g387c4f5abbb_0_171"/>
          <p:cNvPicPr preferRelativeResize="0"/>
          <p:nvPr/>
        </p:nvPicPr>
        <p:blipFill rotWithShape="1">
          <a:blip r:embed="rId13">
            <a:alphaModFix/>
          </a:blip>
          <a:srcRect b="0" l="0" r="0" t="0"/>
          <a:stretch/>
        </p:blipFill>
        <p:spPr>
          <a:xfrm>
            <a:off x="13748650" y="5975756"/>
            <a:ext cx="160500" cy="129698"/>
          </a:xfrm>
          <a:prstGeom prst="rect">
            <a:avLst/>
          </a:prstGeom>
          <a:noFill/>
          <a:ln>
            <a:noFill/>
          </a:ln>
        </p:spPr>
      </p:pic>
      <p:pic>
        <p:nvPicPr>
          <p:cNvPr descr="preencoded.png" id="374" name="Google Shape;374;g387c4f5abbb_0_171"/>
          <p:cNvPicPr preferRelativeResize="0"/>
          <p:nvPr/>
        </p:nvPicPr>
        <p:blipFill rotWithShape="1">
          <a:blip r:embed="rId12">
            <a:alphaModFix/>
          </a:blip>
          <a:srcRect b="0" l="0" r="0" t="0"/>
          <a:stretch/>
        </p:blipFill>
        <p:spPr>
          <a:xfrm>
            <a:off x="13656804" y="5264116"/>
            <a:ext cx="349006" cy="349006"/>
          </a:xfrm>
          <a:prstGeom prst="rect">
            <a:avLst/>
          </a:prstGeom>
          <a:noFill/>
          <a:ln>
            <a:noFill/>
          </a:ln>
        </p:spPr>
      </p:pic>
      <p:pic>
        <p:nvPicPr>
          <p:cNvPr descr="preencoded.png" id="375" name="Google Shape;375;g387c4f5abbb_0_171"/>
          <p:cNvPicPr preferRelativeResize="0"/>
          <p:nvPr/>
        </p:nvPicPr>
        <p:blipFill rotWithShape="1">
          <a:blip r:embed="rId13">
            <a:alphaModFix/>
          </a:blip>
          <a:srcRect b="0" l="0" r="0" t="0"/>
          <a:stretch/>
        </p:blipFill>
        <p:spPr>
          <a:xfrm>
            <a:off x="13748650" y="5374330"/>
            <a:ext cx="160500" cy="129698"/>
          </a:xfrm>
          <a:prstGeom prst="rect">
            <a:avLst/>
          </a:prstGeom>
          <a:noFill/>
          <a:ln>
            <a:noFill/>
          </a:ln>
        </p:spPr>
      </p:pic>
      <p:pic>
        <p:nvPicPr>
          <p:cNvPr descr="preencoded.png" id="376" name="Google Shape;376;g387c4f5abbb_0_171"/>
          <p:cNvPicPr preferRelativeResize="0"/>
          <p:nvPr/>
        </p:nvPicPr>
        <p:blipFill rotWithShape="1">
          <a:blip r:embed="rId12">
            <a:alphaModFix/>
          </a:blip>
          <a:srcRect b="0" l="0" r="0" t="0"/>
          <a:stretch/>
        </p:blipFill>
        <p:spPr>
          <a:xfrm>
            <a:off x="13656804" y="4654518"/>
            <a:ext cx="349006" cy="349006"/>
          </a:xfrm>
          <a:prstGeom prst="rect">
            <a:avLst/>
          </a:prstGeom>
          <a:noFill/>
          <a:ln>
            <a:noFill/>
          </a:ln>
        </p:spPr>
      </p:pic>
      <p:pic>
        <p:nvPicPr>
          <p:cNvPr descr="preencoded.png" id="377" name="Google Shape;377;g387c4f5abbb_0_171"/>
          <p:cNvPicPr preferRelativeResize="0"/>
          <p:nvPr/>
        </p:nvPicPr>
        <p:blipFill rotWithShape="1">
          <a:blip r:embed="rId13">
            <a:alphaModFix/>
          </a:blip>
          <a:srcRect b="0" l="0" r="0" t="0"/>
          <a:stretch/>
        </p:blipFill>
        <p:spPr>
          <a:xfrm>
            <a:off x="13748650" y="4764728"/>
            <a:ext cx="160500" cy="129698"/>
          </a:xfrm>
          <a:prstGeom prst="rect">
            <a:avLst/>
          </a:prstGeom>
          <a:noFill/>
          <a:ln>
            <a:noFill/>
          </a:ln>
        </p:spPr>
      </p:pic>
      <p:pic>
        <p:nvPicPr>
          <p:cNvPr descr="preencoded.png" id="378" name="Google Shape;378;g387c4f5abbb_0_171"/>
          <p:cNvPicPr preferRelativeResize="0"/>
          <p:nvPr/>
        </p:nvPicPr>
        <p:blipFill rotWithShape="1">
          <a:blip r:embed="rId14">
            <a:alphaModFix/>
          </a:blip>
          <a:srcRect b="0" l="0" r="0" t="0"/>
          <a:stretch/>
        </p:blipFill>
        <p:spPr>
          <a:xfrm>
            <a:off x="3734018" y="2452062"/>
            <a:ext cx="248614" cy="248614"/>
          </a:xfrm>
          <a:prstGeom prst="rect">
            <a:avLst/>
          </a:prstGeom>
          <a:noFill/>
          <a:ln>
            <a:noFill/>
          </a:ln>
        </p:spPr>
      </p:pic>
      <p:sp>
        <p:nvSpPr>
          <p:cNvPr id="379" name="Google Shape;379;g387c4f5abbb_0_171"/>
          <p:cNvSpPr/>
          <p:nvPr/>
        </p:nvSpPr>
        <p:spPr>
          <a:xfrm>
            <a:off x="1416562" y="1239516"/>
            <a:ext cx="2853600" cy="390600"/>
          </a:xfrm>
          <a:prstGeom prst="rect">
            <a:avLst/>
          </a:prstGeom>
          <a:noFill/>
          <a:ln>
            <a:noFill/>
          </a:ln>
        </p:spPr>
        <p:txBody>
          <a:bodyPr anchorCtr="0" anchor="ctr" bIns="91400" lIns="182850" spcFirstLastPara="1" rIns="182850" wrap="square" tIns="91400">
            <a:noAutofit/>
          </a:bodyPr>
          <a:lstStyle/>
          <a:p>
            <a:pPr indent="0" lvl="0" marL="0" marR="0" rtl="0" algn="l">
              <a:lnSpc>
                <a:spcPct val="103000"/>
              </a:lnSpc>
              <a:spcBef>
                <a:spcPts val="0"/>
              </a:spcBef>
              <a:spcAft>
                <a:spcPts val="0"/>
              </a:spcAft>
              <a:buClr>
                <a:srgbClr val="FFFFFF"/>
              </a:buClr>
              <a:buSzPts val="3000"/>
              <a:buFont typeface="Montserrat"/>
              <a:buNone/>
            </a:pPr>
            <a:r>
              <a:rPr b="1" lang="en-US" sz="3000">
                <a:solidFill>
                  <a:srgbClr val="FFFFFF"/>
                </a:solidFill>
                <a:latin typeface="Montserrat"/>
                <a:ea typeface="Montserrat"/>
                <a:cs typeface="Montserrat"/>
                <a:sym typeface="Montserrat"/>
              </a:rPr>
              <a:t>PRICING</a:t>
            </a:r>
            <a:endParaRPr sz="3000">
              <a:solidFill>
                <a:schemeClr val="dk1"/>
              </a:solidFill>
              <a:latin typeface="Calibri"/>
              <a:ea typeface="Calibri"/>
              <a:cs typeface="Calibri"/>
              <a:sym typeface="Calibri"/>
            </a:endParaRPr>
          </a:p>
        </p:txBody>
      </p:sp>
      <p:sp>
        <p:nvSpPr>
          <p:cNvPr id="380" name="Google Shape;380;g387c4f5abbb_0_171"/>
          <p:cNvSpPr/>
          <p:nvPr/>
        </p:nvSpPr>
        <p:spPr>
          <a:xfrm>
            <a:off x="14650250" y="9557436"/>
            <a:ext cx="3591000" cy="181200"/>
          </a:xfrm>
          <a:prstGeom prst="rect">
            <a:avLst/>
          </a:prstGeom>
          <a:noFill/>
          <a:ln>
            <a:noFill/>
          </a:ln>
        </p:spPr>
        <p:txBody>
          <a:bodyPr anchorCtr="0" anchor="ctr" bIns="91400" lIns="182850" spcFirstLastPara="1" rIns="182850" wrap="square" tIns="91400">
            <a:noAutofit/>
          </a:bodyPr>
          <a:lstStyle/>
          <a:p>
            <a:pPr indent="0" lvl="0" marL="0" marR="0" rtl="0" algn="l">
              <a:lnSpc>
                <a:spcPct val="121917"/>
              </a:lnSpc>
              <a:spcBef>
                <a:spcPts val="0"/>
              </a:spcBef>
              <a:spcAft>
                <a:spcPts val="0"/>
              </a:spcAft>
              <a:buClr>
                <a:srgbClr val="91929B"/>
              </a:buClr>
              <a:buSzPts val="1200"/>
              <a:buFont typeface="Montserrat"/>
              <a:buNone/>
            </a:pPr>
            <a:r>
              <a:rPr lang="en-US" sz="1200">
                <a:solidFill>
                  <a:srgbClr val="91929B"/>
                </a:solidFill>
                <a:latin typeface="Montserrat"/>
                <a:ea typeface="Montserrat"/>
                <a:cs typeface="Montserrat"/>
                <a:sym typeface="Montserrat"/>
              </a:rPr>
              <a:t>Affective until December 30th 2025 </a:t>
            </a:r>
            <a:endParaRPr sz="1200">
              <a:solidFill>
                <a:schemeClr val="dk1"/>
              </a:solidFill>
              <a:latin typeface="Calibri"/>
              <a:ea typeface="Calibri"/>
              <a:cs typeface="Calibri"/>
              <a:sym typeface="Calibri"/>
            </a:endParaRPr>
          </a:p>
        </p:txBody>
      </p:sp>
      <p:sp>
        <p:nvSpPr>
          <p:cNvPr id="381" name="Google Shape;381;g387c4f5abbb_0_171"/>
          <p:cNvSpPr/>
          <p:nvPr/>
        </p:nvSpPr>
        <p:spPr>
          <a:xfrm>
            <a:off x="9515626" y="3029400"/>
            <a:ext cx="3638400" cy="590400"/>
          </a:xfrm>
          <a:prstGeom prst="rect">
            <a:avLst/>
          </a:prstGeom>
          <a:noFill/>
          <a:ln>
            <a:noFill/>
          </a:ln>
        </p:spPr>
        <p:txBody>
          <a:bodyPr anchorCtr="0" anchor="ctr" bIns="91400" lIns="182850" spcFirstLastPara="1" rIns="182850" wrap="square" tIns="91400">
            <a:noAutofit/>
          </a:bodyPr>
          <a:lstStyle/>
          <a:p>
            <a:pPr indent="0" lvl="0" marL="0" marR="0" rtl="0" algn="l">
              <a:lnSpc>
                <a:spcPct val="103022"/>
              </a:lnSpc>
              <a:spcBef>
                <a:spcPts val="0"/>
              </a:spcBef>
              <a:spcAft>
                <a:spcPts val="0"/>
              </a:spcAft>
              <a:buClr>
                <a:srgbClr val="64F4AB"/>
              </a:buClr>
              <a:buSzPts val="2300"/>
              <a:buFont typeface="Montserrat"/>
              <a:buNone/>
            </a:pPr>
            <a:r>
              <a:rPr b="1" lang="en-US" sz="2300">
                <a:solidFill>
                  <a:srgbClr val="64F4AB"/>
                </a:solidFill>
                <a:latin typeface="Montserrat"/>
                <a:ea typeface="Montserrat"/>
                <a:cs typeface="Montserrat"/>
                <a:sym typeface="Montserrat"/>
              </a:rPr>
              <a:t>RegA </a:t>
            </a:r>
            <a:r>
              <a:rPr b="1" lang="en-US" sz="2300">
                <a:solidFill>
                  <a:srgbClr val="64F4AB"/>
                </a:solidFill>
                <a:latin typeface="Montserrat"/>
                <a:ea typeface="Montserrat"/>
                <a:cs typeface="Montserrat"/>
                <a:sym typeface="Montserrat"/>
              </a:rPr>
              <a:t>Campaign</a:t>
            </a:r>
            <a:r>
              <a:rPr b="1" lang="en-US" sz="2300">
                <a:solidFill>
                  <a:srgbClr val="64F4AB"/>
                </a:solidFill>
                <a:latin typeface="Montserrat"/>
                <a:ea typeface="Montserrat"/>
                <a:cs typeface="Montserrat"/>
                <a:sym typeface="Montserrat"/>
              </a:rPr>
              <a:t> Support</a:t>
            </a:r>
            <a:endParaRPr sz="2300">
              <a:solidFill>
                <a:schemeClr val="dk1"/>
              </a:solidFill>
              <a:latin typeface="Calibri"/>
              <a:ea typeface="Calibri"/>
              <a:cs typeface="Calibri"/>
              <a:sym typeface="Calibri"/>
            </a:endParaRPr>
          </a:p>
        </p:txBody>
      </p:sp>
      <p:sp>
        <p:nvSpPr>
          <p:cNvPr id="382" name="Google Shape;382;g387c4f5abbb_0_171"/>
          <p:cNvSpPr/>
          <p:nvPr/>
        </p:nvSpPr>
        <p:spPr>
          <a:xfrm>
            <a:off x="9894406" y="4099850"/>
            <a:ext cx="2916000" cy="685800"/>
          </a:xfrm>
          <a:prstGeom prst="rect">
            <a:avLst/>
          </a:prstGeom>
          <a:noFill/>
          <a:ln>
            <a:noFill/>
          </a:ln>
        </p:spPr>
        <p:txBody>
          <a:bodyPr anchorCtr="0" anchor="ctr" bIns="91400" lIns="182850" spcFirstLastPara="1" rIns="182850" wrap="square" tIns="91400">
            <a:noAutofit/>
          </a:bodyPr>
          <a:lstStyle/>
          <a:p>
            <a:pPr indent="0" lvl="0" marL="0" marR="0" rtl="0" algn="l">
              <a:lnSpc>
                <a:spcPct val="121866"/>
              </a:lnSpc>
              <a:spcBef>
                <a:spcPts val="0"/>
              </a:spcBef>
              <a:spcAft>
                <a:spcPts val="0"/>
              </a:spcAft>
              <a:buClr>
                <a:srgbClr val="FFFFFF"/>
              </a:buClr>
              <a:buSzPts val="1500"/>
              <a:buFont typeface="Montserrat"/>
              <a:buNone/>
            </a:pPr>
            <a:r>
              <a:rPr b="1" lang="en-US" sz="1500">
                <a:solidFill>
                  <a:srgbClr val="FFFFFF"/>
                </a:solidFill>
                <a:latin typeface="Montserrat"/>
                <a:ea typeface="Montserrat"/>
                <a:cs typeface="Montserrat"/>
                <a:sym typeface="Montserrat"/>
              </a:rPr>
              <a:t>Includes everything in Full Campaign management	</a:t>
            </a:r>
            <a:endParaRPr sz="1500">
              <a:solidFill>
                <a:schemeClr val="dk1"/>
              </a:solidFill>
              <a:latin typeface="Calibri"/>
              <a:ea typeface="Calibri"/>
              <a:cs typeface="Calibri"/>
              <a:sym typeface="Calibri"/>
            </a:endParaRPr>
          </a:p>
        </p:txBody>
      </p:sp>
      <p:sp>
        <p:nvSpPr>
          <p:cNvPr id="383" name="Google Shape;383;g387c4f5abbb_0_171"/>
          <p:cNvSpPr/>
          <p:nvPr/>
        </p:nvSpPr>
        <p:spPr>
          <a:xfrm>
            <a:off x="4980956" y="7986842"/>
            <a:ext cx="3638400" cy="685800"/>
          </a:xfrm>
          <a:prstGeom prst="rect">
            <a:avLst/>
          </a:prstGeom>
          <a:noFill/>
          <a:ln>
            <a:noFill/>
          </a:ln>
        </p:spPr>
        <p:txBody>
          <a:bodyPr anchorCtr="0" anchor="ctr" bIns="91400" lIns="182850" spcFirstLastPara="1" rIns="182850" wrap="square" tIns="91400">
            <a:noAutofit/>
          </a:bodyPr>
          <a:lstStyle/>
          <a:p>
            <a:pPr indent="0" lvl="0" marL="0" marR="0" rtl="0" algn="l">
              <a:lnSpc>
                <a:spcPct val="121866"/>
              </a:lnSpc>
              <a:spcBef>
                <a:spcPts val="0"/>
              </a:spcBef>
              <a:spcAft>
                <a:spcPts val="0"/>
              </a:spcAft>
              <a:buClr>
                <a:srgbClr val="FFFFFF"/>
              </a:buClr>
              <a:buSzPts val="1500"/>
              <a:buFont typeface="Montserrat"/>
              <a:buNone/>
            </a:pPr>
            <a:r>
              <a:rPr lang="en-US" sz="1500">
                <a:solidFill>
                  <a:srgbClr val="FFFFFF"/>
                </a:solidFill>
                <a:latin typeface="Montserrat"/>
                <a:ea typeface="Montserrat"/>
                <a:cs typeface="Montserrat"/>
                <a:sym typeface="Montserrat"/>
              </a:rPr>
              <a:t>We keep investors informed and engaged with regular updates and transparent communication.</a:t>
            </a:r>
            <a:endParaRPr sz="1500">
              <a:solidFill>
                <a:schemeClr val="dk1"/>
              </a:solidFill>
              <a:latin typeface="Calibri"/>
              <a:ea typeface="Calibri"/>
              <a:cs typeface="Calibri"/>
              <a:sym typeface="Calibri"/>
            </a:endParaRPr>
          </a:p>
        </p:txBody>
      </p:sp>
      <p:sp>
        <p:nvSpPr>
          <p:cNvPr id="384" name="Google Shape;384;g387c4f5abbb_0_171"/>
          <p:cNvSpPr/>
          <p:nvPr/>
        </p:nvSpPr>
        <p:spPr>
          <a:xfrm>
            <a:off x="5476116" y="7560272"/>
            <a:ext cx="3467400" cy="228600"/>
          </a:xfrm>
          <a:prstGeom prst="rect">
            <a:avLst/>
          </a:prstGeom>
          <a:noFill/>
          <a:ln>
            <a:noFill/>
          </a:ln>
        </p:spPr>
        <p:txBody>
          <a:bodyPr anchorCtr="0" anchor="ctr" bIns="91400" lIns="182850" spcFirstLastPara="1" rIns="182850" wrap="square" tIns="91400">
            <a:noAutofit/>
          </a:bodyPr>
          <a:lstStyle/>
          <a:p>
            <a:pPr indent="0" lvl="0" marL="0" marR="0" rtl="0" algn="l">
              <a:lnSpc>
                <a:spcPct val="121866"/>
              </a:lnSpc>
              <a:spcBef>
                <a:spcPts val="0"/>
              </a:spcBef>
              <a:spcAft>
                <a:spcPts val="0"/>
              </a:spcAft>
              <a:buClr>
                <a:srgbClr val="FFFFFF"/>
              </a:buClr>
              <a:buSzPts val="1500"/>
              <a:buFont typeface="Montserrat"/>
              <a:buNone/>
            </a:pPr>
            <a:r>
              <a:rPr b="1" lang="en-US" sz="1500">
                <a:solidFill>
                  <a:srgbClr val="FFFFFF"/>
                </a:solidFill>
                <a:latin typeface="Montserrat"/>
                <a:ea typeface="Montserrat"/>
                <a:cs typeface="Montserrat"/>
                <a:sym typeface="Montserrat"/>
              </a:rPr>
              <a:t>Investor Communication</a:t>
            </a:r>
            <a:endParaRPr sz="1500">
              <a:solidFill>
                <a:schemeClr val="dk1"/>
              </a:solidFill>
              <a:latin typeface="Calibri"/>
              <a:ea typeface="Calibri"/>
              <a:cs typeface="Calibri"/>
              <a:sym typeface="Calibri"/>
            </a:endParaRPr>
          </a:p>
        </p:txBody>
      </p:sp>
      <p:sp>
        <p:nvSpPr>
          <p:cNvPr id="385" name="Google Shape;385;g387c4f5abbb_0_171"/>
          <p:cNvSpPr/>
          <p:nvPr/>
        </p:nvSpPr>
        <p:spPr>
          <a:xfrm>
            <a:off x="1066876" y="7986842"/>
            <a:ext cx="3638400" cy="654000"/>
          </a:xfrm>
          <a:prstGeom prst="rect">
            <a:avLst/>
          </a:prstGeom>
          <a:noFill/>
          <a:ln>
            <a:noFill/>
          </a:ln>
        </p:spPr>
        <p:txBody>
          <a:bodyPr anchorCtr="0" anchor="ctr" bIns="91400" lIns="182850" spcFirstLastPara="1" rIns="182850" wrap="square" tIns="91400">
            <a:noAutofit/>
          </a:bodyPr>
          <a:lstStyle/>
          <a:p>
            <a:pPr indent="0" lvl="0" marL="0" marR="0" rtl="0" algn="l">
              <a:lnSpc>
                <a:spcPct val="121866"/>
              </a:lnSpc>
              <a:spcBef>
                <a:spcPts val="0"/>
              </a:spcBef>
              <a:spcAft>
                <a:spcPts val="0"/>
              </a:spcAft>
              <a:buClr>
                <a:srgbClr val="FFFFFF"/>
              </a:buClr>
              <a:buSzPts val="1500"/>
              <a:buFont typeface="Montserrat"/>
              <a:buNone/>
            </a:pPr>
            <a:r>
              <a:rPr lang="en-US" sz="1500">
                <a:solidFill>
                  <a:srgbClr val="FFFFFF"/>
                </a:solidFill>
                <a:latin typeface="Montserrat"/>
                <a:ea typeface="Montserrat"/>
                <a:cs typeface="Montserrat"/>
                <a:sym typeface="Montserrat"/>
              </a:rPr>
              <a:t>From in-page graphics to ads, we’ll create any essential visual assets.</a:t>
            </a:r>
            <a:endParaRPr sz="1500">
              <a:solidFill>
                <a:schemeClr val="dk1"/>
              </a:solidFill>
              <a:latin typeface="Calibri"/>
              <a:ea typeface="Calibri"/>
              <a:cs typeface="Calibri"/>
              <a:sym typeface="Calibri"/>
            </a:endParaRPr>
          </a:p>
        </p:txBody>
      </p:sp>
      <p:sp>
        <p:nvSpPr>
          <p:cNvPr id="386" name="Google Shape;386;g387c4f5abbb_0_171"/>
          <p:cNvSpPr/>
          <p:nvPr/>
        </p:nvSpPr>
        <p:spPr>
          <a:xfrm>
            <a:off x="1562036" y="7560272"/>
            <a:ext cx="3983400" cy="228600"/>
          </a:xfrm>
          <a:prstGeom prst="rect">
            <a:avLst/>
          </a:prstGeom>
          <a:noFill/>
          <a:ln>
            <a:noFill/>
          </a:ln>
        </p:spPr>
        <p:txBody>
          <a:bodyPr anchorCtr="0" anchor="ctr" bIns="91400" lIns="182850" spcFirstLastPara="1" rIns="182850" wrap="square" tIns="91400">
            <a:noAutofit/>
          </a:bodyPr>
          <a:lstStyle/>
          <a:p>
            <a:pPr indent="0" lvl="0" marL="0" marR="0" rtl="0" algn="l">
              <a:lnSpc>
                <a:spcPct val="121866"/>
              </a:lnSpc>
              <a:spcBef>
                <a:spcPts val="0"/>
              </a:spcBef>
              <a:spcAft>
                <a:spcPts val="0"/>
              </a:spcAft>
              <a:buClr>
                <a:srgbClr val="FFFFFF"/>
              </a:buClr>
              <a:buSzPts val="1500"/>
              <a:buFont typeface="Montserrat"/>
              <a:buNone/>
            </a:pPr>
            <a:r>
              <a:rPr b="1" lang="en-US" sz="1500">
                <a:solidFill>
                  <a:srgbClr val="FFFFFF"/>
                </a:solidFill>
                <a:latin typeface="Montserrat"/>
                <a:ea typeface="Montserrat"/>
                <a:cs typeface="Montserrat"/>
                <a:sym typeface="Montserrat"/>
              </a:rPr>
              <a:t>Graphics</a:t>
            </a:r>
            <a:endParaRPr sz="1500">
              <a:solidFill>
                <a:schemeClr val="dk1"/>
              </a:solidFill>
              <a:latin typeface="Calibri"/>
              <a:ea typeface="Calibri"/>
              <a:cs typeface="Calibri"/>
              <a:sym typeface="Calibri"/>
            </a:endParaRPr>
          </a:p>
        </p:txBody>
      </p:sp>
      <p:sp>
        <p:nvSpPr>
          <p:cNvPr id="387" name="Google Shape;387;g387c4f5abbb_0_171"/>
          <p:cNvSpPr/>
          <p:nvPr/>
        </p:nvSpPr>
        <p:spPr>
          <a:xfrm>
            <a:off x="4980950" y="6358775"/>
            <a:ext cx="3962700" cy="914400"/>
          </a:xfrm>
          <a:prstGeom prst="rect">
            <a:avLst/>
          </a:prstGeom>
          <a:noFill/>
          <a:ln>
            <a:noFill/>
          </a:ln>
        </p:spPr>
        <p:txBody>
          <a:bodyPr anchorCtr="0" anchor="ctr" bIns="91400" lIns="182850" spcFirstLastPara="1" rIns="182850" wrap="square" tIns="91400">
            <a:noAutofit/>
          </a:bodyPr>
          <a:lstStyle/>
          <a:p>
            <a:pPr indent="0" lvl="0" marL="0" marR="0" rtl="0" algn="l">
              <a:lnSpc>
                <a:spcPct val="121866"/>
              </a:lnSpc>
              <a:spcBef>
                <a:spcPts val="0"/>
              </a:spcBef>
              <a:spcAft>
                <a:spcPts val="0"/>
              </a:spcAft>
              <a:buClr>
                <a:srgbClr val="FFFFFF"/>
              </a:buClr>
              <a:buSzPts val="1500"/>
              <a:buFont typeface="Montserrat"/>
              <a:buNone/>
            </a:pPr>
            <a:r>
              <a:rPr lang="en-US" sz="1500">
                <a:solidFill>
                  <a:srgbClr val="FFFFFF"/>
                </a:solidFill>
                <a:latin typeface="Montserrat"/>
                <a:ea typeface="Montserrat"/>
                <a:cs typeface="Montserrat"/>
                <a:sym typeface="Montserrat"/>
              </a:rPr>
              <a:t>Our team will manage all fundraising content, ensuring it is consistent, clear, and impactful across all channels including </a:t>
            </a:r>
            <a:r>
              <a:rPr lang="en-US" sz="1500">
                <a:solidFill>
                  <a:srgbClr val="FFFFFF"/>
                </a:solidFill>
                <a:latin typeface="Montserrat"/>
                <a:ea typeface="Montserrat"/>
                <a:cs typeface="Montserrat"/>
                <a:sym typeface="Montserrat"/>
              </a:rPr>
              <a:t>email</a:t>
            </a:r>
            <a:r>
              <a:rPr lang="en-US" sz="1500">
                <a:solidFill>
                  <a:srgbClr val="FFFFFF"/>
                </a:solidFill>
                <a:latin typeface="Montserrat"/>
                <a:ea typeface="Montserrat"/>
                <a:cs typeface="Montserrat"/>
                <a:sym typeface="Montserrat"/>
              </a:rPr>
              <a:t> and SMS</a:t>
            </a:r>
            <a:endParaRPr sz="1500">
              <a:solidFill>
                <a:schemeClr val="dk1"/>
              </a:solidFill>
              <a:latin typeface="Calibri"/>
              <a:ea typeface="Calibri"/>
              <a:cs typeface="Calibri"/>
              <a:sym typeface="Calibri"/>
            </a:endParaRPr>
          </a:p>
        </p:txBody>
      </p:sp>
      <p:sp>
        <p:nvSpPr>
          <p:cNvPr id="388" name="Google Shape;388;g387c4f5abbb_0_171"/>
          <p:cNvSpPr/>
          <p:nvPr/>
        </p:nvSpPr>
        <p:spPr>
          <a:xfrm>
            <a:off x="5476116" y="5932204"/>
            <a:ext cx="3983400" cy="228600"/>
          </a:xfrm>
          <a:prstGeom prst="rect">
            <a:avLst/>
          </a:prstGeom>
          <a:noFill/>
          <a:ln>
            <a:noFill/>
          </a:ln>
        </p:spPr>
        <p:txBody>
          <a:bodyPr anchorCtr="0" anchor="ctr" bIns="91400" lIns="182850" spcFirstLastPara="1" rIns="182850" wrap="square" tIns="91400">
            <a:noAutofit/>
          </a:bodyPr>
          <a:lstStyle/>
          <a:p>
            <a:pPr indent="0" lvl="0" marL="0" marR="0" rtl="0" algn="l">
              <a:lnSpc>
                <a:spcPct val="121866"/>
              </a:lnSpc>
              <a:spcBef>
                <a:spcPts val="0"/>
              </a:spcBef>
              <a:spcAft>
                <a:spcPts val="0"/>
              </a:spcAft>
              <a:buClr>
                <a:srgbClr val="FFFFFF"/>
              </a:buClr>
              <a:buSzPts val="1500"/>
              <a:buFont typeface="Montserrat"/>
              <a:buNone/>
            </a:pPr>
            <a:r>
              <a:rPr b="1" lang="en-US" sz="1500">
                <a:solidFill>
                  <a:srgbClr val="FFFFFF"/>
                </a:solidFill>
                <a:latin typeface="Montserrat"/>
                <a:ea typeface="Montserrat"/>
                <a:cs typeface="Montserrat"/>
                <a:sym typeface="Montserrat"/>
              </a:rPr>
              <a:t>Content Creation</a:t>
            </a:r>
            <a:endParaRPr sz="1500">
              <a:solidFill>
                <a:schemeClr val="dk1"/>
              </a:solidFill>
              <a:latin typeface="Calibri"/>
              <a:ea typeface="Calibri"/>
              <a:cs typeface="Calibri"/>
              <a:sym typeface="Calibri"/>
            </a:endParaRPr>
          </a:p>
        </p:txBody>
      </p:sp>
      <p:sp>
        <p:nvSpPr>
          <p:cNvPr id="389" name="Google Shape;389;g387c4f5abbb_0_171"/>
          <p:cNvSpPr/>
          <p:nvPr/>
        </p:nvSpPr>
        <p:spPr>
          <a:xfrm>
            <a:off x="1066876" y="6358772"/>
            <a:ext cx="3638400" cy="685800"/>
          </a:xfrm>
          <a:prstGeom prst="rect">
            <a:avLst/>
          </a:prstGeom>
          <a:noFill/>
          <a:ln>
            <a:noFill/>
          </a:ln>
        </p:spPr>
        <p:txBody>
          <a:bodyPr anchorCtr="0" anchor="ctr" bIns="91400" lIns="182850" spcFirstLastPara="1" rIns="182850" wrap="square" tIns="91400">
            <a:noAutofit/>
          </a:bodyPr>
          <a:lstStyle/>
          <a:p>
            <a:pPr indent="0" lvl="0" marL="0" marR="0" rtl="0" algn="l">
              <a:lnSpc>
                <a:spcPct val="121866"/>
              </a:lnSpc>
              <a:spcBef>
                <a:spcPts val="0"/>
              </a:spcBef>
              <a:spcAft>
                <a:spcPts val="0"/>
              </a:spcAft>
              <a:buClr>
                <a:srgbClr val="FFFFFF"/>
              </a:buClr>
              <a:buSzPts val="1500"/>
              <a:buFont typeface="Montserrat"/>
              <a:buNone/>
            </a:pPr>
            <a:r>
              <a:rPr lang="en-US" sz="1500">
                <a:solidFill>
                  <a:srgbClr val="FFFFFF"/>
                </a:solidFill>
                <a:latin typeface="Montserrat"/>
                <a:ea typeface="Montserrat"/>
                <a:cs typeface="Montserrat"/>
                <a:sym typeface="Montserrat"/>
              </a:rPr>
              <a:t>We manage performance ads on Meta and LinkedIn to attract investors to your campaign.</a:t>
            </a:r>
            <a:endParaRPr sz="1500">
              <a:solidFill>
                <a:schemeClr val="dk1"/>
              </a:solidFill>
              <a:latin typeface="Calibri"/>
              <a:ea typeface="Calibri"/>
              <a:cs typeface="Calibri"/>
              <a:sym typeface="Calibri"/>
            </a:endParaRPr>
          </a:p>
        </p:txBody>
      </p:sp>
      <p:sp>
        <p:nvSpPr>
          <p:cNvPr id="390" name="Google Shape;390;g387c4f5abbb_0_171"/>
          <p:cNvSpPr/>
          <p:nvPr/>
        </p:nvSpPr>
        <p:spPr>
          <a:xfrm>
            <a:off x="1562036" y="5932204"/>
            <a:ext cx="3983400" cy="228600"/>
          </a:xfrm>
          <a:prstGeom prst="rect">
            <a:avLst/>
          </a:prstGeom>
          <a:noFill/>
          <a:ln>
            <a:noFill/>
          </a:ln>
        </p:spPr>
        <p:txBody>
          <a:bodyPr anchorCtr="0" anchor="ctr" bIns="91400" lIns="182850" spcFirstLastPara="1" rIns="182850" wrap="square" tIns="91400">
            <a:noAutofit/>
          </a:bodyPr>
          <a:lstStyle/>
          <a:p>
            <a:pPr indent="0" lvl="0" marL="0" marR="0" rtl="0" algn="l">
              <a:lnSpc>
                <a:spcPct val="121866"/>
              </a:lnSpc>
              <a:spcBef>
                <a:spcPts val="0"/>
              </a:spcBef>
              <a:spcAft>
                <a:spcPts val="0"/>
              </a:spcAft>
              <a:buClr>
                <a:srgbClr val="FFFFFF"/>
              </a:buClr>
              <a:buSzPts val="1500"/>
              <a:buFont typeface="Montserrat"/>
              <a:buNone/>
            </a:pPr>
            <a:r>
              <a:rPr b="1" lang="en-US" sz="1500">
                <a:solidFill>
                  <a:srgbClr val="FFFFFF"/>
                </a:solidFill>
                <a:latin typeface="Montserrat"/>
                <a:ea typeface="Montserrat"/>
                <a:cs typeface="Montserrat"/>
                <a:sym typeface="Montserrat"/>
              </a:rPr>
              <a:t>Paid Advertising</a:t>
            </a:r>
            <a:endParaRPr sz="1500">
              <a:solidFill>
                <a:schemeClr val="dk1"/>
              </a:solidFill>
              <a:latin typeface="Calibri"/>
              <a:ea typeface="Calibri"/>
              <a:cs typeface="Calibri"/>
              <a:sym typeface="Calibri"/>
            </a:endParaRPr>
          </a:p>
        </p:txBody>
      </p:sp>
      <p:sp>
        <p:nvSpPr>
          <p:cNvPr id="391" name="Google Shape;391;g387c4f5abbb_0_171"/>
          <p:cNvSpPr/>
          <p:nvPr/>
        </p:nvSpPr>
        <p:spPr>
          <a:xfrm>
            <a:off x="4980956" y="4730704"/>
            <a:ext cx="3638400" cy="914400"/>
          </a:xfrm>
          <a:prstGeom prst="rect">
            <a:avLst/>
          </a:prstGeom>
          <a:noFill/>
          <a:ln>
            <a:noFill/>
          </a:ln>
        </p:spPr>
        <p:txBody>
          <a:bodyPr anchorCtr="0" anchor="ctr" bIns="91400" lIns="182850" spcFirstLastPara="1" rIns="182850" wrap="square" tIns="91400">
            <a:noAutofit/>
          </a:bodyPr>
          <a:lstStyle/>
          <a:p>
            <a:pPr indent="0" lvl="0" marL="0" marR="0" rtl="0" algn="l">
              <a:lnSpc>
                <a:spcPct val="121866"/>
              </a:lnSpc>
              <a:spcBef>
                <a:spcPts val="0"/>
              </a:spcBef>
              <a:spcAft>
                <a:spcPts val="0"/>
              </a:spcAft>
              <a:buClr>
                <a:srgbClr val="FFFFFF"/>
              </a:buClr>
              <a:buSzPts val="1500"/>
              <a:buFont typeface="Montserrat"/>
              <a:buNone/>
            </a:pPr>
            <a:r>
              <a:rPr lang="en-US" sz="1500">
                <a:solidFill>
                  <a:srgbClr val="FFFFFF"/>
                </a:solidFill>
                <a:latin typeface="Montserrat"/>
                <a:ea typeface="Montserrat"/>
                <a:cs typeface="Montserrat"/>
                <a:sym typeface="Montserrat"/>
              </a:rPr>
              <a:t>We'll optimize your fundraising platform's page to boost engagement and conversion for your target audience.</a:t>
            </a:r>
            <a:endParaRPr sz="1500">
              <a:solidFill>
                <a:schemeClr val="dk1"/>
              </a:solidFill>
              <a:latin typeface="Calibri"/>
              <a:ea typeface="Calibri"/>
              <a:cs typeface="Calibri"/>
              <a:sym typeface="Calibri"/>
            </a:endParaRPr>
          </a:p>
        </p:txBody>
      </p:sp>
      <p:sp>
        <p:nvSpPr>
          <p:cNvPr id="392" name="Google Shape;392;g387c4f5abbb_0_171"/>
          <p:cNvSpPr/>
          <p:nvPr/>
        </p:nvSpPr>
        <p:spPr>
          <a:xfrm>
            <a:off x="5476116" y="4181660"/>
            <a:ext cx="3286800" cy="457200"/>
          </a:xfrm>
          <a:prstGeom prst="rect">
            <a:avLst/>
          </a:prstGeom>
          <a:noFill/>
          <a:ln>
            <a:noFill/>
          </a:ln>
        </p:spPr>
        <p:txBody>
          <a:bodyPr anchorCtr="0" anchor="ctr" bIns="91400" lIns="182850" spcFirstLastPara="1" rIns="182850" wrap="square" tIns="91400">
            <a:noAutofit/>
          </a:bodyPr>
          <a:lstStyle/>
          <a:p>
            <a:pPr indent="0" lvl="0" marL="0" marR="0" rtl="0" algn="l">
              <a:lnSpc>
                <a:spcPct val="121866"/>
              </a:lnSpc>
              <a:spcBef>
                <a:spcPts val="0"/>
              </a:spcBef>
              <a:spcAft>
                <a:spcPts val="0"/>
              </a:spcAft>
              <a:buClr>
                <a:srgbClr val="FFFFFF"/>
              </a:buClr>
              <a:buSzPts val="1500"/>
              <a:buFont typeface="Montserrat"/>
              <a:buNone/>
            </a:pPr>
            <a:r>
              <a:rPr b="1" lang="en-US" sz="1500">
                <a:solidFill>
                  <a:srgbClr val="FFFFFF"/>
                </a:solidFill>
                <a:latin typeface="Montserrat"/>
                <a:ea typeface="Montserrat"/>
                <a:cs typeface="Montserrat"/>
                <a:sym typeface="Montserrat"/>
              </a:rPr>
              <a:t>Crowdfunding Page Development</a:t>
            </a:r>
            <a:endParaRPr sz="1500">
              <a:solidFill>
                <a:schemeClr val="dk1"/>
              </a:solidFill>
              <a:latin typeface="Calibri"/>
              <a:ea typeface="Calibri"/>
              <a:cs typeface="Calibri"/>
              <a:sym typeface="Calibri"/>
            </a:endParaRPr>
          </a:p>
        </p:txBody>
      </p:sp>
      <p:sp>
        <p:nvSpPr>
          <p:cNvPr id="393" name="Google Shape;393;g387c4f5abbb_0_171"/>
          <p:cNvSpPr/>
          <p:nvPr/>
        </p:nvSpPr>
        <p:spPr>
          <a:xfrm>
            <a:off x="1066876" y="4730704"/>
            <a:ext cx="3638400" cy="685800"/>
          </a:xfrm>
          <a:prstGeom prst="rect">
            <a:avLst/>
          </a:prstGeom>
          <a:noFill/>
          <a:ln>
            <a:noFill/>
          </a:ln>
        </p:spPr>
        <p:txBody>
          <a:bodyPr anchorCtr="0" anchor="ctr" bIns="91400" lIns="182850" spcFirstLastPara="1" rIns="182850" wrap="square" tIns="91400">
            <a:noAutofit/>
          </a:bodyPr>
          <a:lstStyle/>
          <a:p>
            <a:pPr indent="0" lvl="0" marL="0" marR="0" rtl="0" algn="l">
              <a:lnSpc>
                <a:spcPct val="121866"/>
              </a:lnSpc>
              <a:spcBef>
                <a:spcPts val="0"/>
              </a:spcBef>
              <a:spcAft>
                <a:spcPts val="0"/>
              </a:spcAft>
              <a:buClr>
                <a:srgbClr val="FFFFFF"/>
              </a:buClr>
              <a:buSzPts val="1500"/>
              <a:buFont typeface="Montserrat"/>
              <a:buNone/>
            </a:pPr>
            <a:r>
              <a:rPr lang="en-US" sz="1500">
                <a:solidFill>
                  <a:srgbClr val="FFFFFF"/>
                </a:solidFill>
                <a:latin typeface="Montserrat"/>
                <a:ea typeface="Montserrat"/>
                <a:cs typeface="Montserrat"/>
                <a:sym typeface="Montserrat"/>
              </a:rPr>
              <a:t>We create and implement a tailored strategy that helps you achieve your goals.</a:t>
            </a:r>
            <a:endParaRPr sz="1500">
              <a:solidFill>
                <a:schemeClr val="dk1"/>
              </a:solidFill>
              <a:latin typeface="Calibri"/>
              <a:ea typeface="Calibri"/>
              <a:cs typeface="Calibri"/>
              <a:sym typeface="Calibri"/>
            </a:endParaRPr>
          </a:p>
        </p:txBody>
      </p:sp>
      <p:sp>
        <p:nvSpPr>
          <p:cNvPr id="394" name="Google Shape;394;g387c4f5abbb_0_171"/>
          <p:cNvSpPr/>
          <p:nvPr/>
        </p:nvSpPr>
        <p:spPr>
          <a:xfrm>
            <a:off x="1562036" y="4181662"/>
            <a:ext cx="3286800" cy="457200"/>
          </a:xfrm>
          <a:prstGeom prst="rect">
            <a:avLst/>
          </a:prstGeom>
          <a:noFill/>
          <a:ln>
            <a:noFill/>
          </a:ln>
        </p:spPr>
        <p:txBody>
          <a:bodyPr anchorCtr="0" anchor="ctr" bIns="91400" lIns="182850" spcFirstLastPara="1" rIns="182850" wrap="square" tIns="91400">
            <a:noAutofit/>
          </a:bodyPr>
          <a:lstStyle/>
          <a:p>
            <a:pPr indent="0" lvl="0" marL="0" marR="0" rtl="0" algn="l">
              <a:lnSpc>
                <a:spcPct val="121866"/>
              </a:lnSpc>
              <a:spcBef>
                <a:spcPts val="0"/>
              </a:spcBef>
              <a:spcAft>
                <a:spcPts val="0"/>
              </a:spcAft>
              <a:buClr>
                <a:srgbClr val="FFFFFF"/>
              </a:buClr>
              <a:buSzPts val="1500"/>
              <a:buFont typeface="Montserrat"/>
              <a:buNone/>
            </a:pPr>
            <a:r>
              <a:rPr b="1" lang="en-US" sz="1500">
                <a:solidFill>
                  <a:srgbClr val="FFFFFF"/>
                </a:solidFill>
                <a:latin typeface="Montserrat"/>
                <a:ea typeface="Montserrat"/>
                <a:cs typeface="Montserrat"/>
                <a:sym typeface="Montserrat"/>
              </a:rPr>
              <a:t>Campaign Strategy &amp; Execution</a:t>
            </a:r>
            <a:endParaRPr sz="1500">
              <a:solidFill>
                <a:schemeClr val="dk1"/>
              </a:solidFill>
              <a:latin typeface="Calibri"/>
              <a:ea typeface="Calibri"/>
              <a:cs typeface="Calibri"/>
              <a:sym typeface="Calibri"/>
            </a:endParaRPr>
          </a:p>
        </p:txBody>
      </p:sp>
      <p:sp>
        <p:nvSpPr>
          <p:cNvPr id="395" name="Google Shape;395;g387c4f5abbb_0_171"/>
          <p:cNvSpPr/>
          <p:nvPr/>
        </p:nvSpPr>
        <p:spPr>
          <a:xfrm>
            <a:off x="1190626" y="3095838"/>
            <a:ext cx="8477400" cy="295200"/>
          </a:xfrm>
          <a:prstGeom prst="rect">
            <a:avLst/>
          </a:prstGeom>
          <a:noFill/>
          <a:ln>
            <a:noFill/>
          </a:ln>
        </p:spPr>
        <p:txBody>
          <a:bodyPr anchorCtr="0" anchor="ctr" bIns="91400" lIns="182850" spcFirstLastPara="1" rIns="182850" wrap="square" tIns="91400">
            <a:noAutofit/>
          </a:bodyPr>
          <a:lstStyle/>
          <a:p>
            <a:pPr indent="0" lvl="0" marL="0" marR="0" rtl="0" algn="l">
              <a:lnSpc>
                <a:spcPct val="103022"/>
              </a:lnSpc>
              <a:spcBef>
                <a:spcPts val="0"/>
              </a:spcBef>
              <a:spcAft>
                <a:spcPts val="0"/>
              </a:spcAft>
              <a:buClr>
                <a:srgbClr val="FBC100"/>
              </a:buClr>
              <a:buSzPts val="2300"/>
              <a:buFont typeface="Montserrat"/>
              <a:buNone/>
            </a:pPr>
            <a:r>
              <a:rPr b="1" lang="en-US" sz="2300">
                <a:solidFill>
                  <a:srgbClr val="FBC100"/>
                </a:solidFill>
                <a:latin typeface="Montserrat"/>
                <a:ea typeface="Montserrat"/>
                <a:cs typeface="Montserrat"/>
                <a:sym typeface="Montserrat"/>
              </a:rPr>
              <a:t>FULL CF CAMPAIGN MANAGEMENT</a:t>
            </a:r>
            <a:endParaRPr sz="2300">
              <a:solidFill>
                <a:schemeClr val="dk1"/>
              </a:solidFill>
              <a:latin typeface="Calibri"/>
              <a:ea typeface="Calibri"/>
              <a:cs typeface="Calibri"/>
              <a:sym typeface="Calibri"/>
            </a:endParaRPr>
          </a:p>
        </p:txBody>
      </p:sp>
      <p:sp>
        <p:nvSpPr>
          <p:cNvPr id="396" name="Google Shape;396;g387c4f5abbb_0_171"/>
          <p:cNvSpPr/>
          <p:nvPr/>
        </p:nvSpPr>
        <p:spPr>
          <a:xfrm>
            <a:off x="1190626" y="3482958"/>
            <a:ext cx="7552800" cy="457200"/>
          </a:xfrm>
          <a:prstGeom prst="rect">
            <a:avLst/>
          </a:prstGeom>
          <a:noFill/>
          <a:ln>
            <a:noFill/>
          </a:ln>
        </p:spPr>
        <p:txBody>
          <a:bodyPr anchorCtr="0" anchor="ctr" bIns="91400" lIns="182850" spcFirstLastPara="1" rIns="182850" wrap="square" tIns="91400">
            <a:noAutofit/>
          </a:bodyPr>
          <a:lstStyle/>
          <a:p>
            <a:pPr indent="0" lvl="0" marL="0" marR="0" rtl="0" algn="l">
              <a:lnSpc>
                <a:spcPct val="121866"/>
              </a:lnSpc>
              <a:spcBef>
                <a:spcPts val="0"/>
              </a:spcBef>
              <a:spcAft>
                <a:spcPts val="0"/>
              </a:spcAft>
              <a:buClr>
                <a:srgbClr val="FBC100"/>
              </a:buClr>
              <a:buSzPts val="1500"/>
              <a:buFont typeface="Montserrat"/>
              <a:buNone/>
            </a:pPr>
            <a:r>
              <a:rPr lang="en-US" sz="1500">
                <a:solidFill>
                  <a:srgbClr val="FBC100"/>
                </a:solidFill>
                <a:latin typeface="Montserrat"/>
                <a:ea typeface="Montserrat"/>
                <a:cs typeface="Montserrat"/>
                <a:sym typeface="Montserrat"/>
              </a:rPr>
              <a:t>We manage every marketing aspect of your equity crowdfunding campaign – from strategy to execution.</a:t>
            </a:r>
            <a:endParaRPr sz="1500">
              <a:solidFill>
                <a:schemeClr val="dk1"/>
              </a:solidFill>
              <a:latin typeface="Calibri"/>
              <a:ea typeface="Calibri"/>
              <a:cs typeface="Calibri"/>
              <a:sym typeface="Calibri"/>
            </a:endParaRPr>
          </a:p>
        </p:txBody>
      </p:sp>
      <p:sp>
        <p:nvSpPr>
          <p:cNvPr id="397" name="Google Shape;397;g387c4f5abbb_0_171"/>
          <p:cNvSpPr/>
          <p:nvPr/>
        </p:nvSpPr>
        <p:spPr>
          <a:xfrm>
            <a:off x="9363308" y="8109390"/>
            <a:ext cx="3476400" cy="457200"/>
          </a:xfrm>
          <a:prstGeom prst="rect">
            <a:avLst/>
          </a:prstGeom>
          <a:noFill/>
          <a:ln>
            <a:noFill/>
          </a:ln>
        </p:spPr>
        <p:txBody>
          <a:bodyPr anchorCtr="0" anchor="ctr" bIns="91400" lIns="182850" spcFirstLastPara="1" rIns="182850" wrap="square" tIns="91400">
            <a:noAutofit/>
          </a:bodyPr>
          <a:lstStyle/>
          <a:p>
            <a:pPr indent="0" lvl="0" marL="0" marR="0" rtl="0" algn="l">
              <a:lnSpc>
                <a:spcPct val="121866"/>
              </a:lnSpc>
              <a:spcBef>
                <a:spcPts val="0"/>
              </a:spcBef>
              <a:spcAft>
                <a:spcPts val="0"/>
              </a:spcAft>
              <a:buClr>
                <a:srgbClr val="FFFFFF"/>
              </a:buClr>
              <a:buSzPts val="1500"/>
              <a:buFont typeface="Montserrat"/>
              <a:buNone/>
            </a:pPr>
            <a:r>
              <a:rPr lang="en-US" sz="1500">
                <a:solidFill>
                  <a:srgbClr val="FFFFFF"/>
                </a:solidFill>
                <a:latin typeface="Montserrat"/>
                <a:ea typeface="Montserrat"/>
                <a:cs typeface="Montserrat"/>
                <a:sym typeface="Montserrat"/>
              </a:rPr>
              <a:t>RegAs generally require more ads and more content then a RegCF.</a:t>
            </a:r>
            <a:endParaRPr sz="1500">
              <a:solidFill>
                <a:schemeClr val="dk1"/>
              </a:solidFill>
              <a:latin typeface="Calibri"/>
              <a:ea typeface="Calibri"/>
              <a:cs typeface="Calibri"/>
              <a:sym typeface="Calibri"/>
            </a:endParaRPr>
          </a:p>
        </p:txBody>
      </p:sp>
      <p:sp>
        <p:nvSpPr>
          <p:cNvPr id="398" name="Google Shape;398;g387c4f5abbb_0_171"/>
          <p:cNvSpPr/>
          <p:nvPr/>
        </p:nvSpPr>
        <p:spPr>
          <a:xfrm>
            <a:off x="9894406" y="7463646"/>
            <a:ext cx="3707400" cy="457200"/>
          </a:xfrm>
          <a:prstGeom prst="rect">
            <a:avLst/>
          </a:prstGeom>
          <a:noFill/>
          <a:ln>
            <a:noFill/>
          </a:ln>
        </p:spPr>
        <p:txBody>
          <a:bodyPr anchorCtr="0" anchor="ctr" bIns="91400" lIns="182850" spcFirstLastPara="1" rIns="182850" wrap="square" tIns="91400">
            <a:noAutofit/>
          </a:bodyPr>
          <a:lstStyle/>
          <a:p>
            <a:pPr indent="0" lvl="0" marL="0" marR="0" rtl="0" algn="l">
              <a:lnSpc>
                <a:spcPct val="121866"/>
              </a:lnSpc>
              <a:spcBef>
                <a:spcPts val="0"/>
              </a:spcBef>
              <a:spcAft>
                <a:spcPts val="0"/>
              </a:spcAft>
              <a:buClr>
                <a:srgbClr val="FFFFFF"/>
              </a:buClr>
              <a:buSzPts val="1500"/>
              <a:buFont typeface="Montserrat"/>
              <a:buNone/>
            </a:pPr>
            <a:r>
              <a:rPr b="1" lang="en-US" sz="1500">
                <a:solidFill>
                  <a:srgbClr val="FFFFFF"/>
                </a:solidFill>
                <a:latin typeface="Montserrat"/>
                <a:ea typeface="Montserrat"/>
                <a:cs typeface="Montserrat"/>
                <a:sym typeface="Montserrat"/>
              </a:rPr>
              <a:t>Content </a:t>
            </a:r>
            <a:r>
              <a:rPr b="1" lang="en-US" sz="1500">
                <a:solidFill>
                  <a:srgbClr val="FFFFFF"/>
                </a:solidFill>
                <a:latin typeface="Montserrat"/>
                <a:ea typeface="Montserrat"/>
                <a:cs typeface="Montserrat"/>
                <a:sym typeface="Montserrat"/>
              </a:rPr>
              <a:t>Optimization</a:t>
            </a:r>
            <a:endParaRPr sz="1500">
              <a:solidFill>
                <a:schemeClr val="dk1"/>
              </a:solidFill>
              <a:latin typeface="Calibri"/>
              <a:ea typeface="Calibri"/>
              <a:cs typeface="Calibri"/>
              <a:sym typeface="Calibri"/>
            </a:endParaRPr>
          </a:p>
        </p:txBody>
      </p:sp>
      <p:sp>
        <p:nvSpPr>
          <p:cNvPr id="399" name="Google Shape;399;g387c4f5abbb_0_171"/>
          <p:cNvSpPr/>
          <p:nvPr/>
        </p:nvSpPr>
        <p:spPr>
          <a:xfrm>
            <a:off x="9363306" y="5753234"/>
            <a:ext cx="3556800" cy="1600200"/>
          </a:xfrm>
          <a:prstGeom prst="rect">
            <a:avLst/>
          </a:prstGeom>
          <a:noFill/>
          <a:ln>
            <a:noFill/>
          </a:ln>
        </p:spPr>
        <p:txBody>
          <a:bodyPr anchorCtr="0" anchor="ctr" bIns="91400" lIns="182850" spcFirstLastPara="1" rIns="182850" wrap="square" tIns="91400">
            <a:noAutofit/>
          </a:bodyPr>
          <a:lstStyle/>
          <a:p>
            <a:pPr indent="0" lvl="0" marL="0" marR="0" rtl="0" algn="l">
              <a:lnSpc>
                <a:spcPct val="121866"/>
              </a:lnSpc>
              <a:spcBef>
                <a:spcPts val="0"/>
              </a:spcBef>
              <a:spcAft>
                <a:spcPts val="0"/>
              </a:spcAft>
              <a:buClr>
                <a:srgbClr val="FFFFFF"/>
              </a:buClr>
              <a:buSzPts val="1500"/>
              <a:buFont typeface="Montserrat"/>
              <a:buNone/>
            </a:pPr>
            <a:r>
              <a:rPr lang="en-US">
                <a:solidFill>
                  <a:srgbClr val="FFFFFF"/>
                </a:solidFill>
                <a:latin typeface="Montserrat"/>
                <a:ea typeface="Montserrat"/>
                <a:cs typeface="Montserrat"/>
                <a:sym typeface="Montserrat"/>
              </a:rPr>
              <a:t>Our highly trained SDR team will directly and compliantly reach out to interested leads and guide them to your investment page, maximizing conversion</a:t>
            </a:r>
            <a:r>
              <a:rPr lang="en-US">
                <a:solidFill>
                  <a:schemeClr val="dk1"/>
                </a:solidFill>
                <a:latin typeface="Calibri"/>
                <a:ea typeface="Calibri"/>
                <a:cs typeface="Calibri"/>
                <a:sym typeface="Calibri"/>
              </a:rPr>
              <a:t> </a:t>
            </a:r>
            <a:r>
              <a:rPr lang="en-US">
                <a:solidFill>
                  <a:srgbClr val="FFFFFF"/>
                </a:solidFill>
                <a:latin typeface="Montserrat"/>
                <a:ea typeface="Montserrat"/>
                <a:cs typeface="Montserrat"/>
                <a:sym typeface="Montserrat"/>
              </a:rPr>
              <a:t>and engagement.</a:t>
            </a:r>
            <a:endParaRPr>
              <a:solidFill>
                <a:schemeClr val="dk1"/>
              </a:solidFill>
              <a:latin typeface="Calibri"/>
              <a:ea typeface="Calibri"/>
              <a:cs typeface="Calibri"/>
              <a:sym typeface="Calibri"/>
            </a:endParaRPr>
          </a:p>
        </p:txBody>
      </p:sp>
      <p:sp>
        <p:nvSpPr>
          <p:cNvPr id="400" name="Google Shape;400;g387c4f5abbb_0_171"/>
          <p:cNvSpPr/>
          <p:nvPr/>
        </p:nvSpPr>
        <p:spPr>
          <a:xfrm>
            <a:off x="9894404" y="5326666"/>
            <a:ext cx="3707400" cy="228600"/>
          </a:xfrm>
          <a:prstGeom prst="rect">
            <a:avLst/>
          </a:prstGeom>
          <a:noFill/>
          <a:ln>
            <a:noFill/>
          </a:ln>
        </p:spPr>
        <p:txBody>
          <a:bodyPr anchorCtr="0" anchor="ctr" bIns="91400" lIns="182850" spcFirstLastPara="1" rIns="182850" wrap="square" tIns="91400">
            <a:noAutofit/>
          </a:bodyPr>
          <a:lstStyle/>
          <a:p>
            <a:pPr indent="0" lvl="0" marL="0" marR="0" rtl="0" algn="l">
              <a:lnSpc>
                <a:spcPct val="121866"/>
              </a:lnSpc>
              <a:spcBef>
                <a:spcPts val="0"/>
              </a:spcBef>
              <a:spcAft>
                <a:spcPts val="0"/>
              </a:spcAft>
              <a:buClr>
                <a:srgbClr val="FFFFFF"/>
              </a:buClr>
              <a:buSzPts val="1500"/>
              <a:buFont typeface="Montserrat"/>
              <a:buNone/>
            </a:pPr>
            <a:r>
              <a:rPr b="1" lang="en-US" sz="1500">
                <a:solidFill>
                  <a:srgbClr val="FFFFFF"/>
                </a:solidFill>
                <a:latin typeface="Montserrat"/>
                <a:ea typeface="Montserrat"/>
                <a:cs typeface="Montserrat"/>
                <a:sym typeface="Montserrat"/>
              </a:rPr>
              <a:t>SDR Cold Calling</a:t>
            </a:r>
            <a:endParaRPr sz="1500">
              <a:solidFill>
                <a:schemeClr val="dk1"/>
              </a:solidFill>
              <a:latin typeface="Calibri"/>
              <a:ea typeface="Calibri"/>
              <a:cs typeface="Calibri"/>
              <a:sym typeface="Calibri"/>
            </a:endParaRPr>
          </a:p>
        </p:txBody>
      </p:sp>
      <p:sp>
        <p:nvSpPr>
          <p:cNvPr id="401" name="Google Shape;401;g387c4f5abbb_0_171"/>
          <p:cNvSpPr/>
          <p:nvPr/>
        </p:nvSpPr>
        <p:spPr>
          <a:xfrm>
            <a:off x="14061928" y="8305910"/>
            <a:ext cx="2982600" cy="228600"/>
          </a:xfrm>
          <a:prstGeom prst="rect">
            <a:avLst/>
          </a:prstGeom>
          <a:noFill/>
          <a:ln>
            <a:noFill/>
          </a:ln>
        </p:spPr>
        <p:txBody>
          <a:bodyPr anchorCtr="0" anchor="ctr" bIns="91400" lIns="182850" spcFirstLastPara="1" rIns="182850" wrap="square" tIns="91400">
            <a:noAutofit/>
          </a:bodyPr>
          <a:lstStyle/>
          <a:p>
            <a:pPr indent="0" lvl="0" marL="0" marR="0" rtl="0" algn="l">
              <a:lnSpc>
                <a:spcPct val="121866"/>
              </a:lnSpc>
              <a:spcBef>
                <a:spcPts val="0"/>
              </a:spcBef>
              <a:spcAft>
                <a:spcPts val="0"/>
              </a:spcAft>
              <a:buClr>
                <a:srgbClr val="FFFFFF"/>
              </a:buClr>
              <a:buSzPts val="1500"/>
              <a:buFont typeface="Montserrat"/>
              <a:buNone/>
            </a:pPr>
            <a:r>
              <a:rPr b="1" lang="en-US" sz="1500">
                <a:solidFill>
                  <a:srgbClr val="FFFFFF"/>
                </a:solidFill>
                <a:latin typeface="Montserrat"/>
                <a:ea typeface="Montserrat"/>
                <a:cs typeface="Montserrat"/>
                <a:sym typeface="Montserrat"/>
              </a:rPr>
              <a:t>Premium Stock Footage</a:t>
            </a:r>
            <a:endParaRPr sz="1500">
              <a:solidFill>
                <a:schemeClr val="dk1"/>
              </a:solidFill>
              <a:latin typeface="Calibri"/>
              <a:ea typeface="Calibri"/>
              <a:cs typeface="Calibri"/>
              <a:sym typeface="Calibri"/>
            </a:endParaRPr>
          </a:p>
        </p:txBody>
      </p:sp>
      <p:sp>
        <p:nvSpPr>
          <p:cNvPr id="402" name="Google Shape;402;g387c4f5abbb_0_171"/>
          <p:cNvSpPr/>
          <p:nvPr/>
        </p:nvSpPr>
        <p:spPr>
          <a:xfrm>
            <a:off x="14061928" y="7712660"/>
            <a:ext cx="2982600" cy="228600"/>
          </a:xfrm>
          <a:prstGeom prst="rect">
            <a:avLst/>
          </a:prstGeom>
          <a:noFill/>
          <a:ln>
            <a:noFill/>
          </a:ln>
        </p:spPr>
        <p:txBody>
          <a:bodyPr anchorCtr="0" anchor="ctr" bIns="91400" lIns="182850" spcFirstLastPara="1" rIns="182850" wrap="square" tIns="91400">
            <a:noAutofit/>
          </a:bodyPr>
          <a:lstStyle/>
          <a:p>
            <a:pPr indent="0" lvl="0" marL="0" marR="0" rtl="0" algn="l">
              <a:lnSpc>
                <a:spcPct val="121866"/>
              </a:lnSpc>
              <a:spcBef>
                <a:spcPts val="0"/>
              </a:spcBef>
              <a:spcAft>
                <a:spcPts val="0"/>
              </a:spcAft>
              <a:buClr>
                <a:srgbClr val="FFFFFF"/>
              </a:buClr>
              <a:buSzPts val="1500"/>
              <a:buFont typeface="Montserrat"/>
              <a:buNone/>
            </a:pPr>
            <a:r>
              <a:rPr b="1" lang="en-US" sz="1500">
                <a:solidFill>
                  <a:srgbClr val="FFFFFF"/>
                </a:solidFill>
                <a:latin typeface="Montserrat"/>
                <a:ea typeface="Montserrat"/>
                <a:cs typeface="Montserrat"/>
                <a:sym typeface="Montserrat"/>
              </a:rPr>
              <a:t>Core Creative Network</a:t>
            </a:r>
            <a:endParaRPr sz="1500">
              <a:solidFill>
                <a:schemeClr val="dk1"/>
              </a:solidFill>
              <a:latin typeface="Calibri"/>
              <a:ea typeface="Calibri"/>
              <a:cs typeface="Calibri"/>
              <a:sym typeface="Calibri"/>
            </a:endParaRPr>
          </a:p>
        </p:txBody>
      </p:sp>
      <p:sp>
        <p:nvSpPr>
          <p:cNvPr id="403" name="Google Shape;403;g387c4f5abbb_0_171"/>
          <p:cNvSpPr/>
          <p:nvPr/>
        </p:nvSpPr>
        <p:spPr>
          <a:xfrm>
            <a:off x="14061928" y="7119410"/>
            <a:ext cx="2982600" cy="228600"/>
          </a:xfrm>
          <a:prstGeom prst="rect">
            <a:avLst/>
          </a:prstGeom>
          <a:noFill/>
          <a:ln>
            <a:noFill/>
          </a:ln>
        </p:spPr>
        <p:txBody>
          <a:bodyPr anchorCtr="0" anchor="ctr" bIns="91400" lIns="182850" spcFirstLastPara="1" rIns="182850" wrap="square" tIns="91400">
            <a:noAutofit/>
          </a:bodyPr>
          <a:lstStyle/>
          <a:p>
            <a:pPr indent="0" lvl="0" marL="0" marR="0" rtl="0" algn="l">
              <a:lnSpc>
                <a:spcPct val="121866"/>
              </a:lnSpc>
              <a:spcBef>
                <a:spcPts val="0"/>
              </a:spcBef>
              <a:spcAft>
                <a:spcPts val="0"/>
              </a:spcAft>
              <a:buClr>
                <a:srgbClr val="FFFFFF"/>
              </a:buClr>
              <a:buSzPts val="1500"/>
              <a:buFont typeface="Montserrat"/>
              <a:buNone/>
            </a:pPr>
            <a:r>
              <a:rPr b="1" lang="en-US" sz="1500">
                <a:solidFill>
                  <a:srgbClr val="FFFFFF"/>
                </a:solidFill>
                <a:latin typeface="Montserrat"/>
                <a:ea typeface="Montserrat"/>
                <a:cs typeface="Montserrat"/>
                <a:sym typeface="Montserrat"/>
              </a:rPr>
              <a:t>Basic Title Graphics</a:t>
            </a:r>
            <a:endParaRPr sz="1500">
              <a:solidFill>
                <a:schemeClr val="dk1"/>
              </a:solidFill>
              <a:latin typeface="Calibri"/>
              <a:ea typeface="Calibri"/>
              <a:cs typeface="Calibri"/>
              <a:sym typeface="Calibri"/>
            </a:endParaRPr>
          </a:p>
        </p:txBody>
      </p:sp>
      <p:sp>
        <p:nvSpPr>
          <p:cNvPr id="404" name="Google Shape;404;g387c4f5abbb_0_171"/>
          <p:cNvSpPr/>
          <p:nvPr/>
        </p:nvSpPr>
        <p:spPr>
          <a:xfrm>
            <a:off x="14061928" y="6403686"/>
            <a:ext cx="2982600" cy="457200"/>
          </a:xfrm>
          <a:prstGeom prst="rect">
            <a:avLst/>
          </a:prstGeom>
          <a:noFill/>
          <a:ln>
            <a:noFill/>
          </a:ln>
        </p:spPr>
        <p:txBody>
          <a:bodyPr anchorCtr="0" anchor="ctr" bIns="91400" lIns="182850" spcFirstLastPara="1" rIns="182850" wrap="square" tIns="91400">
            <a:noAutofit/>
          </a:bodyPr>
          <a:lstStyle/>
          <a:p>
            <a:pPr indent="0" lvl="0" marL="0" marR="0" rtl="0" algn="l">
              <a:lnSpc>
                <a:spcPct val="121866"/>
              </a:lnSpc>
              <a:spcBef>
                <a:spcPts val="0"/>
              </a:spcBef>
              <a:spcAft>
                <a:spcPts val="0"/>
              </a:spcAft>
              <a:buClr>
                <a:srgbClr val="FFFFFF"/>
              </a:buClr>
              <a:buSzPts val="1500"/>
              <a:buFont typeface="Montserrat"/>
              <a:buNone/>
            </a:pPr>
            <a:r>
              <a:rPr b="1" lang="en-US" sz="1500">
                <a:solidFill>
                  <a:srgbClr val="FFFFFF"/>
                </a:solidFill>
                <a:latin typeface="Montserrat"/>
                <a:ea typeface="Montserrat"/>
                <a:cs typeface="Montserrat"/>
                <a:sym typeface="Montserrat"/>
              </a:rPr>
              <a:t>1 Day with Filmmaker W</a:t>
            </a:r>
            <a:r>
              <a:rPr b="1" lang="en-US" sz="1500">
                <a:solidFill>
                  <a:srgbClr val="FFFFFF"/>
                </a:solidFill>
                <a:latin typeface="Montserrat"/>
                <a:ea typeface="Montserrat"/>
                <a:cs typeface="Montserrat"/>
                <a:sym typeface="Montserrat"/>
              </a:rPr>
              <a:t>ithin</a:t>
            </a:r>
            <a:r>
              <a:rPr b="1" lang="en-US" sz="1500">
                <a:solidFill>
                  <a:srgbClr val="FFFFFF"/>
                </a:solidFill>
                <a:latin typeface="Montserrat"/>
                <a:ea typeface="Montserrat"/>
                <a:cs typeface="Montserrat"/>
                <a:sym typeface="Montserrat"/>
              </a:rPr>
              <a:t> Continental US</a:t>
            </a:r>
            <a:endParaRPr sz="1500">
              <a:solidFill>
                <a:schemeClr val="dk1"/>
              </a:solidFill>
              <a:latin typeface="Calibri"/>
              <a:ea typeface="Calibri"/>
              <a:cs typeface="Calibri"/>
              <a:sym typeface="Calibri"/>
            </a:endParaRPr>
          </a:p>
        </p:txBody>
      </p:sp>
      <p:sp>
        <p:nvSpPr>
          <p:cNvPr id="405" name="Google Shape;405;g387c4f5abbb_0_171"/>
          <p:cNvSpPr/>
          <p:nvPr/>
        </p:nvSpPr>
        <p:spPr>
          <a:xfrm>
            <a:off x="14061928" y="5916560"/>
            <a:ext cx="2982600" cy="228600"/>
          </a:xfrm>
          <a:prstGeom prst="rect">
            <a:avLst/>
          </a:prstGeom>
          <a:noFill/>
          <a:ln>
            <a:noFill/>
          </a:ln>
        </p:spPr>
        <p:txBody>
          <a:bodyPr anchorCtr="0" anchor="ctr" bIns="91400" lIns="182850" spcFirstLastPara="1" rIns="182850" wrap="square" tIns="91400">
            <a:noAutofit/>
          </a:bodyPr>
          <a:lstStyle/>
          <a:p>
            <a:pPr indent="0" lvl="0" marL="0" marR="0" rtl="0" algn="l">
              <a:lnSpc>
                <a:spcPct val="121866"/>
              </a:lnSpc>
              <a:spcBef>
                <a:spcPts val="0"/>
              </a:spcBef>
              <a:spcAft>
                <a:spcPts val="0"/>
              </a:spcAft>
              <a:buClr>
                <a:srgbClr val="FFFFFF"/>
              </a:buClr>
              <a:buSzPts val="1500"/>
              <a:buFont typeface="Montserrat"/>
              <a:buNone/>
            </a:pPr>
            <a:r>
              <a:rPr b="1" lang="en-US" sz="1500">
                <a:solidFill>
                  <a:srgbClr val="FFFFFF"/>
                </a:solidFill>
                <a:latin typeface="Montserrat"/>
                <a:ea typeface="Montserrat"/>
                <a:cs typeface="Montserrat"/>
                <a:sym typeface="Montserrat"/>
              </a:rPr>
              <a:t>Scripting Service</a:t>
            </a:r>
            <a:endParaRPr sz="1500">
              <a:solidFill>
                <a:schemeClr val="dk1"/>
              </a:solidFill>
              <a:latin typeface="Calibri"/>
              <a:ea typeface="Calibri"/>
              <a:cs typeface="Calibri"/>
              <a:sym typeface="Calibri"/>
            </a:endParaRPr>
          </a:p>
        </p:txBody>
      </p:sp>
      <p:sp>
        <p:nvSpPr>
          <p:cNvPr id="406" name="Google Shape;406;g387c4f5abbb_0_171"/>
          <p:cNvSpPr/>
          <p:nvPr/>
        </p:nvSpPr>
        <p:spPr>
          <a:xfrm>
            <a:off x="14061928" y="5200836"/>
            <a:ext cx="2982600" cy="457200"/>
          </a:xfrm>
          <a:prstGeom prst="rect">
            <a:avLst/>
          </a:prstGeom>
          <a:noFill/>
          <a:ln>
            <a:noFill/>
          </a:ln>
        </p:spPr>
        <p:txBody>
          <a:bodyPr anchorCtr="0" anchor="ctr" bIns="91400" lIns="182850" spcFirstLastPara="1" rIns="182850" wrap="square" tIns="91400">
            <a:noAutofit/>
          </a:bodyPr>
          <a:lstStyle/>
          <a:p>
            <a:pPr indent="0" lvl="0" marL="0" marR="0" rtl="0" algn="l">
              <a:lnSpc>
                <a:spcPct val="121866"/>
              </a:lnSpc>
              <a:spcBef>
                <a:spcPts val="0"/>
              </a:spcBef>
              <a:spcAft>
                <a:spcPts val="0"/>
              </a:spcAft>
              <a:buClr>
                <a:srgbClr val="FFFFFF"/>
              </a:buClr>
              <a:buSzPts val="1500"/>
              <a:buFont typeface="Montserrat"/>
              <a:buNone/>
            </a:pPr>
            <a:r>
              <a:rPr b="1" lang="en-US" sz="1500">
                <a:solidFill>
                  <a:srgbClr val="FFFFFF"/>
                </a:solidFill>
                <a:latin typeface="Montserrat"/>
                <a:ea typeface="Montserrat"/>
                <a:cs typeface="Montserrat"/>
                <a:sym typeface="Montserrat"/>
              </a:rPr>
              <a:t>3 clips for social  (15-30 seconds each)</a:t>
            </a:r>
            <a:endParaRPr sz="1500">
              <a:solidFill>
                <a:schemeClr val="dk1"/>
              </a:solidFill>
              <a:latin typeface="Calibri"/>
              <a:ea typeface="Calibri"/>
              <a:cs typeface="Calibri"/>
              <a:sym typeface="Calibri"/>
            </a:endParaRPr>
          </a:p>
        </p:txBody>
      </p:sp>
      <p:sp>
        <p:nvSpPr>
          <p:cNvPr id="407" name="Google Shape;407;g387c4f5abbb_0_171"/>
          <p:cNvSpPr/>
          <p:nvPr/>
        </p:nvSpPr>
        <p:spPr>
          <a:xfrm>
            <a:off x="14061928" y="4591236"/>
            <a:ext cx="2982600" cy="457200"/>
          </a:xfrm>
          <a:prstGeom prst="rect">
            <a:avLst/>
          </a:prstGeom>
          <a:noFill/>
          <a:ln>
            <a:noFill/>
          </a:ln>
        </p:spPr>
        <p:txBody>
          <a:bodyPr anchorCtr="0" anchor="ctr" bIns="91400" lIns="182850" spcFirstLastPara="1" rIns="182850" wrap="square" tIns="91400">
            <a:noAutofit/>
          </a:bodyPr>
          <a:lstStyle/>
          <a:p>
            <a:pPr indent="0" lvl="0" marL="0" marR="0" rtl="0" algn="l">
              <a:lnSpc>
                <a:spcPct val="121866"/>
              </a:lnSpc>
              <a:spcBef>
                <a:spcPts val="0"/>
              </a:spcBef>
              <a:spcAft>
                <a:spcPts val="0"/>
              </a:spcAft>
              <a:buClr>
                <a:srgbClr val="FFFFFF"/>
              </a:buClr>
              <a:buSzPts val="1500"/>
              <a:buFont typeface="Montserrat"/>
              <a:buNone/>
            </a:pPr>
            <a:r>
              <a:rPr b="1" lang="en-US" sz="1500">
                <a:solidFill>
                  <a:srgbClr val="FFFFFF"/>
                </a:solidFill>
                <a:latin typeface="Montserrat"/>
                <a:ea typeface="Montserrat"/>
                <a:cs typeface="Montserrat"/>
                <a:sym typeface="Montserrat"/>
              </a:rPr>
              <a:t>1 Feature video  (1.5 - 2.5 minutes)</a:t>
            </a:r>
            <a:endParaRPr sz="1500">
              <a:solidFill>
                <a:schemeClr val="dk1"/>
              </a:solidFill>
              <a:latin typeface="Calibri"/>
              <a:ea typeface="Calibri"/>
              <a:cs typeface="Calibri"/>
              <a:sym typeface="Calibri"/>
            </a:endParaRPr>
          </a:p>
        </p:txBody>
      </p:sp>
      <p:sp>
        <p:nvSpPr>
          <p:cNvPr id="408" name="Google Shape;408;g387c4f5abbb_0_171"/>
          <p:cNvSpPr/>
          <p:nvPr/>
        </p:nvSpPr>
        <p:spPr>
          <a:xfrm>
            <a:off x="13601700" y="3020984"/>
            <a:ext cx="3495600" cy="590400"/>
          </a:xfrm>
          <a:prstGeom prst="rect">
            <a:avLst/>
          </a:prstGeom>
          <a:noFill/>
          <a:ln>
            <a:noFill/>
          </a:ln>
        </p:spPr>
        <p:txBody>
          <a:bodyPr anchorCtr="0" anchor="ctr" bIns="91400" lIns="182850" spcFirstLastPara="1" rIns="182850" wrap="square" tIns="91400">
            <a:noAutofit/>
          </a:bodyPr>
          <a:lstStyle/>
          <a:p>
            <a:pPr indent="0" lvl="0" marL="0" marR="0" rtl="0" algn="l">
              <a:lnSpc>
                <a:spcPct val="103022"/>
              </a:lnSpc>
              <a:spcBef>
                <a:spcPts val="0"/>
              </a:spcBef>
              <a:spcAft>
                <a:spcPts val="0"/>
              </a:spcAft>
              <a:buClr>
                <a:srgbClr val="FFFFFF"/>
              </a:buClr>
              <a:buSzPts val="2300"/>
              <a:buFont typeface="Montserrat"/>
              <a:buNone/>
            </a:pPr>
            <a:r>
              <a:rPr b="1" lang="en-US" sz="2300">
                <a:solidFill>
                  <a:srgbClr val="FFFFFF"/>
                </a:solidFill>
                <a:latin typeface="Montserrat"/>
                <a:ea typeface="Montserrat"/>
                <a:cs typeface="Montserrat"/>
                <a:sym typeface="Montserrat"/>
              </a:rPr>
              <a:t>VIDEO PACKAGE</a:t>
            </a:r>
            <a:endParaRPr sz="2300">
              <a:solidFill>
                <a:schemeClr val="dk1"/>
              </a:solidFill>
              <a:latin typeface="Calibri"/>
              <a:ea typeface="Calibri"/>
              <a:cs typeface="Calibri"/>
              <a:sym typeface="Calibri"/>
            </a:endParaRPr>
          </a:p>
        </p:txBody>
      </p:sp>
      <p:sp>
        <p:nvSpPr>
          <p:cNvPr id="409" name="Google Shape;409;g387c4f5abbb_0_171"/>
          <p:cNvSpPr/>
          <p:nvPr/>
        </p:nvSpPr>
        <p:spPr>
          <a:xfrm>
            <a:off x="13601700" y="3703378"/>
            <a:ext cx="3495600" cy="685800"/>
          </a:xfrm>
          <a:prstGeom prst="rect">
            <a:avLst/>
          </a:prstGeom>
          <a:noFill/>
          <a:ln>
            <a:noFill/>
          </a:ln>
        </p:spPr>
        <p:txBody>
          <a:bodyPr anchorCtr="0" anchor="ctr" bIns="91400" lIns="182850" spcFirstLastPara="1" rIns="182850" wrap="square" tIns="91400">
            <a:noAutofit/>
          </a:bodyPr>
          <a:lstStyle/>
          <a:p>
            <a:pPr indent="0" lvl="0" marL="0" marR="0" rtl="0" algn="l">
              <a:lnSpc>
                <a:spcPct val="121866"/>
              </a:lnSpc>
              <a:spcBef>
                <a:spcPts val="0"/>
              </a:spcBef>
              <a:spcAft>
                <a:spcPts val="0"/>
              </a:spcAft>
              <a:buClr>
                <a:srgbClr val="FFFFFF"/>
              </a:buClr>
              <a:buSzPts val="1500"/>
              <a:buFont typeface="Montserrat"/>
              <a:buNone/>
            </a:pPr>
            <a:r>
              <a:rPr lang="en-US" sz="1500">
                <a:solidFill>
                  <a:srgbClr val="FFFFFF"/>
                </a:solidFill>
                <a:latin typeface="Montserrat"/>
                <a:ea typeface="Montserrat"/>
                <a:cs typeface="Montserrat"/>
                <a:sym typeface="Montserrat"/>
              </a:rPr>
              <a:t>For founders seeking a robust feature video, graphics and added clips for social.</a:t>
            </a:r>
            <a:endParaRPr sz="1500">
              <a:solidFill>
                <a:schemeClr val="dk1"/>
              </a:solidFill>
              <a:latin typeface="Calibri"/>
              <a:ea typeface="Calibri"/>
              <a:cs typeface="Calibri"/>
              <a:sym typeface="Calibri"/>
            </a:endParaRPr>
          </a:p>
        </p:txBody>
      </p:sp>
      <p:sp>
        <p:nvSpPr>
          <p:cNvPr id="410" name="Google Shape;410;g387c4f5abbb_0_171"/>
          <p:cNvSpPr/>
          <p:nvPr/>
        </p:nvSpPr>
        <p:spPr>
          <a:xfrm>
            <a:off x="9487056" y="2438602"/>
            <a:ext cx="2958000" cy="295200"/>
          </a:xfrm>
          <a:prstGeom prst="rect">
            <a:avLst/>
          </a:prstGeom>
          <a:noFill/>
          <a:ln>
            <a:noFill/>
          </a:ln>
        </p:spPr>
        <p:txBody>
          <a:bodyPr anchorCtr="0" anchor="ctr" bIns="91400" lIns="182850" spcFirstLastPara="1" rIns="182850" wrap="square" tIns="91400">
            <a:noAutofit/>
          </a:bodyPr>
          <a:lstStyle/>
          <a:p>
            <a:pPr indent="0" lvl="0" marL="0" marR="0" rtl="0" algn="l">
              <a:lnSpc>
                <a:spcPct val="122044"/>
              </a:lnSpc>
              <a:spcBef>
                <a:spcPts val="0"/>
              </a:spcBef>
              <a:spcAft>
                <a:spcPts val="0"/>
              </a:spcAft>
              <a:buClr>
                <a:srgbClr val="000000"/>
              </a:buClr>
              <a:buSzPts val="1900"/>
              <a:buFont typeface="Montserrat"/>
              <a:buNone/>
            </a:pPr>
            <a:r>
              <a:rPr b="1" lang="en-US" sz="1900">
                <a:solidFill>
                  <a:srgbClr val="000000"/>
                </a:solidFill>
                <a:latin typeface="Montserrat"/>
                <a:ea typeface="Montserrat"/>
                <a:cs typeface="Montserrat"/>
                <a:sym typeface="Montserrat"/>
              </a:rPr>
              <a:t>$</a:t>
            </a:r>
            <a:r>
              <a:rPr b="1" lang="en-US" sz="1900">
                <a:latin typeface="Montserrat"/>
                <a:ea typeface="Montserrat"/>
                <a:cs typeface="Montserrat"/>
                <a:sym typeface="Montserrat"/>
              </a:rPr>
              <a:t>7,4</a:t>
            </a:r>
            <a:r>
              <a:rPr b="1" lang="en-US" sz="1900">
                <a:solidFill>
                  <a:srgbClr val="000000"/>
                </a:solidFill>
                <a:latin typeface="Montserrat"/>
                <a:ea typeface="Montserrat"/>
                <a:cs typeface="Montserrat"/>
                <a:sym typeface="Montserrat"/>
              </a:rPr>
              <a:t>00</a:t>
            </a:r>
            <a:r>
              <a:rPr lang="en-US" sz="1900">
                <a:solidFill>
                  <a:srgbClr val="000000"/>
                </a:solidFill>
                <a:latin typeface="Montserrat"/>
                <a:ea typeface="Montserrat"/>
                <a:cs typeface="Montserrat"/>
                <a:sym typeface="Montserrat"/>
              </a:rPr>
              <a:t> / Month</a:t>
            </a:r>
            <a:endParaRPr sz="1900">
              <a:solidFill>
                <a:schemeClr val="dk1"/>
              </a:solidFill>
              <a:latin typeface="Calibri"/>
              <a:ea typeface="Calibri"/>
              <a:cs typeface="Calibri"/>
              <a:sym typeface="Calibri"/>
            </a:endParaRPr>
          </a:p>
        </p:txBody>
      </p:sp>
      <p:sp>
        <p:nvSpPr>
          <p:cNvPr id="411" name="Google Shape;411;g387c4f5abbb_0_171"/>
          <p:cNvSpPr/>
          <p:nvPr/>
        </p:nvSpPr>
        <p:spPr>
          <a:xfrm>
            <a:off x="1200478" y="2438602"/>
            <a:ext cx="2772000" cy="295200"/>
          </a:xfrm>
          <a:prstGeom prst="rect">
            <a:avLst/>
          </a:prstGeom>
          <a:noFill/>
          <a:ln>
            <a:noFill/>
          </a:ln>
        </p:spPr>
        <p:txBody>
          <a:bodyPr anchorCtr="0" anchor="ctr" bIns="91400" lIns="182850" spcFirstLastPara="1" rIns="182850" wrap="square" tIns="91400">
            <a:noAutofit/>
          </a:bodyPr>
          <a:lstStyle/>
          <a:p>
            <a:pPr indent="0" lvl="0" marL="0" marR="0" rtl="0" algn="l">
              <a:lnSpc>
                <a:spcPct val="122044"/>
              </a:lnSpc>
              <a:spcBef>
                <a:spcPts val="0"/>
              </a:spcBef>
              <a:spcAft>
                <a:spcPts val="0"/>
              </a:spcAft>
              <a:buClr>
                <a:srgbClr val="000000"/>
              </a:buClr>
              <a:buSzPts val="1900"/>
              <a:buFont typeface="Montserrat"/>
              <a:buNone/>
            </a:pPr>
            <a:r>
              <a:rPr b="1" lang="en-US" sz="1900">
                <a:solidFill>
                  <a:srgbClr val="000000"/>
                </a:solidFill>
                <a:latin typeface="Montserrat"/>
                <a:ea typeface="Montserrat"/>
                <a:cs typeface="Montserrat"/>
                <a:sym typeface="Montserrat"/>
              </a:rPr>
              <a:t>$</a:t>
            </a:r>
            <a:r>
              <a:rPr b="1" lang="en-US" sz="1900">
                <a:latin typeface="Montserrat"/>
                <a:ea typeface="Montserrat"/>
                <a:cs typeface="Montserrat"/>
                <a:sym typeface="Montserrat"/>
              </a:rPr>
              <a:t>4,9</a:t>
            </a:r>
            <a:r>
              <a:rPr b="1" lang="en-US" sz="1900">
                <a:solidFill>
                  <a:srgbClr val="000000"/>
                </a:solidFill>
                <a:latin typeface="Montserrat"/>
                <a:ea typeface="Montserrat"/>
                <a:cs typeface="Montserrat"/>
                <a:sym typeface="Montserrat"/>
              </a:rPr>
              <a:t>00</a:t>
            </a:r>
            <a:r>
              <a:rPr lang="en-US" sz="1900">
                <a:solidFill>
                  <a:srgbClr val="000000"/>
                </a:solidFill>
                <a:latin typeface="Montserrat"/>
                <a:ea typeface="Montserrat"/>
                <a:cs typeface="Montserrat"/>
                <a:sym typeface="Montserrat"/>
              </a:rPr>
              <a:t> / Month</a:t>
            </a:r>
            <a:endParaRPr sz="1900">
              <a:solidFill>
                <a:schemeClr val="dk1"/>
              </a:solidFill>
              <a:latin typeface="Calibri"/>
              <a:ea typeface="Calibri"/>
              <a:cs typeface="Calibri"/>
              <a:sym typeface="Calibri"/>
            </a:endParaRPr>
          </a:p>
        </p:txBody>
      </p:sp>
      <p:sp>
        <p:nvSpPr>
          <p:cNvPr id="412" name="Google Shape;412;g387c4f5abbb_0_171"/>
          <p:cNvSpPr/>
          <p:nvPr/>
        </p:nvSpPr>
        <p:spPr>
          <a:xfrm>
            <a:off x="13597190" y="2438602"/>
            <a:ext cx="2265600" cy="295200"/>
          </a:xfrm>
          <a:prstGeom prst="rect">
            <a:avLst/>
          </a:prstGeom>
          <a:noFill/>
          <a:ln>
            <a:noFill/>
          </a:ln>
        </p:spPr>
        <p:txBody>
          <a:bodyPr anchorCtr="0" anchor="ctr" bIns="91400" lIns="182850" spcFirstLastPara="1" rIns="182850" wrap="square" tIns="91400">
            <a:noAutofit/>
          </a:bodyPr>
          <a:lstStyle/>
          <a:p>
            <a:pPr indent="0" lvl="0" marL="0" marR="0" rtl="0" algn="l">
              <a:lnSpc>
                <a:spcPct val="122044"/>
              </a:lnSpc>
              <a:spcBef>
                <a:spcPts val="0"/>
              </a:spcBef>
              <a:spcAft>
                <a:spcPts val="0"/>
              </a:spcAft>
              <a:buClr>
                <a:srgbClr val="000000"/>
              </a:buClr>
              <a:buSzPts val="1900"/>
              <a:buFont typeface="Montserrat"/>
              <a:buNone/>
            </a:pPr>
            <a:r>
              <a:rPr b="1" lang="en-US" sz="1900">
                <a:solidFill>
                  <a:srgbClr val="000000"/>
                </a:solidFill>
                <a:latin typeface="Montserrat"/>
                <a:ea typeface="Montserrat"/>
                <a:cs typeface="Montserrat"/>
                <a:sym typeface="Montserrat"/>
              </a:rPr>
              <a:t>$</a:t>
            </a:r>
            <a:r>
              <a:rPr b="1" lang="en-US" sz="1900">
                <a:latin typeface="Montserrat"/>
                <a:ea typeface="Montserrat"/>
                <a:cs typeface="Montserrat"/>
                <a:sym typeface="Montserrat"/>
              </a:rPr>
              <a:t>3,9</a:t>
            </a:r>
            <a:r>
              <a:rPr b="1" lang="en-US" sz="1900">
                <a:solidFill>
                  <a:srgbClr val="000000"/>
                </a:solidFill>
                <a:latin typeface="Montserrat"/>
                <a:ea typeface="Montserrat"/>
                <a:cs typeface="Montserrat"/>
                <a:sym typeface="Montserrat"/>
              </a:rPr>
              <a:t>00</a:t>
            </a:r>
            <a:endParaRPr sz="1900">
              <a:solidFill>
                <a:schemeClr val="dk1"/>
              </a:solidFill>
              <a:latin typeface="Calibri"/>
              <a:ea typeface="Calibri"/>
              <a:cs typeface="Calibri"/>
              <a:sym typeface="Calibri"/>
            </a:endParaRPr>
          </a:p>
        </p:txBody>
      </p:sp>
      <p:sp>
        <p:nvSpPr>
          <p:cNvPr id="413" name="Google Shape;413;g387c4f5abbb_0_171"/>
          <p:cNvSpPr/>
          <p:nvPr/>
        </p:nvSpPr>
        <p:spPr>
          <a:xfrm>
            <a:off x="3999806" y="2462070"/>
            <a:ext cx="1674600" cy="238800"/>
          </a:xfrm>
          <a:prstGeom prst="rect">
            <a:avLst/>
          </a:prstGeom>
          <a:noFill/>
          <a:ln>
            <a:noFill/>
          </a:ln>
        </p:spPr>
        <p:txBody>
          <a:bodyPr anchorCtr="0" anchor="ctr" bIns="91400" lIns="182850" spcFirstLastPara="1" rIns="182850" wrap="square" tIns="91400">
            <a:noAutofit/>
          </a:bodyPr>
          <a:lstStyle/>
          <a:p>
            <a:pPr indent="0" lvl="0" marL="0" marR="0" rtl="0" algn="l">
              <a:lnSpc>
                <a:spcPct val="121925"/>
              </a:lnSpc>
              <a:spcBef>
                <a:spcPts val="0"/>
              </a:spcBef>
              <a:spcAft>
                <a:spcPts val="0"/>
              </a:spcAft>
              <a:buClr>
                <a:srgbClr val="000000"/>
              </a:buClr>
              <a:buSzPts val="1500"/>
              <a:buFont typeface="Montserrat"/>
              <a:buNone/>
            </a:pPr>
            <a:r>
              <a:rPr lang="en-US" sz="1500">
                <a:solidFill>
                  <a:srgbClr val="000000"/>
                </a:solidFill>
                <a:latin typeface="Montserrat"/>
                <a:ea typeface="Montserrat"/>
                <a:cs typeface="Montserrat"/>
                <a:sym typeface="Montserrat"/>
              </a:rPr>
              <a:t>Most Popular</a:t>
            </a:r>
            <a:endParaRPr sz="1500">
              <a:solidFill>
                <a:schemeClr val="dk1"/>
              </a:solidFill>
              <a:latin typeface="Calibri"/>
              <a:ea typeface="Calibri"/>
              <a:cs typeface="Calibri"/>
              <a:sym typeface="Calibri"/>
            </a:endParaRPr>
          </a:p>
        </p:txBody>
      </p:sp>
      <p:sp>
        <p:nvSpPr>
          <p:cNvPr id="414" name="Google Shape;414;g387c4f5abbb_0_171"/>
          <p:cNvSpPr txBox="1"/>
          <p:nvPr/>
        </p:nvSpPr>
        <p:spPr>
          <a:xfrm>
            <a:off x="1086475" y="8732550"/>
            <a:ext cx="3983400" cy="369300"/>
          </a:xfrm>
          <a:prstGeom prst="rect">
            <a:avLst/>
          </a:prstGeom>
          <a:noFill/>
          <a:ln>
            <a:noFill/>
          </a:ln>
        </p:spPr>
        <p:txBody>
          <a:bodyPr anchorCtr="0" anchor="t" bIns="91425" lIns="91425" spcFirstLastPara="1" rIns="91425" wrap="square" tIns="91425">
            <a:spAutoFit/>
          </a:bodyPr>
          <a:lstStyle/>
          <a:p>
            <a:pPr indent="0" lvl="0" marL="0" rtl="0" algn="l">
              <a:lnSpc>
                <a:spcPct val="121866"/>
              </a:lnSpc>
              <a:spcBef>
                <a:spcPts val="0"/>
              </a:spcBef>
              <a:spcAft>
                <a:spcPts val="0"/>
              </a:spcAft>
              <a:buNone/>
            </a:pPr>
            <a:r>
              <a:rPr lang="en-US" sz="1200">
                <a:solidFill>
                  <a:srgbClr val="FBC100"/>
                </a:solidFill>
                <a:latin typeface="Montserrat"/>
                <a:ea typeface="Montserrat"/>
                <a:cs typeface="Montserrat"/>
                <a:sym typeface="Montserrat"/>
              </a:rPr>
              <a:t>*A one time setup fee of $1,500 is also required.</a:t>
            </a:r>
            <a:endParaRPr sz="1100"/>
          </a:p>
        </p:txBody>
      </p:sp>
      <p:sp>
        <p:nvSpPr>
          <p:cNvPr id="415" name="Google Shape;415;g387c4f5abbb_0_171"/>
          <p:cNvSpPr txBox="1"/>
          <p:nvPr/>
        </p:nvSpPr>
        <p:spPr>
          <a:xfrm>
            <a:off x="13357800" y="8665450"/>
            <a:ext cx="3983400" cy="369300"/>
          </a:xfrm>
          <a:prstGeom prst="rect">
            <a:avLst/>
          </a:prstGeom>
          <a:noFill/>
          <a:ln>
            <a:noFill/>
          </a:ln>
        </p:spPr>
        <p:txBody>
          <a:bodyPr anchorCtr="0" anchor="t" bIns="91425" lIns="91425" spcFirstLastPara="1" rIns="91425" wrap="square" tIns="91425">
            <a:spAutoFit/>
          </a:bodyPr>
          <a:lstStyle/>
          <a:p>
            <a:pPr indent="0" lvl="0" marL="0" rtl="0" algn="l">
              <a:lnSpc>
                <a:spcPct val="121866"/>
              </a:lnSpc>
              <a:spcBef>
                <a:spcPts val="0"/>
              </a:spcBef>
              <a:spcAft>
                <a:spcPts val="0"/>
              </a:spcAft>
              <a:buNone/>
            </a:pPr>
            <a:r>
              <a:rPr lang="en-US" sz="1200">
                <a:solidFill>
                  <a:srgbClr val="FBC100"/>
                </a:solidFill>
                <a:latin typeface="Montserrat"/>
                <a:ea typeface="Montserrat"/>
                <a:cs typeface="Montserrat"/>
                <a:sym typeface="Montserrat"/>
              </a:rPr>
              <a:t>*$2,900 for scripting and editing services only</a:t>
            </a:r>
            <a:endParaRPr sz="11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20" name="Shape 420"/>
        <p:cNvGrpSpPr/>
        <p:nvPr/>
      </p:nvGrpSpPr>
      <p:grpSpPr>
        <a:xfrm>
          <a:off x="0" y="0"/>
          <a:ext cx="0" cy="0"/>
          <a:chOff x="0" y="0"/>
          <a:chExt cx="0" cy="0"/>
        </a:xfrm>
      </p:grpSpPr>
      <p:pic>
        <p:nvPicPr>
          <p:cNvPr descr="preencoded.png" id="421" name="Google Shape;421;p7"/>
          <p:cNvPicPr preferRelativeResize="0"/>
          <p:nvPr/>
        </p:nvPicPr>
        <p:blipFill rotWithShape="1">
          <a:blip r:embed="rId3">
            <a:alphaModFix/>
          </a:blip>
          <a:srcRect b="0" l="0" r="0" t="0"/>
          <a:stretch/>
        </p:blipFill>
        <p:spPr>
          <a:xfrm>
            <a:off x="0" y="1"/>
            <a:ext cx="18289793" cy="10290193"/>
          </a:xfrm>
          <a:prstGeom prst="rect">
            <a:avLst/>
          </a:prstGeom>
          <a:noFill/>
          <a:ln>
            <a:noFill/>
          </a:ln>
        </p:spPr>
      </p:pic>
      <p:pic>
        <p:nvPicPr>
          <p:cNvPr descr="preencoded.png" id="422" name="Google Shape;422;p7"/>
          <p:cNvPicPr preferRelativeResize="0"/>
          <p:nvPr/>
        </p:nvPicPr>
        <p:blipFill rotWithShape="1">
          <a:blip r:embed="rId4">
            <a:alphaModFix/>
          </a:blip>
          <a:srcRect b="0" l="0" r="0" t="0"/>
          <a:stretch/>
        </p:blipFill>
        <p:spPr>
          <a:xfrm>
            <a:off x="1098214" y="3879080"/>
            <a:ext cx="1543369" cy="914934"/>
          </a:xfrm>
          <a:prstGeom prst="rect">
            <a:avLst/>
          </a:prstGeom>
          <a:noFill/>
          <a:ln>
            <a:noFill/>
          </a:ln>
        </p:spPr>
      </p:pic>
      <p:pic>
        <p:nvPicPr>
          <p:cNvPr descr="preencoded.png" id="423" name="Google Shape;423;p7"/>
          <p:cNvPicPr preferRelativeResize="0"/>
          <p:nvPr/>
        </p:nvPicPr>
        <p:blipFill rotWithShape="1">
          <a:blip r:embed="rId5">
            <a:alphaModFix/>
          </a:blip>
          <a:srcRect b="0" l="0" r="0" t="0"/>
          <a:stretch/>
        </p:blipFill>
        <p:spPr>
          <a:xfrm>
            <a:off x="1098237" y="7354378"/>
            <a:ext cx="381133" cy="381134"/>
          </a:xfrm>
          <a:prstGeom prst="rect">
            <a:avLst/>
          </a:prstGeom>
          <a:noFill/>
          <a:ln>
            <a:noFill/>
          </a:ln>
        </p:spPr>
      </p:pic>
      <p:pic>
        <p:nvPicPr>
          <p:cNvPr descr="preencoded.png" id="424" name="Google Shape;424;p7"/>
          <p:cNvPicPr preferRelativeResize="0"/>
          <p:nvPr/>
        </p:nvPicPr>
        <p:blipFill rotWithShape="1">
          <a:blip r:embed="rId6">
            <a:alphaModFix/>
          </a:blip>
          <a:srcRect b="0" l="0" r="0" t="0"/>
          <a:stretch/>
        </p:blipFill>
        <p:spPr>
          <a:xfrm>
            <a:off x="4829544" y="7353726"/>
            <a:ext cx="381133" cy="381134"/>
          </a:xfrm>
          <a:prstGeom prst="rect">
            <a:avLst/>
          </a:prstGeom>
          <a:noFill/>
          <a:ln>
            <a:noFill/>
          </a:ln>
        </p:spPr>
      </p:pic>
      <p:sp>
        <p:nvSpPr>
          <p:cNvPr id="425" name="Google Shape;425;p7"/>
          <p:cNvSpPr/>
          <p:nvPr/>
        </p:nvSpPr>
        <p:spPr>
          <a:xfrm>
            <a:off x="1098491" y="5406445"/>
            <a:ext cx="13850751" cy="707209"/>
          </a:xfrm>
          <a:prstGeom prst="rect">
            <a:avLst/>
          </a:prstGeom>
          <a:noFill/>
          <a:ln>
            <a:noFill/>
          </a:ln>
        </p:spPr>
        <p:txBody>
          <a:bodyPr anchorCtr="0" anchor="t" bIns="0" lIns="0" spcFirstLastPara="1" rIns="0" wrap="square" tIns="0">
            <a:noAutofit/>
          </a:bodyPr>
          <a:lstStyle/>
          <a:p>
            <a:pPr indent="0" lvl="0" marL="0" marR="0" rtl="0" algn="l">
              <a:lnSpc>
                <a:spcPct val="122543"/>
              </a:lnSpc>
              <a:spcBef>
                <a:spcPts val="0"/>
              </a:spcBef>
              <a:spcAft>
                <a:spcPts val="0"/>
              </a:spcAft>
              <a:buClr>
                <a:srgbClr val="FFFFFF"/>
              </a:buClr>
              <a:buSzPts val="4529"/>
              <a:buFont typeface="Montserrat"/>
              <a:buNone/>
            </a:pPr>
            <a:r>
              <a:rPr b="1" lang="en-US" sz="4529">
                <a:solidFill>
                  <a:srgbClr val="FFFFFF"/>
                </a:solidFill>
                <a:latin typeface="Montserrat"/>
                <a:ea typeface="Montserrat"/>
                <a:cs typeface="Montserrat"/>
                <a:sym typeface="Montserrat"/>
              </a:rPr>
              <a:t>CONTACT US</a:t>
            </a:r>
            <a:endParaRPr sz="4529">
              <a:solidFill>
                <a:schemeClr val="dk1"/>
              </a:solidFill>
              <a:latin typeface="Calibri"/>
              <a:ea typeface="Calibri"/>
              <a:cs typeface="Calibri"/>
              <a:sym typeface="Calibri"/>
            </a:endParaRPr>
          </a:p>
        </p:txBody>
      </p:sp>
      <p:sp>
        <p:nvSpPr>
          <p:cNvPr id="426" name="Google Shape;426;p7"/>
          <p:cNvSpPr/>
          <p:nvPr/>
        </p:nvSpPr>
        <p:spPr>
          <a:xfrm>
            <a:off x="1098707" y="6650380"/>
            <a:ext cx="4362512" cy="353168"/>
          </a:xfrm>
          <a:prstGeom prst="rect">
            <a:avLst/>
          </a:prstGeom>
          <a:noFill/>
          <a:ln>
            <a:noFill/>
          </a:ln>
        </p:spPr>
        <p:txBody>
          <a:bodyPr anchorCtr="0" anchor="t" bIns="0" lIns="0" spcFirstLastPara="1" rIns="0" wrap="square" tIns="0">
            <a:noAutofit/>
          </a:bodyPr>
          <a:lstStyle/>
          <a:p>
            <a:pPr indent="0" lvl="0" marL="0" marR="0" rtl="0" algn="l">
              <a:lnSpc>
                <a:spcPct val="123333"/>
              </a:lnSpc>
              <a:spcBef>
                <a:spcPts val="0"/>
              </a:spcBef>
              <a:spcAft>
                <a:spcPts val="0"/>
              </a:spcAft>
              <a:buClr>
                <a:srgbClr val="FFFFFF"/>
              </a:buClr>
              <a:buSzPts val="2250"/>
              <a:buFont typeface="Montserrat"/>
              <a:buNone/>
            </a:pPr>
            <a:r>
              <a:rPr b="1" lang="en-US" sz="2250">
                <a:solidFill>
                  <a:srgbClr val="FFFFFF"/>
                </a:solidFill>
                <a:latin typeface="Montserrat"/>
                <a:ea typeface="Montserrat"/>
                <a:cs typeface="Montserrat"/>
                <a:sym typeface="Montserrat"/>
              </a:rPr>
              <a:t>Eitan Charnoff, </a:t>
            </a:r>
            <a:r>
              <a:rPr lang="en-US" sz="2250">
                <a:solidFill>
                  <a:srgbClr val="FFFFFF"/>
                </a:solidFill>
                <a:latin typeface="Montserrat"/>
                <a:ea typeface="Montserrat"/>
                <a:cs typeface="Montserrat"/>
                <a:sym typeface="Montserrat"/>
              </a:rPr>
              <a:t>Founder, CEO</a:t>
            </a:r>
            <a:endParaRPr sz="2250">
              <a:solidFill>
                <a:schemeClr val="dk1"/>
              </a:solidFill>
              <a:latin typeface="Calibri"/>
              <a:ea typeface="Calibri"/>
              <a:cs typeface="Calibri"/>
              <a:sym typeface="Calibri"/>
            </a:endParaRPr>
          </a:p>
        </p:txBody>
      </p:sp>
      <p:sp>
        <p:nvSpPr>
          <p:cNvPr id="427" name="Google Shape;427;p7"/>
          <p:cNvSpPr/>
          <p:nvPr/>
        </p:nvSpPr>
        <p:spPr>
          <a:xfrm>
            <a:off x="1596657" y="7369450"/>
            <a:ext cx="2876700" cy="352800"/>
          </a:xfrm>
          <a:prstGeom prst="rect">
            <a:avLst/>
          </a:prstGeom>
          <a:noFill/>
          <a:ln>
            <a:noFill/>
          </a:ln>
        </p:spPr>
        <p:txBody>
          <a:bodyPr anchorCtr="0" anchor="t" bIns="0" lIns="0" spcFirstLastPara="1" rIns="0" wrap="square" tIns="0">
            <a:noAutofit/>
          </a:bodyPr>
          <a:lstStyle/>
          <a:p>
            <a:pPr indent="0" lvl="0" marL="0" marR="0" rtl="0" algn="l">
              <a:lnSpc>
                <a:spcPct val="123333"/>
              </a:lnSpc>
              <a:spcBef>
                <a:spcPts val="0"/>
              </a:spcBef>
              <a:spcAft>
                <a:spcPts val="0"/>
              </a:spcAft>
              <a:buClr>
                <a:srgbClr val="FFFFFF"/>
              </a:buClr>
              <a:buSzPts val="2250"/>
              <a:buFont typeface="Montserrat"/>
              <a:buNone/>
            </a:pPr>
            <a:r>
              <a:rPr lang="en-US" sz="2250">
                <a:solidFill>
                  <a:srgbClr val="FFFFFF"/>
                </a:solidFill>
                <a:latin typeface="Montserrat"/>
                <a:ea typeface="Montserrat"/>
                <a:cs typeface="Montserrat"/>
                <a:sym typeface="Montserrat"/>
              </a:rPr>
              <a:t>eitan@potomac.pro</a:t>
            </a:r>
            <a:endParaRPr sz="2250">
              <a:solidFill>
                <a:schemeClr val="dk1"/>
              </a:solidFill>
              <a:latin typeface="Calibri"/>
              <a:ea typeface="Calibri"/>
              <a:cs typeface="Calibri"/>
              <a:sym typeface="Calibri"/>
            </a:endParaRPr>
          </a:p>
        </p:txBody>
      </p:sp>
      <p:sp>
        <p:nvSpPr>
          <p:cNvPr id="428" name="Google Shape;428;p7"/>
          <p:cNvSpPr/>
          <p:nvPr/>
        </p:nvSpPr>
        <p:spPr>
          <a:xfrm>
            <a:off x="5327964" y="7368973"/>
            <a:ext cx="1866900" cy="352800"/>
          </a:xfrm>
          <a:prstGeom prst="rect">
            <a:avLst/>
          </a:prstGeom>
          <a:noFill/>
          <a:ln>
            <a:noFill/>
          </a:ln>
        </p:spPr>
        <p:txBody>
          <a:bodyPr anchorCtr="0" anchor="t" bIns="0" lIns="0" spcFirstLastPara="1" rIns="0" wrap="square" tIns="0">
            <a:noAutofit/>
          </a:bodyPr>
          <a:lstStyle/>
          <a:p>
            <a:pPr indent="0" lvl="0" marL="0" marR="0" rtl="0" algn="l">
              <a:lnSpc>
                <a:spcPct val="123333"/>
              </a:lnSpc>
              <a:spcBef>
                <a:spcPts val="0"/>
              </a:spcBef>
              <a:spcAft>
                <a:spcPts val="0"/>
              </a:spcAft>
              <a:buClr>
                <a:srgbClr val="FFFFFF"/>
              </a:buClr>
              <a:buSzPts val="2250"/>
              <a:buFont typeface="Montserrat"/>
              <a:buNone/>
            </a:pPr>
            <a:r>
              <a:rPr lang="en-US" sz="2250">
                <a:solidFill>
                  <a:srgbClr val="FFFFFF"/>
                </a:solidFill>
                <a:latin typeface="Montserrat"/>
                <a:ea typeface="Montserrat"/>
                <a:cs typeface="Montserrat"/>
                <a:sym typeface="Montserrat"/>
              </a:rPr>
              <a:t>potomac.pro</a:t>
            </a:r>
            <a:endParaRPr sz="225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2025-09-29T15:32:26Z</dcterms:created>
  <dc:creator>PptxGenJS</dc:creator>
</cp:coreProperties>
</file>