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85" r:id="rId3"/>
    <p:sldId id="309" r:id="rId4"/>
    <p:sldId id="286" r:id="rId5"/>
    <p:sldId id="307" r:id="rId6"/>
    <p:sldId id="289" r:id="rId7"/>
    <p:sldId id="290" r:id="rId8"/>
    <p:sldId id="291" r:id="rId9"/>
    <p:sldId id="292" r:id="rId10"/>
    <p:sldId id="293" r:id="rId11"/>
    <p:sldId id="294" r:id="rId12"/>
    <p:sldId id="296" r:id="rId13"/>
    <p:sldId id="298" r:id="rId14"/>
    <p:sldId id="287" r:id="rId15"/>
    <p:sldId id="299" r:id="rId16"/>
    <p:sldId id="300" r:id="rId17"/>
    <p:sldId id="301" r:id="rId18"/>
    <p:sldId id="303" r:id="rId19"/>
    <p:sldId id="288" r:id="rId20"/>
    <p:sldId id="304" r:id="rId21"/>
    <p:sldId id="305" r:id="rId22"/>
    <p:sldId id="306" r:id="rId23"/>
    <p:sldId id="308" r:id="rId24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B5FF"/>
    <a:srgbClr val="FADB53"/>
    <a:srgbClr val="64AD8F"/>
    <a:srgbClr val="FFB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81"/>
    <p:restoredTop sz="94694"/>
  </p:normalViewPr>
  <p:slideViewPr>
    <p:cSldViewPr snapToGrid="0">
      <p:cViewPr varScale="1">
        <p:scale>
          <a:sx n="79" d="100"/>
          <a:sy n="79" d="100"/>
        </p:scale>
        <p:origin x="216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F4A29-1F84-BE43-B244-180255A943D7}" type="datetimeFigureOut">
              <a:rPr lang="en-NO" smtClean="0"/>
              <a:t>19/09/2025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FFB01-1E9C-9B4E-9D33-650680D8044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775327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FFB01-1E9C-9B4E-9D33-650680D80440}" type="slidenum">
              <a:rPr lang="en-NO" smtClean="0"/>
              <a:t>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859667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B49A6-6868-F99F-4BC4-CFA8E23E5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39F14A-701D-1294-046D-D06162983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11B85-E7E6-FBB3-5163-E925E9D81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1AA8-F715-4A42-B523-1D9D73D1072C}" type="datetimeFigureOut">
              <a:rPr lang="en-NO" smtClean="0"/>
              <a:t>19/09/2025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62A32-05A6-894B-E841-7FE0EA6F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4E03A-CC48-344A-2614-F52D1767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E8F2-EA2A-5045-8584-0D5547CA06B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13433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D2492-25D1-DBD2-07DC-1CA14FC17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F091F2-8DFF-1EF7-FC64-1AA257A15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B0B5A-BC30-EA5C-35CF-4757F6841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1AA8-F715-4A42-B523-1D9D73D1072C}" type="datetimeFigureOut">
              <a:rPr lang="en-NO" smtClean="0"/>
              <a:t>19/09/2025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DDFEE-0D64-4D5A-E33F-B49F68A16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ADA18-652B-203A-57B3-E87A3D230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E8F2-EA2A-5045-8584-0D5547CA06B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510133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4ED16C-5486-122C-F7EA-E3C14F3912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2DE5F7-4952-2B68-D60C-D5BE148339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118D1-AD74-4F0C-D172-086492A82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1AA8-F715-4A42-B523-1D9D73D1072C}" type="datetimeFigureOut">
              <a:rPr lang="en-NO" smtClean="0"/>
              <a:t>19/09/2025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AD541-F3E8-9546-6604-F7DF4E312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D19D9-0F15-063B-6493-EB228BFE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E8F2-EA2A-5045-8584-0D5547CA06B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92640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839DA-4965-55C3-F4A9-C3C0291E1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D7C8A-5B44-553F-E7F0-033B0055D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E6F38-8638-167B-94A9-16CA52478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1AA8-F715-4A42-B523-1D9D73D1072C}" type="datetimeFigureOut">
              <a:rPr lang="en-NO" smtClean="0"/>
              <a:t>19/09/2025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DFA20-211C-2E5A-4D22-0F403DA58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10504-25BF-7FB2-F326-98340B2E1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E8F2-EA2A-5045-8584-0D5547CA06B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506839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B9E2E-F691-D539-5FD0-3B5142192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44453-A43F-F857-1EF7-A99681172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C9954-1BAD-BE32-F7FC-72189588C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1AA8-F715-4A42-B523-1D9D73D1072C}" type="datetimeFigureOut">
              <a:rPr lang="en-NO" smtClean="0"/>
              <a:t>19/09/2025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1D845-718C-F631-1BBD-859203E53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EBDB6-DEFF-CF5E-6B77-754108118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E8F2-EA2A-5045-8584-0D5547CA06B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525503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86F52-6C38-A365-62DA-52C53809A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52954-EADB-219E-086F-854537AB4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B476B-C644-9D2B-B733-BA63A4A4B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B306D-4479-9BBD-8F3A-12FEBA628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1AA8-F715-4A42-B523-1D9D73D1072C}" type="datetimeFigureOut">
              <a:rPr lang="en-NO" smtClean="0"/>
              <a:t>19/09/2025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56C29-4253-3D92-CDEC-FF8461867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FA94D-6C6B-5E10-032B-52E76D13F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E8F2-EA2A-5045-8584-0D5547CA06B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243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5C1D3-4D7C-A243-C16D-03242411B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C6897-272B-BC67-D6F7-24C35FEB4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5F6A4-3ED4-2F77-981E-BC703D6F1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23C0FE-B07A-B1D3-0C67-7D3C45A1F0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DBA0EE-6420-244A-46EA-AE7DADF7B9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D2CC60-437E-3B30-EAD2-17094DF48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1AA8-F715-4A42-B523-1D9D73D1072C}" type="datetimeFigureOut">
              <a:rPr lang="en-NO" smtClean="0"/>
              <a:t>19/09/2025</a:t>
            </a:fld>
            <a:endParaRPr lang="en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799DCE-2A40-C4EE-0716-D434C14EA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E71308-4EBE-0D11-2C08-D23C4EDC1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E8F2-EA2A-5045-8584-0D5547CA06B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20835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BEA45-7962-8BCB-26B6-9F639A173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C4D518-184D-7E0C-52D9-34C9D807A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1AA8-F715-4A42-B523-1D9D73D1072C}" type="datetimeFigureOut">
              <a:rPr lang="en-NO" smtClean="0"/>
              <a:t>19/09/2025</a:t>
            </a:fld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24A128-839F-A44A-96CC-1B073EC81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CAC81-6BE4-1697-5F2C-7FCD956CA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E8F2-EA2A-5045-8584-0D5547CA06B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68538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E9C9C0-B89F-7560-621A-81DE9BEA3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1AA8-F715-4A42-B523-1D9D73D1072C}" type="datetimeFigureOut">
              <a:rPr lang="en-NO" smtClean="0"/>
              <a:t>19/09/2025</a:t>
            </a:fld>
            <a:endParaRPr lang="en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C5F0D6-1A04-D185-B09B-3637505B8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6C076-D088-ADA7-62DF-EE9E3CA3D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E8F2-EA2A-5045-8584-0D5547CA06B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21795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4101D-C5B9-95E3-4E1E-01D438BF0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37239-07AE-EC19-0F60-0C4093E41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7A91D-2114-28B8-DEB2-1E1D9DCA9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C3D273-C276-6DE2-7D50-0040E37F3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1AA8-F715-4A42-B523-1D9D73D1072C}" type="datetimeFigureOut">
              <a:rPr lang="en-NO" smtClean="0"/>
              <a:t>19/09/2025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C6A7C4-C08A-D630-A1DF-7C530C834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32B07-F802-A42C-9509-0477BC5A6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E8F2-EA2A-5045-8584-0D5547CA06B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91289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BF76B-EF2F-B2BF-8D0B-5CECC1270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BA03BC-FAAA-A351-97F8-9387A7D2A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DBC524-A9F8-A244-0C0E-EB5C17556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F1A75-5F82-D60C-BB1C-B60562E22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1AA8-F715-4A42-B523-1D9D73D1072C}" type="datetimeFigureOut">
              <a:rPr lang="en-NO" smtClean="0"/>
              <a:t>19/09/2025</a:t>
            </a:fld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8947D-E34D-D14A-B8B4-214A93D5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5369F-1120-4E05-1A00-97428302E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E8F2-EA2A-5045-8584-0D5547CA06B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08144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3C8C4F-181E-A212-9CB2-4B127E4E6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B8999-AF48-5E74-BD4D-A2BC62B86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31146-B8F3-7B68-9963-57C99001C1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D61AA8-F715-4A42-B523-1D9D73D1072C}" type="datetimeFigureOut">
              <a:rPr lang="en-NO" smtClean="0"/>
              <a:t>19/09/2025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B1654-8666-1660-2F3A-43899A67A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C4477-949B-CD34-7AEA-38E2AC416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E6E8F2-EA2A-5045-8584-0D5547CA06B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39470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ignups.motimate.app/nb/berekraftsakademiet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514B8F-4DA9-1EA5-10E5-54B4E09F0782}"/>
              </a:ext>
            </a:extLst>
          </p:cNvPr>
          <p:cNvSpPr/>
          <p:nvPr/>
        </p:nvSpPr>
        <p:spPr>
          <a:xfrm>
            <a:off x="0" y="-16598"/>
            <a:ext cx="12188952" cy="5539607"/>
          </a:xfrm>
          <a:prstGeom prst="rect">
            <a:avLst/>
          </a:prstGeom>
          <a:solidFill>
            <a:srgbClr val="64AD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sz="1050" dirty="0">
              <a:latin typeface="Helvetica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4FFD51-756B-9592-0A8D-F208998DB001}"/>
              </a:ext>
            </a:extLst>
          </p:cNvPr>
          <p:cNvSpPr/>
          <p:nvPr/>
        </p:nvSpPr>
        <p:spPr>
          <a:xfrm>
            <a:off x="5384863" y="1334991"/>
            <a:ext cx="5848350" cy="2706375"/>
          </a:xfrm>
          <a:prstGeom prst="rect">
            <a:avLst/>
          </a:prstGeom>
          <a:solidFill>
            <a:srgbClr val="64AD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4000" b="1" dirty="0">
                <a:latin typeface="Helvetica" pitchFamily="2" charset="0"/>
              </a:rPr>
              <a:t>Berekrafts:Akademiet</a:t>
            </a:r>
          </a:p>
          <a:p>
            <a:pPr algn="ctr"/>
            <a:r>
              <a:rPr lang="en-NO" sz="2000" b="1" dirty="0">
                <a:latin typeface="Helvetica" pitchFamily="2" charset="0"/>
              </a:rPr>
              <a:t>Vår felles kurs og kompetanseportal</a:t>
            </a:r>
            <a:endParaRPr lang="en-NO" dirty="0">
              <a:latin typeface="Helvetica" pitchFamily="2" charset="0"/>
            </a:endParaRPr>
          </a:p>
        </p:txBody>
      </p:sp>
      <p:pic>
        <p:nvPicPr>
          <p:cNvPr id="6" name="Picture 5" descr="A circular chart with text&#10;&#10;Description automatically generated with medium confidence">
            <a:extLst>
              <a:ext uri="{FF2B5EF4-FFF2-40B4-BE49-F238E27FC236}">
                <a16:creationId xmlns:a16="http://schemas.microsoft.com/office/drawing/2014/main" id="{CA4A59ED-BC3D-3E8F-C8A4-D77A0E35A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408" y="5810215"/>
            <a:ext cx="853268" cy="853268"/>
          </a:xfrm>
          <a:prstGeom prst="rect">
            <a:avLst/>
          </a:prstGeom>
        </p:spPr>
      </p:pic>
      <p:pic>
        <p:nvPicPr>
          <p:cNvPr id="7" name="Picture 6" descr="A logo with green leaves&#10;&#10;Description automatically generated">
            <a:extLst>
              <a:ext uri="{FF2B5EF4-FFF2-40B4-BE49-F238E27FC236}">
                <a16:creationId xmlns:a16="http://schemas.microsoft.com/office/drawing/2014/main" id="{E9ED8D7E-7D0F-2A94-778C-C14215191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2532" y="5734124"/>
            <a:ext cx="2072454" cy="853267"/>
          </a:xfrm>
          <a:prstGeom prst="rect">
            <a:avLst/>
          </a:prstGeom>
        </p:spPr>
      </p:pic>
      <p:pic>
        <p:nvPicPr>
          <p:cNvPr id="8" name="Picture 7" descr="A group of people with different colored faces&#10;&#10;AI-generated content may be incorrect.">
            <a:extLst>
              <a:ext uri="{FF2B5EF4-FFF2-40B4-BE49-F238E27FC236}">
                <a16:creationId xmlns:a16="http://schemas.microsoft.com/office/drawing/2014/main" id="{5D8F2160-89FF-3DC9-3D10-941676223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429125" cy="553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80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39F97-56B8-101A-9756-846E93F21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772DE0-8958-5432-1E59-C6759D1984B0}"/>
              </a:ext>
            </a:extLst>
          </p:cNvPr>
          <p:cNvSpPr/>
          <p:nvPr/>
        </p:nvSpPr>
        <p:spPr>
          <a:xfrm>
            <a:off x="0" y="0"/>
            <a:ext cx="12188952" cy="5539607"/>
          </a:xfrm>
          <a:prstGeom prst="rect">
            <a:avLst/>
          </a:prstGeom>
          <a:solidFill>
            <a:srgbClr val="64AD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sz="1050" dirty="0">
              <a:latin typeface="Helvetica" pitchFamily="2" charset="0"/>
            </a:endParaRPr>
          </a:p>
        </p:txBody>
      </p:sp>
      <p:pic>
        <p:nvPicPr>
          <p:cNvPr id="6" name="Picture 5" descr="A circular chart with text&#10;&#10;Description automatically generated with medium confidence">
            <a:extLst>
              <a:ext uri="{FF2B5EF4-FFF2-40B4-BE49-F238E27FC236}">
                <a16:creationId xmlns:a16="http://schemas.microsoft.com/office/drawing/2014/main" id="{51E3F28E-1FEF-36F5-D9EE-327FC28D4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408" y="5810215"/>
            <a:ext cx="853268" cy="853268"/>
          </a:xfrm>
          <a:prstGeom prst="rect">
            <a:avLst/>
          </a:prstGeom>
        </p:spPr>
      </p:pic>
      <p:pic>
        <p:nvPicPr>
          <p:cNvPr id="7" name="Picture 6" descr="A logo with green leaves&#10;&#10;Description automatically generated">
            <a:extLst>
              <a:ext uri="{FF2B5EF4-FFF2-40B4-BE49-F238E27FC236}">
                <a16:creationId xmlns:a16="http://schemas.microsoft.com/office/drawing/2014/main" id="{1ABF396E-F13A-6FCE-8D65-68BA0C513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532" y="5734124"/>
            <a:ext cx="2072454" cy="8532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FD8B0C-38C4-8EF2-1907-99E519B46F5C}"/>
              </a:ext>
            </a:extLst>
          </p:cNvPr>
          <p:cNvSpPr/>
          <p:nvPr/>
        </p:nvSpPr>
        <p:spPr>
          <a:xfrm>
            <a:off x="502289" y="251593"/>
            <a:ext cx="1757362" cy="3324680"/>
          </a:xfrm>
          <a:prstGeom prst="rect">
            <a:avLst/>
          </a:prstGeom>
          <a:solidFill>
            <a:srgbClr val="64AD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0000" b="1" dirty="0">
                <a:latin typeface="Helvetica" pitchFamily="2" charset="0"/>
              </a:rPr>
              <a:t>4.</a:t>
            </a:r>
            <a:endParaRPr lang="en-NO" sz="10000" dirty="0">
              <a:latin typeface="Helvetica" pitchFamily="2" charset="0"/>
            </a:endParaRPr>
          </a:p>
        </p:txBody>
      </p:sp>
      <p:pic>
        <p:nvPicPr>
          <p:cNvPr id="11" name="Picture 10" descr="A screenshot of a chat&#10;&#10;AI-generated content may be incorrect.">
            <a:extLst>
              <a:ext uri="{FF2B5EF4-FFF2-40B4-BE49-F238E27FC236}">
                <a16:creationId xmlns:a16="http://schemas.microsoft.com/office/drawing/2014/main" id="{47D7EA53-C074-DB33-6939-7CA312E0F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838" y="864923"/>
            <a:ext cx="7772400" cy="380975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F4ED9FE-331E-EEBB-BA35-1452ADD451F7}"/>
              </a:ext>
            </a:extLst>
          </p:cNvPr>
          <p:cNvSpPr/>
          <p:nvPr/>
        </p:nvSpPr>
        <p:spPr>
          <a:xfrm>
            <a:off x="678657" y="2665680"/>
            <a:ext cx="2326169" cy="1200324"/>
          </a:xfrm>
          <a:prstGeom prst="rect">
            <a:avLst/>
          </a:prstGeom>
          <a:solidFill>
            <a:srgbClr val="64AD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O" sz="2400" b="1" dirty="0">
                <a:latin typeface="Helvetica" pitchFamily="2" charset="0"/>
              </a:rPr>
              <a:t>Registrer deg</a:t>
            </a:r>
          </a:p>
        </p:txBody>
      </p:sp>
    </p:spTree>
    <p:extLst>
      <p:ext uri="{BB962C8B-B14F-4D97-AF65-F5344CB8AC3E}">
        <p14:creationId xmlns:p14="http://schemas.microsoft.com/office/powerpoint/2010/main" val="3736162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5894D-686C-52FB-FB54-036FAA32B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1106FD-3215-7DDD-7CB9-E85C3E7D1FB8}"/>
              </a:ext>
            </a:extLst>
          </p:cNvPr>
          <p:cNvSpPr/>
          <p:nvPr/>
        </p:nvSpPr>
        <p:spPr>
          <a:xfrm>
            <a:off x="0" y="0"/>
            <a:ext cx="12188952" cy="5539607"/>
          </a:xfrm>
          <a:prstGeom prst="rect">
            <a:avLst/>
          </a:prstGeom>
          <a:solidFill>
            <a:srgbClr val="64AD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sz="1050" dirty="0">
              <a:latin typeface="Helvetica" pitchFamily="2" charset="0"/>
            </a:endParaRPr>
          </a:p>
        </p:txBody>
      </p:sp>
      <p:pic>
        <p:nvPicPr>
          <p:cNvPr id="6" name="Picture 5" descr="A circular chart with text&#10;&#10;Description automatically generated with medium confidence">
            <a:extLst>
              <a:ext uri="{FF2B5EF4-FFF2-40B4-BE49-F238E27FC236}">
                <a16:creationId xmlns:a16="http://schemas.microsoft.com/office/drawing/2014/main" id="{1AC9A669-B5B6-0638-2E90-CD7E79D89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408" y="5810215"/>
            <a:ext cx="853268" cy="853268"/>
          </a:xfrm>
          <a:prstGeom prst="rect">
            <a:avLst/>
          </a:prstGeom>
        </p:spPr>
      </p:pic>
      <p:pic>
        <p:nvPicPr>
          <p:cNvPr id="7" name="Picture 6" descr="A logo with green leaves&#10;&#10;Description automatically generated">
            <a:extLst>
              <a:ext uri="{FF2B5EF4-FFF2-40B4-BE49-F238E27FC236}">
                <a16:creationId xmlns:a16="http://schemas.microsoft.com/office/drawing/2014/main" id="{49640369-FB6E-B81E-FBFC-20E511D3D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532" y="5734124"/>
            <a:ext cx="2072454" cy="8532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F5DC58-A4E7-9E14-8B8A-02C9C900CF44}"/>
              </a:ext>
            </a:extLst>
          </p:cNvPr>
          <p:cNvSpPr/>
          <p:nvPr/>
        </p:nvSpPr>
        <p:spPr>
          <a:xfrm>
            <a:off x="491065" y="104320"/>
            <a:ext cx="1757362" cy="3324680"/>
          </a:xfrm>
          <a:prstGeom prst="rect">
            <a:avLst/>
          </a:prstGeom>
          <a:solidFill>
            <a:srgbClr val="64AD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0000" b="1" dirty="0">
                <a:latin typeface="Helvetica" pitchFamily="2" charset="0"/>
              </a:rPr>
              <a:t>5.</a:t>
            </a:r>
            <a:endParaRPr lang="en-NO" sz="10000" dirty="0">
              <a:latin typeface="Helvetica" pitchFamily="2" charset="0"/>
            </a:endParaRP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0D5325F-00FB-878B-9ADA-B7DA6445F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250" y="948616"/>
            <a:ext cx="7837484" cy="36944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E47F26-D2A7-EFF2-AAA8-AB857763F56D}"/>
              </a:ext>
            </a:extLst>
          </p:cNvPr>
          <p:cNvSpPr/>
          <p:nvPr/>
        </p:nvSpPr>
        <p:spPr>
          <a:xfrm>
            <a:off x="555092" y="2449372"/>
            <a:ext cx="2326169" cy="1959256"/>
          </a:xfrm>
          <a:prstGeom prst="rect">
            <a:avLst/>
          </a:prstGeom>
          <a:solidFill>
            <a:srgbClr val="64AD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O" sz="2400" b="1" dirty="0">
                <a:latin typeface="Helvetica" pitchFamily="2" charset="0"/>
              </a:rPr>
              <a:t>Hent påloggings-informasjon </a:t>
            </a:r>
          </a:p>
          <a:p>
            <a:r>
              <a:rPr lang="en-NO" sz="2400" b="1" dirty="0">
                <a:latin typeface="Helvetica" pitchFamily="2" charset="0"/>
              </a:rPr>
              <a:t>på mail</a:t>
            </a:r>
          </a:p>
        </p:txBody>
      </p:sp>
    </p:spTree>
    <p:extLst>
      <p:ext uri="{BB962C8B-B14F-4D97-AF65-F5344CB8AC3E}">
        <p14:creationId xmlns:p14="http://schemas.microsoft.com/office/powerpoint/2010/main" val="2910157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83492-7E8B-8BD6-B830-D0A149D49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F8E019-6A9C-B665-409B-130B3F39669C}"/>
              </a:ext>
            </a:extLst>
          </p:cNvPr>
          <p:cNvSpPr/>
          <p:nvPr/>
        </p:nvSpPr>
        <p:spPr>
          <a:xfrm>
            <a:off x="0" y="0"/>
            <a:ext cx="12188952" cy="5539607"/>
          </a:xfrm>
          <a:prstGeom prst="rect">
            <a:avLst/>
          </a:prstGeom>
          <a:solidFill>
            <a:srgbClr val="64AD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sz="1050" dirty="0">
              <a:latin typeface="Helvetica" pitchFamily="2" charset="0"/>
            </a:endParaRPr>
          </a:p>
        </p:txBody>
      </p:sp>
      <p:pic>
        <p:nvPicPr>
          <p:cNvPr id="6" name="Picture 5" descr="A circular chart with text&#10;&#10;Description automatically generated with medium confidence">
            <a:extLst>
              <a:ext uri="{FF2B5EF4-FFF2-40B4-BE49-F238E27FC236}">
                <a16:creationId xmlns:a16="http://schemas.microsoft.com/office/drawing/2014/main" id="{8E0D1026-0210-5487-9DDA-DFBB6775B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408" y="5810215"/>
            <a:ext cx="853268" cy="853268"/>
          </a:xfrm>
          <a:prstGeom prst="rect">
            <a:avLst/>
          </a:prstGeom>
        </p:spPr>
      </p:pic>
      <p:pic>
        <p:nvPicPr>
          <p:cNvPr id="7" name="Picture 6" descr="A logo with green leaves&#10;&#10;Description automatically generated">
            <a:extLst>
              <a:ext uri="{FF2B5EF4-FFF2-40B4-BE49-F238E27FC236}">
                <a16:creationId xmlns:a16="http://schemas.microsoft.com/office/drawing/2014/main" id="{58C5B864-CF3F-284D-C83E-B472259A2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532" y="5734124"/>
            <a:ext cx="2072454" cy="8532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34ECCD-EB83-B456-1B9D-DC0093D15087}"/>
              </a:ext>
            </a:extLst>
          </p:cNvPr>
          <p:cNvSpPr/>
          <p:nvPr/>
        </p:nvSpPr>
        <p:spPr>
          <a:xfrm>
            <a:off x="294620" y="0"/>
            <a:ext cx="1757362" cy="3324680"/>
          </a:xfrm>
          <a:prstGeom prst="rect">
            <a:avLst/>
          </a:prstGeom>
          <a:solidFill>
            <a:srgbClr val="64AD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0000" b="1" dirty="0">
                <a:latin typeface="Helvetica" pitchFamily="2" charset="0"/>
              </a:rPr>
              <a:t>6.</a:t>
            </a:r>
            <a:endParaRPr lang="en-NO" sz="10000" dirty="0">
              <a:latin typeface="Helvetica" pitchFamily="2" charset="0"/>
            </a:endParaRP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3947B16-F995-A232-7768-B6245B527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9884" y="894394"/>
            <a:ext cx="6507496" cy="35071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6D4D90D-E77D-6514-CB5A-C953BEF9376C}"/>
              </a:ext>
            </a:extLst>
          </p:cNvPr>
          <p:cNvSpPr/>
          <p:nvPr/>
        </p:nvSpPr>
        <p:spPr>
          <a:xfrm>
            <a:off x="582308" y="2442311"/>
            <a:ext cx="4650091" cy="1959256"/>
          </a:xfrm>
          <a:prstGeom prst="rect">
            <a:avLst/>
          </a:prstGeom>
          <a:solidFill>
            <a:srgbClr val="64AD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O" sz="1400" b="1" dirty="0">
                <a:latin typeface="Helvetica" pitchFamily="2" charset="0"/>
              </a:rPr>
              <a:t>Logg deg inn via: </a:t>
            </a:r>
          </a:p>
          <a:p>
            <a:pPr marL="342900" indent="-342900">
              <a:buFontTx/>
              <a:buChar char="-"/>
            </a:pPr>
            <a:r>
              <a:rPr lang="en-NO" sz="1400" b="1" dirty="0">
                <a:latin typeface="Helvetica" pitchFamily="2" charset="0"/>
              </a:rPr>
              <a:t>App: “Motimate”</a:t>
            </a:r>
          </a:p>
          <a:p>
            <a:pPr marL="342900" indent="-342900">
              <a:buFontTx/>
              <a:buChar char="-"/>
            </a:pPr>
            <a:r>
              <a:rPr lang="en-NO" sz="1400" b="1" dirty="0">
                <a:latin typeface="Helvetica" pitchFamily="2" charset="0"/>
              </a:rPr>
              <a:t>PC: </a:t>
            </a:r>
            <a:r>
              <a:rPr lang="en-GB" sz="1400" b="1" dirty="0">
                <a:latin typeface="Helvetica" pitchFamily="2" charset="0"/>
              </a:rPr>
              <a:t>https://</a:t>
            </a:r>
            <a:r>
              <a:rPr lang="en-GB" sz="1400" b="1" dirty="0" err="1">
                <a:latin typeface="Helvetica" pitchFamily="2" charset="0"/>
              </a:rPr>
              <a:t>motimate.app</a:t>
            </a:r>
            <a:r>
              <a:rPr lang="en-GB" sz="1400" b="1" dirty="0">
                <a:latin typeface="Helvetica" pitchFamily="2" charset="0"/>
              </a:rPr>
              <a:t>/</a:t>
            </a:r>
            <a:r>
              <a:rPr lang="en-GB" sz="1400" b="1" dirty="0" err="1">
                <a:latin typeface="Helvetica" pitchFamily="2" charset="0"/>
              </a:rPr>
              <a:t>berekraftsakademiet</a:t>
            </a:r>
            <a:r>
              <a:rPr lang="en-GB" sz="1400" b="1" dirty="0">
                <a:latin typeface="Helvetica" pitchFamily="2" charset="0"/>
              </a:rPr>
              <a:t>/</a:t>
            </a:r>
            <a:r>
              <a:rPr lang="en-GB" sz="1400" b="1" dirty="0" err="1">
                <a:latin typeface="Helvetica" pitchFamily="2" charset="0"/>
              </a:rPr>
              <a:t>signin</a:t>
            </a:r>
            <a:endParaRPr lang="en-GB" sz="1400" b="1" dirty="0">
              <a:latin typeface="Helvetica" pitchFamily="2" charset="0"/>
            </a:endParaRPr>
          </a:p>
          <a:p>
            <a:endParaRPr lang="en-GB" sz="1400" b="1" dirty="0">
              <a:latin typeface="Helvetica" pitchFamily="2" charset="0"/>
            </a:endParaRPr>
          </a:p>
          <a:p>
            <a:r>
              <a:rPr lang="en-GB" sz="1400" b="1" dirty="0">
                <a:latin typeface="Helvetica" pitchFamily="2" charset="0"/>
              </a:rPr>
              <a:t>NB! </a:t>
            </a:r>
            <a:r>
              <a:rPr lang="en-GB" sz="1400" b="1" dirty="0" err="1">
                <a:latin typeface="Helvetica" pitchFamily="2" charset="0"/>
              </a:rPr>
              <a:t>Skriv</a:t>
            </a:r>
            <a:r>
              <a:rPr lang="en-GB" sz="1400" b="1" dirty="0">
                <a:latin typeface="Helvetica" pitchFamily="2" charset="0"/>
              </a:rPr>
              <a:t> “BEREKRAFTSAKADEMIET” </a:t>
            </a:r>
            <a:r>
              <a:rPr lang="en-GB" sz="1400" b="1" dirty="0" err="1">
                <a:latin typeface="Helvetica" pitchFamily="2" charset="0"/>
              </a:rPr>
              <a:t>som</a:t>
            </a:r>
            <a:r>
              <a:rPr lang="en-GB" sz="1400" b="1" dirty="0">
                <a:latin typeface="Helvetica" pitchFamily="2" charset="0"/>
              </a:rPr>
              <a:t> </a:t>
            </a:r>
            <a:r>
              <a:rPr lang="en-GB" sz="1400" b="1" dirty="0" err="1">
                <a:latin typeface="Helvetica" pitchFamily="2" charset="0"/>
              </a:rPr>
              <a:t>organisasjon</a:t>
            </a:r>
            <a:r>
              <a:rPr lang="en-GB" sz="1400" b="1" dirty="0">
                <a:latin typeface="Helvetica" pitchFamily="2" charset="0"/>
              </a:rPr>
              <a:t>.</a:t>
            </a:r>
            <a:endParaRPr lang="en-NO" sz="1400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069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61DA7-154E-3784-25FA-57FC9A3A0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507002-882E-C52A-AB15-28568700D0E0}"/>
              </a:ext>
            </a:extLst>
          </p:cNvPr>
          <p:cNvSpPr/>
          <p:nvPr/>
        </p:nvSpPr>
        <p:spPr>
          <a:xfrm>
            <a:off x="0" y="0"/>
            <a:ext cx="12188952" cy="5539607"/>
          </a:xfrm>
          <a:prstGeom prst="rect">
            <a:avLst/>
          </a:prstGeom>
          <a:solidFill>
            <a:srgbClr val="64AD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sz="1050" dirty="0">
              <a:latin typeface="Helvetica" pitchFamily="2" charset="0"/>
            </a:endParaRPr>
          </a:p>
        </p:txBody>
      </p:sp>
      <p:pic>
        <p:nvPicPr>
          <p:cNvPr id="6" name="Picture 5" descr="A circular chart with text&#10;&#10;Description automatically generated with medium confidence">
            <a:extLst>
              <a:ext uri="{FF2B5EF4-FFF2-40B4-BE49-F238E27FC236}">
                <a16:creationId xmlns:a16="http://schemas.microsoft.com/office/drawing/2014/main" id="{6CEEBA7A-62E1-2172-D18F-4465CD18A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408" y="5810215"/>
            <a:ext cx="853268" cy="853268"/>
          </a:xfrm>
          <a:prstGeom prst="rect">
            <a:avLst/>
          </a:prstGeom>
        </p:spPr>
      </p:pic>
      <p:pic>
        <p:nvPicPr>
          <p:cNvPr id="7" name="Picture 6" descr="A logo with green leaves&#10;&#10;Description automatically generated">
            <a:extLst>
              <a:ext uri="{FF2B5EF4-FFF2-40B4-BE49-F238E27FC236}">
                <a16:creationId xmlns:a16="http://schemas.microsoft.com/office/drawing/2014/main" id="{248166EB-BE80-602C-A66A-CA66FBB3C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532" y="5734124"/>
            <a:ext cx="2072454" cy="8532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F07660-9E6B-4D06-5373-0309B8F90C51}"/>
              </a:ext>
            </a:extLst>
          </p:cNvPr>
          <p:cNvSpPr/>
          <p:nvPr/>
        </p:nvSpPr>
        <p:spPr>
          <a:xfrm>
            <a:off x="294620" y="0"/>
            <a:ext cx="1757362" cy="3324680"/>
          </a:xfrm>
          <a:prstGeom prst="rect">
            <a:avLst/>
          </a:prstGeom>
          <a:solidFill>
            <a:srgbClr val="64AD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0000" b="1" dirty="0">
                <a:latin typeface="Helvetica" pitchFamily="2" charset="0"/>
              </a:rPr>
              <a:t>7.</a:t>
            </a:r>
            <a:endParaRPr lang="en-NO" sz="10000" dirty="0">
              <a:latin typeface="Helvetica" pitchFamily="2" charset="0"/>
            </a:endParaRPr>
          </a:p>
        </p:txBody>
      </p:sp>
      <p:pic>
        <p:nvPicPr>
          <p:cNvPr id="9" name="Picture 8" descr="A screenshot of a chat&#10;&#10;AI-generated content may be incorrect.">
            <a:extLst>
              <a:ext uri="{FF2B5EF4-FFF2-40B4-BE49-F238E27FC236}">
                <a16:creationId xmlns:a16="http://schemas.microsoft.com/office/drawing/2014/main" id="{4FBAABC4-CCC7-C3B8-9B5B-20C3E43AE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4980" y="889781"/>
            <a:ext cx="7772400" cy="37600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CA6E48-CAF7-91F7-5F57-A22A828CC46D}"/>
              </a:ext>
            </a:extLst>
          </p:cNvPr>
          <p:cNvSpPr/>
          <p:nvPr/>
        </p:nvSpPr>
        <p:spPr>
          <a:xfrm>
            <a:off x="555092" y="2449372"/>
            <a:ext cx="2326169" cy="1959256"/>
          </a:xfrm>
          <a:prstGeom prst="rect">
            <a:avLst/>
          </a:prstGeom>
          <a:solidFill>
            <a:srgbClr val="64AD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O" sz="2400" b="1" dirty="0">
                <a:latin typeface="Helvetica" pitchFamily="2" charset="0"/>
              </a:rPr>
              <a:t>Du er i gong!</a:t>
            </a:r>
          </a:p>
        </p:txBody>
      </p:sp>
    </p:spTree>
    <p:extLst>
      <p:ext uri="{BB962C8B-B14F-4D97-AF65-F5344CB8AC3E}">
        <p14:creationId xmlns:p14="http://schemas.microsoft.com/office/powerpoint/2010/main" val="4139216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BE2A7-29C9-BD53-DE54-6FAC96E18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214BD3-9D45-BA9A-9B61-F589DF131361}"/>
              </a:ext>
            </a:extLst>
          </p:cNvPr>
          <p:cNvSpPr/>
          <p:nvPr/>
        </p:nvSpPr>
        <p:spPr>
          <a:xfrm>
            <a:off x="0" y="0"/>
            <a:ext cx="12188952" cy="5539607"/>
          </a:xfrm>
          <a:prstGeom prst="rect">
            <a:avLst/>
          </a:prstGeom>
          <a:solidFill>
            <a:srgbClr val="FADB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sz="1050" dirty="0">
              <a:latin typeface="Helvetica" pitchFamily="2" charset="0"/>
            </a:endParaRPr>
          </a:p>
        </p:txBody>
      </p:sp>
      <p:pic>
        <p:nvPicPr>
          <p:cNvPr id="6" name="Picture 5" descr="A circular chart with text&#10;&#10;Description automatically generated with medium confidence">
            <a:extLst>
              <a:ext uri="{FF2B5EF4-FFF2-40B4-BE49-F238E27FC236}">
                <a16:creationId xmlns:a16="http://schemas.microsoft.com/office/drawing/2014/main" id="{504AC0DD-31BA-27CA-863F-6088F557A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408" y="5810215"/>
            <a:ext cx="853268" cy="853268"/>
          </a:xfrm>
          <a:prstGeom prst="rect">
            <a:avLst/>
          </a:prstGeom>
        </p:spPr>
      </p:pic>
      <p:pic>
        <p:nvPicPr>
          <p:cNvPr id="7" name="Picture 6" descr="A logo with green leaves&#10;&#10;Description automatically generated">
            <a:extLst>
              <a:ext uri="{FF2B5EF4-FFF2-40B4-BE49-F238E27FC236}">
                <a16:creationId xmlns:a16="http://schemas.microsoft.com/office/drawing/2014/main" id="{B63E0B8B-920D-136E-B593-4D86BC5DB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532" y="5734124"/>
            <a:ext cx="2072454" cy="8532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2A13B3-5BF2-3061-5037-2E5B9D47C439}"/>
              </a:ext>
            </a:extLst>
          </p:cNvPr>
          <p:cNvSpPr/>
          <p:nvPr/>
        </p:nvSpPr>
        <p:spPr>
          <a:xfrm>
            <a:off x="1557338" y="1615349"/>
            <a:ext cx="9347263" cy="2706375"/>
          </a:xfrm>
          <a:prstGeom prst="rect">
            <a:avLst/>
          </a:prstGeom>
          <a:solidFill>
            <a:srgbClr val="FADB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6000" b="1" dirty="0">
                <a:latin typeface="Helvetica" pitchFamily="2" charset="0"/>
              </a:rPr>
              <a:t>Det lokale er gullet… men du er ein del av eit </a:t>
            </a:r>
            <a:br>
              <a:rPr lang="en-NO" sz="6000" b="1" dirty="0">
                <a:latin typeface="Helvetica" pitchFamily="2" charset="0"/>
              </a:rPr>
            </a:br>
            <a:r>
              <a:rPr lang="en-NO" sz="6000" b="1" dirty="0">
                <a:latin typeface="Helvetica" pitchFamily="2" charset="0"/>
              </a:rPr>
              <a:t>nasjonalt lag</a:t>
            </a:r>
            <a:endParaRPr lang="en-NO" sz="6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149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C1440-8616-8DCB-412D-82A42C084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439460-A418-270E-BEE0-CA9CB2BBAA76}"/>
              </a:ext>
            </a:extLst>
          </p:cNvPr>
          <p:cNvSpPr/>
          <p:nvPr/>
        </p:nvSpPr>
        <p:spPr>
          <a:xfrm>
            <a:off x="0" y="0"/>
            <a:ext cx="12188952" cy="5539607"/>
          </a:xfrm>
          <a:prstGeom prst="rect">
            <a:avLst/>
          </a:prstGeom>
          <a:solidFill>
            <a:srgbClr val="FADB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sz="1050" dirty="0">
              <a:latin typeface="Helvetica" pitchFamily="2" charset="0"/>
            </a:endParaRPr>
          </a:p>
        </p:txBody>
      </p:sp>
      <p:pic>
        <p:nvPicPr>
          <p:cNvPr id="6" name="Picture 5" descr="A circular chart with text&#10;&#10;Description automatically generated with medium confidence">
            <a:extLst>
              <a:ext uri="{FF2B5EF4-FFF2-40B4-BE49-F238E27FC236}">
                <a16:creationId xmlns:a16="http://schemas.microsoft.com/office/drawing/2014/main" id="{E2BDD5C5-B147-B6D5-7DB5-989126673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408" y="5810215"/>
            <a:ext cx="853268" cy="853268"/>
          </a:xfrm>
          <a:prstGeom prst="rect">
            <a:avLst/>
          </a:prstGeom>
        </p:spPr>
      </p:pic>
      <p:pic>
        <p:nvPicPr>
          <p:cNvPr id="7" name="Picture 6" descr="A logo with green leaves&#10;&#10;Description automatically generated">
            <a:extLst>
              <a:ext uri="{FF2B5EF4-FFF2-40B4-BE49-F238E27FC236}">
                <a16:creationId xmlns:a16="http://schemas.microsoft.com/office/drawing/2014/main" id="{8BB70995-21D3-1244-A267-911CCF423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532" y="5734124"/>
            <a:ext cx="2072454" cy="853267"/>
          </a:xfrm>
          <a:prstGeom prst="rect">
            <a:avLst/>
          </a:prstGeom>
        </p:spPr>
      </p:pic>
      <p:pic>
        <p:nvPicPr>
          <p:cNvPr id="8" name="Picture 7" descr="A screenshot of a phone&#10;&#10;AI-generated content may be incorrect.">
            <a:extLst>
              <a:ext uri="{FF2B5EF4-FFF2-40B4-BE49-F238E27FC236}">
                <a16:creationId xmlns:a16="http://schemas.microsoft.com/office/drawing/2014/main" id="{03A5F9C9-5454-7B73-AE33-F49C95C4F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367" y="589636"/>
            <a:ext cx="3095058" cy="436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40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9E798-437F-DCB5-A044-0B5629D1C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53A239-6D9E-9650-B719-B153FDFAB75E}"/>
              </a:ext>
            </a:extLst>
          </p:cNvPr>
          <p:cNvSpPr/>
          <p:nvPr/>
        </p:nvSpPr>
        <p:spPr>
          <a:xfrm>
            <a:off x="0" y="0"/>
            <a:ext cx="12188952" cy="5539607"/>
          </a:xfrm>
          <a:prstGeom prst="rect">
            <a:avLst/>
          </a:prstGeom>
          <a:solidFill>
            <a:srgbClr val="FADB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sz="1050" dirty="0">
              <a:latin typeface="Helvetica" pitchFamily="2" charset="0"/>
            </a:endParaRPr>
          </a:p>
        </p:txBody>
      </p:sp>
      <p:pic>
        <p:nvPicPr>
          <p:cNvPr id="6" name="Picture 5" descr="A circular chart with text&#10;&#10;Description automatically generated with medium confidence">
            <a:extLst>
              <a:ext uri="{FF2B5EF4-FFF2-40B4-BE49-F238E27FC236}">
                <a16:creationId xmlns:a16="http://schemas.microsoft.com/office/drawing/2014/main" id="{5E1505A1-ABFA-836E-34BC-306B2A4FF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408" y="5810215"/>
            <a:ext cx="853268" cy="853268"/>
          </a:xfrm>
          <a:prstGeom prst="rect">
            <a:avLst/>
          </a:prstGeom>
        </p:spPr>
      </p:pic>
      <p:pic>
        <p:nvPicPr>
          <p:cNvPr id="7" name="Picture 6" descr="A logo with green leaves&#10;&#10;Description automatically generated">
            <a:extLst>
              <a:ext uri="{FF2B5EF4-FFF2-40B4-BE49-F238E27FC236}">
                <a16:creationId xmlns:a16="http://schemas.microsoft.com/office/drawing/2014/main" id="{F29ED6B9-BEEF-77FA-5880-87F83BDCD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532" y="5734124"/>
            <a:ext cx="2072454" cy="853267"/>
          </a:xfrm>
          <a:prstGeom prst="rect">
            <a:avLst/>
          </a:prstGeom>
        </p:spPr>
      </p:pic>
      <p:pic>
        <p:nvPicPr>
          <p:cNvPr id="5" name="Picture 4" descr="A screenshot of a phone&#10;&#10;AI-generated content may be incorrect.">
            <a:extLst>
              <a:ext uri="{FF2B5EF4-FFF2-40B4-BE49-F238E27FC236}">
                <a16:creationId xmlns:a16="http://schemas.microsoft.com/office/drawing/2014/main" id="{0119B87B-54EC-42A1-9604-8F9AE9F7C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522" y="756853"/>
            <a:ext cx="2534524" cy="4025900"/>
          </a:xfrm>
          <a:prstGeom prst="rect">
            <a:avLst/>
          </a:prstGeom>
        </p:spPr>
      </p:pic>
      <p:pic>
        <p:nvPicPr>
          <p:cNvPr id="9" name="Picture 8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1FE433C5-8B06-3DD2-62EC-DF43ADBA15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706" y="756853"/>
            <a:ext cx="2415540" cy="4025899"/>
          </a:xfrm>
          <a:prstGeom prst="rect">
            <a:avLst/>
          </a:prstGeom>
        </p:spPr>
      </p:pic>
      <p:pic>
        <p:nvPicPr>
          <p:cNvPr id="11" name="Picture 10" descr="A screenshot of a phone&#10;&#10;AI-generated content may be incorrect.">
            <a:extLst>
              <a:ext uri="{FF2B5EF4-FFF2-40B4-BE49-F238E27FC236}">
                <a16:creationId xmlns:a16="http://schemas.microsoft.com/office/drawing/2014/main" id="{7968FF03-DE49-E1D8-6E82-0F4553FA62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5906" y="1016852"/>
            <a:ext cx="2415540" cy="308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43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E1966-3432-BEC7-0D6D-15F57789F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FE0321-F613-741A-6E6C-87140F74A32F}"/>
              </a:ext>
            </a:extLst>
          </p:cNvPr>
          <p:cNvSpPr/>
          <p:nvPr/>
        </p:nvSpPr>
        <p:spPr>
          <a:xfrm>
            <a:off x="0" y="0"/>
            <a:ext cx="12188952" cy="5539607"/>
          </a:xfrm>
          <a:prstGeom prst="rect">
            <a:avLst/>
          </a:prstGeom>
          <a:solidFill>
            <a:srgbClr val="FADB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sz="1050" dirty="0">
              <a:latin typeface="Helvetica" pitchFamily="2" charset="0"/>
            </a:endParaRPr>
          </a:p>
        </p:txBody>
      </p:sp>
      <p:pic>
        <p:nvPicPr>
          <p:cNvPr id="6" name="Picture 5" descr="A circular chart with text&#10;&#10;Description automatically generated with medium confidence">
            <a:extLst>
              <a:ext uri="{FF2B5EF4-FFF2-40B4-BE49-F238E27FC236}">
                <a16:creationId xmlns:a16="http://schemas.microsoft.com/office/drawing/2014/main" id="{3C0F78B7-D4E4-C461-CB06-57E20B546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408" y="5810215"/>
            <a:ext cx="853268" cy="853268"/>
          </a:xfrm>
          <a:prstGeom prst="rect">
            <a:avLst/>
          </a:prstGeom>
        </p:spPr>
      </p:pic>
      <p:pic>
        <p:nvPicPr>
          <p:cNvPr id="7" name="Picture 6" descr="A logo with green leaves&#10;&#10;Description automatically generated">
            <a:extLst>
              <a:ext uri="{FF2B5EF4-FFF2-40B4-BE49-F238E27FC236}">
                <a16:creationId xmlns:a16="http://schemas.microsoft.com/office/drawing/2014/main" id="{7A73BE89-760A-D2A0-7CCA-F18B8C7A4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532" y="5734124"/>
            <a:ext cx="2072454" cy="853267"/>
          </a:xfrm>
          <a:prstGeom prst="rect">
            <a:avLst/>
          </a:prstGeom>
        </p:spPr>
      </p:pic>
      <p:pic>
        <p:nvPicPr>
          <p:cNvPr id="4" name="Picture 3" descr="A screenshot of a phone&#10;&#10;AI-generated content may be incorrect.">
            <a:extLst>
              <a:ext uri="{FF2B5EF4-FFF2-40B4-BE49-F238E27FC236}">
                <a16:creationId xmlns:a16="http://schemas.microsoft.com/office/drawing/2014/main" id="{2AA6F064-3A18-7B10-09C5-5F1F712A7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259" y="260612"/>
            <a:ext cx="3382433" cy="501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02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83C2A-B884-A79D-99AF-815DC6302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02E151-BF9A-711D-AA90-93415565133F}"/>
              </a:ext>
            </a:extLst>
          </p:cNvPr>
          <p:cNvSpPr/>
          <p:nvPr/>
        </p:nvSpPr>
        <p:spPr>
          <a:xfrm>
            <a:off x="0" y="0"/>
            <a:ext cx="12188952" cy="5539607"/>
          </a:xfrm>
          <a:prstGeom prst="rect">
            <a:avLst/>
          </a:prstGeom>
          <a:solidFill>
            <a:srgbClr val="FADB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sz="1050" dirty="0">
              <a:latin typeface="Helvetica" pitchFamily="2" charset="0"/>
            </a:endParaRPr>
          </a:p>
        </p:txBody>
      </p:sp>
      <p:pic>
        <p:nvPicPr>
          <p:cNvPr id="6" name="Picture 5" descr="A circular chart with text&#10;&#10;Description automatically generated with medium confidence">
            <a:extLst>
              <a:ext uri="{FF2B5EF4-FFF2-40B4-BE49-F238E27FC236}">
                <a16:creationId xmlns:a16="http://schemas.microsoft.com/office/drawing/2014/main" id="{09C14ADF-9730-B299-3676-DF75C1463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408" y="5810215"/>
            <a:ext cx="853268" cy="853268"/>
          </a:xfrm>
          <a:prstGeom prst="rect">
            <a:avLst/>
          </a:prstGeom>
        </p:spPr>
      </p:pic>
      <p:pic>
        <p:nvPicPr>
          <p:cNvPr id="7" name="Picture 6" descr="A logo with green leaves&#10;&#10;Description automatically generated">
            <a:extLst>
              <a:ext uri="{FF2B5EF4-FFF2-40B4-BE49-F238E27FC236}">
                <a16:creationId xmlns:a16="http://schemas.microsoft.com/office/drawing/2014/main" id="{6BB42F02-E13F-45AF-0386-65F5F5EF1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532" y="5734124"/>
            <a:ext cx="2072454" cy="853267"/>
          </a:xfrm>
          <a:prstGeom prst="rect">
            <a:avLst/>
          </a:prstGeom>
        </p:spPr>
      </p:pic>
      <p:pic>
        <p:nvPicPr>
          <p:cNvPr id="5" name="Picture 4" descr="A close-up of a sign&#10;&#10;AI-generated content may be incorrect.">
            <a:extLst>
              <a:ext uri="{FF2B5EF4-FFF2-40B4-BE49-F238E27FC236}">
                <a16:creationId xmlns:a16="http://schemas.microsoft.com/office/drawing/2014/main" id="{011719C0-16DF-C567-DCFB-0EC219D22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6699" y="423334"/>
            <a:ext cx="5236976" cy="1551696"/>
          </a:xfrm>
          <a:prstGeom prst="rect">
            <a:avLst/>
          </a:prstGeom>
        </p:spPr>
      </p:pic>
      <p:pic>
        <p:nvPicPr>
          <p:cNvPr id="9" name="Picture 8" descr="A screenshot of a phone&#10;&#10;AI-generated content may be incorrect.">
            <a:extLst>
              <a:ext uri="{FF2B5EF4-FFF2-40B4-BE49-F238E27FC236}">
                <a16:creationId xmlns:a16="http://schemas.microsoft.com/office/drawing/2014/main" id="{A144918B-9A5A-9783-EE68-FBDF707FF20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195"/>
          <a:stretch>
            <a:fillRect/>
          </a:stretch>
        </p:blipFill>
        <p:spPr>
          <a:xfrm>
            <a:off x="3836700" y="1975030"/>
            <a:ext cx="5236976" cy="312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9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E9150-5546-5B9B-982A-04985BCC6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2DCEA3-5D65-FF85-77C8-748A77CCFE9F}"/>
              </a:ext>
            </a:extLst>
          </p:cNvPr>
          <p:cNvSpPr/>
          <p:nvPr/>
        </p:nvSpPr>
        <p:spPr>
          <a:xfrm>
            <a:off x="0" y="0"/>
            <a:ext cx="12188952" cy="5539607"/>
          </a:xfrm>
          <a:prstGeom prst="rect">
            <a:avLst/>
          </a:prstGeom>
          <a:solidFill>
            <a:srgbClr val="7FB5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sz="1050" dirty="0">
              <a:latin typeface="Helvetica" pitchFamily="2" charset="0"/>
            </a:endParaRPr>
          </a:p>
        </p:txBody>
      </p:sp>
      <p:pic>
        <p:nvPicPr>
          <p:cNvPr id="6" name="Picture 5" descr="A circular chart with text&#10;&#10;Description automatically generated with medium confidence">
            <a:extLst>
              <a:ext uri="{FF2B5EF4-FFF2-40B4-BE49-F238E27FC236}">
                <a16:creationId xmlns:a16="http://schemas.microsoft.com/office/drawing/2014/main" id="{450B7EBC-5C92-2543-5164-66B60A62E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408" y="5810215"/>
            <a:ext cx="853268" cy="853268"/>
          </a:xfrm>
          <a:prstGeom prst="rect">
            <a:avLst/>
          </a:prstGeom>
        </p:spPr>
      </p:pic>
      <p:pic>
        <p:nvPicPr>
          <p:cNvPr id="7" name="Picture 6" descr="A logo with green leaves&#10;&#10;Description automatically generated">
            <a:extLst>
              <a:ext uri="{FF2B5EF4-FFF2-40B4-BE49-F238E27FC236}">
                <a16:creationId xmlns:a16="http://schemas.microsoft.com/office/drawing/2014/main" id="{D32A77E8-B9A8-1A1E-002B-C5A91A52A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532" y="5734124"/>
            <a:ext cx="2072454" cy="8532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CF8248-6FE0-DAAD-5881-3C76FBD1DDE9}"/>
              </a:ext>
            </a:extLst>
          </p:cNvPr>
          <p:cNvSpPr/>
          <p:nvPr/>
        </p:nvSpPr>
        <p:spPr>
          <a:xfrm>
            <a:off x="1557338" y="1615349"/>
            <a:ext cx="9347263" cy="2706375"/>
          </a:xfrm>
          <a:prstGeom prst="rect">
            <a:avLst/>
          </a:prstGeom>
          <a:solidFill>
            <a:srgbClr val="7FB5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6000" b="1" dirty="0">
                <a:latin typeface="Helvetica" pitchFamily="2" charset="0"/>
              </a:rPr>
              <a:t>Kvifor skal de bruke tid på dette?</a:t>
            </a:r>
            <a:endParaRPr lang="en-NO" sz="6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60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786A4-5BE7-829F-C611-EA6466F8B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F0B1BC-1EBA-9571-3F65-3E1CF07CA50D}"/>
              </a:ext>
            </a:extLst>
          </p:cNvPr>
          <p:cNvSpPr/>
          <p:nvPr/>
        </p:nvSpPr>
        <p:spPr>
          <a:xfrm>
            <a:off x="0" y="0"/>
            <a:ext cx="12188952" cy="5539607"/>
          </a:xfrm>
          <a:prstGeom prst="rect">
            <a:avLst/>
          </a:prstGeom>
          <a:solidFill>
            <a:srgbClr val="7FB5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sz="1050" dirty="0">
              <a:latin typeface="Helvetica" pitchFamily="2" charset="0"/>
            </a:endParaRPr>
          </a:p>
        </p:txBody>
      </p:sp>
      <p:pic>
        <p:nvPicPr>
          <p:cNvPr id="6" name="Picture 5" descr="A circular chart with text&#10;&#10;Description automatically generated with medium confidence">
            <a:extLst>
              <a:ext uri="{FF2B5EF4-FFF2-40B4-BE49-F238E27FC236}">
                <a16:creationId xmlns:a16="http://schemas.microsoft.com/office/drawing/2014/main" id="{CC040CE1-7B22-B92C-1779-68E356382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408" y="5810215"/>
            <a:ext cx="853268" cy="853268"/>
          </a:xfrm>
          <a:prstGeom prst="rect">
            <a:avLst/>
          </a:prstGeom>
        </p:spPr>
      </p:pic>
      <p:pic>
        <p:nvPicPr>
          <p:cNvPr id="7" name="Picture 6" descr="A logo with green leaves&#10;&#10;Description automatically generated">
            <a:extLst>
              <a:ext uri="{FF2B5EF4-FFF2-40B4-BE49-F238E27FC236}">
                <a16:creationId xmlns:a16="http://schemas.microsoft.com/office/drawing/2014/main" id="{CD0D1446-F425-53D8-7E8E-44E39A95D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532" y="5734124"/>
            <a:ext cx="2072454" cy="85326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AE0ABCB-886D-0D3D-4C2D-96A5251E478E}"/>
              </a:ext>
            </a:extLst>
          </p:cNvPr>
          <p:cNvSpPr/>
          <p:nvPr/>
        </p:nvSpPr>
        <p:spPr>
          <a:xfrm>
            <a:off x="6308940" y="2003461"/>
            <a:ext cx="5110680" cy="1532683"/>
          </a:xfrm>
          <a:prstGeom prst="rect">
            <a:avLst/>
          </a:prstGeom>
          <a:solidFill>
            <a:srgbClr val="7FB5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4800" b="1" dirty="0">
                <a:latin typeface="Helvetica" pitchFamily="2" charset="0"/>
              </a:rPr>
              <a:t>NDBR – ein felles melodi frå Svalbard til Lindesnes</a:t>
            </a:r>
            <a:endParaRPr lang="en-NO" sz="4800" dirty="0">
              <a:latin typeface="Helvetica" pitchFamily="2" charset="0"/>
            </a:endParaRPr>
          </a:p>
        </p:txBody>
      </p:sp>
      <p:pic>
        <p:nvPicPr>
          <p:cNvPr id="16" name="Picture 15" descr="A map of the country&#10;&#10;AI-generated content may be incorrect.">
            <a:extLst>
              <a:ext uri="{FF2B5EF4-FFF2-40B4-BE49-F238E27FC236}">
                <a16:creationId xmlns:a16="http://schemas.microsoft.com/office/drawing/2014/main" id="{C6A88079-E97B-909F-A4E3-82B9D8E88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539608" cy="553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62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C3427-8E83-AD17-7DEA-4FCE1E39C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D29E12-0BFB-5CF9-CA5E-950449567603}"/>
              </a:ext>
            </a:extLst>
          </p:cNvPr>
          <p:cNvSpPr/>
          <p:nvPr/>
        </p:nvSpPr>
        <p:spPr>
          <a:xfrm>
            <a:off x="0" y="0"/>
            <a:ext cx="12188952" cy="5539607"/>
          </a:xfrm>
          <a:prstGeom prst="rect">
            <a:avLst/>
          </a:prstGeom>
          <a:solidFill>
            <a:srgbClr val="7FB5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sz="1050" dirty="0">
              <a:latin typeface="Helvetica" pitchFamily="2" charset="0"/>
            </a:endParaRPr>
          </a:p>
        </p:txBody>
      </p:sp>
      <p:pic>
        <p:nvPicPr>
          <p:cNvPr id="6" name="Picture 5" descr="A circular chart with text&#10;&#10;Description automatically generated with medium confidence">
            <a:extLst>
              <a:ext uri="{FF2B5EF4-FFF2-40B4-BE49-F238E27FC236}">
                <a16:creationId xmlns:a16="http://schemas.microsoft.com/office/drawing/2014/main" id="{1EA02EE2-4477-9265-D1AD-7F7B52C07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408" y="5810215"/>
            <a:ext cx="853268" cy="853268"/>
          </a:xfrm>
          <a:prstGeom prst="rect">
            <a:avLst/>
          </a:prstGeom>
        </p:spPr>
      </p:pic>
      <p:pic>
        <p:nvPicPr>
          <p:cNvPr id="7" name="Picture 6" descr="A logo with green leaves&#10;&#10;Description automatically generated">
            <a:extLst>
              <a:ext uri="{FF2B5EF4-FFF2-40B4-BE49-F238E27FC236}">
                <a16:creationId xmlns:a16="http://schemas.microsoft.com/office/drawing/2014/main" id="{4350F38B-547A-5889-10FE-2071284AB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532" y="5734124"/>
            <a:ext cx="2072454" cy="8532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7F4B25-7713-1C07-B936-FA43B5744AD6}"/>
              </a:ext>
            </a:extLst>
          </p:cNvPr>
          <p:cNvSpPr/>
          <p:nvPr/>
        </p:nvSpPr>
        <p:spPr>
          <a:xfrm>
            <a:off x="1117600" y="694267"/>
            <a:ext cx="10337386" cy="1388533"/>
          </a:xfrm>
          <a:prstGeom prst="rect">
            <a:avLst/>
          </a:prstGeom>
          <a:solidFill>
            <a:srgbClr val="64AD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2400" dirty="0"/>
              <a:t>Rimleg opplæring av dine nye tilsette, sesongtilsette, m.m.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D27C9D-9CE7-BA45-DDC4-C14D16851B1A}"/>
              </a:ext>
            </a:extLst>
          </p:cNvPr>
          <p:cNvSpPr/>
          <p:nvPr/>
        </p:nvSpPr>
        <p:spPr>
          <a:xfrm>
            <a:off x="1117600" y="2277317"/>
            <a:ext cx="10337386" cy="1388533"/>
          </a:xfrm>
          <a:prstGeom prst="rect">
            <a:avLst/>
          </a:prstGeom>
          <a:solidFill>
            <a:srgbClr val="64AD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2400" dirty="0"/>
              <a:t>Dine tilsette får kunnskap om ei rekke tema utan å ta dei ut frå arbeidsplassen.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46FCD5-EF9C-5E11-93DF-FADEA59AEB7E}"/>
              </a:ext>
            </a:extLst>
          </p:cNvPr>
          <p:cNvSpPr/>
          <p:nvPr/>
        </p:nvSpPr>
        <p:spPr>
          <a:xfrm>
            <a:off x="1117600" y="3841027"/>
            <a:ext cx="10337386" cy="1388533"/>
          </a:xfrm>
          <a:prstGeom prst="rect">
            <a:avLst/>
          </a:prstGeom>
          <a:solidFill>
            <a:srgbClr val="64AD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2400" dirty="0"/>
              <a:t>Eit felles løft av vertskapsrolla på reisemålet</a:t>
            </a:r>
          </a:p>
        </p:txBody>
      </p:sp>
    </p:spTree>
    <p:extLst>
      <p:ext uri="{BB962C8B-B14F-4D97-AF65-F5344CB8AC3E}">
        <p14:creationId xmlns:p14="http://schemas.microsoft.com/office/powerpoint/2010/main" val="2688590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9B9F0-2DDE-2B0F-4902-873D9AF71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0F9491-4EC4-692B-951B-53573BDD9057}"/>
              </a:ext>
            </a:extLst>
          </p:cNvPr>
          <p:cNvSpPr/>
          <p:nvPr/>
        </p:nvSpPr>
        <p:spPr>
          <a:xfrm>
            <a:off x="0" y="0"/>
            <a:ext cx="12188952" cy="5539607"/>
          </a:xfrm>
          <a:prstGeom prst="rect">
            <a:avLst/>
          </a:prstGeom>
          <a:solidFill>
            <a:srgbClr val="FFBD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sz="1050" dirty="0">
              <a:latin typeface="Helvetica" pitchFamily="2" charset="0"/>
            </a:endParaRPr>
          </a:p>
        </p:txBody>
      </p:sp>
      <p:pic>
        <p:nvPicPr>
          <p:cNvPr id="6" name="Picture 5" descr="A circular chart with text&#10;&#10;Description automatically generated with medium confidence">
            <a:extLst>
              <a:ext uri="{FF2B5EF4-FFF2-40B4-BE49-F238E27FC236}">
                <a16:creationId xmlns:a16="http://schemas.microsoft.com/office/drawing/2014/main" id="{348FF3B3-C18D-4472-0C69-294321DF6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408" y="5810215"/>
            <a:ext cx="853268" cy="853268"/>
          </a:xfrm>
          <a:prstGeom prst="rect">
            <a:avLst/>
          </a:prstGeom>
        </p:spPr>
      </p:pic>
      <p:pic>
        <p:nvPicPr>
          <p:cNvPr id="7" name="Picture 6" descr="A logo with green leaves&#10;&#10;Description automatically generated">
            <a:extLst>
              <a:ext uri="{FF2B5EF4-FFF2-40B4-BE49-F238E27FC236}">
                <a16:creationId xmlns:a16="http://schemas.microsoft.com/office/drawing/2014/main" id="{9ED7BAC1-9750-59A1-35BD-FD4BC427E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532" y="5734124"/>
            <a:ext cx="2072454" cy="8532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8FAAA2D-4869-5A85-605F-DA092B2F2CB3}"/>
              </a:ext>
            </a:extLst>
          </p:cNvPr>
          <p:cNvSpPr/>
          <p:nvPr/>
        </p:nvSpPr>
        <p:spPr>
          <a:xfrm>
            <a:off x="1557338" y="1615349"/>
            <a:ext cx="9347263" cy="2706375"/>
          </a:xfrm>
          <a:prstGeom prst="rect">
            <a:avLst/>
          </a:prstGeom>
          <a:solidFill>
            <a:srgbClr val="FFBD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6000" b="1" dirty="0">
                <a:latin typeface="Helvetica" pitchFamily="2" charset="0"/>
              </a:rPr>
              <a:t>Nokre tips frå andre reisemål</a:t>
            </a:r>
            <a:endParaRPr lang="en-NO" sz="6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644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94A50-762D-7C31-5549-BABDD20D9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6F5021-1E6A-AE9E-30FA-E4C421A52E17}"/>
              </a:ext>
            </a:extLst>
          </p:cNvPr>
          <p:cNvSpPr/>
          <p:nvPr/>
        </p:nvSpPr>
        <p:spPr>
          <a:xfrm>
            <a:off x="0" y="0"/>
            <a:ext cx="12188952" cy="5539607"/>
          </a:xfrm>
          <a:prstGeom prst="rect">
            <a:avLst/>
          </a:prstGeom>
          <a:solidFill>
            <a:srgbClr val="FFBD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sz="1050" dirty="0">
              <a:latin typeface="Helvetica" pitchFamily="2" charset="0"/>
            </a:endParaRPr>
          </a:p>
        </p:txBody>
      </p:sp>
      <p:pic>
        <p:nvPicPr>
          <p:cNvPr id="6" name="Picture 5" descr="A circular chart with text&#10;&#10;Description automatically generated with medium confidence">
            <a:extLst>
              <a:ext uri="{FF2B5EF4-FFF2-40B4-BE49-F238E27FC236}">
                <a16:creationId xmlns:a16="http://schemas.microsoft.com/office/drawing/2014/main" id="{AE359FA8-CFB4-2C1F-1D3E-AE30D01DB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408" y="5810215"/>
            <a:ext cx="853268" cy="853268"/>
          </a:xfrm>
          <a:prstGeom prst="rect">
            <a:avLst/>
          </a:prstGeom>
        </p:spPr>
      </p:pic>
      <p:pic>
        <p:nvPicPr>
          <p:cNvPr id="7" name="Picture 6" descr="A logo with green leaves&#10;&#10;Description automatically generated">
            <a:extLst>
              <a:ext uri="{FF2B5EF4-FFF2-40B4-BE49-F238E27FC236}">
                <a16:creationId xmlns:a16="http://schemas.microsoft.com/office/drawing/2014/main" id="{D0634567-7FF4-15F8-0D67-92425EA72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532" y="5734124"/>
            <a:ext cx="2072454" cy="8532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242AFE9-BDB6-C367-255A-A33749F1F1D9}"/>
              </a:ext>
            </a:extLst>
          </p:cNvPr>
          <p:cNvSpPr/>
          <p:nvPr/>
        </p:nvSpPr>
        <p:spPr>
          <a:xfrm>
            <a:off x="1117600" y="694267"/>
            <a:ext cx="10337386" cy="1388533"/>
          </a:xfrm>
          <a:prstGeom prst="rect">
            <a:avLst/>
          </a:prstGeom>
          <a:solidFill>
            <a:srgbClr val="64AD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2400" dirty="0"/>
              <a:t>Utvikle eigne kursseriar for bedriften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4327A3-DF56-8DC5-DF1B-BDB875E87B04}"/>
              </a:ext>
            </a:extLst>
          </p:cNvPr>
          <p:cNvSpPr/>
          <p:nvPr/>
        </p:nvSpPr>
        <p:spPr>
          <a:xfrm>
            <a:off x="1117600" y="2277317"/>
            <a:ext cx="10337386" cy="1388533"/>
          </a:xfrm>
          <a:prstGeom prst="rect">
            <a:avLst/>
          </a:prstGeom>
          <a:solidFill>
            <a:srgbClr val="64AD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2400" dirty="0"/>
              <a:t>Lage eit vertskapsprogram: Gullpin, diplom, m.m.?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CC45AF-68D7-10C2-D2B8-1FE257E42198}"/>
              </a:ext>
            </a:extLst>
          </p:cNvPr>
          <p:cNvSpPr/>
          <p:nvPr/>
        </p:nvSpPr>
        <p:spPr>
          <a:xfrm>
            <a:off x="1117600" y="3841027"/>
            <a:ext cx="10337386" cy="1388533"/>
          </a:xfrm>
          <a:prstGeom prst="rect">
            <a:avLst/>
          </a:prstGeom>
          <a:solidFill>
            <a:srgbClr val="64AD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2400" dirty="0"/>
              <a:t>Skape engasjement med premiar, kåringar, m.m.</a:t>
            </a:r>
          </a:p>
        </p:txBody>
      </p:sp>
    </p:spTree>
    <p:extLst>
      <p:ext uri="{BB962C8B-B14F-4D97-AF65-F5344CB8AC3E}">
        <p14:creationId xmlns:p14="http://schemas.microsoft.com/office/powerpoint/2010/main" val="825931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23A33-10BD-81BD-F5E3-86D3DFD99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D27739-CD70-14C0-AE99-5DC9AF034636}"/>
              </a:ext>
            </a:extLst>
          </p:cNvPr>
          <p:cNvSpPr/>
          <p:nvPr/>
        </p:nvSpPr>
        <p:spPr>
          <a:xfrm>
            <a:off x="0" y="0"/>
            <a:ext cx="12188952" cy="5539607"/>
          </a:xfrm>
          <a:prstGeom prst="rect">
            <a:avLst/>
          </a:prstGeom>
          <a:solidFill>
            <a:srgbClr val="FADB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sz="1050" dirty="0">
              <a:latin typeface="Helvetica" pitchFamily="2" charset="0"/>
            </a:endParaRPr>
          </a:p>
        </p:txBody>
      </p:sp>
      <p:pic>
        <p:nvPicPr>
          <p:cNvPr id="6" name="Picture 5" descr="A circular chart with text&#10;&#10;Description automatically generated with medium confidence">
            <a:extLst>
              <a:ext uri="{FF2B5EF4-FFF2-40B4-BE49-F238E27FC236}">
                <a16:creationId xmlns:a16="http://schemas.microsoft.com/office/drawing/2014/main" id="{66A3C291-9802-7B3B-B4EF-A09756C74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408" y="5810215"/>
            <a:ext cx="853268" cy="853268"/>
          </a:xfrm>
          <a:prstGeom prst="rect">
            <a:avLst/>
          </a:prstGeom>
        </p:spPr>
      </p:pic>
      <p:pic>
        <p:nvPicPr>
          <p:cNvPr id="7" name="Picture 6" descr="A logo with green leaves&#10;&#10;Description automatically generated">
            <a:extLst>
              <a:ext uri="{FF2B5EF4-FFF2-40B4-BE49-F238E27FC236}">
                <a16:creationId xmlns:a16="http://schemas.microsoft.com/office/drawing/2014/main" id="{B0F1355E-3FEB-4BDF-9FD5-7ADD05B65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532" y="5734124"/>
            <a:ext cx="2072454" cy="8532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F9FAB2-D7B6-4FD2-9C8A-3FB216FF4479}"/>
              </a:ext>
            </a:extLst>
          </p:cNvPr>
          <p:cNvSpPr/>
          <p:nvPr/>
        </p:nvSpPr>
        <p:spPr>
          <a:xfrm>
            <a:off x="1145652" y="1416615"/>
            <a:ext cx="9897648" cy="2706375"/>
          </a:xfrm>
          <a:prstGeom prst="rect">
            <a:avLst/>
          </a:prstGeom>
          <a:solidFill>
            <a:srgbClr val="FADB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6000" b="1" dirty="0">
                <a:latin typeface="Helvetica" pitchFamily="2" charset="0"/>
              </a:rPr>
              <a:t>Ta eigarskap til dykkar vertsskapsportal – og ha det gjerne litt kjekt undervegs! </a:t>
            </a:r>
            <a:r>
              <a:rPr lang="en-NO" sz="6000" b="1" dirty="0">
                <a:latin typeface="Helvetica" pitchFamily="2" charset="0"/>
                <a:sym typeface="Wingdings" pitchFamily="2" charset="2"/>
              </a:rPr>
              <a:t></a:t>
            </a:r>
            <a:endParaRPr lang="en-NO" sz="6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498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76487-3D4B-6BB6-0A26-148DF154B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3CAEB0-8F28-0736-0512-F29566DA2816}"/>
              </a:ext>
            </a:extLst>
          </p:cNvPr>
          <p:cNvSpPr/>
          <p:nvPr/>
        </p:nvSpPr>
        <p:spPr>
          <a:xfrm>
            <a:off x="0" y="0"/>
            <a:ext cx="12188952" cy="5539607"/>
          </a:xfrm>
          <a:prstGeom prst="rect">
            <a:avLst/>
          </a:prstGeom>
          <a:solidFill>
            <a:srgbClr val="FADB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sz="1050" dirty="0">
              <a:latin typeface="Helvetica" pitchFamily="2" charset="0"/>
            </a:endParaRPr>
          </a:p>
        </p:txBody>
      </p:sp>
      <p:pic>
        <p:nvPicPr>
          <p:cNvPr id="6" name="Picture 5" descr="A circular chart with text&#10;&#10;Description automatically generated with medium confidence">
            <a:extLst>
              <a:ext uri="{FF2B5EF4-FFF2-40B4-BE49-F238E27FC236}">
                <a16:creationId xmlns:a16="http://schemas.microsoft.com/office/drawing/2014/main" id="{93F0C676-03AB-64A8-5B47-E72878E51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408" y="5810215"/>
            <a:ext cx="853268" cy="853268"/>
          </a:xfrm>
          <a:prstGeom prst="rect">
            <a:avLst/>
          </a:prstGeom>
        </p:spPr>
      </p:pic>
      <p:pic>
        <p:nvPicPr>
          <p:cNvPr id="7" name="Picture 6" descr="A logo with green leaves&#10;&#10;Description automatically generated">
            <a:extLst>
              <a:ext uri="{FF2B5EF4-FFF2-40B4-BE49-F238E27FC236}">
                <a16:creationId xmlns:a16="http://schemas.microsoft.com/office/drawing/2014/main" id="{AF73F9CD-AC42-DFCF-C4AF-83A8DFB32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532" y="5734124"/>
            <a:ext cx="2072454" cy="853267"/>
          </a:xfrm>
          <a:prstGeom prst="rect">
            <a:avLst/>
          </a:prstGeom>
        </p:spPr>
      </p:pic>
      <p:pic>
        <p:nvPicPr>
          <p:cNvPr id="4" name="Picture 3" descr="A cartoon of a person&#10;&#10;AI-generated content may be incorrect.">
            <a:extLst>
              <a:ext uri="{FF2B5EF4-FFF2-40B4-BE49-F238E27FC236}">
                <a16:creationId xmlns:a16="http://schemas.microsoft.com/office/drawing/2014/main" id="{530FB973-D4C1-EFEF-3CD6-C9B4CEBA0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99" y="1466502"/>
            <a:ext cx="3519896" cy="3519896"/>
          </a:xfrm>
          <a:prstGeom prst="rect">
            <a:avLst/>
          </a:prstGeom>
        </p:spPr>
      </p:pic>
      <p:pic>
        <p:nvPicPr>
          <p:cNvPr id="11" name="Picture 10" descr="A cartoon of a person&#10;&#10;AI-generated content may be incorrect.">
            <a:extLst>
              <a:ext uri="{FF2B5EF4-FFF2-40B4-BE49-F238E27FC236}">
                <a16:creationId xmlns:a16="http://schemas.microsoft.com/office/drawing/2014/main" id="{5FC72D3E-2254-56C4-0E68-2F19E12AE0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954" y="1466502"/>
            <a:ext cx="3653041" cy="3653041"/>
          </a:xfrm>
          <a:prstGeom prst="rect">
            <a:avLst/>
          </a:prstGeom>
        </p:spPr>
      </p:pic>
      <p:pic>
        <p:nvPicPr>
          <p:cNvPr id="13" name="Picture 12" descr="A cartoon of a person&#10;&#10;AI-generated content may be incorrect.">
            <a:extLst>
              <a:ext uri="{FF2B5EF4-FFF2-40B4-BE49-F238E27FC236}">
                <a16:creationId xmlns:a16="http://schemas.microsoft.com/office/drawing/2014/main" id="{78EE7204-B3A4-2353-00D8-8686B8FF1D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0407" y="1466502"/>
            <a:ext cx="3653041" cy="36530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FA58475-F081-44DC-8FCB-6D4B29F716A3}"/>
              </a:ext>
            </a:extLst>
          </p:cNvPr>
          <p:cNvSpPr/>
          <p:nvPr/>
        </p:nvSpPr>
        <p:spPr>
          <a:xfrm>
            <a:off x="268701" y="194517"/>
            <a:ext cx="11629733" cy="892724"/>
          </a:xfrm>
          <a:prstGeom prst="rect">
            <a:avLst/>
          </a:prstGeom>
          <a:solidFill>
            <a:srgbClr val="FADB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4800" b="1" dirty="0">
                <a:latin typeface="Helvetica" pitchFamily="2" charset="0"/>
              </a:rPr>
              <a:t>Kva hugsar du frå sist ferie du var på?</a:t>
            </a:r>
            <a:endParaRPr lang="en-NO" sz="48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928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FC10D-F413-F8F0-7106-DD2A548A7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118999-3C2C-F6D9-5CA3-B4B2C83186A0}"/>
              </a:ext>
            </a:extLst>
          </p:cNvPr>
          <p:cNvSpPr/>
          <p:nvPr/>
        </p:nvSpPr>
        <p:spPr>
          <a:xfrm>
            <a:off x="0" y="0"/>
            <a:ext cx="12188952" cy="5539607"/>
          </a:xfrm>
          <a:prstGeom prst="rect">
            <a:avLst/>
          </a:prstGeom>
          <a:solidFill>
            <a:srgbClr val="FFBD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sz="1050" dirty="0">
              <a:latin typeface="Helvetica" pitchFamily="2" charset="0"/>
            </a:endParaRPr>
          </a:p>
        </p:txBody>
      </p:sp>
      <p:pic>
        <p:nvPicPr>
          <p:cNvPr id="6" name="Picture 5" descr="A circular chart with text&#10;&#10;Description automatically generated with medium confidence">
            <a:extLst>
              <a:ext uri="{FF2B5EF4-FFF2-40B4-BE49-F238E27FC236}">
                <a16:creationId xmlns:a16="http://schemas.microsoft.com/office/drawing/2014/main" id="{888BAD21-90C5-2541-0F51-A3E748B35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408" y="5810215"/>
            <a:ext cx="853268" cy="853268"/>
          </a:xfrm>
          <a:prstGeom prst="rect">
            <a:avLst/>
          </a:prstGeom>
        </p:spPr>
      </p:pic>
      <p:pic>
        <p:nvPicPr>
          <p:cNvPr id="7" name="Picture 6" descr="A logo with green leaves&#10;&#10;Description automatically generated">
            <a:extLst>
              <a:ext uri="{FF2B5EF4-FFF2-40B4-BE49-F238E27FC236}">
                <a16:creationId xmlns:a16="http://schemas.microsoft.com/office/drawing/2014/main" id="{0BC40881-2A58-C481-8187-DC3FC8B36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532" y="5734124"/>
            <a:ext cx="2072454" cy="8532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81EE73-A2A7-E8CF-418C-7D8D99F98596}"/>
              </a:ext>
            </a:extLst>
          </p:cNvPr>
          <p:cNvSpPr/>
          <p:nvPr/>
        </p:nvSpPr>
        <p:spPr>
          <a:xfrm>
            <a:off x="778669" y="1416615"/>
            <a:ext cx="10631614" cy="2706375"/>
          </a:xfrm>
          <a:prstGeom prst="rect">
            <a:avLst/>
          </a:prstGeom>
          <a:solidFill>
            <a:srgbClr val="FFBD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6000" b="1" dirty="0">
                <a:latin typeface="Helvetica" pitchFamily="2" charset="0"/>
              </a:rPr>
              <a:t>Dykkar guide til reisemålet</a:t>
            </a:r>
            <a:endParaRPr lang="en-NO" sz="6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13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DB5A6-014F-8AA2-DD84-6EAD01718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55818B-A43F-63EE-0F88-B2907E42C440}"/>
              </a:ext>
            </a:extLst>
          </p:cNvPr>
          <p:cNvSpPr/>
          <p:nvPr/>
        </p:nvSpPr>
        <p:spPr>
          <a:xfrm>
            <a:off x="0" y="0"/>
            <a:ext cx="12188952" cy="5539607"/>
          </a:xfrm>
          <a:prstGeom prst="rect">
            <a:avLst/>
          </a:prstGeom>
          <a:solidFill>
            <a:srgbClr val="FFBD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sz="1050" dirty="0">
              <a:latin typeface="Helvetica" pitchFamily="2" charset="0"/>
            </a:endParaRPr>
          </a:p>
        </p:txBody>
      </p:sp>
      <p:pic>
        <p:nvPicPr>
          <p:cNvPr id="6" name="Picture 5" descr="A circular chart with text&#10;&#10;Description automatically generated with medium confidence">
            <a:extLst>
              <a:ext uri="{FF2B5EF4-FFF2-40B4-BE49-F238E27FC236}">
                <a16:creationId xmlns:a16="http://schemas.microsoft.com/office/drawing/2014/main" id="{63B53752-E09C-FCCB-E776-9E03BF2F3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408" y="5810215"/>
            <a:ext cx="853268" cy="853268"/>
          </a:xfrm>
          <a:prstGeom prst="rect">
            <a:avLst/>
          </a:prstGeom>
        </p:spPr>
      </p:pic>
      <p:pic>
        <p:nvPicPr>
          <p:cNvPr id="7" name="Picture 6" descr="A logo with green leaves&#10;&#10;Description automatically generated">
            <a:extLst>
              <a:ext uri="{FF2B5EF4-FFF2-40B4-BE49-F238E27FC236}">
                <a16:creationId xmlns:a16="http://schemas.microsoft.com/office/drawing/2014/main" id="{C603CECF-A497-287E-FD2E-90C70613E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532" y="5734124"/>
            <a:ext cx="2072454" cy="8532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FD5A48B-C1BD-0C01-7576-245951A82072}"/>
              </a:ext>
            </a:extLst>
          </p:cNvPr>
          <p:cNvSpPr/>
          <p:nvPr/>
        </p:nvSpPr>
        <p:spPr>
          <a:xfrm>
            <a:off x="1117600" y="624126"/>
            <a:ext cx="10337386" cy="1388533"/>
          </a:xfrm>
          <a:prstGeom prst="rect">
            <a:avLst/>
          </a:prstGeom>
          <a:solidFill>
            <a:srgbClr val="64AD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2400" dirty="0"/>
              <a:t>Meir pengar i kassen lokalt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E172CA-736E-4B63-7398-3D1AE45A6920}"/>
              </a:ext>
            </a:extLst>
          </p:cNvPr>
          <p:cNvSpPr/>
          <p:nvPr/>
        </p:nvSpPr>
        <p:spPr>
          <a:xfrm>
            <a:off x="1117600" y="2207176"/>
            <a:ext cx="10337386" cy="1388533"/>
          </a:xfrm>
          <a:prstGeom prst="rect">
            <a:avLst/>
          </a:prstGeom>
          <a:solidFill>
            <a:srgbClr val="64AD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2400" dirty="0"/>
              <a:t>Eit lokalsamfunn som heier på reiselivet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553B-266D-385A-7E7C-D6EEFF280B3C}"/>
              </a:ext>
            </a:extLst>
          </p:cNvPr>
          <p:cNvSpPr/>
          <p:nvPr/>
        </p:nvSpPr>
        <p:spPr>
          <a:xfrm>
            <a:off x="1117600" y="3770886"/>
            <a:ext cx="10337386" cy="1388533"/>
          </a:xfrm>
          <a:prstGeom prst="rect">
            <a:avLst/>
          </a:prstGeom>
          <a:solidFill>
            <a:srgbClr val="64AD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2400" dirty="0"/>
              <a:t>Styrkja omdømme hjå våre besøkjande</a:t>
            </a:r>
          </a:p>
        </p:txBody>
      </p:sp>
    </p:spTree>
    <p:extLst>
      <p:ext uri="{BB962C8B-B14F-4D97-AF65-F5344CB8AC3E}">
        <p14:creationId xmlns:p14="http://schemas.microsoft.com/office/powerpoint/2010/main" val="1349825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B9D63-084E-6371-B3DB-634F58E63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89B40-3CDD-9A78-A187-C910E25D5E68}"/>
              </a:ext>
            </a:extLst>
          </p:cNvPr>
          <p:cNvSpPr/>
          <p:nvPr/>
        </p:nvSpPr>
        <p:spPr>
          <a:xfrm>
            <a:off x="0" y="0"/>
            <a:ext cx="12188952" cy="5539607"/>
          </a:xfrm>
          <a:prstGeom prst="rect">
            <a:avLst/>
          </a:prstGeom>
          <a:solidFill>
            <a:srgbClr val="64AD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sz="1050" dirty="0">
              <a:latin typeface="Helvetica" pitchFamily="2" charset="0"/>
            </a:endParaRPr>
          </a:p>
        </p:txBody>
      </p:sp>
      <p:pic>
        <p:nvPicPr>
          <p:cNvPr id="6" name="Picture 5" descr="A circular chart with text&#10;&#10;Description automatically generated with medium confidence">
            <a:extLst>
              <a:ext uri="{FF2B5EF4-FFF2-40B4-BE49-F238E27FC236}">
                <a16:creationId xmlns:a16="http://schemas.microsoft.com/office/drawing/2014/main" id="{AEA064CE-5E36-F4FC-3297-DD42199D3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408" y="5810215"/>
            <a:ext cx="853268" cy="853268"/>
          </a:xfrm>
          <a:prstGeom prst="rect">
            <a:avLst/>
          </a:prstGeom>
        </p:spPr>
      </p:pic>
      <p:pic>
        <p:nvPicPr>
          <p:cNvPr id="7" name="Picture 6" descr="A logo with green leaves&#10;&#10;Description automatically generated">
            <a:extLst>
              <a:ext uri="{FF2B5EF4-FFF2-40B4-BE49-F238E27FC236}">
                <a16:creationId xmlns:a16="http://schemas.microsoft.com/office/drawing/2014/main" id="{DAF1B068-046C-1A7E-DD51-9BDEFC5B3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532" y="5734124"/>
            <a:ext cx="2072454" cy="8532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F12C4DA-6495-180C-BA81-178F4A666D9E}"/>
              </a:ext>
            </a:extLst>
          </p:cNvPr>
          <p:cNvSpPr/>
          <p:nvPr/>
        </p:nvSpPr>
        <p:spPr>
          <a:xfrm>
            <a:off x="1557338" y="1615349"/>
            <a:ext cx="9347263" cy="2706375"/>
          </a:xfrm>
          <a:prstGeom prst="rect">
            <a:avLst/>
          </a:prstGeom>
          <a:solidFill>
            <a:srgbClr val="64AD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6000" b="1" dirty="0">
                <a:latin typeface="Helvetica" pitchFamily="2" charset="0"/>
              </a:rPr>
              <a:t>Korleis koma i gong?</a:t>
            </a:r>
            <a:endParaRPr lang="en-NO" sz="6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02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76801-EF35-8661-3116-D055A910A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E53392-B3FC-AE10-83BD-EEC2D06FD50E}"/>
              </a:ext>
            </a:extLst>
          </p:cNvPr>
          <p:cNvSpPr/>
          <p:nvPr/>
        </p:nvSpPr>
        <p:spPr>
          <a:xfrm>
            <a:off x="0" y="0"/>
            <a:ext cx="12188952" cy="5539607"/>
          </a:xfrm>
          <a:prstGeom prst="rect">
            <a:avLst/>
          </a:prstGeom>
          <a:solidFill>
            <a:srgbClr val="64AD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sz="1050" dirty="0">
              <a:latin typeface="Helvetica" pitchFamily="2" charset="0"/>
            </a:endParaRPr>
          </a:p>
        </p:txBody>
      </p:sp>
      <p:pic>
        <p:nvPicPr>
          <p:cNvPr id="6" name="Picture 5" descr="A circular chart with text&#10;&#10;Description automatically generated with medium confidence">
            <a:extLst>
              <a:ext uri="{FF2B5EF4-FFF2-40B4-BE49-F238E27FC236}">
                <a16:creationId xmlns:a16="http://schemas.microsoft.com/office/drawing/2014/main" id="{8FE1CA98-9129-F257-4874-0AD12F120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408" y="5810215"/>
            <a:ext cx="853268" cy="853268"/>
          </a:xfrm>
          <a:prstGeom prst="rect">
            <a:avLst/>
          </a:prstGeom>
        </p:spPr>
      </p:pic>
      <p:pic>
        <p:nvPicPr>
          <p:cNvPr id="7" name="Picture 6" descr="A logo with green leaves&#10;&#10;Description automatically generated">
            <a:extLst>
              <a:ext uri="{FF2B5EF4-FFF2-40B4-BE49-F238E27FC236}">
                <a16:creationId xmlns:a16="http://schemas.microsoft.com/office/drawing/2014/main" id="{40AA0071-ED04-6C7E-6E74-3B00B6F0D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532" y="5734124"/>
            <a:ext cx="2072454" cy="853267"/>
          </a:xfrm>
          <a:prstGeom prst="rect">
            <a:avLst/>
          </a:prstGeom>
        </p:spPr>
      </p:pic>
      <p:pic>
        <p:nvPicPr>
          <p:cNvPr id="9" name="Picture 8" descr="A poster with cartoon characters&#10;&#10;AI-generated content may be incorrect.">
            <a:extLst>
              <a:ext uri="{FF2B5EF4-FFF2-40B4-BE49-F238E27FC236}">
                <a16:creationId xmlns:a16="http://schemas.microsoft.com/office/drawing/2014/main" id="{6BBF9DD1-0D3F-CD35-7730-0F613E465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5856" y="393752"/>
            <a:ext cx="2929130" cy="4178619"/>
          </a:xfrm>
          <a:prstGeom prst="rect">
            <a:avLst/>
          </a:prstGeom>
        </p:spPr>
      </p:pic>
      <p:pic>
        <p:nvPicPr>
          <p:cNvPr id="11" name="Picture 10" descr="A poster with cartoon characters&#10;&#10;AI-generated content may be incorrect.">
            <a:extLst>
              <a:ext uri="{FF2B5EF4-FFF2-40B4-BE49-F238E27FC236}">
                <a16:creationId xmlns:a16="http://schemas.microsoft.com/office/drawing/2014/main" id="{BDDBEB7E-AF80-1AF5-38A2-5BBEAADCBF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3527" y="393752"/>
            <a:ext cx="2959855" cy="41786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EEBC906-B066-3E44-D849-45587591350E}"/>
              </a:ext>
            </a:extLst>
          </p:cNvPr>
          <p:cNvSpPr txBox="1"/>
          <p:nvPr/>
        </p:nvSpPr>
        <p:spPr>
          <a:xfrm rot="10800000" flipV="1">
            <a:off x="5420455" y="4842979"/>
            <a:ext cx="73064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dirty="0">
                <a:solidFill>
                  <a:srgbClr val="DCA10D"/>
                </a:solidFill>
                <a:effectLst/>
                <a:latin typeface="Helvetica Neue" panose="02000503000000020004" pitchFamily="2" charset="0"/>
                <a:hlinkClick r:id="rId6"/>
              </a:rPr>
              <a:t>https://signups.motimate.app/nb/berekraftsakademiet</a:t>
            </a:r>
            <a:endParaRPr lang="en-GB" dirty="0">
              <a:solidFill>
                <a:srgbClr val="DCA10D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FE60D0-6231-306B-C2CD-B35C498C0666}"/>
              </a:ext>
            </a:extLst>
          </p:cNvPr>
          <p:cNvSpPr/>
          <p:nvPr/>
        </p:nvSpPr>
        <p:spPr>
          <a:xfrm>
            <a:off x="431539" y="256720"/>
            <a:ext cx="1757362" cy="3324680"/>
          </a:xfrm>
          <a:prstGeom prst="rect">
            <a:avLst/>
          </a:prstGeom>
          <a:solidFill>
            <a:srgbClr val="64AD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0000" b="1" dirty="0">
                <a:latin typeface="Helvetica" pitchFamily="2" charset="0"/>
              </a:rPr>
              <a:t>1.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F87C1B-A144-32B5-8883-8CA7C7FB5DB1}"/>
              </a:ext>
            </a:extLst>
          </p:cNvPr>
          <p:cNvSpPr/>
          <p:nvPr/>
        </p:nvSpPr>
        <p:spPr>
          <a:xfrm>
            <a:off x="788506" y="2573400"/>
            <a:ext cx="3537077" cy="1711199"/>
          </a:xfrm>
          <a:prstGeom prst="rect">
            <a:avLst/>
          </a:prstGeom>
          <a:solidFill>
            <a:srgbClr val="64AD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O" sz="2400" b="1" dirty="0">
                <a:latin typeface="Helvetica" pitchFamily="2" charset="0"/>
              </a:rPr>
              <a:t>Gå til registreringsskjema</a:t>
            </a:r>
          </a:p>
        </p:txBody>
      </p:sp>
    </p:spTree>
    <p:extLst>
      <p:ext uri="{BB962C8B-B14F-4D97-AF65-F5344CB8AC3E}">
        <p14:creationId xmlns:p14="http://schemas.microsoft.com/office/powerpoint/2010/main" val="2565077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7E550-296D-7572-73B7-8E58EDCBA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1E42C8-BAF7-D6F4-A7C4-43C8558FA876}"/>
              </a:ext>
            </a:extLst>
          </p:cNvPr>
          <p:cNvSpPr/>
          <p:nvPr/>
        </p:nvSpPr>
        <p:spPr>
          <a:xfrm>
            <a:off x="0" y="0"/>
            <a:ext cx="12188952" cy="5539607"/>
          </a:xfrm>
          <a:prstGeom prst="rect">
            <a:avLst/>
          </a:prstGeom>
          <a:solidFill>
            <a:srgbClr val="64AD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sz="1050" dirty="0">
              <a:latin typeface="Helvetica" pitchFamily="2" charset="0"/>
            </a:endParaRPr>
          </a:p>
        </p:txBody>
      </p:sp>
      <p:pic>
        <p:nvPicPr>
          <p:cNvPr id="6" name="Picture 5" descr="A circular chart with text&#10;&#10;Description automatically generated with medium confidence">
            <a:extLst>
              <a:ext uri="{FF2B5EF4-FFF2-40B4-BE49-F238E27FC236}">
                <a16:creationId xmlns:a16="http://schemas.microsoft.com/office/drawing/2014/main" id="{D15A15BD-5120-FB84-FC28-A65B40257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408" y="5810215"/>
            <a:ext cx="853268" cy="853268"/>
          </a:xfrm>
          <a:prstGeom prst="rect">
            <a:avLst/>
          </a:prstGeom>
        </p:spPr>
      </p:pic>
      <p:pic>
        <p:nvPicPr>
          <p:cNvPr id="7" name="Picture 6" descr="A logo with green leaves&#10;&#10;Description automatically generated">
            <a:extLst>
              <a:ext uri="{FF2B5EF4-FFF2-40B4-BE49-F238E27FC236}">
                <a16:creationId xmlns:a16="http://schemas.microsoft.com/office/drawing/2014/main" id="{CEF60C32-7B14-4077-1927-152EF4AAC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532" y="5734124"/>
            <a:ext cx="2072454" cy="8532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D8B5FA-773D-07A0-7208-EAF2417DF708}"/>
              </a:ext>
            </a:extLst>
          </p:cNvPr>
          <p:cNvSpPr/>
          <p:nvPr/>
        </p:nvSpPr>
        <p:spPr>
          <a:xfrm>
            <a:off x="426244" y="288179"/>
            <a:ext cx="1757362" cy="3324680"/>
          </a:xfrm>
          <a:prstGeom prst="rect">
            <a:avLst/>
          </a:prstGeom>
          <a:solidFill>
            <a:srgbClr val="64AD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0000" b="1" dirty="0">
                <a:latin typeface="Helvetica" pitchFamily="2" charset="0"/>
              </a:rPr>
              <a:t>2.</a:t>
            </a:r>
            <a:endParaRPr lang="en-NO" sz="10000" dirty="0">
              <a:latin typeface="Helvetica" pitchFamily="2" charset="0"/>
            </a:endParaRP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D9A863A-FD97-096B-4C06-636C38102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675" y="754509"/>
            <a:ext cx="7772400" cy="40305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86C3E9-BDC4-37E0-5FE3-151489F3ADA4}"/>
              </a:ext>
            </a:extLst>
          </p:cNvPr>
          <p:cNvSpPr/>
          <p:nvPr/>
        </p:nvSpPr>
        <p:spPr>
          <a:xfrm>
            <a:off x="678657" y="2665680"/>
            <a:ext cx="2326169" cy="1200324"/>
          </a:xfrm>
          <a:prstGeom prst="rect">
            <a:avLst/>
          </a:prstGeom>
          <a:solidFill>
            <a:srgbClr val="64AD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O" sz="2400" b="1" dirty="0">
                <a:latin typeface="Helvetica" pitchFamily="2" charset="0"/>
              </a:rPr>
              <a:t>Registrer deg</a:t>
            </a:r>
          </a:p>
        </p:txBody>
      </p:sp>
    </p:spTree>
    <p:extLst>
      <p:ext uri="{BB962C8B-B14F-4D97-AF65-F5344CB8AC3E}">
        <p14:creationId xmlns:p14="http://schemas.microsoft.com/office/powerpoint/2010/main" val="378204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375FC-24F4-C695-F95E-655446625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2DE33E-AFA5-A8DB-0220-CD352A8D1341}"/>
              </a:ext>
            </a:extLst>
          </p:cNvPr>
          <p:cNvSpPr/>
          <p:nvPr/>
        </p:nvSpPr>
        <p:spPr>
          <a:xfrm>
            <a:off x="0" y="0"/>
            <a:ext cx="12188952" cy="5539607"/>
          </a:xfrm>
          <a:prstGeom prst="rect">
            <a:avLst/>
          </a:prstGeom>
          <a:solidFill>
            <a:srgbClr val="64AD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sz="1050" dirty="0">
              <a:latin typeface="Helvetica" pitchFamily="2" charset="0"/>
            </a:endParaRPr>
          </a:p>
        </p:txBody>
      </p:sp>
      <p:pic>
        <p:nvPicPr>
          <p:cNvPr id="6" name="Picture 5" descr="A circular chart with text&#10;&#10;Description automatically generated with medium confidence">
            <a:extLst>
              <a:ext uri="{FF2B5EF4-FFF2-40B4-BE49-F238E27FC236}">
                <a16:creationId xmlns:a16="http://schemas.microsoft.com/office/drawing/2014/main" id="{C30D40FB-BBC0-D831-0139-492BDD49A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408" y="5810215"/>
            <a:ext cx="853268" cy="853268"/>
          </a:xfrm>
          <a:prstGeom prst="rect">
            <a:avLst/>
          </a:prstGeom>
        </p:spPr>
      </p:pic>
      <p:pic>
        <p:nvPicPr>
          <p:cNvPr id="7" name="Picture 6" descr="A logo with green leaves&#10;&#10;Description automatically generated">
            <a:extLst>
              <a:ext uri="{FF2B5EF4-FFF2-40B4-BE49-F238E27FC236}">
                <a16:creationId xmlns:a16="http://schemas.microsoft.com/office/drawing/2014/main" id="{872325DB-344C-66AC-E1B5-16A98C6D0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532" y="5734124"/>
            <a:ext cx="2072454" cy="8532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9EBBA1-3E10-BA72-3C0E-0D90E1836684}"/>
              </a:ext>
            </a:extLst>
          </p:cNvPr>
          <p:cNvSpPr/>
          <p:nvPr/>
        </p:nvSpPr>
        <p:spPr>
          <a:xfrm>
            <a:off x="678657" y="101913"/>
            <a:ext cx="1757362" cy="3324680"/>
          </a:xfrm>
          <a:prstGeom prst="rect">
            <a:avLst/>
          </a:prstGeom>
          <a:solidFill>
            <a:srgbClr val="64AD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0000" b="1" dirty="0">
                <a:latin typeface="Helvetica" pitchFamily="2" charset="0"/>
              </a:rPr>
              <a:t>3.</a:t>
            </a:r>
            <a:endParaRPr lang="en-NO" sz="10000" dirty="0">
              <a:latin typeface="Helvetica" pitchFamily="2" charset="0"/>
            </a:endParaRPr>
          </a:p>
        </p:txBody>
      </p:sp>
      <p:pic>
        <p:nvPicPr>
          <p:cNvPr id="5" name="Picture 4" descr="A screenshot of a cartoon&#10;&#10;AI-generated content may be incorrect.">
            <a:extLst>
              <a:ext uri="{FF2B5EF4-FFF2-40B4-BE49-F238E27FC236}">
                <a16:creationId xmlns:a16="http://schemas.microsoft.com/office/drawing/2014/main" id="{6428EA93-6AD2-FE31-A11B-66C3F3871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2586" y="732707"/>
            <a:ext cx="7772400" cy="407419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9A306B5-FD94-C302-2F4F-2DCF6E4EC9EF}"/>
              </a:ext>
            </a:extLst>
          </p:cNvPr>
          <p:cNvSpPr/>
          <p:nvPr/>
        </p:nvSpPr>
        <p:spPr>
          <a:xfrm>
            <a:off x="3957641" y="3994597"/>
            <a:ext cx="3200397" cy="6063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08B86E-483E-DC85-A75E-63DE4B6AB60E}"/>
              </a:ext>
            </a:extLst>
          </p:cNvPr>
          <p:cNvSpPr/>
          <p:nvPr/>
        </p:nvSpPr>
        <p:spPr>
          <a:xfrm>
            <a:off x="678657" y="2665680"/>
            <a:ext cx="2326169" cy="1200324"/>
          </a:xfrm>
          <a:prstGeom prst="rect">
            <a:avLst/>
          </a:prstGeom>
          <a:solidFill>
            <a:srgbClr val="64AD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O" sz="2400" b="1" dirty="0">
                <a:latin typeface="Helvetica" pitchFamily="2" charset="0"/>
              </a:rPr>
              <a:t>Registrer deg</a:t>
            </a:r>
          </a:p>
        </p:txBody>
      </p:sp>
    </p:spTree>
    <p:extLst>
      <p:ext uri="{BB962C8B-B14F-4D97-AF65-F5344CB8AC3E}">
        <p14:creationId xmlns:p14="http://schemas.microsoft.com/office/powerpoint/2010/main" val="4126553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233</Words>
  <Application>Microsoft Macintosh PowerPoint</Application>
  <PresentationFormat>Widescreen</PresentationFormat>
  <Paragraphs>40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Aptos</vt:lpstr>
      <vt:lpstr>Aptos Display</vt:lpstr>
      <vt:lpstr>Arial</vt:lpstr>
      <vt:lpstr>Helvetica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Anita Svendheim</dc:creator>
  <cp:lastModifiedBy>Anita Svendheim</cp:lastModifiedBy>
  <cp:revision>12</cp:revision>
  <cp:lastPrinted>2025-09-10T14:49:36Z</cp:lastPrinted>
  <dcterms:created xsi:type="dcterms:W3CDTF">2024-10-25T07:32:57Z</dcterms:created>
  <dcterms:modified xsi:type="dcterms:W3CDTF">2025-09-19T14:29:57Z</dcterms:modified>
</cp:coreProperties>
</file>