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71" r:id="rId2"/>
  </p:sldIdLst>
  <p:sldSz cx="7772400" cy="10058400"/>
  <p:notesSz cx="7315200" cy="9601200"/>
  <p:defaultTextStyle>
    <a:defPPr>
      <a:defRPr lang="en-US"/>
    </a:defPPr>
    <a:lvl1pPr marL="0" algn="l" defTabSz="101873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370" algn="l" defTabSz="101873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737" algn="l" defTabSz="101873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107" algn="l" defTabSz="101873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475" algn="l" defTabSz="101873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6846" algn="l" defTabSz="101873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213" algn="l" defTabSz="101873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583" algn="l" defTabSz="101873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4951" algn="l" defTabSz="101873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0A42"/>
    <a:srgbClr val="FF3300"/>
    <a:srgbClr val="02236E"/>
    <a:srgbClr val="2E8A2E"/>
    <a:srgbClr val="339933"/>
    <a:srgbClr val="007774"/>
    <a:srgbClr val="006666"/>
    <a:srgbClr val="00808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BE36C8-5106-45F2-BDB5-41047B540BCB}" v="65" dt="2026-01-05T11:34:31.0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14" autoAdjust="0"/>
  </p:normalViewPr>
  <p:slideViewPr>
    <p:cSldViewPr>
      <p:cViewPr varScale="1">
        <p:scale>
          <a:sx n="53" d="100"/>
          <a:sy n="53" d="100"/>
        </p:scale>
        <p:origin x="2539" y="72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7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3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1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68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5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49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5684-34E1-4AA8-9E99-FD652EC1614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49537-4F66-4FF7-9AEE-904B04A1D2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63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5684-34E1-4AA8-9E99-FD652EC1614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49537-4F66-4FF7-9AEE-904B04A1D2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788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26243" y="537847"/>
            <a:ext cx="1311594" cy="114414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1466" y="537847"/>
            <a:ext cx="3805239" cy="114414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5684-34E1-4AA8-9E99-FD652EC1614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49537-4F66-4FF7-9AEE-904B04A1D2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726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5684-34E1-4AA8-9E99-FD652EC1614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49537-4F66-4FF7-9AEE-904B04A1D2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31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7" y="6463455"/>
            <a:ext cx="6606540" cy="1997710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7" y="4263183"/>
            <a:ext cx="6606540" cy="2200273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37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7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1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4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68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21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5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49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5684-34E1-4AA8-9E99-FD652EC1614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49537-4F66-4FF7-9AEE-904B04A1D2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480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1466" y="3129281"/>
            <a:ext cx="2558415" cy="8849997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9421" y="3129281"/>
            <a:ext cx="2558415" cy="8849997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5684-34E1-4AA8-9E99-FD652EC1614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49537-4F66-4FF7-9AEE-904B04A1D2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985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1" y="2251499"/>
            <a:ext cx="3434159" cy="938318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9370" indent="0">
              <a:buNone/>
              <a:defRPr sz="2200" b="1"/>
            </a:lvl2pPr>
            <a:lvl3pPr marL="1018737" indent="0">
              <a:buNone/>
              <a:defRPr sz="2000" b="1"/>
            </a:lvl3pPr>
            <a:lvl4pPr marL="1528107" indent="0">
              <a:buNone/>
              <a:defRPr sz="1800" b="1"/>
            </a:lvl4pPr>
            <a:lvl5pPr marL="2037475" indent="0">
              <a:buNone/>
              <a:defRPr sz="1800" b="1"/>
            </a:lvl5pPr>
            <a:lvl6pPr marL="2546846" indent="0">
              <a:buNone/>
              <a:defRPr sz="1800" b="1"/>
            </a:lvl6pPr>
            <a:lvl7pPr marL="3056213" indent="0">
              <a:buNone/>
              <a:defRPr sz="1800" b="1"/>
            </a:lvl7pPr>
            <a:lvl8pPr marL="3565583" indent="0">
              <a:buNone/>
              <a:defRPr sz="1800" b="1"/>
            </a:lvl8pPr>
            <a:lvl9pPr marL="40749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1" y="3189817"/>
            <a:ext cx="3434159" cy="579522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9370" indent="0">
              <a:buNone/>
              <a:defRPr sz="2200" b="1"/>
            </a:lvl2pPr>
            <a:lvl3pPr marL="1018737" indent="0">
              <a:buNone/>
              <a:defRPr sz="2000" b="1"/>
            </a:lvl3pPr>
            <a:lvl4pPr marL="1528107" indent="0">
              <a:buNone/>
              <a:defRPr sz="1800" b="1"/>
            </a:lvl4pPr>
            <a:lvl5pPr marL="2037475" indent="0">
              <a:buNone/>
              <a:defRPr sz="1800" b="1"/>
            </a:lvl5pPr>
            <a:lvl6pPr marL="2546846" indent="0">
              <a:buNone/>
              <a:defRPr sz="1800" b="1"/>
            </a:lvl6pPr>
            <a:lvl7pPr marL="3056213" indent="0">
              <a:buNone/>
              <a:defRPr sz="1800" b="1"/>
            </a:lvl7pPr>
            <a:lvl8pPr marL="3565583" indent="0">
              <a:buNone/>
              <a:defRPr sz="1800" b="1"/>
            </a:lvl8pPr>
            <a:lvl9pPr marL="40749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5684-34E1-4AA8-9E99-FD652EC1614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49537-4F66-4FF7-9AEE-904B04A1D2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703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5684-34E1-4AA8-9E99-FD652EC1614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49537-4F66-4FF7-9AEE-904B04A1D2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042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5684-34E1-4AA8-9E99-FD652EC1614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49537-4F66-4FF7-9AEE-904B04A1D2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778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3"/>
            <a:ext cx="2557067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4" y="400476"/>
            <a:ext cx="4344989" cy="8584567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6"/>
            <a:ext cx="2557067" cy="6880227"/>
          </a:xfrm>
        </p:spPr>
        <p:txBody>
          <a:bodyPr/>
          <a:lstStyle>
            <a:lvl1pPr marL="0" indent="0">
              <a:buNone/>
              <a:defRPr sz="1600"/>
            </a:lvl1pPr>
            <a:lvl2pPr marL="509370" indent="0">
              <a:buNone/>
              <a:defRPr sz="1400"/>
            </a:lvl2pPr>
            <a:lvl3pPr marL="1018737" indent="0">
              <a:buNone/>
              <a:defRPr sz="1200"/>
            </a:lvl3pPr>
            <a:lvl4pPr marL="1528107" indent="0">
              <a:buNone/>
              <a:defRPr sz="1100"/>
            </a:lvl4pPr>
            <a:lvl5pPr marL="2037475" indent="0">
              <a:buNone/>
              <a:defRPr sz="1100"/>
            </a:lvl5pPr>
            <a:lvl6pPr marL="2546846" indent="0">
              <a:buNone/>
              <a:defRPr sz="1100"/>
            </a:lvl6pPr>
            <a:lvl7pPr marL="3056213" indent="0">
              <a:buNone/>
              <a:defRPr sz="1100"/>
            </a:lvl7pPr>
            <a:lvl8pPr marL="3565583" indent="0">
              <a:buNone/>
              <a:defRPr sz="1100"/>
            </a:lvl8pPr>
            <a:lvl9pPr marL="4074951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5684-34E1-4AA8-9E99-FD652EC1614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49537-4F66-4FF7-9AEE-904B04A1D2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814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4" y="7040881"/>
            <a:ext cx="4663440" cy="831217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4" y="898737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370" indent="0">
              <a:buNone/>
              <a:defRPr sz="3200"/>
            </a:lvl2pPr>
            <a:lvl3pPr marL="1018737" indent="0">
              <a:buNone/>
              <a:defRPr sz="2600"/>
            </a:lvl3pPr>
            <a:lvl4pPr marL="1528107" indent="0">
              <a:buNone/>
              <a:defRPr sz="2200"/>
            </a:lvl4pPr>
            <a:lvl5pPr marL="2037475" indent="0">
              <a:buNone/>
              <a:defRPr sz="2200"/>
            </a:lvl5pPr>
            <a:lvl6pPr marL="2546846" indent="0">
              <a:buNone/>
              <a:defRPr sz="2200"/>
            </a:lvl6pPr>
            <a:lvl7pPr marL="3056213" indent="0">
              <a:buNone/>
              <a:defRPr sz="2200"/>
            </a:lvl7pPr>
            <a:lvl8pPr marL="3565583" indent="0">
              <a:buNone/>
              <a:defRPr sz="2200"/>
            </a:lvl8pPr>
            <a:lvl9pPr marL="4074951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4" y="7872098"/>
            <a:ext cx="4663440" cy="1180463"/>
          </a:xfrm>
        </p:spPr>
        <p:txBody>
          <a:bodyPr/>
          <a:lstStyle>
            <a:lvl1pPr marL="0" indent="0">
              <a:buNone/>
              <a:defRPr sz="1600"/>
            </a:lvl1pPr>
            <a:lvl2pPr marL="509370" indent="0">
              <a:buNone/>
              <a:defRPr sz="1400"/>
            </a:lvl2pPr>
            <a:lvl3pPr marL="1018737" indent="0">
              <a:buNone/>
              <a:defRPr sz="1200"/>
            </a:lvl3pPr>
            <a:lvl4pPr marL="1528107" indent="0">
              <a:buNone/>
              <a:defRPr sz="1100"/>
            </a:lvl4pPr>
            <a:lvl5pPr marL="2037475" indent="0">
              <a:buNone/>
              <a:defRPr sz="1100"/>
            </a:lvl5pPr>
            <a:lvl6pPr marL="2546846" indent="0">
              <a:buNone/>
              <a:defRPr sz="1100"/>
            </a:lvl6pPr>
            <a:lvl7pPr marL="3056213" indent="0">
              <a:buNone/>
              <a:defRPr sz="1100"/>
            </a:lvl7pPr>
            <a:lvl8pPr marL="3565583" indent="0">
              <a:buNone/>
              <a:defRPr sz="1100"/>
            </a:lvl8pPr>
            <a:lvl9pPr marL="4074951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5684-34E1-4AA8-9E99-FD652EC1614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49537-4F66-4FF7-9AEE-904B04A1D2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299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74" tIns="50938" rIns="101874" bIns="5093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74" tIns="50938" rIns="101874" bIns="5093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101874" tIns="50938" rIns="101874" bIns="50938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45684-34E1-4AA8-9E99-FD652EC1614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1/5/2026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101874" tIns="50938" rIns="101874" bIns="50938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101874" tIns="50938" rIns="101874" bIns="50938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49537-4F66-4FF7-9AEE-904B04A1D2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51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10187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28" indent="-382028" algn="l" defTabSz="1018737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24" indent="-318355" algn="l" defTabSz="1018737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422" indent="-254684" algn="l" defTabSz="1018737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790" indent="-254684" algn="l" defTabSz="1018737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160" indent="-254684" algn="l" defTabSz="1018737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529" indent="-254684" algn="l" defTabSz="101873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0898" indent="-254684" algn="l" defTabSz="101873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267" indent="-254684" algn="l" defTabSz="101873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29636" indent="-254684" algn="l" defTabSz="101873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73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370" algn="l" defTabSz="101873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737" algn="l" defTabSz="101873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107" algn="l" defTabSz="101873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475" algn="l" defTabSz="101873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846" algn="l" defTabSz="101873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213" algn="l" defTabSz="101873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583" algn="l" defTabSz="101873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4951" algn="l" defTabSz="101873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flag in a circle&#10;&#10;AI-generated content may be incorrect.">
            <a:extLst>
              <a:ext uri="{FF2B5EF4-FFF2-40B4-BE49-F238E27FC236}">
                <a16:creationId xmlns:a16="http://schemas.microsoft.com/office/drawing/2014/main" id="{5CA3F5BE-A560-C3DB-2DB8-B585C25048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97" y="0"/>
            <a:ext cx="1005018" cy="1005018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H="1">
            <a:off x="0" y="990600"/>
            <a:ext cx="7782522" cy="0"/>
          </a:xfrm>
          <a:prstGeom prst="line">
            <a:avLst/>
          </a:prstGeom>
          <a:ln w="38100">
            <a:solidFill>
              <a:srgbClr val="02236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2861487A-D984-42CD-9E34-47635E3B73DE}"/>
              </a:ext>
            </a:extLst>
          </p:cNvPr>
          <p:cNvCxnSpPr/>
          <p:nvPr/>
        </p:nvCxnSpPr>
        <p:spPr>
          <a:xfrm flipH="1">
            <a:off x="0" y="9338780"/>
            <a:ext cx="7782522" cy="0"/>
          </a:xfrm>
          <a:prstGeom prst="line">
            <a:avLst/>
          </a:prstGeom>
          <a:ln w="38100">
            <a:solidFill>
              <a:srgbClr val="02236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 Box 12">
            <a:extLst>
              <a:ext uri="{FF2B5EF4-FFF2-40B4-BE49-F238E27FC236}">
                <a16:creationId xmlns:a16="http://schemas.microsoft.com/office/drawing/2014/main" id="{C89D7830-B818-4CDE-9C59-D049D08BF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3482" y="9392979"/>
            <a:ext cx="1861973" cy="589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4D2D0"/>
                  </a:outerShdw>
                </a:effectLst>
              </a14:hiddenEffects>
            </a:ext>
          </a:extLst>
        </p:spPr>
        <p:txBody>
          <a:bodyPr vert="horz" wrap="square" lIns="33117" tIns="33117" rIns="33117" bIns="33117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101873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370" algn="l" defTabSz="101873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8737" algn="l" defTabSz="101873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107" algn="l" defTabSz="101873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7475" algn="l" defTabSz="101873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6846" algn="l" defTabSz="101873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6213" algn="l" defTabSz="101873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5583" algn="l" defTabSz="101873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4951" algn="l" defTabSz="101873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875194">
              <a:lnSpc>
                <a:spcPct val="119000"/>
              </a:lnSpc>
            </a:pPr>
            <a:r>
              <a:rPr lang="en-US" sz="800" b="1" kern="1400" dirty="0">
                <a:solidFill>
                  <a:schemeClr val="tx2"/>
                </a:solidFill>
                <a:latin typeface="Arial"/>
              </a:rPr>
              <a:t>940 W. Oakland Ave, Suite A1 </a:t>
            </a:r>
          </a:p>
          <a:p>
            <a:pPr algn="r" defTabSz="875194">
              <a:lnSpc>
                <a:spcPct val="119000"/>
              </a:lnSpc>
            </a:pPr>
            <a:r>
              <a:rPr lang="en-US" sz="800" b="1" kern="1400" dirty="0">
                <a:solidFill>
                  <a:schemeClr val="tx2"/>
                </a:solidFill>
                <a:latin typeface="Arial"/>
              </a:rPr>
              <a:t>Oakland, FL 34787</a:t>
            </a:r>
          </a:p>
          <a:p>
            <a:pPr algn="r" defTabSz="875194">
              <a:lnSpc>
                <a:spcPct val="119000"/>
              </a:lnSpc>
            </a:pPr>
            <a:r>
              <a:rPr lang="en-US" sz="800" b="1" kern="1400" dirty="0">
                <a:solidFill>
                  <a:schemeClr val="tx2"/>
                </a:solidFill>
              </a:rPr>
              <a:t>DUNS NUMBER: 036980486</a:t>
            </a:r>
          </a:p>
          <a:p>
            <a:pPr algn="r" defTabSz="875194">
              <a:lnSpc>
                <a:spcPct val="119000"/>
              </a:lnSpc>
            </a:pPr>
            <a:r>
              <a:rPr lang="en-US" sz="800" b="1" kern="1400" dirty="0">
                <a:solidFill>
                  <a:schemeClr val="tx2"/>
                </a:solidFill>
              </a:rPr>
              <a:t>CAGE CODE: 75YN6</a:t>
            </a:r>
          </a:p>
          <a:p>
            <a:pPr algn="r" defTabSz="875194">
              <a:lnSpc>
                <a:spcPct val="119000"/>
              </a:lnSpc>
            </a:pPr>
            <a:r>
              <a:rPr lang="en-US" sz="800" b="1" kern="1400" dirty="0">
                <a:solidFill>
                  <a:schemeClr val="tx2"/>
                </a:solidFill>
                <a:latin typeface="Arial"/>
              </a:rPr>
              <a:t> </a:t>
            </a:r>
            <a:endParaRPr lang="en-US" sz="800" b="1" kern="1400" dirty="0">
              <a:solidFill>
                <a:schemeClr val="tx2"/>
              </a:solidFill>
            </a:endParaRPr>
          </a:p>
          <a:p>
            <a:pPr algn="r" defTabSz="875194">
              <a:lnSpc>
                <a:spcPct val="119000"/>
              </a:lnSpc>
              <a:spcAft>
                <a:spcPts val="543"/>
              </a:spcAft>
            </a:pPr>
            <a:r>
              <a:rPr lang="en-US" sz="800" b="1" kern="1400" dirty="0">
                <a:solidFill>
                  <a:schemeClr val="tx2"/>
                </a:solidFill>
              </a:rPr>
              <a:t> </a:t>
            </a:r>
          </a:p>
          <a:p>
            <a:pPr algn="r" defTabSz="827921" fontAlgn="base">
              <a:spcBef>
                <a:spcPct val="0"/>
              </a:spcBef>
              <a:spcAft>
                <a:spcPct val="0"/>
              </a:spcAft>
            </a:pPr>
            <a:endParaRPr lang="en-US" altLang="en-US" sz="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r" defTabSz="827921" fontAlgn="base">
              <a:spcBef>
                <a:spcPct val="0"/>
              </a:spcBef>
              <a:spcAft>
                <a:spcPct val="0"/>
              </a:spcAft>
            </a:pPr>
            <a:endParaRPr lang="en-US" altLang="en-US" sz="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 Box 12">
            <a:extLst>
              <a:ext uri="{FF2B5EF4-FFF2-40B4-BE49-F238E27FC236}">
                <a16:creationId xmlns:a16="http://schemas.microsoft.com/office/drawing/2014/main" id="{05E2DFF0-510D-4717-8A6F-212A2450E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27" y="9448800"/>
            <a:ext cx="1574602" cy="491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4D2D0"/>
                  </a:outerShdw>
                </a:effectLst>
              </a14:hiddenEffects>
            </a:ext>
          </a:extLst>
        </p:spPr>
        <p:txBody>
          <a:bodyPr vert="horz" wrap="square" lIns="33117" tIns="33117" rIns="33117" bIns="33117" numCol="1" anchor="t" anchorCtr="0" compatLnSpc="1">
            <a:prstTxWarp prst="textNoShape">
              <a:avLst/>
            </a:prstTxWarp>
          </a:bodyPr>
          <a:lstStyle/>
          <a:p>
            <a:pPr defTabSz="875172">
              <a:lnSpc>
                <a:spcPct val="119000"/>
              </a:lnSpc>
            </a:pPr>
            <a:r>
              <a:rPr lang="en-US" sz="900" b="1" kern="1400" dirty="0">
                <a:solidFill>
                  <a:schemeClr val="tx2"/>
                </a:solidFill>
                <a:latin typeface="Arial"/>
              </a:rPr>
              <a:t>Office (407) 614-8781 </a:t>
            </a:r>
          </a:p>
          <a:p>
            <a:pPr defTabSz="875172">
              <a:lnSpc>
                <a:spcPct val="119000"/>
              </a:lnSpc>
            </a:pPr>
            <a:r>
              <a:rPr lang="en-US" sz="900" b="1" kern="1400" dirty="0">
                <a:solidFill>
                  <a:schemeClr val="tx2"/>
                </a:solidFill>
                <a:latin typeface="Arial"/>
              </a:rPr>
              <a:t>info@PaladinHC.com</a:t>
            </a:r>
            <a:endParaRPr lang="en-US" sz="900" b="1" kern="1400" dirty="0">
              <a:solidFill>
                <a:schemeClr val="tx2"/>
              </a:solidFill>
            </a:endParaRPr>
          </a:p>
          <a:p>
            <a:pPr defTabSz="875172">
              <a:lnSpc>
                <a:spcPct val="119000"/>
              </a:lnSpc>
            </a:pPr>
            <a:r>
              <a:rPr lang="en-US" sz="900" b="1" kern="1400" dirty="0">
                <a:solidFill>
                  <a:schemeClr val="tx2"/>
                </a:solidFill>
                <a:latin typeface="Arial"/>
              </a:rPr>
              <a:t>www.PaladinHC.com</a:t>
            </a:r>
            <a:endParaRPr lang="en-US" altLang="en-US" sz="9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A blue and white sign with white text&#10;&#10;Description automatically generated with low confidence">
            <a:extLst>
              <a:ext uri="{FF2B5EF4-FFF2-40B4-BE49-F238E27FC236}">
                <a16:creationId xmlns:a16="http://schemas.microsoft.com/office/drawing/2014/main" id="{E1C7ADA7-3822-EE64-F80D-BA4672F1B8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0819" y="9414118"/>
            <a:ext cx="2286000" cy="546941"/>
          </a:xfrm>
          <a:prstGeom prst="rect">
            <a:avLst/>
          </a:prstGeom>
        </p:spPr>
      </p:pic>
      <p:pic>
        <p:nvPicPr>
          <p:cNvPr id="9" name="Picture 8" descr="A picture containing text, graphics, font, graphic design&#10;&#10;Description automatically generated">
            <a:extLst>
              <a:ext uri="{FF2B5EF4-FFF2-40B4-BE49-F238E27FC236}">
                <a16:creationId xmlns:a16="http://schemas.microsoft.com/office/drawing/2014/main" id="{06DAA86A-0DEC-C22E-CCFA-62A37E195A0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849" y="140384"/>
            <a:ext cx="2895606" cy="73152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94E3C77-EF8A-962B-5753-B0EF80FEF811}"/>
              </a:ext>
            </a:extLst>
          </p:cNvPr>
          <p:cNvSpPr txBox="1"/>
          <p:nvPr/>
        </p:nvSpPr>
        <p:spPr>
          <a:xfrm>
            <a:off x="127027" y="4278154"/>
            <a:ext cx="7518346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500" dirty="0"/>
              <a:t>Paladin Healthcare LLC offers a </a:t>
            </a:r>
            <a:r>
              <a:rPr lang="en-GB" sz="1500" b="1" dirty="0"/>
              <a:t>versatile rail-based system</a:t>
            </a:r>
            <a:r>
              <a:rPr lang="en-GB" sz="1500" dirty="0"/>
              <a:t> designed to support </a:t>
            </a:r>
            <a:r>
              <a:rPr lang="en-GB" sz="1500" i="1" dirty="0"/>
              <a:t>almost any application</a:t>
            </a:r>
            <a:r>
              <a:rPr lang="en-GB" sz="1500" dirty="0"/>
              <a:t>. Whether in healthcare environments, homes, schools, or workspaces, our rail solutions make it easy to mount, organize, and rearrange items—quickly and securely.</a:t>
            </a:r>
          </a:p>
          <a:p>
            <a:endParaRPr lang="en-GB" sz="1500" dirty="0"/>
          </a:p>
          <a:p>
            <a:r>
              <a:rPr lang="en-US" sz="1500" b="1" dirty="0"/>
              <a:t>What Can You Mount on a Rail?</a:t>
            </a:r>
          </a:p>
          <a:p>
            <a:r>
              <a:rPr lang="en-US" sz="1500" dirty="0"/>
              <a:t>✔ Picture frames &amp; signage</a:t>
            </a:r>
            <a:br>
              <a:rPr lang="en-US" sz="1500" dirty="0"/>
            </a:br>
            <a:r>
              <a:rPr lang="en-US" sz="1500" dirty="0"/>
              <a:t>✔ Toy organizers &amp; storage bins, even decorative planters</a:t>
            </a:r>
            <a:br>
              <a:rPr lang="en-US" sz="1500" dirty="0"/>
            </a:br>
            <a:r>
              <a:rPr lang="en-US" sz="1500" dirty="0"/>
              <a:t>✔ Medical accessories &amp; equipment</a:t>
            </a:r>
            <a:br>
              <a:rPr lang="en-US" sz="1500" dirty="0"/>
            </a:br>
            <a:r>
              <a:rPr lang="en-US" sz="1500" dirty="0"/>
              <a:t>✔ Shelving, hooks &amp; baskets</a:t>
            </a:r>
            <a:br>
              <a:rPr lang="en-US" sz="1500" dirty="0"/>
            </a:br>
            <a:r>
              <a:rPr lang="en-US" sz="1500" dirty="0"/>
              <a:t>✔ Educational tools &amp; displays</a:t>
            </a:r>
          </a:p>
          <a:p>
            <a:r>
              <a:rPr lang="en-GB" sz="1500" dirty="0"/>
              <a:t>If it hangs, holds, or organizes—it can likely go on a rail.</a:t>
            </a:r>
          </a:p>
          <a:p>
            <a:endParaRPr lang="en-GB" sz="1500" dirty="0"/>
          </a:p>
          <a:p>
            <a:r>
              <a:rPr lang="en-GB" sz="1500" b="1" dirty="0"/>
              <a:t>Why Choose Paladin Rail Systems?</a:t>
            </a:r>
          </a:p>
          <a:p>
            <a:r>
              <a:rPr lang="en-GB" sz="1500" dirty="0"/>
              <a:t>• </a:t>
            </a:r>
            <a:r>
              <a:rPr lang="en-GB" sz="1500" b="1" dirty="0"/>
              <a:t>Flexible &amp; Modular</a:t>
            </a:r>
            <a:r>
              <a:rPr lang="en-GB" sz="1500" dirty="0"/>
              <a:t> – Change layouts without tools or damage</a:t>
            </a:r>
            <a:br>
              <a:rPr lang="en-GB" sz="1500" dirty="0"/>
            </a:br>
            <a:r>
              <a:rPr lang="en-GB" sz="1500" dirty="0"/>
              <a:t>• </a:t>
            </a:r>
            <a:r>
              <a:rPr lang="en-GB" sz="1500" b="1" dirty="0"/>
              <a:t>Space-Saving Design</a:t>
            </a:r>
            <a:r>
              <a:rPr lang="en-GB" sz="1500" dirty="0"/>
              <a:t> – Keep floors and surfaces clear</a:t>
            </a:r>
            <a:br>
              <a:rPr lang="en-GB" sz="1500" dirty="0"/>
            </a:br>
            <a:r>
              <a:rPr lang="en-GB" sz="1500" dirty="0"/>
              <a:t>• </a:t>
            </a:r>
            <a:r>
              <a:rPr lang="en-GB" sz="1500" b="1" dirty="0"/>
              <a:t>Durable &amp; Reliable</a:t>
            </a:r>
            <a:r>
              <a:rPr lang="en-GB" sz="1500" dirty="0"/>
              <a:t> – Built for daily use</a:t>
            </a:r>
            <a:br>
              <a:rPr lang="en-GB" sz="1500" dirty="0"/>
            </a:br>
            <a:r>
              <a:rPr lang="en-GB" sz="1500" dirty="0"/>
              <a:t>• </a:t>
            </a:r>
            <a:r>
              <a:rPr lang="en-GB" sz="1500" b="1" dirty="0"/>
              <a:t>Clean, Professional Look</a:t>
            </a:r>
            <a:r>
              <a:rPr lang="en-GB" sz="1500" dirty="0"/>
              <a:t> – Ideal for healthcare and home settings</a:t>
            </a:r>
            <a:br>
              <a:rPr lang="en-GB" sz="1500" dirty="0"/>
            </a:br>
            <a:r>
              <a:rPr lang="en-GB" sz="1500" dirty="0"/>
              <a:t>• </a:t>
            </a:r>
            <a:r>
              <a:rPr lang="en-GB" sz="1500" b="1" dirty="0"/>
              <a:t>Easy Installation</a:t>
            </a:r>
            <a:r>
              <a:rPr lang="en-GB" sz="1500" dirty="0"/>
              <a:t> – Fast setup on most walls</a:t>
            </a:r>
          </a:p>
          <a:p>
            <a:endParaRPr lang="en-GB" sz="1500" dirty="0"/>
          </a:p>
          <a:p>
            <a:r>
              <a:rPr lang="en-GB" sz="1500" b="1" dirty="0"/>
              <a:t>Adapt. Organize. Create.</a:t>
            </a:r>
          </a:p>
          <a:p>
            <a:r>
              <a:rPr lang="en-GB" sz="1500" dirty="0"/>
              <a:t>With </a:t>
            </a:r>
            <a:r>
              <a:rPr lang="en-GB" sz="1500"/>
              <a:t>Paladin Healthcare’s rail system, </a:t>
            </a:r>
            <a:r>
              <a:rPr lang="en-GB" sz="1500" dirty="0"/>
              <a:t>your space works </a:t>
            </a:r>
            <a:r>
              <a:rPr lang="en-GB" sz="1500" b="1" dirty="0"/>
              <a:t>for you</a:t>
            </a:r>
            <a:r>
              <a:rPr lang="en-GB" sz="1500" dirty="0"/>
              <a:t>—not against you.</a:t>
            </a:r>
          </a:p>
          <a:p>
            <a:endParaRPr lang="en-GB" sz="15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9754D1-2280-3EFC-FC09-50B04F9BA4C2}"/>
              </a:ext>
            </a:extLst>
          </p:cNvPr>
          <p:cNvSpPr txBox="1"/>
          <p:nvPr/>
        </p:nvSpPr>
        <p:spPr>
          <a:xfrm>
            <a:off x="914400" y="114181"/>
            <a:ext cx="3733800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 b="1" dirty="0">
                <a:solidFill>
                  <a:srgbClr val="232A33"/>
                </a:solidFill>
                <a:latin typeface="Arial" panose="020B0604020202020204" pitchFamily="34" charset="0"/>
              </a:rPr>
              <a:t>One Rail - Endless Applications</a:t>
            </a:r>
          </a:p>
          <a:p>
            <a:pPr algn="ctr"/>
            <a:r>
              <a:rPr lang="en-GB" sz="1400" b="1" i="0" dirty="0">
                <a:solidFill>
                  <a:srgbClr val="232A33"/>
                </a:solidFill>
                <a:effectLst/>
                <a:latin typeface="Arial" panose="020B0604020202020204" pitchFamily="34" charset="0"/>
              </a:rPr>
              <a:t>Maximiz</a:t>
            </a:r>
            <a:r>
              <a:rPr lang="en-GB" sz="1400" b="1" dirty="0">
                <a:solidFill>
                  <a:srgbClr val="232A33"/>
                </a:solidFill>
                <a:latin typeface="Arial" panose="020B0604020202020204" pitchFamily="34" charset="0"/>
              </a:rPr>
              <a:t>e space! Simplify organization! Adapt to your needs! Unlimited flexibility!</a:t>
            </a:r>
            <a:endParaRPr lang="en-GB" sz="1400" b="1" i="0" dirty="0">
              <a:solidFill>
                <a:srgbClr val="232A33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7F18130-9127-30B9-8611-6E7CCBD37E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27" y="1183553"/>
            <a:ext cx="2409825" cy="1390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1D78E27D-7109-8750-9D70-D4AB966B6D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27027" y="2667000"/>
            <a:ext cx="2409824" cy="1390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>
            <a:extLst>
              <a:ext uri="{FF2B5EF4-FFF2-40B4-BE49-F238E27FC236}">
                <a16:creationId xmlns:a16="http://schemas.microsoft.com/office/drawing/2014/main" id="{CA863C35-2F0F-5222-367B-BC5F2DC6B9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3879" y="2669299"/>
            <a:ext cx="1047974" cy="1397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A3FEFC6-C318-E4DA-3D62-483236304E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3879" y="1176296"/>
            <a:ext cx="1047974" cy="1397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>
            <a:extLst>
              <a:ext uri="{FF2B5EF4-FFF2-40B4-BE49-F238E27FC236}">
                <a16:creationId xmlns:a16="http://schemas.microsoft.com/office/drawing/2014/main" id="{00A82871-690C-BC36-3475-73FA5CCA89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8881" y="1183553"/>
            <a:ext cx="2028520" cy="1372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EC4747AE-7BA3-2B91-F06B-3562635AFA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8882" y="2688771"/>
            <a:ext cx="2028520" cy="1368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>
            <a:extLst>
              <a:ext uri="{FF2B5EF4-FFF2-40B4-BE49-F238E27FC236}">
                <a16:creationId xmlns:a16="http://schemas.microsoft.com/office/drawing/2014/main" id="{BC06525C-A024-6CC5-8A37-B6887F0856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1529298"/>
            <a:ext cx="1650943" cy="2890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A cat sitting on a box&#10;&#10;AI-generated content may be incorrect.">
            <a:extLst>
              <a:ext uri="{FF2B5EF4-FFF2-40B4-BE49-F238E27FC236}">
                <a16:creationId xmlns:a16="http://schemas.microsoft.com/office/drawing/2014/main" id="{D3209DD8-B253-EE0C-57DD-6DF6ABE535D0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65400" y="1176296"/>
            <a:ext cx="1679973" cy="2880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707085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5169</TotalTime>
  <Words>244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2_Office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HHH</dc:creator>
  <cp:lastModifiedBy>Christiane Klang</cp:lastModifiedBy>
  <cp:revision>128</cp:revision>
  <cp:lastPrinted>2023-05-10T09:57:49Z</cp:lastPrinted>
  <dcterms:created xsi:type="dcterms:W3CDTF">2014-07-11T19:32:12Z</dcterms:created>
  <dcterms:modified xsi:type="dcterms:W3CDTF">2026-01-05T14:09:20Z</dcterms:modified>
</cp:coreProperties>
</file>