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3" name="Deleted user"/>
  <p:cmAuthor clrIdx="1" id="1" initials="" lastIdx="1" name="Jordana Matsos"/>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Lato-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19-01-23T15:23:31.044">
    <p:pos x="285" y="186"/>
    <p:text>this is the $ target, what attainment % is assumed based on leads and is that reasonable in your view? becomes a target and quality discussion and then as mentioned in deck comp to ensure motivation is solid</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2" dt="2019-01-16T15:59:49.603">
    <p:pos x="6000" y="0"/>
    <p:text>ensure these get updated with official submission values if keeping here</p:text>
  </p:cm>
  <p:cm authorId="1" idx="1" dt="2019-01-16T15:51:46.646">
    <p:pos x="6000" y="0"/>
    <p:text>Thanks Michael - if the US/CA target is collectively $12.176 mm, how does that change the NB and renewal breakdown?</p:text>
  </p:cm>
  <p:cm authorId="0" idx="3" dt="2019-01-16T15:59:49.603">
    <p:pos x="6000" y="0"/>
    <p:text>Let's discuss in person tomorrow/Friday</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 name="Google Shape;33;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4938a3a3f6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9" name="Google Shape;89;g4938a3a3f6_0_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4938a3a3f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g4938a3a3f6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9" name="Google Shape;3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4865f51c17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5" name="Google Shape;45;g4865f51c17_0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g4865f51c1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 name="Google Shape;51;g4865f51c17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a19f036d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g4a19f036d7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865f51c17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g4865f51c17_0_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4865f51c17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865f51c17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4841d90d90_3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3" name="Google Shape;83;g4841d90d90_3_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400"/>
              </a:spcBef>
              <a:spcAft>
                <a:spcPts val="0"/>
              </a:spcAft>
              <a:buSzPts val="1100"/>
              <a:buNone/>
            </a:pPr>
            <a:r>
              <a:rPr b="1" lang="en">
                <a:solidFill>
                  <a:schemeClr val="dk1"/>
                </a:solidFill>
                <a:latin typeface="Lato"/>
                <a:ea typeface="Lato"/>
                <a:cs typeface="Lato"/>
                <a:sym typeface="Lato"/>
              </a:rPr>
              <a:t>Average FTE = </a:t>
            </a:r>
            <a:r>
              <a:rPr b="1" lang="en">
                <a:solidFill>
                  <a:schemeClr val="dk1"/>
                </a:solidFill>
                <a:latin typeface="Lato"/>
                <a:ea typeface="Lato"/>
                <a:cs typeface="Lato"/>
                <a:sym typeface="Lato"/>
              </a:rPr>
              <a:t>$800K-1.2mm from past; Q3 revenues = $160K/rep per quarter </a:t>
            </a:r>
            <a:endParaRPr b="1">
              <a:solidFill>
                <a:schemeClr val="dk1"/>
              </a:solidFill>
              <a:latin typeface="Lato"/>
              <a:ea typeface="Lato"/>
              <a:cs typeface="Lato"/>
              <a:sym typeface="Lato"/>
            </a:endParaRPr>
          </a:p>
          <a:p>
            <a:pPr indent="0" lvl="0" marL="0" rtl="0" algn="l">
              <a:lnSpc>
                <a:spcPct val="115000"/>
              </a:lnSpc>
              <a:spcBef>
                <a:spcPts val="400"/>
              </a:spcBef>
              <a:spcAft>
                <a:spcPts val="0"/>
              </a:spcAft>
              <a:buSzPts val="1100"/>
              <a:buNone/>
            </a:pPr>
            <a:r>
              <a:rPr b="1" lang="en">
                <a:solidFill>
                  <a:schemeClr val="dk1"/>
                </a:solidFill>
                <a:latin typeface="Lato"/>
                <a:ea typeface="Lato"/>
                <a:cs typeface="Lato"/>
                <a:sym typeface="Lato"/>
              </a:rPr>
              <a:t>Custom Specialists today: </a:t>
            </a:r>
            <a:endParaRPr b="1">
              <a:solidFill>
                <a:schemeClr val="dk1"/>
              </a:solidFill>
              <a:latin typeface="Lato"/>
              <a:ea typeface="Lato"/>
              <a:cs typeface="Lato"/>
              <a:sym typeface="Lato"/>
            </a:endParaRPr>
          </a:p>
          <a:p>
            <a:pPr indent="0" lvl="0" marL="0" rtl="0" algn="l">
              <a:lnSpc>
                <a:spcPct val="115000"/>
              </a:lnSpc>
              <a:spcBef>
                <a:spcPts val="400"/>
              </a:spcBef>
              <a:spcAft>
                <a:spcPts val="0"/>
              </a:spcAft>
              <a:buSzPts val="1100"/>
              <a:buNone/>
            </a:pPr>
            <a:r>
              <a:rPr b="1" lang="en">
                <a:solidFill>
                  <a:schemeClr val="dk1"/>
                </a:solidFill>
                <a:latin typeface="Lato"/>
                <a:ea typeface="Lato"/>
                <a:cs typeface="Lato"/>
                <a:sym typeface="Lato"/>
              </a:rPr>
              <a:t>Americas: 5 FTEs/1 manager </a:t>
            </a:r>
            <a:endParaRPr b="1">
              <a:solidFill>
                <a:schemeClr val="dk1"/>
              </a:solidFill>
              <a:latin typeface="Lato"/>
              <a:ea typeface="Lato"/>
              <a:cs typeface="Lato"/>
              <a:sym typeface="Lato"/>
            </a:endParaRPr>
          </a:p>
          <a:p>
            <a:pPr indent="0" lvl="0" marL="0" rtl="0" algn="l">
              <a:lnSpc>
                <a:spcPct val="115000"/>
              </a:lnSpc>
              <a:spcBef>
                <a:spcPts val="400"/>
              </a:spcBef>
              <a:spcAft>
                <a:spcPts val="0"/>
              </a:spcAft>
              <a:buClr>
                <a:schemeClr val="dk1"/>
              </a:buClr>
              <a:buSzPts val="1100"/>
              <a:buFont typeface="Arial"/>
              <a:buNone/>
            </a:pPr>
            <a:r>
              <a:rPr b="1" lang="en">
                <a:solidFill>
                  <a:schemeClr val="dk1"/>
                </a:solidFill>
                <a:latin typeface="Lato"/>
                <a:ea typeface="Lato"/>
                <a:cs typeface="Lato"/>
                <a:sym typeface="Lato"/>
              </a:rPr>
              <a:t>EMEA 2 FTEs/1 manager</a:t>
            </a:r>
            <a:endParaRPr b="1">
              <a:solidFill>
                <a:schemeClr val="dk1"/>
              </a:solidFill>
              <a:latin typeface="Lato"/>
              <a:ea typeface="Lato"/>
              <a:cs typeface="Lato"/>
              <a:sym typeface="Lato"/>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ection, and body">
  <p:cSld name="TITLE_AND_BODY_1">
    <p:spTree>
      <p:nvGrpSpPr>
        <p:cNvPr id="8" name="Shape 8"/>
        <p:cNvGrpSpPr/>
        <p:nvPr/>
      </p:nvGrpSpPr>
      <p:grpSpPr>
        <a:xfrm>
          <a:off x="0" y="0"/>
          <a:ext cx="0" cy="0"/>
          <a:chOff x="0" y="0"/>
          <a:chExt cx="0" cy="0"/>
        </a:xfrm>
      </p:grpSpPr>
      <p:sp>
        <p:nvSpPr>
          <p:cNvPr id="9" name="Google Shape;9;p2"/>
          <p:cNvSpPr txBox="1"/>
          <p:nvPr/>
        </p:nvSpPr>
        <p:spPr>
          <a:xfrm>
            <a:off x="3341548" y="4710610"/>
            <a:ext cx="2460900" cy="432900"/>
          </a:xfrm>
          <a:prstGeom prst="rect">
            <a:avLst/>
          </a:prstGeom>
          <a:noFill/>
          <a:ln>
            <a:noFill/>
          </a:ln>
        </p:spPr>
        <p:txBody>
          <a:bodyPr anchorCtr="0" anchor="ctr" bIns="91425" lIns="91425" spcFirstLastPara="1" rIns="91425" wrap="square" tIns="91425">
            <a:noAutofit/>
          </a:bodyPr>
          <a:lstStyle/>
          <a:p>
            <a:pPr indent="0" lvl="0" marL="0" marR="0" rtl="0" algn="ctr">
              <a:lnSpc>
                <a:spcPct val="115000"/>
              </a:lnSpc>
              <a:spcBef>
                <a:spcPts val="0"/>
              </a:spcBef>
              <a:spcAft>
                <a:spcPts val="0"/>
              </a:spcAft>
              <a:buClr>
                <a:srgbClr val="000000"/>
              </a:buClr>
              <a:buSzPts val="600"/>
              <a:buFont typeface="Arial"/>
              <a:buNone/>
            </a:pPr>
            <a:r>
              <a:t/>
            </a:r>
            <a:endParaRPr b="0" i="0" sz="600" u="none" cap="none" strike="noStrike">
              <a:solidFill>
                <a:srgbClr val="666666"/>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600"/>
              <a:buFont typeface="Arial"/>
              <a:buNone/>
            </a:pPr>
            <a:r>
              <a:rPr b="0" i="0" lang="en" sz="600" u="none" cap="none" strike="noStrike">
                <a:solidFill>
                  <a:srgbClr val="666666"/>
                </a:solidFill>
                <a:latin typeface="Lato"/>
                <a:ea typeface="Lato"/>
                <a:cs typeface="Lato"/>
                <a:sym typeface="Lato"/>
              </a:rPr>
              <a:t>Proprietary and confidential</a:t>
            </a:r>
            <a:endParaRPr b="0" i="0" sz="600" u="none" cap="none" strike="noStrike">
              <a:solidFill>
                <a:srgbClr val="666666"/>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600"/>
              <a:buFont typeface="Arial"/>
              <a:buNone/>
            </a:pPr>
            <a:r>
              <a:t/>
            </a:r>
            <a:endParaRPr b="0" i="0" sz="600" u="none" cap="none" strike="noStrike">
              <a:solidFill>
                <a:srgbClr val="666666"/>
              </a:solidFill>
              <a:latin typeface="Lato"/>
              <a:ea typeface="Lato"/>
              <a:cs typeface="Lato"/>
              <a:sym typeface="Lato"/>
            </a:endParaRPr>
          </a:p>
        </p:txBody>
      </p:sp>
      <p:pic>
        <p:nvPicPr>
          <p:cNvPr descr="Asset 2@2x.png" id="10" name="Google Shape;10;p2"/>
          <p:cNvPicPr preferRelativeResize="0"/>
          <p:nvPr/>
        </p:nvPicPr>
        <p:blipFill rotWithShape="1">
          <a:blip r:embed="rId2">
            <a:alphaModFix/>
          </a:blip>
          <a:srcRect b="0" l="0" r="0" t="0"/>
          <a:stretch/>
        </p:blipFill>
        <p:spPr>
          <a:xfrm>
            <a:off x="8917108" y="-8733"/>
            <a:ext cx="235625" cy="23562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3">
  <p:cSld name="CUSTOM_3">
    <p:bg>
      <p:bgPr>
        <a:solidFill>
          <a:srgbClr val="EE3625"/>
        </a:solidFill>
      </p:bgPr>
    </p:bg>
    <p:spTree>
      <p:nvGrpSpPr>
        <p:cNvPr id="11" name="Shape 11"/>
        <p:cNvGrpSpPr/>
        <p:nvPr/>
      </p:nvGrpSpPr>
      <p:grpSpPr>
        <a:xfrm>
          <a:off x="0" y="0"/>
          <a:ext cx="0" cy="0"/>
          <a:chOff x="0" y="0"/>
          <a:chExt cx="0" cy="0"/>
        </a:xfrm>
      </p:grpSpPr>
      <p:pic>
        <p:nvPicPr>
          <p:cNvPr descr="Asset 2@2x.png" id="12" name="Google Shape;12;p3"/>
          <p:cNvPicPr preferRelativeResize="0"/>
          <p:nvPr/>
        </p:nvPicPr>
        <p:blipFill rotWithShape="1">
          <a:blip r:embed="rId2">
            <a:alphaModFix/>
          </a:blip>
          <a:srcRect b="0" l="0" r="0" t="0"/>
          <a:stretch/>
        </p:blipFill>
        <p:spPr>
          <a:xfrm>
            <a:off x="8741168" y="143667"/>
            <a:ext cx="235625" cy="235625"/>
          </a:xfrm>
          <a:prstGeom prst="rect">
            <a:avLst/>
          </a:prstGeom>
          <a:noFill/>
          <a:ln>
            <a:noFill/>
          </a:ln>
        </p:spPr>
      </p:pic>
      <p:sp>
        <p:nvSpPr>
          <p:cNvPr id="13" name="Google Shape;13;p3"/>
          <p:cNvSpPr txBox="1"/>
          <p:nvPr/>
        </p:nvSpPr>
        <p:spPr>
          <a:xfrm>
            <a:off x="508198" y="4710610"/>
            <a:ext cx="2460900" cy="432900"/>
          </a:xfrm>
          <a:prstGeom prst="rect">
            <a:avLst/>
          </a:prstGeom>
          <a:noFill/>
          <a:ln>
            <a:noFill/>
          </a:ln>
        </p:spPr>
        <p:txBody>
          <a:bodyPr anchorCtr="0" anchor="ctr" bIns="91425" lIns="91425" spcFirstLastPara="1" rIns="91425" wrap="square" tIns="91425">
            <a:noAutofit/>
          </a:bodyPr>
          <a:lstStyle/>
          <a:p>
            <a:pPr indent="0" lvl="0" marL="0" marR="0" rtl="0" algn="l">
              <a:lnSpc>
                <a:spcPct val="115000"/>
              </a:lnSpc>
              <a:spcBef>
                <a:spcPts val="0"/>
              </a:spcBef>
              <a:spcAft>
                <a:spcPts val="0"/>
              </a:spcAft>
              <a:buClr>
                <a:srgbClr val="000000"/>
              </a:buClr>
              <a:buSzPts val="600"/>
              <a:buFont typeface="Arial"/>
              <a:buNone/>
            </a:pPr>
            <a:r>
              <a:t/>
            </a:r>
            <a:endParaRPr b="0" i="0" sz="600" u="none" cap="none" strike="noStrike">
              <a:solidFill>
                <a:srgbClr val="FFFFFF"/>
              </a:solidFill>
              <a:latin typeface="Lato"/>
              <a:ea typeface="Lato"/>
              <a:cs typeface="Lato"/>
              <a:sym typeface="Lato"/>
            </a:endParaRPr>
          </a:p>
          <a:p>
            <a:pPr indent="0" lvl="0" marL="0" marR="0" rtl="0" algn="l">
              <a:lnSpc>
                <a:spcPct val="115000"/>
              </a:lnSpc>
              <a:spcBef>
                <a:spcPts val="0"/>
              </a:spcBef>
              <a:spcAft>
                <a:spcPts val="0"/>
              </a:spcAft>
              <a:buClr>
                <a:srgbClr val="000000"/>
              </a:buClr>
              <a:buSzPts val="600"/>
              <a:buFont typeface="Arial"/>
              <a:buNone/>
            </a:pPr>
            <a:r>
              <a:rPr b="0" i="0" lang="en" sz="600" u="none" cap="none" strike="noStrike">
                <a:solidFill>
                  <a:srgbClr val="FFFFFF"/>
                </a:solidFill>
                <a:latin typeface="Lato"/>
                <a:ea typeface="Lato"/>
                <a:cs typeface="Lato"/>
                <a:sym typeface="Lato"/>
              </a:rPr>
              <a:t>Proprietary and confidential</a:t>
            </a:r>
            <a:endParaRPr b="0" i="0" sz="600" u="none" cap="none" strike="noStrike">
              <a:solidFill>
                <a:srgbClr val="FFFFFF"/>
              </a:solidFill>
              <a:latin typeface="Lato"/>
              <a:ea typeface="Lato"/>
              <a:cs typeface="Lato"/>
              <a:sym typeface="Lato"/>
            </a:endParaRPr>
          </a:p>
          <a:p>
            <a:pPr indent="0" lvl="0" marL="0" marR="0" rtl="0" algn="l">
              <a:lnSpc>
                <a:spcPct val="115000"/>
              </a:lnSpc>
              <a:spcBef>
                <a:spcPts val="0"/>
              </a:spcBef>
              <a:spcAft>
                <a:spcPts val="0"/>
              </a:spcAft>
              <a:buClr>
                <a:srgbClr val="000000"/>
              </a:buClr>
              <a:buSzPts val="600"/>
              <a:buFont typeface="Arial"/>
              <a:buNone/>
            </a:pPr>
            <a:r>
              <a:t/>
            </a:r>
            <a:endParaRPr b="0" i="0" sz="600" u="none" cap="none" strike="noStrike">
              <a:solidFill>
                <a:srgbClr val="FFFFFF"/>
              </a:solidFill>
              <a:latin typeface="Lato"/>
              <a:ea typeface="Lato"/>
              <a:cs typeface="Lato"/>
              <a:sym typeface="Lato"/>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CUSTOM">
    <p:bg>
      <p:bgPr>
        <a:solidFill>
          <a:srgbClr val="16191E"/>
        </a:solidFill>
      </p:bgPr>
    </p:bg>
    <p:spTree>
      <p:nvGrpSpPr>
        <p:cNvPr id="14" name="Shape 14"/>
        <p:cNvGrpSpPr/>
        <p:nvPr/>
      </p:nvGrpSpPr>
      <p:grpSpPr>
        <a:xfrm>
          <a:off x="0" y="0"/>
          <a:ext cx="0" cy="0"/>
          <a:chOff x="0" y="0"/>
          <a:chExt cx="0" cy="0"/>
        </a:xfrm>
      </p:grpSpPr>
      <p:sp>
        <p:nvSpPr>
          <p:cNvPr id="15" name="Google Shape;15;p4"/>
          <p:cNvSpPr txBox="1"/>
          <p:nvPr/>
        </p:nvSpPr>
        <p:spPr>
          <a:xfrm>
            <a:off x="3341548" y="4710610"/>
            <a:ext cx="2460900" cy="432900"/>
          </a:xfrm>
          <a:prstGeom prst="rect">
            <a:avLst/>
          </a:prstGeom>
          <a:noFill/>
          <a:ln>
            <a:noFill/>
          </a:ln>
        </p:spPr>
        <p:txBody>
          <a:bodyPr anchorCtr="0" anchor="ctr" bIns="91425" lIns="91425" spcFirstLastPara="1" rIns="91425" wrap="square" tIns="91425">
            <a:noAutofit/>
          </a:bodyPr>
          <a:lstStyle/>
          <a:p>
            <a:pPr indent="0" lvl="0" marL="0" marR="0" rtl="0" algn="ctr">
              <a:lnSpc>
                <a:spcPct val="115000"/>
              </a:lnSpc>
              <a:spcBef>
                <a:spcPts val="0"/>
              </a:spcBef>
              <a:spcAft>
                <a:spcPts val="0"/>
              </a:spcAft>
              <a:buClr>
                <a:srgbClr val="000000"/>
              </a:buClr>
              <a:buSzPts val="600"/>
              <a:buFont typeface="Arial"/>
              <a:buNone/>
            </a:pPr>
            <a:r>
              <a:t/>
            </a:r>
            <a:endParaRPr b="0" i="0" sz="600" u="none" cap="none" strike="noStrike">
              <a:solidFill>
                <a:srgbClr val="666666"/>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600"/>
              <a:buFont typeface="Arial"/>
              <a:buNone/>
            </a:pPr>
            <a:r>
              <a:rPr b="0" i="0" lang="en" sz="600" u="none" cap="none" strike="noStrike">
                <a:solidFill>
                  <a:srgbClr val="666666"/>
                </a:solidFill>
                <a:latin typeface="Lato"/>
                <a:ea typeface="Lato"/>
                <a:cs typeface="Lato"/>
                <a:sym typeface="Lato"/>
              </a:rPr>
              <a:t>Proprietary and confidential</a:t>
            </a:r>
            <a:endParaRPr b="0" i="0" sz="600" u="none" cap="none" strike="noStrike">
              <a:solidFill>
                <a:srgbClr val="666666"/>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600"/>
              <a:buFont typeface="Arial"/>
              <a:buNone/>
            </a:pPr>
            <a:r>
              <a:t/>
            </a:r>
            <a:endParaRPr b="0" i="0" sz="600" u="none" cap="none" strike="noStrike">
              <a:solidFill>
                <a:srgbClr val="666666"/>
              </a:solidFill>
              <a:latin typeface="Lato"/>
              <a:ea typeface="Lato"/>
              <a:cs typeface="Lato"/>
              <a:sym typeface="Lato"/>
            </a:endParaRPr>
          </a:p>
        </p:txBody>
      </p:sp>
      <p:pic>
        <p:nvPicPr>
          <p:cNvPr descr="Asset 2@2x.png" id="16" name="Google Shape;16;p4"/>
          <p:cNvPicPr preferRelativeResize="0"/>
          <p:nvPr/>
        </p:nvPicPr>
        <p:blipFill rotWithShape="1">
          <a:blip r:embed="rId2">
            <a:alphaModFix/>
          </a:blip>
          <a:srcRect b="0" l="0" r="0" t="0"/>
          <a:stretch/>
        </p:blipFill>
        <p:spPr>
          <a:xfrm>
            <a:off x="8917108" y="-8733"/>
            <a:ext cx="235625" cy="23562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TITLE_AND_TWO_COLUMNS_1">
    <p:spTree>
      <p:nvGrpSpPr>
        <p:cNvPr id="17" name="Shape 17"/>
        <p:cNvGrpSpPr/>
        <p:nvPr/>
      </p:nvGrpSpPr>
      <p:grpSpPr>
        <a:xfrm>
          <a:off x="0" y="0"/>
          <a:ext cx="0" cy="0"/>
          <a:chOff x="0" y="0"/>
          <a:chExt cx="0" cy="0"/>
        </a:xfrm>
      </p:grpSpPr>
      <p:sp>
        <p:nvSpPr>
          <p:cNvPr id="18" name="Google Shape;18;p5"/>
          <p:cNvSpPr txBox="1"/>
          <p:nvPr/>
        </p:nvSpPr>
        <p:spPr>
          <a:xfrm>
            <a:off x="3341548" y="4710610"/>
            <a:ext cx="2460900" cy="432900"/>
          </a:xfrm>
          <a:prstGeom prst="rect">
            <a:avLst/>
          </a:prstGeom>
          <a:noFill/>
          <a:ln>
            <a:noFill/>
          </a:ln>
        </p:spPr>
        <p:txBody>
          <a:bodyPr anchorCtr="0" anchor="ctr" bIns="91425" lIns="91425" spcFirstLastPara="1" rIns="91425" wrap="square" tIns="91425">
            <a:noAutofit/>
          </a:bodyPr>
          <a:lstStyle/>
          <a:p>
            <a:pPr indent="0" lvl="0" marL="0" marR="0" rtl="0" algn="ctr">
              <a:lnSpc>
                <a:spcPct val="115000"/>
              </a:lnSpc>
              <a:spcBef>
                <a:spcPts val="0"/>
              </a:spcBef>
              <a:spcAft>
                <a:spcPts val="0"/>
              </a:spcAft>
              <a:buClr>
                <a:srgbClr val="000000"/>
              </a:buClr>
              <a:buSzPts val="600"/>
              <a:buFont typeface="Arial"/>
              <a:buNone/>
            </a:pPr>
            <a:r>
              <a:t/>
            </a:r>
            <a:endParaRPr b="0" i="0" sz="600" u="none" cap="none" strike="noStrike">
              <a:solidFill>
                <a:srgbClr val="666666"/>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600"/>
              <a:buFont typeface="Arial"/>
              <a:buNone/>
            </a:pPr>
            <a:r>
              <a:rPr b="0" i="0" lang="en" sz="600" u="none" cap="none" strike="noStrike">
                <a:solidFill>
                  <a:srgbClr val="666666"/>
                </a:solidFill>
                <a:latin typeface="Lato"/>
                <a:ea typeface="Lato"/>
                <a:cs typeface="Lato"/>
                <a:sym typeface="Lato"/>
              </a:rPr>
              <a:t>Proprietary and confidential</a:t>
            </a:r>
            <a:endParaRPr b="0" i="0" sz="600" u="none" cap="none" strike="noStrike">
              <a:solidFill>
                <a:srgbClr val="666666"/>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600"/>
              <a:buFont typeface="Arial"/>
              <a:buNone/>
            </a:pPr>
            <a:r>
              <a:t/>
            </a:r>
            <a:endParaRPr b="0" i="0" sz="600" u="none" cap="none" strike="noStrike">
              <a:solidFill>
                <a:srgbClr val="666666"/>
              </a:solidFill>
              <a:latin typeface="Lato"/>
              <a:ea typeface="Lato"/>
              <a:cs typeface="Lato"/>
              <a:sym typeface="Lato"/>
            </a:endParaRPr>
          </a:p>
        </p:txBody>
      </p:sp>
      <p:pic>
        <p:nvPicPr>
          <p:cNvPr descr="Asset 2@2x.png" id="19" name="Google Shape;19;p5"/>
          <p:cNvPicPr preferRelativeResize="0"/>
          <p:nvPr/>
        </p:nvPicPr>
        <p:blipFill rotWithShape="1">
          <a:blip r:embed="rId2">
            <a:alphaModFix/>
          </a:blip>
          <a:srcRect b="0" l="0" r="0" t="0"/>
          <a:stretch/>
        </p:blipFill>
        <p:spPr>
          <a:xfrm>
            <a:off x="8917108" y="-8733"/>
            <a:ext cx="235625" cy="235625"/>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_1">
    <p:spTree>
      <p:nvGrpSpPr>
        <p:cNvPr id="20" name="Shape 20"/>
        <p:cNvGrpSpPr/>
        <p:nvPr/>
      </p:nvGrpSpPr>
      <p:grpSpPr>
        <a:xfrm>
          <a:off x="0" y="0"/>
          <a:ext cx="0" cy="0"/>
          <a:chOff x="0" y="0"/>
          <a:chExt cx="0" cy="0"/>
        </a:xfrm>
      </p:grpSpPr>
      <p:sp>
        <p:nvSpPr>
          <p:cNvPr id="21" name="Google Shape;21;p6"/>
          <p:cNvSpPr txBox="1"/>
          <p:nvPr/>
        </p:nvSpPr>
        <p:spPr>
          <a:xfrm>
            <a:off x="311688" y="4710610"/>
            <a:ext cx="2460900" cy="432900"/>
          </a:xfrm>
          <a:prstGeom prst="rect">
            <a:avLst/>
          </a:prstGeom>
          <a:noFill/>
          <a:ln>
            <a:noFill/>
          </a:ln>
        </p:spPr>
        <p:txBody>
          <a:bodyPr anchorCtr="0" anchor="ctr" bIns="91425" lIns="91425" spcFirstLastPara="1" rIns="91425" wrap="square" tIns="91425">
            <a:noAutofit/>
          </a:bodyPr>
          <a:lstStyle/>
          <a:p>
            <a:pPr indent="0" lvl="0" marL="0" marR="0" rtl="0" algn="l">
              <a:lnSpc>
                <a:spcPct val="115000"/>
              </a:lnSpc>
              <a:spcBef>
                <a:spcPts val="0"/>
              </a:spcBef>
              <a:spcAft>
                <a:spcPts val="0"/>
              </a:spcAft>
              <a:buClr>
                <a:srgbClr val="000000"/>
              </a:buClr>
              <a:buSzPts val="600"/>
              <a:buFont typeface="Arial"/>
              <a:buNone/>
            </a:pPr>
            <a:r>
              <a:t/>
            </a:r>
            <a:endParaRPr b="0" i="0" sz="600" u="none" cap="none" strike="noStrike">
              <a:solidFill>
                <a:srgbClr val="666666"/>
              </a:solidFill>
              <a:latin typeface="Lato"/>
              <a:ea typeface="Lato"/>
              <a:cs typeface="Lato"/>
              <a:sym typeface="Lato"/>
            </a:endParaRPr>
          </a:p>
          <a:p>
            <a:pPr indent="0" lvl="0" marL="0" marR="0" rtl="0" algn="l">
              <a:lnSpc>
                <a:spcPct val="115000"/>
              </a:lnSpc>
              <a:spcBef>
                <a:spcPts val="0"/>
              </a:spcBef>
              <a:spcAft>
                <a:spcPts val="0"/>
              </a:spcAft>
              <a:buClr>
                <a:srgbClr val="000000"/>
              </a:buClr>
              <a:buSzPts val="600"/>
              <a:buFont typeface="Arial"/>
              <a:buNone/>
            </a:pPr>
            <a:r>
              <a:rPr b="0" i="0" lang="en" sz="600" u="none" cap="none" strike="noStrike">
                <a:solidFill>
                  <a:srgbClr val="666666"/>
                </a:solidFill>
                <a:latin typeface="Lato"/>
                <a:ea typeface="Lato"/>
                <a:cs typeface="Lato"/>
                <a:sym typeface="Lato"/>
              </a:rPr>
              <a:t>Proprietary and confidential</a:t>
            </a:r>
            <a:endParaRPr b="0" i="0" sz="600" u="none" cap="none" strike="noStrike">
              <a:solidFill>
                <a:srgbClr val="666666"/>
              </a:solidFill>
              <a:latin typeface="Lato"/>
              <a:ea typeface="Lato"/>
              <a:cs typeface="Lato"/>
              <a:sym typeface="Lato"/>
            </a:endParaRPr>
          </a:p>
          <a:p>
            <a:pPr indent="0" lvl="0" marL="0" marR="0" rtl="0" algn="l">
              <a:lnSpc>
                <a:spcPct val="115000"/>
              </a:lnSpc>
              <a:spcBef>
                <a:spcPts val="0"/>
              </a:spcBef>
              <a:spcAft>
                <a:spcPts val="0"/>
              </a:spcAft>
              <a:buClr>
                <a:srgbClr val="000000"/>
              </a:buClr>
              <a:buSzPts val="600"/>
              <a:buFont typeface="Arial"/>
              <a:buNone/>
            </a:pPr>
            <a:r>
              <a:t/>
            </a:r>
            <a:endParaRPr b="0" i="0" sz="600" u="none" cap="none" strike="noStrike">
              <a:solidFill>
                <a:srgbClr val="666666"/>
              </a:solidFill>
              <a:latin typeface="Lato"/>
              <a:ea typeface="Lato"/>
              <a:cs typeface="Lato"/>
              <a:sym typeface="Lato"/>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type="title">
  <p:cSld name="TITLE">
    <p:bg>
      <p:bgPr>
        <a:solidFill>
          <a:srgbClr val="16191E"/>
        </a:solidFill>
      </p:bgPr>
    </p:bg>
    <p:spTree>
      <p:nvGrpSpPr>
        <p:cNvPr id="22" name="Shape 22"/>
        <p:cNvGrpSpPr/>
        <p:nvPr/>
      </p:nvGrpSpPr>
      <p:grpSpPr>
        <a:xfrm>
          <a:off x="0" y="0"/>
          <a:ext cx="0" cy="0"/>
          <a:chOff x="0" y="0"/>
          <a:chExt cx="0" cy="0"/>
        </a:xfrm>
      </p:grpSpPr>
      <p:sp>
        <p:nvSpPr>
          <p:cNvPr id="23" name="Google Shape;23;p7"/>
          <p:cNvSpPr txBox="1"/>
          <p:nvPr>
            <p:ph type="title"/>
          </p:nvPr>
        </p:nvSpPr>
        <p:spPr>
          <a:xfrm>
            <a:off x="766650" y="415275"/>
            <a:ext cx="7610700" cy="4360200"/>
          </a:xfrm>
          <a:prstGeom prst="rect">
            <a:avLst/>
          </a:prstGeom>
          <a:noFill/>
          <a:ln>
            <a:noFill/>
          </a:ln>
        </p:spPr>
        <p:txBody>
          <a:bodyPr anchorCtr="0" anchor="ctr" bIns="91425" lIns="91425" spcFirstLastPara="1" rIns="91425" wrap="square" tIns="91425">
            <a:noAutofit/>
          </a:bodyPr>
          <a:lstStyle>
            <a:lvl1pPr lvl="0" algn="l">
              <a:lnSpc>
                <a:spcPct val="150000"/>
              </a:lnSpc>
              <a:spcBef>
                <a:spcPts val="0"/>
              </a:spcBef>
              <a:spcAft>
                <a:spcPts val="0"/>
              </a:spcAft>
              <a:buSzPts val="1800"/>
              <a:buNone/>
              <a:defRPr sz="1800">
                <a:solidFill>
                  <a:srgbClr val="FFFFFF"/>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4" name="Google Shape;24;p7"/>
          <p:cNvSpPr txBox="1"/>
          <p:nvPr/>
        </p:nvSpPr>
        <p:spPr>
          <a:xfrm>
            <a:off x="3341548" y="4710610"/>
            <a:ext cx="2460900" cy="432900"/>
          </a:xfrm>
          <a:prstGeom prst="rect">
            <a:avLst/>
          </a:prstGeom>
          <a:noFill/>
          <a:ln>
            <a:noFill/>
          </a:ln>
        </p:spPr>
        <p:txBody>
          <a:bodyPr anchorCtr="0" anchor="ctr" bIns="91425" lIns="91425" spcFirstLastPara="1" rIns="91425" wrap="square" tIns="91425">
            <a:noAutofit/>
          </a:bodyPr>
          <a:lstStyle/>
          <a:p>
            <a:pPr indent="0" lvl="0" marL="0" marR="0" rtl="0" algn="ctr">
              <a:lnSpc>
                <a:spcPct val="115000"/>
              </a:lnSpc>
              <a:spcBef>
                <a:spcPts val="0"/>
              </a:spcBef>
              <a:spcAft>
                <a:spcPts val="0"/>
              </a:spcAft>
              <a:buClr>
                <a:srgbClr val="000000"/>
              </a:buClr>
              <a:buSzPts val="600"/>
              <a:buFont typeface="Arial"/>
              <a:buNone/>
            </a:pPr>
            <a:r>
              <a:t/>
            </a:r>
            <a:endParaRPr b="0" i="0" sz="600" u="none" cap="none" strike="noStrike">
              <a:solidFill>
                <a:srgbClr val="666666"/>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600"/>
              <a:buFont typeface="Arial"/>
              <a:buNone/>
            </a:pPr>
            <a:r>
              <a:rPr b="0" i="0" lang="en" sz="600" u="none" cap="none" strike="noStrike">
                <a:solidFill>
                  <a:srgbClr val="666666"/>
                </a:solidFill>
                <a:latin typeface="Lato"/>
                <a:ea typeface="Lato"/>
                <a:cs typeface="Lato"/>
                <a:sym typeface="Lato"/>
              </a:rPr>
              <a:t>Proprietary and confidential</a:t>
            </a:r>
            <a:endParaRPr b="0" i="0" sz="600" u="none" cap="none" strike="noStrike">
              <a:solidFill>
                <a:srgbClr val="666666"/>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600"/>
              <a:buFont typeface="Arial"/>
              <a:buNone/>
            </a:pPr>
            <a:r>
              <a:t/>
            </a:r>
            <a:endParaRPr b="0" i="0" sz="600" u="none" cap="none" strike="noStrike">
              <a:solidFill>
                <a:srgbClr val="666666"/>
              </a:solidFill>
              <a:latin typeface="Lato"/>
              <a:ea typeface="Lato"/>
              <a:cs typeface="Lato"/>
              <a:sym typeface="Lato"/>
            </a:endParaRPr>
          </a:p>
        </p:txBody>
      </p:sp>
      <p:pic>
        <p:nvPicPr>
          <p:cNvPr descr="Asset 2@2x.png" id="25" name="Google Shape;25;p7"/>
          <p:cNvPicPr preferRelativeResize="0"/>
          <p:nvPr/>
        </p:nvPicPr>
        <p:blipFill rotWithShape="1">
          <a:blip r:embed="rId2">
            <a:alphaModFix/>
          </a:blip>
          <a:srcRect b="0" l="0" r="0" t="0"/>
          <a:stretch/>
        </p:blipFill>
        <p:spPr>
          <a:xfrm>
            <a:off x="8917108" y="-8733"/>
            <a:ext cx="235625" cy="23562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2">
  <p:cSld name="CUSTOM_2">
    <p:spTree>
      <p:nvGrpSpPr>
        <p:cNvPr id="26" name="Shape 26"/>
        <p:cNvGrpSpPr/>
        <p:nvPr/>
      </p:nvGrpSpPr>
      <p:grpSpPr>
        <a:xfrm>
          <a:off x="0" y="0"/>
          <a:ext cx="0" cy="0"/>
          <a:chOff x="0" y="0"/>
          <a:chExt cx="0" cy="0"/>
        </a:xfrm>
      </p:grpSpPr>
      <p:sp>
        <p:nvSpPr>
          <p:cNvPr id="27" name="Google Shape;27;p8"/>
          <p:cNvSpPr/>
          <p:nvPr/>
        </p:nvSpPr>
        <p:spPr>
          <a:xfrm>
            <a:off x="407287" y="995925"/>
            <a:ext cx="8286000" cy="3739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8"/>
          <p:cNvSpPr txBox="1"/>
          <p:nvPr/>
        </p:nvSpPr>
        <p:spPr>
          <a:xfrm>
            <a:off x="3262225" y="2648405"/>
            <a:ext cx="2685000" cy="327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0" i="0" lang="en" sz="1200" u="none" cap="none" strike="noStrike">
                <a:solidFill>
                  <a:srgbClr val="000000"/>
                </a:solidFill>
                <a:latin typeface="Arial"/>
                <a:ea typeface="Arial"/>
                <a:cs typeface="Arial"/>
                <a:sym typeface="Arial"/>
              </a:rPr>
              <a:t>Content bounding area</a:t>
            </a:r>
            <a:endParaRPr b="0" i="0" sz="1200" u="none" cap="none" strike="noStrike">
              <a:solidFill>
                <a:srgbClr val="000000"/>
              </a:solidFill>
              <a:latin typeface="Arial"/>
              <a:ea typeface="Arial"/>
              <a:cs typeface="Arial"/>
              <a:sym typeface="Arial"/>
            </a:endParaRPr>
          </a:p>
        </p:txBody>
      </p:sp>
      <p:sp>
        <p:nvSpPr>
          <p:cNvPr id="29" name="Google Shape;29;p8"/>
          <p:cNvSpPr txBox="1"/>
          <p:nvPr/>
        </p:nvSpPr>
        <p:spPr>
          <a:xfrm>
            <a:off x="3341548" y="4710610"/>
            <a:ext cx="2460900" cy="432900"/>
          </a:xfrm>
          <a:prstGeom prst="rect">
            <a:avLst/>
          </a:prstGeom>
          <a:noFill/>
          <a:ln>
            <a:noFill/>
          </a:ln>
        </p:spPr>
        <p:txBody>
          <a:bodyPr anchorCtr="0" anchor="ctr" bIns="91425" lIns="91425" spcFirstLastPara="1" rIns="91425" wrap="square" tIns="91425">
            <a:noAutofit/>
          </a:bodyPr>
          <a:lstStyle/>
          <a:p>
            <a:pPr indent="0" lvl="0" marL="0" marR="0" rtl="0" algn="ctr">
              <a:lnSpc>
                <a:spcPct val="115000"/>
              </a:lnSpc>
              <a:spcBef>
                <a:spcPts val="0"/>
              </a:spcBef>
              <a:spcAft>
                <a:spcPts val="0"/>
              </a:spcAft>
              <a:buClr>
                <a:srgbClr val="000000"/>
              </a:buClr>
              <a:buSzPts val="600"/>
              <a:buFont typeface="Arial"/>
              <a:buNone/>
            </a:pPr>
            <a:r>
              <a:t/>
            </a:r>
            <a:endParaRPr b="0" i="0" sz="600" u="none" cap="none" strike="noStrike">
              <a:solidFill>
                <a:srgbClr val="666666"/>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600"/>
              <a:buFont typeface="Arial"/>
              <a:buNone/>
            </a:pPr>
            <a:r>
              <a:rPr b="0" i="0" lang="en" sz="600" u="none" cap="none" strike="noStrike">
                <a:solidFill>
                  <a:srgbClr val="666666"/>
                </a:solidFill>
                <a:latin typeface="Lato"/>
                <a:ea typeface="Lato"/>
                <a:cs typeface="Lato"/>
                <a:sym typeface="Lato"/>
              </a:rPr>
              <a:t>Proprietary and confidential</a:t>
            </a:r>
            <a:endParaRPr b="0" i="0" sz="600" u="none" cap="none" strike="noStrike">
              <a:solidFill>
                <a:srgbClr val="666666"/>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600"/>
              <a:buFont typeface="Arial"/>
              <a:buNone/>
            </a:pPr>
            <a:r>
              <a:t/>
            </a:r>
            <a:endParaRPr b="0" i="0" sz="600" u="none" cap="none" strike="noStrike">
              <a:solidFill>
                <a:srgbClr val="666666"/>
              </a:solidFill>
              <a:latin typeface="Lato"/>
              <a:ea typeface="Lato"/>
              <a:cs typeface="Lato"/>
              <a:sym typeface="Lato"/>
            </a:endParaRPr>
          </a:p>
        </p:txBody>
      </p:sp>
      <p:pic>
        <p:nvPicPr>
          <p:cNvPr descr="Asset 2@2x.png" id="30" name="Google Shape;30;p8"/>
          <p:cNvPicPr preferRelativeResize="0"/>
          <p:nvPr/>
        </p:nvPicPr>
        <p:blipFill rotWithShape="1">
          <a:blip r:embed="rId2">
            <a:alphaModFix/>
          </a:blip>
          <a:srcRect b="0" l="0" r="0" t="0"/>
          <a:stretch/>
        </p:blipFill>
        <p:spPr>
          <a:xfrm>
            <a:off x="8917108" y="-8733"/>
            <a:ext cx="235625" cy="235625"/>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13450"/>
            <a:ext cx="8520600" cy="3936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064625"/>
            <a:ext cx="8520600" cy="3416400"/>
          </a:xfrm>
          <a:prstGeom prst="rect">
            <a:avLst/>
          </a:prstGeom>
          <a:noFill/>
          <a:ln>
            <a:noFill/>
          </a:ln>
        </p:spPr>
        <p:txBody>
          <a:bodyPr anchorCtr="0" anchor="t" bIns="91425" lIns="91425" spcFirstLastPara="1" rIns="91425" wrap="square" tIns="91425">
            <a:noAutofit/>
          </a:bodyPr>
          <a:lstStyle>
            <a:lvl1pPr indent="-304800" lvl="0" marL="457200" marR="0" rtl="0" algn="l">
              <a:lnSpc>
                <a:spcPct val="115000"/>
              </a:lnSpc>
              <a:spcBef>
                <a:spcPts val="0"/>
              </a:spcBef>
              <a:spcAft>
                <a:spcPts val="0"/>
              </a:spcAft>
              <a:buClr>
                <a:srgbClr val="434343"/>
              </a:buClr>
              <a:buSzPts val="1200"/>
              <a:buFont typeface="Arial"/>
              <a:buChar char="●"/>
              <a:defRPr b="0" i="0" sz="1200" u="none" cap="none" strike="noStrike">
                <a:solidFill>
                  <a:srgbClr val="434343"/>
                </a:solidFill>
                <a:latin typeface="Arial"/>
                <a:ea typeface="Arial"/>
                <a:cs typeface="Arial"/>
                <a:sym typeface="Arial"/>
              </a:defRPr>
            </a:lvl1pPr>
            <a:lvl2pPr indent="-304800" lvl="1" marL="914400" marR="0" rtl="0" algn="l">
              <a:lnSpc>
                <a:spcPct val="115000"/>
              </a:lnSpc>
              <a:spcBef>
                <a:spcPts val="1600"/>
              </a:spcBef>
              <a:spcAft>
                <a:spcPts val="0"/>
              </a:spcAft>
              <a:buClr>
                <a:srgbClr val="434343"/>
              </a:buClr>
              <a:buSzPts val="1200"/>
              <a:buFont typeface="Arial"/>
              <a:buChar char="○"/>
              <a:defRPr b="0" i="0" sz="1200" u="none" cap="none" strike="noStrike">
                <a:solidFill>
                  <a:srgbClr val="434343"/>
                </a:solidFill>
                <a:latin typeface="Arial"/>
                <a:ea typeface="Arial"/>
                <a:cs typeface="Arial"/>
                <a:sym typeface="Arial"/>
              </a:defRPr>
            </a:lvl2pPr>
            <a:lvl3pPr indent="-304800" lvl="2" marL="1371600" marR="0" rtl="0" algn="l">
              <a:lnSpc>
                <a:spcPct val="115000"/>
              </a:lnSpc>
              <a:spcBef>
                <a:spcPts val="1600"/>
              </a:spcBef>
              <a:spcAft>
                <a:spcPts val="0"/>
              </a:spcAft>
              <a:buClr>
                <a:srgbClr val="434343"/>
              </a:buClr>
              <a:buSzPts val="1200"/>
              <a:buFont typeface="Arial"/>
              <a:buChar char="■"/>
              <a:defRPr b="0" i="0" sz="1200" u="none" cap="none" strike="noStrike">
                <a:solidFill>
                  <a:srgbClr val="434343"/>
                </a:solidFill>
                <a:latin typeface="Arial"/>
                <a:ea typeface="Arial"/>
                <a:cs typeface="Arial"/>
                <a:sym typeface="Arial"/>
              </a:defRPr>
            </a:lvl3pPr>
            <a:lvl4pPr indent="-304800" lvl="3" marL="1828800" marR="0" rtl="0" algn="l">
              <a:lnSpc>
                <a:spcPct val="115000"/>
              </a:lnSpc>
              <a:spcBef>
                <a:spcPts val="1600"/>
              </a:spcBef>
              <a:spcAft>
                <a:spcPts val="0"/>
              </a:spcAft>
              <a:buClr>
                <a:srgbClr val="434343"/>
              </a:buClr>
              <a:buSzPts val="1200"/>
              <a:buFont typeface="Arial"/>
              <a:buChar char="●"/>
              <a:defRPr b="0" i="0" sz="1200" u="none" cap="none" strike="noStrike">
                <a:solidFill>
                  <a:srgbClr val="434343"/>
                </a:solidFill>
                <a:latin typeface="Arial"/>
                <a:ea typeface="Arial"/>
                <a:cs typeface="Arial"/>
                <a:sym typeface="Arial"/>
              </a:defRPr>
            </a:lvl4pPr>
            <a:lvl5pPr indent="-304800" lvl="4" marL="2286000" marR="0" rtl="0" algn="l">
              <a:lnSpc>
                <a:spcPct val="115000"/>
              </a:lnSpc>
              <a:spcBef>
                <a:spcPts val="1600"/>
              </a:spcBef>
              <a:spcAft>
                <a:spcPts val="0"/>
              </a:spcAft>
              <a:buClr>
                <a:srgbClr val="434343"/>
              </a:buClr>
              <a:buSzPts val="1200"/>
              <a:buFont typeface="Arial"/>
              <a:buChar char="○"/>
              <a:defRPr b="0" i="0" sz="1200" u="none" cap="none" strike="noStrike">
                <a:solidFill>
                  <a:srgbClr val="434343"/>
                </a:solidFill>
                <a:latin typeface="Arial"/>
                <a:ea typeface="Arial"/>
                <a:cs typeface="Arial"/>
                <a:sym typeface="Arial"/>
              </a:defRPr>
            </a:lvl5pPr>
            <a:lvl6pPr indent="-304800" lvl="5" marL="2743200" marR="0" rtl="0" algn="l">
              <a:lnSpc>
                <a:spcPct val="115000"/>
              </a:lnSpc>
              <a:spcBef>
                <a:spcPts val="1600"/>
              </a:spcBef>
              <a:spcAft>
                <a:spcPts val="0"/>
              </a:spcAft>
              <a:buClr>
                <a:srgbClr val="434343"/>
              </a:buClr>
              <a:buSzPts val="1200"/>
              <a:buFont typeface="Arial"/>
              <a:buChar char="■"/>
              <a:defRPr b="0" i="0" sz="1200" u="none" cap="none" strike="noStrike">
                <a:solidFill>
                  <a:srgbClr val="434343"/>
                </a:solidFill>
                <a:latin typeface="Arial"/>
                <a:ea typeface="Arial"/>
                <a:cs typeface="Arial"/>
                <a:sym typeface="Arial"/>
              </a:defRPr>
            </a:lvl6pPr>
            <a:lvl7pPr indent="-304800" lvl="6" marL="3200400" marR="0" rtl="0" algn="l">
              <a:lnSpc>
                <a:spcPct val="115000"/>
              </a:lnSpc>
              <a:spcBef>
                <a:spcPts val="1600"/>
              </a:spcBef>
              <a:spcAft>
                <a:spcPts val="0"/>
              </a:spcAft>
              <a:buClr>
                <a:srgbClr val="434343"/>
              </a:buClr>
              <a:buSzPts val="1200"/>
              <a:buFont typeface="Arial"/>
              <a:buChar char="●"/>
              <a:defRPr b="0" i="0" sz="1200" u="none" cap="none" strike="noStrike">
                <a:solidFill>
                  <a:srgbClr val="434343"/>
                </a:solidFill>
                <a:latin typeface="Arial"/>
                <a:ea typeface="Arial"/>
                <a:cs typeface="Arial"/>
                <a:sym typeface="Arial"/>
              </a:defRPr>
            </a:lvl7pPr>
            <a:lvl8pPr indent="-304800" lvl="7" marL="3657600" marR="0" rtl="0" algn="l">
              <a:lnSpc>
                <a:spcPct val="115000"/>
              </a:lnSpc>
              <a:spcBef>
                <a:spcPts val="1600"/>
              </a:spcBef>
              <a:spcAft>
                <a:spcPts val="0"/>
              </a:spcAft>
              <a:buClr>
                <a:srgbClr val="434343"/>
              </a:buClr>
              <a:buSzPts val="1200"/>
              <a:buFont typeface="Arial"/>
              <a:buChar char="○"/>
              <a:defRPr b="0" i="0" sz="1200" u="none" cap="none" strike="noStrike">
                <a:solidFill>
                  <a:srgbClr val="434343"/>
                </a:solidFill>
                <a:latin typeface="Arial"/>
                <a:ea typeface="Arial"/>
                <a:cs typeface="Arial"/>
                <a:sym typeface="Arial"/>
              </a:defRPr>
            </a:lvl8pPr>
            <a:lvl9pPr indent="-304800" lvl="8" marL="4114800" marR="0" rtl="0" algn="l">
              <a:lnSpc>
                <a:spcPct val="115000"/>
              </a:lnSpc>
              <a:spcBef>
                <a:spcPts val="1600"/>
              </a:spcBef>
              <a:spcAft>
                <a:spcPts val="1600"/>
              </a:spcAft>
              <a:buClr>
                <a:srgbClr val="434343"/>
              </a:buClr>
              <a:buSzPts val="1200"/>
              <a:buFont typeface="Arial"/>
              <a:buChar char="■"/>
              <a:defRPr b="0" i="0" sz="1200" u="none" cap="none" strike="noStrike">
                <a:solidFill>
                  <a:srgbClr val="434343"/>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comments" Target="../comments/commen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comments" Target="../comments/commen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4" name="Shape 34"/>
        <p:cNvGrpSpPr/>
        <p:nvPr/>
      </p:nvGrpSpPr>
      <p:grpSpPr>
        <a:xfrm>
          <a:off x="0" y="0"/>
          <a:ext cx="0" cy="0"/>
          <a:chOff x="0" y="0"/>
          <a:chExt cx="0" cy="0"/>
        </a:xfrm>
      </p:grpSpPr>
      <p:sp>
        <p:nvSpPr>
          <p:cNvPr id="35" name="Google Shape;35;p9"/>
          <p:cNvSpPr txBox="1"/>
          <p:nvPr/>
        </p:nvSpPr>
        <p:spPr>
          <a:xfrm>
            <a:off x="445925" y="1351027"/>
            <a:ext cx="6747600" cy="1570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4800"/>
              <a:buFont typeface="Arial"/>
              <a:buNone/>
            </a:pPr>
            <a:r>
              <a:rPr b="1" lang="en" sz="4800">
                <a:solidFill>
                  <a:srgbClr val="FFFFFF"/>
                </a:solidFill>
                <a:latin typeface="Lato"/>
                <a:ea typeface="Lato"/>
                <a:cs typeface="Lato"/>
                <a:sym typeface="Lato"/>
              </a:rPr>
              <a:t>2019 Custom Achievement Plan</a:t>
            </a:r>
            <a:endParaRPr b="1" i="0" sz="4800" u="none" cap="none" strike="noStrike">
              <a:solidFill>
                <a:srgbClr val="FFFFFF"/>
              </a:solidFill>
              <a:latin typeface="Lato"/>
              <a:ea typeface="Lato"/>
              <a:cs typeface="Lato"/>
              <a:sym typeface="Lato"/>
            </a:endParaRPr>
          </a:p>
          <a:p>
            <a:pPr indent="0" lvl="0" marL="0" marR="0" rtl="0" algn="l">
              <a:lnSpc>
                <a:spcPct val="100000"/>
              </a:lnSpc>
              <a:spcBef>
                <a:spcPts val="0"/>
              </a:spcBef>
              <a:spcAft>
                <a:spcPts val="0"/>
              </a:spcAft>
              <a:buClr>
                <a:srgbClr val="000000"/>
              </a:buClr>
              <a:buSzPts val="4800"/>
              <a:buFont typeface="Arial"/>
              <a:buNone/>
            </a:pPr>
            <a:r>
              <a:t/>
            </a:r>
            <a:endParaRPr b="1" i="0" sz="4800" u="none" cap="none" strike="noStrike">
              <a:solidFill>
                <a:srgbClr val="FFFFFF"/>
              </a:solidFill>
              <a:latin typeface="Arial"/>
              <a:ea typeface="Arial"/>
              <a:cs typeface="Arial"/>
              <a:sym typeface="Arial"/>
            </a:endParaRPr>
          </a:p>
        </p:txBody>
      </p:sp>
      <p:sp>
        <p:nvSpPr>
          <p:cNvPr id="36" name="Google Shape;36;p9"/>
          <p:cNvSpPr txBox="1"/>
          <p:nvPr/>
        </p:nvSpPr>
        <p:spPr>
          <a:xfrm>
            <a:off x="463124" y="2921877"/>
            <a:ext cx="6720300" cy="1113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000"/>
              <a:buFont typeface="Arial"/>
              <a:buNone/>
            </a:pPr>
            <a:r>
              <a:rPr b="1" lang="en" sz="3000">
                <a:solidFill>
                  <a:srgbClr val="FFFFFF"/>
                </a:solidFill>
              </a:rPr>
              <a:t>JAN - DEC 2019</a:t>
            </a:r>
            <a:endParaRPr b="1" i="0" sz="3000" u="none" cap="none" strike="noStrike">
              <a:solidFill>
                <a:srgbClr val="FFFFF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000"/>
              <a:buFont typeface="Arial"/>
              <a:buNone/>
            </a:pPr>
            <a:r>
              <a:t/>
            </a:r>
            <a:endParaRPr b="1" i="0" sz="3000" u="none" cap="none" strike="noStrike">
              <a:solidFill>
                <a:srgbClr val="262626"/>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idx="4294967295" type="title"/>
          </p:nvPr>
        </p:nvSpPr>
        <p:spPr>
          <a:xfrm>
            <a:off x="311700" y="213450"/>
            <a:ext cx="8046600" cy="3936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rPr lang="en">
                <a:latin typeface="Lato"/>
                <a:ea typeface="Lato"/>
                <a:cs typeface="Lato"/>
                <a:sym typeface="Lato"/>
              </a:rPr>
              <a:t>FINANCIAL PROJECTIONS </a:t>
            </a:r>
            <a:endParaRPr>
              <a:latin typeface="Lato"/>
              <a:ea typeface="Lato"/>
              <a:cs typeface="Lato"/>
              <a:sym typeface="Lato"/>
            </a:endParaRPr>
          </a:p>
        </p:txBody>
      </p:sp>
      <p:sp>
        <p:nvSpPr>
          <p:cNvPr id="92" name="Google Shape;92;p18"/>
          <p:cNvSpPr txBox="1"/>
          <p:nvPr>
            <p:ph idx="4294967295" type="body"/>
          </p:nvPr>
        </p:nvSpPr>
        <p:spPr>
          <a:xfrm>
            <a:off x="570275" y="607050"/>
            <a:ext cx="8314500" cy="4142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100">
                <a:solidFill>
                  <a:schemeClr val="dk1"/>
                </a:solidFill>
                <a:highlight>
                  <a:srgbClr val="FFFFFF"/>
                </a:highlight>
                <a:latin typeface="Lato"/>
                <a:ea typeface="Lato"/>
                <a:cs typeface="Lato"/>
                <a:sym typeface="Lato"/>
              </a:rPr>
              <a:t>Strategy for Achievement: US/CA Target of:  $12.176 mm target for 2019 </a:t>
            </a:r>
            <a:r>
              <a:rPr b="1" lang="en" sz="1100">
                <a:solidFill>
                  <a:schemeClr val="dk1"/>
                </a:solidFill>
                <a:latin typeface="Lato"/>
                <a:ea typeface="Lato"/>
                <a:cs typeface="Lato"/>
                <a:sym typeface="Lato"/>
              </a:rPr>
              <a:t>- $9.7mm of total bookings needed. Monthly target = $808,333 New Business (seasonality?) with an average of 29 NB closing per month @ AOV $28K </a:t>
            </a:r>
            <a:endParaRPr b="1" sz="1100">
              <a:solidFill>
                <a:schemeClr val="dk1"/>
              </a:solidFill>
              <a:latin typeface="Lato"/>
              <a:ea typeface="Lato"/>
              <a:cs typeface="Lato"/>
              <a:sym typeface="Lato"/>
            </a:endParaRPr>
          </a:p>
          <a:p>
            <a:pPr indent="0" lvl="0" marL="0" rtl="0" algn="l">
              <a:spcBef>
                <a:spcPts val="400"/>
              </a:spcBef>
              <a:spcAft>
                <a:spcPts val="0"/>
              </a:spcAft>
              <a:buNone/>
            </a:pPr>
            <a:r>
              <a:rPr b="1" lang="en" sz="1100">
                <a:solidFill>
                  <a:schemeClr val="dk1"/>
                </a:solidFill>
                <a:latin typeface="Lato"/>
                <a:ea typeface="Lato"/>
                <a:cs typeface="Lato"/>
                <a:sym typeface="Lato"/>
              </a:rPr>
              <a:t>Conservatively estimating that each FTE CS can generate $600K annually = $4.2M/Annually or $85,714 monthly -they need to close 21 deals/monthly amongst the 7 reps</a:t>
            </a:r>
            <a:r>
              <a:rPr b="1" lang="en" sz="1100">
                <a:solidFill>
                  <a:schemeClr val="dk1"/>
                </a:solidFill>
                <a:highlight>
                  <a:srgbClr val="FFFFFF"/>
                </a:highlight>
                <a:latin typeface="Lato"/>
                <a:ea typeface="Lato"/>
                <a:cs typeface="Lato"/>
                <a:sym typeface="Lato"/>
              </a:rPr>
              <a:t> </a:t>
            </a:r>
            <a:r>
              <a:rPr b="1" lang="en" sz="900">
                <a:solidFill>
                  <a:schemeClr val="dk1"/>
                </a:solidFill>
                <a:highlight>
                  <a:srgbClr val="FFFFFF"/>
                </a:highlight>
                <a:latin typeface="Lato"/>
                <a:ea typeface="Lato"/>
                <a:cs typeface="Lato"/>
                <a:sym typeface="Lato"/>
              </a:rPr>
              <a:t>*Non-selling Manager not included in calculations</a:t>
            </a:r>
            <a:endParaRPr b="1" sz="900">
              <a:solidFill>
                <a:schemeClr val="dk1"/>
              </a:solidFill>
              <a:highlight>
                <a:srgbClr val="FFFFFF"/>
              </a:highlight>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b="1" lang="en" sz="1100">
                <a:solidFill>
                  <a:schemeClr val="dk1"/>
                </a:solidFill>
                <a:highlight>
                  <a:srgbClr val="FFFFFF"/>
                </a:highlight>
                <a:latin typeface="Lato"/>
                <a:ea typeface="Lato"/>
                <a:cs typeface="Lato"/>
                <a:sym typeface="Lato"/>
              </a:rPr>
              <a:t>$5,500,000 needed to be made up in NB Custom Revenue by non-CS team members</a:t>
            </a:r>
            <a:endParaRPr b="1" sz="1100">
              <a:solidFill>
                <a:schemeClr val="dk1"/>
              </a:solidFill>
              <a:highlight>
                <a:srgbClr val="FFFFFF"/>
              </a:highlight>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highlight>
                <a:srgbClr val="FFFFFF"/>
              </a:highlight>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b="1" i="1" lang="en" sz="1100">
                <a:solidFill>
                  <a:schemeClr val="dk1"/>
                </a:solidFill>
                <a:highlight>
                  <a:srgbClr val="FFFFFF"/>
                </a:highlight>
                <a:latin typeface="Lato"/>
                <a:ea typeface="Lato"/>
                <a:cs typeface="Lato"/>
                <a:sym typeface="Lato"/>
              </a:rPr>
              <a:t>2018 Facts </a:t>
            </a:r>
            <a:endParaRPr b="1" i="1" sz="1100">
              <a:solidFill>
                <a:schemeClr val="dk1"/>
              </a:solidFill>
              <a:highlight>
                <a:srgbClr val="FFFFFF"/>
              </a:highlight>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i="1" lang="en" sz="1100">
                <a:solidFill>
                  <a:schemeClr val="dk1"/>
                </a:solidFill>
                <a:highlight>
                  <a:srgbClr val="FFFFFF"/>
                </a:highlight>
                <a:latin typeface="Lato"/>
                <a:ea typeface="Lato"/>
                <a:cs typeface="Lato"/>
                <a:sym typeface="Lato"/>
              </a:rPr>
              <a:t>1 rep can handle approx 20 working opps in a month</a:t>
            </a:r>
            <a:endParaRPr i="1" sz="1100">
              <a:solidFill>
                <a:schemeClr val="dk1"/>
              </a:solidFill>
              <a:highlight>
                <a:srgbClr val="FFFFFF"/>
              </a:highlight>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i="1" lang="en" sz="1100">
                <a:solidFill>
                  <a:schemeClr val="dk1"/>
                </a:solidFill>
                <a:highlight>
                  <a:srgbClr val="FFFFFF"/>
                </a:highlight>
                <a:latin typeface="Lato"/>
                <a:ea typeface="Lato"/>
                <a:cs typeface="Lato"/>
                <a:sym typeface="Lato"/>
              </a:rPr>
              <a:t>Sales Cycle takes on average of 60-90 days - so 75 days</a:t>
            </a:r>
            <a:endParaRPr i="1" sz="1100">
              <a:solidFill>
                <a:schemeClr val="dk1"/>
              </a:solidFill>
              <a:highlight>
                <a:srgbClr val="FFFFFF"/>
              </a:highlight>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i="1" lang="en" sz="1100">
                <a:solidFill>
                  <a:schemeClr val="dk1"/>
                </a:solidFill>
                <a:highlight>
                  <a:srgbClr val="FFFFFF"/>
                </a:highlight>
                <a:latin typeface="Lato"/>
                <a:ea typeface="Lato"/>
                <a:cs typeface="Lato"/>
                <a:sym typeface="Lato"/>
              </a:rPr>
              <a:t>Average Deal Size is approx $23K</a:t>
            </a:r>
            <a:endParaRPr i="1" sz="1100">
              <a:solidFill>
                <a:schemeClr val="dk1"/>
              </a:solidFill>
              <a:highlight>
                <a:srgbClr val="FFFFFF"/>
              </a:highlight>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i="1" lang="en" sz="1100">
                <a:solidFill>
                  <a:schemeClr val="dk1"/>
                </a:solidFill>
                <a:highlight>
                  <a:srgbClr val="FFFFFF"/>
                </a:highlight>
                <a:latin typeface="Lato"/>
                <a:ea typeface="Lato"/>
                <a:cs typeface="Lato"/>
                <a:sym typeface="Lato"/>
              </a:rPr>
              <a:t>Average Close Ratio is currently 10% </a:t>
            </a:r>
            <a:endParaRPr i="1" sz="1100">
              <a:solidFill>
                <a:schemeClr val="dk1"/>
              </a:solidFill>
              <a:highlight>
                <a:srgbClr val="FFFFFF"/>
              </a:highlight>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i="1" lang="en" sz="1100">
                <a:solidFill>
                  <a:schemeClr val="dk1"/>
                </a:solidFill>
                <a:highlight>
                  <a:srgbClr val="FFFFFF"/>
                </a:highlight>
                <a:latin typeface="Lato"/>
                <a:ea typeface="Lato"/>
                <a:cs typeface="Lato"/>
                <a:sym typeface="Lato"/>
              </a:rPr>
              <a:t>Current Open Pipeline for Q4: $5.6 million</a:t>
            </a:r>
            <a:endParaRPr i="1" sz="1100">
              <a:solidFill>
                <a:schemeClr val="dk1"/>
              </a:solidFill>
              <a:highlight>
                <a:srgbClr val="FFFFFF"/>
              </a:highlight>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i="1" lang="en" sz="1100">
                <a:solidFill>
                  <a:schemeClr val="dk1"/>
                </a:solidFill>
                <a:highlight>
                  <a:srgbClr val="FFFFFF"/>
                </a:highlight>
                <a:latin typeface="Lato"/>
                <a:ea typeface="Lato"/>
                <a:cs typeface="Lato"/>
                <a:sym typeface="Lato"/>
              </a:rPr>
              <a:t>Q3 Revenues: $803K (when the Specialist team was devised of 5 people)</a:t>
            </a:r>
            <a:endParaRPr i="1" sz="1100">
              <a:solidFill>
                <a:schemeClr val="dk1"/>
              </a:solidFill>
              <a:highlight>
                <a:srgbClr val="FFFFFF"/>
              </a:highlight>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i="1" lang="en" sz="1100">
                <a:solidFill>
                  <a:schemeClr val="dk1"/>
                </a:solidFill>
                <a:highlight>
                  <a:srgbClr val="FFFFFF"/>
                </a:highlight>
                <a:latin typeface="Lato"/>
                <a:ea typeface="Lato"/>
                <a:cs typeface="Lato"/>
                <a:sym typeface="Lato"/>
              </a:rPr>
              <a:t>Current Revenue for Q4: $467K, run rate to finish Q4 at $790K.</a:t>
            </a:r>
            <a:endParaRPr i="1" sz="1100">
              <a:solidFill>
                <a:schemeClr val="dk1"/>
              </a:solidFill>
              <a:highlight>
                <a:srgbClr val="FFFFFF"/>
              </a:highlight>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t/>
            </a:r>
            <a:endParaRPr sz="1100">
              <a:solidFill>
                <a:srgbClr val="FF0000"/>
              </a:solidFill>
              <a:highlight>
                <a:srgbClr val="FFFFFF"/>
              </a:highlight>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b="1" lang="en" sz="1100">
                <a:solidFill>
                  <a:srgbClr val="000000"/>
                </a:solidFill>
                <a:highlight>
                  <a:srgbClr val="FFFFFF"/>
                </a:highlight>
                <a:latin typeface="Lato"/>
                <a:ea typeface="Lato"/>
                <a:cs typeface="Lato"/>
                <a:sym typeface="Lato"/>
              </a:rPr>
              <a:t>2019 Projection and Strategy for Achievement:</a:t>
            </a:r>
            <a:endParaRPr b="1" sz="1100">
              <a:solidFill>
                <a:srgbClr val="000000"/>
              </a:solidFill>
              <a:highlight>
                <a:srgbClr val="FFFFFF"/>
              </a:highlight>
              <a:latin typeface="Lato"/>
              <a:ea typeface="Lato"/>
              <a:cs typeface="Lato"/>
              <a:sym typeface="Lato"/>
            </a:endParaRPr>
          </a:p>
          <a:p>
            <a:pPr indent="-298450" lvl="0" marL="457200" rtl="0" algn="l">
              <a:lnSpc>
                <a:spcPct val="115000"/>
              </a:lnSpc>
              <a:spcBef>
                <a:spcPts val="0"/>
              </a:spcBef>
              <a:spcAft>
                <a:spcPts val="0"/>
              </a:spcAft>
              <a:buClr>
                <a:srgbClr val="000000"/>
              </a:buClr>
              <a:buSzPts val="1100"/>
              <a:buFont typeface="Lato"/>
              <a:buChar char="●"/>
            </a:pPr>
            <a:r>
              <a:rPr b="1" lang="en" sz="1100">
                <a:solidFill>
                  <a:srgbClr val="000000"/>
                </a:solidFill>
                <a:highlight>
                  <a:srgbClr val="FFFFFF"/>
                </a:highlight>
                <a:latin typeface="Lato"/>
                <a:ea typeface="Lato"/>
                <a:cs typeface="Lato"/>
                <a:sym typeface="Lato"/>
              </a:rPr>
              <a:t>Keep existing headcount of 5 Custom Specialists, reps handling 30 Opps in a month = 150 Leads/Opps/month</a:t>
            </a:r>
            <a:endParaRPr b="1" sz="1100">
              <a:solidFill>
                <a:srgbClr val="000000"/>
              </a:solidFill>
              <a:highlight>
                <a:srgbClr val="FFFFFF"/>
              </a:highlight>
              <a:latin typeface="Lato"/>
              <a:ea typeface="Lato"/>
              <a:cs typeface="Lato"/>
              <a:sym typeface="Lato"/>
            </a:endParaRPr>
          </a:p>
          <a:p>
            <a:pPr indent="-298450" lvl="0" marL="457200" rtl="0" algn="l">
              <a:lnSpc>
                <a:spcPct val="115000"/>
              </a:lnSpc>
              <a:spcBef>
                <a:spcPts val="0"/>
              </a:spcBef>
              <a:spcAft>
                <a:spcPts val="0"/>
              </a:spcAft>
              <a:buClr>
                <a:srgbClr val="000000"/>
              </a:buClr>
              <a:buSzPts val="1100"/>
              <a:buFont typeface="Lato"/>
              <a:buChar char="●"/>
            </a:pPr>
            <a:r>
              <a:rPr b="1" lang="en" sz="1100">
                <a:solidFill>
                  <a:srgbClr val="000000"/>
                </a:solidFill>
                <a:highlight>
                  <a:srgbClr val="FFFFFF"/>
                </a:highlight>
                <a:latin typeface="Lato"/>
                <a:ea typeface="Lato"/>
                <a:cs typeface="Lato"/>
                <a:sym typeface="Lato"/>
              </a:rPr>
              <a:t>Avg Sales Cycle decreases to 60 days from 75 days = control of the sale and working with the Delivery team to shorten cycle</a:t>
            </a:r>
            <a:endParaRPr b="1" sz="1100">
              <a:solidFill>
                <a:srgbClr val="000000"/>
              </a:solidFill>
              <a:highlight>
                <a:srgbClr val="FFFFFF"/>
              </a:highlight>
              <a:latin typeface="Lato"/>
              <a:ea typeface="Lato"/>
              <a:cs typeface="Lato"/>
              <a:sym typeface="Lato"/>
            </a:endParaRPr>
          </a:p>
          <a:p>
            <a:pPr indent="-298450" lvl="0" marL="457200" rtl="0" algn="l">
              <a:spcBef>
                <a:spcPts val="0"/>
              </a:spcBef>
              <a:spcAft>
                <a:spcPts val="0"/>
              </a:spcAft>
              <a:buClr>
                <a:srgbClr val="000000"/>
              </a:buClr>
              <a:buSzPts val="1100"/>
              <a:buFont typeface="Lato"/>
              <a:buChar char="●"/>
            </a:pPr>
            <a:r>
              <a:rPr b="1" lang="en" sz="1100">
                <a:solidFill>
                  <a:srgbClr val="000000"/>
                </a:solidFill>
                <a:highlight>
                  <a:schemeClr val="lt1"/>
                </a:highlight>
                <a:latin typeface="Lato"/>
                <a:ea typeface="Lato"/>
                <a:cs typeface="Lato"/>
                <a:sym typeface="Lato"/>
              </a:rPr>
              <a:t>Increase Average Deal Size from $23K to $28K = $1,044,000/year additional revenue - (based on 29 deals closing/month)</a:t>
            </a:r>
            <a:endParaRPr b="1" sz="1100">
              <a:solidFill>
                <a:srgbClr val="000000"/>
              </a:solidFill>
              <a:highlight>
                <a:schemeClr val="lt1"/>
              </a:highlight>
              <a:latin typeface="Lato"/>
              <a:ea typeface="Lato"/>
              <a:cs typeface="Lato"/>
              <a:sym typeface="Lato"/>
            </a:endParaRPr>
          </a:p>
          <a:p>
            <a:pPr indent="-298450" lvl="0" marL="457200" rtl="0" algn="l">
              <a:spcBef>
                <a:spcPts val="0"/>
              </a:spcBef>
              <a:spcAft>
                <a:spcPts val="0"/>
              </a:spcAft>
              <a:buClr>
                <a:srgbClr val="000000"/>
              </a:buClr>
              <a:buSzPts val="1100"/>
              <a:buFont typeface="Lato"/>
              <a:buChar char="●"/>
            </a:pPr>
            <a:r>
              <a:rPr b="1" lang="en" sz="1100">
                <a:solidFill>
                  <a:srgbClr val="000000"/>
                </a:solidFill>
                <a:highlight>
                  <a:schemeClr val="lt1"/>
                </a:highlight>
                <a:latin typeface="Lato"/>
                <a:ea typeface="Lato"/>
                <a:cs typeface="Lato"/>
                <a:sym typeface="Lato"/>
              </a:rPr>
              <a:t>Increase conversion efficiency to 20% from 10%, in a linear progression (so averaging 15%) </a:t>
            </a:r>
            <a:endParaRPr b="1" sz="1100">
              <a:solidFill>
                <a:srgbClr val="000000"/>
              </a:solidFill>
              <a:highlight>
                <a:srgbClr val="FFFFFF"/>
              </a:highlight>
              <a:latin typeface="Lato"/>
              <a:ea typeface="Lato"/>
              <a:cs typeface="Lato"/>
              <a:sym typeface="Lato"/>
            </a:endParaRPr>
          </a:p>
          <a:p>
            <a:pPr indent="-298450" lvl="0" marL="457200" rtl="0" algn="l">
              <a:lnSpc>
                <a:spcPct val="115000"/>
              </a:lnSpc>
              <a:spcBef>
                <a:spcPts val="0"/>
              </a:spcBef>
              <a:spcAft>
                <a:spcPts val="0"/>
              </a:spcAft>
              <a:buClr>
                <a:srgbClr val="000000"/>
              </a:buClr>
              <a:buSzPts val="1100"/>
              <a:buFont typeface="Lato"/>
              <a:buChar char="●"/>
            </a:pPr>
            <a:r>
              <a:rPr b="1" lang="en" sz="1100">
                <a:solidFill>
                  <a:srgbClr val="000000"/>
                </a:solidFill>
                <a:highlight>
                  <a:srgbClr val="FFFFFF"/>
                </a:highlight>
                <a:latin typeface="Lato"/>
                <a:ea typeface="Lato"/>
                <a:cs typeface="Lato"/>
                <a:sym typeface="Lato"/>
              </a:rPr>
              <a:t>Pipeline Activity Daily Model Metrics / Per Rep:  $50K target/month, AVG deal size of $28K  = 2.5 NB deals closing/month</a:t>
            </a:r>
            <a:endParaRPr b="1" sz="1100">
              <a:solidFill>
                <a:srgbClr val="000000"/>
              </a:solidFill>
              <a:highlight>
                <a:srgbClr val="FFFFFF"/>
              </a:highlight>
              <a:latin typeface="Lato"/>
              <a:ea typeface="Lato"/>
              <a:cs typeface="Lato"/>
              <a:sym typeface="Lato"/>
            </a:endParaRPr>
          </a:p>
          <a:p>
            <a:pPr indent="-298450" lvl="0" marL="457200" rtl="0" algn="l">
              <a:lnSpc>
                <a:spcPct val="115000"/>
              </a:lnSpc>
              <a:spcBef>
                <a:spcPts val="0"/>
              </a:spcBef>
              <a:spcAft>
                <a:spcPts val="0"/>
              </a:spcAft>
              <a:buClr>
                <a:srgbClr val="000000"/>
              </a:buClr>
              <a:buSzPts val="1100"/>
              <a:buFont typeface="Lato"/>
              <a:buChar char="●"/>
            </a:pPr>
            <a:r>
              <a:rPr b="1" lang="en" sz="1100">
                <a:solidFill>
                  <a:srgbClr val="000000"/>
                </a:solidFill>
                <a:highlight>
                  <a:srgbClr val="FFFFFF"/>
                </a:highlight>
                <a:latin typeface="Lato"/>
                <a:ea typeface="Lato"/>
                <a:cs typeface="Lato"/>
                <a:sym typeface="Lato"/>
              </a:rPr>
              <a:t>If it takes 10 Proposals to make 1 sale, 5 Meetings to generate a proposal and 10 phone calls to generate 1 meeting...We need to have each rep making 15 phone calls, generating 3 meetings and 1 proposal per day.</a:t>
            </a:r>
            <a:endParaRPr b="1" sz="1100">
              <a:solidFill>
                <a:srgbClr val="000000"/>
              </a:solidFill>
              <a:highlight>
                <a:srgbClr val="FFFFFF"/>
              </a:highlight>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idx="4294967295" type="title"/>
          </p:nvPr>
        </p:nvSpPr>
        <p:spPr>
          <a:xfrm>
            <a:off x="311700" y="213450"/>
            <a:ext cx="8046600" cy="3936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rPr lang="en">
                <a:latin typeface="Lato"/>
                <a:ea typeface="Lato"/>
                <a:cs typeface="Lato"/>
                <a:sym typeface="Lato"/>
              </a:rPr>
              <a:t>FINANCIAL PROJECTIONS (cont’d) / INFRASTRUCTURE</a:t>
            </a:r>
            <a:r>
              <a:rPr lang="en"/>
              <a:t> </a:t>
            </a:r>
            <a:endParaRPr b="1">
              <a:latin typeface="Arial"/>
              <a:ea typeface="Arial"/>
              <a:cs typeface="Arial"/>
              <a:sym typeface="Arial"/>
            </a:endParaRPr>
          </a:p>
        </p:txBody>
      </p:sp>
      <p:sp>
        <p:nvSpPr>
          <p:cNvPr id="98" name="Google Shape;98;p19"/>
          <p:cNvSpPr txBox="1"/>
          <p:nvPr>
            <p:ph idx="4294967295" type="body"/>
          </p:nvPr>
        </p:nvSpPr>
        <p:spPr>
          <a:xfrm>
            <a:off x="306900" y="507050"/>
            <a:ext cx="8530200" cy="4153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000000"/>
              </a:solidFill>
              <a:latin typeface="Lato"/>
              <a:ea typeface="Lato"/>
              <a:cs typeface="Lato"/>
              <a:sym typeface="Lato"/>
            </a:endParaRPr>
          </a:p>
          <a:p>
            <a:pPr indent="0" lvl="0" marL="0" rtl="0" algn="l">
              <a:spcBef>
                <a:spcPts val="400"/>
              </a:spcBef>
              <a:spcAft>
                <a:spcPts val="0"/>
              </a:spcAft>
              <a:buNone/>
            </a:pPr>
            <a:r>
              <a:rPr b="1" lang="en" u="sng">
                <a:solidFill>
                  <a:schemeClr val="dk1"/>
                </a:solidFill>
                <a:latin typeface="Lato"/>
                <a:ea typeface="Lato"/>
                <a:cs typeface="Lato"/>
                <a:sym typeface="Lato"/>
              </a:rPr>
              <a:t>Strategy for Achievement, cont’d - Compensation:</a:t>
            </a:r>
            <a:endParaRPr b="1">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b="1">
              <a:solidFill>
                <a:schemeClr val="dk1"/>
              </a:solidFill>
              <a:highlight>
                <a:schemeClr val="lt1"/>
              </a:highlight>
              <a:latin typeface="Lato"/>
              <a:ea typeface="Lato"/>
              <a:cs typeface="Lato"/>
              <a:sym typeface="Lato"/>
            </a:endParaRPr>
          </a:p>
          <a:p>
            <a:pPr indent="0" lvl="0" marL="0" rtl="0" algn="l">
              <a:spcBef>
                <a:spcPts val="0"/>
              </a:spcBef>
              <a:spcAft>
                <a:spcPts val="0"/>
              </a:spcAft>
              <a:buClr>
                <a:schemeClr val="dk1"/>
              </a:buClr>
              <a:buSzPts val="1100"/>
              <a:buFont typeface="Arial"/>
              <a:buNone/>
            </a:pPr>
            <a:r>
              <a:rPr b="1" lang="en">
                <a:solidFill>
                  <a:schemeClr val="dk1"/>
                </a:solidFill>
                <a:highlight>
                  <a:schemeClr val="lt1"/>
                </a:highlight>
                <a:latin typeface="Lato"/>
                <a:ea typeface="Lato"/>
                <a:cs typeface="Lato"/>
                <a:sym typeface="Lato"/>
              </a:rPr>
              <a:t>Strategy for Achievement: Global Target of:  $10.7M target for 2019 </a:t>
            </a:r>
            <a:r>
              <a:rPr b="1" lang="en">
                <a:solidFill>
                  <a:schemeClr val="dk1"/>
                </a:solidFill>
                <a:latin typeface="Lato"/>
                <a:ea typeface="Lato"/>
                <a:cs typeface="Lato"/>
                <a:sym typeface="Lato"/>
              </a:rPr>
              <a:t>- $1mm from Renewal = $9.7mm of total bookings needed. </a:t>
            </a:r>
            <a:endParaRPr b="1">
              <a:solidFill>
                <a:schemeClr val="dk1"/>
              </a:solidFill>
              <a:latin typeface="Lato"/>
              <a:ea typeface="Lato"/>
              <a:cs typeface="Lato"/>
              <a:sym typeface="Lato"/>
            </a:endParaRPr>
          </a:p>
          <a:p>
            <a:pPr indent="0" lvl="0" marL="0" rtl="0" algn="l">
              <a:spcBef>
                <a:spcPts val="400"/>
              </a:spcBef>
              <a:spcAft>
                <a:spcPts val="0"/>
              </a:spcAft>
              <a:buClr>
                <a:schemeClr val="dk1"/>
              </a:buClr>
              <a:buSzPts val="1100"/>
              <a:buFont typeface="Arial"/>
              <a:buNone/>
            </a:pPr>
            <a:r>
              <a:rPr b="1" lang="en">
                <a:solidFill>
                  <a:schemeClr val="dk1"/>
                </a:solidFill>
                <a:latin typeface="Lato"/>
                <a:ea typeface="Lato"/>
                <a:cs typeface="Lato"/>
                <a:sym typeface="Lato"/>
              </a:rPr>
              <a:t>1)	Establish a Custom-specific Generalist comp plan that incents Corp SSMs  at % of variable  = </a:t>
            </a:r>
            <a:endParaRPr b="1">
              <a:solidFill>
                <a:schemeClr val="dk1"/>
              </a:solidFill>
              <a:latin typeface="Lato"/>
              <a:ea typeface="Lato"/>
              <a:cs typeface="Lato"/>
              <a:sym typeface="Lato"/>
            </a:endParaRPr>
          </a:p>
          <a:p>
            <a:pPr indent="457200" lvl="0" marL="457200" rtl="0" algn="l">
              <a:spcBef>
                <a:spcPts val="400"/>
              </a:spcBef>
              <a:spcAft>
                <a:spcPts val="0"/>
              </a:spcAft>
              <a:buClr>
                <a:schemeClr val="dk1"/>
              </a:buClr>
              <a:buSzPts val="1100"/>
              <a:buFont typeface="Arial"/>
              <a:buNone/>
            </a:pPr>
            <a:r>
              <a:rPr b="1" lang="en">
                <a:solidFill>
                  <a:schemeClr val="dk1"/>
                </a:solidFill>
                <a:latin typeface="Lato"/>
                <a:ea typeface="Lato"/>
                <a:cs typeface="Lato"/>
                <a:sym typeface="Lato"/>
              </a:rPr>
              <a:t>48 FTEs x 15% for Americas Corp</a:t>
            </a:r>
            <a:endParaRPr b="1">
              <a:solidFill>
                <a:schemeClr val="dk1"/>
              </a:solidFill>
              <a:latin typeface="Lato"/>
              <a:ea typeface="Lato"/>
              <a:cs typeface="Lato"/>
              <a:sym typeface="Lato"/>
            </a:endParaRPr>
          </a:p>
          <a:p>
            <a:pPr indent="457200" lvl="0" marL="457200" rtl="0" algn="l">
              <a:spcBef>
                <a:spcPts val="400"/>
              </a:spcBef>
              <a:spcAft>
                <a:spcPts val="0"/>
              </a:spcAft>
              <a:buClr>
                <a:schemeClr val="dk1"/>
              </a:buClr>
              <a:buSzPts val="1100"/>
              <a:buFont typeface="Arial"/>
              <a:buNone/>
            </a:pPr>
            <a:r>
              <a:rPr b="1" lang="en">
                <a:solidFill>
                  <a:schemeClr val="dk1"/>
                </a:solidFill>
                <a:highlight>
                  <a:schemeClr val="lt1"/>
                </a:highlight>
                <a:latin typeface="Lato"/>
                <a:ea typeface="Lato"/>
                <a:cs typeface="Lato"/>
                <a:sym typeface="Lato"/>
              </a:rPr>
              <a:t>4  FTEs x 15% for EMEA (UK &amp; Ireland Corp) </a:t>
            </a:r>
            <a:endParaRPr b="1">
              <a:solidFill>
                <a:schemeClr val="dk1"/>
              </a:solidFill>
              <a:highlight>
                <a:srgbClr val="FFFF00"/>
              </a:highlight>
              <a:latin typeface="Lato"/>
              <a:ea typeface="Lato"/>
              <a:cs typeface="Lato"/>
              <a:sym typeface="Lato"/>
            </a:endParaRPr>
          </a:p>
          <a:p>
            <a:pPr indent="457200" lvl="0" marL="457200" rtl="0" algn="l">
              <a:spcBef>
                <a:spcPts val="400"/>
              </a:spcBef>
              <a:spcAft>
                <a:spcPts val="0"/>
              </a:spcAft>
              <a:buNone/>
            </a:pPr>
            <a:r>
              <a:rPr b="1" lang="en">
                <a:solidFill>
                  <a:schemeClr val="dk1"/>
                </a:solidFill>
                <a:latin typeface="Lato"/>
                <a:ea typeface="Lato"/>
                <a:cs typeface="Lato"/>
                <a:sym typeface="Lato"/>
              </a:rPr>
              <a:t>= 52 x .15 = 8 FTEs, x $300K = $2.4mm of the bookings plan can be </a:t>
            </a:r>
            <a:r>
              <a:rPr b="1" lang="en">
                <a:solidFill>
                  <a:schemeClr val="dk1"/>
                </a:solidFill>
                <a:highlight>
                  <a:schemeClr val="lt1"/>
                </a:highlight>
                <a:latin typeface="Lato"/>
                <a:ea typeface="Lato"/>
                <a:cs typeface="Lato"/>
                <a:sym typeface="Lato"/>
              </a:rPr>
              <a:t>shared</a:t>
            </a:r>
            <a:r>
              <a:rPr b="1" lang="en">
                <a:solidFill>
                  <a:schemeClr val="dk1"/>
                </a:solidFill>
                <a:latin typeface="Lato"/>
                <a:ea typeface="Lato"/>
                <a:cs typeface="Lato"/>
                <a:sym typeface="Lato"/>
              </a:rPr>
              <a:t> by incenting Generalists</a:t>
            </a:r>
            <a:endParaRPr b="1">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b="1">
              <a:solidFill>
                <a:schemeClr val="dk1"/>
              </a:solidFill>
              <a:latin typeface="Lato"/>
              <a:ea typeface="Lato"/>
              <a:cs typeface="Lato"/>
              <a:sym typeface="Lato"/>
            </a:endParaRPr>
          </a:p>
          <a:p>
            <a:pPr indent="457200" lvl="0" marL="457200" rtl="0" algn="l">
              <a:spcBef>
                <a:spcPts val="0"/>
              </a:spcBef>
              <a:spcAft>
                <a:spcPts val="0"/>
              </a:spcAft>
              <a:buNone/>
            </a:pPr>
            <a:r>
              <a:t/>
            </a:r>
            <a:endParaRPr b="1">
              <a:solidFill>
                <a:schemeClr val="dk1"/>
              </a:solidFill>
              <a:latin typeface="Lato"/>
              <a:ea typeface="Lato"/>
              <a:cs typeface="Lato"/>
              <a:sym typeface="Lato"/>
            </a:endParaRPr>
          </a:p>
          <a:p>
            <a:pPr indent="0" lvl="0" marL="0" rtl="0" algn="l">
              <a:spcBef>
                <a:spcPts val="500"/>
              </a:spcBef>
              <a:spcAft>
                <a:spcPts val="0"/>
              </a:spcAft>
              <a:buClr>
                <a:schemeClr val="dk1"/>
              </a:buClr>
              <a:buSzPts val="1100"/>
              <a:buFont typeface="Arial"/>
              <a:buNone/>
            </a:pPr>
            <a:r>
              <a:rPr b="1" lang="en">
                <a:solidFill>
                  <a:schemeClr val="dk1"/>
                </a:solidFill>
                <a:latin typeface="Lato"/>
                <a:ea typeface="Lato"/>
                <a:cs typeface="Lato"/>
                <a:sym typeface="Lato"/>
              </a:rPr>
              <a:t>2)	The remaining $7.3mm will be exclusively held by the Custom Specialist team:  </a:t>
            </a:r>
            <a:endParaRPr b="1">
              <a:solidFill>
                <a:schemeClr val="dk1"/>
              </a:solidFill>
              <a:latin typeface="Lato"/>
              <a:ea typeface="Lato"/>
              <a:cs typeface="Lato"/>
              <a:sym typeface="Lato"/>
            </a:endParaRPr>
          </a:p>
          <a:p>
            <a:pPr indent="0" lvl="0" marL="0" rtl="0" algn="l">
              <a:spcBef>
                <a:spcPts val="400"/>
              </a:spcBef>
              <a:spcAft>
                <a:spcPts val="0"/>
              </a:spcAft>
              <a:buClr>
                <a:schemeClr val="dk1"/>
              </a:buClr>
              <a:buSzPts val="1100"/>
              <a:buFont typeface="Arial"/>
              <a:buNone/>
            </a:pPr>
            <a:r>
              <a:rPr b="1" lang="en">
                <a:solidFill>
                  <a:schemeClr val="dk1"/>
                </a:solidFill>
                <a:latin typeface="Lato"/>
                <a:ea typeface="Lato"/>
                <a:cs typeface="Lato"/>
                <a:sym typeface="Lato"/>
              </a:rPr>
              <a:t>7 total today, globally -  recommendation  to add  more.</a:t>
            </a:r>
            <a:endParaRPr b="1">
              <a:solidFill>
                <a:schemeClr val="dk1"/>
              </a:solidFill>
              <a:latin typeface="Lato"/>
              <a:ea typeface="Lato"/>
              <a:cs typeface="Lato"/>
              <a:sym typeface="Lato"/>
            </a:endParaRPr>
          </a:p>
          <a:p>
            <a:pPr indent="-304800" lvl="0" marL="457200" rtl="0" algn="l">
              <a:spcBef>
                <a:spcPts val="400"/>
              </a:spcBef>
              <a:spcAft>
                <a:spcPts val="0"/>
              </a:spcAft>
              <a:buClr>
                <a:schemeClr val="dk1"/>
              </a:buClr>
              <a:buSzPts val="1200"/>
              <a:buFont typeface="Lato"/>
              <a:buChar char="●"/>
            </a:pPr>
            <a:r>
              <a:rPr b="1" lang="en">
                <a:solidFill>
                  <a:schemeClr val="dk1"/>
                </a:solidFill>
                <a:latin typeface="Lato"/>
                <a:ea typeface="Lato"/>
                <a:cs typeface="Lato"/>
                <a:sym typeface="Lato"/>
              </a:rPr>
              <a:t>This team will be carrying the full bookings quota for Custom, but must close remaining non-shared $7.3mm </a:t>
            </a:r>
            <a:endParaRPr b="1">
              <a:solidFill>
                <a:schemeClr val="dk1"/>
              </a:solidFill>
              <a:latin typeface="Lato"/>
              <a:ea typeface="Lato"/>
              <a:cs typeface="Lato"/>
              <a:sym typeface="Lato"/>
            </a:endParaRPr>
          </a:p>
          <a:p>
            <a:pPr indent="-304800" lvl="0" marL="457200" rtl="0" algn="l">
              <a:spcBef>
                <a:spcPts val="0"/>
              </a:spcBef>
              <a:spcAft>
                <a:spcPts val="0"/>
              </a:spcAft>
              <a:buClr>
                <a:schemeClr val="dk1"/>
              </a:buClr>
              <a:buSzPts val="1200"/>
              <a:buFont typeface="Lato"/>
              <a:buChar char="●"/>
            </a:pPr>
            <a:r>
              <a:rPr b="1" lang="en">
                <a:solidFill>
                  <a:schemeClr val="dk1"/>
                </a:solidFill>
                <a:latin typeface="Lato"/>
                <a:ea typeface="Lato"/>
                <a:cs typeface="Lato"/>
                <a:sym typeface="Lato"/>
              </a:rPr>
              <a:t>7 FTEs (current)  x $600K = 4.2mm/year</a:t>
            </a:r>
            <a:endParaRPr b="1">
              <a:solidFill>
                <a:schemeClr val="dk1"/>
              </a:solidFill>
              <a:latin typeface="Lato"/>
              <a:ea typeface="Lato"/>
              <a:cs typeface="Lato"/>
              <a:sym typeface="Lato"/>
            </a:endParaRPr>
          </a:p>
          <a:p>
            <a:pPr indent="-304800" lvl="0" marL="457200" rtl="0" algn="l">
              <a:spcBef>
                <a:spcPts val="0"/>
              </a:spcBef>
              <a:spcAft>
                <a:spcPts val="0"/>
              </a:spcAft>
              <a:buClr>
                <a:schemeClr val="dk1"/>
              </a:buClr>
              <a:buSzPts val="1200"/>
              <a:buFont typeface="Lato"/>
              <a:buChar char="●"/>
            </a:pPr>
            <a:r>
              <a:rPr b="1" lang="en">
                <a:solidFill>
                  <a:schemeClr val="dk1"/>
                </a:solidFill>
                <a:latin typeface="Lato"/>
                <a:ea typeface="Lato"/>
                <a:cs typeface="Lato"/>
                <a:sym typeface="Lato"/>
              </a:rPr>
              <a:t>Shortfall of $3.1mm would need to be made up - resulting in 3-5 additional CS team member headcount, depending on demand, with it being weighted towards the back half of FY19. </a:t>
            </a:r>
            <a:endParaRPr b="1">
              <a:solidFill>
                <a:schemeClr val="dk1"/>
              </a:solidFill>
              <a:latin typeface="Lato"/>
              <a:ea typeface="Lato"/>
              <a:cs typeface="Lato"/>
              <a:sym typeface="Lato"/>
            </a:endParaRPr>
          </a:p>
          <a:p>
            <a:pPr indent="0" lvl="0" marL="914400" rtl="0" algn="l">
              <a:lnSpc>
                <a:spcPct val="100000"/>
              </a:lnSpc>
              <a:spcBef>
                <a:spcPts val="0"/>
              </a:spcBef>
              <a:spcAft>
                <a:spcPts val="0"/>
              </a:spcAft>
              <a:buNone/>
            </a:pPr>
            <a:r>
              <a:t/>
            </a:r>
            <a:endParaRPr b="1" sz="1100">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i="1" sz="18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10"/>
          <p:cNvSpPr txBox="1"/>
          <p:nvPr>
            <p:ph idx="4294967295" type="title"/>
          </p:nvPr>
        </p:nvSpPr>
        <p:spPr>
          <a:xfrm>
            <a:off x="311700" y="213450"/>
            <a:ext cx="8046600" cy="3936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rPr lang="en">
                <a:latin typeface="Lato"/>
                <a:ea typeface="Lato"/>
                <a:cs typeface="Lato"/>
                <a:sym typeface="Lato"/>
              </a:rPr>
              <a:t>EXECUTIVE SUMMARY</a:t>
            </a:r>
            <a:endParaRPr>
              <a:latin typeface="Lato"/>
              <a:ea typeface="Lato"/>
              <a:cs typeface="Lato"/>
              <a:sym typeface="Lato"/>
            </a:endParaRPr>
          </a:p>
        </p:txBody>
      </p:sp>
      <p:sp>
        <p:nvSpPr>
          <p:cNvPr id="42" name="Google Shape;42;p10"/>
          <p:cNvSpPr txBox="1"/>
          <p:nvPr>
            <p:ph idx="4294967295" type="body"/>
          </p:nvPr>
        </p:nvSpPr>
        <p:spPr>
          <a:xfrm>
            <a:off x="311700" y="722550"/>
            <a:ext cx="8309700" cy="413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100">
                <a:solidFill>
                  <a:schemeClr val="dk1"/>
                </a:solidFill>
                <a:latin typeface="Lato"/>
                <a:ea typeface="Lato"/>
                <a:cs typeface="Lato"/>
                <a:sym typeface="Lato"/>
              </a:rPr>
              <a:t>The most effective strategy for Custom in 2019 is one that aims to </a:t>
            </a:r>
            <a:r>
              <a:rPr b="1" lang="en" sz="1100" u="sng">
                <a:solidFill>
                  <a:schemeClr val="dk1"/>
                </a:solidFill>
                <a:latin typeface="Lato"/>
                <a:ea typeface="Lato"/>
                <a:cs typeface="Lato"/>
                <a:sym typeface="Lato"/>
              </a:rPr>
              <a:t>solve</a:t>
            </a:r>
            <a:r>
              <a:rPr lang="en" sz="1100">
                <a:solidFill>
                  <a:schemeClr val="dk1"/>
                </a:solidFill>
                <a:latin typeface="Lato"/>
                <a:ea typeface="Lato"/>
                <a:cs typeface="Lato"/>
                <a:sym typeface="Lato"/>
              </a:rPr>
              <a:t> the main root cause issues experienced in 2018:</a:t>
            </a:r>
            <a:endParaRPr sz="110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b="1" sz="1100">
              <a:solidFill>
                <a:schemeClr val="dk1"/>
              </a:solidFill>
              <a:latin typeface="Lato"/>
              <a:ea typeface="Lato"/>
              <a:cs typeface="Lato"/>
              <a:sym typeface="Lato"/>
            </a:endParaRPr>
          </a:p>
          <a:p>
            <a:pPr indent="-298450" lvl="0" marL="596900" rtl="0" algn="l">
              <a:spcBef>
                <a:spcPts val="0"/>
              </a:spcBef>
              <a:spcAft>
                <a:spcPts val="0"/>
              </a:spcAft>
              <a:buClr>
                <a:schemeClr val="dk1"/>
              </a:buClr>
              <a:buSzPts val="1100"/>
              <a:buFont typeface="Lato"/>
              <a:buAutoNum type="arabicPeriod"/>
            </a:pPr>
            <a:r>
              <a:rPr b="1" lang="en" sz="1100">
                <a:solidFill>
                  <a:schemeClr val="dk1"/>
                </a:solidFill>
                <a:latin typeface="Lato"/>
                <a:ea typeface="Lato"/>
                <a:cs typeface="Lato"/>
                <a:sym typeface="Lato"/>
              </a:rPr>
              <a:t>Infrastructure: Lack of pipeline generation, Compensation that drives that right behavior</a:t>
            </a:r>
            <a:endParaRPr b="1" sz="1100">
              <a:solidFill>
                <a:schemeClr val="dk1"/>
              </a:solidFill>
              <a:latin typeface="Lato"/>
              <a:ea typeface="Lato"/>
              <a:cs typeface="Lato"/>
              <a:sym typeface="Lato"/>
            </a:endParaRPr>
          </a:p>
          <a:p>
            <a:pPr indent="-298450" lvl="1" marL="10541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Create Custom-specific Generalist comp plan for Corp SSMs at 15% of variable</a:t>
            </a:r>
            <a:endParaRPr sz="1100">
              <a:solidFill>
                <a:schemeClr val="dk1"/>
              </a:solidFill>
              <a:latin typeface="Lato"/>
              <a:ea typeface="Lato"/>
              <a:cs typeface="Lato"/>
              <a:sym typeface="Lato"/>
            </a:endParaRPr>
          </a:p>
          <a:p>
            <a:pPr indent="-298450" lvl="1" marL="10541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Refine Marketing &amp; SDR strategy to focus on closing Custom and prevent 'leakage' to stock opps</a:t>
            </a:r>
            <a:endParaRPr sz="1100">
              <a:solidFill>
                <a:schemeClr val="dk1"/>
              </a:solidFill>
              <a:latin typeface="Lato"/>
              <a:ea typeface="Lato"/>
              <a:cs typeface="Lato"/>
              <a:sym typeface="Lato"/>
            </a:endParaRPr>
          </a:p>
          <a:p>
            <a:pPr indent="-298450" lvl="1" marL="10541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Diversification of demand generation activities to significantly increase volume of opportunities</a:t>
            </a:r>
            <a:endParaRPr sz="1100">
              <a:solidFill>
                <a:schemeClr val="dk1"/>
              </a:solidFill>
              <a:latin typeface="Lato"/>
              <a:ea typeface="Lato"/>
              <a:cs typeface="Lato"/>
              <a:sym typeface="Lato"/>
            </a:endParaRPr>
          </a:p>
          <a:p>
            <a:pPr indent="-298450" lvl="1" marL="10541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Increase Custom Revenue, Lower the Cost of Customer Acquisition</a:t>
            </a:r>
            <a:endParaRPr sz="1100">
              <a:solidFill>
                <a:schemeClr val="dk1"/>
              </a:solidFill>
              <a:latin typeface="Lato"/>
              <a:ea typeface="Lato"/>
              <a:cs typeface="Lato"/>
              <a:sym typeface="Lato"/>
            </a:endParaRPr>
          </a:p>
          <a:p>
            <a:pPr indent="-298450" lvl="1" marL="10541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Recognize longer </a:t>
            </a:r>
            <a:r>
              <a:rPr lang="en" sz="1100">
                <a:solidFill>
                  <a:schemeClr val="dk1"/>
                </a:solidFill>
                <a:latin typeface="Lato"/>
                <a:ea typeface="Lato"/>
                <a:cs typeface="Lato"/>
                <a:sym typeface="Lato"/>
              </a:rPr>
              <a:t> sales cycles (transactional stock sale vs. longer Custom sales process) </a:t>
            </a:r>
            <a:endParaRPr sz="1100">
              <a:solidFill>
                <a:schemeClr val="dk1"/>
              </a:solidFill>
              <a:latin typeface="Lato"/>
              <a:ea typeface="Lato"/>
              <a:cs typeface="Lato"/>
              <a:sym typeface="Lato"/>
            </a:endParaRPr>
          </a:p>
          <a:p>
            <a:pPr indent="0" lvl="0" marL="914400" rtl="0" algn="l">
              <a:spcBef>
                <a:spcPts val="0"/>
              </a:spcBef>
              <a:spcAft>
                <a:spcPts val="0"/>
              </a:spcAft>
              <a:buNone/>
            </a:pPr>
            <a:r>
              <a:t/>
            </a:r>
            <a:endParaRPr sz="1100">
              <a:solidFill>
                <a:schemeClr val="dk1"/>
              </a:solidFill>
              <a:latin typeface="Lato"/>
              <a:ea typeface="Lato"/>
              <a:cs typeface="Lato"/>
              <a:sym typeface="Lato"/>
            </a:endParaRPr>
          </a:p>
          <a:p>
            <a:pPr indent="-298450" lvl="0" marL="596900" rtl="0" algn="l">
              <a:spcBef>
                <a:spcPts val="0"/>
              </a:spcBef>
              <a:spcAft>
                <a:spcPts val="0"/>
              </a:spcAft>
              <a:buClr>
                <a:schemeClr val="dk1"/>
              </a:buClr>
              <a:buSzPts val="1100"/>
              <a:buFont typeface="Lato"/>
              <a:buAutoNum type="arabicPeriod"/>
            </a:pPr>
            <a:r>
              <a:rPr b="1" lang="en" sz="1100">
                <a:solidFill>
                  <a:schemeClr val="dk1"/>
                </a:solidFill>
                <a:latin typeface="Lato"/>
                <a:ea typeface="Lato"/>
                <a:cs typeface="Lato"/>
                <a:sym typeface="Lato"/>
              </a:rPr>
              <a:t>People: Low close rates, Average Deal Size Decreasing, Sales Skill/Business Acumen and capacity</a:t>
            </a:r>
            <a:endParaRPr b="1" sz="1100">
              <a:solidFill>
                <a:schemeClr val="dk1"/>
              </a:solidFill>
              <a:latin typeface="Lato"/>
              <a:ea typeface="Lato"/>
              <a:cs typeface="Lato"/>
              <a:sym typeface="Lato"/>
            </a:endParaRPr>
          </a:p>
          <a:p>
            <a:pPr indent="-298450" lvl="1" marL="10541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Empower Custom specialists to "lead the hunt" to prospect &amp; close deals</a:t>
            </a:r>
            <a:endParaRPr sz="1100">
              <a:solidFill>
                <a:schemeClr val="dk1"/>
              </a:solidFill>
              <a:latin typeface="Lato"/>
              <a:ea typeface="Lato"/>
              <a:cs typeface="Lato"/>
              <a:sym typeface="Lato"/>
            </a:endParaRPr>
          </a:p>
          <a:p>
            <a:pPr indent="-298450" lvl="1" marL="10541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Ensure adequate Specialist coverage for all 43 AMER &amp; EMEA Corporate UK/Ireland reps</a:t>
            </a:r>
            <a:endParaRPr sz="1100">
              <a:solidFill>
                <a:schemeClr val="dk1"/>
              </a:solidFill>
              <a:latin typeface="Lato"/>
              <a:ea typeface="Lato"/>
              <a:cs typeface="Lato"/>
              <a:sym typeface="Lato"/>
            </a:endParaRPr>
          </a:p>
          <a:p>
            <a:pPr indent="0" lvl="0" marL="914400" rtl="0" algn="l">
              <a:spcBef>
                <a:spcPts val="0"/>
              </a:spcBef>
              <a:spcAft>
                <a:spcPts val="0"/>
              </a:spcAft>
              <a:buNone/>
            </a:pPr>
            <a:r>
              <a:t/>
            </a:r>
            <a:endParaRPr sz="1100">
              <a:solidFill>
                <a:schemeClr val="dk1"/>
              </a:solidFill>
              <a:latin typeface="Lato"/>
              <a:ea typeface="Lato"/>
              <a:cs typeface="Lato"/>
              <a:sym typeface="Lato"/>
            </a:endParaRPr>
          </a:p>
          <a:p>
            <a:pPr indent="-298450" lvl="0" marL="596900" rtl="0" algn="l">
              <a:spcBef>
                <a:spcPts val="0"/>
              </a:spcBef>
              <a:spcAft>
                <a:spcPts val="0"/>
              </a:spcAft>
              <a:buClr>
                <a:schemeClr val="dk1"/>
              </a:buClr>
              <a:buSzPts val="1100"/>
              <a:buFont typeface="Lato"/>
              <a:buAutoNum type="arabicPeriod"/>
            </a:pPr>
            <a:r>
              <a:rPr b="1" lang="en" sz="1100">
                <a:solidFill>
                  <a:schemeClr val="dk1"/>
                </a:solidFill>
                <a:latin typeface="Lato"/>
                <a:ea typeface="Lato"/>
                <a:cs typeface="Lato"/>
                <a:sym typeface="Lato"/>
              </a:rPr>
              <a:t>Process:  Training/Education and Tools</a:t>
            </a:r>
            <a:endParaRPr b="1" sz="1100">
              <a:solidFill>
                <a:schemeClr val="dk1"/>
              </a:solidFill>
              <a:latin typeface="Lato"/>
              <a:ea typeface="Lato"/>
              <a:cs typeface="Lato"/>
              <a:sym typeface="Lato"/>
            </a:endParaRPr>
          </a:p>
          <a:p>
            <a:pPr indent="-298450" lvl="1" marL="10541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Education &amp; Sales Process, Create efficient and clear rules and guidelines that document the Custom Specialist Process ensuring cross </a:t>
            </a:r>
            <a:r>
              <a:rPr lang="en" sz="1100">
                <a:solidFill>
                  <a:schemeClr val="dk1"/>
                </a:solidFill>
                <a:latin typeface="Lato"/>
                <a:ea typeface="Lato"/>
                <a:cs typeface="Lato"/>
                <a:sym typeface="Lato"/>
              </a:rPr>
              <a:t>pollination of generalist to increase overall capacity</a:t>
            </a:r>
            <a:r>
              <a:rPr lang="en" sz="1100">
                <a:solidFill>
                  <a:schemeClr val="dk1"/>
                </a:solidFill>
                <a:latin typeface="Lato"/>
                <a:ea typeface="Lato"/>
                <a:cs typeface="Lato"/>
                <a:sym typeface="Lato"/>
              </a:rPr>
              <a:t> </a:t>
            </a:r>
            <a:endParaRPr sz="1100">
              <a:solidFill>
                <a:schemeClr val="dk1"/>
              </a:solidFill>
              <a:latin typeface="Lato"/>
              <a:ea typeface="Lato"/>
              <a:cs typeface="Lato"/>
              <a:sym typeface="Lato"/>
            </a:endParaRPr>
          </a:p>
          <a:p>
            <a:pPr indent="-298450" lvl="1" marL="10541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Sales Training Tools, better utilization of Salesforce/ZoomInfo etc. for prospecting and forecasting/dashboards</a:t>
            </a:r>
            <a:endParaRPr sz="1100">
              <a:solidFill>
                <a:schemeClr val="dk1"/>
              </a:solidFill>
              <a:latin typeface="Lato"/>
              <a:ea typeface="Lato"/>
              <a:cs typeface="Lato"/>
              <a:sym typeface="Lato"/>
            </a:endParaRPr>
          </a:p>
          <a:p>
            <a:pPr indent="-298450" lvl="1" marL="10541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Role Clarity, Job descriptions, engagement model, rules of behavior and contact and coverage strategy</a:t>
            </a:r>
            <a:endParaRPr sz="1100">
              <a:solidFill>
                <a:schemeClr val="dk1"/>
              </a:solidFill>
              <a:latin typeface="Lato"/>
              <a:ea typeface="Lato"/>
              <a:cs typeface="Lato"/>
              <a:sym typeface="Lato"/>
            </a:endParaRPr>
          </a:p>
          <a:p>
            <a:pPr indent="-298450" lvl="1" marL="10541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Increase </a:t>
            </a:r>
            <a:r>
              <a:rPr lang="en" sz="1100">
                <a:solidFill>
                  <a:schemeClr val="dk1"/>
                </a:solidFill>
                <a:latin typeface="Lato"/>
                <a:ea typeface="Lato"/>
                <a:cs typeface="Lato"/>
                <a:sym typeface="Lato"/>
              </a:rPr>
              <a:t>predictability</a:t>
            </a:r>
            <a:r>
              <a:rPr lang="en" sz="1100">
                <a:solidFill>
                  <a:schemeClr val="dk1"/>
                </a:solidFill>
                <a:latin typeface="Lato"/>
                <a:ea typeface="Lato"/>
                <a:cs typeface="Lato"/>
                <a:sym typeface="Lato"/>
              </a:rPr>
              <a:t> of new revenue generation efforts</a:t>
            </a:r>
            <a:endParaRPr sz="1100">
              <a:solidFill>
                <a:schemeClr val="dk1"/>
              </a:solidFill>
              <a:latin typeface="Lato"/>
              <a:ea typeface="Lato"/>
              <a:cs typeface="Lato"/>
              <a:sym typeface="Lato"/>
            </a:endParaRPr>
          </a:p>
          <a:p>
            <a:pPr indent="0" lvl="0" marL="0" rtl="0" algn="l">
              <a:lnSpc>
                <a:spcPct val="150000"/>
              </a:lnSpc>
              <a:spcBef>
                <a:spcPts val="0"/>
              </a:spcBef>
              <a:spcAft>
                <a:spcPts val="0"/>
              </a:spcAft>
              <a:buNone/>
            </a:pPr>
            <a:r>
              <a:t/>
            </a:r>
            <a:endParaRPr sz="1100">
              <a:solidFill>
                <a:srgbClr val="444444"/>
              </a:solidFill>
              <a:latin typeface="Lato"/>
              <a:ea typeface="Lato"/>
              <a:cs typeface="Lato"/>
              <a:sym typeface="Lato"/>
            </a:endParaRPr>
          </a:p>
          <a:p>
            <a:pPr indent="0" lvl="0" marL="0" rtl="0" algn="l">
              <a:spcBef>
                <a:spcPts val="700"/>
              </a:spcBef>
              <a:spcAft>
                <a:spcPts val="0"/>
              </a:spcAft>
              <a:buClr>
                <a:schemeClr val="dk1"/>
              </a:buClr>
              <a:buSzPts val="1100"/>
              <a:buFont typeface="Arial"/>
              <a:buNone/>
            </a:pPr>
            <a:r>
              <a:t/>
            </a:r>
            <a:endParaRPr b="1" sz="1100">
              <a:solidFill>
                <a:srgbClr val="000000"/>
              </a:solidFill>
            </a:endParaRPr>
          </a:p>
          <a:p>
            <a:pPr indent="0" lvl="0" marL="914400" rtl="0" algn="l">
              <a:spcBef>
                <a:spcPts val="0"/>
              </a:spcBef>
              <a:spcAft>
                <a:spcPts val="0"/>
              </a:spcAft>
              <a:buClr>
                <a:schemeClr val="dk1"/>
              </a:buClr>
              <a:buSzPts val="1100"/>
              <a:buFont typeface="Arial"/>
              <a:buNone/>
            </a:pPr>
            <a:r>
              <a:t/>
            </a:r>
            <a:endParaRPr sz="1100">
              <a:solidFill>
                <a:srgbClr val="0000FF"/>
              </a:solidFill>
              <a:latin typeface="Lato"/>
              <a:ea typeface="Lato"/>
              <a:cs typeface="Lato"/>
              <a:sym typeface="Lato"/>
            </a:endParaRPr>
          </a:p>
          <a:p>
            <a:pPr indent="0" lvl="0" marL="0" rtl="0" algn="l">
              <a:spcBef>
                <a:spcPts val="0"/>
              </a:spcBef>
              <a:spcAft>
                <a:spcPts val="0"/>
              </a:spcAft>
              <a:buNone/>
            </a:pPr>
            <a:r>
              <a:t/>
            </a:r>
            <a:endParaRPr i="1" sz="1100">
              <a:solidFill>
                <a:schemeClr val="dk1"/>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p11"/>
          <p:cNvSpPr txBox="1"/>
          <p:nvPr>
            <p:ph idx="4294967295" type="title"/>
          </p:nvPr>
        </p:nvSpPr>
        <p:spPr>
          <a:xfrm>
            <a:off x="311700" y="213450"/>
            <a:ext cx="8046600" cy="3936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rPr lang="en">
                <a:latin typeface="Lato"/>
                <a:ea typeface="Lato"/>
                <a:cs typeface="Lato"/>
                <a:sym typeface="Lato"/>
              </a:rPr>
              <a:t>2019 Planned Approach</a:t>
            </a:r>
            <a:endParaRPr b="1">
              <a:latin typeface="Arial"/>
              <a:ea typeface="Arial"/>
              <a:cs typeface="Arial"/>
              <a:sym typeface="Arial"/>
            </a:endParaRPr>
          </a:p>
        </p:txBody>
      </p:sp>
      <p:sp>
        <p:nvSpPr>
          <p:cNvPr id="48" name="Google Shape;48;p11"/>
          <p:cNvSpPr txBox="1"/>
          <p:nvPr>
            <p:ph idx="4294967295" type="body"/>
          </p:nvPr>
        </p:nvSpPr>
        <p:spPr>
          <a:xfrm>
            <a:off x="306900" y="730875"/>
            <a:ext cx="8530200" cy="4153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u="sng">
                <a:solidFill>
                  <a:schemeClr val="dk1"/>
                </a:solidFill>
                <a:latin typeface="Lato"/>
                <a:ea typeface="Lato"/>
                <a:cs typeface="Lato"/>
                <a:sym typeface="Lato"/>
              </a:rPr>
              <a:t>Core </a:t>
            </a:r>
            <a:r>
              <a:rPr b="1" lang="en" u="sng">
                <a:solidFill>
                  <a:schemeClr val="dk1"/>
                </a:solidFill>
                <a:latin typeface="Lato"/>
                <a:ea typeface="Lato"/>
                <a:cs typeface="Lato"/>
                <a:sym typeface="Lato"/>
              </a:rPr>
              <a:t>Tenets</a:t>
            </a:r>
            <a:r>
              <a:rPr b="1" lang="en" u="sng">
                <a:solidFill>
                  <a:schemeClr val="dk1"/>
                </a:solidFill>
                <a:latin typeface="Lato"/>
                <a:ea typeface="Lato"/>
                <a:cs typeface="Lato"/>
                <a:sym typeface="Lato"/>
              </a:rPr>
              <a:t> </a:t>
            </a:r>
            <a:endParaRPr b="1" u="sng">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b="1" u="sng">
              <a:solidFill>
                <a:schemeClr val="dk1"/>
              </a:solidFill>
              <a:latin typeface="Lato"/>
              <a:ea typeface="Lato"/>
              <a:cs typeface="Lato"/>
              <a:sym typeface="Lato"/>
            </a:endParaRPr>
          </a:p>
          <a:p>
            <a:pPr indent="-304800" lvl="0" marL="457200" rtl="0" algn="l">
              <a:lnSpc>
                <a:spcPct val="100000"/>
              </a:lnSpc>
              <a:spcBef>
                <a:spcPts val="0"/>
              </a:spcBef>
              <a:spcAft>
                <a:spcPts val="0"/>
              </a:spcAft>
              <a:buClr>
                <a:schemeClr val="dk1"/>
              </a:buClr>
              <a:buSzPts val="1200"/>
              <a:buFont typeface="Lato"/>
              <a:buAutoNum type="arabicPeriod"/>
            </a:pPr>
            <a:r>
              <a:rPr b="1" lang="en">
                <a:solidFill>
                  <a:schemeClr val="dk1"/>
                </a:solidFill>
                <a:latin typeface="Lato"/>
                <a:ea typeface="Lato"/>
                <a:cs typeface="Lato"/>
                <a:sym typeface="Lato"/>
              </a:rPr>
              <a:t>Evolve and optimize ‘Generalist/Specialist’ model with strong sales leadership/ownership</a:t>
            </a:r>
            <a:endParaRPr b="1">
              <a:solidFill>
                <a:schemeClr val="dk1"/>
              </a:solidFill>
              <a:latin typeface="Lato"/>
              <a:ea typeface="Lato"/>
              <a:cs typeface="Lato"/>
              <a:sym typeface="Lato"/>
            </a:endParaRPr>
          </a:p>
          <a:p>
            <a:pPr indent="-304800" lvl="0" marL="457200" rtl="0" algn="l">
              <a:lnSpc>
                <a:spcPct val="100000"/>
              </a:lnSpc>
              <a:spcBef>
                <a:spcPts val="0"/>
              </a:spcBef>
              <a:spcAft>
                <a:spcPts val="0"/>
              </a:spcAft>
              <a:buClr>
                <a:schemeClr val="dk1"/>
              </a:buClr>
              <a:buSzPts val="1200"/>
              <a:buFont typeface="Lato"/>
              <a:buAutoNum type="arabicPeriod"/>
            </a:pPr>
            <a:r>
              <a:rPr b="1" lang="en">
                <a:solidFill>
                  <a:schemeClr val="dk1"/>
                </a:solidFill>
                <a:latin typeface="Lato"/>
                <a:ea typeface="Lato"/>
                <a:cs typeface="Lato"/>
                <a:sym typeface="Lato"/>
              </a:rPr>
              <a:t>Broaden Specialist role to ‘lead the Custom sale’</a:t>
            </a:r>
            <a:endParaRPr b="1">
              <a:solidFill>
                <a:schemeClr val="dk1"/>
              </a:solidFill>
              <a:latin typeface="Lato"/>
              <a:ea typeface="Lato"/>
              <a:cs typeface="Lato"/>
              <a:sym typeface="Lato"/>
            </a:endParaRPr>
          </a:p>
          <a:p>
            <a:pPr indent="-304800" lvl="0" marL="457200" rtl="0" algn="l">
              <a:lnSpc>
                <a:spcPct val="100000"/>
              </a:lnSpc>
              <a:spcBef>
                <a:spcPts val="0"/>
              </a:spcBef>
              <a:spcAft>
                <a:spcPts val="0"/>
              </a:spcAft>
              <a:buClr>
                <a:schemeClr val="dk1"/>
              </a:buClr>
              <a:buSzPts val="1200"/>
              <a:buFont typeface="Lato"/>
              <a:buAutoNum type="arabicPeriod"/>
            </a:pPr>
            <a:r>
              <a:rPr b="1" lang="en">
                <a:solidFill>
                  <a:schemeClr val="dk1"/>
                </a:solidFill>
                <a:latin typeface="Lato"/>
                <a:ea typeface="Lato"/>
                <a:cs typeface="Lato"/>
                <a:sym typeface="Lato"/>
              </a:rPr>
              <a:t>Drive Generalist to become Opportunity creation engine from existing Shutterstock customer base</a:t>
            </a:r>
            <a:endParaRPr b="1">
              <a:solidFill>
                <a:schemeClr val="dk1"/>
              </a:solidFill>
              <a:latin typeface="Lato"/>
              <a:ea typeface="Lato"/>
              <a:cs typeface="Lato"/>
              <a:sym typeface="Lato"/>
            </a:endParaRPr>
          </a:p>
          <a:p>
            <a:pPr indent="-304800" lvl="0" marL="457200" rtl="0" algn="l">
              <a:lnSpc>
                <a:spcPct val="100000"/>
              </a:lnSpc>
              <a:spcBef>
                <a:spcPts val="0"/>
              </a:spcBef>
              <a:spcAft>
                <a:spcPts val="0"/>
              </a:spcAft>
              <a:buClr>
                <a:schemeClr val="dk1"/>
              </a:buClr>
              <a:buSzPts val="1200"/>
              <a:buFont typeface="Lato"/>
              <a:buAutoNum type="arabicPeriod"/>
            </a:pPr>
            <a:r>
              <a:rPr b="1" lang="en">
                <a:solidFill>
                  <a:schemeClr val="dk1"/>
                </a:solidFill>
                <a:latin typeface="Lato"/>
                <a:ea typeface="Lato"/>
                <a:cs typeface="Lato"/>
                <a:sym typeface="Lato"/>
              </a:rPr>
              <a:t>Diversify demand generation plays to drive new business leads</a:t>
            </a:r>
            <a:endParaRPr b="1">
              <a:solidFill>
                <a:schemeClr val="dk1"/>
              </a:solidFill>
              <a:latin typeface="Lato"/>
              <a:ea typeface="Lato"/>
              <a:cs typeface="Lato"/>
              <a:sym typeface="Lato"/>
            </a:endParaRPr>
          </a:p>
          <a:p>
            <a:pPr indent="-304800" lvl="0" marL="457200" rtl="0" algn="l">
              <a:lnSpc>
                <a:spcPct val="100000"/>
              </a:lnSpc>
              <a:spcBef>
                <a:spcPts val="0"/>
              </a:spcBef>
              <a:spcAft>
                <a:spcPts val="0"/>
              </a:spcAft>
              <a:buClr>
                <a:schemeClr val="dk1"/>
              </a:buClr>
              <a:buSzPts val="1200"/>
              <a:buFont typeface="Lato"/>
              <a:buAutoNum type="arabicPeriod"/>
            </a:pPr>
            <a:r>
              <a:rPr b="1" lang="en">
                <a:solidFill>
                  <a:schemeClr val="dk1"/>
                </a:solidFill>
                <a:latin typeface="Lato"/>
                <a:ea typeface="Lato"/>
                <a:cs typeface="Lato"/>
                <a:sym typeface="Lato"/>
              </a:rPr>
              <a:t>Optimize teaming/collaboration between Generalist/Specialist for knowledge transfer and experiential learning</a:t>
            </a:r>
            <a:endParaRPr b="1">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b="1">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b="1">
              <a:solidFill>
                <a:schemeClr val="dk1"/>
              </a:solidFill>
              <a:latin typeface="Lato"/>
              <a:ea typeface="Lato"/>
              <a:cs typeface="Lato"/>
              <a:sym typeface="Lato"/>
            </a:endParaRPr>
          </a:p>
          <a:p>
            <a:pPr indent="0" lvl="0" marL="0" rtl="0" algn="l">
              <a:lnSpc>
                <a:spcPct val="100000"/>
              </a:lnSpc>
              <a:spcBef>
                <a:spcPts val="0"/>
              </a:spcBef>
              <a:spcAft>
                <a:spcPts val="0"/>
              </a:spcAft>
              <a:buNone/>
            </a:pPr>
            <a:r>
              <a:rPr b="1" lang="en" u="sng">
                <a:solidFill>
                  <a:schemeClr val="dk1"/>
                </a:solidFill>
                <a:latin typeface="Lato"/>
                <a:ea typeface="Lato"/>
                <a:cs typeface="Lato"/>
                <a:sym typeface="Lato"/>
              </a:rPr>
              <a:t>Key changes from 2018 to 2019</a:t>
            </a:r>
            <a:endParaRPr b="1" u="sng">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b="1">
              <a:solidFill>
                <a:schemeClr val="dk1"/>
              </a:solidFill>
              <a:latin typeface="Lato"/>
              <a:ea typeface="Lato"/>
              <a:cs typeface="Lato"/>
              <a:sym typeface="Lato"/>
            </a:endParaRPr>
          </a:p>
          <a:p>
            <a:pPr indent="-304800" lvl="0" marL="457200" rtl="0" algn="l">
              <a:lnSpc>
                <a:spcPct val="100000"/>
              </a:lnSpc>
              <a:spcBef>
                <a:spcPts val="0"/>
              </a:spcBef>
              <a:spcAft>
                <a:spcPts val="0"/>
              </a:spcAft>
              <a:buClr>
                <a:schemeClr val="dk1"/>
              </a:buClr>
              <a:buSzPts val="1200"/>
              <a:buFont typeface="Lato"/>
              <a:buAutoNum type="arabicPeriod"/>
            </a:pPr>
            <a:r>
              <a:rPr b="1" lang="en">
                <a:solidFill>
                  <a:schemeClr val="dk1"/>
                </a:solidFill>
                <a:latin typeface="Lato"/>
                <a:ea typeface="Lato"/>
                <a:cs typeface="Lato"/>
                <a:sym typeface="Lato"/>
              </a:rPr>
              <a:t>Implement Custom Specific target and associated variable pay component in comp. Plan for all Corporate sales reps to have 20% of Variable pay tied to Custom Target</a:t>
            </a:r>
            <a:endParaRPr b="1">
              <a:solidFill>
                <a:schemeClr val="dk1"/>
              </a:solidFill>
              <a:latin typeface="Lato"/>
              <a:ea typeface="Lato"/>
              <a:cs typeface="Lato"/>
              <a:sym typeface="Lato"/>
            </a:endParaRPr>
          </a:p>
          <a:p>
            <a:pPr indent="-304800" lvl="0" marL="457200" rtl="0" algn="l">
              <a:lnSpc>
                <a:spcPct val="100000"/>
              </a:lnSpc>
              <a:spcBef>
                <a:spcPts val="0"/>
              </a:spcBef>
              <a:spcAft>
                <a:spcPts val="0"/>
              </a:spcAft>
              <a:buClr>
                <a:schemeClr val="dk1"/>
              </a:buClr>
              <a:buSzPts val="1200"/>
              <a:buFont typeface="Lato"/>
              <a:buAutoNum type="arabicPeriod"/>
            </a:pPr>
            <a:r>
              <a:rPr b="1" lang="en">
                <a:solidFill>
                  <a:schemeClr val="dk1"/>
                </a:solidFill>
                <a:latin typeface="Lato"/>
                <a:ea typeface="Lato"/>
                <a:cs typeface="Lato"/>
                <a:sym typeface="Lato"/>
              </a:rPr>
              <a:t>Align US/CA Custom Specialists to defined Corporate teams, with focus on individual team accountability, proactive hunting within stock account base, and education of generalists of the best practices for selling Custom</a:t>
            </a:r>
            <a:endParaRPr b="1">
              <a:solidFill>
                <a:schemeClr val="dk1"/>
              </a:solidFill>
              <a:latin typeface="Lato"/>
              <a:ea typeface="Lato"/>
              <a:cs typeface="Lato"/>
              <a:sym typeface="Lato"/>
            </a:endParaRPr>
          </a:p>
          <a:p>
            <a:pPr indent="-304800" lvl="0" marL="457200" rtl="0" algn="l">
              <a:lnSpc>
                <a:spcPct val="100000"/>
              </a:lnSpc>
              <a:spcBef>
                <a:spcPts val="0"/>
              </a:spcBef>
              <a:spcAft>
                <a:spcPts val="0"/>
              </a:spcAft>
              <a:buClr>
                <a:schemeClr val="dk1"/>
              </a:buClr>
              <a:buSzPts val="1200"/>
              <a:buFont typeface="Lato"/>
              <a:buAutoNum type="arabicPeriod"/>
            </a:pPr>
            <a:r>
              <a:rPr b="1" lang="en">
                <a:solidFill>
                  <a:schemeClr val="dk1"/>
                </a:solidFill>
                <a:latin typeface="Lato"/>
                <a:ea typeface="Lato"/>
                <a:cs typeface="Lato"/>
                <a:sym typeface="Lato"/>
              </a:rPr>
              <a:t>Formalize roles and responsibilities for Custom Specialist to ‘lead Custom sales’</a:t>
            </a:r>
            <a:endParaRPr b="1">
              <a:solidFill>
                <a:schemeClr val="dk1"/>
              </a:solidFill>
              <a:latin typeface="Lato"/>
              <a:ea typeface="Lato"/>
              <a:cs typeface="Lato"/>
              <a:sym typeface="Lato"/>
            </a:endParaRPr>
          </a:p>
          <a:p>
            <a:pPr indent="-304800" lvl="0" marL="457200" rtl="0" algn="l">
              <a:lnSpc>
                <a:spcPct val="100000"/>
              </a:lnSpc>
              <a:spcBef>
                <a:spcPts val="0"/>
              </a:spcBef>
              <a:spcAft>
                <a:spcPts val="0"/>
              </a:spcAft>
              <a:buClr>
                <a:schemeClr val="dk1"/>
              </a:buClr>
              <a:buSzPts val="1200"/>
              <a:buFont typeface="Lato"/>
              <a:buAutoNum type="arabicPeriod"/>
            </a:pPr>
            <a:r>
              <a:rPr b="1" lang="en">
                <a:solidFill>
                  <a:schemeClr val="dk1"/>
                </a:solidFill>
                <a:latin typeface="Lato"/>
                <a:ea typeface="Lato"/>
                <a:cs typeface="Lato"/>
                <a:sym typeface="Lato"/>
              </a:rPr>
              <a:t>Assign Opportunity creation KPI’s to Growth Generalists with strong Sales Management rigor</a:t>
            </a:r>
            <a:endParaRPr b="1">
              <a:solidFill>
                <a:schemeClr val="dk1"/>
              </a:solidFill>
              <a:latin typeface="Lato"/>
              <a:ea typeface="Lato"/>
              <a:cs typeface="Lato"/>
              <a:sym typeface="Lato"/>
            </a:endParaRPr>
          </a:p>
          <a:p>
            <a:pPr indent="-304800" lvl="0" marL="457200" rtl="0" algn="l">
              <a:lnSpc>
                <a:spcPct val="100000"/>
              </a:lnSpc>
              <a:spcBef>
                <a:spcPts val="0"/>
              </a:spcBef>
              <a:spcAft>
                <a:spcPts val="0"/>
              </a:spcAft>
              <a:buClr>
                <a:schemeClr val="dk1"/>
              </a:buClr>
              <a:buSzPts val="1200"/>
              <a:buFont typeface="Lato"/>
              <a:buAutoNum type="arabicPeriod"/>
            </a:pPr>
            <a:r>
              <a:rPr b="1" lang="en">
                <a:solidFill>
                  <a:schemeClr val="dk1"/>
                </a:solidFill>
                <a:latin typeface="Lato"/>
                <a:ea typeface="Lato"/>
                <a:cs typeface="Lato"/>
                <a:sym typeface="Lato"/>
              </a:rPr>
              <a:t>Invest dedicated marketing $ to Custom business and strong management of consumption/conversion to Custom outcome (supported by Comp. Plan changes)</a:t>
            </a:r>
            <a:endParaRPr b="1">
              <a:solidFill>
                <a:schemeClr val="dk1"/>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12"/>
          <p:cNvSpPr txBox="1"/>
          <p:nvPr>
            <p:ph idx="4294967295" type="title"/>
          </p:nvPr>
        </p:nvSpPr>
        <p:spPr>
          <a:xfrm>
            <a:off x="311700" y="213450"/>
            <a:ext cx="8046600" cy="3936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rPr lang="en">
                <a:latin typeface="Lato"/>
                <a:ea typeface="Lato"/>
                <a:cs typeface="Lato"/>
                <a:sym typeface="Lato"/>
              </a:rPr>
              <a:t>Fundamentals to reach the objective</a:t>
            </a:r>
            <a:r>
              <a:rPr lang="en">
                <a:latin typeface="Lato"/>
                <a:ea typeface="Lato"/>
                <a:cs typeface="Lato"/>
                <a:sym typeface="Lato"/>
              </a:rPr>
              <a:t>.</a:t>
            </a:r>
            <a:r>
              <a:rPr lang="en">
                <a:latin typeface="Lato"/>
                <a:ea typeface="Lato"/>
                <a:cs typeface="Lato"/>
                <a:sym typeface="Lato"/>
              </a:rPr>
              <a:t> </a:t>
            </a:r>
            <a:endParaRPr>
              <a:latin typeface="Lato"/>
              <a:ea typeface="Lato"/>
              <a:cs typeface="Lato"/>
              <a:sym typeface="Lato"/>
            </a:endParaRPr>
          </a:p>
        </p:txBody>
      </p:sp>
      <p:sp>
        <p:nvSpPr>
          <p:cNvPr id="54" name="Google Shape;54;p12"/>
          <p:cNvSpPr txBox="1"/>
          <p:nvPr>
            <p:ph idx="4294967295" type="body"/>
          </p:nvPr>
        </p:nvSpPr>
        <p:spPr>
          <a:xfrm>
            <a:off x="120100" y="656175"/>
            <a:ext cx="4678500" cy="43275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400">
                <a:solidFill>
                  <a:srgbClr val="000000"/>
                </a:solidFill>
                <a:highlight>
                  <a:srgbClr val="FFFFFF"/>
                </a:highlight>
                <a:latin typeface="Lato"/>
                <a:ea typeface="Lato"/>
                <a:cs typeface="Lato"/>
                <a:sym typeface="Lato"/>
              </a:rPr>
              <a:t>Resource Plan</a:t>
            </a:r>
            <a:endParaRPr b="1" sz="14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2019 Bookings target = $14m of which $4.3m is planned to come from renewals, resulting in a need for $9.7m from new business</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Current NB AOV = $23k =&gt; 422 won deals needed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Current conversion rate = 12% =&gt; 3,516 opportunities required</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At 20 Opportunities per month per rep you need 15 reps</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Custom S</a:t>
            </a:r>
            <a:r>
              <a:rPr b="1" lang="en" sz="1100">
                <a:solidFill>
                  <a:srgbClr val="000000"/>
                </a:solidFill>
                <a:highlight>
                  <a:srgbClr val="FFFFFF"/>
                </a:highlight>
                <a:latin typeface="Lato"/>
                <a:ea typeface="Lato"/>
                <a:cs typeface="Lato"/>
                <a:sym typeface="Lato"/>
              </a:rPr>
              <a:t>ales Speciali</a:t>
            </a:r>
            <a:r>
              <a:rPr b="1" lang="en" sz="1100">
                <a:solidFill>
                  <a:srgbClr val="000000"/>
                </a:solidFill>
                <a:highlight>
                  <a:srgbClr val="FFFFFF"/>
                </a:highlight>
                <a:latin typeface="Lato"/>
                <a:ea typeface="Lato"/>
                <a:cs typeface="Lato"/>
                <a:sym typeface="Lato"/>
              </a:rPr>
              <a:t>sts</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Americas = 5</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EMEA</a:t>
            </a:r>
            <a:r>
              <a:rPr b="1" lang="en" sz="1100">
                <a:solidFill>
                  <a:srgbClr val="000000"/>
                </a:solidFill>
                <a:highlight>
                  <a:srgbClr val="FFFFFF"/>
                </a:highlight>
                <a:latin typeface="Lato"/>
                <a:ea typeface="Lato"/>
                <a:cs typeface="Lato"/>
                <a:sym typeface="Lato"/>
              </a:rPr>
              <a:t> = </a:t>
            </a:r>
            <a:r>
              <a:rPr b="1" lang="en" sz="1100">
                <a:solidFill>
                  <a:srgbClr val="000000"/>
                </a:solidFill>
                <a:highlight>
                  <a:srgbClr val="FFFFFF"/>
                </a:highlight>
                <a:latin typeface="Lato"/>
                <a:ea typeface="Lato"/>
                <a:cs typeface="Lato"/>
                <a:sym typeface="Lato"/>
              </a:rPr>
              <a:t>2</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Americas Corporate</a:t>
            </a:r>
            <a:r>
              <a:rPr b="1" lang="en" sz="1100">
                <a:solidFill>
                  <a:srgbClr val="000000"/>
                </a:solidFill>
                <a:highlight>
                  <a:srgbClr val="FFFFFF"/>
                </a:highlight>
                <a:latin typeface="Lato"/>
                <a:ea typeface="Lato"/>
                <a:cs typeface="Lato"/>
                <a:sym typeface="Lato"/>
              </a:rPr>
              <a:t> = </a:t>
            </a:r>
            <a:r>
              <a:rPr b="1" lang="en" sz="1100">
                <a:solidFill>
                  <a:srgbClr val="000000"/>
                </a:solidFill>
                <a:highlight>
                  <a:srgbClr val="FFFFFF"/>
                </a:highlight>
                <a:latin typeface="Lato"/>
                <a:ea typeface="Lato"/>
                <a:cs typeface="Lato"/>
                <a:sym typeface="Lato"/>
              </a:rPr>
              <a:t>39</a:t>
            </a:r>
            <a:r>
              <a:rPr b="1" lang="en" sz="1100">
                <a:solidFill>
                  <a:srgbClr val="000000"/>
                </a:solidFill>
                <a:highlight>
                  <a:srgbClr val="FFFFFF"/>
                </a:highlight>
                <a:latin typeface="Lato"/>
                <a:ea typeface="Lato"/>
                <a:cs typeface="Lato"/>
                <a:sym typeface="Lato"/>
              </a:rPr>
              <a:t> Sales Reps X 20% of variable = 7.8 FTE</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EMEA Corporate = </a:t>
            </a:r>
            <a:r>
              <a:rPr b="1" lang="en" sz="1100">
                <a:solidFill>
                  <a:schemeClr val="dk1"/>
                </a:solidFill>
                <a:highlight>
                  <a:schemeClr val="lt1"/>
                </a:highlight>
                <a:latin typeface="Lato"/>
                <a:ea typeface="Lato"/>
                <a:cs typeface="Lato"/>
                <a:sym typeface="Lato"/>
              </a:rPr>
              <a:t>4 Sales Reps X 20% of variable = 0.8 FTE</a:t>
            </a:r>
            <a:endParaRPr b="1" sz="1100">
              <a:solidFill>
                <a:schemeClr val="dk1"/>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chemeClr val="dk1"/>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rPr b="1" lang="en" sz="1100">
                <a:solidFill>
                  <a:schemeClr val="dk1"/>
                </a:solidFill>
                <a:highlight>
                  <a:schemeClr val="lt1"/>
                </a:highlight>
                <a:latin typeface="Lato"/>
                <a:ea typeface="Lato"/>
                <a:cs typeface="Lato"/>
                <a:sym typeface="Lato"/>
              </a:rPr>
              <a:t>Total FTE = 15</a:t>
            </a:r>
            <a:endParaRPr b="1" sz="1100">
              <a:solidFill>
                <a:schemeClr val="dk1"/>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chemeClr val="dk1"/>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b="1" sz="1100" u="sng">
              <a:solidFill>
                <a:schemeClr val="dk1"/>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chemeClr val="dk1"/>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chemeClr val="dk1"/>
              </a:solidFill>
              <a:highlight>
                <a:schemeClr val="lt1"/>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 </a:t>
            </a:r>
            <a:endParaRPr b="1" sz="1100">
              <a:solidFill>
                <a:srgbClr val="000000"/>
              </a:solidFill>
              <a:highlight>
                <a:srgbClr val="FFFFFF"/>
              </a:highlight>
              <a:latin typeface="Lato"/>
              <a:ea typeface="Lato"/>
              <a:cs typeface="Lato"/>
              <a:sym typeface="Lato"/>
            </a:endParaRPr>
          </a:p>
        </p:txBody>
      </p:sp>
      <p:sp>
        <p:nvSpPr>
          <p:cNvPr id="55" name="Google Shape;55;p12"/>
          <p:cNvSpPr txBox="1"/>
          <p:nvPr>
            <p:ph idx="4294967295" type="body"/>
          </p:nvPr>
        </p:nvSpPr>
        <p:spPr>
          <a:xfrm>
            <a:off x="4994250" y="656175"/>
            <a:ext cx="4153800" cy="43275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400">
                <a:solidFill>
                  <a:srgbClr val="000000"/>
                </a:solidFill>
                <a:highlight>
                  <a:srgbClr val="FFFFFF"/>
                </a:highlight>
                <a:latin typeface="Lato"/>
                <a:ea typeface="Lato"/>
                <a:cs typeface="Lato"/>
                <a:sym typeface="Lato"/>
              </a:rPr>
              <a:t>Funnel Plan</a:t>
            </a:r>
            <a:endParaRPr b="1" sz="14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Sales Pipeline production =&gt; 3,516 opportunities required</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Manage </a:t>
            </a:r>
            <a:r>
              <a:rPr b="1" lang="en" sz="1100">
                <a:solidFill>
                  <a:srgbClr val="000000"/>
                </a:solidFill>
                <a:highlight>
                  <a:srgbClr val="FFFFFF"/>
                </a:highlight>
                <a:latin typeface="Lato"/>
                <a:ea typeface="Lato"/>
                <a:cs typeface="Lato"/>
                <a:sym typeface="Lato"/>
              </a:rPr>
              <a:t>Corporate</a:t>
            </a:r>
            <a:r>
              <a:rPr b="1" lang="en" sz="1100">
                <a:solidFill>
                  <a:srgbClr val="000000"/>
                </a:solidFill>
                <a:highlight>
                  <a:srgbClr val="FFFFFF"/>
                </a:highlight>
                <a:latin typeface="Lato"/>
                <a:ea typeface="Lato"/>
                <a:cs typeface="Lato"/>
                <a:sym typeface="Lato"/>
              </a:rPr>
              <a:t> Reps to create 3 Opportunities per month from existing account assignment calling (only applicable to </a:t>
            </a:r>
            <a:r>
              <a:rPr b="1" lang="en" sz="1100">
                <a:solidFill>
                  <a:srgbClr val="000000"/>
                </a:solidFill>
                <a:highlight>
                  <a:srgbClr val="FFFFFF"/>
                </a:highlight>
                <a:latin typeface="Lato"/>
                <a:ea typeface="Lato"/>
                <a:cs typeface="Lato"/>
                <a:sym typeface="Lato"/>
              </a:rPr>
              <a:t>‘Growth’ </a:t>
            </a:r>
            <a:r>
              <a:rPr b="1" lang="en" sz="1100">
                <a:solidFill>
                  <a:srgbClr val="000000"/>
                </a:solidFill>
                <a:highlight>
                  <a:srgbClr val="FFFFFF"/>
                </a:highlight>
                <a:latin typeface="Lato"/>
                <a:ea typeface="Lato"/>
                <a:cs typeface="Lato"/>
                <a:sym typeface="Lato"/>
              </a:rPr>
              <a:t>Reps)</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28 X 3 X 12 = 1,008 Opportunities (10% stage in SFDC)</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Demand Gen led Opportunities </a:t>
            </a:r>
            <a:r>
              <a:rPr b="1" lang="en" sz="1100">
                <a:solidFill>
                  <a:schemeClr val="dk1"/>
                </a:solidFill>
                <a:highlight>
                  <a:schemeClr val="lt1"/>
                </a:highlight>
                <a:latin typeface="Lato"/>
                <a:ea typeface="Lato"/>
                <a:cs typeface="Lato"/>
                <a:sym typeface="Lato"/>
              </a:rPr>
              <a:t>(10% stage in SFDC) </a:t>
            </a:r>
            <a:r>
              <a:rPr b="1" lang="en" sz="1100">
                <a:solidFill>
                  <a:srgbClr val="000000"/>
                </a:solidFill>
                <a:highlight>
                  <a:srgbClr val="FFFFFF"/>
                </a:highlight>
                <a:latin typeface="Lato"/>
                <a:ea typeface="Lato"/>
                <a:cs typeface="Lato"/>
                <a:sym typeface="Lato"/>
              </a:rPr>
              <a:t>required = 2,508</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Conversion rate of ‘Leads presented to Sales Lead Queue/” </a:t>
            </a:r>
            <a:r>
              <a:rPr b="1" lang="en" sz="1000">
                <a:solidFill>
                  <a:srgbClr val="000000"/>
                </a:solidFill>
                <a:highlight>
                  <a:srgbClr val="FFFFFF"/>
                </a:highlight>
                <a:latin typeface="Lato"/>
                <a:ea typeface="Lato"/>
                <a:cs typeface="Lato"/>
                <a:sym typeface="Lato"/>
              </a:rPr>
              <a:t>(Stage 0)</a:t>
            </a:r>
            <a:r>
              <a:rPr b="1" lang="en" sz="1100">
                <a:solidFill>
                  <a:srgbClr val="000000"/>
                </a:solidFill>
                <a:highlight>
                  <a:srgbClr val="FFFFFF"/>
                </a:highlight>
                <a:latin typeface="Lato"/>
                <a:ea typeface="Lato"/>
                <a:cs typeface="Lato"/>
                <a:sym typeface="Lato"/>
              </a:rPr>
              <a:t> to 10% stage (or greater) sales opportunity @ 70%</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Sales Leads required</a:t>
            </a:r>
            <a:r>
              <a:rPr b="1" lang="en" sz="1100">
                <a:solidFill>
                  <a:schemeClr val="dk1"/>
                </a:solidFill>
                <a:latin typeface="Lato"/>
                <a:ea typeface="Lato"/>
                <a:cs typeface="Lato"/>
                <a:sym typeface="Lato"/>
              </a:rPr>
              <a:t> from marketing = 3,582</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spcBef>
                <a:spcPts val="0"/>
              </a:spcBef>
              <a:spcAft>
                <a:spcPts val="0"/>
              </a:spcAft>
              <a:buClr>
                <a:srgbClr val="000000"/>
              </a:buClr>
              <a:buSzPts val="1100"/>
              <a:buFont typeface="Arial"/>
              <a:buNone/>
            </a:pPr>
            <a:r>
              <a:rPr b="1" lang="en" sz="1100">
                <a:solidFill>
                  <a:srgbClr val="000000"/>
                </a:solidFill>
                <a:latin typeface="Lato"/>
                <a:ea typeface="Lato"/>
                <a:cs typeface="Lato"/>
                <a:sym typeface="Lato"/>
              </a:rPr>
              <a:t>Marketing lead generation: Budget required @ $670 per lead = $2.4M</a:t>
            </a:r>
            <a:endParaRPr b="1" sz="1100">
              <a:solidFill>
                <a:srgbClr val="000000"/>
              </a:solidFill>
              <a:latin typeface="Lato"/>
              <a:ea typeface="Lato"/>
              <a:cs typeface="Lato"/>
              <a:sym typeface="Lato"/>
            </a:endParaRPr>
          </a:p>
          <a:p>
            <a:pPr indent="0" lvl="0" marL="0" rtl="0" algn="l">
              <a:lnSpc>
                <a:spcPct val="115000"/>
              </a:lnSpc>
              <a:spcBef>
                <a:spcPts val="0"/>
              </a:spcBef>
              <a:spcAft>
                <a:spcPts val="0"/>
              </a:spcAft>
              <a:buNone/>
            </a:pPr>
            <a:r>
              <a:t/>
            </a:r>
            <a:endParaRPr b="1" sz="11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rPr b="1" lang="en" sz="1100">
                <a:solidFill>
                  <a:srgbClr val="000000"/>
                </a:solidFill>
                <a:highlight>
                  <a:srgbClr val="FFFFFF"/>
                </a:highlight>
                <a:latin typeface="Lato"/>
                <a:ea typeface="Lato"/>
                <a:cs typeface="Lato"/>
                <a:sym typeface="Lato"/>
              </a:rPr>
              <a:t> </a:t>
            </a:r>
            <a:endParaRPr b="1" sz="1100">
              <a:solidFill>
                <a:srgbClr val="000000"/>
              </a:solidFill>
              <a:highlight>
                <a:srgbClr val="FFFFFF"/>
              </a:highlight>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3"/>
          <p:cNvSpPr txBox="1"/>
          <p:nvPr>
            <p:ph idx="4294967295" type="title"/>
          </p:nvPr>
        </p:nvSpPr>
        <p:spPr>
          <a:xfrm>
            <a:off x="311700" y="213450"/>
            <a:ext cx="8046600" cy="3936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rPr lang="en">
                <a:latin typeface="Lato"/>
                <a:ea typeface="Lato"/>
                <a:cs typeface="Lato"/>
                <a:sym typeface="Lato"/>
              </a:rPr>
              <a:t>Headcount Plans and Verticals</a:t>
            </a:r>
            <a:endParaRPr b="1">
              <a:latin typeface="Arial"/>
              <a:ea typeface="Arial"/>
              <a:cs typeface="Arial"/>
              <a:sym typeface="Arial"/>
            </a:endParaRPr>
          </a:p>
        </p:txBody>
      </p:sp>
      <p:sp>
        <p:nvSpPr>
          <p:cNvPr id="61" name="Google Shape;61;p13"/>
          <p:cNvSpPr txBox="1"/>
          <p:nvPr>
            <p:ph idx="4294967295" type="body"/>
          </p:nvPr>
        </p:nvSpPr>
        <p:spPr>
          <a:xfrm>
            <a:off x="306900" y="730875"/>
            <a:ext cx="8530200" cy="41538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a:solidFill>
                  <a:schemeClr val="dk1"/>
                </a:solidFill>
                <a:latin typeface="Lato"/>
                <a:ea typeface="Lato"/>
                <a:cs typeface="Lato"/>
                <a:sym typeface="Lato"/>
              </a:rPr>
              <a:t>In US/CA 5 Custom Specialists each aligned 1:1 with the  Corporate sales teams -  with </a:t>
            </a:r>
            <a:r>
              <a:rPr lang="en">
                <a:solidFill>
                  <a:schemeClr val="dk1"/>
                </a:solidFill>
                <a:latin typeface="Lato"/>
                <a:ea typeface="Lato"/>
                <a:cs typeface="Lato"/>
                <a:sym typeface="Lato"/>
              </a:rPr>
              <a:t>Independent</a:t>
            </a:r>
            <a:r>
              <a:rPr lang="en">
                <a:solidFill>
                  <a:schemeClr val="dk1"/>
                </a:solidFill>
                <a:latin typeface="Lato"/>
                <a:ea typeface="Lato"/>
                <a:cs typeface="Lato"/>
                <a:sym typeface="Lato"/>
              </a:rPr>
              <a:t> Targets</a:t>
            </a:r>
            <a:endParaRPr>
              <a:solidFill>
                <a:schemeClr val="dk1"/>
              </a:solidFill>
              <a:latin typeface="Lato"/>
              <a:ea typeface="Lato"/>
              <a:cs typeface="Lato"/>
              <a:sym typeface="Lato"/>
            </a:endParaRPr>
          </a:p>
          <a:p>
            <a:pPr indent="0" lvl="0" marL="0" rtl="0" algn="l">
              <a:lnSpc>
                <a:spcPct val="150000"/>
              </a:lnSpc>
              <a:spcBef>
                <a:spcPts val="0"/>
              </a:spcBef>
              <a:spcAft>
                <a:spcPts val="0"/>
              </a:spcAft>
              <a:buNone/>
            </a:pPr>
            <a:r>
              <a:rPr lang="en">
                <a:solidFill>
                  <a:schemeClr val="dk1"/>
                </a:solidFill>
                <a:latin typeface="Lato"/>
                <a:ea typeface="Lato"/>
                <a:cs typeface="Lato"/>
                <a:sym typeface="Lato"/>
              </a:rPr>
              <a:t>In EMEA 2</a:t>
            </a:r>
            <a:r>
              <a:rPr lang="en">
                <a:solidFill>
                  <a:schemeClr val="dk1"/>
                </a:solidFill>
                <a:latin typeface="Lato"/>
                <a:ea typeface="Lato"/>
                <a:cs typeface="Lato"/>
                <a:sym typeface="Lato"/>
              </a:rPr>
              <a:t> Custom Specialists aligned with the  Corporate sales teams across UK, DACH and France - with team target for EMEA</a:t>
            </a:r>
            <a:endParaRPr>
              <a:solidFill>
                <a:schemeClr val="dk1"/>
              </a:solidFill>
              <a:latin typeface="Lato"/>
              <a:ea typeface="Lato"/>
              <a:cs typeface="Lato"/>
              <a:sym typeface="Lato"/>
            </a:endParaRPr>
          </a:p>
          <a:p>
            <a:pPr indent="0" lvl="0" marL="0" rtl="0" algn="l">
              <a:lnSpc>
                <a:spcPct val="150000"/>
              </a:lnSpc>
              <a:spcBef>
                <a:spcPts val="0"/>
              </a:spcBef>
              <a:spcAft>
                <a:spcPts val="0"/>
              </a:spcAft>
              <a:buNone/>
            </a:pPr>
            <a:r>
              <a:t/>
            </a:r>
            <a:endParaRPr>
              <a:solidFill>
                <a:schemeClr val="dk1"/>
              </a:solidFill>
              <a:latin typeface="Lato"/>
              <a:ea typeface="Lato"/>
              <a:cs typeface="Lato"/>
              <a:sym typeface="Lato"/>
            </a:endParaRPr>
          </a:p>
          <a:p>
            <a:pPr indent="0" lvl="0" marL="0" rtl="0" algn="l">
              <a:lnSpc>
                <a:spcPct val="150000"/>
              </a:lnSpc>
              <a:spcBef>
                <a:spcPts val="0"/>
              </a:spcBef>
              <a:spcAft>
                <a:spcPts val="0"/>
              </a:spcAft>
              <a:buNone/>
            </a:pPr>
            <a:r>
              <a:rPr lang="en">
                <a:solidFill>
                  <a:schemeClr val="dk1"/>
                </a:solidFill>
                <a:latin typeface="Lato"/>
                <a:ea typeface="Lato"/>
                <a:cs typeface="Lato"/>
                <a:sym typeface="Lato"/>
              </a:rPr>
              <a:t>Focal point for Custom BU is Corporate in US/CA and UK&amp;I/DACH and France</a:t>
            </a:r>
            <a:endParaRPr>
              <a:solidFill>
                <a:schemeClr val="dk1"/>
              </a:solidFill>
              <a:latin typeface="Lato"/>
              <a:ea typeface="Lato"/>
              <a:cs typeface="Lato"/>
              <a:sym typeface="Lato"/>
            </a:endParaRPr>
          </a:p>
          <a:p>
            <a:pPr indent="0" lvl="0" marL="0" rtl="0" algn="l">
              <a:lnSpc>
                <a:spcPct val="150000"/>
              </a:lnSpc>
              <a:spcBef>
                <a:spcPts val="0"/>
              </a:spcBef>
              <a:spcAft>
                <a:spcPts val="0"/>
              </a:spcAft>
              <a:buNone/>
            </a:pPr>
            <a:r>
              <a:t/>
            </a:r>
            <a:endParaRPr>
              <a:solidFill>
                <a:schemeClr val="dk1"/>
              </a:solidFill>
              <a:latin typeface="Lato"/>
              <a:ea typeface="Lato"/>
              <a:cs typeface="Lato"/>
              <a:sym typeface="Lato"/>
            </a:endParaRPr>
          </a:p>
          <a:p>
            <a:pPr indent="0" lvl="0" marL="0" rtl="0" algn="l">
              <a:lnSpc>
                <a:spcPct val="150000"/>
              </a:lnSpc>
              <a:spcBef>
                <a:spcPts val="0"/>
              </a:spcBef>
              <a:spcAft>
                <a:spcPts val="0"/>
              </a:spcAft>
              <a:buNone/>
            </a:pPr>
            <a:r>
              <a:rPr lang="en">
                <a:solidFill>
                  <a:schemeClr val="dk1"/>
                </a:solidFill>
                <a:latin typeface="Lato"/>
                <a:ea typeface="Lato"/>
                <a:cs typeface="Lato"/>
                <a:sym typeface="Lato"/>
              </a:rPr>
              <a:t>Commit new/dedicated investments</a:t>
            </a:r>
            <a:endParaRPr>
              <a:solidFill>
                <a:schemeClr val="dk1"/>
              </a:solidFill>
              <a:latin typeface="Lato"/>
              <a:ea typeface="Lato"/>
              <a:cs typeface="Lato"/>
              <a:sym typeface="Lato"/>
            </a:endParaRPr>
          </a:p>
          <a:p>
            <a:pPr indent="0" lvl="0" marL="457200" rtl="0" algn="l">
              <a:lnSpc>
                <a:spcPct val="150000"/>
              </a:lnSpc>
              <a:spcBef>
                <a:spcPts val="0"/>
              </a:spcBef>
              <a:spcAft>
                <a:spcPts val="0"/>
              </a:spcAft>
              <a:buNone/>
            </a:pPr>
            <a:r>
              <a:rPr lang="en">
                <a:solidFill>
                  <a:schemeClr val="dk1"/>
                </a:solidFill>
                <a:latin typeface="Lato"/>
                <a:ea typeface="Lato"/>
                <a:cs typeface="Lato"/>
                <a:sym typeface="Lato"/>
              </a:rPr>
              <a:t>$1.4m of Marketing</a:t>
            </a:r>
            <a:endParaRPr>
              <a:solidFill>
                <a:schemeClr val="dk1"/>
              </a:solidFill>
              <a:latin typeface="Lato"/>
              <a:ea typeface="Lato"/>
              <a:cs typeface="Lato"/>
              <a:sym typeface="Lato"/>
            </a:endParaRPr>
          </a:p>
          <a:p>
            <a:pPr indent="0" lvl="0" marL="457200" rtl="0" algn="l">
              <a:lnSpc>
                <a:spcPct val="150000"/>
              </a:lnSpc>
              <a:spcBef>
                <a:spcPts val="0"/>
              </a:spcBef>
              <a:spcAft>
                <a:spcPts val="0"/>
              </a:spcAft>
              <a:buNone/>
            </a:pPr>
            <a:r>
              <a:rPr lang="en">
                <a:solidFill>
                  <a:schemeClr val="dk1"/>
                </a:solidFill>
                <a:latin typeface="Lato"/>
                <a:ea typeface="Lato"/>
                <a:cs typeface="Lato"/>
                <a:sym typeface="Lato"/>
              </a:rPr>
              <a:t>Specific Compensation Plan/Target @ 20%</a:t>
            </a:r>
            <a:endParaRPr>
              <a:solidFill>
                <a:schemeClr val="dk1"/>
              </a:solidFill>
              <a:latin typeface="Lato"/>
              <a:ea typeface="Lato"/>
              <a:cs typeface="Lato"/>
              <a:sym typeface="Lato"/>
            </a:endParaRPr>
          </a:p>
          <a:p>
            <a:pPr indent="0" lvl="0" marL="0" rtl="0" algn="l">
              <a:lnSpc>
                <a:spcPct val="150000"/>
              </a:lnSpc>
              <a:spcBef>
                <a:spcPts val="0"/>
              </a:spcBef>
              <a:spcAft>
                <a:spcPts val="0"/>
              </a:spcAft>
              <a:buNone/>
            </a:pPr>
            <a:r>
              <a:t/>
            </a:r>
            <a:endParaRPr>
              <a:solidFill>
                <a:schemeClr val="dk1"/>
              </a:solidFill>
              <a:latin typeface="Lato"/>
              <a:ea typeface="Lato"/>
              <a:cs typeface="Lato"/>
              <a:sym typeface="Lato"/>
            </a:endParaRPr>
          </a:p>
          <a:p>
            <a:pPr indent="0" lvl="0" marL="0" rtl="0" algn="l">
              <a:lnSpc>
                <a:spcPct val="150000"/>
              </a:lnSpc>
              <a:spcBef>
                <a:spcPts val="0"/>
              </a:spcBef>
              <a:spcAft>
                <a:spcPts val="0"/>
              </a:spcAft>
              <a:buNone/>
            </a:pPr>
            <a:r>
              <a:rPr lang="en">
                <a:solidFill>
                  <a:schemeClr val="dk1"/>
                </a:solidFill>
                <a:latin typeface="Lato"/>
                <a:ea typeface="Lato"/>
                <a:cs typeface="Lato"/>
                <a:sym typeface="Lato"/>
              </a:rPr>
              <a:t>Jordana Matsos/Americas and Jim Swarbrick/EMEA as ownership points of sales execution and sales opportunity creation</a:t>
            </a:r>
            <a:endParaRPr>
              <a:solidFill>
                <a:schemeClr val="dk1"/>
              </a:solidFill>
              <a:latin typeface="Lato"/>
              <a:ea typeface="Lato"/>
              <a:cs typeface="Lato"/>
              <a:sym typeface="Lato"/>
            </a:endParaRPr>
          </a:p>
          <a:p>
            <a:pPr indent="0" lvl="0" marL="0" rtl="0" algn="l">
              <a:lnSpc>
                <a:spcPct val="150000"/>
              </a:lnSpc>
              <a:spcBef>
                <a:spcPts val="0"/>
              </a:spcBef>
              <a:spcAft>
                <a:spcPts val="0"/>
              </a:spcAft>
              <a:buNone/>
            </a:pPr>
            <a:r>
              <a:rPr lang="en">
                <a:solidFill>
                  <a:schemeClr val="dk1"/>
                </a:solidFill>
                <a:latin typeface="Lato"/>
                <a:ea typeface="Lato"/>
                <a:cs typeface="Lato"/>
                <a:sym typeface="Lato"/>
              </a:rPr>
              <a:t>Paul Cowan as ownership point for demand generation</a:t>
            </a:r>
            <a:endParaRPr>
              <a:solidFill>
                <a:schemeClr val="dk1"/>
              </a:solidFill>
              <a:latin typeface="Lato"/>
              <a:ea typeface="Lato"/>
              <a:cs typeface="Lato"/>
              <a:sym typeface="Lato"/>
            </a:endParaRPr>
          </a:p>
          <a:p>
            <a:pPr indent="0" lvl="0" marL="0" rtl="0" algn="l">
              <a:lnSpc>
                <a:spcPct val="150000"/>
              </a:lnSpc>
              <a:spcBef>
                <a:spcPts val="0"/>
              </a:spcBef>
              <a:spcAft>
                <a:spcPts val="0"/>
              </a:spcAft>
              <a:buNone/>
            </a:pPr>
            <a:r>
              <a:t/>
            </a:r>
            <a:endParaRPr>
              <a:solidFill>
                <a:schemeClr val="dk1"/>
              </a:solidFill>
              <a:latin typeface="Lato"/>
              <a:ea typeface="Lato"/>
              <a:cs typeface="Lato"/>
              <a:sym typeface="Lato"/>
            </a:endParaRPr>
          </a:p>
          <a:p>
            <a:pPr indent="0" lvl="0" marL="0" rtl="0" algn="l">
              <a:lnSpc>
                <a:spcPct val="150000"/>
              </a:lnSpc>
              <a:spcBef>
                <a:spcPts val="0"/>
              </a:spcBef>
              <a:spcAft>
                <a:spcPts val="0"/>
              </a:spcAft>
              <a:buNone/>
            </a:pPr>
            <a:r>
              <a:rPr lang="en">
                <a:solidFill>
                  <a:schemeClr val="dk1"/>
                </a:solidFill>
                <a:latin typeface="Lato"/>
                <a:ea typeface="Lato"/>
                <a:cs typeface="Lato"/>
                <a:sym typeface="Lato"/>
              </a:rPr>
              <a:t>Corporate Reps &amp; Custom Specialist KPI’s e.g. 3 new opportunities per month per rep</a:t>
            </a:r>
            <a:endParaRPr>
              <a:solidFill>
                <a:schemeClr val="dk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4"/>
          <p:cNvSpPr txBox="1"/>
          <p:nvPr>
            <p:ph idx="4294967295" type="title"/>
          </p:nvPr>
        </p:nvSpPr>
        <p:spPr>
          <a:xfrm>
            <a:off x="311700" y="213450"/>
            <a:ext cx="8046600" cy="3936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rPr lang="en">
                <a:latin typeface="Lato"/>
                <a:ea typeface="Lato"/>
                <a:cs typeface="Lato"/>
                <a:sym typeface="Lato"/>
              </a:rPr>
              <a:t>Summary</a:t>
            </a:r>
            <a:endParaRPr b="1">
              <a:latin typeface="Arial"/>
              <a:ea typeface="Arial"/>
              <a:cs typeface="Arial"/>
              <a:sym typeface="Arial"/>
            </a:endParaRPr>
          </a:p>
        </p:txBody>
      </p:sp>
      <p:sp>
        <p:nvSpPr>
          <p:cNvPr id="67" name="Google Shape;67;p14"/>
          <p:cNvSpPr txBox="1"/>
          <p:nvPr>
            <p:ph idx="4294967295" type="body"/>
          </p:nvPr>
        </p:nvSpPr>
        <p:spPr>
          <a:xfrm>
            <a:off x="306900" y="607050"/>
            <a:ext cx="8530200" cy="41538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100">
                <a:solidFill>
                  <a:schemeClr val="dk1"/>
                </a:solidFill>
                <a:latin typeface="Lato"/>
                <a:ea typeface="Lato"/>
                <a:cs typeface="Lato"/>
                <a:sym typeface="Lato"/>
              </a:rPr>
              <a:t>Commit to and optimize Specialist Model as Hybrid reps. They own the “Custom Opportunity” not the client, unless in the case of Facebook Mobile Works - they own the new business client and opp for the year.</a:t>
            </a:r>
            <a:endParaRPr sz="1100">
              <a:solidFill>
                <a:schemeClr val="dk1"/>
              </a:solidFill>
              <a:latin typeface="Lato"/>
              <a:ea typeface="Lato"/>
              <a:cs typeface="Lato"/>
              <a:sym typeface="Lato"/>
            </a:endParaRPr>
          </a:p>
          <a:p>
            <a:pPr indent="0" lvl="0" marL="0" rtl="0" algn="l">
              <a:lnSpc>
                <a:spcPct val="150000"/>
              </a:lnSpc>
              <a:spcBef>
                <a:spcPts val="0"/>
              </a:spcBef>
              <a:spcAft>
                <a:spcPts val="0"/>
              </a:spcAft>
              <a:buNone/>
            </a:pPr>
            <a:r>
              <a:rPr lang="en" sz="1100">
                <a:solidFill>
                  <a:schemeClr val="dk1"/>
                </a:solidFill>
                <a:latin typeface="Lato"/>
                <a:ea typeface="Lato"/>
                <a:cs typeface="Lato"/>
                <a:sym typeface="Lato"/>
              </a:rPr>
              <a:t>Focal point is Corporate in US/CA and UK&amp;I, other verticals/territories supplement</a:t>
            </a:r>
            <a:endParaRPr sz="1100">
              <a:solidFill>
                <a:schemeClr val="dk1"/>
              </a:solidFill>
              <a:latin typeface="Lato"/>
              <a:ea typeface="Lato"/>
              <a:cs typeface="Lato"/>
              <a:sym typeface="Lato"/>
            </a:endParaRPr>
          </a:p>
          <a:p>
            <a:pPr indent="0" lvl="0" marL="0" rtl="0" algn="l">
              <a:lnSpc>
                <a:spcPct val="150000"/>
              </a:lnSpc>
              <a:spcBef>
                <a:spcPts val="0"/>
              </a:spcBef>
              <a:spcAft>
                <a:spcPts val="0"/>
              </a:spcAft>
              <a:buNone/>
            </a:pPr>
            <a:r>
              <a:t/>
            </a:r>
            <a:endParaRPr sz="1100">
              <a:solidFill>
                <a:schemeClr val="dk1"/>
              </a:solidFill>
              <a:latin typeface="Lato"/>
              <a:ea typeface="Lato"/>
              <a:cs typeface="Lato"/>
              <a:sym typeface="Lato"/>
            </a:endParaRPr>
          </a:p>
          <a:p>
            <a:pPr indent="0" lvl="0" marL="0" rtl="0" algn="l">
              <a:lnSpc>
                <a:spcPct val="150000"/>
              </a:lnSpc>
              <a:spcBef>
                <a:spcPts val="0"/>
              </a:spcBef>
              <a:spcAft>
                <a:spcPts val="0"/>
              </a:spcAft>
              <a:buNone/>
            </a:pPr>
            <a:r>
              <a:rPr lang="en" sz="1100">
                <a:solidFill>
                  <a:schemeClr val="dk1"/>
                </a:solidFill>
                <a:latin typeface="Lato"/>
                <a:ea typeface="Lato"/>
                <a:cs typeface="Lato"/>
                <a:sym typeface="Lato"/>
              </a:rPr>
              <a:t>Institutionalize the targets /KPI’s and business governance to ensure execution and optimization</a:t>
            </a:r>
            <a:endParaRPr sz="1100">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AutoNum type="arabicPeriod"/>
            </a:pPr>
            <a:r>
              <a:rPr lang="en" sz="1100">
                <a:solidFill>
                  <a:schemeClr val="accent2"/>
                </a:solidFill>
                <a:latin typeface="Lato"/>
                <a:ea typeface="Lato"/>
                <a:cs typeface="Lato"/>
                <a:sym typeface="Lato"/>
              </a:rPr>
              <a:t>Acquisition Rate</a:t>
            </a:r>
            <a:endParaRPr sz="1100">
              <a:solidFill>
                <a:schemeClr val="accent2"/>
              </a:solidFill>
              <a:latin typeface="Lato"/>
              <a:ea typeface="Lato"/>
              <a:cs typeface="Lato"/>
              <a:sym typeface="Lato"/>
            </a:endParaRPr>
          </a:p>
          <a:p>
            <a:pPr indent="-298450" lvl="0" marL="457200" rtl="0" algn="l">
              <a:spcBef>
                <a:spcPts val="0"/>
              </a:spcBef>
              <a:spcAft>
                <a:spcPts val="0"/>
              </a:spcAft>
              <a:buClr>
                <a:schemeClr val="accent2"/>
              </a:buClr>
              <a:buSzPts val="1100"/>
              <a:buFont typeface="Lato"/>
              <a:buAutoNum type="arabicPeriod"/>
            </a:pPr>
            <a:r>
              <a:rPr lang="en" sz="1100">
                <a:solidFill>
                  <a:schemeClr val="accent2"/>
                </a:solidFill>
                <a:latin typeface="Lato"/>
                <a:ea typeface="Lato"/>
                <a:cs typeface="Lato"/>
                <a:sym typeface="Lato"/>
              </a:rPr>
              <a:t>Quote to Close Ratio</a:t>
            </a:r>
            <a:endParaRPr sz="1100">
              <a:solidFill>
                <a:schemeClr val="accent2"/>
              </a:solidFill>
              <a:latin typeface="Lato"/>
              <a:ea typeface="Lato"/>
              <a:cs typeface="Lato"/>
              <a:sym typeface="Lato"/>
            </a:endParaRPr>
          </a:p>
          <a:p>
            <a:pPr indent="-298450" lvl="0" marL="457200" rtl="0" algn="l">
              <a:spcBef>
                <a:spcPts val="0"/>
              </a:spcBef>
              <a:spcAft>
                <a:spcPts val="0"/>
              </a:spcAft>
              <a:buClr>
                <a:schemeClr val="dk1"/>
              </a:buClr>
              <a:buSzPts val="1100"/>
              <a:buFont typeface="Lato"/>
              <a:buAutoNum type="arabicPeriod"/>
            </a:pPr>
            <a:r>
              <a:rPr lang="en" sz="1100">
                <a:solidFill>
                  <a:schemeClr val="accent2"/>
                </a:solidFill>
                <a:latin typeface="Lato"/>
                <a:ea typeface="Lato"/>
                <a:cs typeface="Lato"/>
                <a:sym typeface="Lato"/>
              </a:rPr>
              <a:t>Monthly New Business  Sales Growth</a:t>
            </a:r>
            <a:endParaRPr sz="1100">
              <a:solidFill>
                <a:schemeClr val="accent2"/>
              </a:solidFill>
              <a:latin typeface="Lato"/>
              <a:ea typeface="Lato"/>
              <a:cs typeface="Lato"/>
              <a:sym typeface="Lato"/>
            </a:endParaRPr>
          </a:p>
          <a:p>
            <a:pPr indent="-298450" lvl="0" marL="457200" rtl="0" algn="l">
              <a:spcBef>
                <a:spcPts val="0"/>
              </a:spcBef>
              <a:spcAft>
                <a:spcPts val="0"/>
              </a:spcAft>
              <a:buClr>
                <a:schemeClr val="accent2"/>
              </a:buClr>
              <a:buSzPts val="1100"/>
              <a:buFont typeface="Lato"/>
              <a:buAutoNum type="arabicPeriod"/>
            </a:pPr>
            <a:r>
              <a:rPr lang="en" sz="1100">
                <a:solidFill>
                  <a:schemeClr val="accent2"/>
                </a:solidFill>
                <a:latin typeface="Lato"/>
                <a:ea typeface="Lato"/>
                <a:cs typeface="Lato"/>
                <a:sym typeface="Lato"/>
              </a:rPr>
              <a:t>Total Sales Opportunities </a:t>
            </a:r>
            <a:endParaRPr sz="1100">
              <a:solidFill>
                <a:schemeClr val="accent2"/>
              </a:solidFill>
              <a:latin typeface="Lato"/>
              <a:ea typeface="Lato"/>
              <a:cs typeface="Lato"/>
              <a:sym typeface="Lato"/>
            </a:endParaRPr>
          </a:p>
          <a:p>
            <a:pPr indent="-298450" lvl="0" marL="457200" rtl="0" algn="l">
              <a:spcBef>
                <a:spcPts val="0"/>
              </a:spcBef>
              <a:spcAft>
                <a:spcPts val="0"/>
              </a:spcAft>
              <a:buClr>
                <a:schemeClr val="dk1"/>
              </a:buClr>
              <a:buSzPts val="1100"/>
              <a:buFont typeface="Lato"/>
              <a:buAutoNum type="arabicPeriod"/>
            </a:pPr>
            <a:r>
              <a:rPr lang="en" sz="1100">
                <a:solidFill>
                  <a:schemeClr val="accent2"/>
                </a:solidFill>
                <a:latin typeface="Lato"/>
                <a:ea typeface="Lato"/>
                <a:cs typeface="Lato"/>
                <a:sym typeface="Lato"/>
              </a:rPr>
              <a:t>Revenue or Total Sales Volume</a:t>
            </a:r>
            <a:endParaRPr sz="1100">
              <a:solidFill>
                <a:schemeClr val="accent2"/>
              </a:solidFill>
              <a:latin typeface="Lato"/>
              <a:ea typeface="Lato"/>
              <a:cs typeface="Lato"/>
              <a:sym typeface="Lato"/>
            </a:endParaRPr>
          </a:p>
          <a:p>
            <a:pPr indent="0" lvl="0" marL="457200" rtl="0" algn="l">
              <a:spcBef>
                <a:spcPts val="0"/>
              </a:spcBef>
              <a:spcAft>
                <a:spcPts val="0"/>
              </a:spcAft>
              <a:buClr>
                <a:schemeClr val="dk1"/>
              </a:buClr>
              <a:buSzPts val="1100"/>
              <a:buFont typeface="Arial"/>
              <a:buNone/>
            </a:pPr>
            <a:r>
              <a:t/>
            </a:r>
            <a:endParaRPr sz="1100">
              <a:solidFill>
                <a:schemeClr val="accent2"/>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b="1" lang="en" sz="1100">
                <a:solidFill>
                  <a:schemeClr val="accent2"/>
                </a:solidFill>
                <a:latin typeface="Lato"/>
                <a:ea typeface="Lato"/>
                <a:cs typeface="Lato"/>
                <a:sym typeface="Lato"/>
              </a:rPr>
              <a:t>Custom Specialist KPI’s - could more specifically  be:</a:t>
            </a:r>
            <a:endParaRPr b="1" sz="1100">
              <a:solidFill>
                <a:schemeClr val="accent2"/>
              </a:solidFill>
              <a:latin typeface="Lato"/>
              <a:ea typeface="Lato"/>
              <a:cs typeface="Lato"/>
              <a:sym typeface="Lato"/>
            </a:endParaRPr>
          </a:p>
          <a:p>
            <a:pPr indent="-298450" lvl="0" marL="457200" rtl="0" algn="l">
              <a:spcBef>
                <a:spcPts val="0"/>
              </a:spcBef>
              <a:spcAft>
                <a:spcPts val="0"/>
              </a:spcAft>
              <a:buClr>
                <a:schemeClr val="accent2"/>
              </a:buClr>
              <a:buSzPts val="1100"/>
              <a:buFont typeface="Lato"/>
              <a:buAutoNum type="arabicPeriod"/>
            </a:pPr>
            <a:r>
              <a:rPr b="1" lang="en" sz="1100">
                <a:solidFill>
                  <a:schemeClr val="accent2"/>
                </a:solidFill>
                <a:latin typeface="Lato"/>
                <a:ea typeface="Lato"/>
                <a:cs typeface="Lato"/>
                <a:sym typeface="Lato"/>
              </a:rPr>
              <a:t>Maintenance of a pipeline in excess of three times the quarterly and annual remaining quota</a:t>
            </a:r>
            <a:endParaRPr b="1" sz="1100">
              <a:solidFill>
                <a:schemeClr val="accent2"/>
              </a:solidFill>
              <a:latin typeface="Lato"/>
              <a:ea typeface="Lato"/>
              <a:cs typeface="Lato"/>
              <a:sym typeface="Lato"/>
            </a:endParaRPr>
          </a:p>
          <a:p>
            <a:pPr indent="-298450" lvl="0" marL="457200" rtl="0" algn="l">
              <a:spcBef>
                <a:spcPts val="0"/>
              </a:spcBef>
              <a:spcAft>
                <a:spcPts val="0"/>
              </a:spcAft>
              <a:buClr>
                <a:schemeClr val="accent2"/>
              </a:buClr>
              <a:buSzPts val="1100"/>
              <a:buFont typeface="Lato"/>
              <a:buAutoNum type="arabicPeriod"/>
            </a:pPr>
            <a:r>
              <a:rPr b="1" lang="en" sz="1100">
                <a:solidFill>
                  <a:schemeClr val="accent2"/>
                </a:solidFill>
                <a:latin typeface="Lato"/>
                <a:ea typeface="Lato"/>
                <a:cs typeface="Lato"/>
                <a:sym typeface="Lato"/>
              </a:rPr>
              <a:t>Number of Monthly NB calls and Meetings (salesforce)</a:t>
            </a:r>
            <a:endParaRPr b="1" sz="1100">
              <a:solidFill>
                <a:schemeClr val="accent2"/>
              </a:solidFill>
              <a:latin typeface="Lato"/>
              <a:ea typeface="Lato"/>
              <a:cs typeface="Lato"/>
              <a:sym typeface="Lato"/>
            </a:endParaRPr>
          </a:p>
          <a:p>
            <a:pPr indent="-298450" lvl="0" marL="457200" rtl="0" algn="l">
              <a:spcBef>
                <a:spcPts val="0"/>
              </a:spcBef>
              <a:spcAft>
                <a:spcPts val="0"/>
              </a:spcAft>
              <a:buClr>
                <a:schemeClr val="accent2"/>
              </a:buClr>
              <a:buSzPts val="1100"/>
              <a:buFont typeface="Lato"/>
              <a:buAutoNum type="arabicPeriod"/>
            </a:pPr>
            <a:r>
              <a:rPr b="1" lang="en" sz="1100">
                <a:solidFill>
                  <a:schemeClr val="accent2"/>
                </a:solidFill>
                <a:latin typeface="Lato"/>
                <a:ea typeface="Lato"/>
                <a:cs typeface="Lato"/>
                <a:sym typeface="Lato"/>
              </a:rPr>
              <a:t>Forecast accuracy to within +/-7% of actual finish for the forecast period</a:t>
            </a:r>
            <a:endParaRPr b="1" sz="1100">
              <a:solidFill>
                <a:schemeClr val="accent2"/>
              </a:solidFill>
              <a:latin typeface="Lato"/>
              <a:ea typeface="Lato"/>
              <a:cs typeface="Lato"/>
              <a:sym typeface="Lato"/>
            </a:endParaRPr>
          </a:p>
          <a:p>
            <a:pPr indent="-298450" lvl="0" marL="457200" rtl="0" algn="l">
              <a:spcBef>
                <a:spcPts val="0"/>
              </a:spcBef>
              <a:spcAft>
                <a:spcPts val="0"/>
              </a:spcAft>
              <a:buClr>
                <a:schemeClr val="accent2"/>
              </a:buClr>
              <a:buSzPts val="1100"/>
              <a:buFont typeface="Lato"/>
              <a:buAutoNum type="arabicPeriod"/>
            </a:pPr>
            <a:r>
              <a:rPr b="1" lang="en" sz="1100">
                <a:solidFill>
                  <a:schemeClr val="accent2"/>
                </a:solidFill>
                <a:latin typeface="Lato"/>
                <a:ea typeface="Lato"/>
                <a:cs typeface="Lato"/>
                <a:sym typeface="Lato"/>
              </a:rPr>
              <a:t>Average Purchase Value</a:t>
            </a:r>
            <a:endParaRPr b="1" sz="1100">
              <a:solidFill>
                <a:schemeClr val="accent2"/>
              </a:solidFill>
              <a:latin typeface="Lato"/>
              <a:ea typeface="Lato"/>
              <a:cs typeface="Lato"/>
              <a:sym typeface="Lato"/>
            </a:endParaRPr>
          </a:p>
          <a:p>
            <a:pPr indent="-298450" lvl="0" marL="457200" rtl="0" algn="l">
              <a:spcBef>
                <a:spcPts val="0"/>
              </a:spcBef>
              <a:spcAft>
                <a:spcPts val="0"/>
              </a:spcAft>
              <a:buClr>
                <a:schemeClr val="accent2"/>
              </a:buClr>
              <a:buSzPts val="1100"/>
              <a:buFont typeface="Lato"/>
              <a:buAutoNum type="arabicPeriod"/>
            </a:pPr>
            <a:r>
              <a:rPr b="1" lang="en" sz="1100">
                <a:solidFill>
                  <a:schemeClr val="accent2"/>
                </a:solidFill>
                <a:latin typeface="Lato"/>
                <a:ea typeface="Lato"/>
                <a:cs typeface="Lato"/>
                <a:sym typeface="Lato"/>
              </a:rPr>
              <a:t>Upsell/Cross-sell percentage of bookings monthly</a:t>
            </a:r>
            <a:endParaRPr b="1" sz="1100">
              <a:solidFill>
                <a:schemeClr val="dk1"/>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nvSpPr>
        <p:spPr>
          <a:xfrm>
            <a:off x="2999850" y="2388300"/>
            <a:ext cx="3144300" cy="366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400"/>
              <a:t>Appendix</a:t>
            </a:r>
            <a:endParaRPr sz="2400"/>
          </a:p>
        </p:txBody>
      </p:sp>
      <p:sp>
        <p:nvSpPr>
          <p:cNvPr id="73" name="Google Shape;73;p15"/>
          <p:cNvSpPr/>
          <p:nvPr/>
        </p:nvSpPr>
        <p:spPr>
          <a:xfrm>
            <a:off x="453575" y="295725"/>
            <a:ext cx="7721100" cy="4695600"/>
          </a:xfrm>
          <a:prstGeom prst="rect">
            <a:avLst/>
          </a:prstGeom>
          <a:solidFill>
            <a:srgbClr val="FFFFFF"/>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t>Grant Questions:</a:t>
            </a:r>
            <a:endParaRPr b="1" sz="1200"/>
          </a:p>
          <a:p>
            <a:pPr indent="-304800" lvl="0" marL="457200" rtl="0" algn="l">
              <a:spcBef>
                <a:spcPts val="0"/>
              </a:spcBef>
              <a:spcAft>
                <a:spcPts val="0"/>
              </a:spcAft>
              <a:buSzPts val="1200"/>
              <a:buChar char="-"/>
            </a:pPr>
            <a:r>
              <a:rPr lang="en" sz="1200"/>
              <a:t>How are we tracking so far in 2019?  Ops created etc? </a:t>
            </a:r>
            <a:r>
              <a:rPr lang="en" sz="1200">
                <a:solidFill>
                  <a:srgbClr val="FF0000"/>
                </a:solidFill>
                <a:highlight>
                  <a:srgbClr val="FFFFFF"/>
                </a:highlight>
              </a:rPr>
              <a:t>Pipelines for Renewals have skewed data and need to be cleaned up. Officially Feb 1, the Custom Specialists are aligned to their new verticals and we will have a clearer idea of pipelines. Approx $242 in renewals/upsells are forecasted for Jan.</a:t>
            </a:r>
            <a:endParaRPr sz="1200">
              <a:solidFill>
                <a:srgbClr val="FF0000"/>
              </a:solidFill>
              <a:highlight>
                <a:srgbClr val="FFFFFF"/>
              </a:highlight>
            </a:endParaRPr>
          </a:p>
          <a:p>
            <a:pPr indent="-304800" lvl="0" marL="457200" rtl="0" algn="l">
              <a:spcBef>
                <a:spcPts val="0"/>
              </a:spcBef>
              <a:spcAft>
                <a:spcPts val="0"/>
              </a:spcAft>
              <a:buSzPts val="1200"/>
              <a:buChar char="-"/>
            </a:pPr>
            <a:r>
              <a:rPr lang="en" sz="1200"/>
              <a:t>With perceived success of EMEA with JVO, who is accountable to ‘figure it out’ in NA in the same capacity?  Critical thinking - test and learn - etc.  Things like pricing, packaging, pipeline management, enablement etc.</a:t>
            </a:r>
            <a:r>
              <a:rPr lang="en" sz="1200">
                <a:solidFill>
                  <a:srgbClr val="FF0000"/>
                </a:solidFill>
              </a:rPr>
              <a:t>This will be a joint effort with the Custom Specialists/Corp Managers/Marketing and us as leadership.</a:t>
            </a:r>
            <a:endParaRPr sz="1200">
              <a:solidFill>
                <a:srgbClr val="FF0000"/>
              </a:solidFill>
            </a:endParaRPr>
          </a:p>
          <a:p>
            <a:pPr indent="-304800" lvl="0" marL="457200" rtl="0" algn="l">
              <a:spcBef>
                <a:spcPts val="0"/>
              </a:spcBef>
              <a:spcAft>
                <a:spcPts val="0"/>
              </a:spcAft>
              <a:buSzPts val="1200"/>
              <a:buChar char="-"/>
            </a:pPr>
            <a:r>
              <a:rPr lang="en" sz="1200"/>
              <a:t>What do you need from the BU to support this plan?</a:t>
            </a:r>
            <a:endParaRPr sz="1200"/>
          </a:p>
          <a:p>
            <a:pPr indent="-304800" lvl="0" marL="457200" rtl="0" algn="l">
              <a:spcBef>
                <a:spcPts val="0"/>
              </a:spcBef>
              <a:spcAft>
                <a:spcPts val="0"/>
              </a:spcAft>
              <a:buSzPts val="1200"/>
              <a:buChar char="-"/>
            </a:pPr>
            <a:r>
              <a:rPr lang="en" sz="1200"/>
              <a:t>What is the profile of the specialist?  Sales?  Support?  Is a hybrid possible? </a:t>
            </a:r>
            <a:r>
              <a:rPr lang="en" sz="1200">
                <a:solidFill>
                  <a:srgbClr val="FF0000"/>
                </a:solidFill>
              </a:rPr>
              <a:t>We are currently revising the job description/skills/competencies with HR.</a:t>
            </a:r>
            <a:endParaRPr sz="1200">
              <a:solidFill>
                <a:srgbClr val="FF0000"/>
              </a:solidFill>
            </a:endParaRPr>
          </a:p>
          <a:p>
            <a:pPr indent="-304800" lvl="0" marL="457200" rtl="0" algn="l">
              <a:spcBef>
                <a:spcPts val="0"/>
              </a:spcBef>
              <a:spcAft>
                <a:spcPts val="0"/>
              </a:spcAft>
              <a:buSzPts val="1200"/>
              <a:buChar char="-"/>
            </a:pPr>
            <a:r>
              <a:rPr lang="en" sz="1200"/>
              <a:t>Is 15% enough?  Should it be higher?</a:t>
            </a:r>
            <a:r>
              <a:rPr lang="en" sz="1200">
                <a:solidFill>
                  <a:srgbClr val="FF0000"/>
                </a:solidFill>
              </a:rPr>
              <a:t> We settled on 20%</a:t>
            </a:r>
            <a:endParaRPr sz="1200">
              <a:solidFill>
                <a:srgbClr val="FF0000"/>
              </a:solidFill>
            </a:endParaRPr>
          </a:p>
          <a:p>
            <a:pPr indent="-304800" lvl="0" marL="457200" rtl="0" algn="l">
              <a:spcBef>
                <a:spcPts val="0"/>
              </a:spcBef>
              <a:spcAft>
                <a:spcPts val="0"/>
              </a:spcAft>
              <a:buSzPts val="1200"/>
              <a:buChar char="-"/>
            </a:pPr>
            <a:r>
              <a:rPr lang="en" sz="1200"/>
              <a:t>How are we equipping AEs to be effective prospectors?  </a:t>
            </a:r>
            <a:r>
              <a:rPr lang="en" sz="1200">
                <a:solidFill>
                  <a:srgbClr val="FF0000"/>
                </a:solidFill>
              </a:rPr>
              <a:t>All sales desperately needs sales fundamentals training. Prospecting/Negotiations/Pre-Call Planning etc..</a:t>
            </a:r>
            <a:endParaRPr sz="1200">
              <a:solidFill>
                <a:srgbClr val="FF0000"/>
              </a:solidFill>
            </a:endParaRPr>
          </a:p>
          <a:p>
            <a:pPr indent="-304800" lvl="0" marL="457200" rtl="0" algn="l">
              <a:spcBef>
                <a:spcPts val="0"/>
              </a:spcBef>
              <a:spcAft>
                <a:spcPts val="0"/>
              </a:spcAft>
              <a:buSzPts val="1200"/>
              <a:buChar char="-"/>
            </a:pPr>
            <a:r>
              <a:rPr lang="en" sz="1200"/>
              <a:t>What level of ‘custom’ attainment is needed to hit plan? </a:t>
            </a:r>
            <a:r>
              <a:rPr lang="en" sz="1200">
                <a:solidFill>
                  <a:srgbClr val="FF0000"/>
                </a:solidFill>
              </a:rPr>
              <a:t>Collectively $12.176mm in US/CA</a:t>
            </a:r>
            <a:endParaRPr sz="1200">
              <a:solidFill>
                <a:srgbClr val="FF0000"/>
              </a:solidFill>
            </a:endParaRPr>
          </a:p>
          <a:p>
            <a:pPr indent="-304800" lvl="0" marL="457200" rtl="0" algn="l">
              <a:spcBef>
                <a:spcPts val="0"/>
              </a:spcBef>
              <a:spcAft>
                <a:spcPts val="0"/>
              </a:spcAft>
              <a:buSzPts val="1200"/>
              <a:buChar char="-"/>
            </a:pPr>
            <a:r>
              <a:rPr lang="en" sz="1200"/>
              <a:t>Thoughts on why has there been a decline in deal size?  Traditionally been higher in the $50K range </a:t>
            </a:r>
            <a:r>
              <a:rPr lang="en" sz="1200">
                <a:solidFill>
                  <a:srgbClr val="FF0000"/>
                </a:solidFill>
              </a:rPr>
              <a:t>Too many to write here, but I think it is also an interdepartmental issue. Less prospecting/less understanding of client needs/Custom not a strong focus in 2018 are a few...</a:t>
            </a:r>
            <a:endParaRPr sz="1200">
              <a:solidFill>
                <a:srgbClr val="FF0000"/>
              </a:solidFill>
            </a:endParaRPr>
          </a:p>
          <a:p>
            <a:pPr indent="-304800" lvl="0" marL="457200" rtl="0" algn="l">
              <a:spcBef>
                <a:spcPts val="0"/>
              </a:spcBef>
              <a:spcAft>
                <a:spcPts val="0"/>
              </a:spcAft>
              <a:buClr>
                <a:schemeClr val="dk1"/>
              </a:buClr>
              <a:buSzPts val="1200"/>
              <a:buChar char="-"/>
            </a:pPr>
            <a:r>
              <a:rPr lang="en" sz="1200">
                <a:solidFill>
                  <a:schemeClr val="dk1"/>
                </a:solidFill>
              </a:rPr>
              <a:t>Custom Specialists have individual targets?</a:t>
            </a:r>
            <a:r>
              <a:rPr lang="en" sz="1200">
                <a:solidFill>
                  <a:srgbClr val="FF0000"/>
                </a:solidFill>
              </a:rPr>
              <a:t> Yes - their targets are aligned to the 4 Corp verticals and they are responsible for the attainment</a:t>
            </a:r>
            <a:endParaRPr sz="1200">
              <a:solidFill>
                <a:srgbClr val="FF0000"/>
              </a:solidFill>
            </a:endParaRPr>
          </a:p>
          <a:p>
            <a:pPr indent="-304800" lvl="0" marL="457200" rtl="0" algn="l">
              <a:spcBef>
                <a:spcPts val="0"/>
              </a:spcBef>
              <a:spcAft>
                <a:spcPts val="0"/>
              </a:spcAft>
              <a:buClr>
                <a:schemeClr val="dk1"/>
              </a:buClr>
              <a:buSzPts val="1200"/>
              <a:buChar char="-"/>
            </a:pPr>
            <a:r>
              <a:rPr lang="en" sz="1200">
                <a:solidFill>
                  <a:schemeClr val="dk1"/>
                </a:solidFill>
              </a:rPr>
              <a:t>How are strategic accounts handled?  Small footprint with larger opp? </a:t>
            </a:r>
            <a:r>
              <a:rPr lang="en" sz="1200">
                <a:solidFill>
                  <a:srgbClr val="FF0000"/>
                </a:solidFill>
              </a:rPr>
              <a:t>This list that received from Jeff of our Top 20, might need revisions before we plan on who gets what opp.</a:t>
            </a:r>
            <a:endParaRPr sz="1200">
              <a:solidFill>
                <a:srgbClr val="FF0000"/>
              </a:solidFill>
            </a:endParaRPr>
          </a:p>
          <a:p>
            <a:pPr indent="-304800" lvl="0" marL="457200" rtl="0" algn="l">
              <a:spcBef>
                <a:spcPts val="0"/>
              </a:spcBef>
              <a:spcAft>
                <a:spcPts val="0"/>
              </a:spcAft>
              <a:buClr>
                <a:schemeClr val="dk1"/>
              </a:buClr>
              <a:buSzPts val="1200"/>
              <a:buChar char="-"/>
            </a:pPr>
            <a:r>
              <a:rPr lang="en" sz="1200">
                <a:solidFill>
                  <a:schemeClr val="dk1"/>
                </a:solidFill>
              </a:rPr>
              <a:t>How are renewal handled? </a:t>
            </a:r>
            <a:r>
              <a:rPr lang="en" sz="1200">
                <a:solidFill>
                  <a:srgbClr val="FF0000"/>
                </a:solidFill>
              </a:rPr>
              <a:t>Jointly by 2 Custom Specialists and Jeff’s team - planning should be a min of 90 days out.</a:t>
            </a:r>
            <a:endParaRPr sz="1200">
              <a:solidFill>
                <a:srgbClr val="FF0000"/>
              </a:solidFill>
            </a:endParaRPr>
          </a:p>
          <a:p>
            <a:pPr indent="-304800" lvl="0" marL="457200" rtl="0" algn="l">
              <a:spcBef>
                <a:spcPts val="0"/>
              </a:spcBef>
              <a:spcAft>
                <a:spcPts val="0"/>
              </a:spcAft>
              <a:buSzPts val="1200"/>
              <a:buChar char="-"/>
            </a:pPr>
            <a:r>
              <a:rPr lang="en" sz="1200"/>
              <a:t>Plans for LATAM? </a:t>
            </a:r>
            <a:r>
              <a:rPr lang="en" sz="1200">
                <a:solidFill>
                  <a:srgbClr val="FF0000"/>
                </a:solidFill>
              </a:rPr>
              <a:t>Juliette has been working with Lisa and Erin can assist temporarily from an execution perspective is needed.</a:t>
            </a:r>
            <a:endParaRPr sz="120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idx="4294967295" type="body"/>
          </p:nvPr>
        </p:nvSpPr>
        <p:spPr>
          <a:xfrm>
            <a:off x="311700" y="1144124"/>
            <a:ext cx="8286900" cy="3374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b="1">
              <a:solidFill>
                <a:schemeClr val="accent2"/>
              </a:solidFill>
              <a:latin typeface="Arial"/>
              <a:ea typeface="Arial"/>
              <a:cs typeface="Arial"/>
              <a:sym typeface="Arial"/>
            </a:endParaRPr>
          </a:p>
          <a:p>
            <a:pPr indent="0" lvl="0" marL="0" rtl="0" algn="l">
              <a:lnSpc>
                <a:spcPct val="100000"/>
              </a:lnSpc>
              <a:spcBef>
                <a:spcPts val="0"/>
              </a:spcBef>
              <a:spcAft>
                <a:spcPts val="0"/>
              </a:spcAft>
              <a:buSzPts val="1200"/>
              <a:buNone/>
            </a:pPr>
            <a:r>
              <a:t/>
            </a:r>
            <a:endParaRPr b="1">
              <a:solidFill>
                <a:schemeClr val="accent2"/>
              </a:solidFill>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1000">
              <a:solidFill>
                <a:srgbClr val="7B7F84"/>
              </a:solidFill>
              <a:latin typeface="Arial"/>
              <a:ea typeface="Arial"/>
              <a:cs typeface="Arial"/>
              <a:sym typeface="Arial"/>
            </a:endParaRPr>
          </a:p>
          <a:p>
            <a:pPr indent="0" lvl="0" marL="0" rtl="0" algn="l">
              <a:lnSpc>
                <a:spcPct val="100000"/>
              </a:lnSpc>
              <a:spcBef>
                <a:spcPts val="0"/>
              </a:spcBef>
              <a:spcAft>
                <a:spcPts val="0"/>
              </a:spcAft>
              <a:buSzPts val="1200"/>
              <a:buNone/>
            </a:pPr>
            <a:r>
              <a:t/>
            </a:r>
            <a:endParaRPr>
              <a:solidFill>
                <a:schemeClr val="accent2"/>
              </a:solidFill>
              <a:latin typeface="Arial"/>
              <a:ea typeface="Arial"/>
              <a:cs typeface="Arial"/>
              <a:sym typeface="Arial"/>
            </a:endParaRPr>
          </a:p>
        </p:txBody>
      </p:sp>
      <p:sp>
        <p:nvSpPr>
          <p:cNvPr id="79" name="Google Shape;79;p16"/>
          <p:cNvSpPr txBox="1"/>
          <p:nvPr>
            <p:ph idx="4294967295" type="title"/>
          </p:nvPr>
        </p:nvSpPr>
        <p:spPr>
          <a:xfrm>
            <a:off x="311700" y="213450"/>
            <a:ext cx="8520600" cy="3936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rPr lang="en">
                <a:latin typeface="Lato"/>
                <a:ea typeface="Lato"/>
                <a:cs typeface="Lato"/>
                <a:sym typeface="Lato"/>
              </a:rPr>
              <a:t>PEOPLE</a:t>
            </a:r>
            <a:endParaRPr>
              <a:latin typeface="Lato"/>
              <a:ea typeface="Lato"/>
              <a:cs typeface="Lato"/>
              <a:sym typeface="Lato"/>
            </a:endParaRPr>
          </a:p>
        </p:txBody>
      </p:sp>
      <p:sp>
        <p:nvSpPr>
          <p:cNvPr id="80" name="Google Shape;80;p16"/>
          <p:cNvSpPr txBox="1"/>
          <p:nvPr/>
        </p:nvSpPr>
        <p:spPr>
          <a:xfrm>
            <a:off x="311700" y="607050"/>
            <a:ext cx="8181900" cy="4185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400"/>
              </a:spcBef>
              <a:spcAft>
                <a:spcPts val="0"/>
              </a:spcAft>
              <a:buNone/>
            </a:pPr>
            <a:r>
              <a:rPr b="1" lang="en" sz="1100" u="sng">
                <a:solidFill>
                  <a:schemeClr val="dk1"/>
                </a:solidFill>
                <a:latin typeface="Lato"/>
                <a:ea typeface="Lato"/>
                <a:cs typeface="Lato"/>
                <a:sym typeface="Lato"/>
              </a:rPr>
              <a:t>Custom Specialists owning “Lead the hunt” </a:t>
            </a:r>
            <a:endParaRPr b="1" sz="1100" u="sng">
              <a:solidFill>
                <a:schemeClr val="dk1"/>
              </a:solidFill>
              <a:latin typeface="Lato"/>
              <a:ea typeface="Lato"/>
              <a:cs typeface="Lato"/>
              <a:sym typeface="Lato"/>
            </a:endParaRPr>
          </a:p>
          <a:p>
            <a:pPr indent="-298450" lvl="0" marL="457200" rtl="0" algn="l">
              <a:lnSpc>
                <a:spcPct val="115000"/>
              </a:lnSpc>
              <a:spcBef>
                <a:spcPts val="400"/>
              </a:spcBef>
              <a:spcAft>
                <a:spcPts val="0"/>
              </a:spcAft>
              <a:buClr>
                <a:schemeClr val="dk1"/>
              </a:buClr>
              <a:buSzPts val="1100"/>
              <a:buFont typeface="Lato"/>
              <a:buAutoNum type="arabicPeriod"/>
            </a:pPr>
            <a:r>
              <a:rPr lang="en" sz="1100">
                <a:solidFill>
                  <a:schemeClr val="dk1"/>
                </a:solidFill>
                <a:latin typeface="Lato"/>
                <a:ea typeface="Lato"/>
                <a:cs typeface="Lato"/>
                <a:sym typeface="Lato"/>
              </a:rPr>
              <a:t>Coverage model of the Custom Specialist team will be aligned to verticals (IE: SMB/ENT - NEW/GROWTH) and work with those assigned reps and managers. This allows them to fully understand the nuances of these establishments</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rgbClr val="444444"/>
              </a:buClr>
              <a:buSzPts val="1100"/>
              <a:buFont typeface="Lato"/>
              <a:buAutoNum type="arabicPeriod"/>
            </a:pPr>
            <a:r>
              <a:rPr lang="en" sz="1100">
                <a:solidFill>
                  <a:srgbClr val="444444"/>
                </a:solidFill>
                <a:highlight>
                  <a:srgbClr val="FFFFFF"/>
                </a:highlight>
                <a:latin typeface="Lato"/>
                <a:ea typeface="Lato"/>
                <a:cs typeface="Lato"/>
                <a:sym typeface="Lato"/>
              </a:rPr>
              <a:t>The role of the Custom Specialist responsible for managing new sales opportunities/upsell/cross-sell  is moving to more of a conductor and leader. They need to know more and serve as a true resource to their prospects so they need to seek a specific profile of client by researching salesforce data: Might be a need for 2 CS in one vertical (depending on volume).</a:t>
            </a:r>
            <a:endParaRPr b="1"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AutoNum type="arabicPeriod"/>
            </a:pPr>
            <a:r>
              <a:rPr lang="en" sz="1100">
                <a:solidFill>
                  <a:schemeClr val="dk1"/>
                </a:solidFill>
                <a:latin typeface="Lato"/>
                <a:ea typeface="Lato"/>
                <a:cs typeface="Lato"/>
                <a:sym typeface="Lato"/>
              </a:rPr>
              <a:t>They will be responsible for a minimum of 5 unsolicited $50K bids in a year to prospective or winback clients</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AutoNum type="arabicPeriod"/>
            </a:pPr>
            <a:r>
              <a:rPr lang="en" sz="1100">
                <a:solidFill>
                  <a:schemeClr val="dk1"/>
                </a:solidFill>
                <a:latin typeface="Lato"/>
                <a:ea typeface="Lato"/>
                <a:cs typeface="Lato"/>
                <a:sym typeface="Lato"/>
              </a:rPr>
              <a:t>Collaboration with SDR team through channels such as the Custom 500 program: Custom Specialist will generate opportunities in salesforce for these clients and book calls with the appropriate rep to establish thought leadership and introduce positioning statements</a:t>
            </a:r>
            <a:endParaRPr sz="1100">
              <a:solidFill>
                <a:schemeClr val="dk1"/>
              </a:solidFill>
              <a:latin typeface="Lato"/>
              <a:ea typeface="Lato"/>
              <a:cs typeface="Lato"/>
              <a:sym typeface="Lato"/>
            </a:endParaRPr>
          </a:p>
          <a:p>
            <a:pPr indent="0" lvl="0" marL="0" rtl="0" algn="l">
              <a:lnSpc>
                <a:spcPct val="115000"/>
              </a:lnSpc>
              <a:spcBef>
                <a:spcPts val="400"/>
              </a:spcBef>
              <a:spcAft>
                <a:spcPts val="0"/>
              </a:spcAft>
              <a:buNone/>
            </a:pPr>
            <a:r>
              <a:rPr b="1" lang="en" sz="1100" u="sng">
                <a:solidFill>
                  <a:schemeClr val="dk1"/>
                </a:solidFill>
                <a:latin typeface="Lato"/>
                <a:ea typeface="Lato"/>
                <a:cs typeface="Lato"/>
                <a:sym typeface="Lato"/>
              </a:rPr>
              <a:t> </a:t>
            </a:r>
            <a:endParaRPr b="1" sz="1100" u="sng">
              <a:solidFill>
                <a:schemeClr val="dk1"/>
              </a:solidFill>
              <a:latin typeface="Lato"/>
              <a:ea typeface="Lato"/>
              <a:cs typeface="Lato"/>
              <a:sym typeface="Lato"/>
            </a:endParaRPr>
          </a:p>
          <a:p>
            <a:pPr indent="0" lvl="0" marL="0" rtl="0" algn="l">
              <a:lnSpc>
                <a:spcPct val="115000"/>
              </a:lnSpc>
              <a:spcBef>
                <a:spcPts val="400"/>
              </a:spcBef>
              <a:spcAft>
                <a:spcPts val="0"/>
              </a:spcAft>
              <a:buClr>
                <a:schemeClr val="dk1"/>
              </a:buClr>
              <a:buSzPts val="1100"/>
              <a:buFont typeface="Arial"/>
              <a:buNone/>
            </a:pPr>
            <a:r>
              <a:rPr b="1" lang="en" sz="1100" u="sng">
                <a:solidFill>
                  <a:schemeClr val="dk1"/>
                </a:solidFill>
                <a:latin typeface="Lato"/>
                <a:ea typeface="Lato"/>
                <a:cs typeface="Lato"/>
                <a:sym typeface="Lato"/>
              </a:rPr>
              <a:t>SSM /CS education &amp; expectation setting</a:t>
            </a:r>
            <a:endParaRPr b="1" sz="1100" u="sng">
              <a:solidFill>
                <a:schemeClr val="dk1"/>
              </a:solidFill>
              <a:latin typeface="Lato"/>
              <a:ea typeface="Lato"/>
              <a:cs typeface="Lato"/>
              <a:sym typeface="Lato"/>
            </a:endParaRPr>
          </a:p>
          <a:p>
            <a:pPr indent="-298450" lvl="0" marL="457200" rtl="0" algn="l">
              <a:lnSpc>
                <a:spcPct val="115000"/>
              </a:lnSpc>
              <a:spcBef>
                <a:spcPts val="400"/>
              </a:spcBef>
              <a:spcAft>
                <a:spcPts val="0"/>
              </a:spcAft>
              <a:buClr>
                <a:schemeClr val="dk1"/>
              </a:buClr>
              <a:buSzPts val="1100"/>
              <a:buFont typeface="Lato"/>
              <a:buAutoNum type="arabicPeriod"/>
            </a:pPr>
            <a:r>
              <a:rPr lang="en" sz="1100">
                <a:solidFill>
                  <a:schemeClr val="dk1"/>
                </a:solidFill>
                <a:latin typeface="Lato"/>
                <a:ea typeface="Lato"/>
                <a:cs typeface="Lato"/>
                <a:sym typeface="Lato"/>
              </a:rPr>
              <a:t>Education &amp; Sales Process: Sales Training - Prospecting and Lead Conversion, What is the Problem Statement/Value Proposition?</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AutoNum type="arabicPeriod"/>
            </a:pPr>
            <a:r>
              <a:rPr lang="en" sz="1100">
                <a:solidFill>
                  <a:schemeClr val="dk1"/>
                </a:solidFill>
                <a:latin typeface="Lato"/>
                <a:ea typeface="Lato"/>
                <a:cs typeface="Lato"/>
                <a:sym typeface="Lato"/>
              </a:rPr>
              <a:t>Contact and Coverage Model: How many touches does it take to close a Custom Deal, What Key Contacts do we need to reach: Equation: Lead Qualification: 1 day. Discovery Phase: 2 weeks, Solution Presentation: 1 week, Pricing, Contracts Negotiation: 2 weeks, Delivery: 3 weeks.</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AutoNum type="arabicPeriod"/>
            </a:pPr>
            <a:r>
              <a:rPr lang="en" sz="1100">
                <a:solidFill>
                  <a:schemeClr val="dk1"/>
                </a:solidFill>
                <a:latin typeface="Lato"/>
                <a:ea typeface="Lato"/>
                <a:cs typeface="Lato"/>
                <a:sym typeface="Lato"/>
              </a:rPr>
              <a:t>Inspection of Custom specific Pipeline through weekly Pipeline Reviews and Monthly Deal Clinics (each CS brings their highest value Opp forward to present for either assistance to close or insight into repeatable process)</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AutoNum type="arabicPeriod"/>
            </a:pPr>
            <a:r>
              <a:rPr lang="en" sz="1100">
                <a:solidFill>
                  <a:schemeClr val="dk1"/>
                </a:solidFill>
                <a:latin typeface="Lato"/>
                <a:ea typeface="Lato"/>
                <a:cs typeface="Lato"/>
                <a:sym typeface="Lato"/>
              </a:rPr>
              <a:t>Role Clarity - Process Flow for Upsells/Renewals - CS is introduced in the Discovery Phase of the Sales Cycle</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AutoNum type="arabicPeriod"/>
            </a:pPr>
            <a:r>
              <a:rPr lang="en" sz="1100">
                <a:solidFill>
                  <a:schemeClr val="dk1"/>
                </a:solidFill>
                <a:latin typeface="Lato"/>
                <a:ea typeface="Lato"/>
                <a:cs typeface="Lato"/>
                <a:sym typeface="Lato"/>
              </a:rPr>
              <a:t>Sales CS team restructure - talent concerns/skill with the existing team.</a:t>
            </a:r>
            <a:endParaRPr sz="1100">
              <a:solidFill>
                <a:schemeClr val="dk1"/>
              </a:solidFill>
              <a:latin typeface="Lato"/>
              <a:ea typeface="Lato"/>
              <a:cs typeface="Lato"/>
              <a:sym typeface="Lato"/>
            </a:endParaRPr>
          </a:p>
          <a:p>
            <a:pPr indent="0" lvl="0" marL="0" rtl="0" algn="l">
              <a:lnSpc>
                <a:spcPct val="115000"/>
              </a:lnSpc>
              <a:spcBef>
                <a:spcPts val="0"/>
              </a:spcBef>
              <a:spcAft>
                <a:spcPts val="0"/>
              </a:spcAft>
              <a:buNone/>
            </a:pPr>
            <a:r>
              <a:t/>
            </a:r>
            <a:endParaRPr i="1" sz="1100">
              <a:highlight>
                <a:srgbClr val="FFFF00"/>
              </a:highlight>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idx="4294967295" type="body"/>
          </p:nvPr>
        </p:nvSpPr>
        <p:spPr>
          <a:xfrm>
            <a:off x="195950" y="607050"/>
            <a:ext cx="8743800" cy="4075800"/>
          </a:xfrm>
          <a:prstGeom prst="rect">
            <a:avLst/>
          </a:prstGeom>
          <a:noFill/>
          <a:ln>
            <a:noFill/>
          </a:ln>
        </p:spPr>
        <p:txBody>
          <a:bodyPr anchorCtr="0" anchor="t" bIns="91425" lIns="91425" spcFirstLastPara="1" rIns="91425" wrap="square" tIns="91425">
            <a:noAutofit/>
          </a:bodyPr>
          <a:lstStyle/>
          <a:p>
            <a:pPr indent="0" lvl="0" marL="0" rtl="0" algn="l">
              <a:spcBef>
                <a:spcPts val="400"/>
              </a:spcBef>
              <a:spcAft>
                <a:spcPts val="0"/>
              </a:spcAft>
              <a:buNone/>
            </a:pPr>
            <a:r>
              <a:rPr b="1" lang="en" sz="1100">
                <a:solidFill>
                  <a:schemeClr val="dk1"/>
                </a:solidFill>
                <a:latin typeface="Lato"/>
                <a:ea typeface="Lato"/>
                <a:cs typeface="Lato"/>
                <a:sym typeface="Lato"/>
              </a:rPr>
              <a:t> Marketing specific initiatives for Custom </a:t>
            </a:r>
            <a:endParaRPr b="1" sz="1100">
              <a:solidFill>
                <a:schemeClr val="dk1"/>
              </a:solidFill>
              <a:latin typeface="Lato"/>
              <a:ea typeface="Lato"/>
              <a:cs typeface="Lato"/>
              <a:sym typeface="Lato"/>
            </a:endParaRPr>
          </a:p>
          <a:p>
            <a:pPr indent="-298450" lvl="0" marL="457200" rtl="0" algn="l">
              <a:spcBef>
                <a:spcPts val="400"/>
              </a:spcBef>
              <a:spcAft>
                <a:spcPts val="0"/>
              </a:spcAft>
              <a:buClr>
                <a:schemeClr val="dk1"/>
              </a:buClr>
              <a:buSzPts val="1100"/>
              <a:buFont typeface="Lato"/>
              <a:buChar char="●"/>
            </a:pPr>
            <a:r>
              <a:rPr lang="en" sz="1100">
                <a:solidFill>
                  <a:schemeClr val="dk1"/>
                </a:solidFill>
                <a:latin typeface="Lato"/>
                <a:ea typeface="Lato"/>
                <a:cs typeface="Lato"/>
                <a:sym typeface="Lato"/>
              </a:rPr>
              <a:t>70% of the content we generate, should be </a:t>
            </a:r>
            <a:r>
              <a:rPr lang="en" sz="1100">
                <a:solidFill>
                  <a:schemeClr val="dk1"/>
                </a:solidFill>
                <a:latin typeface="Lato"/>
                <a:ea typeface="Lato"/>
                <a:cs typeface="Lato"/>
                <a:sym typeface="Lato"/>
              </a:rPr>
              <a:t>focused</a:t>
            </a:r>
            <a:r>
              <a:rPr lang="en" sz="1100">
                <a:solidFill>
                  <a:schemeClr val="dk1"/>
                </a:solidFill>
                <a:latin typeface="Lato"/>
                <a:ea typeface="Lato"/>
                <a:cs typeface="Lato"/>
                <a:sym typeface="Lato"/>
              </a:rPr>
              <a:t> on the Top of the Funnel</a:t>
            </a:r>
            <a:endParaRPr sz="1100">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Educate on the Solution - The How</a:t>
            </a:r>
            <a:endParaRPr sz="1100">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Answer Common Sales Questions</a:t>
            </a:r>
            <a:endParaRPr sz="1100">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Establish Capabilities</a:t>
            </a:r>
            <a:endParaRPr sz="1100">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 sz="1100">
                <a:solidFill>
                  <a:schemeClr val="dk1"/>
                </a:solidFill>
                <a:latin typeface="Lato"/>
                <a:ea typeface="Lato"/>
                <a:cs typeface="Lato"/>
                <a:sym typeface="Lato"/>
              </a:rPr>
              <a:t>Address Barriers</a:t>
            </a:r>
            <a:endParaRPr sz="1100">
              <a:solidFill>
                <a:schemeClr val="dk1"/>
              </a:solidFill>
              <a:latin typeface="Lato"/>
              <a:ea typeface="Lato"/>
              <a:cs typeface="Lato"/>
              <a:sym typeface="Lato"/>
            </a:endParaRPr>
          </a:p>
          <a:p>
            <a:pPr indent="457200" lvl="0" marL="0" rtl="0" algn="l">
              <a:spcBef>
                <a:spcPts val="400"/>
              </a:spcBef>
              <a:spcAft>
                <a:spcPts val="0"/>
              </a:spcAft>
              <a:buNone/>
            </a:pPr>
            <a:r>
              <a:t/>
            </a:r>
            <a:endParaRPr sz="1100">
              <a:solidFill>
                <a:schemeClr val="dk1"/>
              </a:solidFill>
              <a:latin typeface="Lato"/>
              <a:ea typeface="Lato"/>
              <a:cs typeface="Lato"/>
              <a:sym typeface="Lato"/>
            </a:endParaRPr>
          </a:p>
          <a:p>
            <a:pPr indent="457200" lvl="0" marL="0" rtl="0" algn="just">
              <a:spcBef>
                <a:spcPts val="400"/>
              </a:spcBef>
              <a:spcAft>
                <a:spcPts val="0"/>
              </a:spcAft>
              <a:buNone/>
            </a:pPr>
            <a:r>
              <a:rPr lang="en" sz="1100">
                <a:solidFill>
                  <a:schemeClr val="dk1"/>
                </a:solidFill>
                <a:latin typeface="Lato"/>
                <a:ea typeface="Lato"/>
                <a:cs typeface="Lato"/>
                <a:sym typeface="Lato"/>
              </a:rPr>
              <a:t>All Corporate Marketing Spend will be tied to Custom messaging - For Americas/EMEA, current projected spend for Corporate 1.6mm </a:t>
            </a:r>
            <a:endParaRPr sz="1100">
              <a:solidFill>
                <a:schemeClr val="dk1"/>
              </a:solidFill>
              <a:latin typeface="Lato"/>
              <a:ea typeface="Lato"/>
              <a:cs typeface="Lato"/>
              <a:sym typeface="Lato"/>
            </a:endParaRPr>
          </a:p>
          <a:p>
            <a:pPr indent="457200" lvl="0" marL="0" rtl="0" algn="just">
              <a:spcBef>
                <a:spcPts val="400"/>
              </a:spcBef>
              <a:spcAft>
                <a:spcPts val="0"/>
              </a:spcAft>
              <a:buNone/>
            </a:pPr>
            <a:r>
              <a:rPr lang="en" sz="1100">
                <a:solidFill>
                  <a:schemeClr val="dk1"/>
                </a:solidFill>
                <a:latin typeface="Lato"/>
                <a:ea typeface="Lato"/>
                <a:cs typeface="Lato"/>
                <a:sym typeface="Lato"/>
              </a:rPr>
              <a:t>Nurturing campaigns for Premier to Custom demand gen -- BOL trial</a:t>
            </a:r>
            <a:endParaRPr sz="1100">
              <a:solidFill>
                <a:schemeClr val="dk1"/>
              </a:solidFill>
              <a:latin typeface="Lato"/>
              <a:ea typeface="Lato"/>
              <a:cs typeface="Lato"/>
              <a:sym typeface="Lato"/>
            </a:endParaRPr>
          </a:p>
          <a:p>
            <a:pPr indent="457200" lvl="0" marL="0" rtl="0" algn="just">
              <a:spcBef>
                <a:spcPts val="400"/>
              </a:spcBef>
              <a:spcAft>
                <a:spcPts val="0"/>
              </a:spcAft>
              <a:buNone/>
            </a:pPr>
            <a:r>
              <a:t/>
            </a:r>
            <a:endParaRPr sz="1100">
              <a:solidFill>
                <a:schemeClr val="dk1"/>
              </a:solidFill>
              <a:highlight>
                <a:srgbClr val="FFFF00"/>
              </a:highlight>
              <a:latin typeface="Lato"/>
              <a:ea typeface="Lato"/>
              <a:cs typeface="Lato"/>
              <a:sym typeface="Lato"/>
            </a:endParaRPr>
          </a:p>
          <a:p>
            <a:pPr indent="0" lvl="0" marL="0" rtl="0" algn="l">
              <a:spcBef>
                <a:spcPts val="400"/>
              </a:spcBef>
              <a:spcAft>
                <a:spcPts val="0"/>
              </a:spcAft>
              <a:buNone/>
            </a:pPr>
            <a:r>
              <a:t/>
            </a:r>
            <a:endParaRPr b="1" sz="1100">
              <a:solidFill>
                <a:schemeClr val="dk1"/>
              </a:solidFill>
              <a:latin typeface="Lato"/>
              <a:ea typeface="Lato"/>
              <a:cs typeface="Lato"/>
              <a:sym typeface="Lato"/>
            </a:endParaRPr>
          </a:p>
          <a:p>
            <a:pPr indent="0" lvl="0" marL="0" rtl="0" algn="l">
              <a:spcBef>
                <a:spcPts val="400"/>
              </a:spcBef>
              <a:spcAft>
                <a:spcPts val="0"/>
              </a:spcAft>
              <a:buNone/>
            </a:pPr>
            <a:r>
              <a:rPr b="1" lang="en" sz="1100">
                <a:solidFill>
                  <a:schemeClr val="dk1"/>
                </a:solidFill>
                <a:latin typeface="Lato"/>
                <a:ea typeface="Lato"/>
                <a:cs typeface="Lato"/>
                <a:sym typeface="Lato"/>
              </a:rPr>
              <a:t>6) Tools </a:t>
            </a:r>
            <a:endParaRPr b="1" sz="1100">
              <a:solidFill>
                <a:schemeClr val="dk1"/>
              </a:solidFill>
              <a:latin typeface="Lato"/>
              <a:ea typeface="Lato"/>
              <a:cs typeface="Lato"/>
              <a:sym typeface="Lato"/>
            </a:endParaRPr>
          </a:p>
          <a:p>
            <a:pPr indent="0" lvl="0" marL="0" rtl="0" algn="l">
              <a:spcBef>
                <a:spcPts val="400"/>
              </a:spcBef>
              <a:spcAft>
                <a:spcPts val="0"/>
              </a:spcAft>
              <a:buNone/>
            </a:pPr>
            <a:r>
              <a:rPr b="1" lang="en" sz="1100">
                <a:solidFill>
                  <a:schemeClr val="dk1"/>
                </a:solidFill>
                <a:latin typeface="Lato"/>
                <a:ea typeface="Lato"/>
                <a:cs typeface="Lato"/>
                <a:sym typeface="Lato"/>
              </a:rPr>
              <a:t>	</a:t>
            </a:r>
            <a:r>
              <a:rPr lang="en" sz="1100">
                <a:solidFill>
                  <a:schemeClr val="dk1"/>
                </a:solidFill>
                <a:latin typeface="Lato"/>
                <a:ea typeface="Lato"/>
                <a:cs typeface="Lato"/>
                <a:sym typeface="Lato"/>
              </a:rPr>
              <a:t>Identify the Customer Journey and Buyer Personas, Content Marketing</a:t>
            </a:r>
            <a:endParaRPr sz="1100">
              <a:solidFill>
                <a:schemeClr val="dk1"/>
              </a:solidFill>
              <a:latin typeface="Lato"/>
              <a:ea typeface="Lato"/>
              <a:cs typeface="Lato"/>
              <a:sym typeface="Lato"/>
            </a:endParaRPr>
          </a:p>
          <a:p>
            <a:pPr indent="0" lvl="0" marL="0" rtl="0" algn="l">
              <a:spcBef>
                <a:spcPts val="400"/>
              </a:spcBef>
              <a:spcAft>
                <a:spcPts val="0"/>
              </a:spcAft>
              <a:buNone/>
            </a:pPr>
            <a:r>
              <a:rPr lang="en" sz="1100">
                <a:solidFill>
                  <a:schemeClr val="dk1"/>
                </a:solidFill>
                <a:latin typeface="Lato"/>
                <a:ea typeface="Lato"/>
                <a:cs typeface="Lato"/>
                <a:sym typeface="Lato"/>
              </a:rPr>
              <a:t>	SDR model - inbound/outbound? What is our Cost per Lead? Sales Tracker for SDR leads</a:t>
            </a:r>
            <a:endParaRPr sz="1100">
              <a:solidFill>
                <a:schemeClr val="dk1"/>
              </a:solidFill>
              <a:latin typeface="Lato"/>
              <a:ea typeface="Lato"/>
              <a:cs typeface="Lato"/>
              <a:sym typeface="Lato"/>
            </a:endParaRPr>
          </a:p>
          <a:p>
            <a:pPr indent="0" lvl="0" marL="0" rtl="0" algn="l">
              <a:spcBef>
                <a:spcPts val="400"/>
              </a:spcBef>
              <a:spcAft>
                <a:spcPts val="0"/>
              </a:spcAft>
              <a:buNone/>
            </a:pPr>
            <a:r>
              <a:rPr lang="en" sz="1100">
                <a:solidFill>
                  <a:schemeClr val="dk1"/>
                </a:solidFill>
                <a:latin typeface="Lato"/>
                <a:ea typeface="Lato"/>
                <a:cs typeface="Lato"/>
                <a:sym typeface="Lato"/>
              </a:rPr>
              <a:t>	Lead scoring dashboard /sales tracker (Forms/Submits/Emails/Online/Website…</a:t>
            </a:r>
            <a:endParaRPr sz="1100">
              <a:solidFill>
                <a:schemeClr val="dk1"/>
              </a:solidFill>
              <a:latin typeface="Lato"/>
              <a:ea typeface="Lato"/>
              <a:cs typeface="Lato"/>
              <a:sym typeface="Lato"/>
            </a:endParaRPr>
          </a:p>
          <a:p>
            <a:pPr indent="0" lvl="0" marL="0" rtl="0" algn="l">
              <a:spcBef>
                <a:spcPts val="400"/>
              </a:spcBef>
              <a:spcAft>
                <a:spcPts val="0"/>
              </a:spcAft>
              <a:buNone/>
            </a:pPr>
            <a:r>
              <a:rPr lang="en" sz="1100">
                <a:solidFill>
                  <a:schemeClr val="dk1"/>
                </a:solidFill>
                <a:latin typeface="Lato"/>
                <a:ea typeface="Lato"/>
                <a:cs typeface="Lato"/>
                <a:sym typeface="Lato"/>
              </a:rPr>
              <a:t>	Identifying Cross Sell/Upsell opportunities within existing accounts</a:t>
            </a:r>
            <a:endParaRPr sz="1100">
              <a:solidFill>
                <a:schemeClr val="dk1"/>
              </a:solidFill>
              <a:latin typeface="Lato"/>
              <a:ea typeface="Lato"/>
              <a:cs typeface="Lato"/>
              <a:sym typeface="Lato"/>
            </a:endParaRPr>
          </a:p>
          <a:p>
            <a:pPr indent="0" lvl="0" marL="0" rtl="0" algn="l">
              <a:spcBef>
                <a:spcPts val="400"/>
              </a:spcBef>
              <a:spcAft>
                <a:spcPts val="0"/>
              </a:spcAft>
              <a:buClr>
                <a:schemeClr val="dk1"/>
              </a:buClr>
              <a:buSzPts val="1100"/>
              <a:buFont typeface="Arial"/>
              <a:buNone/>
            </a:pPr>
            <a:r>
              <a:t/>
            </a:r>
            <a:endParaRPr b="1" sz="1100">
              <a:solidFill>
                <a:schemeClr val="dk1"/>
              </a:solidFill>
              <a:latin typeface="Lato"/>
              <a:ea typeface="Lato"/>
              <a:cs typeface="Lato"/>
              <a:sym typeface="Lato"/>
            </a:endParaRPr>
          </a:p>
          <a:p>
            <a:pPr indent="0" lvl="0" marL="0" rtl="0" algn="l">
              <a:spcBef>
                <a:spcPts val="400"/>
              </a:spcBef>
              <a:spcAft>
                <a:spcPts val="0"/>
              </a:spcAft>
              <a:buNone/>
            </a:pPr>
            <a:r>
              <a:t/>
            </a:r>
            <a:endParaRPr b="1" sz="1100">
              <a:solidFill>
                <a:srgbClr val="000000"/>
              </a:solidFill>
              <a:latin typeface="Lato"/>
              <a:ea typeface="Lato"/>
              <a:cs typeface="Lato"/>
              <a:sym typeface="Lato"/>
            </a:endParaRPr>
          </a:p>
          <a:p>
            <a:pPr indent="0" lvl="0" marL="0" rtl="0" algn="l">
              <a:spcBef>
                <a:spcPts val="400"/>
              </a:spcBef>
              <a:spcAft>
                <a:spcPts val="0"/>
              </a:spcAft>
              <a:buNone/>
            </a:pPr>
            <a:r>
              <a:rPr b="1" lang="en" sz="1100">
                <a:solidFill>
                  <a:srgbClr val="000000"/>
                </a:solidFill>
                <a:latin typeface="Lato"/>
                <a:ea typeface="Lato"/>
                <a:cs typeface="Lato"/>
                <a:sym typeface="Lato"/>
              </a:rPr>
              <a:t> </a:t>
            </a:r>
            <a:endParaRPr b="1" sz="1100">
              <a:solidFill>
                <a:srgbClr val="000000"/>
              </a:solidFill>
              <a:latin typeface="Lato"/>
              <a:ea typeface="Lato"/>
              <a:cs typeface="Lato"/>
              <a:sym typeface="Lato"/>
            </a:endParaRPr>
          </a:p>
          <a:p>
            <a:pPr indent="0" lvl="0" marL="0" rtl="0" algn="l">
              <a:spcBef>
                <a:spcPts val="400"/>
              </a:spcBef>
              <a:spcAft>
                <a:spcPts val="0"/>
              </a:spcAft>
              <a:buClr>
                <a:schemeClr val="dk1"/>
              </a:buClr>
              <a:buSzPts val="1100"/>
              <a:buFont typeface="Arial"/>
              <a:buNone/>
            </a:pPr>
            <a:r>
              <a:t/>
            </a:r>
            <a:endParaRPr b="1" sz="1100">
              <a:solidFill>
                <a:srgbClr val="000000"/>
              </a:solidFill>
              <a:latin typeface="Lato"/>
              <a:ea typeface="Lato"/>
              <a:cs typeface="Lato"/>
              <a:sym typeface="Lato"/>
            </a:endParaRPr>
          </a:p>
          <a:p>
            <a:pPr indent="0" lvl="0" marL="0" rtl="0" algn="l">
              <a:spcBef>
                <a:spcPts val="400"/>
              </a:spcBef>
              <a:spcAft>
                <a:spcPts val="0"/>
              </a:spcAft>
              <a:buClr>
                <a:schemeClr val="dk1"/>
              </a:buClr>
              <a:buSzPts val="1100"/>
              <a:buFont typeface="Arial"/>
              <a:buNone/>
            </a:pPr>
            <a:r>
              <a:t/>
            </a:r>
            <a:endParaRPr sz="1600">
              <a:solidFill>
                <a:srgbClr val="000099"/>
              </a:solidFill>
            </a:endParaRPr>
          </a:p>
          <a:p>
            <a:pPr indent="0" lvl="0" marL="0" rtl="0" algn="l">
              <a:spcBef>
                <a:spcPts val="400"/>
              </a:spcBef>
              <a:spcAft>
                <a:spcPts val="0"/>
              </a:spcAft>
              <a:buClr>
                <a:schemeClr val="dk1"/>
              </a:buClr>
              <a:buSzPts val="1100"/>
              <a:buFont typeface="Arial"/>
              <a:buNone/>
            </a:pPr>
            <a:r>
              <a:t/>
            </a:r>
            <a:endParaRPr sz="1600">
              <a:solidFill>
                <a:srgbClr val="000099"/>
              </a:solidFill>
            </a:endParaRPr>
          </a:p>
          <a:p>
            <a:pPr indent="0" lvl="0" marL="0" rtl="0" algn="l">
              <a:lnSpc>
                <a:spcPct val="115000"/>
              </a:lnSpc>
              <a:spcBef>
                <a:spcPts val="0"/>
              </a:spcBef>
              <a:spcAft>
                <a:spcPts val="0"/>
              </a:spcAft>
              <a:buClr>
                <a:schemeClr val="dk1"/>
              </a:buClr>
              <a:buSzPts val="1100"/>
              <a:buFont typeface="Arial"/>
              <a:buNone/>
            </a:pPr>
            <a:r>
              <a:t/>
            </a:r>
            <a:endParaRPr i="1" sz="1800">
              <a:solidFill>
                <a:schemeClr val="dk1"/>
              </a:solidFill>
            </a:endParaRPr>
          </a:p>
          <a:p>
            <a:pPr indent="0" lvl="0" marL="0" rtl="0" algn="l">
              <a:lnSpc>
                <a:spcPct val="115000"/>
              </a:lnSpc>
              <a:spcBef>
                <a:spcPts val="1600"/>
              </a:spcBef>
              <a:spcAft>
                <a:spcPts val="1600"/>
              </a:spcAft>
              <a:buClr>
                <a:schemeClr val="dk1"/>
              </a:buClr>
              <a:buSzPts val="1100"/>
              <a:buFont typeface="Arial"/>
              <a:buNone/>
            </a:pPr>
            <a:r>
              <a:rPr lang="en" sz="700">
                <a:solidFill>
                  <a:schemeClr val="dk1"/>
                </a:solidFill>
                <a:highlight>
                  <a:schemeClr val="lt1"/>
                </a:highlight>
                <a:latin typeface="Arial"/>
                <a:ea typeface="Arial"/>
                <a:cs typeface="Arial"/>
                <a:sym typeface="Arial"/>
              </a:rPr>
              <a:t>-</a:t>
            </a:r>
            <a:endParaRPr i="1" sz="1800">
              <a:solidFill>
                <a:schemeClr val="dk1"/>
              </a:solidFill>
              <a:latin typeface="Arial"/>
              <a:ea typeface="Arial"/>
              <a:cs typeface="Arial"/>
              <a:sym typeface="Arial"/>
            </a:endParaRPr>
          </a:p>
        </p:txBody>
      </p:sp>
      <p:sp>
        <p:nvSpPr>
          <p:cNvPr id="86" name="Google Shape;86;p17"/>
          <p:cNvSpPr txBox="1"/>
          <p:nvPr>
            <p:ph idx="4294967295" type="title"/>
          </p:nvPr>
        </p:nvSpPr>
        <p:spPr>
          <a:xfrm>
            <a:off x="311700" y="213450"/>
            <a:ext cx="8520600" cy="3936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800"/>
              <a:buNone/>
            </a:pPr>
            <a:r>
              <a:rPr lang="en">
                <a:latin typeface="Lato"/>
                <a:ea typeface="Lato"/>
                <a:cs typeface="Lato"/>
                <a:sym typeface="Lato"/>
              </a:rPr>
              <a:t>MARKETING</a:t>
            </a:r>
            <a:endParaRPr>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