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y="6858000" cx="9144000"/>
  <p:notesSz cx="7010400" cy="9296400"/>
  <p:embeddedFontLst>
    <p:embeddedFont>
      <p:font typeface="Open Sans Light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0" roundtripDataSignature="AMtx7miAhQXKr9QQdhFlPGnMi9Ibzh5O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A2E36BF-341B-46EF-9DC1-EF21C3B29227}">
  <a:tblStyle styleId="{7A2E36BF-341B-46EF-9DC1-EF21C3B2922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7EE"/>
          </a:solidFill>
        </a:fill>
      </a:tcStyle>
    </a:wholeTbl>
    <a:band1H>
      <a:tcTxStyle/>
      <a:tcStyle>
        <a:fill>
          <a:solidFill>
            <a:srgbClr val="CACBDC"/>
          </a:solidFill>
        </a:fill>
      </a:tcStyle>
    </a:band1H>
    <a:band2H>
      <a:tcTxStyle/>
    </a:band2H>
    <a:band1V>
      <a:tcTxStyle/>
      <a:tcStyle>
        <a:fill>
          <a:solidFill>
            <a:srgbClr val="CACBDC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OpenSansLight-regular.fntdata"/><Relationship Id="rId25" Type="http://schemas.openxmlformats.org/officeDocument/2006/relationships/slide" Target="slides/slide18.xml"/><Relationship Id="rId28" Type="http://schemas.openxmlformats.org/officeDocument/2006/relationships/font" Target="fonts/OpenSansLight-italic.fntdata"/><Relationship Id="rId27" Type="http://schemas.openxmlformats.org/officeDocument/2006/relationships/font" Target="fonts/OpenSansLight-bold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font" Target="fonts/OpenSansLight-boldItalic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735" cy="464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625" lIns="91275" spcFirstLastPara="1" rIns="91275" wrap="square" tIns="456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1081" y="0"/>
            <a:ext cx="3037735" cy="464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625" lIns="91275" spcFirstLastPara="1" rIns="91275" wrap="square" tIns="456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625" lIns="91275" spcFirstLastPara="1" rIns="91275" wrap="square" tIns="45625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30312"/>
            <a:ext cx="3037735" cy="464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625" lIns="91275" spcFirstLastPara="1" rIns="91275" wrap="square" tIns="456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1081" y="8830312"/>
            <a:ext cx="3037735" cy="464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625" lIns="91275" spcFirstLastPara="1" rIns="91275" wrap="square" tIns="456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4" name="Google Shape;214;p1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625" lIns="91275" spcFirstLastPara="1" rIns="91275" wrap="square" tIns="456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ENHANCE our Partnerships to get MORE CUSTOMER FOCUSED and to reach our ultimate GOAL of being a *Strategic Partner*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So that we Understand our businesses and industries …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WHY are we doing that?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TO Build ACCOUNTABILTY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To seek those Mutual Benefits, Identify process inefficiencies and improvements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So that we have POSITIVE impact on Total Operating Costs… The BIG Picture… not just based on pricing</a:t>
            </a:r>
            <a:endParaRPr/>
          </a:p>
        </p:txBody>
      </p:sp>
      <p:sp>
        <p:nvSpPr>
          <p:cNvPr id="215" name="Google Shape;215;p1:notes"/>
          <p:cNvSpPr txBox="1"/>
          <p:nvPr>
            <p:ph idx="12" type="sldNum"/>
          </p:nvPr>
        </p:nvSpPr>
        <p:spPr>
          <a:xfrm>
            <a:off x="3971081" y="8830312"/>
            <a:ext cx="3037735" cy="464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625" lIns="91275" spcFirstLastPara="1" rIns="91275" wrap="square" tIns="456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0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0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1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12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625" lIns="91275" spcFirstLastPara="1" rIns="91275" wrap="square" tIns="456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2:notes"/>
          <p:cNvSpPr txBox="1"/>
          <p:nvPr>
            <p:ph idx="12" type="sldNum"/>
          </p:nvPr>
        </p:nvSpPr>
        <p:spPr>
          <a:xfrm>
            <a:off x="3971081" y="8830312"/>
            <a:ext cx="3037735" cy="464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625" lIns="91275" spcFirstLastPara="1" rIns="91275" wrap="square" tIns="456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3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13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4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5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5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6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16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7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7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8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18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4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5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5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6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7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7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8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9:notes"/>
          <p:cNvSpPr txBox="1"/>
          <p:nvPr>
            <p:ph idx="1" type="body"/>
          </p:nvPr>
        </p:nvSpPr>
        <p:spPr>
          <a:xfrm>
            <a:off x="700408" y="4415157"/>
            <a:ext cx="5609587" cy="4183696"/>
          </a:xfrm>
          <a:prstGeom prst="rect">
            <a:avLst/>
          </a:prstGeom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9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jp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jp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jp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jp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jp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0"/>
          <p:cNvSpPr/>
          <p:nvPr/>
        </p:nvSpPr>
        <p:spPr>
          <a:xfrm>
            <a:off x="4762" y="0"/>
            <a:ext cx="9139239" cy="4572001"/>
          </a:xfrm>
          <a:custGeom>
            <a:rect b="b" l="l" r="r" t="t"/>
            <a:pathLst>
              <a:path extrusionOk="0" h="4572001" w="9139239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0"/>
          <p:cNvSpPr txBox="1"/>
          <p:nvPr>
            <p:ph type="ctrTitle"/>
          </p:nvPr>
        </p:nvSpPr>
        <p:spPr>
          <a:xfrm>
            <a:off x="342900" y="4960137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" type="subTitle"/>
          </p:nvPr>
        </p:nvSpPr>
        <p:spPr>
          <a:xfrm>
            <a:off x="6457950" y="4960137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20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p20"/>
          <p:cNvCxnSpPr/>
          <p:nvPr/>
        </p:nvCxnSpPr>
        <p:spPr>
          <a:xfrm rot="10800000">
            <a:off x="629013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M:\PUROLATOR\2013_Purolator\I1629_Brand PPT Template\004-Creative\001-Art_Direction\Mockups_Jpegs_PSDs\i1629-Purolator_PPT_TEMPLATE_BlankTITLE_LifeStyle.jpg" id="25" name="Google Shape;2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0"/>
          <p:cNvSpPr txBox="1"/>
          <p:nvPr>
            <p:ph type="title"/>
          </p:nvPr>
        </p:nvSpPr>
        <p:spPr>
          <a:xfrm>
            <a:off x="342900" y="4960138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50"/>
          <p:cNvSpPr/>
          <p:nvPr>
            <p:ph idx="2" type="pic"/>
          </p:nvPr>
        </p:nvSpPr>
        <p:spPr>
          <a:xfrm>
            <a:off x="0" y="-1"/>
            <a:ext cx="9141714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82" name="Google Shape;82;p50"/>
          <p:cNvSpPr txBox="1"/>
          <p:nvPr>
            <p:ph idx="1" type="body"/>
          </p:nvPr>
        </p:nvSpPr>
        <p:spPr>
          <a:xfrm>
            <a:off x="6457950" y="4960138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50"/>
              <a:buNone/>
              <a:defRPr sz="750"/>
            </a:lvl9pPr>
          </a:lstStyle>
          <a:p/>
        </p:txBody>
      </p:sp>
      <p:sp>
        <p:nvSpPr>
          <p:cNvPr id="83" name="Google Shape;83;p50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50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0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6" name="Google Shape;86;p50"/>
          <p:cNvCxnSpPr/>
          <p:nvPr/>
        </p:nvCxnSpPr>
        <p:spPr>
          <a:xfrm rot="10800000">
            <a:off x="629013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showMasterSp="0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1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1"/>
          <p:cNvSpPr txBox="1"/>
          <p:nvPr>
            <p:ph idx="1" type="body"/>
          </p:nvPr>
        </p:nvSpPr>
        <p:spPr>
          <a:xfrm rot="5400000">
            <a:off x="2401444" y="652653"/>
            <a:ext cx="4023360" cy="729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90" name="Google Shape;90;p51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51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1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2"/>
          <p:cNvSpPr txBox="1"/>
          <p:nvPr>
            <p:ph type="title"/>
          </p:nvPr>
        </p:nvSpPr>
        <p:spPr>
          <a:xfrm rot="5400000">
            <a:off x="4824414" y="2481263"/>
            <a:ext cx="5410200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52"/>
          <p:cNvSpPr txBox="1"/>
          <p:nvPr>
            <p:ph idx="1" type="body"/>
          </p:nvPr>
        </p:nvSpPr>
        <p:spPr>
          <a:xfrm rot="5400000">
            <a:off x="881064" y="623888"/>
            <a:ext cx="5410200" cy="5686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96" name="Google Shape;96;p52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52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52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9" name="Google Shape;99;p52"/>
          <p:cNvCxnSpPr/>
          <p:nvPr/>
        </p:nvCxnSpPr>
        <p:spPr>
          <a:xfrm rot="10800000">
            <a:off x="7543800" y="173563"/>
            <a:ext cx="0" cy="6858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py only: Title/Subtitle/Text" showMasterSp="0">
  <p:cSld name="1_Copy only: Title/Subtitle/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Jet.jpg" id="107" name="Google Shape;107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4759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457200" y="1371600"/>
            <a:ext cx="8229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ph/Chart with Text" showMasterSp="0">
  <p:cSld name="Graph/Chart with 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CourierVan.jpg" id="112" name="Google Shape;112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4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" type="body"/>
          </p:nvPr>
        </p:nvSpPr>
        <p:spPr>
          <a:xfrm>
            <a:off x="457200" y="2514600"/>
            <a:ext cx="46482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Graph/Chart with Text" showMasterSp="0">
  <p:cSld name="1_Graph/Chart with 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Jet.jpg" id="117" name="Google Shape;11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4759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5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5"/>
          <p:cNvSpPr txBox="1"/>
          <p:nvPr>
            <p:ph idx="1" type="body"/>
          </p:nvPr>
        </p:nvSpPr>
        <p:spPr>
          <a:xfrm>
            <a:off x="457200" y="2514600"/>
            <a:ext cx="46482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ection Title Slide" showMasterSp="0">
  <p:cSld name="2_Section Title Slid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Check.jpg" id="122" name="Google Shape;122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6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6"/>
          <p:cNvSpPr txBox="1"/>
          <p:nvPr>
            <p:ph idx="1" type="body"/>
          </p:nvPr>
        </p:nvSpPr>
        <p:spPr>
          <a:xfrm>
            <a:off x="457200" y="2514600"/>
            <a:ext cx="46482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Slide" showMasterSp="0">
  <p:cSld name="Section Title Slid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CourierVan.jpg" id="127" name="Google Shape;127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7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7"/>
          <p:cNvSpPr txBox="1"/>
          <p:nvPr>
            <p:ph idx="1" type="body"/>
          </p:nvPr>
        </p:nvSpPr>
        <p:spPr>
          <a:xfrm>
            <a:off x="457200" y="2514600"/>
            <a:ext cx="46482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27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py only: Title/Subtitle/Text" showMasterSp="0">
  <p:cSld name="3_Copy only: Title/Subtitle/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8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8"/>
          <p:cNvSpPr txBox="1"/>
          <p:nvPr>
            <p:ph idx="1" type="body"/>
          </p:nvPr>
        </p:nvSpPr>
        <p:spPr>
          <a:xfrm>
            <a:off x="457200" y="1371600"/>
            <a:ext cx="8229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28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Slide w/Text" showMasterSp="0">
  <p:cSld name="Photo Slide w/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CourierVan.jpg" id="137" name="Google Shape;137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9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9"/>
          <p:cNvSpPr txBox="1"/>
          <p:nvPr>
            <p:ph idx="1" type="body"/>
          </p:nvPr>
        </p:nvSpPr>
        <p:spPr>
          <a:xfrm>
            <a:off x="457200" y="3048000"/>
            <a:ext cx="41148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29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ph/Chart with Text" showMasterSp="0">
  <p:cSld name="Graph/Chart with 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CourierVan.jpg" id="27" name="Google Shape;2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1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Twentieth Century"/>
              <a:buNone/>
              <a:defRPr b="1" sz="2000">
                <a:solidFill>
                  <a:srgbClr val="001996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" type="body"/>
          </p:nvPr>
        </p:nvSpPr>
        <p:spPr>
          <a:xfrm>
            <a:off x="457200" y="2514600"/>
            <a:ext cx="46482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7A6E67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TITLE_LifeStyle.jpg" id="142" name="Google Shape;14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0"/>
          <p:cNvSpPr txBox="1"/>
          <p:nvPr>
            <p:ph type="ctrTitle"/>
          </p:nvPr>
        </p:nvSpPr>
        <p:spPr>
          <a:xfrm>
            <a:off x="5562600" y="3635379"/>
            <a:ext cx="3429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0"/>
          <p:cNvSpPr txBox="1"/>
          <p:nvPr>
            <p:ph idx="1" type="subTitle"/>
          </p:nvPr>
        </p:nvSpPr>
        <p:spPr>
          <a:xfrm>
            <a:off x="5562600" y="5257800"/>
            <a:ext cx="3429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Clr>
                <a:srgbClr val="7A6E67"/>
              </a:buClr>
              <a:buSzPts val="1600"/>
              <a:buNone/>
              <a:defRPr sz="16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9pPr>
          </a:lstStyle>
          <a:p/>
        </p:txBody>
      </p:sp>
      <p:sp>
        <p:nvSpPr>
          <p:cNvPr id="145" name="Google Shape;145;p30"/>
          <p:cNvSpPr txBox="1"/>
          <p:nvPr>
            <p:ph idx="10" type="dt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6E6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0"/>
          <p:cNvSpPr txBox="1"/>
          <p:nvPr>
            <p:ph idx="11" type="ftr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6E6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 showMasterSp="0">
  <p:cSld name="1_Title Slide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TITLE_ShipVan.jpg" id="148" name="Google Shape;14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1"/>
          <p:cNvSpPr txBox="1"/>
          <p:nvPr>
            <p:ph type="ctrTitle"/>
          </p:nvPr>
        </p:nvSpPr>
        <p:spPr>
          <a:xfrm>
            <a:off x="5562600" y="3635379"/>
            <a:ext cx="3429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1"/>
          <p:cNvSpPr txBox="1"/>
          <p:nvPr>
            <p:ph idx="1" type="subTitle"/>
          </p:nvPr>
        </p:nvSpPr>
        <p:spPr>
          <a:xfrm>
            <a:off x="5562600" y="5257800"/>
            <a:ext cx="3429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Clr>
                <a:srgbClr val="7A6E67"/>
              </a:buClr>
              <a:buSzPts val="1600"/>
              <a:buNone/>
              <a:defRPr sz="16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C3E8"/>
              </a:buClr>
              <a:buSzPts val="1400"/>
              <a:buNone/>
              <a:defRPr>
                <a:solidFill>
                  <a:srgbClr val="88C3E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C3E8"/>
              </a:buClr>
              <a:buSzPts val="2000"/>
              <a:buNone/>
              <a:defRPr>
                <a:solidFill>
                  <a:srgbClr val="88C3E8"/>
                </a:solidFill>
              </a:defRPr>
            </a:lvl9pPr>
          </a:lstStyle>
          <a:p/>
        </p:txBody>
      </p:sp>
      <p:sp>
        <p:nvSpPr>
          <p:cNvPr id="151" name="Google Shape;151;p31"/>
          <p:cNvSpPr txBox="1"/>
          <p:nvPr>
            <p:ph idx="10" type="dt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6E6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1"/>
          <p:cNvSpPr txBox="1"/>
          <p:nvPr>
            <p:ph idx="11" type="ftr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6E6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py only: Title/Subtitle/Text" showMasterSp="0">
  <p:cSld name="Copy only: Title/Subtitle/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CourierVan.jpg" id="154" name="Google Shape;15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32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2"/>
          <p:cNvSpPr txBox="1"/>
          <p:nvPr>
            <p:ph idx="1" type="body"/>
          </p:nvPr>
        </p:nvSpPr>
        <p:spPr>
          <a:xfrm>
            <a:off x="457200" y="1371600"/>
            <a:ext cx="8229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7" name="Google Shape;157;p32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py only: Title/Subtitle/Text" showMasterSp="0">
  <p:cSld name="2_Copy only: Title/Subtitle/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Check.jpg" id="159" name="Google Shape;159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3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3"/>
          <p:cNvSpPr txBox="1"/>
          <p:nvPr>
            <p:ph idx="1" type="body"/>
          </p:nvPr>
        </p:nvSpPr>
        <p:spPr>
          <a:xfrm>
            <a:off x="457200" y="1371600"/>
            <a:ext cx="8229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33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Title Slide" showMasterSp="0">
  <p:cSld name="1_Section Title Slide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Jet.jpg" id="164" name="Google Shape;164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4759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34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4"/>
          <p:cNvSpPr txBox="1"/>
          <p:nvPr>
            <p:ph idx="1" type="body"/>
          </p:nvPr>
        </p:nvSpPr>
        <p:spPr>
          <a:xfrm>
            <a:off x="457200" y="2514600"/>
            <a:ext cx="46482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p34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ection Title Slide" showMasterSp="0">
  <p:cSld name="3_Section Title Slide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5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5"/>
          <p:cNvSpPr txBox="1"/>
          <p:nvPr>
            <p:ph idx="1" type="body"/>
          </p:nvPr>
        </p:nvSpPr>
        <p:spPr>
          <a:xfrm>
            <a:off x="457200" y="2514600"/>
            <a:ext cx="46482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35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Graph/Chart with Text" showMasterSp="0">
  <p:cSld name="2_Graph/Chart with Text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Check.jpg" id="174" name="Google Shape;174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6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6"/>
          <p:cNvSpPr txBox="1"/>
          <p:nvPr>
            <p:ph idx="1" type="body"/>
          </p:nvPr>
        </p:nvSpPr>
        <p:spPr>
          <a:xfrm>
            <a:off x="457200" y="2514600"/>
            <a:ext cx="46482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7" name="Google Shape;177;p36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Graph/Chart with Text" showMasterSp="0">
  <p:cSld name="3_Graph/Chart with Tex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37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7"/>
          <p:cNvSpPr txBox="1"/>
          <p:nvPr>
            <p:ph idx="1" type="body"/>
          </p:nvPr>
        </p:nvSpPr>
        <p:spPr>
          <a:xfrm>
            <a:off x="457200" y="2514600"/>
            <a:ext cx="46482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2" name="Google Shape;182;p37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Photo Slide w/Text" showMasterSp="0">
  <p:cSld name="1_Photo Slide w/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Jet.jpg" id="184" name="Google Shape;184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4759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8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8"/>
          <p:cNvSpPr txBox="1"/>
          <p:nvPr>
            <p:ph idx="1" type="body"/>
          </p:nvPr>
        </p:nvSpPr>
        <p:spPr>
          <a:xfrm>
            <a:off x="457200" y="3048000"/>
            <a:ext cx="41148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7" name="Google Shape;187;p38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Photo Slide w/Text" showMasterSp="0">
  <p:cSld name="2_Photo Slide w/Text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:\PUROLATOR\2013_Purolator\I1629_Brand PPT Template\004-Creative\001-Art_Direction\Mockups_Jpegs_PSDs\i1629-Purolator_PPT_TEMPLATE_Blank_Check.jpg" id="189" name="Google Shape;189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39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39"/>
          <p:cNvSpPr txBox="1"/>
          <p:nvPr>
            <p:ph idx="1" type="body"/>
          </p:nvPr>
        </p:nvSpPr>
        <p:spPr>
          <a:xfrm>
            <a:off x="457200" y="3048000"/>
            <a:ext cx="41148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p39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3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3"/>
          <p:cNvSpPr txBox="1"/>
          <p:nvPr>
            <p:ph idx="1" type="body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4" name="Google Shape;34;p43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3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3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:\Users\npyle\AppData\Local\Microsoft\Windows\Temporary Internet Files\Content.Outlook\S8F96L5J\Final PuroDriven Logo (2).jpg" id="37" name="Google Shape;37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81600" y="6096000"/>
            <a:ext cx="3581400" cy="57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Photo Slide w/Text" showMasterSp="0">
  <p:cSld name="3_Photo Slide w/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"/>
            <a:ext cx="9144000" cy="686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0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40"/>
          <p:cNvSpPr txBox="1"/>
          <p:nvPr>
            <p:ph idx="1" type="body"/>
          </p:nvPr>
        </p:nvSpPr>
        <p:spPr>
          <a:xfrm>
            <a:off x="457200" y="3048000"/>
            <a:ext cx="41148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None/>
              <a:defRPr>
                <a:solidFill>
                  <a:srgbClr val="7A6E67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7" name="Google Shape;197;p40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showMasterSp="0" type="txAndObj">
  <p:cSld name="TEXT_AND_OBJEC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457200" y="304462"/>
            <a:ext cx="8229600" cy="6854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457200" y="1296081"/>
            <a:ext cx="4038600" cy="45260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1" name="Google Shape;201;p41"/>
          <p:cNvSpPr txBox="1"/>
          <p:nvPr>
            <p:ph idx="2" type="body"/>
          </p:nvPr>
        </p:nvSpPr>
        <p:spPr>
          <a:xfrm>
            <a:off x="4648200" y="1296081"/>
            <a:ext cx="4038600" cy="45260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2" name="Google Shape;202;p41"/>
          <p:cNvSpPr txBox="1"/>
          <p:nvPr>
            <p:ph idx="10" type="dt"/>
          </p:nvPr>
        </p:nvSpPr>
        <p:spPr>
          <a:xfrm>
            <a:off x="457200" y="6356237"/>
            <a:ext cx="2133600" cy="365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1"/>
          <p:cNvSpPr txBox="1"/>
          <p:nvPr>
            <p:ph idx="11" type="ftr"/>
          </p:nvPr>
        </p:nvSpPr>
        <p:spPr>
          <a:xfrm>
            <a:off x="3124200" y="6356237"/>
            <a:ext cx="2895600" cy="365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41"/>
          <p:cNvSpPr txBox="1"/>
          <p:nvPr>
            <p:ph idx="12" type="sldNum"/>
          </p:nvPr>
        </p:nvSpPr>
        <p:spPr>
          <a:xfrm>
            <a:off x="6629400" y="6492310"/>
            <a:ext cx="2133600" cy="365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npyle\AppData\Local\Microsoft\Windows\Temporary Internet Files\Content.Outlook\S8F96L5J\Final PuroDriven Logo (2).jpg" id="206" name="Google Shape;20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81600" y="6096000"/>
            <a:ext cx="3581400" cy="57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42"/>
          <p:cNvSpPr txBox="1"/>
          <p:nvPr>
            <p:ph idx="1" type="body"/>
          </p:nvPr>
        </p:nvSpPr>
        <p:spPr>
          <a:xfrm>
            <a:off x="457200" y="1371599"/>
            <a:ext cx="8229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rgbClr val="7A6E67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8" name="Google Shape;208;p42"/>
          <p:cNvSpPr txBox="1"/>
          <p:nvPr>
            <p:ph type="title"/>
          </p:nvPr>
        </p:nvSpPr>
        <p:spPr>
          <a:xfrm>
            <a:off x="5334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42"/>
          <p:cNvSpPr txBox="1"/>
          <p:nvPr>
            <p:ph idx="10" type="dt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2"/>
          <p:cNvSpPr txBox="1"/>
          <p:nvPr>
            <p:ph idx="11" type="ftr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42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4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44"/>
          <p:cNvSpPr/>
          <p:nvPr/>
        </p:nvSpPr>
        <p:spPr>
          <a:xfrm>
            <a:off x="4762" y="0"/>
            <a:ext cx="9139239" cy="4572001"/>
          </a:xfrm>
          <a:custGeom>
            <a:rect b="b" l="l" r="r" t="t"/>
            <a:pathLst>
              <a:path extrusionOk="0" h="4572001" w="9139239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44"/>
          <p:cNvSpPr txBox="1"/>
          <p:nvPr>
            <p:ph type="title"/>
          </p:nvPr>
        </p:nvSpPr>
        <p:spPr>
          <a:xfrm>
            <a:off x="342900" y="4960137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b="0"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4"/>
          <p:cNvSpPr txBox="1"/>
          <p:nvPr>
            <p:ph idx="1" type="body"/>
          </p:nvPr>
        </p:nvSpPr>
        <p:spPr>
          <a:xfrm>
            <a:off x="6457950" y="4960137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3" name="Google Shape;43;p44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4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4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6" name="Google Shape;46;p44"/>
          <p:cNvCxnSpPr/>
          <p:nvPr/>
        </p:nvCxnSpPr>
        <p:spPr>
          <a:xfrm rot="10800000">
            <a:off x="629013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5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5"/>
          <p:cNvSpPr txBox="1"/>
          <p:nvPr>
            <p:ph idx="1" type="body"/>
          </p:nvPr>
        </p:nvSpPr>
        <p:spPr>
          <a:xfrm>
            <a:off x="768096" y="2286000"/>
            <a:ext cx="35661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0" name="Google Shape;50;p45"/>
          <p:cNvSpPr txBox="1"/>
          <p:nvPr>
            <p:ph idx="2" type="body"/>
          </p:nvPr>
        </p:nvSpPr>
        <p:spPr>
          <a:xfrm>
            <a:off x="4491990" y="2286000"/>
            <a:ext cx="35661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1" name="Google Shape;51;p45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5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5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6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6"/>
          <p:cNvSpPr txBox="1"/>
          <p:nvPr>
            <p:ph idx="1" type="body"/>
          </p:nvPr>
        </p:nvSpPr>
        <p:spPr>
          <a:xfrm>
            <a:off x="768096" y="2179636"/>
            <a:ext cx="35661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46"/>
          <p:cNvSpPr txBox="1"/>
          <p:nvPr>
            <p:ph idx="2" type="body"/>
          </p:nvPr>
        </p:nvSpPr>
        <p:spPr>
          <a:xfrm>
            <a:off x="768096" y="2967788"/>
            <a:ext cx="356616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8" name="Google Shape;58;p46"/>
          <p:cNvSpPr txBox="1"/>
          <p:nvPr>
            <p:ph idx="3" type="body"/>
          </p:nvPr>
        </p:nvSpPr>
        <p:spPr>
          <a:xfrm>
            <a:off x="4491990" y="2179636"/>
            <a:ext cx="35661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46"/>
          <p:cNvSpPr txBox="1"/>
          <p:nvPr>
            <p:ph idx="4" type="body"/>
          </p:nvPr>
        </p:nvSpPr>
        <p:spPr>
          <a:xfrm>
            <a:off x="4491990" y="2967788"/>
            <a:ext cx="356616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60" name="Google Shape;60;p46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6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6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7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7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7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7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8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8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8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9"/>
          <p:cNvSpPr txBox="1"/>
          <p:nvPr>
            <p:ph type="title"/>
          </p:nvPr>
        </p:nvSpPr>
        <p:spPr>
          <a:xfrm>
            <a:off x="768096" y="471509"/>
            <a:ext cx="329184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Twentieth Century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9"/>
          <p:cNvSpPr txBox="1"/>
          <p:nvPr>
            <p:ph idx="1" type="body"/>
          </p:nvPr>
        </p:nvSpPr>
        <p:spPr>
          <a:xfrm>
            <a:off x="4286250" y="822960"/>
            <a:ext cx="4258818" cy="5184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 sz="2000"/>
            </a:lvl1pPr>
            <a:lvl2pPr indent="-3302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🢝"/>
              <a:defRPr sz="1600"/>
            </a:lvl2pPr>
            <a:lvl3pPr indent="-3048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3pPr>
            <a:lvl4pPr indent="-3048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4pPr>
            <a:lvl5pPr indent="-3048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5pPr>
            <a:lvl6pPr indent="-3048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6pPr>
            <a:lvl7pPr indent="-3048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7pPr>
            <a:lvl8pPr indent="-3048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8pPr>
            <a:lvl9pPr indent="-3048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00"/>
              <a:buChar char="🢝"/>
              <a:defRPr sz="1200"/>
            </a:lvl9pPr>
          </a:lstStyle>
          <a:p/>
        </p:txBody>
      </p:sp>
      <p:sp>
        <p:nvSpPr>
          <p:cNvPr id="75" name="Google Shape;75;p49"/>
          <p:cNvSpPr txBox="1"/>
          <p:nvPr>
            <p:ph idx="2" type="body"/>
          </p:nvPr>
        </p:nvSpPr>
        <p:spPr>
          <a:xfrm>
            <a:off x="768096" y="2257506"/>
            <a:ext cx="3291840" cy="376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6" name="Google Shape;76;p49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9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9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21" Type="http://schemas.openxmlformats.org/officeDocument/2006/relationships/theme" Target="../theme/theme1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31.xml"/><Relationship Id="rId6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b="0" i="0" sz="44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wentieth Century"/>
              <a:buChar char=" 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🢝"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9"/>
          <p:cNvCxnSpPr/>
          <p:nvPr/>
        </p:nvCxnSpPr>
        <p:spPr>
          <a:xfrm rot="10800000">
            <a:off x="5715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type="title"/>
          </p:nvPr>
        </p:nvSpPr>
        <p:spPr>
          <a:xfrm>
            <a:off x="4572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18539C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457200" y="1371599"/>
            <a:ext cx="8229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7A6E67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0" type="dt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22"/>
          <p:cNvSpPr txBox="1"/>
          <p:nvPr>
            <p:ph idx="11" type="ftr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22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7A6E6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"/>
          <p:cNvSpPr/>
          <p:nvPr/>
        </p:nvSpPr>
        <p:spPr>
          <a:xfrm>
            <a:off x="5410200" y="3506450"/>
            <a:ext cx="3657600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TERRITORY PLAN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0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Churn and Decline</a:t>
            </a:r>
            <a:endParaRPr/>
          </a:p>
        </p:txBody>
      </p:sp>
      <p:sp>
        <p:nvSpPr>
          <p:cNvPr id="307" name="Google Shape;307;p10"/>
          <p:cNvSpPr txBox="1"/>
          <p:nvPr/>
        </p:nvSpPr>
        <p:spPr>
          <a:xfrm>
            <a:off x="685800" y="1143004"/>
            <a:ext cx="7772400" cy="44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What is happening in your territory?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Is your account base inclining or declining?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What is your expected incremental growth?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Growth on base (organic, due to customers business growing or shrinking)</a:t>
            </a:r>
            <a:endParaRPr b="0" i="0" sz="1100" u="none" cap="none" strike="noStrike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What is your combined net new and SOW growth?</a:t>
            </a:r>
            <a:endParaRPr sz="1100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Which revenue bands are declining at what rate?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E.g. are you losing volume on big accounts or volume on smaller accounts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Which accounts are at risk or projected to Churn or decline</a:t>
            </a: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Consider Corporate Increase, ops challenges (churn due to inventory issues, technical issues etc…)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Alliances and partners – any accounts moving away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Rate shoppers at risk due  </a:t>
            </a:r>
            <a:endParaRPr/>
          </a:p>
        </p:txBody>
      </p:sp>
      <p:sp>
        <p:nvSpPr>
          <p:cNvPr id="308" name="Google Shape;308;p10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1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Customers that may be at RISK of Churning</a:t>
            </a:r>
            <a:endParaRPr/>
          </a:p>
        </p:txBody>
      </p:sp>
      <p:graphicFrame>
        <p:nvGraphicFramePr>
          <p:cNvPr id="314" name="Google Shape;314;p11"/>
          <p:cNvGraphicFramePr/>
          <p:nvPr/>
        </p:nvGraphicFramePr>
        <p:xfrm>
          <a:off x="609600" y="1295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1869725"/>
                <a:gridCol w="1221550"/>
                <a:gridCol w="1545625"/>
                <a:gridCol w="34403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Customer Name</a:t>
                      </a:r>
                      <a:endParaRPr sz="1800" u="none" cap="none" strike="noStrike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YTD Revenue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Previous Year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Revenue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Issue/Plan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15" name="Google Shape;315;p11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" name="Google Shape;321;p12"/>
          <p:cNvGraphicFramePr/>
          <p:nvPr/>
        </p:nvGraphicFramePr>
        <p:xfrm>
          <a:off x="304800" y="10668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2133600"/>
                <a:gridCol w="1447800"/>
                <a:gridCol w="2362200"/>
                <a:gridCol w="2590800"/>
              </a:tblGrid>
              <a:tr h="492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lt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Customer Size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lt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Frequency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lt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(minimum)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lt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 or Contract Type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lt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Lead Measure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198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$1M +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per year</a:t>
                      </a:r>
                      <a:endParaRPr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 to Face Topics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QBR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Sales Process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Discovery Session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Dashboard based on tasks loaded in SFDC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Quick view to coverage Compliancy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Track Activities/Churn/Decline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Track opportunities resulting in the Account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$500K - $1M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per year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 vMerge="1"/>
                <a:tc vMerge="1"/>
              </a:tr>
              <a:tr h="213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$100K -$500K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per year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 vMerge="1"/>
                <a:tc vMerge="1"/>
              </a:tr>
              <a:tr h="19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 $100K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per year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92D050"/>
                    </a:solidFill>
                  </a:tcPr>
                </a:tc>
                <a:tc vMerge="1"/>
                <a:tc vMerge="1"/>
              </a:tr>
              <a:tr h="22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en-US" sz="1200" u="sng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Based on ALL Named Accounts</a:t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00B0F0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10-11/per year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(Approx. once a month)</a:t>
                      </a:r>
                      <a:endParaRPr b="0" sz="1200" u="none" cap="none" strike="noStrike">
                        <a:solidFill>
                          <a:srgbClr val="0019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Call Strategies</a:t>
                      </a:r>
                      <a:endParaRPr b="0" i="0" sz="1200" u="none" cap="none" strike="noStrike">
                        <a:solidFill>
                          <a:srgbClr val="0019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996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en-US" sz="1200" u="none" cap="none" strike="noStrike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Expanding Levels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996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en-US" sz="1200" u="none" cap="none" strike="noStrike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Expanding LOBS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996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en-US" sz="1200" u="none" cap="none" strike="noStrike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Working Affiliates more effectively</a:t>
                      </a:r>
                      <a:endParaRPr/>
                    </a:p>
                    <a:p>
                      <a:pPr indent="-171450" lvl="0" marL="1714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996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en-US" sz="1200" u="none" cap="none" strike="noStrike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Decline visit or call (based on decline/churn report) Log in SFDC as “decline account”</a:t>
                      </a:r>
                      <a:endParaRPr b="0" i="0" sz="1200" u="none" cap="none" strike="noStrike">
                        <a:solidFill>
                          <a:srgbClr val="00199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# of Contacts in SFDC                         (new contacts only)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</a:tr>
              <a:tr h="12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$1M +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00B0F0"/>
                    </a:solidFill>
                  </a:tcPr>
                </a:tc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$500K - $1M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00B0F0"/>
                    </a:solidFill>
                  </a:tcPr>
                </a:tc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$100K -$500K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00B0F0"/>
                    </a:solidFill>
                  </a:tcPr>
                </a:tc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 $100K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00B0F0"/>
                    </a:solidFill>
                  </a:tcPr>
                </a:tc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199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3+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00B0F0"/>
                    </a:solidFill>
                  </a:tcPr>
                </a:tc>
              </a:tr>
              <a:tr h="3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$1M</a:t>
                      </a: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 (need account plan, attached separately)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b="0" i="0" lang="en-US" sz="10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*could be used for Top X also</a:t>
                      </a:r>
                      <a:endParaRPr b="0" i="0" sz="10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B7C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Updated</a:t>
                      </a:r>
                      <a:r>
                        <a:rPr b="0" i="0"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Yearly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B7C3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Account Plans (attached to SFDC under</a:t>
                      </a: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notes &amp; attachment)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B7C3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sng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*Territory</a:t>
                      </a:r>
                      <a:r>
                        <a:rPr lang="en-US" sz="1200" u="sng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Plan</a:t>
                      </a:r>
                      <a:b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Published on</a:t>
                      </a: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 or R drive under Divisional/Region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B7C3FF"/>
                    </a:solidFill>
                  </a:tcPr>
                </a:tc>
              </a:tr>
              <a:tr h="3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Rest</a:t>
                      </a:r>
                      <a:r>
                        <a:rPr b="0" i="0"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accounts (use account plan in SFDC)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B7C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b="0" i="0"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Updated</a:t>
                      </a:r>
                      <a:r>
                        <a:rPr b="0" i="0"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Yearly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B7C3FF"/>
                    </a:solidFill>
                  </a:tcPr>
                </a:tc>
                <a:tc vMerge="1"/>
                <a:tc vMerge="1"/>
              </a:tr>
              <a:tr h="472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 Accounts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FEC9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 compliance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FEC9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Marketing Campaigns 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FEC9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Dashboard in SFDC for visibility</a:t>
                      </a:r>
                      <a:endParaRPr b="0" i="0" sz="1200" u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FEC9C9"/>
                    </a:solidFill>
                  </a:tcPr>
                </a:tc>
              </a:tr>
            </a:tbl>
          </a:graphicData>
        </a:graphic>
      </p:graphicFrame>
      <p:sp>
        <p:nvSpPr>
          <p:cNvPr id="322" name="Google Shape;322;p12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Contact Strategy Guide for Outside Sales</a:t>
            </a:r>
            <a:endParaRPr/>
          </a:p>
        </p:txBody>
      </p:sp>
      <p:sp>
        <p:nvSpPr>
          <p:cNvPr id="323" name="Google Shape;323;p12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3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 Renewals (Custom Contracts Only)</a:t>
            </a:r>
            <a:endParaRPr/>
          </a:p>
        </p:txBody>
      </p:sp>
      <p:graphicFrame>
        <p:nvGraphicFramePr>
          <p:cNvPr id="329" name="Google Shape;329;p13"/>
          <p:cNvGraphicFramePr/>
          <p:nvPr/>
        </p:nvGraphicFramePr>
        <p:xfrm>
          <a:off x="609600" y="1295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2133600"/>
                <a:gridCol w="1097275"/>
                <a:gridCol w="1615450"/>
                <a:gridCol w="1615450"/>
                <a:gridCol w="16154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Customer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Name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Yes/No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2016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Revenue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Contract Expiry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Renewal Amount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2060"/>
                          </a:solidFill>
                        </a:rPr>
                        <a:t>TOTAL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30" name="Google Shape;330;p13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4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Sales Funnel </a:t>
            </a:r>
            <a:endParaRPr/>
          </a:p>
        </p:txBody>
      </p:sp>
      <p:graphicFrame>
        <p:nvGraphicFramePr>
          <p:cNvPr id="336" name="Google Shape;336;p14"/>
          <p:cNvGraphicFramePr/>
          <p:nvPr/>
        </p:nvGraphicFramePr>
        <p:xfrm>
          <a:off x="1752600" y="1219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2057400"/>
                <a:gridCol w="40386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Personal Opportunity Pipeline (Top X)</a:t>
                      </a:r>
                      <a:endParaRPr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1996"/>
                          </a:solidFill>
                        </a:rPr>
                        <a:t>Total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337" name="Google Shape;337;p14"/>
          <p:cNvGraphicFramePr/>
          <p:nvPr/>
        </p:nvGraphicFramePr>
        <p:xfrm>
          <a:off x="1752600" y="3718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2057400"/>
                <a:gridCol w="40386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Opportunity Pipeline</a:t>
                      </a:r>
                      <a:endParaRPr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1996"/>
                          </a:solidFill>
                        </a:rPr>
                        <a:t>Total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38" name="Google Shape;338;p14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5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Q1 Growth</a:t>
            </a:r>
            <a:endParaRPr/>
          </a:p>
        </p:txBody>
      </p:sp>
      <p:graphicFrame>
        <p:nvGraphicFramePr>
          <p:cNvPr id="344" name="Google Shape;344;p15"/>
          <p:cNvGraphicFramePr/>
          <p:nvPr/>
        </p:nvGraphicFramePr>
        <p:xfrm>
          <a:off x="533400" y="1143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1630675"/>
                <a:gridCol w="1630675"/>
                <a:gridCol w="1630675"/>
                <a:gridCol w="1630675"/>
                <a:gridCol w="1630675"/>
              </a:tblGrid>
              <a:tr h="762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Q1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Actual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Q1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Forecast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Potential 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Finish*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Q1 Against Quota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YTD  Against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Quota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237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996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US" sz="1400">
                          <a:solidFill>
                            <a:srgbClr val="001996"/>
                          </a:solidFill>
                        </a:rPr>
                        <a:t>(ACTUAL +</a:t>
                      </a:r>
                      <a:r>
                        <a:rPr b="1" lang="en-US" sz="1400">
                          <a:solidFill>
                            <a:srgbClr val="001996"/>
                          </a:solidFill>
                        </a:rPr>
                        <a:t> FORECAST)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345" name="Google Shape;345;p15"/>
          <p:cNvSpPr txBox="1"/>
          <p:nvPr/>
        </p:nvSpPr>
        <p:spPr>
          <a:xfrm>
            <a:off x="533400" y="3360003"/>
            <a:ext cx="8229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 Q1 Actual : Q1 Forecast = who are you closing and what are they billing?</a:t>
            </a:r>
            <a:endParaRPr/>
          </a:p>
        </p:txBody>
      </p:sp>
      <p:sp>
        <p:nvSpPr>
          <p:cNvPr id="346" name="Google Shape;346;p15"/>
          <p:cNvSpPr/>
          <p:nvPr/>
        </p:nvSpPr>
        <p:spPr>
          <a:xfrm>
            <a:off x="533400" y="3200400"/>
            <a:ext cx="8153400" cy="1143000"/>
          </a:xfrm>
          <a:prstGeom prst="bracketPair">
            <a:avLst/>
          </a:prstGeom>
          <a:noFill/>
          <a:ln cap="flat" cmpd="sng" w="25400">
            <a:solidFill>
              <a:srgbClr val="00159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5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2" name="Google Shape;352;p16"/>
          <p:cNvGraphicFramePr/>
          <p:nvPr/>
        </p:nvGraphicFramePr>
        <p:xfrm>
          <a:off x="457200" y="12870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2013625"/>
                <a:gridCol w="2101175"/>
                <a:gridCol w="2057400"/>
                <a:gridCol w="2057400"/>
              </a:tblGrid>
              <a:tr h="426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Q1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Pipeline</a:t>
                      </a:r>
                      <a:endParaRPr b="1"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Q2 Pipeline</a:t>
                      </a:r>
                      <a:endParaRPr b="1"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Likely Finish (Fiscal Amount Q1 +</a:t>
                      </a: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 Q2)</a:t>
                      </a:r>
                      <a:endParaRPr b="1" i="0"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2"/>
                          </a:solidFill>
                        </a:rPr>
                        <a:t>Annual Quota</a:t>
                      </a:r>
                      <a:endParaRPr b="1" i="0" sz="1800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42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1996"/>
                        </a:solidFill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142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# DEALS</a:t>
                      </a:r>
                      <a:endParaRPr b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# </a:t>
                      </a: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DEALS</a:t>
                      </a:r>
                      <a:endParaRPr b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Total # deals          (Q1 +</a:t>
                      </a:r>
                      <a:r>
                        <a:rPr lang="en-US" sz="1800">
                          <a:solidFill>
                            <a:srgbClr val="001996"/>
                          </a:solidFill>
                        </a:rPr>
                        <a:t> Q2)</a:t>
                      </a:r>
                      <a:endParaRPr b="0" i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800">
                        <a:solidFill>
                          <a:srgbClr val="001996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353" name="Google Shape;353;p16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Pipeline Health</a:t>
            </a:r>
            <a:endParaRPr/>
          </a:p>
        </p:txBody>
      </p:sp>
      <p:sp>
        <p:nvSpPr>
          <p:cNvPr id="354" name="Google Shape;354;p16"/>
          <p:cNvSpPr txBox="1"/>
          <p:nvPr/>
        </p:nvSpPr>
        <p:spPr>
          <a:xfrm>
            <a:off x="1295400" y="3733800"/>
            <a:ext cx="7696200" cy="16619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1996"/>
                </a:solidFill>
                <a:latin typeface="Arial"/>
                <a:ea typeface="Arial"/>
                <a:cs typeface="Arial"/>
                <a:sym typeface="Arial"/>
              </a:rPr>
              <a:t>Please add: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199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1996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1996"/>
                </a:solidFill>
                <a:latin typeface="Arial"/>
                <a:ea typeface="Arial"/>
                <a:cs typeface="Arial"/>
                <a:sym typeface="Arial"/>
              </a:rPr>
              <a:t>Days To Close    	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1996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1996"/>
                </a:solidFill>
                <a:latin typeface="Arial"/>
                <a:ea typeface="Arial"/>
                <a:cs typeface="Arial"/>
                <a:sym typeface="Arial"/>
              </a:rPr>
              <a:t>Compliance Rank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1996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001996"/>
                </a:solidFill>
                <a:latin typeface="Arial"/>
                <a:ea typeface="Arial"/>
                <a:cs typeface="Arial"/>
                <a:sym typeface="Arial"/>
              </a:rPr>
              <a:t>Closing Ratio (assume 30%) - Is your pipeline big enough?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199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16"/>
          <p:cNvSpPr/>
          <p:nvPr/>
        </p:nvSpPr>
        <p:spPr>
          <a:xfrm>
            <a:off x="1066800" y="3657600"/>
            <a:ext cx="7010400" cy="1752600"/>
          </a:xfrm>
          <a:prstGeom prst="bracketPair">
            <a:avLst/>
          </a:prstGeom>
          <a:noFill/>
          <a:ln cap="flat" cmpd="sng" w="25400">
            <a:solidFill>
              <a:srgbClr val="00159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16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7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Territory Overview</a:t>
            </a:r>
            <a:endParaRPr/>
          </a:p>
        </p:txBody>
      </p:sp>
      <p:sp>
        <p:nvSpPr>
          <p:cNvPr id="362" name="Google Shape;362;p17"/>
          <p:cNvSpPr txBox="1"/>
          <p:nvPr/>
        </p:nvSpPr>
        <p:spPr>
          <a:xfrm>
            <a:off x="609600" y="1143000"/>
            <a:ext cx="8229600" cy="45260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3 things I did well.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	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  	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7A6E67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3 things I would like to improve on and why.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7A6E67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The repeatable behavior or process I used in my largest win was…</a:t>
            </a:r>
            <a:endParaRPr/>
          </a:p>
        </p:txBody>
      </p:sp>
      <p:sp>
        <p:nvSpPr>
          <p:cNvPr id="363" name="Google Shape;363;p17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18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Key Milestones (Your Own Personal MAP)</a:t>
            </a:r>
            <a:endParaRPr/>
          </a:p>
        </p:txBody>
      </p:sp>
      <p:sp>
        <p:nvSpPr>
          <p:cNvPr id="369" name="Google Shape;369;p18"/>
          <p:cNvSpPr txBox="1"/>
          <p:nvPr/>
        </p:nvSpPr>
        <p:spPr>
          <a:xfrm>
            <a:off x="609600" y="1143000"/>
            <a:ext cx="8229600" cy="45260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Key goals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List who, what, when, why?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001996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Mid-point check-in with your Director in June</a:t>
            </a:r>
            <a:endParaRPr/>
          </a:p>
          <a:p>
            <a: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7A6E67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8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"/>
          <p:cNvSpPr txBox="1"/>
          <p:nvPr/>
        </p:nvSpPr>
        <p:spPr>
          <a:xfrm>
            <a:off x="609600" y="1295400"/>
            <a:ext cx="8001000" cy="39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An effective territory management plan helps drive and maximize revenue. Because territories can be so diverse, it is important to focus on key areas of a territory to effectively leverage selling efforts and resources.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In order to develop a Territory Management Plan, the following needs to be considered: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Characterize The Territory and align with our strategic growth initiatives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Analyze The Territory and Accounts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How to proactively retain and engage customers to support our Growth &amp; Coverage strategy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9191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none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What is Territory Management?</a:t>
            </a:r>
            <a:endParaRPr/>
          </a:p>
        </p:txBody>
      </p:sp>
      <p:sp>
        <p:nvSpPr>
          <p:cNvPr id="224" name="Google Shape;224;p2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2015 Results</a:t>
            </a:r>
            <a:endParaRPr/>
          </a:p>
        </p:txBody>
      </p:sp>
      <p:graphicFrame>
        <p:nvGraphicFramePr>
          <p:cNvPr id="230" name="Google Shape;230;p3"/>
          <p:cNvGraphicFramePr/>
          <p:nvPr/>
        </p:nvGraphicFramePr>
        <p:xfrm>
          <a:off x="609600" y="139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1828800"/>
                <a:gridCol w="1206500"/>
                <a:gridCol w="1206500"/>
                <a:gridCol w="1206500"/>
                <a:gridCol w="1206500"/>
                <a:gridCol w="12065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Q1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Q2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Q3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Q4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YTD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rgbClr val="002060"/>
                          </a:solidFill>
                        </a:rPr>
                        <a:t>Base Retention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rgbClr val="002060"/>
                          </a:solidFill>
                        </a:rPr>
                        <a:t>Growth (%)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31" name="Google Shape;231;p3"/>
          <p:cNvGraphicFramePr/>
          <p:nvPr/>
        </p:nvGraphicFramePr>
        <p:xfrm>
          <a:off x="596900" y="30784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1910775"/>
                <a:gridCol w="2051650"/>
                <a:gridCol w="1955800"/>
                <a:gridCol w="1955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Type of Growth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Number of Deals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Total $ Value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2"/>
                          </a:solidFill>
                        </a:rPr>
                        <a:t>% of Total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rgbClr val="002060"/>
                          </a:solidFill>
                        </a:rPr>
                        <a:t>Organic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rgbClr val="002060"/>
                          </a:solidFill>
                        </a:rPr>
                        <a:t>Net New</a:t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rgbClr val="002060"/>
                          </a:solidFill>
                        </a:rPr>
                        <a:t>Share of Wallet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2" name="Google Shape;232;p3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oogle Shape;237;p4"/>
          <p:cNvGrpSpPr/>
          <p:nvPr/>
        </p:nvGrpSpPr>
        <p:grpSpPr>
          <a:xfrm>
            <a:off x="537491" y="1541594"/>
            <a:ext cx="8373815" cy="1082410"/>
            <a:chOff x="4092" y="1490794"/>
            <a:chExt cx="8373815" cy="1082410"/>
          </a:xfrm>
        </p:grpSpPr>
        <p:sp>
          <p:nvSpPr>
            <p:cNvPr id="238" name="Google Shape;238;p4"/>
            <p:cNvSpPr/>
            <p:nvPr/>
          </p:nvSpPr>
          <p:spPr>
            <a:xfrm>
              <a:off x="4092" y="1490794"/>
              <a:ext cx="1268759" cy="1082410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4"/>
            <p:cNvSpPr txBox="1"/>
            <p:nvPr/>
          </p:nvSpPr>
          <p:spPr>
            <a:xfrm>
              <a:off x="35795" y="1522497"/>
              <a:ext cx="1205353" cy="10190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000"/>
                <a:buFont typeface="Arial"/>
                <a:buNone/>
              </a:pPr>
              <a:r>
                <a:rPr b="1" lang="en-US" sz="200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Analyze Your Territory</a:t>
              </a:r>
              <a:endParaRPr b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1399728" y="1874673"/>
              <a:ext cx="268977" cy="314652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A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4"/>
            <p:cNvSpPr txBox="1"/>
            <p:nvPr/>
          </p:nvSpPr>
          <p:spPr>
            <a:xfrm>
              <a:off x="1399728" y="1937603"/>
              <a:ext cx="188284" cy="188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1780356" y="1490794"/>
              <a:ext cx="1268759" cy="1082410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4"/>
            <p:cNvSpPr txBox="1"/>
            <p:nvPr/>
          </p:nvSpPr>
          <p:spPr>
            <a:xfrm>
              <a:off x="1812059" y="1522497"/>
              <a:ext cx="1205353" cy="10190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000"/>
                <a:buFont typeface="Arial"/>
                <a:buNone/>
              </a:pPr>
              <a:r>
                <a:rPr b="1" lang="en-US" sz="200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Look For Patterns</a:t>
              </a:r>
              <a:endParaRPr b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3175992" y="1874673"/>
              <a:ext cx="268977" cy="314652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A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4"/>
            <p:cNvSpPr txBox="1"/>
            <p:nvPr/>
          </p:nvSpPr>
          <p:spPr>
            <a:xfrm>
              <a:off x="3175992" y="1937603"/>
              <a:ext cx="188284" cy="188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3556620" y="1490794"/>
              <a:ext cx="1268759" cy="1082410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4"/>
            <p:cNvSpPr txBox="1"/>
            <p:nvPr/>
          </p:nvSpPr>
          <p:spPr>
            <a:xfrm>
              <a:off x="3588323" y="1522497"/>
              <a:ext cx="1205353" cy="10190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000"/>
                <a:buFont typeface="Arial"/>
                <a:buNone/>
              </a:pPr>
              <a:r>
                <a:rPr b="1" lang="en-US" sz="200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Identify Help You Need</a:t>
              </a:r>
              <a:endParaRPr b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4952256" y="1874673"/>
              <a:ext cx="268977" cy="314652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A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4"/>
            <p:cNvSpPr txBox="1"/>
            <p:nvPr/>
          </p:nvSpPr>
          <p:spPr>
            <a:xfrm>
              <a:off x="4952256" y="1937603"/>
              <a:ext cx="188284" cy="188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332884" y="1490794"/>
              <a:ext cx="1268759" cy="1082410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4"/>
            <p:cNvSpPr txBox="1"/>
            <p:nvPr/>
          </p:nvSpPr>
          <p:spPr>
            <a:xfrm>
              <a:off x="5364587" y="1522497"/>
              <a:ext cx="1205353" cy="10190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000"/>
                <a:buFont typeface="Arial"/>
                <a:buNone/>
              </a:pPr>
              <a:r>
                <a:rPr b="1" lang="en-US" sz="200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Identify Actions/ Activities</a:t>
              </a:r>
              <a:endParaRPr b="1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6728520" y="1874673"/>
              <a:ext cx="268977" cy="314652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8A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4"/>
            <p:cNvSpPr txBox="1"/>
            <p:nvPr/>
          </p:nvSpPr>
          <p:spPr>
            <a:xfrm>
              <a:off x="6728520" y="1937603"/>
              <a:ext cx="188284" cy="188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Arial"/>
                <a:buNone/>
              </a:pPr>
              <a:r>
                <a:t/>
              </a:r>
              <a:endParaRPr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7109148" y="1490794"/>
              <a:ext cx="1268759" cy="1082410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4"/>
            <p:cNvSpPr txBox="1"/>
            <p:nvPr/>
          </p:nvSpPr>
          <p:spPr>
            <a:xfrm>
              <a:off x="7140851" y="1522497"/>
              <a:ext cx="1205353" cy="10190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2000"/>
                <a:buFont typeface="Arial"/>
                <a:buNone/>
              </a:pPr>
              <a:r>
                <a:rPr b="1" lang="en-US" sz="200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Build The Plan</a:t>
              </a:r>
              <a:endParaRPr/>
            </a:p>
          </p:txBody>
        </p:sp>
      </p:grpSp>
      <p:sp>
        <p:nvSpPr>
          <p:cNvPr id="256" name="Google Shape;256;p4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Building a Territory Plan</a:t>
            </a:r>
            <a:endParaRPr sz="28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4"/>
          <p:cNvSpPr txBox="1"/>
          <p:nvPr/>
        </p:nvSpPr>
        <p:spPr>
          <a:xfrm>
            <a:off x="381000" y="2819400"/>
            <a:ext cx="1600200" cy="3000821"/>
          </a:xfrm>
          <a:prstGeom prst="rect">
            <a:avLst/>
          </a:prstGeom>
          <a:gradFill>
            <a:gsLst>
              <a:gs pos="0">
                <a:srgbClr val="A2A5E9"/>
              </a:gs>
              <a:gs pos="35000">
                <a:srgbClr val="BFBFEF"/>
              </a:gs>
              <a:gs pos="100000">
                <a:srgbClr val="E5E5FA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are my accounts?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much have they spent?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am I doing against quota?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are my targets?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Create a list of prospects?</a:t>
            </a:r>
            <a:endParaRPr/>
          </a:p>
        </p:txBody>
      </p:sp>
      <p:sp>
        <p:nvSpPr>
          <p:cNvPr id="258" name="Google Shape;258;p4"/>
          <p:cNvSpPr txBox="1"/>
          <p:nvPr/>
        </p:nvSpPr>
        <p:spPr>
          <a:xfrm>
            <a:off x="2133600" y="2819400"/>
            <a:ext cx="1600200" cy="3022366"/>
          </a:xfrm>
          <a:prstGeom prst="rect">
            <a:avLst/>
          </a:prstGeom>
          <a:gradFill>
            <a:gsLst>
              <a:gs pos="0">
                <a:srgbClr val="A2A5E9"/>
              </a:gs>
              <a:gs pos="35000">
                <a:srgbClr val="BFBFEF"/>
              </a:gs>
              <a:gs pos="100000">
                <a:srgbClr val="E5E5FA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Are there times of day/week that are closing more sales than others?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Are there common pain points?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Specific products selling more than others?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4"/>
          <p:cNvSpPr txBox="1"/>
          <p:nvPr/>
        </p:nvSpPr>
        <p:spPr>
          <a:xfrm>
            <a:off x="3886200" y="2722451"/>
            <a:ext cx="1600200" cy="3237809"/>
          </a:xfrm>
          <a:prstGeom prst="rect">
            <a:avLst/>
          </a:prstGeom>
          <a:gradFill>
            <a:gsLst>
              <a:gs pos="0">
                <a:srgbClr val="A2A5E9"/>
              </a:gs>
              <a:gs pos="35000">
                <a:srgbClr val="BFBFEF"/>
              </a:gs>
              <a:gs pos="100000">
                <a:srgbClr val="E5E5FA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Manager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Peers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E-Learning Modules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Key Players List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Trainings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Buyer Personas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Partners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4"/>
          <p:cNvSpPr txBox="1"/>
          <p:nvPr/>
        </p:nvSpPr>
        <p:spPr>
          <a:xfrm>
            <a:off x="5715000" y="2625502"/>
            <a:ext cx="1600200" cy="3517886"/>
          </a:xfrm>
          <a:prstGeom prst="rect">
            <a:avLst/>
          </a:prstGeom>
          <a:gradFill>
            <a:gsLst>
              <a:gs pos="0">
                <a:srgbClr val="A2A5E9"/>
              </a:gs>
              <a:gs pos="35000">
                <a:srgbClr val="BFBFEF"/>
              </a:gs>
              <a:gs pos="100000">
                <a:srgbClr val="E5E5FA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Understand how to get to a decision maker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Work with manager to develop strategy to get in the door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Call scripts and role playing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4"/>
          <p:cNvSpPr txBox="1"/>
          <p:nvPr/>
        </p:nvSpPr>
        <p:spPr>
          <a:xfrm>
            <a:off x="7467600" y="2819400"/>
            <a:ext cx="1600200" cy="3108543"/>
          </a:xfrm>
          <a:prstGeom prst="rect">
            <a:avLst/>
          </a:prstGeom>
          <a:gradFill>
            <a:gsLst>
              <a:gs pos="0">
                <a:srgbClr val="A2A5E9"/>
              </a:gs>
              <a:gs pos="35000">
                <a:srgbClr val="BFBFEF"/>
              </a:gs>
              <a:gs pos="100000">
                <a:srgbClr val="E5E5FA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activities need to be completed to get desired outcome?</a:t>
            </a:r>
            <a:endParaRPr/>
          </a:p>
          <a:p>
            <a:pPr indent="-1968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•"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are next steps – Specific actions / strategy?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4"/>
          <p:cNvSpPr/>
          <p:nvPr/>
        </p:nvSpPr>
        <p:spPr>
          <a:xfrm>
            <a:off x="304801" y="6019800"/>
            <a:ext cx="3886199" cy="597481"/>
          </a:xfrm>
          <a:prstGeom prst="bracketPair">
            <a:avLst/>
          </a:prstGeom>
          <a:noFill/>
          <a:ln cap="flat" cmpd="sng" w="25400">
            <a:solidFill>
              <a:srgbClr val="00159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4"/>
          <p:cNvSpPr txBox="1"/>
          <p:nvPr/>
        </p:nvSpPr>
        <p:spPr>
          <a:xfrm>
            <a:off x="228600" y="6086225"/>
            <a:ext cx="4038601" cy="480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&gt;$1M : Use the external plan and attach in SFDC	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&lt;$1M : Use the Account Plans in SFDC</a:t>
            </a:r>
            <a:endParaRPr/>
          </a:p>
        </p:txBody>
      </p:sp>
      <p:sp>
        <p:nvSpPr>
          <p:cNvPr id="264" name="Google Shape;264;p4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Territory Overview</a:t>
            </a:r>
            <a:endParaRPr sz="28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5"/>
          <p:cNvSpPr txBox="1"/>
          <p:nvPr/>
        </p:nvSpPr>
        <p:spPr>
          <a:xfrm>
            <a:off x="533400" y="1143000"/>
            <a:ext cx="845820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Identify what is happening in your customers business – market trends, economic trends, etc. (leverage your Customer Reporting team for analytics)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SWOT (Strengths, Weaknesses, Opportunities, Threats) for your territory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Objectives – specific measureable goals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b="0" i="0" lang="en-US" sz="18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Which markets or geographies will you focus on?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b="0" i="0" lang="en-US" sz="18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How many opportunities do you need to add to your funnel?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b="0" i="0" lang="en-US" sz="18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How are you leveraging marketing campaigns?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Strategy for your plan (accountability throughout the year) *your personal MAP on slide 18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What is the competition doing in your territory?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b="0" i="0" lang="en-US" sz="18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Examples of how it’s impacting your business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What trends are you seeing in your territory?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b="0" i="0" lang="en-US" sz="18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Product and Economic trends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b="0" i="0" lang="en-US" sz="18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Industry Trends/Innovation</a:t>
            </a:r>
            <a:endParaRPr b="0" i="0" sz="1800" u="none" cap="none" strike="noStrike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How are you using your Sales Process and talking about our initiatives on your calls?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5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6"/>
          <p:cNvSpPr txBox="1"/>
          <p:nvPr/>
        </p:nvSpPr>
        <p:spPr>
          <a:xfrm>
            <a:off x="533400" y="1143001"/>
            <a:ext cx="8077200" cy="5393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Working with your manager, segment your Territory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alibri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Break the territory down into smaller market segments as part of the territory management plan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alibri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Look for groups of current and potential customers having a similar set of needs and requirements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alibri"/>
              <a:buChar char="•"/>
            </a:pPr>
            <a:r>
              <a:rPr lang="en-US" sz="20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Market segments can be broken down by: </a:t>
            </a:r>
            <a:endParaRPr/>
          </a:p>
          <a:p>
            <a:pPr indent="-21590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1100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Customers with similar needs and requirements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Customers who function and operate similar businesses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Location and geographic boundaries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Industry and similar SIC codes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Existing, target, or business development accounts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Size and total company revenue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Accounts that utilize similar partner types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000"/>
              <a:buFont typeface="Courier New"/>
              <a:buChar char="□"/>
            </a:pPr>
            <a:r>
              <a:rPr b="0" i="0" lang="en-US" sz="2000" u="none" cap="none" strike="noStrike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Competitive or strategic accounts </a:t>
            </a:r>
            <a:endParaRPr/>
          </a:p>
          <a:p>
            <a:pPr indent="-158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rgbClr val="1919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6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Segmenting Your Territory</a:t>
            </a:r>
            <a:endParaRPr sz="28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6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7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Territory Overview</a:t>
            </a: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List Your Top 10-15 Accounts</a:t>
            </a:r>
            <a:endParaRPr sz="24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84" name="Google Shape;284;p7"/>
          <p:cNvGraphicFramePr/>
          <p:nvPr/>
        </p:nvGraphicFramePr>
        <p:xfrm>
          <a:off x="609600" y="139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2711225"/>
                <a:gridCol w="1788650"/>
                <a:gridCol w="1788650"/>
                <a:gridCol w="17886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Customer Name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Key LOB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Amount $ with Current LOB(s)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Account Plan?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Yes/No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85" name="Google Shape;285;p7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Current Pipeline Overview</a:t>
            </a:r>
            <a:endParaRPr sz="2800">
              <a:solidFill>
                <a:srgbClr val="0019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8"/>
          <p:cNvSpPr txBox="1"/>
          <p:nvPr/>
        </p:nvSpPr>
        <p:spPr>
          <a:xfrm>
            <a:off x="609600" y="1447800"/>
            <a:ext cx="8001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These Opportunities might have Deal Clinics (Strategy Meetings)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800"/>
              <a:buFont typeface="Calibri"/>
              <a:buChar char="•"/>
            </a:pPr>
            <a:r>
              <a:rPr lang="en-US" sz="1800">
                <a:solidFill>
                  <a:srgbClr val="191919"/>
                </a:solidFill>
                <a:latin typeface="Calibri"/>
                <a:ea typeface="Calibri"/>
                <a:cs typeface="Calibri"/>
                <a:sym typeface="Calibri"/>
              </a:rPr>
              <a:t>Must have Details and Key Decision Makers, strategy developed.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8"/>
          <p:cNvSpPr/>
          <p:nvPr/>
        </p:nvSpPr>
        <p:spPr>
          <a:xfrm>
            <a:off x="1524000" y="3352800"/>
            <a:ext cx="6019800" cy="990600"/>
          </a:xfrm>
          <a:prstGeom prst="bracketPair">
            <a:avLst/>
          </a:prstGeom>
          <a:noFill/>
          <a:ln cap="flat" cmpd="sng" w="25400">
            <a:solidFill>
              <a:srgbClr val="00159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1996"/>
                </a:solidFill>
                <a:latin typeface="Arial"/>
                <a:ea typeface="Arial"/>
                <a:cs typeface="Arial"/>
                <a:sym typeface="Arial"/>
              </a:rPr>
              <a:t>Insert Your SFDC Pipeline</a:t>
            </a:r>
            <a:endParaRPr/>
          </a:p>
        </p:txBody>
      </p:sp>
      <p:sp>
        <p:nvSpPr>
          <p:cNvPr id="293" name="Google Shape;293;p8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9"/>
          <p:cNvSpPr txBox="1"/>
          <p:nvPr>
            <p:ph type="title"/>
          </p:nvPr>
        </p:nvSpPr>
        <p:spPr>
          <a:xfrm>
            <a:off x="533400" y="274642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Opportunity Pipeline</a:t>
            </a:r>
            <a:endParaRPr/>
          </a:p>
        </p:txBody>
      </p:sp>
      <p:sp>
        <p:nvSpPr>
          <p:cNvPr id="299" name="Google Shape;299;p9"/>
          <p:cNvSpPr txBox="1"/>
          <p:nvPr/>
        </p:nvSpPr>
        <p:spPr>
          <a:xfrm>
            <a:off x="533400" y="866001"/>
            <a:ext cx="8305800" cy="292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001996"/>
                </a:solidFill>
                <a:latin typeface="Calibri"/>
                <a:ea typeface="Calibri"/>
                <a:cs typeface="Calibri"/>
                <a:sym typeface="Calibri"/>
              </a:rPr>
              <a:t>Purpose is to identify those I can help with to move into the regular pipeline</a:t>
            </a:r>
            <a:endParaRPr/>
          </a:p>
        </p:txBody>
      </p:sp>
      <p:graphicFrame>
        <p:nvGraphicFramePr>
          <p:cNvPr id="300" name="Google Shape;300;p9"/>
          <p:cNvGraphicFramePr/>
          <p:nvPr/>
        </p:nvGraphicFramePr>
        <p:xfrm>
          <a:off x="609600" y="1219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{7A2E36BF-341B-46EF-9DC1-EF21C3B29227}</a:tableStyleId>
              </a:tblPr>
              <a:tblGrid>
                <a:gridCol w="1752600"/>
                <a:gridCol w="1397000"/>
                <a:gridCol w="1574800"/>
                <a:gridCol w="990600"/>
                <a:gridCol w="1257300"/>
                <a:gridCol w="12573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Client Name</a:t>
                      </a:r>
                      <a:endParaRPr sz="1800" u="none" cap="none" strike="noStrike">
                        <a:solidFill>
                          <a:schemeClr val="lt2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Opportunity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Type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Opportunity Description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Close Date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Amount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Account Plan?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lt2"/>
                          </a:solidFill>
                        </a:rPr>
                        <a:t>Yes/No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2060"/>
                          </a:solidFill>
                        </a:rPr>
                        <a:t>TOTAL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2060"/>
                          </a:solidFill>
                        </a:rPr>
                        <a:t>$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00206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199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01" name="Google Shape;301;p9"/>
          <p:cNvSpPr txBox="1"/>
          <p:nvPr>
            <p:ph idx="12" type="sldNum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PuroCorporate_Feb 2013">
      <a:dk1>
        <a:srgbClr val="00A9E0"/>
      </a:dk1>
      <a:lt1>
        <a:srgbClr val="001996"/>
      </a:lt1>
      <a:dk2>
        <a:srgbClr val="FFFFFF"/>
      </a:dk2>
      <a:lt2>
        <a:srgbClr val="FFFFFF"/>
      </a:lt2>
      <a:accent1>
        <a:srgbClr val="001996"/>
      </a:accent1>
      <a:accent2>
        <a:srgbClr val="F00000"/>
      </a:accent2>
      <a:accent3>
        <a:srgbClr val="00A9E0"/>
      </a:accent3>
      <a:accent4>
        <a:srgbClr val="7DCD00"/>
      </a:accent4>
      <a:accent5>
        <a:srgbClr val="BE0082"/>
      </a:accent5>
      <a:accent6>
        <a:srgbClr val="FFA0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2013-06-20T14:18:23Z</dcterms:created>
  <dc:creator>david.collie</dc:creator>
</cp:coreProperties>
</file>