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92" r:id="rId5"/>
    <p:sldMasterId id="2147483693" r:id="rId6"/>
    <p:sldMasterId id="2147483694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</p:sldIdLst>
  <p:sldSz cy="5143500" cx="9144000"/>
  <p:notesSz cx="6858000" cy="9144000"/>
  <p:embeddedFontLst>
    <p:embeddedFont>
      <p:font typeface="Oswald Medium"/>
      <p:regular r:id="rId28"/>
      <p:bold r:id="rId29"/>
    </p:embeddedFont>
    <p:embeddedFont>
      <p:font typeface="Roboto"/>
      <p:regular r:id="rId30"/>
      <p:bold r:id="rId31"/>
      <p:italic r:id="rId32"/>
      <p:boldItalic r:id="rId33"/>
    </p:embeddedFont>
    <p:embeddedFont>
      <p:font typeface="Proxima Nova"/>
      <p:regular r:id="rId34"/>
      <p:bold r:id="rId35"/>
      <p:italic r:id="rId36"/>
      <p:boldItalic r:id="rId37"/>
    </p:embeddedFont>
    <p:embeddedFont>
      <p:font typeface="Lato"/>
      <p:regular r:id="rId38"/>
      <p:bold r:id="rId39"/>
      <p:italic r:id="rId40"/>
      <p:boldItalic r:id="rId41"/>
    </p:embeddedFont>
    <p:embeddedFont>
      <p:font typeface="Oswald"/>
      <p:regular r:id="rId42"/>
      <p:bold r:id="rId4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C9FF6B6-1D32-4349-9B90-B5595339F1DE}">
  <a:tblStyle styleId="{CC9FF6B6-1D32-4349-9B90-B5595339F1D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6AD211E9-D6CC-41A7-BFA7-58190B14B8E7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Lato-italic.fntdata"/><Relationship Id="rId20" Type="http://schemas.openxmlformats.org/officeDocument/2006/relationships/slide" Target="slides/slide12.xml"/><Relationship Id="rId42" Type="http://schemas.openxmlformats.org/officeDocument/2006/relationships/font" Target="fonts/Oswald-regular.fntdata"/><Relationship Id="rId41" Type="http://schemas.openxmlformats.org/officeDocument/2006/relationships/font" Target="fonts/Lato-boldItalic.fntdata"/><Relationship Id="rId22" Type="http://schemas.openxmlformats.org/officeDocument/2006/relationships/slide" Target="slides/slide14.xml"/><Relationship Id="rId21" Type="http://schemas.openxmlformats.org/officeDocument/2006/relationships/slide" Target="slides/slide13.xml"/><Relationship Id="rId43" Type="http://schemas.openxmlformats.org/officeDocument/2006/relationships/font" Target="fonts/Oswald-bold.fntdata"/><Relationship Id="rId24" Type="http://schemas.openxmlformats.org/officeDocument/2006/relationships/slide" Target="slides/slide16.xml"/><Relationship Id="rId23" Type="http://schemas.openxmlformats.org/officeDocument/2006/relationships/slide" Target="slides/slide15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1.xml"/><Relationship Id="rId26" Type="http://schemas.openxmlformats.org/officeDocument/2006/relationships/slide" Target="slides/slide18.xml"/><Relationship Id="rId25" Type="http://schemas.openxmlformats.org/officeDocument/2006/relationships/slide" Target="slides/slide17.xml"/><Relationship Id="rId28" Type="http://schemas.openxmlformats.org/officeDocument/2006/relationships/font" Target="fonts/OswaldMedium-regular.fntdata"/><Relationship Id="rId27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font" Target="fonts/OswaldMedium-bold.fntdata"/><Relationship Id="rId7" Type="http://schemas.openxmlformats.org/officeDocument/2006/relationships/slideMaster" Target="slideMasters/slideMaster3.xml"/><Relationship Id="rId8" Type="http://schemas.openxmlformats.org/officeDocument/2006/relationships/notesMaster" Target="notesMasters/notesMaster1.xml"/><Relationship Id="rId31" Type="http://schemas.openxmlformats.org/officeDocument/2006/relationships/font" Target="fonts/Roboto-bold.fntdata"/><Relationship Id="rId30" Type="http://schemas.openxmlformats.org/officeDocument/2006/relationships/font" Target="fonts/Roboto-regular.fntdata"/><Relationship Id="rId11" Type="http://schemas.openxmlformats.org/officeDocument/2006/relationships/slide" Target="slides/slide3.xml"/><Relationship Id="rId33" Type="http://schemas.openxmlformats.org/officeDocument/2006/relationships/font" Target="fonts/Roboto-boldItalic.fntdata"/><Relationship Id="rId10" Type="http://schemas.openxmlformats.org/officeDocument/2006/relationships/slide" Target="slides/slide2.xml"/><Relationship Id="rId32" Type="http://schemas.openxmlformats.org/officeDocument/2006/relationships/font" Target="fonts/Roboto-italic.fntdata"/><Relationship Id="rId13" Type="http://schemas.openxmlformats.org/officeDocument/2006/relationships/slide" Target="slides/slide5.xml"/><Relationship Id="rId35" Type="http://schemas.openxmlformats.org/officeDocument/2006/relationships/font" Target="fonts/ProximaNova-bold.fntdata"/><Relationship Id="rId12" Type="http://schemas.openxmlformats.org/officeDocument/2006/relationships/slide" Target="slides/slide4.xml"/><Relationship Id="rId34" Type="http://schemas.openxmlformats.org/officeDocument/2006/relationships/font" Target="fonts/ProximaNova-regular.fntdata"/><Relationship Id="rId15" Type="http://schemas.openxmlformats.org/officeDocument/2006/relationships/slide" Target="slides/slide7.xml"/><Relationship Id="rId37" Type="http://schemas.openxmlformats.org/officeDocument/2006/relationships/font" Target="fonts/ProximaNova-boldItalic.fntdata"/><Relationship Id="rId14" Type="http://schemas.openxmlformats.org/officeDocument/2006/relationships/slide" Target="slides/slide6.xml"/><Relationship Id="rId36" Type="http://schemas.openxmlformats.org/officeDocument/2006/relationships/font" Target="fonts/ProximaNova-italic.fntdata"/><Relationship Id="rId17" Type="http://schemas.openxmlformats.org/officeDocument/2006/relationships/slide" Target="slides/slide9.xml"/><Relationship Id="rId39" Type="http://schemas.openxmlformats.org/officeDocument/2006/relationships/font" Target="fonts/Lato-bold.fntdata"/><Relationship Id="rId16" Type="http://schemas.openxmlformats.org/officeDocument/2006/relationships/slide" Target="slides/slide8.xml"/><Relationship Id="rId38" Type="http://schemas.openxmlformats.org/officeDocument/2006/relationships/font" Target="fonts/Lato-regular.fntdata"/><Relationship Id="rId19" Type="http://schemas.openxmlformats.org/officeDocument/2006/relationships/slide" Target="slides/slide11.xml"/><Relationship Id="rId18" Type="http://schemas.openxmlformats.org/officeDocument/2006/relationships/slide" Target="slides/slide10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872b6e4ef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872b6e4ef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882331c47c_0_7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882331c47c_0_7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882331c47c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882331c47c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882331c47c_0_11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882331c47c_0_1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882331c47c_0_6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882331c47c_0_6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882331c47c_0_7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8" name="Google Shape;368;g882331c47c_0_7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</a:rPr>
              <a:t>9.96%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882331c47c_0_3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882331c47c_0_3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882331c47c_0_4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882331c47c_0_4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g882331c47c_0_5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8" name="Google Shape;398;g882331c47c_0_5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g882331c47c_0_4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9" name="Google Shape;429;g882331c47c_0_4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g882331c47c_0_8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7" name="Google Shape;447;g882331c47c_0_8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872b6e4ef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872b6e4ef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882331c47c_0_12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882331c47c_0_12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882331c47c_0_2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882331c47c_0_2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882331c47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882331c47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872b6e4efc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872b6e4efc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</a:rPr>
              <a:t>9.96%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882331c47c_0_22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882331c47c_0_22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882331c47c_0_24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882331c47c_0_24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882331c47c_0_10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882331c47c_0_10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">
  <p:cSld name="TITLE_AND_BODY_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2">
  <p:cSld name="TITLE_AND_BODY_2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/>
          <p:nvPr>
            <p:ph type="title"/>
          </p:nvPr>
        </p:nvSpPr>
        <p:spPr>
          <a:xfrm>
            <a:off x="341300" y="178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Oswald"/>
              <a:buNone/>
              <a:defRPr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6" name="Google Shape;56;p14"/>
          <p:cNvSpPr txBox="1"/>
          <p:nvPr/>
        </p:nvSpPr>
        <p:spPr>
          <a:xfrm>
            <a:off x="1507750" y="1347225"/>
            <a:ext cx="3302100" cy="3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4"/>
          <p:cNvSpPr/>
          <p:nvPr/>
        </p:nvSpPr>
        <p:spPr>
          <a:xfrm>
            <a:off x="445418" y="683932"/>
            <a:ext cx="642000" cy="528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4">
  <p:cSld name="TITLE_AND_BODY_3_1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41300" y="178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Oswald"/>
              <a:buNone/>
              <a:defRPr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2" name="Google Shape;62;p15"/>
          <p:cNvSpPr txBox="1"/>
          <p:nvPr/>
        </p:nvSpPr>
        <p:spPr>
          <a:xfrm>
            <a:off x="1507750" y="1347225"/>
            <a:ext cx="3302100" cy="3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5"/>
          <p:cNvSpPr/>
          <p:nvPr/>
        </p:nvSpPr>
        <p:spPr>
          <a:xfrm>
            <a:off x="445418" y="683932"/>
            <a:ext cx="642000" cy="528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7">
  <p:cSld name="TITLE_AND_BODY_6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>
            <p:ph type="title"/>
          </p:nvPr>
        </p:nvSpPr>
        <p:spPr>
          <a:xfrm>
            <a:off x="341300" y="178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Oswald"/>
              <a:buNone/>
              <a:defRPr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8" name="Google Shape;68;p16"/>
          <p:cNvSpPr txBox="1"/>
          <p:nvPr/>
        </p:nvSpPr>
        <p:spPr>
          <a:xfrm>
            <a:off x="1507750" y="1347225"/>
            <a:ext cx="3302100" cy="3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6"/>
          <p:cNvSpPr/>
          <p:nvPr/>
        </p:nvSpPr>
        <p:spPr>
          <a:xfrm>
            <a:off x="445418" y="683932"/>
            <a:ext cx="642000" cy="528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3">
  <p:cSld name="TITLE_AND_BODY_3_2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7"/>
          <p:cNvSpPr txBox="1"/>
          <p:nvPr>
            <p:ph type="title"/>
          </p:nvPr>
        </p:nvSpPr>
        <p:spPr>
          <a:xfrm>
            <a:off x="341300" y="178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Oswald"/>
              <a:buNone/>
              <a:defRPr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4" name="Google Shape;74;p17"/>
          <p:cNvSpPr txBox="1"/>
          <p:nvPr/>
        </p:nvSpPr>
        <p:spPr>
          <a:xfrm>
            <a:off x="1507750" y="1347225"/>
            <a:ext cx="3302100" cy="3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7"/>
          <p:cNvSpPr/>
          <p:nvPr/>
        </p:nvSpPr>
        <p:spPr>
          <a:xfrm>
            <a:off x="445418" y="683932"/>
            <a:ext cx="642000" cy="528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TITLE_AND_TWO_COLUMNS_1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 txBox="1"/>
          <p:nvPr/>
        </p:nvSpPr>
        <p:spPr>
          <a:xfrm>
            <a:off x="3341548" y="4710610"/>
            <a:ext cx="24609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" sz="600" u="none" cap="none" strike="noStrike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Proprietary and confidential</a:t>
            </a:r>
            <a:endParaRPr b="0" i="0" sz="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descr="Asset 2@2x.png" id="78" name="Google Shape;78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917108" y="-8733"/>
            <a:ext cx="235625" cy="23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3">
  <p:cSld name="CUSTOM_3">
    <p:bg>
      <p:bgPr>
        <a:solidFill>
          <a:srgbClr val="EE3625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sset 2@2x.png" id="83" name="Google Shape;83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741168" y="143667"/>
            <a:ext cx="235625" cy="23562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20"/>
          <p:cNvSpPr txBox="1"/>
          <p:nvPr/>
        </p:nvSpPr>
        <p:spPr>
          <a:xfrm>
            <a:off x="508198" y="4710610"/>
            <a:ext cx="24609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" sz="6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Proprietary and confidential</a:t>
            </a:r>
            <a:endParaRPr b="0" i="0" sz="6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CUSTOM">
    <p:bg>
      <p:bgPr>
        <a:solidFill>
          <a:srgbClr val="16191E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1"/>
          <p:cNvSpPr txBox="1"/>
          <p:nvPr/>
        </p:nvSpPr>
        <p:spPr>
          <a:xfrm>
            <a:off x="3341548" y="4710610"/>
            <a:ext cx="24609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" sz="600" u="none" cap="none" strike="noStrike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Proprietary and confidential</a:t>
            </a:r>
            <a:endParaRPr b="0" i="0" sz="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descr="Asset 2@2x.png" id="87" name="Google Shape;87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917108" y="-8733"/>
            <a:ext cx="235625" cy="23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section, and body">
  <p:cSld name="TITLE_AND_BODY_1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2"/>
          <p:cNvSpPr txBox="1"/>
          <p:nvPr/>
        </p:nvSpPr>
        <p:spPr>
          <a:xfrm>
            <a:off x="3341548" y="4710610"/>
            <a:ext cx="24609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" sz="600" u="none" cap="none" strike="noStrike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Proprietary and confidential</a:t>
            </a:r>
            <a:endParaRPr b="0" i="0" sz="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descr="Asset 2@2x.png" id="90" name="Google Shape;90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917108" y="-8733"/>
            <a:ext cx="235625" cy="23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TITLE_AND_TWO_COLUMNS_1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3"/>
          <p:cNvSpPr txBox="1"/>
          <p:nvPr/>
        </p:nvSpPr>
        <p:spPr>
          <a:xfrm>
            <a:off x="3341548" y="4710610"/>
            <a:ext cx="24609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" sz="600" u="none" cap="none" strike="noStrike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Proprietary and confidential</a:t>
            </a:r>
            <a:endParaRPr b="0" i="0" sz="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descr="Asset 2@2x.png" id="93" name="Google Shape;93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917108" y="-8733"/>
            <a:ext cx="235625" cy="23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" type="title">
  <p:cSld name="TITLE">
    <p:bg>
      <p:bgPr>
        <a:solidFill>
          <a:srgbClr val="16191E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4"/>
          <p:cNvSpPr txBox="1"/>
          <p:nvPr>
            <p:ph type="title"/>
          </p:nvPr>
        </p:nvSpPr>
        <p:spPr>
          <a:xfrm>
            <a:off x="766650" y="415275"/>
            <a:ext cx="7610700" cy="436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24"/>
          <p:cNvSpPr txBox="1"/>
          <p:nvPr/>
        </p:nvSpPr>
        <p:spPr>
          <a:xfrm>
            <a:off x="3341548" y="4710610"/>
            <a:ext cx="24609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" sz="600" u="none" cap="none" strike="noStrike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Proprietary and confidential</a:t>
            </a:r>
            <a:endParaRPr b="0" i="0" sz="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descr="Asset 2@2x.png" id="97" name="Google Shape;97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917108" y="-8733"/>
            <a:ext cx="235625" cy="23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2">
  <p:cSld name="CUSTOM_2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/>
          <p:nvPr/>
        </p:nvSpPr>
        <p:spPr>
          <a:xfrm>
            <a:off x="407287" y="995925"/>
            <a:ext cx="8286000" cy="3739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5"/>
          <p:cNvSpPr txBox="1"/>
          <p:nvPr/>
        </p:nvSpPr>
        <p:spPr>
          <a:xfrm>
            <a:off x="3262225" y="2648405"/>
            <a:ext cx="2685000" cy="32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Content bounding area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5"/>
          <p:cNvSpPr txBox="1"/>
          <p:nvPr/>
        </p:nvSpPr>
        <p:spPr>
          <a:xfrm>
            <a:off x="3341548" y="4710610"/>
            <a:ext cx="24609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" sz="600" u="none" cap="none" strike="noStrike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Proprietary and confidential</a:t>
            </a:r>
            <a:endParaRPr b="0" i="0" sz="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descr="Asset 2@2x.png" id="102" name="Google Shape;102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917108" y="-8733"/>
            <a:ext cx="235625" cy="23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9" name="Google Shape;109;p2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10" name="Google Shape;110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13" name="Google Shape;113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6" name="Google Shape;116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7" name="Google Shape;117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0" name="Google Shape;120;p3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21" name="Google Shape;121;p3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22" name="Google Shape;122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5" name="Google Shape;125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28" name="Google Shape;128;p3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29" name="Google Shape;129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2" name="Google Shape;132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3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36" name="Google Shape;136;p3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37" name="Google Shape;137;p3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8" name="Google Shape;138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41" name="Google Shape;141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44" name="Google Shape;144;p3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45" name="Google Shape;145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">
  <p:cSld name="TITLE_AND_BODY_1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2">
  <p:cSld name="TITLE_AND_BODY_2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3">
  <p:cSld name="TITLE_AND_BODY_3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2 1">
  <p:cSld name="TITLE_AND_BODY_2_1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2 2">
  <p:cSld name="TITLE_AND_BODY_2_2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2"/>
          <p:cNvSpPr txBox="1"/>
          <p:nvPr>
            <p:ph type="title"/>
          </p:nvPr>
        </p:nvSpPr>
        <p:spPr>
          <a:xfrm>
            <a:off x="341300" y="178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Oswald"/>
              <a:buNone/>
              <a:defRPr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8" name="Google Shape;158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59" name="Google Shape;159;p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0" name="Google Shape;160;p42"/>
          <p:cNvSpPr txBox="1"/>
          <p:nvPr/>
        </p:nvSpPr>
        <p:spPr>
          <a:xfrm>
            <a:off x="1507750" y="1347225"/>
            <a:ext cx="3302100" cy="3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42"/>
          <p:cNvSpPr/>
          <p:nvPr/>
        </p:nvSpPr>
        <p:spPr>
          <a:xfrm>
            <a:off x="445418" y="683932"/>
            <a:ext cx="642000" cy="528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3 1">
  <p:cSld name="TITLE_AND_BODY_2_3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3"/>
          <p:cNvSpPr txBox="1"/>
          <p:nvPr>
            <p:ph type="title"/>
          </p:nvPr>
        </p:nvSpPr>
        <p:spPr>
          <a:xfrm>
            <a:off x="341300" y="178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Oswald"/>
              <a:buNone/>
              <a:defRPr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4" name="Google Shape;164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5" name="Google Shape;165;p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6" name="Google Shape;166;p43"/>
          <p:cNvSpPr txBox="1"/>
          <p:nvPr/>
        </p:nvSpPr>
        <p:spPr>
          <a:xfrm>
            <a:off x="1507750" y="1347225"/>
            <a:ext cx="3302100" cy="3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43"/>
          <p:cNvSpPr/>
          <p:nvPr/>
        </p:nvSpPr>
        <p:spPr>
          <a:xfrm>
            <a:off x="445418" y="683932"/>
            <a:ext cx="642000" cy="528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4">
  <p:cSld name="TITLE_AND_BODY_3_1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44"/>
          <p:cNvSpPr txBox="1"/>
          <p:nvPr>
            <p:ph type="title"/>
          </p:nvPr>
        </p:nvSpPr>
        <p:spPr>
          <a:xfrm>
            <a:off x="341300" y="178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Oswald"/>
              <a:buNone/>
              <a:defRPr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0" name="Google Shape;170;p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1" name="Google Shape;171;p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2" name="Google Shape;172;p44"/>
          <p:cNvSpPr txBox="1"/>
          <p:nvPr/>
        </p:nvSpPr>
        <p:spPr>
          <a:xfrm>
            <a:off x="1507750" y="1347225"/>
            <a:ext cx="3302100" cy="3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44"/>
          <p:cNvSpPr/>
          <p:nvPr/>
        </p:nvSpPr>
        <p:spPr>
          <a:xfrm>
            <a:off x="445418" y="683932"/>
            <a:ext cx="642000" cy="528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5">
  <p:cSld name="TITLE_AND_BODY_4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5"/>
          <p:cNvSpPr txBox="1"/>
          <p:nvPr>
            <p:ph type="title"/>
          </p:nvPr>
        </p:nvSpPr>
        <p:spPr>
          <a:xfrm>
            <a:off x="341300" y="178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Oswald"/>
              <a:buNone/>
              <a:defRPr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6" name="Google Shape;176;p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7" name="Google Shape;177;p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8" name="Google Shape;178;p45"/>
          <p:cNvSpPr txBox="1"/>
          <p:nvPr/>
        </p:nvSpPr>
        <p:spPr>
          <a:xfrm>
            <a:off x="1507750" y="1347225"/>
            <a:ext cx="3302100" cy="3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45"/>
          <p:cNvSpPr/>
          <p:nvPr/>
        </p:nvSpPr>
        <p:spPr>
          <a:xfrm>
            <a:off x="445418" y="683932"/>
            <a:ext cx="642000" cy="528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5 1">
  <p:cSld name="TITLE_AND_BODY_5"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6"/>
          <p:cNvSpPr txBox="1"/>
          <p:nvPr>
            <p:ph type="title"/>
          </p:nvPr>
        </p:nvSpPr>
        <p:spPr>
          <a:xfrm>
            <a:off x="341300" y="178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Oswald"/>
              <a:buNone/>
              <a:defRPr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2" name="Google Shape;182;p4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3" name="Google Shape;183;p4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4" name="Google Shape;184;p46"/>
          <p:cNvSpPr txBox="1"/>
          <p:nvPr/>
        </p:nvSpPr>
        <p:spPr>
          <a:xfrm>
            <a:off x="1507750" y="1347225"/>
            <a:ext cx="3302100" cy="3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46"/>
          <p:cNvSpPr/>
          <p:nvPr/>
        </p:nvSpPr>
        <p:spPr>
          <a:xfrm>
            <a:off x="445418" y="683932"/>
            <a:ext cx="642000" cy="528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7">
  <p:cSld name="TITLE_AND_BODY_6"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7"/>
          <p:cNvSpPr txBox="1"/>
          <p:nvPr>
            <p:ph type="title"/>
          </p:nvPr>
        </p:nvSpPr>
        <p:spPr>
          <a:xfrm>
            <a:off x="341300" y="178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Oswald"/>
              <a:buNone/>
              <a:defRPr>
                <a:solidFill>
                  <a:srgbClr val="434343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8" name="Google Shape;188;p4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9" name="Google Shape;189;p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0" name="Google Shape;190;p47"/>
          <p:cNvSpPr txBox="1"/>
          <p:nvPr/>
        </p:nvSpPr>
        <p:spPr>
          <a:xfrm>
            <a:off x="1507750" y="1347225"/>
            <a:ext cx="3302100" cy="3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47"/>
          <p:cNvSpPr/>
          <p:nvPr/>
        </p:nvSpPr>
        <p:spPr>
          <a:xfrm>
            <a:off x="445418" y="683932"/>
            <a:ext cx="642000" cy="528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3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3.xml"/><Relationship Id="rId7" Type="http://schemas.openxmlformats.org/officeDocument/2006/relationships/theme" Target="../theme/theme1.xml"/></Relationships>
</file>

<file path=ppt/slideMasters/_rels/slideMaster3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34.xml"/><Relationship Id="rId22" Type="http://schemas.openxmlformats.org/officeDocument/2006/relationships/theme" Target="../theme/theme4.xml"/><Relationship Id="rId10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28.xml"/><Relationship Id="rId19" Type="http://schemas.openxmlformats.org/officeDocument/2006/relationships/slideLayout" Target="../slideLayouts/slideLayout42.xml"/><Relationship Id="rId6" Type="http://schemas.openxmlformats.org/officeDocument/2006/relationships/slideLayout" Target="../slideLayouts/slideLayout29.xml"/><Relationship Id="rId1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/>
          <p:nvPr>
            <p:ph type="title"/>
          </p:nvPr>
        </p:nvSpPr>
        <p:spPr>
          <a:xfrm>
            <a:off x="311700" y="213450"/>
            <a:ext cx="85206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9"/>
          <p:cNvSpPr txBox="1"/>
          <p:nvPr>
            <p:ph idx="1" type="body"/>
          </p:nvPr>
        </p:nvSpPr>
        <p:spPr>
          <a:xfrm>
            <a:off x="311700" y="106462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05" name="Google Shape;105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6" name="Google Shape;106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  <p:sldLayoutId id="2147483688" r:id="rId18"/>
    <p:sldLayoutId id="2147483689" r:id="rId19"/>
    <p:sldLayoutId id="2147483690" r:id="rId20"/>
    <p:sldLayoutId id="2147483691" r:id="rId2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8"/>
          <p:cNvSpPr/>
          <p:nvPr/>
        </p:nvSpPr>
        <p:spPr>
          <a:xfrm>
            <a:off x="2210100" y="2152050"/>
            <a:ext cx="4723800" cy="14757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48"/>
          <p:cNvSpPr txBox="1"/>
          <p:nvPr/>
        </p:nvSpPr>
        <p:spPr>
          <a:xfrm>
            <a:off x="2210075" y="2227950"/>
            <a:ext cx="4723800" cy="131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Oswald Medium"/>
                <a:ea typeface="Oswald Medium"/>
                <a:cs typeface="Oswald Medium"/>
                <a:sym typeface="Oswald Medium"/>
              </a:rPr>
              <a:t>SALES / MARKETING STRATEGY</a:t>
            </a:r>
            <a:endParaRPr sz="3600">
              <a:solidFill>
                <a:srgbClr val="FFFFFF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57"/>
          <p:cNvSpPr/>
          <p:nvPr/>
        </p:nvSpPr>
        <p:spPr>
          <a:xfrm>
            <a:off x="2210100" y="2152050"/>
            <a:ext cx="4723800" cy="8394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57"/>
          <p:cNvSpPr txBox="1"/>
          <p:nvPr/>
        </p:nvSpPr>
        <p:spPr>
          <a:xfrm>
            <a:off x="2210075" y="2227950"/>
            <a:ext cx="4723800" cy="6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Oswald Medium"/>
                <a:ea typeface="Oswald Medium"/>
                <a:cs typeface="Oswald Medium"/>
                <a:sym typeface="Oswald Medium"/>
              </a:rPr>
              <a:t>MARKETING STRATEGY</a:t>
            </a:r>
            <a:endParaRPr sz="3600">
              <a:solidFill>
                <a:srgbClr val="FFFFFF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8"/>
          <p:cNvSpPr txBox="1"/>
          <p:nvPr>
            <p:ph type="ctrTitle"/>
          </p:nvPr>
        </p:nvSpPr>
        <p:spPr>
          <a:xfrm>
            <a:off x="78450" y="115375"/>
            <a:ext cx="8987100" cy="44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Oswald Medium"/>
                <a:ea typeface="Oswald Medium"/>
                <a:cs typeface="Oswald Medium"/>
                <a:sym typeface="Oswald Medium"/>
              </a:rPr>
              <a:t>INTEGRATED CAMPAIGN STRATEGY</a:t>
            </a:r>
            <a:endParaRPr b="0" sz="1800">
              <a:solidFill>
                <a:srgbClr val="434343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329" name="Google Shape;329;p58"/>
          <p:cNvSpPr/>
          <p:nvPr/>
        </p:nvSpPr>
        <p:spPr>
          <a:xfrm>
            <a:off x="509375" y="2025431"/>
            <a:ext cx="1984800" cy="331800"/>
          </a:xfrm>
          <a:prstGeom prst="rect">
            <a:avLst/>
          </a:prstGeom>
          <a:solidFill>
            <a:srgbClr val="9B2322">
              <a:alpha val="89390"/>
            </a:srgbClr>
          </a:solidFill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58"/>
          <p:cNvSpPr/>
          <p:nvPr/>
        </p:nvSpPr>
        <p:spPr>
          <a:xfrm>
            <a:off x="2494121" y="2357306"/>
            <a:ext cx="1984800" cy="331800"/>
          </a:xfrm>
          <a:prstGeom prst="rect">
            <a:avLst/>
          </a:prstGeom>
          <a:solidFill>
            <a:srgbClr val="9B2322">
              <a:alpha val="92180"/>
            </a:srgbClr>
          </a:solidFill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58"/>
          <p:cNvSpPr/>
          <p:nvPr/>
        </p:nvSpPr>
        <p:spPr>
          <a:xfrm>
            <a:off x="4478867" y="2689181"/>
            <a:ext cx="1984800" cy="331800"/>
          </a:xfrm>
          <a:prstGeom prst="rect">
            <a:avLst/>
          </a:prstGeom>
          <a:solidFill>
            <a:srgbClr val="9B2322">
              <a:alpha val="96080"/>
            </a:srgbClr>
          </a:solidFill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58"/>
          <p:cNvSpPr/>
          <p:nvPr/>
        </p:nvSpPr>
        <p:spPr>
          <a:xfrm>
            <a:off x="6463613" y="3021056"/>
            <a:ext cx="1984800" cy="331800"/>
          </a:xfrm>
          <a:prstGeom prst="rect">
            <a:avLst/>
          </a:prstGeom>
          <a:solidFill>
            <a:srgbClr val="9B2322"/>
          </a:solidFill>
          <a:ln>
            <a:noFill/>
          </a:ln>
        </p:spPr>
        <p:txBody>
          <a:bodyPr anchorCtr="0" anchor="ctr" bIns="34300" lIns="34300" spcFirstLastPara="1" rIns="34300" wrap="square" tIns="34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58"/>
          <p:cNvSpPr txBox="1"/>
          <p:nvPr/>
        </p:nvSpPr>
        <p:spPr>
          <a:xfrm>
            <a:off x="731847" y="2063123"/>
            <a:ext cx="15399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300" lIns="34300" spcFirstLastPara="1" rIns="34300" wrap="square" tIns="343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AWARENESS</a:t>
            </a:r>
            <a:endParaRPr sz="110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34" name="Google Shape;334;p58"/>
          <p:cNvSpPr txBox="1"/>
          <p:nvPr/>
        </p:nvSpPr>
        <p:spPr>
          <a:xfrm>
            <a:off x="2716593" y="2394998"/>
            <a:ext cx="15399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300" lIns="34300" spcFirstLastPara="1" rIns="34300" wrap="square" tIns="343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INTEREST</a:t>
            </a:r>
            <a:endParaRPr sz="110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35" name="Google Shape;335;p58"/>
          <p:cNvSpPr txBox="1"/>
          <p:nvPr/>
        </p:nvSpPr>
        <p:spPr>
          <a:xfrm>
            <a:off x="4701339" y="2726873"/>
            <a:ext cx="15399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300" lIns="34300" spcFirstLastPara="1" rIns="34300" wrap="square" tIns="343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CONSIDERATION</a:t>
            </a:r>
            <a:endParaRPr sz="110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36" name="Google Shape;336;p58"/>
          <p:cNvSpPr txBox="1"/>
          <p:nvPr/>
        </p:nvSpPr>
        <p:spPr>
          <a:xfrm>
            <a:off x="6686085" y="3065302"/>
            <a:ext cx="15399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300" lIns="34300" spcFirstLastPara="1" rIns="34300" wrap="square" tIns="343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CONVERSION</a:t>
            </a:r>
            <a:endParaRPr sz="110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37" name="Google Shape;337;p58"/>
          <p:cNvSpPr txBox="1"/>
          <p:nvPr/>
        </p:nvSpPr>
        <p:spPr>
          <a:xfrm>
            <a:off x="521750" y="2399824"/>
            <a:ext cx="1984800" cy="16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300" lIns="34300" spcFirstLastPara="1" rIns="34300" wrap="square" tIns="34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User journey:</a:t>
            </a:r>
            <a:r>
              <a:rPr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 Users match target audience profile</a:t>
            </a:r>
            <a:endParaRPr sz="9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Marketing goal:</a:t>
            </a:r>
            <a:r>
              <a:rPr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 Grow top-of-mind awareness and build remarketing list</a:t>
            </a:r>
            <a:endParaRPr sz="9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Tactic &amp; execution: </a:t>
            </a:r>
            <a:r>
              <a:rPr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Linkedin Sponsored Content and InMail, Facebook Lookalike, Google Display and Video with Custom Intent</a:t>
            </a:r>
            <a:endParaRPr sz="9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KPIs: </a:t>
            </a:r>
            <a:r>
              <a:rPr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Ad impressions, clicks, CTR, post engagement, view-through conversions</a:t>
            </a:r>
            <a:endParaRPr sz="9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38" name="Google Shape;338;p58"/>
          <p:cNvSpPr txBox="1"/>
          <p:nvPr/>
        </p:nvSpPr>
        <p:spPr>
          <a:xfrm>
            <a:off x="2494121" y="2737786"/>
            <a:ext cx="1984800" cy="14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300" lIns="34300" spcFirstLastPara="1" rIns="34300" wrap="square" tIns="34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User journey:</a:t>
            </a:r>
            <a:r>
              <a:rPr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 Users visited but didn’t convert</a:t>
            </a:r>
            <a:endParaRPr sz="9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Marketing goal:</a:t>
            </a:r>
            <a:r>
              <a:rPr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 Re-engage with target audience and bring them back to the site for a lunch and learn</a:t>
            </a:r>
            <a:endParaRPr sz="9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Tactic &amp; execution: </a:t>
            </a:r>
            <a:r>
              <a:rPr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Remarketing on Facebook ads and Google Display</a:t>
            </a:r>
            <a:endParaRPr sz="9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KPIs: </a:t>
            </a:r>
            <a:r>
              <a:rPr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Site engagement, CTR, conversions, CPA</a:t>
            </a:r>
            <a:endParaRPr sz="9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39" name="Google Shape;339;p58"/>
          <p:cNvSpPr txBox="1"/>
          <p:nvPr/>
        </p:nvSpPr>
        <p:spPr>
          <a:xfrm>
            <a:off x="4484467" y="3065306"/>
            <a:ext cx="1984800" cy="15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300" lIns="34300" spcFirstLastPara="1" rIns="34300" wrap="square" tIns="34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User journey:</a:t>
            </a:r>
            <a:r>
              <a:rPr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 Users are now researching DSL solutions</a:t>
            </a:r>
            <a:endParaRPr sz="9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Marketing goal:</a:t>
            </a:r>
            <a:r>
              <a:rPr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 Be visible online when users search and follow up with remarketing ads on Facebook and Google</a:t>
            </a:r>
            <a:endParaRPr sz="9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Tactic &amp; execution: </a:t>
            </a:r>
            <a:r>
              <a:rPr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Search ads followed by remarketing ads for users who did not convert</a:t>
            </a:r>
            <a:endParaRPr sz="9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KPIs: </a:t>
            </a:r>
            <a:r>
              <a:rPr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Site engagement, conversions, CPA</a:t>
            </a:r>
            <a:endParaRPr sz="9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40" name="Google Shape;340;p58"/>
          <p:cNvSpPr txBox="1"/>
          <p:nvPr/>
        </p:nvSpPr>
        <p:spPr>
          <a:xfrm>
            <a:off x="6463613" y="3429895"/>
            <a:ext cx="1984800" cy="14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300" lIns="34300" spcFirstLastPara="1" rIns="34300" wrap="square" tIns="34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User journey:</a:t>
            </a:r>
            <a:r>
              <a:rPr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 Users are ready to convert on the site</a:t>
            </a:r>
            <a:endParaRPr sz="9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Marketing goal:</a:t>
            </a:r>
            <a:r>
              <a:rPr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 Easy CTA to capture prospective customer information</a:t>
            </a:r>
            <a:endParaRPr sz="9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Tactic &amp; execution: </a:t>
            </a:r>
            <a:r>
              <a:rPr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All campaigns, primarily Search and remarketing campaigns</a:t>
            </a:r>
            <a:endParaRPr sz="9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KPIs: </a:t>
            </a:r>
            <a:r>
              <a:rPr lang="en" sz="9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Conversions, CPA</a:t>
            </a:r>
            <a:endParaRPr sz="9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41" name="Google Shape;341;p58"/>
          <p:cNvSpPr/>
          <p:nvPr/>
        </p:nvSpPr>
        <p:spPr>
          <a:xfrm>
            <a:off x="1004400" y="833701"/>
            <a:ext cx="1068426" cy="356375"/>
          </a:xfrm>
          <a:prstGeom prst="rect">
            <a:avLst/>
          </a:prstGeom>
          <a:noFill/>
          <a:ln>
            <a:noFill/>
          </a:ln>
        </p:spPr>
      </p:sp>
      <p:sp>
        <p:nvSpPr>
          <p:cNvPr id="342" name="Google Shape;342;p58"/>
          <p:cNvSpPr/>
          <p:nvPr/>
        </p:nvSpPr>
        <p:spPr>
          <a:xfrm>
            <a:off x="2852288" y="2001125"/>
            <a:ext cx="1268474" cy="256500"/>
          </a:xfrm>
          <a:prstGeom prst="rect">
            <a:avLst/>
          </a:prstGeom>
          <a:noFill/>
          <a:ln>
            <a:noFill/>
          </a:ln>
        </p:spPr>
      </p:sp>
      <p:sp>
        <p:nvSpPr>
          <p:cNvPr id="343" name="Google Shape;343;p58"/>
          <p:cNvSpPr/>
          <p:nvPr/>
        </p:nvSpPr>
        <p:spPr>
          <a:xfrm>
            <a:off x="1640087" y="1589225"/>
            <a:ext cx="631672" cy="393600"/>
          </a:xfrm>
          <a:prstGeom prst="rect">
            <a:avLst/>
          </a:prstGeom>
          <a:noFill/>
          <a:ln>
            <a:noFill/>
          </a:ln>
        </p:spPr>
      </p:sp>
      <p:sp>
        <p:nvSpPr>
          <p:cNvPr id="344" name="Google Shape;344;p58"/>
          <p:cNvSpPr/>
          <p:nvPr/>
        </p:nvSpPr>
        <p:spPr>
          <a:xfrm>
            <a:off x="731850" y="1626450"/>
            <a:ext cx="699550" cy="356373"/>
          </a:xfrm>
          <a:prstGeom prst="rect">
            <a:avLst/>
          </a:prstGeom>
          <a:noFill/>
          <a:ln>
            <a:noFill/>
          </a:ln>
        </p:spPr>
      </p:sp>
      <p:sp>
        <p:nvSpPr>
          <p:cNvPr id="345" name="Google Shape;345;p58"/>
          <p:cNvSpPr/>
          <p:nvPr/>
        </p:nvSpPr>
        <p:spPr>
          <a:xfrm>
            <a:off x="3136750" y="1545088"/>
            <a:ext cx="699550" cy="356373"/>
          </a:xfrm>
          <a:prstGeom prst="rect">
            <a:avLst/>
          </a:prstGeom>
          <a:noFill/>
          <a:ln>
            <a:noFill/>
          </a:ln>
        </p:spPr>
      </p:sp>
      <p:sp>
        <p:nvSpPr>
          <p:cNvPr id="346" name="Google Shape;346;p58"/>
          <p:cNvSpPr/>
          <p:nvPr/>
        </p:nvSpPr>
        <p:spPr>
          <a:xfrm>
            <a:off x="5662200" y="2164976"/>
            <a:ext cx="801425" cy="408245"/>
          </a:xfrm>
          <a:prstGeom prst="rect">
            <a:avLst/>
          </a:prstGeom>
          <a:noFill/>
          <a:ln>
            <a:noFill/>
          </a:ln>
        </p:spPr>
      </p:sp>
      <p:sp>
        <p:nvSpPr>
          <p:cNvPr id="347" name="Google Shape;347;p58"/>
          <p:cNvSpPr/>
          <p:nvPr/>
        </p:nvSpPr>
        <p:spPr>
          <a:xfrm>
            <a:off x="7032400" y="2197947"/>
            <a:ext cx="994751" cy="746053"/>
          </a:xfrm>
          <a:prstGeom prst="rect">
            <a:avLst/>
          </a:prstGeom>
          <a:noFill/>
          <a:ln>
            <a:noFill/>
          </a:ln>
        </p:spPr>
      </p:sp>
      <p:sp>
        <p:nvSpPr>
          <p:cNvPr id="348" name="Google Shape;348;p58"/>
          <p:cNvSpPr/>
          <p:nvPr/>
        </p:nvSpPr>
        <p:spPr>
          <a:xfrm>
            <a:off x="879913" y="1280000"/>
            <a:ext cx="1268474" cy="256500"/>
          </a:xfrm>
          <a:prstGeom prst="rect">
            <a:avLst/>
          </a:prstGeom>
          <a:noFill/>
          <a:ln>
            <a:noFill/>
          </a:ln>
        </p:spPr>
      </p:sp>
      <p:sp>
        <p:nvSpPr>
          <p:cNvPr id="349" name="Google Shape;349;p58"/>
          <p:cNvSpPr/>
          <p:nvPr/>
        </p:nvSpPr>
        <p:spPr>
          <a:xfrm>
            <a:off x="4573197" y="2268525"/>
            <a:ext cx="994751" cy="201154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4" name="Google Shape;354;p59"/>
          <p:cNvGraphicFramePr/>
          <p:nvPr/>
        </p:nvGraphicFramePr>
        <p:xfrm>
          <a:off x="129725" y="3620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{6AD211E9-D6CC-41A7-BFA7-58190B14B8E7}</a:tableStyleId>
              </a:tblPr>
              <a:tblGrid>
                <a:gridCol w="891625"/>
                <a:gridCol w="4323025"/>
                <a:gridCol w="1648150"/>
                <a:gridCol w="891625"/>
                <a:gridCol w="891625"/>
              </a:tblGrid>
              <a:tr h="308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B9B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6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Stage 6 MQL / Sales Lead (Stage 0)</a:t>
                      </a:r>
                      <a:endParaRPr b="1" sz="16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5B9B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B9B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B9B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B9B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B9B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B9B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5B9B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6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B9B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Only enter (Y)es, (N)o or (U)known in the highlighted cells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5B9B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B9B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B9B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5B9BD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B9B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B9BD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5B9BD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6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B9B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Y/N</a:t>
                      </a:r>
                      <a:endParaRPr b="1" sz="11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B9BD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Weight</a:t>
                      </a:r>
                      <a:endParaRPr b="1" sz="11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Score</a:t>
                      </a:r>
                      <a:endParaRPr b="1" sz="11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B9BD5"/>
                    </a:solidFill>
                  </a:tcPr>
                </a:tc>
              </a:tr>
              <a:tr h="224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Rough understanding of annual content production spend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116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of the prospect's buying process and the stakeholders involved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4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Pain or gain Identified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6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of how content is used today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6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of how content is sourced today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6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of impact of inaction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6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of what else they've tried to resolve the problem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4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Critical event driving timing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6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Sales Lead Score</a:t>
                      </a:r>
                      <a:endParaRPr b="1" sz="11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46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Move to 1 - Identified</a:t>
                      </a:r>
                      <a:endParaRPr b="1" sz="110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60%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Yellow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46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6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69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Green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Convert Lead to Stage 0 Opportunity. Confirm sales is informed.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69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Yellow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Set lead Status to Nurture. SDR will continue to nurture lead.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116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Set lead status to Disqualified. SDR will set disqualification reason. Lead will no longer be contacted.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6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60"/>
          <p:cNvSpPr txBox="1"/>
          <p:nvPr/>
        </p:nvSpPr>
        <p:spPr>
          <a:xfrm>
            <a:off x="225600" y="1319925"/>
            <a:ext cx="8814900" cy="12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latin typeface="Oswald Medium"/>
                <a:ea typeface="Oswald Medium"/>
                <a:cs typeface="Oswald Medium"/>
                <a:sym typeface="Oswald Medium"/>
              </a:rPr>
              <a:t>ENABLE SALES THROUGH ON-BRAND, INSIGHT-DRIVEN, HIGH-RETURN MARKETING INITIATIVES.</a:t>
            </a:r>
            <a:endParaRPr sz="3000">
              <a:latin typeface="Oswald Medium"/>
              <a:ea typeface="Oswald Medium"/>
              <a:cs typeface="Oswald Medium"/>
              <a:sym typeface="Oswald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latin typeface="Oswald Medium"/>
              <a:ea typeface="Oswald Medium"/>
              <a:cs typeface="Oswald Medium"/>
              <a:sym typeface="Oswald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360" name="Google Shape;360;p60"/>
          <p:cNvSpPr/>
          <p:nvPr/>
        </p:nvSpPr>
        <p:spPr>
          <a:xfrm>
            <a:off x="551425" y="2922650"/>
            <a:ext cx="1518300" cy="1092000"/>
          </a:xfrm>
          <a:prstGeom prst="roundRect">
            <a:avLst>
              <a:gd fmla="val 16667" name="adj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BRAND</a:t>
            </a:r>
            <a:endParaRPr sz="18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361" name="Google Shape;361;p60"/>
          <p:cNvSpPr/>
          <p:nvPr/>
        </p:nvSpPr>
        <p:spPr>
          <a:xfrm>
            <a:off x="3863238" y="2922650"/>
            <a:ext cx="1518300" cy="1092000"/>
          </a:xfrm>
          <a:prstGeom prst="roundRect">
            <a:avLst>
              <a:gd fmla="val 16667" name="adj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GENERATE DEMAND</a:t>
            </a:r>
            <a:endParaRPr sz="18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362" name="Google Shape;362;p60"/>
          <p:cNvSpPr/>
          <p:nvPr/>
        </p:nvSpPr>
        <p:spPr>
          <a:xfrm>
            <a:off x="5519144" y="2922650"/>
            <a:ext cx="1518300" cy="1092000"/>
          </a:xfrm>
          <a:prstGeom prst="roundRect">
            <a:avLst>
              <a:gd fmla="val 16667" name="adj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AUTOMATION</a:t>
            </a:r>
            <a:endParaRPr sz="18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363" name="Google Shape;363;p60"/>
          <p:cNvSpPr/>
          <p:nvPr/>
        </p:nvSpPr>
        <p:spPr>
          <a:xfrm>
            <a:off x="7175050" y="2922650"/>
            <a:ext cx="1518300" cy="1092000"/>
          </a:xfrm>
          <a:prstGeom prst="roundRect">
            <a:avLst>
              <a:gd fmla="val 16667" name="adj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ENGAGEMENT/COMMUNITY</a:t>
            </a:r>
            <a:endParaRPr sz="18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364" name="Google Shape;364;p60"/>
          <p:cNvSpPr/>
          <p:nvPr/>
        </p:nvSpPr>
        <p:spPr>
          <a:xfrm>
            <a:off x="2207331" y="2922650"/>
            <a:ext cx="1518300" cy="1092000"/>
          </a:xfrm>
          <a:prstGeom prst="roundRect">
            <a:avLst>
              <a:gd fmla="val 16667" name="adj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PRODUCT MARKETING</a:t>
            </a:r>
            <a:endParaRPr sz="18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365" name="Google Shape;365;p60"/>
          <p:cNvSpPr txBox="1"/>
          <p:nvPr/>
        </p:nvSpPr>
        <p:spPr>
          <a:xfrm rot="-5400000">
            <a:off x="-570450" y="3126475"/>
            <a:ext cx="1592700" cy="4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9999"/>
                </a:solidFill>
                <a:latin typeface="Oswald"/>
                <a:ea typeface="Oswald"/>
                <a:cs typeface="Oswald"/>
                <a:sym typeface="Oswald"/>
              </a:rPr>
              <a:t>BUCKETS OF WORK</a:t>
            </a:r>
            <a:endParaRPr b="1">
              <a:solidFill>
                <a:srgbClr val="999999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61"/>
          <p:cNvSpPr txBox="1"/>
          <p:nvPr>
            <p:ph type="title"/>
          </p:nvPr>
        </p:nvSpPr>
        <p:spPr>
          <a:xfrm>
            <a:off x="350975" y="1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Oswald Medium"/>
                <a:ea typeface="Oswald Medium"/>
                <a:cs typeface="Oswald Medium"/>
                <a:sym typeface="Oswald Medium"/>
              </a:rPr>
              <a:t>GENERATE DEMAND</a:t>
            </a:r>
            <a:endParaRPr b="0" sz="2400">
              <a:solidFill>
                <a:srgbClr val="434343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371" name="Google Shape;371;p61"/>
          <p:cNvSpPr/>
          <p:nvPr/>
        </p:nvSpPr>
        <p:spPr>
          <a:xfrm>
            <a:off x="482750" y="683932"/>
            <a:ext cx="642000" cy="528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61"/>
          <p:cNvSpPr/>
          <p:nvPr/>
        </p:nvSpPr>
        <p:spPr>
          <a:xfrm>
            <a:off x="1387450" y="1195050"/>
            <a:ext cx="6216600" cy="504600"/>
          </a:xfrm>
          <a:prstGeom prst="roundRect">
            <a:avLst>
              <a:gd fmla="val 16667" name="adj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GENERATE DEMAND</a:t>
            </a:r>
            <a:endParaRPr sz="18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373" name="Google Shape;373;p61"/>
          <p:cNvSpPr/>
          <p:nvPr/>
        </p:nvSpPr>
        <p:spPr>
          <a:xfrm>
            <a:off x="3564500" y="1867525"/>
            <a:ext cx="1803600" cy="516900"/>
          </a:xfrm>
          <a:prstGeom prst="roundRect">
            <a:avLst>
              <a:gd fmla="val 16667" name="adj"/>
            </a:avLst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Interest</a:t>
            </a:r>
            <a:endParaRPr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74" name="Google Shape;374;p61"/>
          <p:cNvSpPr/>
          <p:nvPr/>
        </p:nvSpPr>
        <p:spPr>
          <a:xfrm>
            <a:off x="5637000" y="1867525"/>
            <a:ext cx="1803600" cy="516900"/>
          </a:xfrm>
          <a:prstGeom prst="roundRect">
            <a:avLst>
              <a:gd fmla="val 16667" name="adj"/>
            </a:avLst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Conversion (to lead)</a:t>
            </a:r>
            <a:endParaRPr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75" name="Google Shape;375;p61"/>
          <p:cNvSpPr/>
          <p:nvPr/>
        </p:nvSpPr>
        <p:spPr>
          <a:xfrm>
            <a:off x="1492000" y="1867525"/>
            <a:ext cx="1803600" cy="516900"/>
          </a:xfrm>
          <a:prstGeom prst="roundRect">
            <a:avLst>
              <a:gd fmla="val 16667" name="adj"/>
            </a:avLst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Awareness</a:t>
            </a:r>
            <a:endParaRPr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76" name="Google Shape;376;p61"/>
          <p:cNvSpPr txBox="1"/>
          <p:nvPr/>
        </p:nvSpPr>
        <p:spPr>
          <a:xfrm>
            <a:off x="1387450" y="2552300"/>
            <a:ext cx="1908000" cy="23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Referrals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Display advertising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Content Marketing (blog)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Social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Influencers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Events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PR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77" name="Google Shape;377;p61"/>
          <p:cNvSpPr txBox="1"/>
          <p:nvPr/>
        </p:nvSpPr>
        <p:spPr>
          <a:xfrm>
            <a:off x="3564500" y="2552300"/>
            <a:ext cx="1803600" cy="23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Search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Website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Retargeting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Testimonials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78" name="Google Shape;378;p61"/>
          <p:cNvSpPr txBox="1"/>
          <p:nvPr/>
        </p:nvSpPr>
        <p:spPr>
          <a:xfrm>
            <a:off x="5637000" y="2552300"/>
            <a:ext cx="1803600" cy="23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Nurture automation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Abandoned cart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79" name="Google Shape;379;p61"/>
          <p:cNvSpPr txBox="1"/>
          <p:nvPr/>
        </p:nvSpPr>
        <p:spPr>
          <a:xfrm>
            <a:off x="1631350" y="4148875"/>
            <a:ext cx="1372500" cy="9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9999"/>
                </a:solidFill>
                <a:latin typeface="Proxima Nova"/>
                <a:ea typeface="Proxima Nova"/>
                <a:cs typeface="Proxima Nova"/>
                <a:sym typeface="Proxima Nova"/>
              </a:rPr>
              <a:t>IMPRESSIONS</a:t>
            </a:r>
            <a:endParaRPr sz="1200"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80" name="Google Shape;380;p61"/>
          <p:cNvSpPr txBox="1"/>
          <p:nvPr/>
        </p:nvSpPr>
        <p:spPr>
          <a:xfrm>
            <a:off x="3780050" y="4148875"/>
            <a:ext cx="1372500" cy="9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9999"/>
                </a:solidFill>
                <a:latin typeface="Proxima Nova"/>
                <a:ea typeface="Proxima Nova"/>
                <a:cs typeface="Proxima Nova"/>
                <a:sym typeface="Proxima Nova"/>
              </a:rPr>
              <a:t>WEBSITE VISITS</a:t>
            </a:r>
            <a:endParaRPr sz="1200"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81" name="Google Shape;381;p61"/>
          <p:cNvSpPr txBox="1"/>
          <p:nvPr/>
        </p:nvSpPr>
        <p:spPr>
          <a:xfrm>
            <a:off x="5926950" y="4148875"/>
            <a:ext cx="1372500" cy="9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9999"/>
                </a:solidFill>
                <a:latin typeface="Proxima Nova"/>
                <a:ea typeface="Proxima Nova"/>
                <a:cs typeface="Proxima Nova"/>
                <a:sym typeface="Proxima Nova"/>
              </a:rPr>
              <a:t>INBOUND LEADS</a:t>
            </a:r>
            <a:endParaRPr sz="1200"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82" name="Google Shape;382;p61"/>
          <p:cNvSpPr txBox="1"/>
          <p:nvPr/>
        </p:nvSpPr>
        <p:spPr>
          <a:xfrm rot="-5400000">
            <a:off x="-131800" y="4081050"/>
            <a:ext cx="753300" cy="4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9999"/>
                </a:solidFill>
                <a:latin typeface="Oswald"/>
                <a:ea typeface="Oswald"/>
                <a:cs typeface="Oswald"/>
                <a:sym typeface="Oswald"/>
              </a:rPr>
              <a:t>KPIs</a:t>
            </a:r>
            <a:endParaRPr b="1">
              <a:solidFill>
                <a:srgbClr val="999999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383" name="Google Shape;383;p61"/>
          <p:cNvSpPr txBox="1"/>
          <p:nvPr/>
        </p:nvSpPr>
        <p:spPr>
          <a:xfrm rot="-5400000">
            <a:off x="-265450" y="2915225"/>
            <a:ext cx="1020600" cy="4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9999"/>
                </a:solidFill>
                <a:latin typeface="Oswald"/>
                <a:ea typeface="Oswald"/>
                <a:cs typeface="Oswald"/>
                <a:sym typeface="Oswald"/>
              </a:rPr>
              <a:t>ACTIVITIES</a:t>
            </a:r>
            <a:endParaRPr b="1">
              <a:solidFill>
                <a:srgbClr val="999999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62"/>
          <p:cNvSpPr txBox="1"/>
          <p:nvPr>
            <p:ph type="title"/>
          </p:nvPr>
        </p:nvSpPr>
        <p:spPr>
          <a:xfrm>
            <a:off x="341300" y="178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latin typeface="Oswald Medium"/>
                <a:ea typeface="Oswald Medium"/>
                <a:cs typeface="Oswald Medium"/>
                <a:sym typeface="Oswald Medium"/>
              </a:rPr>
              <a:t>BUSINESS CASE FOR CONSOLIDATION</a:t>
            </a:r>
            <a:endParaRPr b="0" sz="2800">
              <a:solidFill>
                <a:srgbClr val="434343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389" name="Google Shape;389;p62"/>
          <p:cNvSpPr txBox="1"/>
          <p:nvPr/>
        </p:nvSpPr>
        <p:spPr>
          <a:xfrm>
            <a:off x="296955" y="857251"/>
            <a:ext cx="8548500" cy="39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58750" lvl="0" marL="171450" rtl="0" algn="l">
              <a:lnSpc>
                <a:spcPct val="90000"/>
              </a:lnSpc>
              <a:spcBef>
                <a:spcPts val="1176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b="1" lang="en" sz="1800">
                <a:latin typeface="Proxima Nova"/>
                <a:ea typeface="Proxima Nova"/>
                <a:cs typeface="Proxima Nova"/>
                <a:sym typeface="Proxima Nova"/>
              </a:rPr>
              <a:t>Benefits of scale</a:t>
            </a: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. Steepened organic growth will improve company valuation multiple, widen investor audience and validate “economies of scale” through our platform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-158750" lvl="0" marL="171450" rtl="0" algn="l">
              <a:lnSpc>
                <a:spcPct val="90000"/>
              </a:lnSpc>
              <a:spcBef>
                <a:spcPts val="1176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b="1" lang="en" sz="18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Cost of entry</a:t>
            </a:r>
            <a:r>
              <a:rPr lang="en" sz="18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. The cost to enter a new market via acquisition can be less than or equal to build cost. </a:t>
            </a:r>
            <a:endParaRPr sz="180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-158750" lvl="0" marL="171450" rtl="0" algn="l">
              <a:lnSpc>
                <a:spcPct val="90000"/>
              </a:lnSpc>
              <a:spcBef>
                <a:spcPts val="1176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b="1" lang="en" sz="18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Speed</a:t>
            </a:r>
            <a:r>
              <a:rPr lang="en" sz="18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. We can accelerate the ramp to ‘target revenue’ by 2.5-3 yrs (varies by market size).</a:t>
            </a:r>
            <a:endParaRPr sz="180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lnSpc>
                <a:spcPct val="90000"/>
              </a:lnSpc>
              <a:spcBef>
                <a:spcPts val="1176"/>
              </a:spcBef>
              <a:spcAft>
                <a:spcPts val="0"/>
              </a:spcAft>
              <a:buNone/>
            </a:pPr>
            <a:r>
              <a:t/>
            </a:r>
            <a:endParaRPr sz="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-1587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b="1" lang="en" sz="1800">
                <a:latin typeface="Proxima Nova"/>
                <a:ea typeface="Proxima Nova"/>
                <a:cs typeface="Proxima Nova"/>
                <a:sym typeface="Proxima Nova"/>
              </a:rPr>
              <a:t>Fragmentation</a:t>
            </a: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. </a:t>
            </a: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There are X+ direct competitors in the DSL space in N. America controlling an unknown % of the spend. These players make it harder for us to enter a market and grow.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171450" rtl="0" algn="l">
              <a:lnSpc>
                <a:spcPct val="90000"/>
              </a:lnSpc>
              <a:spcBef>
                <a:spcPts val="1176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63"/>
          <p:cNvSpPr/>
          <p:nvPr/>
        </p:nvSpPr>
        <p:spPr>
          <a:xfrm>
            <a:off x="2210100" y="2152050"/>
            <a:ext cx="4723800" cy="8394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63"/>
          <p:cNvSpPr txBox="1"/>
          <p:nvPr/>
        </p:nvSpPr>
        <p:spPr>
          <a:xfrm>
            <a:off x="2210075" y="2227950"/>
            <a:ext cx="4723800" cy="6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Oswald Medium"/>
                <a:ea typeface="Oswald Medium"/>
                <a:cs typeface="Oswald Medium"/>
                <a:sym typeface="Oswald Medium"/>
              </a:rPr>
              <a:t>TARGET CUSTOMER</a:t>
            </a:r>
            <a:endParaRPr sz="3600">
              <a:solidFill>
                <a:srgbClr val="FFFFFF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64"/>
          <p:cNvSpPr/>
          <p:nvPr/>
        </p:nvSpPr>
        <p:spPr>
          <a:xfrm>
            <a:off x="6902289" y="1875225"/>
            <a:ext cx="2005200" cy="2906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1" name="Google Shape;401;p64"/>
          <p:cNvCxnSpPr/>
          <p:nvPr/>
        </p:nvCxnSpPr>
        <p:spPr>
          <a:xfrm>
            <a:off x="6895035" y="2594561"/>
            <a:ext cx="20202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02" name="Google Shape;402;p64"/>
          <p:cNvSpPr/>
          <p:nvPr/>
        </p:nvSpPr>
        <p:spPr>
          <a:xfrm>
            <a:off x="4084738" y="1875225"/>
            <a:ext cx="2673600" cy="2906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3" name="Google Shape;403;p64"/>
          <p:cNvCxnSpPr/>
          <p:nvPr/>
        </p:nvCxnSpPr>
        <p:spPr>
          <a:xfrm flipH="1" rot="10800000">
            <a:off x="4109675" y="2594650"/>
            <a:ext cx="2656500" cy="1050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04" name="Google Shape;404;p64"/>
          <p:cNvSpPr/>
          <p:nvPr/>
        </p:nvSpPr>
        <p:spPr>
          <a:xfrm>
            <a:off x="462500" y="1875225"/>
            <a:ext cx="3453300" cy="2906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64"/>
          <p:cNvSpPr txBox="1"/>
          <p:nvPr>
            <p:ph type="title"/>
          </p:nvPr>
        </p:nvSpPr>
        <p:spPr>
          <a:xfrm>
            <a:off x="341300" y="330825"/>
            <a:ext cx="8520600" cy="5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Oswald Medium"/>
                <a:ea typeface="Oswald Medium"/>
                <a:cs typeface="Oswald Medium"/>
                <a:sym typeface="Oswald Medium"/>
              </a:rPr>
              <a:t>NARROWING ON THE “WHO”:</a:t>
            </a:r>
            <a:endParaRPr sz="2400">
              <a:latin typeface="Oswald Medium"/>
              <a:ea typeface="Oswald Medium"/>
              <a:cs typeface="Oswald Medium"/>
              <a:sym typeface="Oswal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406" name="Google Shape;406;p64"/>
          <p:cNvSpPr txBox="1"/>
          <p:nvPr/>
        </p:nvSpPr>
        <p:spPr>
          <a:xfrm>
            <a:off x="341300" y="1266029"/>
            <a:ext cx="5284500" cy="39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Some of the innovative companies we serve well:</a:t>
            </a:r>
            <a:endParaRPr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407" name="Google Shape;407;p64"/>
          <p:cNvSpPr txBox="1"/>
          <p:nvPr/>
        </p:nvSpPr>
        <p:spPr>
          <a:xfrm>
            <a:off x="641925" y="2058350"/>
            <a:ext cx="3050100" cy="3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  <a:latin typeface="Oswald Medium"/>
                <a:ea typeface="Oswald Medium"/>
                <a:cs typeface="Oswald Medium"/>
                <a:sym typeface="Oswald Medium"/>
              </a:rPr>
              <a:t>GROCERY</a:t>
            </a:r>
            <a:endParaRPr sz="1800">
              <a:solidFill>
                <a:srgbClr val="434343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408" name="Google Shape;408;p64"/>
          <p:cNvSpPr txBox="1"/>
          <p:nvPr/>
        </p:nvSpPr>
        <p:spPr>
          <a:xfrm>
            <a:off x="4369920" y="2058348"/>
            <a:ext cx="2314800" cy="4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  <a:latin typeface="Oswald Medium"/>
                <a:ea typeface="Oswald Medium"/>
                <a:cs typeface="Oswald Medium"/>
                <a:sym typeface="Oswald Medium"/>
              </a:rPr>
              <a:t>RETAIL</a:t>
            </a:r>
            <a:endParaRPr sz="1800">
              <a:solidFill>
                <a:srgbClr val="434343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409" name="Google Shape;409;p64"/>
          <p:cNvSpPr txBox="1"/>
          <p:nvPr/>
        </p:nvSpPr>
        <p:spPr>
          <a:xfrm>
            <a:off x="7483677" y="2028843"/>
            <a:ext cx="842700" cy="3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  <a:latin typeface="Oswald Medium"/>
                <a:ea typeface="Oswald Medium"/>
                <a:cs typeface="Oswald Medium"/>
                <a:sym typeface="Oswald Medium"/>
              </a:rPr>
              <a:t>??</a:t>
            </a:r>
            <a:endParaRPr sz="1800">
              <a:solidFill>
                <a:srgbClr val="434343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410" name="Google Shape;410;p64"/>
          <p:cNvSpPr/>
          <p:nvPr/>
        </p:nvSpPr>
        <p:spPr>
          <a:xfrm>
            <a:off x="4813701" y="2836264"/>
            <a:ext cx="1275040" cy="277320"/>
          </a:xfrm>
          <a:prstGeom prst="rect">
            <a:avLst/>
          </a:prstGeom>
          <a:noFill/>
          <a:ln>
            <a:noFill/>
          </a:ln>
        </p:spPr>
      </p:sp>
      <p:sp>
        <p:nvSpPr>
          <p:cNvPr id="411" name="Google Shape;411;p64"/>
          <p:cNvSpPr/>
          <p:nvPr/>
        </p:nvSpPr>
        <p:spPr>
          <a:xfrm>
            <a:off x="4813700" y="3440026"/>
            <a:ext cx="1275039" cy="328673"/>
          </a:xfrm>
          <a:prstGeom prst="rect">
            <a:avLst/>
          </a:prstGeom>
          <a:noFill/>
          <a:ln>
            <a:noFill/>
          </a:ln>
        </p:spPr>
      </p:sp>
      <p:sp>
        <p:nvSpPr>
          <p:cNvPr id="412" name="Google Shape;412;p64"/>
          <p:cNvSpPr/>
          <p:nvPr/>
        </p:nvSpPr>
        <p:spPr>
          <a:xfrm>
            <a:off x="4889901" y="3920750"/>
            <a:ext cx="1191868" cy="647743"/>
          </a:xfrm>
          <a:prstGeom prst="rect">
            <a:avLst/>
          </a:prstGeom>
          <a:noFill/>
          <a:ln>
            <a:noFill/>
          </a:ln>
        </p:spPr>
      </p:sp>
      <p:sp>
        <p:nvSpPr>
          <p:cNvPr id="413" name="Google Shape;413;p64"/>
          <p:cNvSpPr/>
          <p:nvPr/>
        </p:nvSpPr>
        <p:spPr>
          <a:xfrm>
            <a:off x="7268411" y="3434057"/>
            <a:ext cx="1315749" cy="387664"/>
          </a:xfrm>
          <a:prstGeom prst="rect">
            <a:avLst/>
          </a:prstGeom>
          <a:noFill/>
          <a:ln>
            <a:noFill/>
          </a:ln>
        </p:spPr>
      </p:sp>
      <p:sp>
        <p:nvSpPr>
          <p:cNvPr id="414" name="Google Shape;414;p64"/>
          <p:cNvSpPr/>
          <p:nvPr/>
        </p:nvSpPr>
        <p:spPr>
          <a:xfrm>
            <a:off x="7317762" y="3991887"/>
            <a:ext cx="1236481" cy="609287"/>
          </a:xfrm>
          <a:prstGeom prst="rect">
            <a:avLst/>
          </a:prstGeom>
          <a:noFill/>
          <a:ln>
            <a:noFill/>
          </a:ln>
        </p:spPr>
      </p:sp>
      <p:sp>
        <p:nvSpPr>
          <p:cNvPr id="415" name="Google Shape;415;p64"/>
          <p:cNvSpPr/>
          <p:nvPr/>
        </p:nvSpPr>
        <p:spPr>
          <a:xfrm>
            <a:off x="7378221" y="2765979"/>
            <a:ext cx="1068267" cy="387664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416" name="Google Shape;416;p64"/>
          <p:cNvCxnSpPr/>
          <p:nvPr/>
        </p:nvCxnSpPr>
        <p:spPr>
          <a:xfrm flipH="1" rot="10800000">
            <a:off x="455250" y="2592161"/>
            <a:ext cx="3434700" cy="240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7" name="Google Shape;417;p64"/>
          <p:cNvSpPr/>
          <p:nvPr/>
        </p:nvSpPr>
        <p:spPr>
          <a:xfrm>
            <a:off x="455238" y="1121932"/>
            <a:ext cx="642000" cy="528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64"/>
          <p:cNvSpPr/>
          <p:nvPr/>
        </p:nvSpPr>
        <p:spPr>
          <a:xfrm>
            <a:off x="481335" y="3315295"/>
            <a:ext cx="1662719" cy="625182"/>
          </a:xfrm>
          <a:prstGeom prst="rect">
            <a:avLst/>
          </a:prstGeom>
          <a:noFill/>
          <a:ln>
            <a:noFill/>
          </a:ln>
        </p:spPr>
      </p:sp>
      <p:sp>
        <p:nvSpPr>
          <p:cNvPr id="419" name="Google Shape;419;p64"/>
          <p:cNvSpPr/>
          <p:nvPr/>
        </p:nvSpPr>
        <p:spPr>
          <a:xfrm>
            <a:off x="733385" y="4090587"/>
            <a:ext cx="1373233" cy="390000"/>
          </a:xfrm>
          <a:prstGeom prst="rect">
            <a:avLst/>
          </a:prstGeom>
          <a:noFill/>
          <a:ln>
            <a:noFill/>
          </a:ln>
        </p:spPr>
      </p:sp>
      <p:sp>
        <p:nvSpPr>
          <p:cNvPr id="420" name="Google Shape;420;p64"/>
          <p:cNvSpPr/>
          <p:nvPr/>
        </p:nvSpPr>
        <p:spPr>
          <a:xfrm>
            <a:off x="695613" y="2836525"/>
            <a:ext cx="1539465" cy="328675"/>
          </a:xfrm>
          <a:prstGeom prst="rect">
            <a:avLst/>
          </a:prstGeom>
          <a:noFill/>
          <a:ln>
            <a:noFill/>
          </a:ln>
        </p:spPr>
      </p:sp>
      <p:sp>
        <p:nvSpPr>
          <p:cNvPr id="421" name="Google Shape;421;p64"/>
          <p:cNvSpPr/>
          <p:nvPr/>
        </p:nvSpPr>
        <p:spPr>
          <a:xfrm>
            <a:off x="2730743" y="2836265"/>
            <a:ext cx="791370" cy="368392"/>
          </a:xfrm>
          <a:prstGeom prst="rect">
            <a:avLst/>
          </a:prstGeom>
          <a:noFill/>
          <a:ln>
            <a:noFill/>
          </a:ln>
        </p:spPr>
      </p:sp>
      <p:sp>
        <p:nvSpPr>
          <p:cNvPr id="422" name="Google Shape;422;p64"/>
          <p:cNvSpPr/>
          <p:nvPr/>
        </p:nvSpPr>
        <p:spPr>
          <a:xfrm>
            <a:off x="2173313" y="3482677"/>
            <a:ext cx="1662724" cy="290423"/>
          </a:xfrm>
          <a:prstGeom prst="rect">
            <a:avLst/>
          </a:prstGeom>
          <a:noFill/>
          <a:ln>
            <a:noFill/>
          </a:ln>
        </p:spPr>
      </p:sp>
      <p:sp>
        <p:nvSpPr>
          <p:cNvPr id="423" name="Google Shape;423;p64"/>
          <p:cNvSpPr/>
          <p:nvPr/>
        </p:nvSpPr>
        <p:spPr>
          <a:xfrm>
            <a:off x="2760926" y="3986802"/>
            <a:ext cx="722599" cy="609300"/>
          </a:xfrm>
          <a:prstGeom prst="rect">
            <a:avLst/>
          </a:prstGeom>
          <a:noFill/>
          <a:ln>
            <a:noFill/>
          </a:ln>
        </p:spPr>
      </p:sp>
      <p:sp>
        <p:nvSpPr>
          <p:cNvPr id="424" name="Google Shape;424;p64"/>
          <p:cNvSpPr txBox="1"/>
          <p:nvPr/>
        </p:nvSpPr>
        <p:spPr>
          <a:xfrm>
            <a:off x="641925" y="4837100"/>
            <a:ext cx="3194100" cy="3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425" name="Google Shape;425;p64"/>
          <p:cNvSpPr txBox="1"/>
          <p:nvPr/>
        </p:nvSpPr>
        <p:spPr>
          <a:xfrm>
            <a:off x="4184125" y="4837100"/>
            <a:ext cx="2500500" cy="3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426" name="Google Shape;426;p64"/>
          <p:cNvSpPr txBox="1"/>
          <p:nvPr/>
        </p:nvSpPr>
        <p:spPr>
          <a:xfrm>
            <a:off x="6956525" y="4847525"/>
            <a:ext cx="1874700" cy="3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65"/>
          <p:cNvSpPr txBox="1"/>
          <p:nvPr/>
        </p:nvSpPr>
        <p:spPr>
          <a:xfrm>
            <a:off x="4721950" y="3147150"/>
            <a:ext cx="4213200" cy="17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B2C competitors going after B2B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Competitors pulling down premium brand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432" name="Google Shape;432;p65"/>
          <p:cNvSpPr txBox="1"/>
          <p:nvPr/>
        </p:nvSpPr>
        <p:spPr>
          <a:xfrm>
            <a:off x="193875" y="3147150"/>
            <a:ext cx="4027200" cy="17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Lead gen engine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Sales culture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Automation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Resourcing/Brand building in Challenger markets</a:t>
            </a:r>
            <a:endParaRPr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Winback in Major markets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Accelerate tech roadmap (recommendation)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433" name="Google Shape;433;p65"/>
          <p:cNvCxnSpPr/>
          <p:nvPr/>
        </p:nvCxnSpPr>
        <p:spPr>
          <a:xfrm>
            <a:off x="4510475" y="198800"/>
            <a:ext cx="12900" cy="4823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34" name="Google Shape;434;p65"/>
          <p:cNvCxnSpPr/>
          <p:nvPr/>
        </p:nvCxnSpPr>
        <p:spPr>
          <a:xfrm flipH="1" rot="10800000">
            <a:off x="576200" y="2608625"/>
            <a:ext cx="8242800" cy="14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35" name="Google Shape;435;p65"/>
          <p:cNvSpPr/>
          <p:nvPr/>
        </p:nvSpPr>
        <p:spPr>
          <a:xfrm>
            <a:off x="589325" y="127125"/>
            <a:ext cx="3411600" cy="3840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6" name="Google Shape;436;p65"/>
          <p:cNvSpPr txBox="1"/>
          <p:nvPr/>
        </p:nvSpPr>
        <p:spPr>
          <a:xfrm>
            <a:off x="589300" y="126825"/>
            <a:ext cx="34116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Oswald Medium"/>
                <a:ea typeface="Oswald Medium"/>
                <a:cs typeface="Oswald Medium"/>
                <a:sym typeface="Oswald Medium"/>
              </a:rPr>
              <a:t>STRENGTHS</a:t>
            </a:r>
            <a:endParaRPr sz="1200">
              <a:solidFill>
                <a:srgbClr val="FFFFFF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437" name="Google Shape;437;p65"/>
          <p:cNvSpPr/>
          <p:nvPr/>
        </p:nvSpPr>
        <p:spPr>
          <a:xfrm>
            <a:off x="5045200" y="127275"/>
            <a:ext cx="3411600" cy="3840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65"/>
          <p:cNvSpPr txBox="1"/>
          <p:nvPr/>
        </p:nvSpPr>
        <p:spPr>
          <a:xfrm>
            <a:off x="5045175" y="126975"/>
            <a:ext cx="34116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Oswald Medium"/>
                <a:ea typeface="Oswald Medium"/>
                <a:cs typeface="Oswald Medium"/>
                <a:sym typeface="Oswald Medium"/>
              </a:rPr>
              <a:t>WEAKNESSES</a:t>
            </a:r>
            <a:endParaRPr sz="1200">
              <a:solidFill>
                <a:srgbClr val="FFFFFF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439" name="Google Shape;439;p65"/>
          <p:cNvSpPr/>
          <p:nvPr/>
        </p:nvSpPr>
        <p:spPr>
          <a:xfrm>
            <a:off x="620338" y="2693238"/>
            <a:ext cx="3411600" cy="3840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65"/>
          <p:cNvSpPr txBox="1"/>
          <p:nvPr/>
        </p:nvSpPr>
        <p:spPr>
          <a:xfrm>
            <a:off x="620338" y="2693238"/>
            <a:ext cx="34116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Oswald Medium"/>
                <a:ea typeface="Oswald Medium"/>
                <a:cs typeface="Oswald Medium"/>
                <a:sym typeface="Oswald Medium"/>
              </a:rPr>
              <a:t>OPPORTUNITIES</a:t>
            </a:r>
            <a:endParaRPr sz="1200">
              <a:solidFill>
                <a:srgbClr val="FFFFFF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441" name="Google Shape;441;p65"/>
          <p:cNvSpPr/>
          <p:nvPr/>
        </p:nvSpPr>
        <p:spPr>
          <a:xfrm>
            <a:off x="5122738" y="2693238"/>
            <a:ext cx="3411600" cy="3840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65"/>
          <p:cNvSpPr txBox="1"/>
          <p:nvPr/>
        </p:nvSpPr>
        <p:spPr>
          <a:xfrm>
            <a:off x="5122738" y="2693238"/>
            <a:ext cx="34116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Oswald Medium"/>
                <a:ea typeface="Oswald Medium"/>
                <a:cs typeface="Oswald Medium"/>
                <a:sym typeface="Oswald Medium"/>
              </a:rPr>
              <a:t>THREATS</a:t>
            </a:r>
            <a:endParaRPr sz="1200">
              <a:solidFill>
                <a:srgbClr val="FFFFFF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443" name="Google Shape;443;p65"/>
          <p:cNvSpPr txBox="1"/>
          <p:nvPr/>
        </p:nvSpPr>
        <p:spPr>
          <a:xfrm>
            <a:off x="620350" y="666650"/>
            <a:ext cx="3411600" cy="17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 End to end service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Brand/mission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Multi-market view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Technology (suite of ordering tools)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Large order protocol (tech, process)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444" name="Google Shape;444;p65"/>
          <p:cNvSpPr txBox="1"/>
          <p:nvPr/>
        </p:nvSpPr>
        <p:spPr>
          <a:xfrm>
            <a:off x="5045200" y="667450"/>
            <a:ext cx="3411600" cy="17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Same-day execution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Consistency of e2e service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Smooth supply&lt;&gt;demand cycle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Oswald Medium"/>
                <a:ea typeface="Oswald Medium"/>
                <a:cs typeface="Oswald Medium"/>
                <a:sym typeface="Oswald Medium"/>
              </a:rPr>
              <a:t>INSIGHTS</a:t>
            </a:r>
            <a:endParaRPr b="0" sz="2400">
              <a:solidFill>
                <a:srgbClr val="434343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450" name="Google Shape;450;p66"/>
          <p:cNvSpPr/>
          <p:nvPr/>
        </p:nvSpPr>
        <p:spPr>
          <a:xfrm>
            <a:off x="482750" y="683932"/>
            <a:ext cx="642000" cy="528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66"/>
          <p:cNvSpPr/>
          <p:nvPr/>
        </p:nvSpPr>
        <p:spPr>
          <a:xfrm>
            <a:off x="341300" y="1201575"/>
            <a:ext cx="3951600" cy="572700"/>
          </a:xfrm>
          <a:prstGeom prst="rect">
            <a:avLst/>
          </a:prstGeom>
          <a:solidFill>
            <a:srgbClr val="38761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3F3F3"/>
                </a:solidFill>
                <a:latin typeface="Oswald Medium"/>
                <a:ea typeface="Oswald Medium"/>
                <a:cs typeface="Oswald Medium"/>
                <a:sym typeface="Oswald Medium"/>
              </a:rPr>
              <a:t>GOING WELL</a:t>
            </a:r>
            <a:endParaRPr sz="2400">
              <a:solidFill>
                <a:srgbClr val="F3F3F3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452" name="Google Shape;452;p66"/>
          <p:cNvSpPr txBox="1"/>
          <p:nvPr/>
        </p:nvSpPr>
        <p:spPr>
          <a:xfrm>
            <a:off x="346400" y="1909175"/>
            <a:ext cx="4266600" cy="21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Transition from “Marketing Communications” (tactical) to “Performance Marketing” (strategic).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Improved understanding of target customer.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MQL’s are ramping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453" name="Google Shape;453;p66"/>
          <p:cNvSpPr/>
          <p:nvPr/>
        </p:nvSpPr>
        <p:spPr>
          <a:xfrm>
            <a:off x="5009000" y="1201575"/>
            <a:ext cx="3951600" cy="5727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  <a:latin typeface="Oswald Medium"/>
                <a:ea typeface="Oswald Medium"/>
                <a:cs typeface="Oswald Medium"/>
                <a:sym typeface="Oswald Medium"/>
              </a:rPr>
              <a:t>OPPORTUNITIES</a:t>
            </a:r>
            <a:endParaRPr sz="2400">
              <a:solidFill>
                <a:srgbClr val="FFFFFF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454" name="Google Shape;454;p66"/>
          <p:cNvSpPr txBox="1"/>
          <p:nvPr/>
        </p:nvSpPr>
        <p:spPr>
          <a:xfrm>
            <a:off x="5009000" y="1909175"/>
            <a:ext cx="3951600" cy="234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Automation of low potential clients.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Stronger sales culture, fueled by data.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Targeted approach by stage of market.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Refined Demo process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Brand and Communication Support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49"/>
          <p:cNvSpPr txBox="1"/>
          <p:nvPr/>
        </p:nvSpPr>
        <p:spPr>
          <a:xfrm>
            <a:off x="231675" y="315175"/>
            <a:ext cx="8814900" cy="13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Oswald"/>
                <a:ea typeface="Oswald"/>
                <a:cs typeface="Oswald"/>
                <a:sym typeface="Oswald"/>
              </a:rPr>
              <a:t>Showcase our premium service to high potential clients through a high touch sales process.</a:t>
            </a:r>
            <a:endParaRPr sz="36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03" name="Google Shape;203;p49"/>
          <p:cNvSpPr/>
          <p:nvPr/>
        </p:nvSpPr>
        <p:spPr>
          <a:xfrm>
            <a:off x="74550" y="1966175"/>
            <a:ext cx="1134600" cy="1092000"/>
          </a:xfrm>
          <a:prstGeom prst="roundRect">
            <a:avLst>
              <a:gd fmla="val 16667" name="adj"/>
            </a:avLst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LEADS / </a:t>
            </a:r>
            <a:r>
              <a:rPr lang="en" sz="17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DEMAND GEN</a:t>
            </a:r>
            <a:endParaRPr sz="17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04" name="Google Shape;204;p49"/>
          <p:cNvSpPr/>
          <p:nvPr/>
        </p:nvSpPr>
        <p:spPr>
          <a:xfrm>
            <a:off x="1287987" y="1966175"/>
            <a:ext cx="1196100" cy="1092000"/>
          </a:xfrm>
          <a:prstGeom prst="roundRect">
            <a:avLst>
              <a:gd fmla="val 16667" name="adj"/>
            </a:avLst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PLAN / RESEARCH</a:t>
            </a:r>
            <a:endParaRPr sz="18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05" name="Google Shape;205;p49"/>
          <p:cNvSpPr/>
          <p:nvPr/>
        </p:nvSpPr>
        <p:spPr>
          <a:xfrm>
            <a:off x="2562900" y="1966175"/>
            <a:ext cx="1041000" cy="1092000"/>
          </a:xfrm>
          <a:prstGeom prst="roundRect">
            <a:avLst>
              <a:gd fmla="val 16667" name="adj"/>
            </a:avLst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NEEDS </a:t>
            </a:r>
            <a:r>
              <a:rPr lang="en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ASSESSMENT</a:t>
            </a:r>
            <a:endParaRPr sz="18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06" name="Google Shape;206;p49"/>
          <p:cNvSpPr/>
          <p:nvPr/>
        </p:nvSpPr>
        <p:spPr>
          <a:xfrm>
            <a:off x="3687763" y="1966175"/>
            <a:ext cx="1273500" cy="1092000"/>
          </a:xfrm>
          <a:prstGeom prst="roundRect">
            <a:avLst>
              <a:gd fmla="val 16667" name="adj"/>
            </a:avLst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DISCOVERY/DEMO</a:t>
            </a:r>
            <a:endParaRPr sz="18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07" name="Google Shape;207;p49"/>
          <p:cNvSpPr/>
          <p:nvPr/>
        </p:nvSpPr>
        <p:spPr>
          <a:xfrm>
            <a:off x="6398288" y="1966175"/>
            <a:ext cx="1372500" cy="1092000"/>
          </a:xfrm>
          <a:prstGeom prst="roundRect">
            <a:avLst>
              <a:gd fmla="val 16667" name="adj"/>
            </a:avLst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NEGOTIATE</a:t>
            </a:r>
            <a:r>
              <a:rPr lang="en" sz="17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/ CLOSE</a:t>
            </a:r>
            <a:endParaRPr sz="17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08" name="Google Shape;208;p49"/>
          <p:cNvSpPr txBox="1"/>
          <p:nvPr/>
        </p:nvSpPr>
        <p:spPr>
          <a:xfrm>
            <a:off x="588825" y="3545400"/>
            <a:ext cx="1134600" cy="14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  <a:latin typeface="Oswald"/>
                <a:ea typeface="Oswald"/>
                <a:cs typeface="Oswald"/>
                <a:sym typeface="Oswald"/>
              </a:rPr>
              <a:t># LEADS</a:t>
            </a:r>
            <a:endParaRPr>
              <a:solidFill>
                <a:srgbClr val="999999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  <a:latin typeface="Oswald"/>
                <a:ea typeface="Oswald"/>
                <a:cs typeface="Oswald"/>
                <a:sym typeface="Oswald"/>
              </a:rPr>
              <a:t>-MQL-SQL CONVERSION</a:t>
            </a:r>
            <a:endParaRPr>
              <a:solidFill>
                <a:srgbClr val="999999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  <a:latin typeface="Oswald"/>
                <a:ea typeface="Oswald"/>
                <a:cs typeface="Oswald"/>
                <a:sym typeface="Oswald"/>
              </a:rPr>
              <a:t>-TOTAL PIPELINE CREATED</a:t>
            </a:r>
            <a:endParaRPr>
              <a:solidFill>
                <a:srgbClr val="999999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09" name="Google Shape;209;p49"/>
          <p:cNvSpPr txBox="1"/>
          <p:nvPr/>
        </p:nvSpPr>
        <p:spPr>
          <a:xfrm>
            <a:off x="2330400" y="3672250"/>
            <a:ext cx="1357500" cy="12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999999"/>
                </a:solidFill>
                <a:latin typeface="Oswald"/>
                <a:ea typeface="Oswald"/>
                <a:cs typeface="Oswald"/>
                <a:sym typeface="Oswald"/>
              </a:rPr>
              <a:t>-# of CONVERSATIONS</a:t>
            </a:r>
            <a:endParaRPr sz="1300">
              <a:solidFill>
                <a:srgbClr val="999999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999999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999999"/>
                </a:solidFill>
                <a:latin typeface="Oswald"/>
                <a:ea typeface="Oswald"/>
                <a:cs typeface="Oswald"/>
                <a:sym typeface="Oswald"/>
              </a:rPr>
              <a:t>-% CONVERSION TO DISCOVERY</a:t>
            </a:r>
            <a:endParaRPr sz="1300">
              <a:solidFill>
                <a:srgbClr val="999999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999999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10" name="Google Shape;210;p49"/>
          <p:cNvSpPr txBox="1"/>
          <p:nvPr/>
        </p:nvSpPr>
        <p:spPr>
          <a:xfrm>
            <a:off x="3800475" y="3706500"/>
            <a:ext cx="2271900" cy="12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  <a:latin typeface="Oswald"/>
                <a:ea typeface="Oswald"/>
                <a:cs typeface="Oswald"/>
                <a:sym typeface="Oswald"/>
              </a:rPr>
              <a:t># of OPPS</a:t>
            </a:r>
            <a:endParaRPr>
              <a:solidFill>
                <a:srgbClr val="999999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  <a:latin typeface="Oswald"/>
                <a:ea typeface="Oswald"/>
                <a:cs typeface="Oswald"/>
                <a:sym typeface="Oswald"/>
              </a:rPr>
              <a:t>-AVG. DEAL SIZE</a:t>
            </a:r>
            <a:endParaRPr>
              <a:solidFill>
                <a:srgbClr val="999999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11" name="Google Shape;211;p49"/>
          <p:cNvSpPr txBox="1"/>
          <p:nvPr/>
        </p:nvSpPr>
        <p:spPr>
          <a:xfrm>
            <a:off x="6529550" y="3636600"/>
            <a:ext cx="1041000" cy="9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  <a:latin typeface="Oswald"/>
                <a:ea typeface="Oswald"/>
                <a:cs typeface="Oswald"/>
                <a:sym typeface="Oswald"/>
              </a:rPr>
              <a:t>-WIN RATE</a:t>
            </a:r>
            <a:endParaRPr>
              <a:solidFill>
                <a:srgbClr val="999999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  <a:latin typeface="Oswald"/>
                <a:ea typeface="Oswald"/>
                <a:cs typeface="Oswald"/>
                <a:sym typeface="Oswald"/>
              </a:rPr>
              <a:t>-SALES CYCLE LENGTH</a:t>
            </a:r>
            <a:endParaRPr>
              <a:solidFill>
                <a:srgbClr val="999999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12" name="Google Shape;212;p49"/>
          <p:cNvSpPr txBox="1"/>
          <p:nvPr/>
        </p:nvSpPr>
        <p:spPr>
          <a:xfrm rot="-5400000">
            <a:off x="-76200" y="3787350"/>
            <a:ext cx="753300" cy="4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999999"/>
                </a:solidFill>
                <a:latin typeface="Oswald"/>
                <a:ea typeface="Oswald"/>
                <a:cs typeface="Oswald"/>
                <a:sym typeface="Oswald"/>
              </a:rPr>
              <a:t>KPIs</a:t>
            </a:r>
            <a:endParaRPr b="1" sz="2400">
              <a:solidFill>
                <a:srgbClr val="999999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13" name="Google Shape;213;p49"/>
          <p:cNvSpPr/>
          <p:nvPr/>
        </p:nvSpPr>
        <p:spPr>
          <a:xfrm>
            <a:off x="5045136" y="1966175"/>
            <a:ext cx="1273500" cy="1092000"/>
          </a:xfrm>
          <a:prstGeom prst="roundRect">
            <a:avLst>
              <a:gd fmla="val 16667" name="adj"/>
            </a:avLst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PROOF / SOLUTION</a:t>
            </a:r>
            <a:endParaRPr sz="18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14" name="Google Shape;214;p49"/>
          <p:cNvSpPr/>
          <p:nvPr/>
        </p:nvSpPr>
        <p:spPr>
          <a:xfrm>
            <a:off x="7850475" y="1966175"/>
            <a:ext cx="1196100" cy="1092000"/>
          </a:xfrm>
          <a:prstGeom prst="roundRect">
            <a:avLst>
              <a:gd fmla="val 16667" name="adj"/>
            </a:avLst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IMPLEMENT</a:t>
            </a:r>
            <a:endParaRPr sz="17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9" name="Google Shape;219;p50"/>
          <p:cNvGraphicFramePr/>
          <p:nvPr/>
        </p:nvGraphicFramePr>
        <p:xfrm>
          <a:off x="91463" y="684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{CC9FF6B6-1D32-4349-9B90-B5595339F1DE}</a:tableStyleId>
              </a:tblPr>
              <a:tblGrid>
                <a:gridCol w="981475"/>
                <a:gridCol w="1045775"/>
                <a:gridCol w="1183275"/>
                <a:gridCol w="1183275"/>
                <a:gridCol w="1141175"/>
                <a:gridCol w="1175925"/>
                <a:gridCol w="1086275"/>
                <a:gridCol w="987825"/>
              </a:tblGrid>
              <a:tr h="1187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EE3324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Leads  / Demand Gen</a:t>
                      </a:r>
                      <a:endParaRPr b="1" sz="1300">
                        <a:solidFill>
                          <a:srgbClr val="EE3324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0000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Plan / Research</a:t>
                      </a:r>
                      <a:endParaRPr b="1">
                        <a:solidFill>
                          <a:srgbClr val="0000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FF99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Needs Assessment</a:t>
                      </a:r>
                      <a:endParaRPr b="1">
                        <a:solidFill>
                          <a:srgbClr val="FF99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4BBA4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b="1" lang="en">
                          <a:solidFill>
                            <a:srgbClr val="38761D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Discovery/Demo</a:t>
                      </a:r>
                      <a:endParaRPr b="1">
                        <a:solidFill>
                          <a:srgbClr val="38761D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9900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Proof / Solution</a:t>
                      </a:r>
                      <a:endParaRPr b="1">
                        <a:solidFill>
                          <a:srgbClr val="9900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53565B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Negotiate &amp; Close</a:t>
                      </a:r>
                      <a:endParaRPr b="1">
                        <a:solidFill>
                          <a:srgbClr val="53565B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Activate / </a:t>
                      </a:r>
                      <a:r>
                        <a:rPr b="1" lang="en" sz="130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Implement</a:t>
                      </a:r>
                      <a:endParaRPr b="1" sz="130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31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Roboto"/>
                          <a:ea typeface="Roboto"/>
                          <a:cs typeface="Roboto"/>
                          <a:sym typeface="Roboto"/>
                        </a:rPr>
                        <a:t>SDRs</a:t>
                      </a:r>
                      <a:endParaRPr b="1" sz="12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highlight>
                          <a:srgbClr val="000000"/>
                        </a:highlight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06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Roboto"/>
                          <a:ea typeface="Roboto"/>
                          <a:cs typeface="Roboto"/>
                          <a:sym typeface="Roboto"/>
                        </a:rPr>
                        <a:t>BDR’s (future)</a:t>
                      </a:r>
                      <a:endParaRPr b="1" sz="12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31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Roboto"/>
                          <a:ea typeface="Roboto"/>
                          <a:cs typeface="Roboto"/>
                          <a:sym typeface="Roboto"/>
                        </a:rPr>
                        <a:t>AE’s </a:t>
                      </a:r>
                      <a:endParaRPr b="1" sz="12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362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8761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E616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4231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Roboto"/>
                          <a:ea typeface="Roboto"/>
                          <a:cs typeface="Roboto"/>
                          <a:sym typeface="Roboto"/>
                        </a:rPr>
                        <a:t>CS (future)</a:t>
                      </a:r>
                      <a:endParaRPr b="1" sz="12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336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Roboto"/>
                          <a:ea typeface="Roboto"/>
                          <a:cs typeface="Roboto"/>
                          <a:sym typeface="Roboto"/>
                        </a:rPr>
                        <a:t>SME’s</a:t>
                      </a:r>
                      <a:endParaRPr b="1" sz="12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8761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E616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20" name="Google Shape;220;p50"/>
          <p:cNvSpPr txBox="1"/>
          <p:nvPr/>
        </p:nvSpPr>
        <p:spPr>
          <a:xfrm>
            <a:off x="245625" y="146357"/>
            <a:ext cx="4191600" cy="5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latin typeface="Oswald"/>
                <a:ea typeface="Oswald"/>
                <a:cs typeface="Oswald"/>
                <a:sym typeface="Oswald"/>
              </a:rPr>
              <a:t>SALES PROCESS</a:t>
            </a:r>
            <a:endParaRPr b="1" i="0" sz="2600" u="none" cap="none" strike="noStrike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51"/>
          <p:cNvSpPr txBox="1"/>
          <p:nvPr>
            <p:ph type="title"/>
          </p:nvPr>
        </p:nvSpPr>
        <p:spPr>
          <a:xfrm>
            <a:off x="311700" y="125750"/>
            <a:ext cx="8520600" cy="41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Oswald Medium"/>
                <a:ea typeface="Oswald Medium"/>
                <a:cs typeface="Oswald Medium"/>
                <a:sym typeface="Oswald Medium"/>
              </a:rPr>
              <a:t>GROWTH PLAYBOOK </a:t>
            </a:r>
            <a:endParaRPr b="0" sz="2400">
              <a:solidFill>
                <a:srgbClr val="434343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226" name="Google Shape;226;p51"/>
          <p:cNvSpPr/>
          <p:nvPr/>
        </p:nvSpPr>
        <p:spPr>
          <a:xfrm>
            <a:off x="452775" y="787325"/>
            <a:ext cx="1548900" cy="45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roxima Nova"/>
                <a:ea typeface="Proxima Nova"/>
                <a:cs typeface="Proxima Nova"/>
                <a:sym typeface="Proxima Nova"/>
              </a:rPr>
              <a:t>Demand/</a:t>
            </a:r>
            <a:r>
              <a:rPr b="1" lang="en">
                <a:latin typeface="Proxima Nova"/>
                <a:ea typeface="Proxima Nova"/>
                <a:cs typeface="Proxima Nova"/>
                <a:sym typeface="Proxima Nova"/>
              </a:rPr>
              <a:t>Lead Gen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27" name="Google Shape;227;p51"/>
          <p:cNvSpPr/>
          <p:nvPr/>
        </p:nvSpPr>
        <p:spPr>
          <a:xfrm>
            <a:off x="452775" y="1586825"/>
            <a:ext cx="1548900" cy="482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roxima Nova"/>
                <a:ea typeface="Proxima Nova"/>
                <a:cs typeface="Proxima Nova"/>
                <a:sym typeface="Proxima Nova"/>
              </a:rPr>
              <a:t>Plan  / Research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28" name="Google Shape;228;p51"/>
          <p:cNvSpPr/>
          <p:nvPr/>
        </p:nvSpPr>
        <p:spPr>
          <a:xfrm>
            <a:off x="452800" y="2342425"/>
            <a:ext cx="1548900" cy="60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roxima Nova"/>
                <a:ea typeface="Proxima Nova"/>
                <a:cs typeface="Proxima Nova"/>
                <a:sym typeface="Proxima Nova"/>
              </a:rPr>
              <a:t>Needs Assessment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229" name="Google Shape;229;p51"/>
          <p:cNvCxnSpPr/>
          <p:nvPr/>
        </p:nvCxnSpPr>
        <p:spPr>
          <a:xfrm flipH="1" rot="10800000">
            <a:off x="516475" y="1487663"/>
            <a:ext cx="79170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230" name="Google Shape;230;p51"/>
          <p:cNvCxnSpPr/>
          <p:nvPr/>
        </p:nvCxnSpPr>
        <p:spPr>
          <a:xfrm flipH="1" rot="10800000">
            <a:off x="516475" y="2230000"/>
            <a:ext cx="79170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231" name="Google Shape;231;p51"/>
          <p:cNvSpPr txBox="1"/>
          <p:nvPr/>
        </p:nvSpPr>
        <p:spPr>
          <a:xfrm>
            <a:off x="2267575" y="695375"/>
            <a:ext cx="2770800" cy="7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Proxima Nova"/>
                <a:ea typeface="Proxima Nova"/>
                <a:cs typeface="Proxima Nova"/>
                <a:sym typeface="Proxima Nova"/>
              </a:rPr>
              <a:t>Marketing: 100% of Inbound Lead Gen, 20% of Outbound</a:t>
            </a:r>
            <a:endParaRPr b="1"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Paid: Search, Social, Programmatic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SEO, Content Marketing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32" name="Google Shape;232;p51"/>
          <p:cNvSpPr txBox="1"/>
          <p:nvPr/>
        </p:nvSpPr>
        <p:spPr>
          <a:xfrm>
            <a:off x="5158175" y="695375"/>
            <a:ext cx="2748600" cy="7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Proxima Nova"/>
                <a:ea typeface="Proxima Nova"/>
                <a:cs typeface="Proxima Nova"/>
                <a:sym typeface="Proxima Nova"/>
              </a:rPr>
              <a:t>SDR</a:t>
            </a:r>
            <a:r>
              <a:rPr b="1" lang="en" sz="1200">
                <a:latin typeface="Proxima Nova"/>
                <a:ea typeface="Proxima Nova"/>
                <a:cs typeface="Proxima Nova"/>
                <a:sym typeface="Proxima Nova"/>
              </a:rPr>
              <a:t>: 80% of Outbound Lead Gen</a:t>
            </a:r>
            <a:endParaRPr b="1"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Lists, “Cold” walk-in, Referral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Phone, email, Leadfeeder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33" name="Google Shape;233;p51"/>
          <p:cNvSpPr txBox="1"/>
          <p:nvPr/>
        </p:nvSpPr>
        <p:spPr>
          <a:xfrm>
            <a:off x="2329225" y="1550125"/>
            <a:ext cx="6104400" cy="6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Conduct territory, account and/or opportunity planning, Identify potential opportunity, Conduct pre-call planning and research, Identify potential beneficiary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Stimulate interest with Cold Call and or Cold Email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34" name="Google Shape;234;p51"/>
          <p:cNvSpPr txBox="1"/>
          <p:nvPr/>
        </p:nvSpPr>
        <p:spPr>
          <a:xfrm>
            <a:off x="2267575" y="2350700"/>
            <a:ext cx="5784900" cy="5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Proxima Nova"/>
                <a:ea typeface="Proxima Nova"/>
                <a:cs typeface="Proxima Nova"/>
                <a:sym typeface="Proxima Nova"/>
              </a:rPr>
              <a:t>SDR: 50% of Leads are qualified prior to Discovery. Qualifying Criteria, BANT, Q&amp;A on value, features/benefits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35" name="Google Shape;235;p51"/>
          <p:cNvSpPr txBox="1"/>
          <p:nvPr/>
        </p:nvSpPr>
        <p:spPr>
          <a:xfrm>
            <a:off x="2220925" y="3709225"/>
            <a:ext cx="6275700" cy="74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Create or re-engineer vision, Presentation, Determine evaluation criteria, Propose a plan of next steps, Demo, Site Visits,  Comparison Store Visits, Prove Capabilities.</a:t>
            </a:r>
            <a:endParaRPr sz="11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Conduct review of proposal - Ask for the business - Receive verbal approval</a:t>
            </a:r>
            <a:endParaRPr sz="11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236" name="Google Shape;236;p51"/>
          <p:cNvCxnSpPr/>
          <p:nvPr/>
        </p:nvCxnSpPr>
        <p:spPr>
          <a:xfrm flipH="1" rot="10800000">
            <a:off x="516475" y="3017400"/>
            <a:ext cx="79170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237" name="Google Shape;237;p51"/>
          <p:cNvSpPr/>
          <p:nvPr/>
        </p:nvSpPr>
        <p:spPr>
          <a:xfrm>
            <a:off x="452775" y="3110900"/>
            <a:ext cx="1548900" cy="419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roxima Nova"/>
                <a:ea typeface="Proxima Nova"/>
                <a:cs typeface="Proxima Nova"/>
                <a:sym typeface="Proxima Nova"/>
              </a:rPr>
              <a:t>Discovery/Demo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38" name="Google Shape;238;p51"/>
          <p:cNvSpPr txBox="1"/>
          <p:nvPr/>
        </p:nvSpPr>
        <p:spPr>
          <a:xfrm>
            <a:off x="2220925" y="3037363"/>
            <a:ext cx="5685900" cy="6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Uncover business pains or issues, Negotiate access to power person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Confirm dialogue and agree upon next steps: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Do they fit within our current ‘Ideal Customer’ profile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39" name="Google Shape;239;p51"/>
          <p:cNvSpPr/>
          <p:nvPr/>
        </p:nvSpPr>
        <p:spPr>
          <a:xfrm>
            <a:off x="452775" y="3655375"/>
            <a:ext cx="1548900" cy="482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roxima Nova"/>
                <a:ea typeface="Proxima Nova"/>
                <a:cs typeface="Proxima Nova"/>
                <a:sym typeface="Proxima Nova"/>
              </a:rPr>
              <a:t>Proof / Solution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40" name="Google Shape;240;p51"/>
          <p:cNvSpPr/>
          <p:nvPr/>
        </p:nvSpPr>
        <p:spPr>
          <a:xfrm>
            <a:off x="452775" y="4262850"/>
            <a:ext cx="1548900" cy="60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roxima Nova"/>
                <a:ea typeface="Proxima Nova"/>
                <a:cs typeface="Proxima Nova"/>
                <a:sym typeface="Proxima Nova"/>
              </a:rPr>
              <a:t>Negotiate / Close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41" name="Google Shape;241;p51"/>
          <p:cNvSpPr txBox="1"/>
          <p:nvPr/>
        </p:nvSpPr>
        <p:spPr>
          <a:xfrm>
            <a:off x="2220925" y="4414175"/>
            <a:ext cx="6275700" cy="6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Prepare for final negotiations (T’s and C’s) - Reach final agreement, Sign Documents</a:t>
            </a:r>
            <a:endParaRPr sz="11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Legal, Pricing, Operational Plan is developed</a:t>
            </a:r>
            <a:endParaRPr sz="11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Discuss timeline for service to transition or commence</a:t>
            </a:r>
            <a:endParaRPr sz="11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52"/>
          <p:cNvSpPr txBox="1"/>
          <p:nvPr>
            <p:ph type="title"/>
          </p:nvPr>
        </p:nvSpPr>
        <p:spPr>
          <a:xfrm>
            <a:off x="341300" y="178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Oswald Medium"/>
                <a:ea typeface="Oswald Medium"/>
                <a:cs typeface="Oswald Medium"/>
                <a:sym typeface="Oswald Medium"/>
              </a:rPr>
              <a:t>AE RETENTION</a:t>
            </a:r>
            <a:r>
              <a:rPr lang="en" sz="2400">
                <a:latin typeface="Oswald Medium"/>
                <a:ea typeface="Oswald Medium"/>
                <a:cs typeface="Oswald Medium"/>
                <a:sym typeface="Oswald Medium"/>
              </a:rPr>
              <a:t> PLAYBOOK </a:t>
            </a:r>
            <a:endParaRPr b="0" sz="2400">
              <a:solidFill>
                <a:srgbClr val="434343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247" name="Google Shape;247;p52"/>
          <p:cNvSpPr/>
          <p:nvPr/>
        </p:nvSpPr>
        <p:spPr>
          <a:xfrm>
            <a:off x="452800" y="940400"/>
            <a:ext cx="1548900" cy="60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roxima Nova"/>
                <a:ea typeface="Proxima Nova"/>
                <a:cs typeface="Proxima Nova"/>
                <a:sym typeface="Proxima Nova"/>
              </a:rPr>
              <a:t>Engage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48" name="Google Shape;248;p52"/>
          <p:cNvSpPr/>
          <p:nvPr/>
        </p:nvSpPr>
        <p:spPr>
          <a:xfrm>
            <a:off x="452800" y="2040525"/>
            <a:ext cx="1548900" cy="60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roxima Nova"/>
                <a:ea typeface="Proxima Nova"/>
                <a:cs typeface="Proxima Nova"/>
                <a:sym typeface="Proxima Nova"/>
              </a:rPr>
              <a:t>Retain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49" name="Google Shape;249;p52"/>
          <p:cNvSpPr/>
          <p:nvPr/>
        </p:nvSpPr>
        <p:spPr>
          <a:xfrm>
            <a:off x="452800" y="3096450"/>
            <a:ext cx="1548900" cy="60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roxima Nova"/>
                <a:ea typeface="Proxima Nova"/>
                <a:cs typeface="Proxima Nova"/>
                <a:sym typeface="Proxima Nova"/>
              </a:rPr>
              <a:t>Expand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250" name="Google Shape;250;p52"/>
          <p:cNvCxnSpPr/>
          <p:nvPr/>
        </p:nvCxnSpPr>
        <p:spPr>
          <a:xfrm flipH="1" rot="10800000">
            <a:off x="516475" y="1920600"/>
            <a:ext cx="79170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251" name="Google Shape;251;p52"/>
          <p:cNvCxnSpPr/>
          <p:nvPr/>
        </p:nvCxnSpPr>
        <p:spPr>
          <a:xfrm flipH="1" rot="10800000">
            <a:off x="516475" y="2856050"/>
            <a:ext cx="79170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252" name="Google Shape;252;p52"/>
          <p:cNvSpPr txBox="1"/>
          <p:nvPr/>
        </p:nvSpPr>
        <p:spPr>
          <a:xfrm>
            <a:off x="2267575" y="787450"/>
            <a:ext cx="2624700" cy="7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Proxima Nova"/>
                <a:ea typeface="Proxima Nova"/>
                <a:cs typeface="Proxima Nova"/>
                <a:sym typeface="Proxima Nova"/>
              </a:rPr>
              <a:t>Marketing: 80% of Lead Gen</a:t>
            </a:r>
            <a:endParaRPr b="1"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Paid: Search, Social, Programmatic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SEO, Content Marketing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Referrals, WoM, Direct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Conversion rate optimization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53" name="Google Shape;253;p52"/>
          <p:cNvSpPr txBox="1"/>
          <p:nvPr/>
        </p:nvSpPr>
        <p:spPr>
          <a:xfrm>
            <a:off x="2267575" y="1995775"/>
            <a:ext cx="2709600" cy="7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Proxima Nova"/>
                <a:ea typeface="Proxima Nova"/>
                <a:cs typeface="Proxima Nova"/>
                <a:sym typeface="Proxima Nova"/>
              </a:rPr>
              <a:t>50% of leads are qualified</a:t>
            </a:r>
            <a:endParaRPr b="1"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In-person or remote meeting w/ BDM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Lunch and Learn and/or demo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54" name="Google Shape;254;p52"/>
          <p:cNvSpPr txBox="1"/>
          <p:nvPr/>
        </p:nvSpPr>
        <p:spPr>
          <a:xfrm>
            <a:off x="2267575" y="2933525"/>
            <a:ext cx="2832900" cy="7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Proxima Nova"/>
                <a:ea typeface="Proxima Nova"/>
                <a:cs typeface="Proxima Nova"/>
                <a:sym typeface="Proxima Nova"/>
              </a:rPr>
              <a:t>50% of meetings to Trial, </a:t>
            </a:r>
            <a:endParaRPr b="1"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Proxima Nova"/>
                <a:ea typeface="Proxima Nova"/>
                <a:cs typeface="Proxima Nova"/>
                <a:sym typeface="Proxima Nova"/>
              </a:rPr>
              <a:t>50% of Trials to Close (contract)</a:t>
            </a:r>
            <a:endParaRPr b="1"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2 week trial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6-12 month contract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55" name="Google Shape;255;p52"/>
          <p:cNvSpPr/>
          <p:nvPr/>
        </p:nvSpPr>
        <p:spPr>
          <a:xfrm>
            <a:off x="5487625" y="3043325"/>
            <a:ext cx="1028400" cy="572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Proxima Nova"/>
                <a:ea typeface="Proxima Nova"/>
                <a:cs typeface="Proxima Nova"/>
                <a:sym typeface="Proxima Nova"/>
              </a:rPr>
              <a:t>No contract</a:t>
            </a:r>
            <a:endParaRPr sz="10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56" name="Google Shape;256;p52"/>
          <p:cNvSpPr txBox="1"/>
          <p:nvPr/>
        </p:nvSpPr>
        <p:spPr>
          <a:xfrm>
            <a:off x="6677000" y="2933525"/>
            <a:ext cx="2355900" cy="9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Non-Committed Account AM</a:t>
            </a:r>
            <a:endParaRPr b="1" sz="11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Drive regular ordering behaviour</a:t>
            </a:r>
            <a:endParaRPr sz="11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Push for contract (commitment)</a:t>
            </a:r>
            <a:endParaRPr sz="11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257" name="Google Shape;257;p52"/>
          <p:cNvCxnSpPr/>
          <p:nvPr/>
        </p:nvCxnSpPr>
        <p:spPr>
          <a:xfrm flipH="1" rot="10800000">
            <a:off x="516475" y="3938050"/>
            <a:ext cx="7917000" cy="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258" name="Google Shape;258;p52"/>
          <p:cNvSpPr/>
          <p:nvPr/>
        </p:nvSpPr>
        <p:spPr>
          <a:xfrm>
            <a:off x="452800" y="4170500"/>
            <a:ext cx="1623900" cy="60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Proxima Nova"/>
                <a:ea typeface="Proxima Nova"/>
                <a:cs typeface="Proxima Nova"/>
                <a:sym typeface="Proxima Nova"/>
              </a:rPr>
              <a:t>Winback/Referral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59" name="Google Shape;259;p52"/>
          <p:cNvSpPr txBox="1"/>
          <p:nvPr/>
        </p:nvSpPr>
        <p:spPr>
          <a:xfrm>
            <a:off x="2267575" y="4078550"/>
            <a:ext cx="5685900" cy="7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Proxima Nova"/>
                <a:ea typeface="Proxima Nova"/>
                <a:cs typeface="Proxima Nova"/>
                <a:sym typeface="Proxima Nova"/>
              </a:rPr>
              <a:t>Committed Account AM</a:t>
            </a:r>
            <a:endParaRPr b="1"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Review client health (adoption, contract compliance, service issues)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roxima Nova"/>
                <a:ea typeface="Proxima Nova"/>
                <a:cs typeface="Proxima Nova"/>
                <a:sym typeface="Proxima Nova"/>
              </a:rPr>
              <a:t>Coverage &amp; Contact (80% of book contacted monthly)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53"/>
          <p:cNvSpPr/>
          <p:nvPr/>
        </p:nvSpPr>
        <p:spPr>
          <a:xfrm>
            <a:off x="2472925" y="4124650"/>
            <a:ext cx="1704600" cy="5046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rgbClr val="0000FF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53"/>
          <p:cNvSpPr txBox="1"/>
          <p:nvPr>
            <p:ph type="title"/>
          </p:nvPr>
        </p:nvSpPr>
        <p:spPr>
          <a:xfrm>
            <a:off x="350975" y="164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Oswald Medium"/>
                <a:ea typeface="Oswald Medium"/>
                <a:cs typeface="Oswald Medium"/>
                <a:sym typeface="Oswald Medium"/>
              </a:rPr>
              <a:t>GENERATE DEMAND &gt;&gt; TO &gt;&gt; CLOSE</a:t>
            </a:r>
            <a:endParaRPr b="0" sz="2400">
              <a:solidFill>
                <a:srgbClr val="434343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266" name="Google Shape;266;p53"/>
          <p:cNvSpPr/>
          <p:nvPr/>
        </p:nvSpPr>
        <p:spPr>
          <a:xfrm>
            <a:off x="482750" y="683932"/>
            <a:ext cx="642000" cy="5280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53"/>
          <p:cNvSpPr/>
          <p:nvPr/>
        </p:nvSpPr>
        <p:spPr>
          <a:xfrm>
            <a:off x="450500" y="1121175"/>
            <a:ext cx="3716100" cy="504600"/>
          </a:xfrm>
          <a:prstGeom prst="roundRect">
            <a:avLst>
              <a:gd fmla="val 16667" name="adj"/>
            </a:avLst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GENERATE DEMAND</a:t>
            </a:r>
            <a:endParaRPr sz="18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68" name="Google Shape;268;p53"/>
          <p:cNvSpPr/>
          <p:nvPr/>
        </p:nvSpPr>
        <p:spPr>
          <a:xfrm>
            <a:off x="4810575" y="1121175"/>
            <a:ext cx="3716100" cy="504600"/>
          </a:xfrm>
          <a:prstGeom prst="roundRect">
            <a:avLst>
              <a:gd fmla="val 16667" name="adj"/>
            </a:avLst>
          </a:prstGeom>
          <a:solidFill>
            <a:srgbClr val="98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CLOSE</a:t>
            </a:r>
            <a:endParaRPr sz="18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69" name="Google Shape;269;p53"/>
          <p:cNvSpPr/>
          <p:nvPr/>
        </p:nvSpPr>
        <p:spPr>
          <a:xfrm>
            <a:off x="202300" y="1793650"/>
            <a:ext cx="1803600" cy="516900"/>
          </a:xfrm>
          <a:prstGeom prst="roundRect">
            <a:avLst>
              <a:gd fmla="val 16667" name="adj"/>
            </a:avLst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Create Leads</a:t>
            </a:r>
            <a:endParaRPr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70" name="Google Shape;270;p53"/>
          <p:cNvSpPr/>
          <p:nvPr/>
        </p:nvSpPr>
        <p:spPr>
          <a:xfrm>
            <a:off x="2072025" y="1793650"/>
            <a:ext cx="1803600" cy="516900"/>
          </a:xfrm>
          <a:prstGeom prst="roundRect">
            <a:avLst>
              <a:gd fmla="val 16667" name="adj"/>
            </a:avLst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Qualify Leads</a:t>
            </a:r>
            <a:endParaRPr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71" name="Google Shape;271;p53"/>
          <p:cNvSpPr/>
          <p:nvPr/>
        </p:nvSpPr>
        <p:spPr>
          <a:xfrm>
            <a:off x="4322750" y="1793650"/>
            <a:ext cx="1803600" cy="516900"/>
          </a:xfrm>
          <a:prstGeom prst="roundRect">
            <a:avLst>
              <a:gd fmla="val 16667" name="adj"/>
            </a:avLst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Discovery/Prove</a:t>
            </a:r>
            <a:endParaRPr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72" name="Google Shape;272;p53"/>
          <p:cNvSpPr/>
          <p:nvPr/>
        </p:nvSpPr>
        <p:spPr>
          <a:xfrm>
            <a:off x="7394325" y="1793650"/>
            <a:ext cx="1664100" cy="516900"/>
          </a:xfrm>
          <a:prstGeom prst="roundRect">
            <a:avLst>
              <a:gd fmla="val 16667" name="adj"/>
            </a:avLst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Negotiate/Close</a:t>
            </a:r>
            <a:endParaRPr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73" name="Google Shape;273;p53"/>
          <p:cNvSpPr txBox="1"/>
          <p:nvPr/>
        </p:nvSpPr>
        <p:spPr>
          <a:xfrm>
            <a:off x="504050" y="2478425"/>
            <a:ext cx="1803600" cy="23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latin typeface="Proxima Nova"/>
                <a:ea typeface="Proxima Nova"/>
                <a:cs typeface="Proxima Nova"/>
                <a:sym typeface="Proxima Nova"/>
              </a:rPr>
              <a:t>Inbound (from Mktg):</a:t>
            </a:r>
            <a:endParaRPr sz="1100" u="sng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Referrals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Search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Paid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Direct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Events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latin typeface="Proxima Nova"/>
                <a:ea typeface="Proxima Nova"/>
                <a:cs typeface="Proxima Nova"/>
                <a:sym typeface="Proxima Nova"/>
              </a:rPr>
              <a:t>Outbound:</a:t>
            </a:r>
            <a:endParaRPr sz="1100" u="sng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Lists/Biz directories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Cold walk-in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LinkedIn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74" name="Google Shape;274;p53"/>
          <p:cNvSpPr txBox="1"/>
          <p:nvPr/>
        </p:nvSpPr>
        <p:spPr>
          <a:xfrm>
            <a:off x="2392525" y="2478425"/>
            <a:ext cx="1865400" cy="23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Industry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Locations/Sites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Budget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Current Provider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?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	          ?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Enterprise &gt;= $50K/month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Large = $25-50K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Medium = $10K-$25K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Small &lt;= $10K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75" name="Google Shape;275;p53"/>
          <p:cNvSpPr/>
          <p:nvPr/>
        </p:nvSpPr>
        <p:spPr>
          <a:xfrm>
            <a:off x="3125425" y="3674500"/>
            <a:ext cx="399600" cy="3096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53"/>
          <p:cNvSpPr txBox="1"/>
          <p:nvPr/>
        </p:nvSpPr>
        <p:spPr>
          <a:xfrm>
            <a:off x="4530613" y="2633950"/>
            <a:ext cx="1929600" cy="15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Showcase quality tech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Confirm strategy/needs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Identify pain points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Targeted pitch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Ask for order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Handle Objections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Articulate Value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277" name="Google Shape;277;p53"/>
          <p:cNvCxnSpPr>
            <a:stCxn id="264" idx="3"/>
          </p:cNvCxnSpPr>
          <p:nvPr/>
        </p:nvCxnSpPr>
        <p:spPr>
          <a:xfrm flipH="1" rot="10800000">
            <a:off x="4177525" y="3128350"/>
            <a:ext cx="685500" cy="12486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dash"/>
            <a:round/>
            <a:headEnd len="med" w="med" type="none"/>
            <a:tailEnd len="med" w="med" type="triangle"/>
          </a:ln>
        </p:spPr>
      </p:cxnSp>
      <p:sp>
        <p:nvSpPr>
          <p:cNvPr id="278" name="Google Shape;278;p53"/>
          <p:cNvSpPr txBox="1"/>
          <p:nvPr/>
        </p:nvSpPr>
        <p:spPr>
          <a:xfrm>
            <a:off x="7128950" y="2478425"/>
            <a:ext cx="1929600" cy="8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Discuss Implementation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Key Stakeholders 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Follow up Proposal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roxima Nova"/>
                <a:ea typeface="Proxima Nova"/>
                <a:cs typeface="Proxima Nova"/>
                <a:sym typeface="Proxima Nova"/>
              </a:rPr>
              <a:t>Terms and Conditions</a:t>
            </a:r>
            <a:endParaRPr sz="11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279" name="Google Shape;279;p53"/>
          <p:cNvCxnSpPr/>
          <p:nvPr/>
        </p:nvCxnSpPr>
        <p:spPr>
          <a:xfrm>
            <a:off x="4212288" y="1373475"/>
            <a:ext cx="5526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80" name="Google Shape;280;p53"/>
          <p:cNvSpPr txBox="1"/>
          <p:nvPr/>
        </p:nvSpPr>
        <p:spPr>
          <a:xfrm rot="-5400000">
            <a:off x="-341650" y="3143825"/>
            <a:ext cx="1020600" cy="4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9999"/>
                </a:solidFill>
                <a:latin typeface="Oswald"/>
                <a:ea typeface="Oswald"/>
                <a:cs typeface="Oswald"/>
                <a:sym typeface="Oswald"/>
              </a:rPr>
              <a:t>ACTIVITIES</a:t>
            </a:r>
            <a:endParaRPr b="1">
              <a:solidFill>
                <a:srgbClr val="999999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81" name="Google Shape;281;p53"/>
          <p:cNvSpPr/>
          <p:nvPr/>
        </p:nvSpPr>
        <p:spPr>
          <a:xfrm>
            <a:off x="6219289" y="1793650"/>
            <a:ext cx="1082100" cy="516900"/>
          </a:xfrm>
          <a:prstGeom prst="roundRect">
            <a:avLst>
              <a:gd fmla="val 16667" name="adj"/>
            </a:avLst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Engage</a:t>
            </a:r>
            <a:endParaRPr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54"/>
          <p:cNvSpPr txBox="1"/>
          <p:nvPr>
            <p:ph type="title"/>
          </p:nvPr>
        </p:nvSpPr>
        <p:spPr>
          <a:xfrm>
            <a:off x="358150" y="1093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Oswald Medium"/>
                <a:ea typeface="Oswald Medium"/>
                <a:cs typeface="Oswald Medium"/>
                <a:sym typeface="Oswald Medium"/>
              </a:rPr>
              <a:t>GETTING TO $10M IN FY 2020</a:t>
            </a:r>
            <a:endParaRPr b="0" sz="2400">
              <a:solidFill>
                <a:srgbClr val="434343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cxnSp>
        <p:nvCxnSpPr>
          <p:cNvPr id="287" name="Google Shape;287;p54"/>
          <p:cNvCxnSpPr/>
          <p:nvPr/>
        </p:nvCxnSpPr>
        <p:spPr>
          <a:xfrm>
            <a:off x="3009250" y="1060525"/>
            <a:ext cx="0" cy="2825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288" name="Google Shape;288;p54"/>
          <p:cNvCxnSpPr/>
          <p:nvPr/>
        </p:nvCxnSpPr>
        <p:spPr>
          <a:xfrm>
            <a:off x="6164500" y="984325"/>
            <a:ext cx="0" cy="2825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289" name="Google Shape;289;p54"/>
          <p:cNvSpPr txBox="1"/>
          <p:nvPr/>
        </p:nvSpPr>
        <p:spPr>
          <a:xfrm>
            <a:off x="6277150" y="1571750"/>
            <a:ext cx="2847000" cy="26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Proxima Nova"/>
                <a:ea typeface="Proxima Nova"/>
                <a:cs typeface="Proxima Nova"/>
                <a:sym typeface="Proxima Nova"/>
              </a:rPr>
              <a:t>Accelerate growth and market share </a:t>
            </a: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through...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90" name="Google Shape;290;p54"/>
          <p:cNvSpPr txBox="1"/>
          <p:nvPr/>
        </p:nvSpPr>
        <p:spPr>
          <a:xfrm>
            <a:off x="3009250" y="1571750"/>
            <a:ext cx="3124500" cy="174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Continue </a:t>
            </a:r>
            <a:r>
              <a:rPr b="1" lang="en" sz="1800">
                <a:latin typeface="Proxima Nova"/>
                <a:ea typeface="Proxima Nova"/>
                <a:cs typeface="Proxima Nova"/>
                <a:sym typeface="Proxima Nova"/>
              </a:rPr>
              <a:t>journey to Platform Growth</a:t>
            </a: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 by automating highly manual tasks and Marketing Efforts</a:t>
            </a:r>
            <a:endParaRPr sz="30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91" name="Google Shape;291;p54"/>
          <p:cNvSpPr txBox="1"/>
          <p:nvPr/>
        </p:nvSpPr>
        <p:spPr>
          <a:xfrm>
            <a:off x="104650" y="1607475"/>
            <a:ext cx="2847000" cy="174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Increase </a:t>
            </a:r>
            <a:r>
              <a:rPr b="1" lang="en" sz="1800">
                <a:latin typeface="Proxima Nova"/>
                <a:ea typeface="Proxima Nova"/>
                <a:cs typeface="Proxima Nova"/>
                <a:sym typeface="Proxima Nova"/>
              </a:rPr>
              <a:t>Revenue and # of </a:t>
            </a:r>
            <a:r>
              <a:rPr b="1" lang="en" sz="1800">
                <a:latin typeface="Proxima Nova"/>
                <a:ea typeface="Proxima Nova"/>
                <a:cs typeface="Proxima Nova"/>
                <a:sym typeface="Proxima Nova"/>
              </a:rPr>
              <a:t>clients </a:t>
            </a: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by improving Sales engine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92" name="Google Shape;292;p54"/>
          <p:cNvSpPr txBox="1"/>
          <p:nvPr/>
        </p:nvSpPr>
        <p:spPr>
          <a:xfrm>
            <a:off x="6155500" y="2837225"/>
            <a:ext cx="2964900" cy="115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999999"/>
                </a:solidFill>
                <a:latin typeface="Proxima Nova"/>
                <a:ea typeface="Proxima Nova"/>
                <a:cs typeface="Proxima Nova"/>
                <a:sym typeface="Proxima Nova"/>
              </a:rPr>
              <a:t>$ from inorganic efforts</a:t>
            </a:r>
            <a:endParaRPr b="1" sz="2000"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93" name="Google Shape;293;p54"/>
          <p:cNvSpPr txBox="1"/>
          <p:nvPr/>
        </p:nvSpPr>
        <p:spPr>
          <a:xfrm>
            <a:off x="3056200" y="2532425"/>
            <a:ext cx="3124500" cy="16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800">
              <a:solidFill>
                <a:srgbClr val="98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999999"/>
                </a:solidFill>
                <a:latin typeface="Proxima Nova"/>
                <a:ea typeface="Proxima Nova"/>
                <a:cs typeface="Proxima Nova"/>
                <a:sym typeface="Proxima Nova"/>
              </a:rPr>
              <a:t>#of Qualified Leads</a:t>
            </a:r>
            <a:endParaRPr b="1" sz="2200"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999999"/>
                </a:solidFill>
                <a:latin typeface="Proxima Nova"/>
                <a:ea typeface="Proxima Nova"/>
                <a:cs typeface="Proxima Nova"/>
                <a:sym typeface="Proxima Nova"/>
              </a:rPr>
              <a:t>Customer Churn/Retention</a:t>
            </a:r>
            <a:endParaRPr b="1" sz="2200"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94" name="Google Shape;294;p54"/>
          <p:cNvSpPr txBox="1"/>
          <p:nvPr/>
        </p:nvSpPr>
        <p:spPr>
          <a:xfrm>
            <a:off x="56800" y="2380025"/>
            <a:ext cx="2894700" cy="185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rgbClr val="999999"/>
                </a:solidFill>
                <a:latin typeface="Proxima Nova"/>
                <a:ea typeface="Proxima Nova"/>
                <a:cs typeface="Proxima Nova"/>
                <a:sym typeface="Proxima Nova"/>
              </a:rPr>
              <a:t>Total </a:t>
            </a:r>
            <a:r>
              <a:rPr b="1" lang="en" sz="1900">
                <a:solidFill>
                  <a:srgbClr val="999999"/>
                </a:solidFill>
                <a:latin typeface="Proxima Nova"/>
                <a:ea typeface="Proxima Nova"/>
                <a:cs typeface="Proxima Nova"/>
                <a:sym typeface="Proxima Nova"/>
              </a:rPr>
              <a:t>Revenue (MRR/ARR)</a:t>
            </a:r>
            <a:endParaRPr b="1" sz="1900"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rgbClr val="999999"/>
                </a:solidFill>
                <a:latin typeface="Proxima Nova"/>
                <a:ea typeface="Proxima Nova"/>
                <a:cs typeface="Proxima Nova"/>
                <a:sym typeface="Proxima Nova"/>
              </a:rPr>
              <a:t># of New Contracts</a:t>
            </a:r>
            <a:endParaRPr b="1" sz="1900"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rgbClr val="999999"/>
                </a:solidFill>
                <a:latin typeface="Proxima Nova"/>
                <a:ea typeface="Proxima Nova"/>
                <a:cs typeface="Proxima Nova"/>
                <a:sym typeface="Proxima Nova"/>
              </a:rPr>
              <a:t>Total Pipeline Created</a:t>
            </a:r>
            <a:endParaRPr b="1" sz="1900"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rgbClr val="999999"/>
                </a:solidFill>
                <a:latin typeface="Proxima Nova"/>
                <a:ea typeface="Proxima Nova"/>
                <a:cs typeface="Proxima Nova"/>
                <a:sym typeface="Proxima Nova"/>
              </a:rPr>
              <a:t>Margin Health</a:t>
            </a:r>
            <a:endParaRPr b="1" sz="1900"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95" name="Google Shape;295;p54"/>
          <p:cNvSpPr txBox="1"/>
          <p:nvPr/>
        </p:nvSpPr>
        <p:spPr>
          <a:xfrm>
            <a:off x="684925" y="4281650"/>
            <a:ext cx="1811100" cy="8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999999"/>
                </a:solidFill>
                <a:latin typeface="Proxima Nova"/>
                <a:ea typeface="Proxima Nova"/>
                <a:cs typeface="Proxima Nova"/>
                <a:sym typeface="Proxima Nova"/>
              </a:rPr>
              <a:t>5</a:t>
            </a:r>
            <a:r>
              <a:rPr b="1" lang="en" sz="2400">
                <a:solidFill>
                  <a:srgbClr val="999999"/>
                </a:solidFill>
                <a:latin typeface="Proxima Nova"/>
                <a:ea typeface="Proxima Nova"/>
                <a:cs typeface="Proxima Nova"/>
                <a:sym typeface="Proxima Nova"/>
              </a:rPr>
              <a:t>0%</a:t>
            </a:r>
            <a:endParaRPr b="1" sz="2400"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96" name="Google Shape;296;p54"/>
          <p:cNvSpPr txBox="1"/>
          <p:nvPr/>
        </p:nvSpPr>
        <p:spPr>
          <a:xfrm>
            <a:off x="3748225" y="4236475"/>
            <a:ext cx="1811100" cy="8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999999"/>
                </a:solidFill>
                <a:latin typeface="Proxima Nova"/>
                <a:ea typeface="Proxima Nova"/>
                <a:cs typeface="Proxima Nova"/>
                <a:sym typeface="Proxima Nova"/>
              </a:rPr>
              <a:t>4</a:t>
            </a:r>
            <a:r>
              <a:rPr b="1" lang="en" sz="2400">
                <a:solidFill>
                  <a:srgbClr val="999999"/>
                </a:solidFill>
                <a:latin typeface="Proxima Nova"/>
                <a:ea typeface="Proxima Nova"/>
                <a:cs typeface="Proxima Nova"/>
                <a:sym typeface="Proxima Nova"/>
              </a:rPr>
              <a:t>0%</a:t>
            </a:r>
            <a:endParaRPr b="1" sz="2400"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97" name="Google Shape;297;p54"/>
          <p:cNvSpPr txBox="1"/>
          <p:nvPr/>
        </p:nvSpPr>
        <p:spPr>
          <a:xfrm>
            <a:off x="6870825" y="4209300"/>
            <a:ext cx="1811100" cy="8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999999"/>
                </a:solidFill>
                <a:latin typeface="Proxima Nova"/>
                <a:ea typeface="Proxima Nova"/>
                <a:cs typeface="Proxima Nova"/>
                <a:sym typeface="Proxima Nova"/>
              </a:rPr>
              <a:t>10%</a:t>
            </a:r>
            <a:endParaRPr b="1" sz="2400"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98" name="Google Shape;298;p54"/>
          <p:cNvSpPr txBox="1"/>
          <p:nvPr/>
        </p:nvSpPr>
        <p:spPr>
          <a:xfrm>
            <a:off x="3067200" y="4691875"/>
            <a:ext cx="3009600" cy="52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9999"/>
                </a:solidFill>
                <a:latin typeface="Proxima Nova"/>
                <a:ea typeface="Proxima Nova"/>
                <a:cs typeface="Proxima Nova"/>
                <a:sym typeface="Proxima Nova"/>
              </a:rPr>
              <a:t>% of total Sales /Marketing focus</a:t>
            </a:r>
            <a:endParaRPr b="1"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299" name="Google Shape;299;p54"/>
          <p:cNvCxnSpPr/>
          <p:nvPr/>
        </p:nvCxnSpPr>
        <p:spPr>
          <a:xfrm flipH="1" rot="10800000">
            <a:off x="6158575" y="4872175"/>
            <a:ext cx="2146200" cy="66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0" name="Google Shape;300;p54"/>
          <p:cNvCxnSpPr/>
          <p:nvPr/>
        </p:nvCxnSpPr>
        <p:spPr>
          <a:xfrm flipH="1" rot="10800000">
            <a:off x="568175" y="4912600"/>
            <a:ext cx="2146200" cy="66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01" name="Google Shape;301;p54"/>
          <p:cNvSpPr/>
          <p:nvPr/>
        </p:nvSpPr>
        <p:spPr>
          <a:xfrm>
            <a:off x="104650" y="753125"/>
            <a:ext cx="6228600" cy="4292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55"/>
          <p:cNvSpPr/>
          <p:nvPr/>
        </p:nvSpPr>
        <p:spPr>
          <a:xfrm>
            <a:off x="101925" y="1003600"/>
            <a:ext cx="2879400" cy="40224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7" name="Google Shape;307;p55"/>
          <p:cNvSpPr txBox="1"/>
          <p:nvPr>
            <p:ph type="title"/>
          </p:nvPr>
        </p:nvSpPr>
        <p:spPr>
          <a:xfrm>
            <a:off x="268900" y="2636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 Medium"/>
                <a:ea typeface="Oswald Medium"/>
                <a:cs typeface="Oswald Medium"/>
                <a:sym typeface="Oswald Medium"/>
              </a:rPr>
              <a:t>INCREASE CLIENT BASE</a:t>
            </a:r>
            <a:endParaRPr b="0">
              <a:solidFill>
                <a:srgbClr val="434343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308" name="Google Shape;308;p55"/>
          <p:cNvSpPr txBox="1"/>
          <p:nvPr>
            <p:ph idx="1" type="body"/>
          </p:nvPr>
        </p:nvSpPr>
        <p:spPr>
          <a:xfrm>
            <a:off x="155925" y="1042825"/>
            <a:ext cx="2825400" cy="39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FFFFFF"/>
                </a:solidFill>
              </a:rPr>
              <a:t>KPIs</a:t>
            </a:r>
            <a:endParaRPr b="1" sz="24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</a:endParaRPr>
          </a:p>
        </p:txBody>
      </p:sp>
      <p:sp>
        <p:nvSpPr>
          <p:cNvPr id="309" name="Google Shape;309;p55"/>
          <p:cNvSpPr txBox="1"/>
          <p:nvPr/>
        </p:nvSpPr>
        <p:spPr>
          <a:xfrm>
            <a:off x="149925" y="1803350"/>
            <a:ext cx="2825400" cy="29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From  X to active X clients per month</a:t>
            </a:r>
            <a:endParaRPr b="1" sz="180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en" sz="12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(</a:t>
            </a:r>
            <a:r>
              <a:rPr lang="en" sz="1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June 2020 to December 2020)</a:t>
            </a:r>
            <a:endParaRPr sz="100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98%+ Annual Retention</a:t>
            </a:r>
            <a:endParaRPr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% of Clients on which type of solution...</a:t>
            </a:r>
            <a:endParaRPr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10+ New </a:t>
            </a:r>
            <a:r>
              <a:rPr lang="en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Enterprise Trials?</a:t>
            </a:r>
            <a:endParaRPr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10" name="Google Shape;310;p55"/>
          <p:cNvSpPr txBox="1"/>
          <p:nvPr/>
        </p:nvSpPr>
        <p:spPr>
          <a:xfrm>
            <a:off x="4535050" y="952525"/>
            <a:ext cx="3954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434343"/>
                </a:solidFill>
                <a:latin typeface="Proxima Nova"/>
                <a:ea typeface="Proxima Nova"/>
                <a:cs typeface="Proxima Nova"/>
                <a:sym typeface="Proxima Nova"/>
              </a:rPr>
              <a:t>AREAS OF FOCUS / KPI’S</a:t>
            </a:r>
            <a:endParaRPr b="1" sz="2400">
              <a:solidFill>
                <a:srgbClr val="43434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311" name="Google Shape;311;p55"/>
          <p:cNvSpPr txBox="1"/>
          <p:nvPr/>
        </p:nvSpPr>
        <p:spPr>
          <a:xfrm>
            <a:off x="3035150" y="1641400"/>
            <a:ext cx="6070500" cy="320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Proxima Nova"/>
                <a:ea typeface="Proxima Nova"/>
                <a:cs typeface="Proxima Nova"/>
                <a:sym typeface="Proxima Nova"/>
              </a:rPr>
              <a:t>RETENTION</a:t>
            </a: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: 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Service, Upsell/Cross sell, lock-in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Proxima Nova"/>
                <a:ea typeface="Proxima Nova"/>
                <a:cs typeface="Proxima Nova"/>
                <a:sym typeface="Proxima Nova"/>
              </a:rPr>
              <a:t>DEMAND GENERATION:</a:t>
            </a: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Investment in marketing (Search, Paid, Word of Mouth)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Proxima Nova"/>
                <a:ea typeface="Proxima Nova"/>
                <a:cs typeface="Proxima Nova"/>
                <a:sym typeface="Proxima Nova"/>
              </a:rPr>
              <a:t>SALES &amp; MARKETING FOUNDATION</a:t>
            </a:r>
            <a:r>
              <a:rPr b="1" lang="en" sz="1800">
                <a:latin typeface="Proxima Nova"/>
                <a:ea typeface="Proxima Nova"/>
                <a:cs typeface="Proxima Nova"/>
                <a:sym typeface="Proxima Nova"/>
              </a:rPr>
              <a:t>:</a:t>
            </a:r>
            <a:endParaRPr b="1"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roxima Nova"/>
                <a:ea typeface="Proxima Nova"/>
                <a:cs typeface="Proxima Nova"/>
                <a:sym typeface="Proxima Nova"/>
              </a:rPr>
              <a:t>Funnel management, roles &amp; responsibilities, leadership</a:t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56"/>
          <p:cNvSpPr txBox="1"/>
          <p:nvPr>
            <p:ph type="title"/>
          </p:nvPr>
        </p:nvSpPr>
        <p:spPr>
          <a:xfrm>
            <a:off x="341300" y="178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Oswald Medium"/>
                <a:ea typeface="Oswald Medium"/>
                <a:cs typeface="Oswald Medium"/>
                <a:sym typeface="Oswald Medium"/>
              </a:rPr>
              <a:t>GROWTH PLAYBOOK - ACQUISITION</a:t>
            </a:r>
            <a:endParaRPr b="0" sz="2400">
              <a:solidFill>
                <a:srgbClr val="434343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317" name="Google Shape;317;p56"/>
          <p:cNvSpPr txBox="1"/>
          <p:nvPr/>
        </p:nvSpPr>
        <p:spPr>
          <a:xfrm>
            <a:off x="450600" y="842953"/>
            <a:ext cx="8242800" cy="37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200">
                <a:solidFill>
                  <a:schemeClr val="dk1"/>
                </a:solidFill>
                <a:highlight>
                  <a:schemeClr val="lt1"/>
                </a:highlight>
                <a:latin typeface="Lato"/>
                <a:ea typeface="Lato"/>
                <a:cs typeface="Lato"/>
                <a:sym typeface="Lato"/>
              </a:rPr>
              <a:t>2020 SDR/AE Assumptions</a:t>
            </a:r>
            <a:r>
              <a:rPr i="1" lang="en" sz="1200">
                <a:solidFill>
                  <a:schemeClr val="dk1"/>
                </a:solidFill>
                <a:highlight>
                  <a:schemeClr val="lt1"/>
                </a:highlight>
                <a:latin typeface="Lato"/>
                <a:ea typeface="Lato"/>
                <a:cs typeface="Lato"/>
                <a:sym typeface="Lato"/>
              </a:rPr>
              <a:t>												</a:t>
            </a:r>
            <a:endParaRPr i="1" sz="1200">
              <a:solidFill>
                <a:schemeClr val="dk1"/>
              </a:solidFill>
              <a:highlight>
                <a:schemeClr val="lt1"/>
              </a:highlight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chemeClr val="dk1"/>
                </a:solidFill>
                <a:highlight>
                  <a:schemeClr val="lt1"/>
                </a:highlight>
                <a:latin typeface="Lato"/>
                <a:ea typeface="Lato"/>
                <a:cs typeface="Lato"/>
                <a:sym typeface="Lato"/>
              </a:rPr>
              <a:t>1 AE can manage approx 10 working opps in a month at various stages				</a:t>
            </a:r>
            <a:endParaRPr i="1" sz="1200">
              <a:solidFill>
                <a:schemeClr val="dk1"/>
              </a:solidFill>
              <a:highlight>
                <a:schemeClr val="lt1"/>
              </a:highlight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chemeClr val="dk1"/>
                </a:solidFill>
                <a:highlight>
                  <a:schemeClr val="lt1"/>
                </a:highlight>
                <a:latin typeface="Lato"/>
                <a:ea typeface="Lato"/>
                <a:cs typeface="Lato"/>
                <a:sym typeface="Lato"/>
              </a:rPr>
              <a:t>Sales Cycle takes on average of 90 days to close from SQL						</a:t>
            </a:r>
            <a:endParaRPr i="1" sz="1200">
              <a:solidFill>
                <a:schemeClr val="dk1"/>
              </a:solidFill>
              <a:highlight>
                <a:schemeClr val="lt1"/>
              </a:highlight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chemeClr val="dk1"/>
                </a:solidFill>
                <a:highlight>
                  <a:schemeClr val="lt1"/>
                </a:highlight>
                <a:latin typeface="Lato"/>
                <a:ea typeface="Lato"/>
                <a:cs typeface="Lato"/>
                <a:sym typeface="Lato"/>
              </a:rPr>
              <a:t>Average Deal Size is approx $50,000K									</a:t>
            </a:r>
            <a:endParaRPr i="1" sz="1200">
              <a:solidFill>
                <a:schemeClr val="dk1"/>
              </a:solidFill>
              <a:highlight>
                <a:schemeClr val="lt1"/>
              </a:highlight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chemeClr val="dk1"/>
                </a:solidFill>
                <a:highlight>
                  <a:schemeClr val="lt1"/>
                </a:highlight>
                <a:latin typeface="Lato"/>
                <a:ea typeface="Lato"/>
                <a:cs typeface="Lato"/>
                <a:sym typeface="Lato"/>
              </a:rPr>
              <a:t>Average Close Ratio is currently 50% (from SQL)									</a:t>
            </a:r>
            <a:endParaRPr i="1" sz="1200">
              <a:solidFill>
                <a:schemeClr val="dk1"/>
              </a:solidFill>
              <a:highlight>
                <a:schemeClr val="lt1"/>
              </a:highlight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chemeClr val="dk1"/>
                </a:solidFill>
                <a:highlight>
                  <a:schemeClr val="lt1"/>
                </a:highlight>
                <a:latin typeface="Lato"/>
                <a:ea typeface="Lato"/>
                <a:cs typeface="Lato"/>
                <a:sym typeface="Lato"/>
              </a:rPr>
              <a:t>Current Open Pipeline: $						</a:t>
            </a:r>
            <a:endParaRPr i="1" sz="1200">
              <a:solidFill>
                <a:schemeClr val="dk1"/>
              </a:solidFill>
              <a:highlight>
                <a:schemeClr val="lt1"/>
              </a:highlight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chemeClr val="dk1"/>
                </a:solidFill>
                <a:highlight>
                  <a:schemeClr val="lt1"/>
                </a:highlight>
                <a:latin typeface="Lato"/>
                <a:ea typeface="Lato"/>
                <a:cs typeface="Lato"/>
                <a:sym typeface="Lato"/>
              </a:rPr>
              <a:t> Revenues: $?K						</a:t>
            </a:r>
            <a:endParaRPr i="1" sz="1200">
              <a:solidFill>
                <a:schemeClr val="dk1"/>
              </a:solidFill>
              <a:highlight>
                <a:schemeClr val="lt1"/>
              </a:highlight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chemeClr val="dk1"/>
                </a:solidFill>
                <a:highlight>
                  <a:schemeClr val="lt1"/>
                </a:highlight>
                <a:latin typeface="Lato"/>
                <a:ea typeface="Lato"/>
                <a:cs typeface="Lato"/>
                <a:sym typeface="Lato"/>
              </a:rPr>
              <a:t>Current Projections for Revenue: $</a:t>
            </a:r>
            <a:endParaRPr b="1" sz="1200" u="sng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 u="sng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AutoNum type="arabicPeriod"/>
            </a:pPr>
            <a:r>
              <a:rPr b="1" lang="en"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Evolve and optimize ‘SDR/AE’ model </a:t>
            </a:r>
            <a:endParaRPr b="1"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AutoNum type="arabicPeriod"/>
            </a:pPr>
            <a:r>
              <a:rPr b="1" lang="en"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Drive AE’s to become Opportunity creation engine from existing customer base</a:t>
            </a:r>
            <a:endParaRPr b="1"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AutoNum type="arabicPeriod"/>
            </a:pPr>
            <a:r>
              <a:rPr b="1" lang="en"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Diversify demand generation plays to drive new business leads</a:t>
            </a:r>
            <a:endParaRPr b="1"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 u="sng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Key changes from 2020 to 2021</a:t>
            </a:r>
            <a:endParaRPr b="1" sz="1200" u="sng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AutoNum type="arabicPeriod"/>
            </a:pPr>
            <a:r>
              <a:rPr b="1" lang="en"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Implement Revenue/Contract targets and associated variable pay component in comp. Plan for all sales reps to have 20% of Variable pay tied onboarding Clients of &gt;$50,000 in key Growth markets</a:t>
            </a:r>
            <a:endParaRPr b="1" sz="1200">
              <a:solidFill>
                <a:schemeClr val="dk1"/>
              </a:solidFill>
              <a:highlight>
                <a:schemeClr val="lt1"/>
              </a:highlight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</a:pP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Lato"/>
                <a:ea typeface="Lato"/>
                <a:cs typeface="Lato"/>
                <a:sym typeface="Lato"/>
              </a:rPr>
              <a:t>Drive  AE’s to handle 10 Opps in a month</a:t>
            </a:r>
            <a:endParaRPr b="1" sz="1200">
              <a:solidFill>
                <a:schemeClr val="dk1"/>
              </a:solidFill>
              <a:highlight>
                <a:schemeClr val="lt1"/>
              </a:highlight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</a:pP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Lato"/>
                <a:ea typeface="Lato"/>
                <a:cs typeface="Lato"/>
                <a:sym typeface="Lato"/>
              </a:rPr>
              <a:t>Avg Sales  Cycle decreases to 3 months from 6?  </a:t>
            </a:r>
            <a:endParaRPr b="1" sz="1200">
              <a:solidFill>
                <a:schemeClr val="dk1"/>
              </a:solidFill>
              <a:highlight>
                <a:schemeClr val="lt1"/>
              </a:highlight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</a:pP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Lato"/>
                <a:ea typeface="Lato"/>
                <a:cs typeface="Lato"/>
                <a:sym typeface="Lato"/>
              </a:rPr>
              <a:t>Increase Average Deal Size</a:t>
            </a:r>
            <a:endParaRPr b="1" sz="1200">
              <a:solidFill>
                <a:schemeClr val="dk1"/>
              </a:solidFill>
              <a:highlight>
                <a:schemeClr val="lt1"/>
              </a:highlight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</a:pP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Lato"/>
                <a:ea typeface="Lato"/>
                <a:cs typeface="Lato"/>
                <a:sym typeface="Lato"/>
              </a:rPr>
              <a:t>Increase  pipeline conversion efficiency to 20% from 10%, in a linear progression (so averaging 15%) </a:t>
            </a:r>
            <a:endParaRPr b="1" sz="1200">
              <a:solidFill>
                <a:schemeClr val="dk1"/>
              </a:solidFill>
              <a:highlight>
                <a:schemeClr val="lt1"/>
              </a:highlight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</a:pP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Lato"/>
                <a:ea typeface="Lato"/>
                <a:cs typeface="Lato"/>
                <a:sym typeface="Lato"/>
              </a:rPr>
              <a:t>Pipeline Activity /Daily Model Metrics / Per Rep:  $50K target/month, AVG deal size of $4K  = 6.25 NB deals closing/month/rep</a:t>
            </a:r>
            <a:endParaRPr b="1" sz="1200">
              <a:solidFill>
                <a:schemeClr val="dk1"/>
              </a:solidFill>
              <a:highlight>
                <a:schemeClr val="lt1"/>
              </a:highlight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</a:pP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Lato"/>
                <a:ea typeface="Lato"/>
                <a:cs typeface="Lato"/>
                <a:sym typeface="Lato"/>
              </a:rPr>
              <a:t>If it takes 10 Proposals to make 1 sale, 5 Meetings to generate a proposal and 10 phone calls to generate 1 meeting...We need to have each rep making 15 phone calls, generating 3 meetings and 1 proposal per day.</a:t>
            </a:r>
            <a:endParaRPr b="1"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