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aAt6mTmrzDi72Z5oxoq4ltcJt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F9C335B-7271-436F-AC4E-2D5461D9CC74}">
  <a:tblStyle styleId="{1F9C335B-7271-436F-AC4E-2D5461D9CC7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C3FD22D-5D33-4BDC-9988-607BF71FD18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 name="Google Shape;31;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e2c3e3fa4_0_115: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5e2c3e3fa4_0_115: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solidFill>
                  <a:srgbClr val="7B7F84"/>
                </a:solidFill>
              </a:rPr>
              <a:t>**Assessing the current skills and talent on the existing team by asking behavioral, theoretical and clarifying questions.</a:t>
            </a:r>
            <a:endParaRPr>
              <a:solidFill>
                <a:srgbClr val="7B7F84"/>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e2c3e3fa4_0_124: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5e2c3e3fa4_0_124: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e2c3e3fa4_0_129: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22" name="Google Shape;122;g5e2c3e3fa4_0_129:notes"/>
          <p:cNvSpPr/>
          <p:nvPr>
            <p:ph idx="2" type="sldImg"/>
          </p:nvPr>
        </p:nvSpPr>
        <p:spPr>
          <a:xfrm>
            <a:off x="406400" y="696913"/>
            <a:ext cx="6199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e2c3e3fa4_0_12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5e2c3e3fa4_0_120: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e2c3e3fa4_0_134: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5e2c3e3fa4_0_134: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e2c3e3fa4_0_13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5e2c3e3fa4_0_139: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Measure Opportunity, Compelling Events, Decision Criteria, Value Prop, SWOT, Milestones in the buying process etc..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45" name="Google Shape;145;p1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e2c3e3fa4_0_144: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5e2c3e3fa4_0_144: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63" name="Google Shape;63;p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e2c3e3fa4_0_18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5e2c3e3fa4_0_183: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CUSTOM_3">
    <p:bg>
      <p:bgPr>
        <a:solidFill>
          <a:srgbClr val="EE3625"/>
        </a:solidFill>
      </p:bgPr>
    </p:bg>
    <p:spTree>
      <p:nvGrpSpPr>
        <p:cNvPr id="8" name="Shape 8"/>
        <p:cNvGrpSpPr/>
        <p:nvPr/>
      </p:nvGrpSpPr>
      <p:grpSpPr>
        <a:xfrm>
          <a:off x="0" y="0"/>
          <a:ext cx="0" cy="0"/>
          <a:chOff x="0" y="0"/>
          <a:chExt cx="0" cy="0"/>
        </a:xfrm>
      </p:grpSpPr>
      <p:pic>
        <p:nvPicPr>
          <p:cNvPr descr="Asset 2@2x.png" id="9" name="Google Shape;9;p15"/>
          <p:cNvPicPr preferRelativeResize="0"/>
          <p:nvPr/>
        </p:nvPicPr>
        <p:blipFill rotWithShape="1">
          <a:blip r:embed="rId2">
            <a:alphaModFix/>
          </a:blip>
          <a:srcRect b="0" l="0" r="0" t="0"/>
          <a:stretch/>
        </p:blipFill>
        <p:spPr>
          <a:xfrm>
            <a:off x="8741168" y="143667"/>
            <a:ext cx="235625" cy="235625"/>
          </a:xfrm>
          <a:prstGeom prst="rect">
            <a:avLst/>
          </a:prstGeom>
          <a:noFill/>
          <a:ln>
            <a:noFill/>
          </a:ln>
        </p:spPr>
      </p:pic>
      <p:sp>
        <p:nvSpPr>
          <p:cNvPr id="10" name="Google Shape;10;p15"/>
          <p:cNvSpPr txBox="1"/>
          <p:nvPr/>
        </p:nvSpPr>
        <p:spPr>
          <a:xfrm>
            <a:off x="50819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600"/>
              <a:buFont typeface="Arial"/>
              <a:buNone/>
            </a:pPr>
            <a:r>
              <a:rPr b="0" i="0" lang="en-US" sz="600" u="none" cap="none" strike="noStrike">
                <a:solidFill>
                  <a:srgbClr val="FFFFFF"/>
                </a:solidFill>
                <a:latin typeface="Lato"/>
                <a:ea typeface="Lato"/>
                <a:cs typeface="Lato"/>
                <a:sym typeface="Lato"/>
              </a:rPr>
              <a:t>Proprietary and confidential</a:t>
            </a:r>
            <a:endParaRPr b="0" i="0" sz="6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FFFFFF"/>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bg>
      <p:bgPr>
        <a:solidFill>
          <a:srgbClr val="16191E"/>
        </a:solidFill>
      </p:bgPr>
    </p:bg>
    <p:spTree>
      <p:nvGrpSpPr>
        <p:cNvPr id="11" name="Shape 11"/>
        <p:cNvGrpSpPr/>
        <p:nvPr/>
      </p:nvGrpSpPr>
      <p:grpSpPr>
        <a:xfrm>
          <a:off x="0" y="0"/>
          <a:ext cx="0" cy="0"/>
          <a:chOff x="0" y="0"/>
          <a:chExt cx="0" cy="0"/>
        </a:xfrm>
      </p:grpSpPr>
      <p:sp>
        <p:nvSpPr>
          <p:cNvPr id="12" name="Google Shape;12;p16"/>
          <p:cNvSpPr txBox="1"/>
          <p:nvPr/>
        </p:nvSpPr>
        <p:spPr>
          <a:xfrm>
            <a:off x="334154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rPr b="0" i="0" lang="en-US" sz="600" u="none" cap="none" strike="noStrike">
                <a:solidFill>
                  <a:srgbClr val="666666"/>
                </a:solidFill>
                <a:latin typeface="Lato"/>
                <a:ea typeface="Lato"/>
                <a:cs typeface="Lato"/>
                <a:sym typeface="Lato"/>
              </a:rPr>
              <a:t>Proprietary and confidential</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p:txBody>
      </p:sp>
      <p:pic>
        <p:nvPicPr>
          <p:cNvPr descr="Asset 2@2x.png" id="13" name="Google Shape;13;p16"/>
          <p:cNvPicPr preferRelativeResize="0"/>
          <p:nvPr/>
        </p:nvPicPr>
        <p:blipFill rotWithShape="1">
          <a:blip r:embed="rId2">
            <a:alphaModFix/>
          </a:blip>
          <a:srcRect b="0" l="0" r="0" t="0"/>
          <a:stretch/>
        </p:blipFill>
        <p:spPr>
          <a:xfrm>
            <a:off x="8917108" y="-8733"/>
            <a:ext cx="235625" cy="235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ection, and body">
  <p:cSld name="TITLE_AND_BODY_1">
    <p:spTree>
      <p:nvGrpSpPr>
        <p:cNvPr id="14" name="Shape 14"/>
        <p:cNvGrpSpPr/>
        <p:nvPr/>
      </p:nvGrpSpPr>
      <p:grpSpPr>
        <a:xfrm>
          <a:off x="0" y="0"/>
          <a:ext cx="0" cy="0"/>
          <a:chOff x="0" y="0"/>
          <a:chExt cx="0" cy="0"/>
        </a:xfrm>
      </p:grpSpPr>
      <p:sp>
        <p:nvSpPr>
          <p:cNvPr id="15" name="Google Shape;15;p17"/>
          <p:cNvSpPr txBox="1"/>
          <p:nvPr/>
        </p:nvSpPr>
        <p:spPr>
          <a:xfrm>
            <a:off x="334154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rPr b="0" i="0" lang="en-US" sz="600" u="none" cap="none" strike="noStrike">
                <a:solidFill>
                  <a:srgbClr val="666666"/>
                </a:solidFill>
                <a:latin typeface="Lato"/>
                <a:ea typeface="Lato"/>
                <a:cs typeface="Lato"/>
                <a:sym typeface="Lato"/>
              </a:rPr>
              <a:t>Proprietary and confidential</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p:txBody>
      </p:sp>
      <p:pic>
        <p:nvPicPr>
          <p:cNvPr descr="Asset 2@2x.png" id="16" name="Google Shape;16;p17"/>
          <p:cNvPicPr preferRelativeResize="0"/>
          <p:nvPr/>
        </p:nvPicPr>
        <p:blipFill rotWithShape="1">
          <a:blip r:embed="rId2">
            <a:alphaModFix/>
          </a:blip>
          <a:srcRect b="0" l="0" r="0" t="0"/>
          <a:stretch/>
        </p:blipFill>
        <p:spPr>
          <a:xfrm>
            <a:off x="8917108" y="-8733"/>
            <a:ext cx="235625" cy="235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17" name="Shape 17"/>
        <p:cNvGrpSpPr/>
        <p:nvPr/>
      </p:nvGrpSpPr>
      <p:grpSpPr>
        <a:xfrm>
          <a:off x="0" y="0"/>
          <a:ext cx="0" cy="0"/>
          <a:chOff x="0" y="0"/>
          <a:chExt cx="0" cy="0"/>
        </a:xfrm>
      </p:grpSpPr>
      <p:sp>
        <p:nvSpPr>
          <p:cNvPr id="18" name="Google Shape;18;p18"/>
          <p:cNvSpPr txBox="1"/>
          <p:nvPr/>
        </p:nvSpPr>
        <p:spPr>
          <a:xfrm>
            <a:off x="334154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rPr b="0" i="0" lang="en-US" sz="600" u="none" cap="none" strike="noStrike">
                <a:solidFill>
                  <a:srgbClr val="666666"/>
                </a:solidFill>
                <a:latin typeface="Lato"/>
                <a:ea typeface="Lato"/>
                <a:cs typeface="Lato"/>
                <a:sym typeface="Lato"/>
              </a:rPr>
              <a:t>Proprietary and confidential</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p:txBody>
      </p:sp>
      <p:pic>
        <p:nvPicPr>
          <p:cNvPr descr="Asset 2@2x.png" id="19" name="Google Shape;19;p18"/>
          <p:cNvPicPr preferRelativeResize="0"/>
          <p:nvPr/>
        </p:nvPicPr>
        <p:blipFill rotWithShape="1">
          <a:blip r:embed="rId2">
            <a:alphaModFix/>
          </a:blip>
          <a:srcRect b="0" l="0" r="0" t="0"/>
          <a:stretch/>
        </p:blipFill>
        <p:spPr>
          <a:xfrm>
            <a:off x="8917108" y="-8733"/>
            <a:ext cx="235625" cy="235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type="title">
  <p:cSld name="TITLE">
    <p:bg>
      <p:bgPr>
        <a:solidFill>
          <a:srgbClr val="16191E"/>
        </a:solidFill>
      </p:bgPr>
    </p:bg>
    <p:spTree>
      <p:nvGrpSpPr>
        <p:cNvPr id="20" name="Shape 20"/>
        <p:cNvGrpSpPr/>
        <p:nvPr/>
      </p:nvGrpSpPr>
      <p:grpSpPr>
        <a:xfrm>
          <a:off x="0" y="0"/>
          <a:ext cx="0" cy="0"/>
          <a:chOff x="0" y="0"/>
          <a:chExt cx="0" cy="0"/>
        </a:xfrm>
      </p:grpSpPr>
      <p:sp>
        <p:nvSpPr>
          <p:cNvPr id="21" name="Google Shape;21;p19"/>
          <p:cNvSpPr txBox="1"/>
          <p:nvPr>
            <p:ph type="title"/>
          </p:nvPr>
        </p:nvSpPr>
        <p:spPr>
          <a:xfrm>
            <a:off x="766650" y="415275"/>
            <a:ext cx="7610700" cy="4360200"/>
          </a:xfrm>
          <a:prstGeom prst="rect">
            <a:avLst/>
          </a:prstGeom>
          <a:noFill/>
          <a:ln>
            <a:noFill/>
          </a:ln>
        </p:spPr>
        <p:txBody>
          <a:bodyPr anchorCtr="0" anchor="ctr" bIns="91425" lIns="91425" spcFirstLastPara="1" rIns="91425" wrap="square" tIns="91425">
            <a:noAutofit/>
          </a:bodyPr>
          <a:lstStyle>
            <a:lvl1pPr lvl="0" algn="l">
              <a:lnSpc>
                <a:spcPct val="150000"/>
              </a:lnSpc>
              <a:spcBef>
                <a:spcPts val="0"/>
              </a:spcBef>
              <a:spcAft>
                <a:spcPts val="0"/>
              </a:spcAft>
              <a:buSzPts val="1800"/>
              <a:buNone/>
              <a:defRPr sz="18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nvSpPr>
        <p:spPr>
          <a:xfrm>
            <a:off x="334154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rPr b="0" i="0" lang="en-US" sz="600" u="none" cap="none" strike="noStrike">
                <a:solidFill>
                  <a:srgbClr val="666666"/>
                </a:solidFill>
                <a:latin typeface="Lato"/>
                <a:ea typeface="Lato"/>
                <a:cs typeface="Lato"/>
                <a:sym typeface="Lato"/>
              </a:rPr>
              <a:t>Proprietary and confidential</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p:txBody>
      </p:sp>
      <p:pic>
        <p:nvPicPr>
          <p:cNvPr descr="Asset 2@2x.png" id="23" name="Google Shape;23;p19"/>
          <p:cNvPicPr preferRelativeResize="0"/>
          <p:nvPr/>
        </p:nvPicPr>
        <p:blipFill rotWithShape="1">
          <a:blip r:embed="rId2">
            <a:alphaModFix/>
          </a:blip>
          <a:srcRect b="0" l="0" r="0" t="0"/>
          <a:stretch/>
        </p:blipFill>
        <p:spPr>
          <a:xfrm>
            <a:off x="8917108" y="-8733"/>
            <a:ext cx="235625" cy="235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2">
    <p:spTree>
      <p:nvGrpSpPr>
        <p:cNvPr id="24" name="Shape 24"/>
        <p:cNvGrpSpPr/>
        <p:nvPr/>
      </p:nvGrpSpPr>
      <p:grpSpPr>
        <a:xfrm>
          <a:off x="0" y="0"/>
          <a:ext cx="0" cy="0"/>
          <a:chOff x="0" y="0"/>
          <a:chExt cx="0" cy="0"/>
        </a:xfrm>
      </p:grpSpPr>
      <p:sp>
        <p:nvSpPr>
          <p:cNvPr id="25" name="Google Shape;25;p20"/>
          <p:cNvSpPr/>
          <p:nvPr/>
        </p:nvSpPr>
        <p:spPr>
          <a:xfrm>
            <a:off x="407287" y="995925"/>
            <a:ext cx="8286000" cy="373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0"/>
          <p:cNvSpPr txBox="1"/>
          <p:nvPr/>
        </p:nvSpPr>
        <p:spPr>
          <a:xfrm>
            <a:off x="3262225" y="2648405"/>
            <a:ext cx="2685000" cy="32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Content bounding area</a:t>
            </a:r>
            <a:endParaRPr b="0" i="0" sz="1200" u="none" cap="none" strike="noStrike">
              <a:solidFill>
                <a:srgbClr val="000000"/>
              </a:solidFill>
              <a:latin typeface="Arial"/>
              <a:ea typeface="Arial"/>
              <a:cs typeface="Arial"/>
              <a:sym typeface="Arial"/>
            </a:endParaRPr>
          </a:p>
        </p:txBody>
      </p:sp>
      <p:sp>
        <p:nvSpPr>
          <p:cNvPr id="27" name="Google Shape;27;p20"/>
          <p:cNvSpPr txBox="1"/>
          <p:nvPr/>
        </p:nvSpPr>
        <p:spPr>
          <a:xfrm>
            <a:off x="3341548" y="4710610"/>
            <a:ext cx="2460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rPr b="0" i="0" lang="en-US" sz="600" u="none" cap="none" strike="noStrike">
                <a:solidFill>
                  <a:srgbClr val="666666"/>
                </a:solidFill>
                <a:latin typeface="Lato"/>
                <a:ea typeface="Lato"/>
                <a:cs typeface="Lato"/>
                <a:sym typeface="Lato"/>
              </a:rPr>
              <a:t>Proprietary and confidential</a:t>
            </a:r>
            <a:endParaRPr b="0" i="0" sz="600" u="none" cap="none" strike="noStrike">
              <a:solidFill>
                <a:srgbClr val="666666"/>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666666"/>
              </a:solidFill>
              <a:latin typeface="Lato"/>
              <a:ea typeface="Lato"/>
              <a:cs typeface="Lato"/>
              <a:sym typeface="Lato"/>
            </a:endParaRPr>
          </a:p>
        </p:txBody>
      </p:sp>
      <p:pic>
        <p:nvPicPr>
          <p:cNvPr descr="Asset 2@2x.png" id="28" name="Google Shape;28;p20"/>
          <p:cNvPicPr preferRelativeResize="0"/>
          <p:nvPr/>
        </p:nvPicPr>
        <p:blipFill rotWithShape="1">
          <a:blip r:embed="rId2">
            <a:alphaModFix/>
          </a:blip>
          <a:srcRect b="0" l="0" r="0" t="0"/>
          <a:stretch/>
        </p:blipFill>
        <p:spPr>
          <a:xfrm>
            <a:off x="8917108" y="-8733"/>
            <a:ext cx="235625" cy="235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06462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1pPr>
            <a:lvl2pPr indent="-304800" lvl="1" marL="9144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2pPr>
            <a:lvl3pPr indent="-304800" lvl="2" marL="13716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3pPr>
            <a:lvl4pPr indent="-304800" lvl="3" marL="18288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4pPr>
            <a:lvl5pPr indent="-304800" lvl="4" marL="22860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5pPr>
            <a:lvl6pPr indent="-304800" lvl="5" marL="27432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6pPr>
            <a:lvl7pPr indent="-304800" lvl="6" marL="32004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7pPr>
            <a:lvl8pPr indent="-304800" lvl="7" marL="3657600" marR="0" rtl="0" algn="l">
              <a:lnSpc>
                <a:spcPct val="115000"/>
              </a:lnSpc>
              <a:spcBef>
                <a:spcPts val="1600"/>
              </a:spcBef>
              <a:spcAft>
                <a:spcPts val="0"/>
              </a:spcAft>
              <a:buClr>
                <a:srgbClr val="434343"/>
              </a:buClr>
              <a:buSzPts val="1200"/>
              <a:buFont typeface="Arial"/>
              <a:buChar char="○"/>
              <a:defRPr b="0" i="0" sz="1200" u="none" cap="none" strike="noStrike">
                <a:solidFill>
                  <a:srgbClr val="434343"/>
                </a:solidFill>
                <a:latin typeface="Arial"/>
                <a:ea typeface="Arial"/>
                <a:cs typeface="Arial"/>
                <a:sym typeface="Arial"/>
              </a:defRPr>
            </a:lvl8pPr>
            <a:lvl9pPr indent="-304800" lvl="8" marL="4114800" marR="0" rtl="0" algn="l">
              <a:lnSpc>
                <a:spcPct val="115000"/>
              </a:lnSpc>
              <a:spcBef>
                <a:spcPts val="1600"/>
              </a:spcBef>
              <a:spcAft>
                <a:spcPts val="1600"/>
              </a:spcAft>
              <a:buClr>
                <a:srgbClr val="434343"/>
              </a:buClr>
              <a:buSzPts val="1200"/>
              <a:buFont typeface="Arial"/>
              <a:buChar char="■"/>
              <a:defRPr b="0" i="0" sz="1200" u="none" cap="none" strike="noStrike">
                <a:solidFill>
                  <a:srgbClr val="434343"/>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 name="Shape 32"/>
        <p:cNvGrpSpPr/>
        <p:nvPr/>
      </p:nvGrpSpPr>
      <p:grpSpPr>
        <a:xfrm>
          <a:off x="0" y="0"/>
          <a:ext cx="0" cy="0"/>
          <a:chOff x="0" y="0"/>
          <a:chExt cx="0" cy="0"/>
        </a:xfrm>
      </p:grpSpPr>
      <p:sp>
        <p:nvSpPr>
          <p:cNvPr id="33" name="Google Shape;33;p1"/>
          <p:cNvSpPr txBox="1"/>
          <p:nvPr/>
        </p:nvSpPr>
        <p:spPr>
          <a:xfrm>
            <a:off x="445925" y="1351027"/>
            <a:ext cx="6747600" cy="157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Calibri"/>
                <a:ea typeface="Calibri"/>
                <a:cs typeface="Calibri"/>
                <a:sym typeface="Calibri"/>
              </a:rPr>
              <a:t>Case Study</a:t>
            </a:r>
            <a:endParaRPr b="1" i="0" sz="4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Sales Challenge</a:t>
            </a:r>
            <a:endParaRPr b="1" i="0" sz="2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g5e2c3e3fa4_0_115"/>
          <p:cNvSpPr txBox="1"/>
          <p:nvPr>
            <p:ph idx="4294967295" type="body"/>
          </p:nvPr>
        </p:nvSpPr>
        <p:spPr>
          <a:xfrm>
            <a:off x="311700" y="792450"/>
            <a:ext cx="8286900" cy="397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en-US">
                <a:solidFill>
                  <a:schemeClr val="accent2"/>
                </a:solidFill>
                <a:latin typeface="Calibri"/>
                <a:ea typeface="Calibri"/>
                <a:cs typeface="Calibri"/>
                <a:sym typeface="Calibri"/>
              </a:rPr>
              <a:t>A Demo is not a demo of the product and its features - it’s about the Pain Points. Have we answered the 3 most important questions in qualification? Does this address the questions you had? Can you see yourself using it? What would be the impact on your business?</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Approach</a:t>
            </a:r>
            <a:endParaRPr/>
          </a:p>
          <a:p>
            <a:pPr indent="-171450" lvl="0" marL="171450" rtl="0" algn="l">
              <a:lnSpc>
                <a:spcPct val="100000"/>
              </a:lnSpc>
              <a:spcBef>
                <a:spcPts val="0"/>
              </a:spcBef>
              <a:spcAft>
                <a:spcPts val="0"/>
              </a:spcAft>
              <a:buClr>
                <a:schemeClr val="dk1"/>
              </a:buClr>
              <a:buSzPts val="1100"/>
              <a:buFont typeface="Calibri"/>
              <a:buChar char="●"/>
            </a:pPr>
            <a:r>
              <a:rPr lang="en-US">
                <a:latin typeface="Calibri"/>
                <a:ea typeface="Calibri"/>
                <a:cs typeface="Calibri"/>
                <a:sym typeface="Calibri"/>
              </a:rPr>
              <a:t>Looking at MQL’s vs. SQL’s: Not every lead generated is sales ready, or a fit. Meaning sales teams need to work with a repeatable process to quickly engage or move on.</a:t>
            </a:r>
            <a:endParaRPr>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If the BDR is to: Qualify a high volume of leads based on a scorecard and schedule and set expectations for discovery calls, and an AE's job is to: Run the discovery call &amp; ask for next steps, they need to move the opportunity to "Qualified" in the CRM and leave the BDR to continue hunting.</a:t>
            </a:r>
            <a:endParaRPr>
              <a:solidFill>
                <a:schemeClr val="accent2"/>
              </a:solidFill>
              <a:latin typeface="Calibri"/>
              <a:ea typeface="Calibri"/>
              <a:cs typeface="Calibri"/>
              <a:sym typeface="Calibri"/>
            </a:endParaRPr>
          </a:p>
          <a:p>
            <a:pPr indent="-171450" lvl="0" marL="171450" rtl="0" algn="l">
              <a:lnSpc>
                <a:spcPct val="100000"/>
              </a:lnSpc>
              <a:spcBef>
                <a:spcPts val="0"/>
              </a:spcBef>
              <a:spcAft>
                <a:spcPts val="0"/>
              </a:spcAft>
              <a:buClr>
                <a:schemeClr val="accent2"/>
              </a:buClr>
              <a:buSzPts val="1200"/>
              <a:buFont typeface="Calibri"/>
              <a:buChar char="●"/>
            </a:pPr>
            <a:r>
              <a:rPr lang="en-US">
                <a:solidFill>
                  <a:schemeClr val="accent2"/>
                </a:solidFill>
                <a:latin typeface="Calibri"/>
                <a:ea typeface="Calibri"/>
                <a:cs typeface="Calibri"/>
                <a:sym typeface="Calibri"/>
              </a:rPr>
              <a:t>What is the activity of the BDR - What does ‘good’ look like?</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rPr b="1" lang="en-US">
                <a:solidFill>
                  <a:schemeClr val="accent2"/>
                </a:solidFill>
                <a:latin typeface="Calibri"/>
                <a:ea typeface="Calibri"/>
                <a:cs typeface="Calibri"/>
                <a:sym typeface="Calibri"/>
              </a:rPr>
              <a:t>KPI’s to measure in order to achieve optimal results for Results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Average Spend per client</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Churn rate of active clients YOY – compared to acquisition rate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Customer Value – what would it mean to lose them?</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Revenue or Total Sales Volume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Active Subscriptions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Web Conversion</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Number of Sales Calls </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Broken down by rep/by product line/location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99" name="Google Shape;99;g5e2c3e3fa4_0_115"/>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Sales Accepted Demo’s and Qualification: </a:t>
            </a:r>
            <a:r>
              <a:rPr b="1" lang="en-US">
                <a:solidFill>
                  <a:srgbClr val="C00000"/>
                </a:solidFill>
                <a:latin typeface="Calibri"/>
                <a:ea typeface="Calibri"/>
                <a:cs typeface="Calibri"/>
                <a:sym typeface="Calibri"/>
              </a:rPr>
              <a:t>Managing Activity and Results</a:t>
            </a:r>
            <a:endParaRPr b="1">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9"/>
          <p:cNvSpPr txBox="1"/>
          <p:nvPr>
            <p:ph idx="4294967295" type="body"/>
          </p:nvPr>
        </p:nvSpPr>
        <p:spPr>
          <a:xfrm>
            <a:off x="311700" y="577741"/>
            <a:ext cx="8286900" cy="435230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Table Steaks for recruitment and team management</a:t>
            </a:r>
            <a:endParaRPr b="1">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Sense of Urgency, Ease of Conversation, Business Acumen, Organized, Competence, Judgment, Energy, Focus and Trust</a:t>
            </a:r>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Assess Current Talent: Balance stability and change with organizational alignment (where do we want to be). Create an interview template – strengths and weaknesses of existing strategy, what resources could we leverage more effectively, biggest challenges, how could we improve together.</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Need to Have Skills </a:t>
            </a:r>
            <a:endParaRPr b="1">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Understand Business Value in order to demonstrate our products and services, Understand the dynamic of motivating to buy vs selling, Situation Fluency, Looks for Pain statements, able to manage conflict, not afraid to negotiate, cultural fit, experience in achieving quota, curious personality</a:t>
            </a:r>
            <a:endParaRPr b="1">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Capacity to exercise judgement and not just technical skills. Process Driven and can demonstrate a repeatable pattern of success, can share data on performance, has relevant industry knowledge</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Performance Reviews and Patterns of Behavior</a:t>
            </a:r>
            <a:endParaRPr b="1">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Sales Results, Career Progression or Planning, Peer feedback, Stack ranking: Keep in place, move to another position, replace, observe.</a:t>
            </a:r>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Push/Pull tools: incentives, mission statement, procedures  - shared vision, teamwork</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Competencies – related knowledge, skills and characteristics</a:t>
            </a:r>
            <a:endParaRPr b="1">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Process Management, Relationship Building/Management, Communicating/Influencing, Ingenuity/Creativity and a Drive for Results</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105" name="Google Shape;105;p9"/>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Recruiting and Talent Management – Who to Hire?</a:t>
            </a:r>
            <a:endParaRPr b="1">
              <a:solidFill>
                <a:srgbClr val="C00000"/>
              </a:solidFill>
              <a:latin typeface="Calibri"/>
              <a:ea typeface="Calibri"/>
              <a:cs typeface="Calibri"/>
              <a:sym typeface="Calibri"/>
            </a:endParaRPr>
          </a:p>
        </p:txBody>
      </p:sp>
      <p:sp>
        <p:nvSpPr>
          <p:cNvPr id="106" name="Google Shape;106;p9"/>
          <p:cNvSpPr txBox="1"/>
          <p:nvPr>
            <p:ph idx="4294967295" type="subTitle"/>
          </p:nvPr>
        </p:nvSpPr>
        <p:spPr>
          <a:xfrm>
            <a:off x="311700" y="474468"/>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Define the skill sets that I look for when growing or restructuring a team</a:t>
            </a:r>
            <a:endParaRPr b="0" i="0" sz="1000" u="none" cap="none" strike="noStrike">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g5e2c3e3fa4_0_124"/>
          <p:cNvSpPr txBox="1"/>
          <p:nvPr>
            <p:ph idx="4294967295" type="body"/>
          </p:nvPr>
        </p:nvSpPr>
        <p:spPr>
          <a:xfrm>
            <a:off x="263208" y="934950"/>
            <a:ext cx="8097900" cy="39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en-US">
                <a:solidFill>
                  <a:srgbClr val="333333"/>
                </a:solidFill>
                <a:highlight>
                  <a:srgbClr val="FFFFFF"/>
                </a:highlight>
                <a:latin typeface="Calibri"/>
                <a:ea typeface="Calibri"/>
                <a:cs typeface="Calibri"/>
                <a:sym typeface="Calibri"/>
              </a:rPr>
              <a:t>Activity</a:t>
            </a:r>
            <a:endParaRPr b="1">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b="1" lang="en-US">
                <a:latin typeface="Calibri"/>
                <a:ea typeface="Calibri"/>
                <a:cs typeface="Calibri"/>
                <a:sym typeface="Calibri"/>
              </a:rPr>
              <a:t>Execute a Contact and Coverage Plan </a:t>
            </a:r>
            <a:r>
              <a:rPr lang="en-US">
                <a:latin typeface="Calibri"/>
                <a:ea typeface="Calibri"/>
                <a:cs typeface="Calibri"/>
                <a:sym typeface="Calibri"/>
              </a:rPr>
              <a:t>– guideline to activity based on specific objectives and criteria</a:t>
            </a:r>
            <a:endParaRPr/>
          </a:p>
          <a:p>
            <a:pPr indent="-292100" lvl="0" marL="914400" rtl="0" algn="l">
              <a:lnSpc>
                <a:spcPct val="115000"/>
              </a:lnSpc>
              <a:spcBef>
                <a:spcPts val="0"/>
              </a:spcBef>
              <a:spcAft>
                <a:spcPts val="0"/>
              </a:spcAft>
              <a:buClr>
                <a:srgbClr val="333333"/>
              </a:buClr>
              <a:buSzPts val="1000"/>
              <a:buFont typeface="Arial"/>
              <a:buChar char="●"/>
            </a:pPr>
            <a:r>
              <a:rPr b="1" lang="en-US">
                <a:latin typeface="Calibri"/>
                <a:ea typeface="Calibri"/>
                <a:cs typeface="Calibri"/>
                <a:sym typeface="Calibri"/>
              </a:rPr>
              <a:t>Activity Model </a:t>
            </a:r>
            <a:r>
              <a:rPr lang="en-US">
                <a:latin typeface="Calibri"/>
                <a:ea typeface="Calibri"/>
                <a:cs typeface="Calibri"/>
                <a:sym typeface="Calibri"/>
              </a:rPr>
              <a:t>– guideline based on specific tasks (ie: 50 Cold Calls, 20 in person visits, 10 New Presentations, 3 Flex appointments (cross selling/up selling), 3 deals signed) SHOULD HAVE 3X pipeline.</a:t>
            </a:r>
            <a:endParaRPr/>
          </a:p>
          <a:p>
            <a:pPr indent="-292100" lvl="0" marL="914400" rtl="0" algn="l">
              <a:lnSpc>
                <a:spcPct val="115000"/>
              </a:lnSpc>
              <a:spcBef>
                <a:spcPts val="0"/>
              </a:spcBef>
              <a:spcAft>
                <a:spcPts val="0"/>
              </a:spcAft>
              <a:buClr>
                <a:srgbClr val="333333"/>
              </a:buClr>
              <a:buSzPts val="1000"/>
              <a:buFont typeface="Arial"/>
              <a:buChar char="●"/>
            </a:pPr>
            <a:r>
              <a:rPr b="1" lang="en-US">
                <a:latin typeface="Calibri"/>
                <a:ea typeface="Calibri"/>
                <a:cs typeface="Calibri"/>
                <a:sym typeface="Calibri"/>
              </a:rPr>
              <a:t>CRM / Salesforce: Dashboards </a:t>
            </a:r>
            <a:r>
              <a:rPr lang="en-US">
                <a:latin typeface="Calibri"/>
                <a:ea typeface="Calibri"/>
                <a:cs typeface="Calibri"/>
                <a:sym typeface="Calibri"/>
              </a:rPr>
              <a:t>– tasks, calls made, emails sent, meetings booked - reviewed DAILY. </a:t>
            </a:r>
            <a:endParaRPr/>
          </a:p>
          <a:p>
            <a:pPr indent="-292100" lvl="0" marL="914400" rtl="0" algn="l">
              <a:lnSpc>
                <a:spcPct val="115000"/>
              </a:lnSpc>
              <a:spcBef>
                <a:spcPts val="0"/>
              </a:spcBef>
              <a:spcAft>
                <a:spcPts val="0"/>
              </a:spcAft>
              <a:buClr>
                <a:srgbClr val="333333"/>
              </a:buClr>
              <a:buSzPts val="1000"/>
              <a:buFont typeface="Arial"/>
              <a:buChar char="●"/>
            </a:pPr>
            <a:r>
              <a:rPr lang="en-US">
                <a:highlight>
                  <a:srgbClr val="FFFFFF"/>
                </a:highlight>
                <a:latin typeface="Calibri"/>
                <a:ea typeface="Calibri"/>
                <a:cs typeface="Calibri"/>
                <a:sym typeface="Calibri"/>
              </a:rPr>
              <a:t>Field Visits, One x One’s, </a:t>
            </a:r>
            <a:r>
              <a:rPr lang="en-US">
                <a:solidFill>
                  <a:srgbClr val="333333"/>
                </a:solidFill>
                <a:highlight>
                  <a:srgbClr val="FFFFFF"/>
                </a:highlight>
                <a:latin typeface="Calibri"/>
                <a:ea typeface="Calibri"/>
                <a:cs typeface="Calibri"/>
                <a:sym typeface="Calibri"/>
              </a:rPr>
              <a:t>Deal Clinics</a:t>
            </a:r>
            <a:endParaRPr/>
          </a:p>
          <a:p>
            <a:pPr indent="-292100" lvl="0" marL="914400" rtl="0" algn="l">
              <a:lnSpc>
                <a:spcPct val="115000"/>
              </a:lnSpc>
              <a:spcBef>
                <a:spcPts val="0"/>
              </a:spcBef>
              <a:spcAft>
                <a:spcPts val="0"/>
              </a:spcAft>
              <a:buClr>
                <a:srgbClr val="333333"/>
              </a:buClr>
              <a:buSzPts val="1000"/>
              <a:buFont typeface="Arial"/>
              <a:buChar char="●"/>
            </a:pPr>
            <a:r>
              <a:rPr lang="en-US">
                <a:solidFill>
                  <a:srgbClr val="333333"/>
                </a:solidFill>
                <a:highlight>
                  <a:srgbClr val="FFFFFF"/>
                </a:highlight>
                <a:latin typeface="Calibri"/>
                <a:ea typeface="Calibri"/>
                <a:cs typeface="Calibri"/>
                <a:sym typeface="Calibri"/>
              </a:rPr>
              <a:t>Importance of defining Team Goals: company’s mission (or departmental shared goals) should be aligned with individual goals and compensation</a:t>
            </a:r>
            <a:endParaRPr>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b="1" lang="en-US">
                <a:solidFill>
                  <a:srgbClr val="333333"/>
                </a:solidFill>
                <a:highlight>
                  <a:srgbClr val="FFFFFF"/>
                </a:highlight>
                <a:latin typeface="Calibri"/>
                <a:ea typeface="Calibri"/>
                <a:cs typeface="Calibri"/>
                <a:sym typeface="Calibri"/>
              </a:rPr>
              <a:t>Sales Methodology and Process adoption</a:t>
            </a:r>
            <a:r>
              <a:rPr lang="en-US">
                <a:solidFill>
                  <a:srgbClr val="333333"/>
                </a:solidFill>
                <a:highlight>
                  <a:srgbClr val="FFFFFF"/>
                </a:highlight>
                <a:latin typeface="Calibri"/>
                <a:ea typeface="Calibri"/>
                <a:cs typeface="Calibri"/>
                <a:sym typeface="Calibri"/>
              </a:rPr>
              <a:t> is critical (templates and verifiable outcomes in Salesforce)</a:t>
            </a:r>
            <a:endParaRPr>
              <a:solidFill>
                <a:srgbClr val="333333"/>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200"/>
              <a:buNone/>
            </a:pPr>
            <a:r>
              <a:rPr b="1" lang="en-US">
                <a:solidFill>
                  <a:srgbClr val="333333"/>
                </a:solidFill>
                <a:highlight>
                  <a:srgbClr val="FFFFFF"/>
                </a:highlight>
                <a:latin typeface="Calibri"/>
                <a:ea typeface="Calibri"/>
                <a:cs typeface="Calibri"/>
                <a:sym typeface="Calibri"/>
              </a:rPr>
              <a:t>Results</a:t>
            </a:r>
            <a:endParaRPr b="1">
              <a:solidFill>
                <a:srgbClr val="333333"/>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Performance Measurement Report shared weekly and discussed as part of a 90 minute team meeting (metrics such as: revenue, unit sales, consent/compliancy, gross margin) increase/decrease WOW, MOM, YOY</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Pipeline (how many deals, average deal size, average sales cycle length, time in each stage)</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Churn rate and Acquisition rate – are we losing clients faster than we can bring them on?</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Performance Management  - When necessary, we will need to use performance improvement plans</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Employee Engagement Surveys to judge the cultural state of the team: Role Clarity, Empowerment, Purpose, Belonging, Recognition, Feedback</a:t>
            </a:r>
            <a:endParaRPr/>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112" name="Google Shape;112;g5e2c3e3fa4_0_124"/>
          <p:cNvSpPr txBox="1"/>
          <p:nvPr>
            <p:ph idx="4294967295" type="title"/>
          </p:nvPr>
        </p:nvSpPr>
        <p:spPr>
          <a:xfrm>
            <a:off x="263200" y="24680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Pipeline Development</a:t>
            </a:r>
            <a:endParaRPr b="1">
              <a:solidFill>
                <a:srgbClr val="C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1"/>
          <p:cNvSpPr txBox="1"/>
          <p:nvPr>
            <p:ph idx="4294967295" type="body"/>
          </p:nvPr>
        </p:nvSpPr>
        <p:spPr>
          <a:xfrm>
            <a:off x="166227" y="1164905"/>
            <a:ext cx="8286900" cy="3704968"/>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dk1"/>
              </a:buClr>
              <a:buSzPts val="1100"/>
              <a:buFont typeface="Arial"/>
              <a:buAutoNum type="arabicPeriod"/>
            </a:pPr>
            <a:r>
              <a:rPr b="1" lang="en-US" sz="1100">
                <a:solidFill>
                  <a:schemeClr val="accent2"/>
                </a:solidFill>
                <a:latin typeface="Calibri"/>
                <a:ea typeface="Calibri"/>
                <a:cs typeface="Calibri"/>
                <a:sym typeface="Calibri"/>
              </a:rPr>
              <a:t>Targets should be challenging yet achievable. </a:t>
            </a:r>
            <a:endParaRPr/>
          </a:p>
          <a:p>
            <a:pPr indent="0" lvl="0" marL="0" rtl="0" algn="l">
              <a:lnSpc>
                <a:spcPct val="100000"/>
              </a:lnSpc>
              <a:spcBef>
                <a:spcPts val="0"/>
              </a:spcBef>
              <a:spcAft>
                <a:spcPts val="0"/>
              </a:spcAft>
              <a:buClr>
                <a:schemeClr val="dk1"/>
              </a:buClr>
              <a:buSzPts val="1100"/>
              <a:buNone/>
            </a:pPr>
            <a:r>
              <a:rPr b="1" lang="en-US" sz="1100">
                <a:solidFill>
                  <a:schemeClr val="accent2"/>
                </a:solidFill>
                <a:latin typeface="Calibri"/>
                <a:ea typeface="Calibri"/>
                <a:cs typeface="Calibri"/>
                <a:sym typeface="Calibri"/>
              </a:rPr>
              <a:t>	</a:t>
            </a:r>
            <a:r>
              <a:rPr lang="en-US" sz="1100">
                <a:solidFill>
                  <a:srgbClr val="000000"/>
                </a:solidFill>
                <a:latin typeface="Calibri"/>
                <a:ea typeface="Calibri"/>
                <a:cs typeface="Calibri"/>
                <a:sym typeface="Calibri"/>
              </a:rPr>
              <a:t>Comprised of both a commission portion and a bonus portion. The commission portion is based on growth revenue 	performance; the bonus portion is based on results as they apply to factors that are important to the Company. Factors 	include: Retention, Consistency and Selling Smart (ie: GP management, salesforce documentation)</a:t>
            </a:r>
            <a:endParaRPr/>
          </a:p>
          <a:p>
            <a:pPr indent="0" lvl="0" marL="0" rtl="0" algn="l">
              <a:lnSpc>
                <a:spcPct val="100000"/>
              </a:lnSpc>
              <a:spcBef>
                <a:spcPts val="0"/>
              </a:spcBef>
              <a:spcAft>
                <a:spcPts val="0"/>
              </a:spcAft>
              <a:buClr>
                <a:schemeClr val="dk1"/>
              </a:buClr>
              <a:buSzPts val="1100"/>
              <a:buNone/>
            </a:pPr>
            <a:r>
              <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US" sz="1100">
                <a:solidFill>
                  <a:srgbClr val="000000"/>
                </a:solidFill>
                <a:latin typeface="Calibri"/>
                <a:ea typeface="Calibri"/>
                <a:cs typeface="Calibri"/>
                <a:sym typeface="Calibri"/>
              </a:rPr>
              <a:t>	Half of base salary, paid quarterly or more frequently, Billed revenue, gates to tiers of payment, uncapped.</a:t>
            </a:r>
            <a:endParaRPr/>
          </a:p>
          <a:p>
            <a:pPr indent="0" lvl="0" marL="0" rtl="0" algn="l">
              <a:lnSpc>
                <a:spcPct val="100000"/>
              </a:lnSpc>
              <a:spcBef>
                <a:spcPts val="0"/>
              </a:spcBef>
              <a:spcAft>
                <a:spcPts val="0"/>
              </a:spcAft>
              <a:buClr>
                <a:schemeClr val="dk1"/>
              </a:buClr>
              <a:buSzPts val="1100"/>
              <a:buNone/>
            </a:pPr>
            <a:r>
              <a:rPr b="1" lang="en-US" sz="1100">
                <a:solidFill>
                  <a:srgbClr val="000000"/>
                </a:solidFill>
                <a:latin typeface="Calibri"/>
                <a:ea typeface="Calibri"/>
                <a:cs typeface="Calibri"/>
                <a:sym typeface="Calibri"/>
              </a:rPr>
              <a:t>	</a:t>
            </a:r>
            <a:r>
              <a:rPr lang="en-US" sz="1100">
                <a:solidFill>
                  <a:srgbClr val="000000"/>
                </a:solidFill>
                <a:latin typeface="Calibri"/>
                <a:ea typeface="Calibri"/>
                <a:cs typeface="Calibri"/>
                <a:sym typeface="Calibri"/>
              </a:rPr>
              <a:t>What metrics does the business need to drive aside from growth and churn management (compliancy, consistency</a:t>
            </a:r>
            <a:endParaRPr sz="1100">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b="1" lang="en-US" sz="1100">
                <a:solidFill>
                  <a:schemeClr val="accent2"/>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100"/>
              <a:buNone/>
            </a:pPr>
            <a:r>
              <a:rPr b="1" lang="en-US" sz="1100">
                <a:solidFill>
                  <a:schemeClr val="accent2"/>
                </a:solidFill>
                <a:latin typeface="Calibri"/>
                <a:ea typeface="Calibri"/>
                <a:cs typeface="Calibri"/>
                <a:sym typeface="Calibri"/>
              </a:rPr>
              <a:t>	Percentage of Org Achieveing Quota</a:t>
            </a:r>
            <a:endParaRPr b="1" sz="1100">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rgbClr val="7B7F84"/>
                </a:solidFill>
                <a:latin typeface="Calibri"/>
                <a:ea typeface="Calibri"/>
                <a:cs typeface="Calibri"/>
                <a:sym typeface="Calibri"/>
              </a:rPr>
              <a:t>	</a:t>
            </a:r>
            <a:r>
              <a:rPr lang="en-US" sz="1100">
                <a:solidFill>
                  <a:schemeClr val="dk1"/>
                </a:solidFill>
                <a:latin typeface="Calibri"/>
                <a:ea typeface="Calibri"/>
                <a:cs typeface="Calibri"/>
                <a:sym typeface="Calibri"/>
              </a:rPr>
              <a:t>On average, if 60% of your team is achieving 100%, you have a good set of business metrics to drive the right behaviors</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t/>
            </a:r>
            <a:endParaRPr b="1" sz="1100">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b="1" lang="en-US" sz="1100">
                <a:solidFill>
                  <a:schemeClr val="accent2"/>
                </a:solidFill>
                <a:latin typeface="Calibri"/>
                <a:ea typeface="Calibri"/>
                <a:cs typeface="Calibri"/>
                <a:sym typeface="Calibri"/>
              </a:rPr>
              <a:t>	</a:t>
            </a:r>
            <a:endParaRPr b="1" sz="1100">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1100">
                <a:solidFill>
                  <a:schemeClr val="accent2"/>
                </a:solidFill>
                <a:latin typeface="Calibri"/>
                <a:ea typeface="Calibri"/>
                <a:cs typeface="Calibri"/>
                <a:sym typeface="Calibri"/>
              </a:rPr>
              <a:t>2.   Territory Management</a:t>
            </a:r>
            <a:endParaRPr b="1" sz="1100">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b="1" lang="en-US" sz="1100">
                <a:solidFill>
                  <a:srgbClr val="7B7F84"/>
                </a:solidFill>
                <a:latin typeface="Calibri"/>
                <a:ea typeface="Calibri"/>
                <a:cs typeface="Calibri"/>
                <a:sym typeface="Calibri"/>
              </a:rPr>
              <a:t>	</a:t>
            </a:r>
            <a:r>
              <a:rPr lang="en-US" sz="1100">
                <a:solidFill>
                  <a:schemeClr val="dk1"/>
                </a:solidFill>
                <a:latin typeface="Calibri"/>
                <a:ea typeface="Calibri"/>
                <a:cs typeface="Calibri"/>
                <a:sym typeface="Calibri"/>
              </a:rPr>
              <a:t>Identify company goals (growth mindset) and the addressable market (client segmentation). New Clients, Current, Win-back, 	Groups. Define the roles and the capabilites the rep needs to have alongside they must have along with Lead Generation rules. 	Geography, T&amp;E expense management, resources available</a:t>
            </a:r>
            <a:endParaRPr/>
          </a:p>
          <a:p>
            <a:pPr indent="0" lvl="0" marL="0" rtl="0" algn="l">
              <a:lnSpc>
                <a:spcPct val="100000"/>
              </a:lnSpc>
              <a:spcBef>
                <a:spcPts val="0"/>
              </a:spcBef>
              <a:spcAft>
                <a:spcPts val="0"/>
              </a:spcAft>
              <a:buClr>
                <a:schemeClr val="dk1"/>
              </a:buClr>
              <a:buSzPts val="1100"/>
              <a:buNone/>
            </a:pPr>
            <a:r>
              <a:t/>
            </a:r>
            <a:endParaRPr sz="1100">
              <a:solidFill>
                <a:srgbClr val="7B7F84"/>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b="1" lang="en-US" sz="1100">
                <a:solidFill>
                  <a:schemeClr val="accent2"/>
                </a:solidFill>
                <a:latin typeface="Calibri"/>
                <a:ea typeface="Calibri"/>
                <a:cs typeface="Calibri"/>
                <a:sym typeface="Calibri"/>
              </a:rPr>
              <a:t>	We should take into account: On Target Earnings, Average New Deal Size, Sales Cycle Length, Vertical Sales Adoption, Sales 	Preparedness</a:t>
            </a:r>
            <a:endParaRPr/>
          </a:p>
          <a:p>
            <a:pPr indent="0" lvl="0" marL="0" rtl="0" algn="l">
              <a:lnSpc>
                <a:spcPct val="100000"/>
              </a:lnSpc>
              <a:spcBef>
                <a:spcPts val="0"/>
              </a:spcBef>
              <a:spcAft>
                <a:spcPts val="0"/>
              </a:spcAft>
              <a:buClr>
                <a:schemeClr val="dk1"/>
              </a:buClr>
              <a:buSzPts val="1100"/>
              <a:buNone/>
            </a:pPr>
            <a:r>
              <a:rPr lang="en-US" sz="1100">
                <a:solidFill>
                  <a:srgbClr val="7B7F84"/>
                </a:solidFill>
                <a:latin typeface="Calibri"/>
                <a:ea typeface="Calibri"/>
                <a:cs typeface="Calibri"/>
                <a:sym typeface="Calibri"/>
              </a:rPr>
              <a:t>	</a:t>
            </a:r>
            <a:r>
              <a:rPr lang="en-US" sz="1100">
                <a:solidFill>
                  <a:schemeClr val="dk1"/>
                </a:solidFill>
                <a:latin typeface="Calibri"/>
                <a:ea typeface="Calibri"/>
                <a:cs typeface="Calibri"/>
                <a:sym typeface="Calibri"/>
              </a:rPr>
              <a:t>Salary including commissions and bonuses should be comparable to other similar industries and current sales measurements 	should be used to forecast future trends with quota setting</a:t>
            </a:r>
            <a:r>
              <a:rPr lang="en-US" sz="1000">
                <a:solidFill>
                  <a:schemeClr val="dk1"/>
                </a:solidFill>
              </a:rPr>
              <a:t>.</a:t>
            </a:r>
            <a:endParaRPr b="1" sz="1000">
              <a:solidFill>
                <a:schemeClr val="dk1"/>
              </a:solidFill>
            </a:endParaRPr>
          </a:p>
          <a:p>
            <a:pPr indent="0" lvl="0" marL="0" rtl="0" algn="l">
              <a:lnSpc>
                <a:spcPct val="100000"/>
              </a:lnSpc>
              <a:spcBef>
                <a:spcPts val="0"/>
              </a:spcBef>
              <a:spcAft>
                <a:spcPts val="0"/>
              </a:spcAft>
              <a:buClr>
                <a:schemeClr val="dk1"/>
              </a:buClr>
              <a:buSzPts val="1100"/>
              <a:buNone/>
            </a:pPr>
            <a:r>
              <a:t/>
            </a:r>
            <a:endParaRPr sz="1000">
              <a:solidFill>
                <a:srgbClr val="7B7F84"/>
              </a:solidFill>
            </a:endParaRPr>
          </a:p>
          <a:p>
            <a:pPr indent="0" lvl="0" marL="0" rtl="0" algn="l">
              <a:lnSpc>
                <a:spcPct val="100000"/>
              </a:lnSpc>
              <a:spcBef>
                <a:spcPts val="0"/>
              </a:spcBef>
              <a:spcAft>
                <a:spcPts val="0"/>
              </a:spcAft>
              <a:buClr>
                <a:schemeClr val="dk1"/>
              </a:buClr>
              <a:buSzPts val="1100"/>
              <a:buFont typeface="Arial"/>
              <a:buNone/>
            </a:pPr>
            <a:r>
              <a:rPr b="1" lang="en-US" sz="1000">
                <a:solidFill>
                  <a:srgbClr val="7B7F84"/>
                </a:solidFill>
                <a:latin typeface="Arial"/>
                <a:ea typeface="Arial"/>
                <a:cs typeface="Arial"/>
                <a:sym typeface="Arial"/>
              </a:rPr>
              <a:t>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118" name="Google Shape;118;p11"/>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Quota Setting, Territory Management and Account Assignments</a:t>
            </a:r>
            <a:endParaRPr b="1">
              <a:solidFill>
                <a:srgbClr val="C00000"/>
              </a:solidFill>
              <a:latin typeface="Calibri"/>
              <a:ea typeface="Calibri"/>
              <a:cs typeface="Calibri"/>
              <a:sym typeface="Calibri"/>
            </a:endParaRPr>
          </a:p>
        </p:txBody>
      </p:sp>
      <p:sp>
        <p:nvSpPr>
          <p:cNvPr id="119" name="Google Shape;119;p11"/>
          <p:cNvSpPr txBox="1"/>
          <p:nvPr>
            <p:ph idx="4294967295" type="subTitle"/>
          </p:nvPr>
        </p:nvSpPr>
        <p:spPr>
          <a:xfrm>
            <a:off x="311700" y="571450"/>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What is my approach?</a:t>
            </a:r>
            <a:endParaRPr b="0" i="0" sz="1000" u="none" cap="none" strike="noStrike">
              <a:solidFill>
                <a:srgbClr val="434343"/>
              </a:solidFill>
              <a:latin typeface="Calibri"/>
              <a:ea typeface="Calibri"/>
              <a:cs typeface="Calibri"/>
              <a:sym typeface="Calibri"/>
            </a:endParaRPr>
          </a:p>
          <a:p>
            <a:pPr indent="0" lvl="0" marL="0" marR="0" rtl="0" algn="l">
              <a:lnSpc>
                <a:spcPct val="115000"/>
              </a:lnSpc>
              <a:spcBef>
                <a:spcPts val="1600"/>
              </a:spcBef>
              <a:spcAft>
                <a:spcPts val="1600"/>
              </a:spcAft>
              <a:buClr>
                <a:srgbClr val="434343"/>
              </a:buClr>
              <a:buSzPts val="1200"/>
              <a:buFont typeface="Arial"/>
              <a:buNone/>
            </a:pPr>
            <a:r>
              <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g5e2c3e3fa4_0_129"/>
          <p:cNvPicPr preferRelativeResize="0"/>
          <p:nvPr/>
        </p:nvPicPr>
        <p:blipFill rotWithShape="1">
          <a:blip r:embed="rId3">
            <a:alphaModFix/>
          </a:blip>
          <a:srcRect b="0" l="0" r="0" t="0"/>
          <a:stretch/>
        </p:blipFill>
        <p:spPr>
          <a:xfrm>
            <a:off x="685801" y="954447"/>
            <a:ext cx="7909661" cy="3559046"/>
          </a:xfrm>
          <a:prstGeom prst="rect">
            <a:avLst/>
          </a:prstGeom>
          <a:noFill/>
          <a:ln>
            <a:noFill/>
          </a:ln>
        </p:spPr>
      </p:pic>
      <p:sp>
        <p:nvSpPr>
          <p:cNvPr id="125" name="Google Shape;125;g5e2c3e3fa4_0_129"/>
          <p:cNvSpPr txBox="1"/>
          <p:nvPr/>
        </p:nvSpPr>
        <p:spPr>
          <a:xfrm>
            <a:off x="587352" y="400467"/>
            <a:ext cx="419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C00000"/>
                </a:solidFill>
                <a:latin typeface="Calibri"/>
                <a:ea typeface="Calibri"/>
                <a:cs typeface="Calibri"/>
                <a:sym typeface="Calibri"/>
              </a:rPr>
              <a:t>SAMPLE CONTACT and COVERAGE MODEL</a:t>
            </a:r>
            <a:endParaRPr b="0" i="0" sz="1400" u="none" cap="none" strike="noStrike">
              <a:solidFill>
                <a:srgbClr val="C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graphicFrame>
        <p:nvGraphicFramePr>
          <p:cNvPr id="130" name="Google Shape;130;g5e2c3e3fa4_0_120"/>
          <p:cNvGraphicFramePr/>
          <p:nvPr/>
        </p:nvGraphicFramePr>
        <p:xfrm>
          <a:off x="129725" y="36205"/>
          <a:ext cx="3000000" cy="3000000"/>
        </p:xfrm>
        <a:graphic>
          <a:graphicData uri="http://schemas.openxmlformats.org/drawingml/2006/table">
            <a:tbl>
              <a:tblPr>
                <a:noFill/>
                <a:tableStyleId>{1F9C335B-7271-436F-AC4E-2D5461D9CC74}</a:tableStyleId>
              </a:tblPr>
              <a:tblGrid>
                <a:gridCol w="891625"/>
                <a:gridCol w="4323025"/>
                <a:gridCol w="1648150"/>
                <a:gridCol w="891625"/>
                <a:gridCol w="891625"/>
              </a:tblGrid>
              <a:tr h="308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5B9BD5"/>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FFFFFF"/>
                          </a:solidFill>
                          <a:latin typeface="Calibri"/>
                          <a:ea typeface="Calibri"/>
                          <a:cs typeface="Calibri"/>
                          <a:sym typeface="Calibri"/>
                        </a:rPr>
                        <a:t>Stage 6 MQL / Sales Lead (Stage 0)</a:t>
                      </a:r>
                      <a:endParaRPr b="1" sz="16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5B9BD5"/>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5B9BD5"/>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5B9BD5"/>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Only enter (Y)es, (N)o or (U)known in the highlighted cells</a:t>
                      </a:r>
                      <a:endParaRPr sz="1100" u="none" cap="none" strike="noStrike">
                        <a:latin typeface="Calibri"/>
                        <a:ea typeface="Calibri"/>
                        <a:cs typeface="Calibri"/>
                        <a:sym typeface="Calibri"/>
                      </a:endParaRPr>
                    </a:p>
                  </a:txBody>
                  <a:tcPr marT="19050" marB="19050" marR="28575" marL="28575" anchor="b">
                    <a:lnL cap="flat" cmpd="sng" w="9525">
                      <a:solidFill>
                        <a:srgbClr val="5B9BD5"/>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5B9BD5"/>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solidFill>
                            <a:srgbClr val="FFFFFF"/>
                          </a:solidFill>
                          <a:latin typeface="Calibri"/>
                          <a:ea typeface="Calibri"/>
                          <a:cs typeface="Calibri"/>
                          <a:sym typeface="Calibri"/>
                        </a:rPr>
                        <a:t>Y/N</a:t>
                      </a:r>
                      <a:endParaRPr b="1" sz="11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r">
                        <a:lnSpc>
                          <a:spcPct val="115000"/>
                        </a:lnSpc>
                        <a:spcBef>
                          <a:spcPts val="0"/>
                        </a:spcBef>
                        <a:spcAft>
                          <a:spcPts val="0"/>
                        </a:spcAft>
                        <a:buClr>
                          <a:srgbClr val="000000"/>
                        </a:buClr>
                        <a:buSzPts val="1100"/>
                        <a:buFont typeface="Arial"/>
                        <a:buNone/>
                      </a:pPr>
                      <a:r>
                        <a:rPr b="1" lang="en-US" sz="1100" u="none" cap="none" strike="noStrike">
                          <a:solidFill>
                            <a:srgbClr val="FFFFFF"/>
                          </a:solidFill>
                          <a:latin typeface="Calibri"/>
                          <a:ea typeface="Calibri"/>
                          <a:cs typeface="Calibri"/>
                          <a:sym typeface="Calibri"/>
                        </a:rPr>
                        <a:t>Weight</a:t>
                      </a:r>
                      <a:endParaRPr b="1" sz="11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r">
                        <a:lnSpc>
                          <a:spcPct val="115000"/>
                        </a:lnSpc>
                        <a:spcBef>
                          <a:spcPts val="0"/>
                        </a:spcBef>
                        <a:spcAft>
                          <a:spcPts val="0"/>
                        </a:spcAft>
                        <a:buClr>
                          <a:srgbClr val="000000"/>
                        </a:buClr>
                        <a:buSzPts val="1100"/>
                        <a:buFont typeface="Arial"/>
                        <a:buNone/>
                      </a:pPr>
                      <a:r>
                        <a:rPr b="1" lang="en-US" sz="1100" u="none" cap="none" strike="noStrike">
                          <a:solidFill>
                            <a:srgbClr val="FFFFFF"/>
                          </a:solidFill>
                          <a:latin typeface="Calibri"/>
                          <a:ea typeface="Calibri"/>
                          <a:cs typeface="Calibri"/>
                          <a:sym typeface="Calibri"/>
                        </a:rPr>
                        <a:t>Score</a:t>
                      </a:r>
                      <a:endParaRPr b="1" sz="11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224500">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B</a:t>
                      </a:r>
                      <a:endParaRPr b="1"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DEBF7"/>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Rough understanding of annual content production spend</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DDEBF7"/>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tcPr>
                </a:tc>
              </a:tr>
              <a:tr h="411600">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A</a:t>
                      </a:r>
                      <a:endParaRPr b="1"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E4D6"/>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Understanding of the prospect's buying process and the stakeholders involved</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E4D6"/>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n</a:t>
                      </a:r>
                      <a:endParaRPr sz="11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3</a:t>
                      </a:r>
                      <a:endParaRPr sz="11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4500">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N</a:t>
                      </a:r>
                      <a:endParaRPr b="1"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Pain or gain Identified</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5</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5</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Understanding of how content is used today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Understanding of how content is sourced today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Understanding of impact of inaction</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Understanding of what else they've tried to resolve the problem</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4500">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T</a:t>
                      </a:r>
                      <a:endParaRPr b="1"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DEDE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Critical event driving timing</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DEDE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n</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5</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solidFill>
                            <a:srgbClr val="FFFFFF"/>
                          </a:solidFill>
                          <a:latin typeface="Calibri"/>
                          <a:ea typeface="Calibri"/>
                          <a:cs typeface="Calibri"/>
                          <a:sym typeface="Calibri"/>
                        </a:rPr>
                        <a:t>Sales Lead Score</a:t>
                      </a:r>
                      <a:endParaRPr b="1" sz="11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20</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12</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solidFill>
                            <a:srgbClr val="FFFFFF"/>
                          </a:solidFill>
                          <a:latin typeface="Calibri"/>
                          <a:ea typeface="Calibri"/>
                          <a:cs typeface="Calibri"/>
                          <a:sym typeface="Calibri"/>
                        </a:rPr>
                        <a:t>Move to 1 - Identified</a:t>
                      </a:r>
                      <a:endParaRPr b="1" sz="1100" u="none" cap="none" strike="noStrike">
                        <a:solidFill>
                          <a:srgbClr val="FFFFFF"/>
                        </a:solidFill>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60%</a:t>
                      </a:r>
                      <a:endParaRPr sz="1100" u="none" cap="none" strike="noStrike">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Yellow</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Green</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Convert Lead to Stage 0 Opportunity. Confirm sales is informed.</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Yellow</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Set lead Status to Nurture. SDR will continue to nurture lead.</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160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Red</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Set lead status to Disqualified. SDR will set disqualification reason. Lead will no longer be contacted.</a:t>
                      </a:r>
                      <a:endParaRPr sz="1100" u="none" cap="none" strike="noStrike">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6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graphicFrame>
        <p:nvGraphicFramePr>
          <p:cNvPr id="135" name="Google Shape;135;g5e2c3e3fa4_0_134"/>
          <p:cNvGraphicFramePr/>
          <p:nvPr/>
        </p:nvGraphicFramePr>
        <p:xfrm>
          <a:off x="113363" y="1044050"/>
          <a:ext cx="3000000" cy="3000000"/>
        </p:xfrm>
        <a:graphic>
          <a:graphicData uri="http://schemas.openxmlformats.org/drawingml/2006/table">
            <a:tbl>
              <a:tblPr>
                <a:noFill/>
                <a:tableStyleId>{CC3FD22D-5D33-4BDC-9988-607BF71FD189}</a:tableStyleId>
              </a:tblPr>
              <a:tblGrid>
                <a:gridCol w="1072600"/>
                <a:gridCol w="1142900"/>
                <a:gridCol w="1293200"/>
                <a:gridCol w="1247150"/>
                <a:gridCol w="1285125"/>
                <a:gridCol w="1187150"/>
                <a:gridCol w="1079525"/>
              </a:tblGrid>
              <a:tr h="81115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EE3324"/>
                          </a:solidFill>
                          <a:latin typeface="Roboto"/>
                          <a:ea typeface="Roboto"/>
                          <a:cs typeface="Roboto"/>
                          <a:sym typeface="Roboto"/>
                        </a:rPr>
                        <a:t>Research</a:t>
                      </a:r>
                      <a:endParaRPr b="1" sz="1400" u="none" cap="none" strike="noStrike">
                        <a:solidFill>
                          <a:srgbClr val="EE3324"/>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3F88C5"/>
                          </a:solidFill>
                          <a:latin typeface="Roboto"/>
                          <a:ea typeface="Roboto"/>
                          <a:cs typeface="Roboto"/>
                          <a:sym typeface="Roboto"/>
                        </a:rPr>
                        <a:t>Intro Discovery Call</a:t>
                      </a:r>
                      <a:endParaRPr b="1" sz="1400" u="none" cap="none" strike="noStrike">
                        <a:solidFill>
                          <a:srgbClr val="3F88C5"/>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44BBA4"/>
                          </a:solidFill>
                          <a:latin typeface="Roboto"/>
                          <a:ea typeface="Roboto"/>
                          <a:cs typeface="Roboto"/>
                          <a:sym typeface="Roboto"/>
                        </a:rPr>
                        <a:t>Deep Discovery</a:t>
                      </a:r>
                      <a:endParaRPr b="1" sz="1400" u="none" cap="none" strike="noStrike">
                        <a:solidFill>
                          <a:srgbClr val="44BBA4"/>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99C62A"/>
                          </a:solidFill>
                          <a:latin typeface="Roboto"/>
                          <a:ea typeface="Roboto"/>
                          <a:cs typeface="Roboto"/>
                          <a:sym typeface="Roboto"/>
                        </a:rPr>
                        <a:t>Proof/Solution</a:t>
                      </a:r>
                      <a:endParaRPr b="1" sz="1400" u="none" cap="none" strike="noStrike">
                        <a:solidFill>
                          <a:srgbClr val="99C62A"/>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53565B"/>
                          </a:solidFill>
                          <a:latin typeface="Roboto"/>
                          <a:ea typeface="Roboto"/>
                          <a:cs typeface="Roboto"/>
                          <a:sym typeface="Roboto"/>
                        </a:rPr>
                        <a:t>Contracts &amp; Close</a:t>
                      </a:r>
                      <a:endParaRPr b="1" sz="1400" u="none" cap="none" strike="noStrike">
                        <a:solidFill>
                          <a:srgbClr val="53565B"/>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FAAA42"/>
                          </a:solidFill>
                          <a:latin typeface="Roboto"/>
                          <a:ea typeface="Roboto"/>
                          <a:cs typeface="Roboto"/>
                          <a:sym typeface="Roboto"/>
                        </a:rPr>
                        <a:t>Activation</a:t>
                      </a:r>
                      <a:endParaRPr b="1" sz="1400" u="none" cap="none" strike="noStrike">
                        <a:solidFill>
                          <a:srgbClr val="FAAA42"/>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363675">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SDRs</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E362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F88C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96050">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Hunters </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E362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F88C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4BBA4"/>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0CA3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5E616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A42"/>
                    </a:solidFill>
                  </a:tcPr>
                </a:tc>
              </a:tr>
              <a:tr h="363675">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Growers </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E362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F88C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4BBA4"/>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0CA3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5E616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A42"/>
                    </a:solidFill>
                  </a:tcPr>
                </a:tc>
              </a:tr>
              <a:tr h="363675">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CPs</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E362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F88C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4BBA4"/>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0CA3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5E616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A42"/>
                    </a:solidFill>
                  </a:tcPr>
                </a:tc>
              </a:tr>
              <a:tr h="392225">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Engagement</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F88C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0CA3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a:t>
                      </a:r>
                      <a:endParaRPr sz="14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5E616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A42"/>
                    </a:solidFill>
                  </a:tcPr>
                </a:tc>
              </a:tr>
              <a:tr h="363675">
                <a:tc>
                  <a:txBody>
                    <a:bodyPr/>
                    <a:lstStyle/>
                    <a:p>
                      <a:pPr indent="0" lvl="0" marL="0" marR="0" rtl="0" algn="r">
                        <a:lnSpc>
                          <a:spcPct val="100000"/>
                        </a:lnSpc>
                        <a:spcBef>
                          <a:spcPts val="0"/>
                        </a:spcBef>
                        <a:spcAft>
                          <a:spcPts val="0"/>
                        </a:spcAft>
                        <a:buClr>
                          <a:srgbClr val="000000"/>
                        </a:buClr>
                        <a:buSzPts val="1200"/>
                        <a:buFont typeface="Arial"/>
                        <a:buNone/>
                      </a:pPr>
                      <a:r>
                        <a:rPr b="1" lang="en-US" sz="1200" u="none" cap="none" strike="noStrike">
                          <a:latin typeface="Roboto"/>
                          <a:ea typeface="Roboto"/>
                          <a:cs typeface="Roboto"/>
                          <a:sym typeface="Roboto"/>
                        </a:rPr>
                        <a:t>SEs</a:t>
                      </a:r>
                      <a:endParaRPr b="1" sz="12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4BBA4"/>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0CA3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36" name="Google Shape;136;g5e2c3e3fa4_0_134"/>
          <p:cNvSpPr txBox="1"/>
          <p:nvPr/>
        </p:nvSpPr>
        <p:spPr>
          <a:xfrm>
            <a:off x="587352" y="400467"/>
            <a:ext cx="419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C00000"/>
                </a:solidFill>
                <a:latin typeface="Calibri"/>
                <a:ea typeface="Calibri"/>
                <a:cs typeface="Calibri"/>
                <a:sym typeface="Calibri"/>
              </a:rPr>
              <a:t>SAMPLE SALES PROCESS BETWEEN BDR/AE</a:t>
            </a:r>
            <a:endParaRPr b="0" i="0" sz="1400" u="none" cap="none" strike="noStrike">
              <a:solidFill>
                <a:srgbClr val="C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g5e2c3e3fa4_0_139"/>
          <p:cNvSpPr txBox="1"/>
          <p:nvPr>
            <p:ph idx="4294967295" type="body"/>
          </p:nvPr>
        </p:nvSpPr>
        <p:spPr>
          <a:xfrm>
            <a:off x="311700" y="815575"/>
            <a:ext cx="8286900" cy="403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Execution Plan</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What is in our current Pipeline - are we effectively managing each stage? </a:t>
            </a:r>
            <a:endParaRPr b="1">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Understand the behaviours</a:t>
            </a:r>
            <a:r>
              <a:rPr lang="en-US">
                <a:solidFill>
                  <a:schemeClr val="accent2"/>
                </a:solidFill>
                <a:latin typeface="Calibri"/>
                <a:ea typeface="Calibri"/>
                <a:cs typeface="Calibri"/>
                <a:sym typeface="Calibri"/>
              </a:rPr>
              <a:t> that set the best sales reps apart and coach to them: Grit, Understands the Customer’s business, loves to debate, pushes the customer with a tailored message and solves problems.</a:t>
            </a:r>
            <a:endParaRPr>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Increase the number of SQL’s (best in class closes 50% + of SQL’s). </a:t>
            </a:r>
            <a:endParaRPr b="1">
              <a:solidFill>
                <a:schemeClr val="accent2"/>
              </a:solidFill>
              <a:latin typeface="Calibri"/>
              <a:ea typeface="Calibri"/>
              <a:cs typeface="Calibri"/>
              <a:sym typeface="Calibri"/>
            </a:endParaRPr>
          </a:p>
          <a:p>
            <a:pPr indent="0" lvl="0" marL="45720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45720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Recognize that you will lose approx 25% to a No Decision -</a:t>
            </a:r>
            <a:r>
              <a:rPr lang="en-US">
                <a:solidFill>
                  <a:schemeClr val="accent2"/>
                </a:solidFill>
                <a:latin typeface="Calibri"/>
                <a:ea typeface="Calibri"/>
                <a:cs typeface="Calibri"/>
                <a:sym typeface="Calibri"/>
              </a:rPr>
              <a:t> get it early and move on fast</a:t>
            </a:r>
            <a:endParaRPr>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Recognize that you will lost 25-30% to the competition (Pain Point analysis early on will help focus)</a:t>
            </a:r>
            <a:endParaRPr b="1">
              <a:solidFill>
                <a:schemeClr val="accent2"/>
              </a:solidFill>
              <a:latin typeface="Calibri"/>
              <a:ea typeface="Calibri"/>
              <a:cs typeface="Calibri"/>
              <a:sym typeface="Calibri"/>
            </a:endParaRPr>
          </a:p>
          <a:p>
            <a:pPr indent="-304800" lvl="0" marL="457200" rtl="0" algn="l">
              <a:lnSpc>
                <a:spcPct val="100000"/>
              </a:lnSpc>
              <a:spcBef>
                <a:spcPts val="0"/>
              </a:spcBef>
              <a:spcAft>
                <a:spcPts val="0"/>
              </a:spcAft>
              <a:buClr>
                <a:schemeClr val="accent2"/>
              </a:buClr>
              <a:buSzPts val="1200"/>
              <a:buFont typeface="Calibri"/>
              <a:buChar char="●"/>
            </a:pPr>
            <a:r>
              <a:rPr b="1" lang="en-US">
                <a:solidFill>
                  <a:schemeClr val="accent2"/>
                </a:solidFill>
                <a:latin typeface="Calibri"/>
                <a:ea typeface="Calibri"/>
                <a:cs typeface="Calibri"/>
                <a:sym typeface="Calibri"/>
              </a:rPr>
              <a:t>Analyze the sales funnel by stage: </a:t>
            </a:r>
            <a:r>
              <a:rPr lang="en-US">
                <a:solidFill>
                  <a:schemeClr val="accent2"/>
                </a:solidFill>
                <a:latin typeface="Calibri"/>
                <a:ea typeface="Calibri"/>
                <a:cs typeface="Calibri"/>
                <a:sym typeface="Calibri"/>
              </a:rPr>
              <a:t>Low Conversion Rates in the early stages? Team will need help with rapport building, better qualification, product knowledge and demo skills. Conversion rates low in the late stages - coaching skills:</a:t>
            </a:r>
            <a:r>
              <a:rPr b="1" lang="en-US">
                <a:solidFill>
                  <a:schemeClr val="accent2"/>
                </a:solidFill>
                <a:latin typeface="Calibri"/>
                <a:ea typeface="Calibri"/>
                <a:cs typeface="Calibri"/>
                <a:sym typeface="Calibri"/>
              </a:rPr>
              <a:t> managing objections, gaining commitment, negotiation skills or closing skills.</a:t>
            </a:r>
            <a:endParaRPr b="1">
              <a:solidFill>
                <a:schemeClr val="accent2"/>
              </a:solidFill>
              <a:latin typeface="Calibri"/>
              <a:ea typeface="Calibri"/>
              <a:cs typeface="Calibri"/>
              <a:sym typeface="Calibri"/>
            </a:endParaRPr>
          </a:p>
          <a:p>
            <a:pPr indent="0" lvl="0" marL="45720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rPr b="1" lang="en-US">
                <a:solidFill>
                  <a:schemeClr val="accent2"/>
                </a:solidFill>
                <a:latin typeface="Calibri"/>
                <a:ea typeface="Calibri"/>
                <a:cs typeface="Calibri"/>
                <a:sym typeface="Calibri"/>
              </a:rPr>
              <a:t>*Look at win rate in conjunction with deal size or lead source. Our win rates can be higher when the original source of the opportunity is from referrals or from inbound marketing rather than outbound sales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rPr b="1" lang="en-US">
                <a:solidFill>
                  <a:schemeClr val="accent2"/>
                </a:solidFill>
                <a:latin typeface="Calibri"/>
                <a:ea typeface="Calibri"/>
                <a:cs typeface="Calibri"/>
                <a:sym typeface="Calibri"/>
              </a:rPr>
              <a:t>**Win rate can decrease when sales reps work on opportunities that are considerably larger than the average deal size.</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ctr">
              <a:lnSpc>
                <a:spcPct val="100000"/>
              </a:lnSpc>
              <a:spcBef>
                <a:spcPts val="0"/>
              </a:spcBef>
              <a:spcAft>
                <a:spcPts val="0"/>
              </a:spcAft>
              <a:buSzPts val="1200"/>
              <a:buNone/>
            </a:pPr>
            <a:r>
              <a:rPr b="1" lang="en-US" sz="1400">
                <a:solidFill>
                  <a:schemeClr val="accent2"/>
                </a:solidFill>
                <a:latin typeface="Calibri"/>
                <a:ea typeface="Calibri"/>
                <a:cs typeface="Calibri"/>
                <a:sym typeface="Calibri"/>
              </a:rPr>
              <a:t>YOU GET TO YOUR FIRST MILLION DOLLAR CLIENT THROUGH TARGET ACCOUNT SELLING.</a:t>
            </a:r>
            <a:endParaRPr b="1" sz="1400">
              <a:solidFill>
                <a:schemeClr val="accent2"/>
              </a:solidFill>
              <a:latin typeface="Calibri"/>
              <a:ea typeface="Calibri"/>
              <a:cs typeface="Calibri"/>
              <a:sym typeface="Calibri"/>
            </a:endParaRPr>
          </a:p>
        </p:txBody>
      </p:sp>
      <p:sp>
        <p:nvSpPr>
          <p:cNvPr id="142" name="Google Shape;142;g5e2c3e3fa4_0_139"/>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Management of the Sales Trial Process and Win Rate Percentage Increases</a:t>
            </a:r>
            <a:endParaRPr b="1">
              <a:solidFill>
                <a:srgbClr val="C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12"/>
          <p:cNvPicPr preferRelativeResize="0"/>
          <p:nvPr/>
        </p:nvPicPr>
        <p:blipFill rotWithShape="1">
          <a:blip r:embed="rId3">
            <a:alphaModFix/>
          </a:blip>
          <a:srcRect b="0" l="0" r="0" t="0"/>
          <a:stretch/>
        </p:blipFill>
        <p:spPr>
          <a:xfrm>
            <a:off x="595745" y="810491"/>
            <a:ext cx="7952509" cy="4100945"/>
          </a:xfrm>
          <a:prstGeom prst="rect">
            <a:avLst/>
          </a:prstGeom>
          <a:noFill/>
          <a:ln>
            <a:noFill/>
          </a:ln>
        </p:spPr>
      </p:pic>
      <p:sp>
        <p:nvSpPr>
          <p:cNvPr id="148" name="Google Shape;148;p12"/>
          <p:cNvSpPr txBox="1"/>
          <p:nvPr/>
        </p:nvSpPr>
        <p:spPr>
          <a:xfrm>
            <a:off x="526472" y="346364"/>
            <a:ext cx="394854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SAMPLE TERRITORY/REP SEGMENTATION</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cxnSp>
        <p:nvCxnSpPr>
          <p:cNvPr id="153" name="Google Shape;153;g5e2c3e3fa4_0_144"/>
          <p:cNvCxnSpPr/>
          <p:nvPr/>
        </p:nvCxnSpPr>
        <p:spPr>
          <a:xfrm>
            <a:off x="986086" y="1497163"/>
            <a:ext cx="7310100" cy="0"/>
          </a:xfrm>
          <a:prstGeom prst="straightConnector1">
            <a:avLst/>
          </a:prstGeom>
          <a:noFill/>
          <a:ln cap="flat" cmpd="sng" w="9525">
            <a:solidFill>
              <a:srgbClr val="434343"/>
            </a:solidFill>
            <a:prstDash val="solid"/>
            <a:round/>
            <a:headEnd len="sm" w="sm" type="none"/>
            <a:tailEnd len="sm" w="sm" type="none"/>
          </a:ln>
        </p:spPr>
      </p:cxnSp>
      <p:sp>
        <p:nvSpPr>
          <p:cNvPr id="154" name="Google Shape;154;g5e2c3e3fa4_0_144"/>
          <p:cNvSpPr/>
          <p:nvPr/>
        </p:nvSpPr>
        <p:spPr>
          <a:xfrm>
            <a:off x="938006"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5e2c3e3fa4_0_144"/>
          <p:cNvSpPr/>
          <p:nvPr/>
        </p:nvSpPr>
        <p:spPr>
          <a:xfrm>
            <a:off x="2535669"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5e2c3e3fa4_0_144"/>
          <p:cNvSpPr txBox="1"/>
          <p:nvPr/>
        </p:nvSpPr>
        <p:spPr>
          <a:xfrm>
            <a:off x="2026103" y="1891493"/>
            <a:ext cx="1264800" cy="2220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30-60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Execution</a:t>
            </a:r>
            <a:endParaRPr b="1"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Vision and Strategy, People, Processes in pace, Land Mines assessed., Early Wins, Challenges and Opportunities, Barriers and Resources </a:t>
            </a:r>
            <a:endParaRPr b="0"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t/>
            </a:r>
            <a:endParaRPr b="1" i="0" sz="1000" u="none" cap="none" strike="noStrike">
              <a:solidFill>
                <a:srgbClr val="666666"/>
              </a:solidFill>
              <a:latin typeface="Arial"/>
              <a:ea typeface="Arial"/>
              <a:cs typeface="Arial"/>
              <a:sym typeface="Arial"/>
            </a:endParaRPr>
          </a:p>
        </p:txBody>
      </p:sp>
      <p:sp>
        <p:nvSpPr>
          <p:cNvPr id="157" name="Google Shape;157;g5e2c3e3fa4_0_144"/>
          <p:cNvSpPr txBox="1"/>
          <p:nvPr/>
        </p:nvSpPr>
        <p:spPr>
          <a:xfrm>
            <a:off x="252476" y="1881931"/>
            <a:ext cx="1521000" cy="2900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14 days in: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Organize to Learn, Assessment/Analysis</a:t>
            </a:r>
            <a:endParaRPr b="1"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Business/Stakeholder Orientation, Technical learning, strategy/markets/cultural and political climate, product (ongoing), Execute on Communication Process</a:t>
            </a:r>
            <a:endParaRPr b="0" i="0" sz="1000" u="none" cap="none" strike="noStrike">
              <a:solidFill>
                <a:srgbClr val="666666"/>
              </a:solidFill>
              <a:latin typeface="Calibri"/>
              <a:ea typeface="Calibri"/>
              <a:cs typeface="Calibri"/>
              <a:sym typeface="Calibri"/>
            </a:endParaRPr>
          </a:p>
        </p:txBody>
      </p:sp>
      <p:sp>
        <p:nvSpPr>
          <p:cNvPr id="158" name="Google Shape;158;g5e2c3e3fa4_0_144"/>
          <p:cNvSpPr/>
          <p:nvPr/>
        </p:nvSpPr>
        <p:spPr>
          <a:xfrm>
            <a:off x="6202957" y="1453450"/>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5e2c3e3fa4_0_144"/>
          <p:cNvSpPr txBox="1"/>
          <p:nvPr/>
        </p:nvSpPr>
        <p:spPr>
          <a:xfrm>
            <a:off x="3768525" y="1891500"/>
            <a:ext cx="1264800" cy="2504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30-60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Establish A-List Priorities specific to each BDR/AE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Vital Goals and making some slow and deliberate moves focusing on systems and process execution, pipeline management, and skill set/competencies increasing</a:t>
            </a:r>
            <a:endParaRPr b="0" i="0" sz="1000" u="none" cap="none" strike="noStrike">
              <a:solidFill>
                <a:srgbClr val="666666"/>
              </a:solidFill>
              <a:latin typeface="Calibri"/>
              <a:ea typeface="Calibri"/>
              <a:cs typeface="Calibri"/>
              <a:sym typeface="Calibri"/>
            </a:endParaRPr>
          </a:p>
        </p:txBody>
      </p:sp>
      <p:sp>
        <p:nvSpPr>
          <p:cNvPr id="160" name="Google Shape;160;g5e2c3e3fa4_0_144"/>
          <p:cNvSpPr txBox="1"/>
          <p:nvPr/>
        </p:nvSpPr>
        <p:spPr>
          <a:xfrm>
            <a:off x="5638800" y="1881931"/>
            <a:ext cx="1341900" cy="2426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60 – 90 days in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Team/Alliances, Early wins, Contributions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Evaluate the team for balance and talent, make a few important changes, shift the org mindset activity and process oriented with the tools (CRM/Pipeline) in place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666666"/>
              </a:solidFill>
              <a:latin typeface="Arial"/>
              <a:ea typeface="Arial"/>
              <a:cs typeface="Arial"/>
              <a:sym typeface="Arial"/>
            </a:endParaRPr>
          </a:p>
        </p:txBody>
      </p:sp>
      <p:sp>
        <p:nvSpPr>
          <p:cNvPr id="161" name="Google Shape;161;g5e2c3e3fa4_0_144"/>
          <p:cNvSpPr/>
          <p:nvPr/>
        </p:nvSpPr>
        <p:spPr>
          <a:xfrm>
            <a:off x="8269423"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5e2c3e3fa4_0_144"/>
          <p:cNvSpPr txBox="1"/>
          <p:nvPr/>
        </p:nvSpPr>
        <p:spPr>
          <a:xfrm>
            <a:off x="7301345" y="1804497"/>
            <a:ext cx="1590300" cy="3003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90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Full Execution of Strategy on underperforming Metrics/Process to Actual Situation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People:</a:t>
            </a:r>
            <a:r>
              <a:rPr b="0" i="0" lang="en-US" sz="1000" u="none" cap="none" strike="noStrike">
                <a:solidFill>
                  <a:srgbClr val="666666"/>
                </a:solidFill>
                <a:latin typeface="Calibri"/>
                <a:ea typeface="Calibri"/>
                <a:cs typeface="Calibri"/>
                <a:sym typeface="Calibri"/>
              </a:rPr>
              <a:t> Analysis and Motivation strategy </a:t>
            </a:r>
            <a:endParaRPr b="0"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Customer &amp; Partner:</a:t>
            </a:r>
            <a:r>
              <a:rPr b="0" i="0" lang="en-US" sz="1000" u="none" cap="none" strike="noStrike">
                <a:solidFill>
                  <a:srgbClr val="666666"/>
                </a:solidFill>
                <a:latin typeface="Calibri"/>
                <a:ea typeface="Calibri"/>
                <a:cs typeface="Calibri"/>
                <a:sym typeface="Calibri"/>
              </a:rPr>
              <a:t> life cycle analysis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Growth Plan: </a:t>
            </a:r>
            <a:r>
              <a:rPr b="0" i="0" lang="en-US" sz="1000" u="none" cap="none" strike="noStrike">
                <a:solidFill>
                  <a:srgbClr val="666666"/>
                </a:solidFill>
                <a:latin typeface="Calibri"/>
                <a:ea typeface="Calibri"/>
                <a:cs typeface="Calibri"/>
                <a:sym typeface="Calibri"/>
              </a:rPr>
              <a:t>What results will we drive in sales with which clients and when?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Operations/Infrastructure: </a:t>
            </a:r>
            <a:r>
              <a:rPr b="0" i="0" lang="en-US" sz="1000" u="none" cap="none" strike="noStrike">
                <a:solidFill>
                  <a:srgbClr val="666666"/>
                </a:solidFill>
                <a:latin typeface="Calibri"/>
                <a:ea typeface="Calibri"/>
                <a:cs typeface="Calibri"/>
                <a:sym typeface="Calibri"/>
              </a:rPr>
              <a:t>Efficiency and Predictability</a:t>
            </a:r>
            <a:endParaRPr b="0" i="0" sz="1400" u="none" cap="none" strike="noStrike">
              <a:solidFill>
                <a:srgbClr val="000000"/>
              </a:solidFill>
              <a:latin typeface="Arial"/>
              <a:ea typeface="Arial"/>
              <a:cs typeface="Arial"/>
              <a:sym typeface="Arial"/>
            </a:endParaRPr>
          </a:p>
        </p:txBody>
      </p:sp>
      <p:sp>
        <p:nvSpPr>
          <p:cNvPr id="163" name="Google Shape;163;g5e2c3e3fa4_0_144"/>
          <p:cNvSpPr/>
          <p:nvPr/>
        </p:nvSpPr>
        <p:spPr>
          <a:xfrm>
            <a:off x="4267133"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5e2c3e3fa4_0_144"/>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C00000"/>
                </a:solidFill>
                <a:latin typeface="Calibri"/>
                <a:ea typeface="Calibri"/>
                <a:cs typeface="Calibri"/>
                <a:sym typeface="Calibri"/>
              </a:rPr>
              <a:t>Timeline and Deliverables </a:t>
            </a:r>
            <a:endParaRPr b="1">
              <a:solidFill>
                <a:srgbClr val="C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6191E"/>
        </a:solidFill>
      </p:bgPr>
    </p:bg>
    <p:spTree>
      <p:nvGrpSpPr>
        <p:cNvPr id="37" name="Shape 37"/>
        <p:cNvGrpSpPr/>
        <p:nvPr/>
      </p:nvGrpSpPr>
      <p:grpSpPr>
        <a:xfrm>
          <a:off x="0" y="0"/>
          <a:ext cx="0" cy="0"/>
          <a:chOff x="0" y="0"/>
          <a:chExt cx="0" cy="0"/>
        </a:xfrm>
      </p:grpSpPr>
      <p:pic>
        <p:nvPicPr>
          <p:cNvPr descr="Asset 2@2x.png" id="38" name="Google Shape;38;p2"/>
          <p:cNvPicPr preferRelativeResize="0"/>
          <p:nvPr/>
        </p:nvPicPr>
        <p:blipFill rotWithShape="1">
          <a:blip r:embed="rId3">
            <a:alphaModFix/>
          </a:blip>
          <a:srcRect b="0" l="0" r="0" t="0"/>
          <a:stretch/>
        </p:blipFill>
        <p:spPr>
          <a:xfrm>
            <a:off x="8908375" y="0"/>
            <a:ext cx="235625" cy="235625"/>
          </a:xfrm>
          <a:prstGeom prst="rect">
            <a:avLst/>
          </a:prstGeom>
          <a:noFill/>
          <a:ln>
            <a:noFill/>
          </a:ln>
        </p:spPr>
      </p:pic>
      <p:sp>
        <p:nvSpPr>
          <p:cNvPr id="39" name="Google Shape;39;p2"/>
          <p:cNvSpPr txBox="1"/>
          <p:nvPr/>
        </p:nvSpPr>
        <p:spPr>
          <a:xfrm>
            <a:off x="1095150" y="391650"/>
            <a:ext cx="6953700" cy="4360200"/>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5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50000"/>
              </a:lnSpc>
              <a:spcBef>
                <a:spcPts val="0"/>
              </a:spcBef>
              <a:spcAft>
                <a:spcPts val="0"/>
              </a:spcAft>
              <a:buClr>
                <a:srgbClr val="FFFFFF"/>
              </a:buClr>
              <a:buSzPts val="1800"/>
              <a:buFont typeface="Arial"/>
              <a:buAutoNum type="arabicPeriod"/>
            </a:pPr>
            <a:r>
              <a:rPr b="0" i="0" lang="en-US" sz="1800" u="none" cap="none" strike="noStrike">
                <a:solidFill>
                  <a:srgbClr val="FFFFFF"/>
                </a:solidFill>
                <a:latin typeface="Calibri"/>
                <a:ea typeface="Calibri"/>
                <a:cs typeface="Calibri"/>
                <a:sym typeface="Calibri"/>
              </a:rPr>
              <a:t>Brief Introduction</a:t>
            </a:r>
            <a:endParaRPr b="0" i="0" sz="1400" u="none" cap="none" strike="noStrike">
              <a:solidFill>
                <a:srgbClr val="000000"/>
              </a:solidFill>
              <a:latin typeface="Arial"/>
              <a:ea typeface="Arial"/>
              <a:cs typeface="Arial"/>
              <a:sym typeface="Arial"/>
            </a:endParaRPr>
          </a:p>
          <a:p>
            <a:pPr indent="-342900" lvl="0" marL="457200" marR="0" rtl="0" algn="l">
              <a:lnSpc>
                <a:spcPct val="150000"/>
              </a:lnSpc>
              <a:spcBef>
                <a:spcPts val="0"/>
              </a:spcBef>
              <a:spcAft>
                <a:spcPts val="0"/>
              </a:spcAft>
              <a:buClr>
                <a:srgbClr val="FFFFFF"/>
              </a:buClr>
              <a:buSzPts val="1800"/>
              <a:buFont typeface="Arial"/>
              <a:buAutoNum type="arabicPeriod"/>
            </a:pPr>
            <a:r>
              <a:rPr b="0" i="0" lang="en-US" sz="1800" u="none" cap="none" strike="noStrike">
                <a:solidFill>
                  <a:srgbClr val="FFFFFF"/>
                </a:solidFill>
                <a:latin typeface="Calibri"/>
                <a:ea typeface="Calibri"/>
                <a:cs typeface="Calibri"/>
                <a:sym typeface="Calibri"/>
              </a:rPr>
              <a:t>Who is the Ideal Client?</a:t>
            </a:r>
            <a:endParaRPr b="0" i="0" sz="1400" u="none" cap="none" strike="noStrike">
              <a:solidFill>
                <a:srgbClr val="000000"/>
              </a:solidFill>
              <a:latin typeface="Arial"/>
              <a:ea typeface="Arial"/>
              <a:cs typeface="Arial"/>
              <a:sym typeface="Arial"/>
            </a:endParaRPr>
          </a:p>
          <a:p>
            <a:pPr indent="-342900" lvl="0" marL="457200" marR="0" rtl="0" algn="l">
              <a:lnSpc>
                <a:spcPct val="150000"/>
              </a:lnSpc>
              <a:spcBef>
                <a:spcPts val="0"/>
              </a:spcBef>
              <a:spcAft>
                <a:spcPts val="0"/>
              </a:spcAft>
              <a:buClr>
                <a:srgbClr val="FFFFFF"/>
              </a:buClr>
              <a:buSzPts val="1800"/>
              <a:buFont typeface="Arial"/>
              <a:buAutoNum type="arabicPeriod"/>
            </a:pPr>
            <a:r>
              <a:rPr b="0" i="0" lang="en-US" sz="1800" u="none" cap="none" strike="noStrike">
                <a:solidFill>
                  <a:srgbClr val="FFFFFF"/>
                </a:solidFill>
                <a:latin typeface="Calibri"/>
                <a:ea typeface="Calibri"/>
                <a:cs typeface="Calibri"/>
                <a:sym typeface="Calibri"/>
              </a:rPr>
              <a:t>SImplified Sales Process for Growth and Retention</a:t>
            </a:r>
            <a:endParaRPr b="0" i="0" sz="1400" u="none" cap="none" strike="noStrike">
              <a:solidFill>
                <a:srgbClr val="000000"/>
              </a:solidFill>
              <a:latin typeface="Arial"/>
              <a:ea typeface="Arial"/>
              <a:cs typeface="Arial"/>
              <a:sym typeface="Arial"/>
            </a:endParaRPr>
          </a:p>
          <a:p>
            <a:pPr indent="-342900" lvl="0" marL="457200" marR="0" rtl="0" algn="l">
              <a:lnSpc>
                <a:spcPct val="150000"/>
              </a:lnSpc>
              <a:spcBef>
                <a:spcPts val="0"/>
              </a:spcBef>
              <a:spcAft>
                <a:spcPts val="0"/>
              </a:spcAft>
              <a:buClr>
                <a:srgbClr val="FFFFFF"/>
              </a:buClr>
              <a:buSzPts val="1800"/>
              <a:buFont typeface="Arial"/>
              <a:buAutoNum type="arabicPeriod"/>
            </a:pPr>
            <a:r>
              <a:rPr b="0" i="0" lang="en-US" sz="1800" u="none" cap="none" strike="noStrike">
                <a:solidFill>
                  <a:srgbClr val="FFFFFF"/>
                </a:solidFill>
                <a:latin typeface="Calibri"/>
                <a:ea typeface="Calibri"/>
                <a:cs typeface="Calibri"/>
                <a:sym typeface="Calibri"/>
              </a:rPr>
              <a:t>Metrics/Activities and Touch Points</a:t>
            </a:r>
            <a:endParaRPr b="0" i="0" sz="1800" u="none" cap="none" strike="noStrike">
              <a:solidFill>
                <a:srgbClr val="FFFFFF"/>
              </a:solidFill>
              <a:latin typeface="Calibri"/>
              <a:ea typeface="Calibri"/>
              <a:cs typeface="Calibri"/>
              <a:sym typeface="Calibri"/>
            </a:endParaRPr>
          </a:p>
          <a:p>
            <a:pPr indent="-342900" lvl="0" marL="457200" marR="0" rtl="0" algn="l">
              <a:lnSpc>
                <a:spcPct val="150000"/>
              </a:lnSpc>
              <a:spcBef>
                <a:spcPts val="0"/>
              </a:spcBef>
              <a:spcAft>
                <a:spcPts val="0"/>
              </a:spcAft>
              <a:buClr>
                <a:srgbClr val="FFFFFF"/>
              </a:buClr>
              <a:buSzPts val="1800"/>
              <a:buFont typeface="Calibri"/>
              <a:buAutoNum type="arabicPeriod"/>
            </a:pPr>
            <a:r>
              <a:rPr b="0" i="0" lang="en-US" sz="1800" u="none" cap="none" strike="noStrike">
                <a:solidFill>
                  <a:srgbClr val="FFFFFF"/>
                </a:solidFill>
                <a:latin typeface="Calibri"/>
                <a:ea typeface="Calibri"/>
                <a:cs typeface="Calibri"/>
                <a:sym typeface="Calibri"/>
              </a:rPr>
              <a:t>Other Measurables</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cxnSp>
        <p:nvCxnSpPr>
          <p:cNvPr id="169" name="Google Shape;169;p13"/>
          <p:cNvCxnSpPr/>
          <p:nvPr/>
        </p:nvCxnSpPr>
        <p:spPr>
          <a:xfrm>
            <a:off x="986086" y="1497163"/>
            <a:ext cx="7310100" cy="0"/>
          </a:xfrm>
          <a:prstGeom prst="straightConnector1">
            <a:avLst/>
          </a:prstGeom>
          <a:noFill/>
          <a:ln cap="flat" cmpd="sng" w="9525">
            <a:solidFill>
              <a:srgbClr val="434343"/>
            </a:solidFill>
            <a:prstDash val="solid"/>
            <a:round/>
            <a:headEnd len="sm" w="sm" type="none"/>
            <a:tailEnd len="sm" w="sm" type="none"/>
          </a:ln>
        </p:spPr>
      </p:cxnSp>
      <p:sp>
        <p:nvSpPr>
          <p:cNvPr id="170" name="Google Shape;170;p13"/>
          <p:cNvSpPr/>
          <p:nvPr/>
        </p:nvSpPr>
        <p:spPr>
          <a:xfrm>
            <a:off x="938006"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2535669"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txBox="1"/>
          <p:nvPr/>
        </p:nvSpPr>
        <p:spPr>
          <a:xfrm>
            <a:off x="2026103" y="1891493"/>
            <a:ext cx="1264800" cy="2219956"/>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30-60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Analysis</a:t>
            </a:r>
            <a:endParaRPr b="1"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Vision and Strategy, People, Processes, Land Mines, Early Wins, Challenges and Opportunities, Barriers and Resources</a:t>
            </a:r>
            <a:endParaRPr b="0"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t/>
            </a:r>
            <a:endParaRPr b="1" i="0" sz="1000" u="none" cap="none" strike="noStrike">
              <a:solidFill>
                <a:srgbClr val="666666"/>
              </a:solidFill>
              <a:latin typeface="Arial"/>
              <a:ea typeface="Arial"/>
              <a:cs typeface="Arial"/>
              <a:sym typeface="Arial"/>
            </a:endParaRPr>
          </a:p>
        </p:txBody>
      </p:sp>
      <p:sp>
        <p:nvSpPr>
          <p:cNvPr id="173" name="Google Shape;173;p13"/>
          <p:cNvSpPr txBox="1"/>
          <p:nvPr/>
        </p:nvSpPr>
        <p:spPr>
          <a:xfrm>
            <a:off x="252476" y="1881931"/>
            <a:ext cx="1520905" cy="2900773"/>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14 days in: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Organize to Learn, Assessment</a:t>
            </a:r>
            <a:endParaRPr b="1"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Business/Stakeholder Orientation, Technical learning, strategy/markets/cultural and political climate, product (ongoing)</a:t>
            </a:r>
            <a:endParaRPr b="0" i="0" sz="1000" u="none" cap="none" strike="noStrike">
              <a:solidFill>
                <a:srgbClr val="666666"/>
              </a:solidFill>
              <a:latin typeface="Calibri"/>
              <a:ea typeface="Calibri"/>
              <a:cs typeface="Calibri"/>
              <a:sym typeface="Calibri"/>
            </a:endParaRPr>
          </a:p>
        </p:txBody>
      </p:sp>
      <p:sp>
        <p:nvSpPr>
          <p:cNvPr id="174" name="Google Shape;174;p13"/>
          <p:cNvSpPr/>
          <p:nvPr/>
        </p:nvSpPr>
        <p:spPr>
          <a:xfrm>
            <a:off x="6202957" y="1453450"/>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txBox="1"/>
          <p:nvPr/>
        </p:nvSpPr>
        <p:spPr>
          <a:xfrm>
            <a:off x="3768533" y="1891493"/>
            <a:ext cx="1264800" cy="2426469"/>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30-60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Establish A-List Priorities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Vital Goals and making some slow and deliberate moves focusing on systems, culture and skills</a:t>
            </a:r>
            <a:endParaRPr b="0" i="0" sz="1000" u="none" cap="none" strike="noStrike">
              <a:solidFill>
                <a:srgbClr val="666666"/>
              </a:solidFill>
              <a:latin typeface="Calibri"/>
              <a:ea typeface="Calibri"/>
              <a:cs typeface="Calibri"/>
              <a:sym typeface="Calibri"/>
            </a:endParaRPr>
          </a:p>
        </p:txBody>
      </p:sp>
      <p:sp>
        <p:nvSpPr>
          <p:cNvPr id="176" name="Google Shape;176;p13"/>
          <p:cNvSpPr txBox="1"/>
          <p:nvPr/>
        </p:nvSpPr>
        <p:spPr>
          <a:xfrm>
            <a:off x="5638800" y="1881931"/>
            <a:ext cx="1341757" cy="2426477"/>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60 – 90 days in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Team/Alliances, Early wins, Contributions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Evaluate the team for balance and talent, make a few important changes, shift the org mindset from frustration to hope and awareness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666666"/>
              </a:solidFill>
              <a:latin typeface="Arial"/>
              <a:ea typeface="Arial"/>
              <a:cs typeface="Arial"/>
              <a:sym typeface="Arial"/>
            </a:endParaRPr>
          </a:p>
        </p:txBody>
      </p:sp>
      <p:sp>
        <p:nvSpPr>
          <p:cNvPr id="177" name="Google Shape;177;p13"/>
          <p:cNvSpPr/>
          <p:nvPr/>
        </p:nvSpPr>
        <p:spPr>
          <a:xfrm>
            <a:off x="8269423"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txBox="1"/>
          <p:nvPr/>
        </p:nvSpPr>
        <p:spPr>
          <a:xfrm>
            <a:off x="7301345" y="1804497"/>
            <a:ext cx="1590179" cy="3003258"/>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Calibri"/>
                <a:ea typeface="Calibri"/>
                <a:cs typeface="Calibri"/>
                <a:sym typeface="Calibri"/>
              </a:rPr>
              <a:t>90 days in:</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Alignment of Strategy/Process to Actual Situation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People:</a:t>
            </a:r>
            <a:r>
              <a:rPr b="0" i="0" lang="en-US" sz="1000" u="none" cap="none" strike="noStrike">
                <a:solidFill>
                  <a:srgbClr val="666666"/>
                </a:solidFill>
                <a:latin typeface="Calibri"/>
                <a:ea typeface="Calibri"/>
                <a:cs typeface="Calibri"/>
                <a:sym typeface="Calibri"/>
              </a:rPr>
              <a:t> Analysis and Motivation strategy </a:t>
            </a:r>
            <a:endParaRPr b="0" i="0" sz="1000" u="none" cap="none" strike="noStrike">
              <a:solidFill>
                <a:srgbClr val="666666"/>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Customer &amp; Partner:</a:t>
            </a:r>
            <a:r>
              <a:rPr b="0" i="0" lang="en-US" sz="1000" u="none" cap="none" strike="noStrike">
                <a:solidFill>
                  <a:srgbClr val="666666"/>
                </a:solidFill>
                <a:latin typeface="Calibri"/>
                <a:ea typeface="Calibri"/>
                <a:cs typeface="Calibri"/>
                <a:sym typeface="Calibri"/>
              </a:rPr>
              <a:t> lifecycle analysis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Growth Plan: </a:t>
            </a:r>
            <a:r>
              <a:rPr b="0" i="0" lang="en-US" sz="1000" u="none" cap="none" strike="noStrike">
                <a:solidFill>
                  <a:srgbClr val="666666"/>
                </a:solidFill>
                <a:latin typeface="Calibri"/>
                <a:ea typeface="Calibri"/>
                <a:cs typeface="Calibri"/>
                <a:sym typeface="Calibri"/>
              </a:rPr>
              <a:t>What results will we drive in sales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1" i="0" lang="en-US" sz="1000" u="none" cap="none" strike="noStrike">
                <a:solidFill>
                  <a:srgbClr val="666666"/>
                </a:solidFill>
                <a:latin typeface="Calibri"/>
                <a:ea typeface="Calibri"/>
                <a:cs typeface="Calibri"/>
                <a:sym typeface="Calibri"/>
              </a:rPr>
              <a:t>Operations/Infrastucture: </a:t>
            </a:r>
            <a:r>
              <a:rPr b="0" i="0" lang="en-US" sz="1000" u="none" cap="none" strike="noStrike">
                <a:solidFill>
                  <a:srgbClr val="666666"/>
                </a:solidFill>
                <a:latin typeface="Calibri"/>
                <a:ea typeface="Calibri"/>
                <a:cs typeface="Calibri"/>
                <a:sym typeface="Calibri"/>
              </a:rPr>
              <a:t>Efficiency and Predictability</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4267133" y="1430263"/>
            <a:ext cx="133800" cy="133800"/>
          </a:xfrm>
          <a:prstGeom prst="ellipse">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C00000"/>
                </a:solidFill>
                <a:latin typeface="Calibri"/>
                <a:ea typeface="Calibri"/>
                <a:cs typeface="Calibri"/>
                <a:sym typeface="Calibri"/>
              </a:rPr>
              <a:t>Timeline and Deliverables </a:t>
            </a:r>
            <a:endParaRPr b="1">
              <a:solidFill>
                <a:srgbClr val="C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grpSp>
        <p:nvGrpSpPr>
          <p:cNvPr id="44" name="Google Shape;44;p4"/>
          <p:cNvGrpSpPr/>
          <p:nvPr/>
        </p:nvGrpSpPr>
        <p:grpSpPr>
          <a:xfrm>
            <a:off x="1150199" y="730328"/>
            <a:ext cx="6843602" cy="3578436"/>
            <a:chOff x="1306750" y="1047462"/>
            <a:chExt cx="6843602" cy="2916950"/>
          </a:xfrm>
        </p:grpSpPr>
        <p:sp>
          <p:nvSpPr>
            <p:cNvPr id="45" name="Google Shape;45;p4"/>
            <p:cNvSpPr txBox="1"/>
            <p:nvPr/>
          </p:nvSpPr>
          <p:spPr>
            <a:xfrm>
              <a:off x="5053138" y="1190030"/>
              <a:ext cx="24711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chemeClr val="dk1"/>
                </a:buClr>
                <a:buSzPts val="1600"/>
                <a:buFont typeface="Lato"/>
                <a:buNone/>
              </a:pPr>
              <a:r>
                <a:rPr b="1" i="0" lang="en-US" sz="1600" u="none" cap="none" strike="noStrike">
                  <a:solidFill>
                    <a:srgbClr val="C00000"/>
                  </a:solidFill>
                  <a:latin typeface="Calibri"/>
                  <a:ea typeface="Calibri"/>
                  <a:cs typeface="Calibri"/>
                  <a:sym typeface="Calibri"/>
                </a:rPr>
                <a:t>Leadership Principles Lacking</a:t>
              </a:r>
              <a:br>
                <a:rPr b="1" i="0" lang="en-US" sz="1200" u="none" cap="none" strike="noStrike">
                  <a:solidFill>
                    <a:srgbClr val="2B3139"/>
                  </a:solidFill>
                  <a:latin typeface="Calibri"/>
                  <a:ea typeface="Calibri"/>
                  <a:cs typeface="Calibri"/>
                  <a:sym typeface="Calibri"/>
                </a:rPr>
              </a:br>
              <a:r>
                <a:rPr b="1" i="0" lang="en-US" sz="1200" u="none" cap="none" strike="noStrike">
                  <a:solidFill>
                    <a:srgbClr val="333333"/>
                  </a:solidFill>
                  <a:highlight>
                    <a:srgbClr val="FFFFFF"/>
                  </a:highlight>
                  <a:latin typeface="Calibri"/>
                  <a:ea typeface="Calibri"/>
                  <a:cs typeface="Calibri"/>
                  <a:sym typeface="Calibri"/>
                </a:rPr>
                <a:t>No consistency and a lack of accountability coupled with weak pipelines and forecasting</a:t>
              </a:r>
              <a:r>
                <a:rPr b="1" i="0" lang="en-US" sz="1000" u="none" cap="none" strike="noStrike">
                  <a:solidFill>
                    <a:srgbClr val="333333"/>
                  </a:solidFill>
                  <a:highlight>
                    <a:srgbClr val="FFFFFF"/>
                  </a:highlight>
                  <a:latin typeface="Calibri"/>
                  <a:ea typeface="Calibri"/>
                  <a:cs typeface="Calibri"/>
                  <a:sym typeface="Calibri"/>
                </a:rPr>
                <a:t>.</a:t>
              </a:r>
              <a:endParaRPr b="0" i="0" sz="1000" u="none" cap="none" strike="noStrike">
                <a:solidFill>
                  <a:schemeClr val="dk1"/>
                </a:solidFill>
                <a:latin typeface="Calibri"/>
                <a:ea typeface="Calibri"/>
                <a:cs typeface="Calibri"/>
                <a:sym typeface="Calibri"/>
              </a:endParaRPr>
            </a:p>
          </p:txBody>
        </p:sp>
        <p:sp>
          <p:nvSpPr>
            <p:cNvPr id="46" name="Google Shape;46;p4"/>
            <p:cNvSpPr txBox="1"/>
            <p:nvPr/>
          </p:nvSpPr>
          <p:spPr>
            <a:xfrm>
              <a:off x="1594538" y="1190029"/>
              <a:ext cx="2471100" cy="1431009"/>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rgbClr val="000000"/>
                </a:buClr>
                <a:buSzPts val="1600"/>
                <a:buFont typeface="Lato"/>
                <a:buNone/>
              </a:pPr>
              <a:r>
                <a:rPr b="1" i="0" lang="en-US" sz="1600" u="none" cap="none" strike="noStrike">
                  <a:solidFill>
                    <a:srgbClr val="C00000"/>
                  </a:solidFill>
                  <a:latin typeface="Calibri"/>
                  <a:ea typeface="Calibri"/>
                  <a:cs typeface="Calibri"/>
                  <a:sym typeface="Calibri"/>
                </a:rPr>
                <a:t>Declining Growth Rate and “Improper” Targets</a:t>
              </a:r>
              <a:br>
                <a:rPr b="1" i="0" lang="en-US" sz="1200" u="none" cap="none" strike="noStrike">
                  <a:solidFill>
                    <a:srgbClr val="2B3139"/>
                  </a:solidFill>
                  <a:latin typeface="Calibri"/>
                  <a:ea typeface="Calibri"/>
                  <a:cs typeface="Calibri"/>
                  <a:sym typeface="Calibri"/>
                </a:rPr>
              </a:br>
              <a:r>
                <a:rPr b="1" i="0" lang="en-US" sz="1200" u="none" cap="none" strike="noStrike">
                  <a:solidFill>
                    <a:srgbClr val="2B3139"/>
                  </a:solidFill>
                  <a:latin typeface="Calibri"/>
                  <a:ea typeface="Calibri"/>
                  <a:cs typeface="Calibri"/>
                  <a:sym typeface="Calibri"/>
                </a:rPr>
                <a:t>Sales are slowing and the team feels like the targets are borderline unachievable</a:t>
              </a:r>
              <a:r>
                <a:rPr b="1" i="0" lang="en-US" sz="1000" u="none" cap="none" strike="noStrike">
                  <a:solidFill>
                    <a:srgbClr val="2B3139"/>
                  </a:solidFill>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p:txBody>
        </p:sp>
        <p:sp>
          <p:nvSpPr>
            <p:cNvPr id="47" name="Google Shape;47;p4"/>
            <p:cNvSpPr txBox="1"/>
            <p:nvPr/>
          </p:nvSpPr>
          <p:spPr>
            <a:xfrm>
              <a:off x="1594550" y="2729012"/>
              <a:ext cx="2471100" cy="12354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chemeClr val="dk1"/>
                </a:buClr>
                <a:buSzPts val="1600"/>
                <a:buFont typeface="Lato"/>
                <a:buNone/>
              </a:pPr>
              <a:r>
                <a:rPr b="1" i="0" lang="en-US" sz="1600" u="none" cap="none" strike="noStrike">
                  <a:solidFill>
                    <a:srgbClr val="C00000"/>
                  </a:solidFill>
                  <a:latin typeface="Calibri"/>
                  <a:ea typeface="Calibri"/>
                  <a:cs typeface="Calibri"/>
                  <a:sym typeface="Calibri"/>
                </a:rPr>
                <a:t>Product Releases Focused on Stability</a:t>
              </a:r>
              <a:br>
                <a:rPr b="1" i="0" lang="en-US" sz="1200" u="none" cap="none" strike="noStrike">
                  <a:solidFill>
                    <a:srgbClr val="2B3139"/>
                  </a:solidFill>
                  <a:latin typeface="Arial"/>
                  <a:ea typeface="Arial"/>
                  <a:cs typeface="Arial"/>
                  <a:sym typeface="Arial"/>
                </a:rPr>
              </a:br>
              <a:r>
                <a:rPr b="1" i="0" lang="en-US" sz="1200" u="none" cap="none" strike="noStrike">
                  <a:solidFill>
                    <a:schemeClr val="dk1"/>
                  </a:solidFill>
                  <a:latin typeface="Calibri"/>
                  <a:ea typeface="Calibri"/>
                  <a:cs typeface="Calibri"/>
                  <a:sym typeface="Calibri"/>
                </a:rPr>
                <a:t>More intensive planning around long term scaling, means less innovative customer-facing features to promote</a:t>
              </a:r>
              <a:endParaRPr b="0" i="0" sz="1200" u="none" cap="none" strike="noStrike">
                <a:solidFill>
                  <a:schemeClr val="dk1"/>
                </a:solidFill>
                <a:latin typeface="Calibri"/>
                <a:ea typeface="Calibri"/>
                <a:cs typeface="Calibri"/>
                <a:sym typeface="Calibri"/>
              </a:endParaRPr>
            </a:p>
          </p:txBody>
        </p:sp>
        <p:sp>
          <p:nvSpPr>
            <p:cNvPr id="48" name="Google Shape;48;p4"/>
            <p:cNvSpPr txBox="1"/>
            <p:nvPr/>
          </p:nvSpPr>
          <p:spPr>
            <a:xfrm>
              <a:off x="4772645" y="1047462"/>
              <a:ext cx="451500" cy="488400"/>
            </a:xfrm>
            <a:prstGeom prst="rect">
              <a:avLst/>
            </a:prstGeom>
            <a:noFill/>
            <a:ln cap="flat" cmpd="sng" w="9525">
              <a:solidFill>
                <a:srgbClr val="000000">
                  <a:alpha val="0"/>
                </a:srgbClr>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62626"/>
                </a:buClr>
                <a:buSzPts val="1400"/>
                <a:buFont typeface="Lato"/>
                <a:buNone/>
              </a:pPr>
              <a:r>
                <a:rPr b="1" i="0" lang="en-US" sz="1400" u="none" cap="none" strike="noStrike">
                  <a:solidFill>
                    <a:srgbClr val="2B3139"/>
                  </a:solidFill>
                  <a:latin typeface="Arial"/>
                  <a:ea typeface="Arial"/>
                  <a:cs typeface="Arial"/>
                  <a:sym typeface="Arial"/>
                </a:rPr>
                <a:t>2.</a:t>
              </a:r>
              <a:endParaRPr b="1" i="0" sz="1400" u="none" cap="none" strike="noStrike">
                <a:solidFill>
                  <a:srgbClr val="2B3139"/>
                </a:solidFill>
                <a:latin typeface="Arial"/>
                <a:ea typeface="Arial"/>
                <a:cs typeface="Arial"/>
                <a:sym typeface="Arial"/>
              </a:endParaRPr>
            </a:p>
          </p:txBody>
        </p:sp>
        <p:sp>
          <p:nvSpPr>
            <p:cNvPr id="49" name="Google Shape;49;p4"/>
            <p:cNvSpPr txBox="1"/>
            <p:nvPr/>
          </p:nvSpPr>
          <p:spPr>
            <a:xfrm>
              <a:off x="1360975" y="1066387"/>
              <a:ext cx="312300" cy="488400"/>
            </a:xfrm>
            <a:prstGeom prst="rect">
              <a:avLst/>
            </a:prstGeom>
            <a:noFill/>
            <a:ln cap="flat" cmpd="sng" w="9525">
              <a:solidFill>
                <a:srgbClr val="000000">
                  <a:alpha val="0"/>
                </a:srgbClr>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62626"/>
                </a:buClr>
                <a:buSzPts val="1400"/>
                <a:buFont typeface="Lato"/>
                <a:buNone/>
              </a:pPr>
              <a:r>
                <a:rPr b="1" i="0" lang="en-US" sz="1400" u="none" cap="none" strike="noStrike">
                  <a:solidFill>
                    <a:srgbClr val="2B3139"/>
                  </a:solidFill>
                  <a:latin typeface="Arial"/>
                  <a:ea typeface="Arial"/>
                  <a:cs typeface="Arial"/>
                  <a:sym typeface="Arial"/>
                </a:rPr>
                <a:t>1.</a:t>
              </a:r>
              <a:endParaRPr b="1" i="0" sz="1400" u="none" cap="none" strike="noStrike">
                <a:solidFill>
                  <a:srgbClr val="2B3139"/>
                </a:solidFill>
                <a:latin typeface="Arial"/>
                <a:ea typeface="Arial"/>
                <a:cs typeface="Arial"/>
                <a:sym typeface="Arial"/>
              </a:endParaRPr>
            </a:p>
          </p:txBody>
        </p:sp>
        <p:sp>
          <p:nvSpPr>
            <p:cNvPr id="50" name="Google Shape;50;p4"/>
            <p:cNvSpPr txBox="1"/>
            <p:nvPr/>
          </p:nvSpPr>
          <p:spPr>
            <a:xfrm>
              <a:off x="1306750" y="2621039"/>
              <a:ext cx="451500" cy="432900"/>
            </a:xfrm>
            <a:prstGeom prst="rect">
              <a:avLst/>
            </a:prstGeom>
            <a:noFill/>
            <a:ln cap="flat" cmpd="sng" w="9525">
              <a:solidFill>
                <a:srgbClr val="000000">
                  <a:alpha val="0"/>
                </a:srgbClr>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62626"/>
                </a:buClr>
                <a:buSzPts val="1400"/>
                <a:buFont typeface="Lato"/>
                <a:buNone/>
              </a:pPr>
              <a:r>
                <a:rPr b="1" i="0" lang="en-US" sz="1400" u="none" cap="none" strike="noStrike">
                  <a:solidFill>
                    <a:srgbClr val="2B3139"/>
                  </a:solidFill>
                  <a:latin typeface="Arial"/>
                  <a:ea typeface="Arial"/>
                  <a:cs typeface="Arial"/>
                  <a:sym typeface="Arial"/>
                </a:rPr>
                <a:t>3.</a:t>
              </a:r>
              <a:endParaRPr b="1" i="0" sz="1400" u="none" cap="none" strike="noStrike">
                <a:solidFill>
                  <a:srgbClr val="2B3139"/>
                </a:solidFill>
                <a:latin typeface="Arial"/>
                <a:ea typeface="Arial"/>
                <a:cs typeface="Arial"/>
                <a:sym typeface="Arial"/>
              </a:endParaRPr>
            </a:p>
          </p:txBody>
        </p:sp>
        <p:sp>
          <p:nvSpPr>
            <p:cNvPr id="51" name="Google Shape;51;p4"/>
            <p:cNvSpPr txBox="1"/>
            <p:nvPr/>
          </p:nvSpPr>
          <p:spPr>
            <a:xfrm>
              <a:off x="4758125" y="2621051"/>
              <a:ext cx="451500" cy="432900"/>
            </a:xfrm>
            <a:prstGeom prst="rect">
              <a:avLst/>
            </a:prstGeom>
            <a:noFill/>
            <a:ln cap="flat" cmpd="sng" w="9525">
              <a:solidFill>
                <a:srgbClr val="000000">
                  <a:alpha val="0"/>
                </a:srgbClr>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62626"/>
                </a:buClr>
                <a:buSzPts val="1400"/>
                <a:buFont typeface="Lato"/>
                <a:buNone/>
              </a:pPr>
              <a:r>
                <a:rPr b="1" i="0" lang="en-US" sz="1400" u="none" cap="none" strike="noStrike">
                  <a:solidFill>
                    <a:srgbClr val="2B3139"/>
                  </a:solidFill>
                  <a:latin typeface="Arial"/>
                  <a:ea typeface="Arial"/>
                  <a:cs typeface="Arial"/>
                  <a:sym typeface="Arial"/>
                </a:rPr>
                <a:t>4.</a:t>
              </a:r>
              <a:endParaRPr b="1" i="0" sz="1400" u="none" cap="none" strike="noStrike">
                <a:solidFill>
                  <a:srgbClr val="2B3139"/>
                </a:solidFill>
                <a:latin typeface="Arial"/>
                <a:ea typeface="Arial"/>
                <a:cs typeface="Arial"/>
                <a:sym typeface="Arial"/>
              </a:endParaRPr>
            </a:p>
          </p:txBody>
        </p:sp>
        <p:sp>
          <p:nvSpPr>
            <p:cNvPr id="52" name="Google Shape;52;p4"/>
            <p:cNvSpPr txBox="1"/>
            <p:nvPr/>
          </p:nvSpPr>
          <p:spPr>
            <a:xfrm>
              <a:off x="5078352" y="2729012"/>
              <a:ext cx="30720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chemeClr val="dk1"/>
                </a:buClr>
                <a:buSzPts val="1600"/>
                <a:buFont typeface="Lato"/>
                <a:buNone/>
              </a:pPr>
              <a:r>
                <a:rPr b="1" i="0" lang="en-US" sz="1600" u="none" cap="none" strike="noStrike">
                  <a:solidFill>
                    <a:srgbClr val="C00000"/>
                  </a:solidFill>
                  <a:latin typeface="Calibri"/>
                  <a:ea typeface="Calibri"/>
                  <a:cs typeface="Calibri"/>
                  <a:sym typeface="Calibri"/>
                </a:rPr>
                <a:t>Cultural Challenges</a:t>
              </a:r>
              <a:br>
                <a:rPr b="1" i="0" lang="en-US" sz="1200" u="none" cap="none" strike="noStrike">
                  <a:solidFill>
                    <a:srgbClr val="2B3139"/>
                  </a:solidFill>
                  <a:latin typeface="Calibri"/>
                  <a:ea typeface="Calibri"/>
                  <a:cs typeface="Calibri"/>
                  <a:sym typeface="Calibri"/>
                </a:rPr>
              </a:br>
              <a:r>
                <a:rPr b="1" i="0" lang="en-US" sz="1200" u="none" cap="none" strike="noStrike">
                  <a:solidFill>
                    <a:srgbClr val="2B3139"/>
                  </a:solidFill>
                  <a:latin typeface="Calibri"/>
                  <a:ea typeface="Calibri"/>
                  <a:cs typeface="Calibri"/>
                  <a:sym typeface="Calibri"/>
                </a:rPr>
                <a:t>Scaling back office operations = high administrative burden.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200"/>
                <a:buFont typeface="Lato"/>
                <a:buNone/>
              </a:pPr>
              <a:r>
                <a:rPr b="1" i="0" lang="en-US" sz="1200" u="none" cap="none" strike="noStrike">
                  <a:solidFill>
                    <a:srgbClr val="2B3139"/>
                  </a:solidFill>
                  <a:latin typeface="Calibri"/>
                  <a:ea typeface="Calibri"/>
                  <a:cs typeface="Calibri"/>
                  <a:sym typeface="Calibri"/>
                </a:rPr>
                <a:t>New business model and structural changes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000"/>
                <a:buFont typeface="Lato"/>
                <a:buNone/>
              </a:pPr>
              <a:r>
                <a:t/>
              </a:r>
              <a:endParaRPr b="0" i="0" sz="1000" u="none" cap="none" strike="noStrike">
                <a:solidFill>
                  <a:srgbClr val="000000"/>
                </a:solidFill>
                <a:latin typeface="Arial"/>
                <a:ea typeface="Arial"/>
                <a:cs typeface="Arial"/>
                <a:sym typeface="Arial"/>
              </a:endParaRPr>
            </a:p>
          </p:txBody>
        </p:sp>
      </p:grpSp>
      <p:sp>
        <p:nvSpPr>
          <p:cNvPr id="53" name="Google Shape;53;p4"/>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Who is the ideal Client?</a:t>
            </a:r>
            <a:endParaRPr b="1">
              <a:solidFill>
                <a:srgbClr val="C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6"/>
          <p:cNvSpPr txBox="1"/>
          <p:nvPr>
            <p:ph idx="4294967295" type="body"/>
          </p:nvPr>
        </p:nvSpPr>
        <p:spPr>
          <a:xfrm>
            <a:off x="263208" y="934950"/>
            <a:ext cx="8098009" cy="39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en-US">
                <a:solidFill>
                  <a:srgbClr val="333333"/>
                </a:solidFill>
                <a:highlight>
                  <a:srgbClr val="FFFFFF"/>
                </a:highlight>
                <a:latin typeface="Calibri"/>
                <a:ea typeface="Calibri"/>
                <a:cs typeface="Calibri"/>
                <a:sym typeface="Calibri"/>
              </a:rPr>
              <a:t>Activity</a:t>
            </a:r>
            <a:endParaRPr b="1">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Contact and Coverage Plans – guideline to activity based on specific objectives and criteria</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Activity Model – guideline based on specific tasks (ie: 50 Cold Calls, 20 in person visits, 10 New Presentations, 3 Flex appointments (cross selling/up selling), 3 deals signed)</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CRM / Salesforce: Dashboards – tasks, calls made, emails sent, meetings booked</a:t>
            </a:r>
            <a:endParaRPr/>
          </a:p>
          <a:p>
            <a:pPr indent="-292100" lvl="0" marL="914400" rtl="0" algn="l">
              <a:lnSpc>
                <a:spcPct val="115000"/>
              </a:lnSpc>
              <a:spcBef>
                <a:spcPts val="0"/>
              </a:spcBef>
              <a:spcAft>
                <a:spcPts val="0"/>
              </a:spcAft>
              <a:buClr>
                <a:srgbClr val="333333"/>
              </a:buClr>
              <a:buSzPts val="1000"/>
              <a:buFont typeface="Arial"/>
              <a:buChar char="●"/>
            </a:pPr>
            <a:r>
              <a:rPr lang="en-US">
                <a:highlight>
                  <a:srgbClr val="FFFFFF"/>
                </a:highlight>
                <a:latin typeface="Calibri"/>
                <a:ea typeface="Calibri"/>
                <a:cs typeface="Calibri"/>
                <a:sym typeface="Calibri"/>
              </a:rPr>
              <a:t>Field Visits, One x One’s, </a:t>
            </a:r>
            <a:endParaRPr>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lang="en-US">
                <a:solidFill>
                  <a:srgbClr val="333333"/>
                </a:solidFill>
                <a:highlight>
                  <a:srgbClr val="FFFFFF"/>
                </a:highlight>
                <a:latin typeface="Calibri"/>
                <a:ea typeface="Calibri"/>
                <a:cs typeface="Calibri"/>
                <a:sym typeface="Calibri"/>
              </a:rPr>
              <a:t>Deal Clinics</a:t>
            </a:r>
            <a:endParaRPr/>
          </a:p>
          <a:p>
            <a:pPr indent="-292100" lvl="0" marL="914400" rtl="0" algn="l">
              <a:lnSpc>
                <a:spcPct val="115000"/>
              </a:lnSpc>
              <a:spcBef>
                <a:spcPts val="0"/>
              </a:spcBef>
              <a:spcAft>
                <a:spcPts val="0"/>
              </a:spcAft>
              <a:buClr>
                <a:srgbClr val="333333"/>
              </a:buClr>
              <a:buSzPts val="1000"/>
              <a:buFont typeface="Arial"/>
              <a:buChar char="●"/>
            </a:pPr>
            <a:r>
              <a:rPr lang="en-US">
                <a:solidFill>
                  <a:srgbClr val="333333"/>
                </a:solidFill>
                <a:highlight>
                  <a:srgbClr val="FFFFFF"/>
                </a:highlight>
                <a:latin typeface="Calibri"/>
                <a:ea typeface="Calibri"/>
                <a:cs typeface="Calibri"/>
                <a:sym typeface="Calibri"/>
              </a:rPr>
              <a:t>Importance of defining Team Goals: company’s mission (or departmental shared goals) should be aligned with individual goals. </a:t>
            </a:r>
            <a:endParaRPr>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lang="en-US">
                <a:solidFill>
                  <a:srgbClr val="333333"/>
                </a:solidFill>
                <a:highlight>
                  <a:srgbClr val="FFFFFF"/>
                </a:highlight>
                <a:latin typeface="Calibri"/>
                <a:ea typeface="Calibri"/>
                <a:cs typeface="Calibri"/>
                <a:sym typeface="Calibri"/>
              </a:rPr>
              <a:t>Recognize efficiency and coach to underperformance by modeling the right behavior</a:t>
            </a:r>
            <a:endParaRPr>
              <a:solidFill>
                <a:srgbClr val="333333"/>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200"/>
              <a:buNone/>
            </a:pPr>
            <a:r>
              <a:rPr b="1" lang="en-US">
                <a:solidFill>
                  <a:srgbClr val="333333"/>
                </a:solidFill>
                <a:highlight>
                  <a:srgbClr val="FFFFFF"/>
                </a:highlight>
                <a:latin typeface="Calibri"/>
                <a:ea typeface="Calibri"/>
                <a:cs typeface="Calibri"/>
                <a:sym typeface="Calibri"/>
              </a:rPr>
              <a:t>Results</a:t>
            </a:r>
            <a:endParaRPr b="1">
              <a:solidFill>
                <a:srgbClr val="333333"/>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rgbClr val="333333"/>
              </a:solidFill>
              <a:highlight>
                <a:srgbClr val="FFFFFF"/>
              </a:highlight>
              <a:latin typeface="Calibri"/>
              <a:ea typeface="Calibri"/>
              <a:cs typeface="Calibri"/>
              <a:sym typeface="Calibri"/>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Performance Measurement Report shared weekly and discussed as part of a 90 minute team meeting (metrics such as: revenue, unit sales, consent/compliancy, gross margin) increase/decrease WOW, MOM, YOY</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Pipeline (how many deals, average deal size, average sales cycle length, time in each stage)</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Churn rate and Acquisition rate – are we losing clients faster than we can bring them on?</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Performance Management  - When necessary, we will need to use performance improvement plans</a:t>
            </a:r>
            <a:endParaRPr/>
          </a:p>
          <a:p>
            <a:pPr indent="-292100" lvl="0" marL="914400" rtl="0" algn="l">
              <a:lnSpc>
                <a:spcPct val="115000"/>
              </a:lnSpc>
              <a:spcBef>
                <a:spcPts val="0"/>
              </a:spcBef>
              <a:spcAft>
                <a:spcPts val="0"/>
              </a:spcAft>
              <a:buClr>
                <a:srgbClr val="333333"/>
              </a:buClr>
              <a:buSzPts val="1000"/>
              <a:buFont typeface="Arial"/>
              <a:buChar char="●"/>
            </a:pPr>
            <a:r>
              <a:rPr lang="en-US">
                <a:latin typeface="Calibri"/>
                <a:ea typeface="Calibri"/>
                <a:cs typeface="Calibri"/>
                <a:sym typeface="Calibri"/>
              </a:rPr>
              <a:t>Employee Engagement Surveys to judge the cultural state of the team: Role Clarity, Empowerment, Purpose, Belonging, Recognition, Feedback</a:t>
            </a:r>
            <a:endParaRPr/>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p>
          <a:p>
            <a:pPr indent="-228600" lvl="0" marL="914400" rtl="0" algn="l">
              <a:lnSpc>
                <a:spcPct val="115000"/>
              </a:lnSpc>
              <a:spcBef>
                <a:spcPts val="0"/>
              </a:spcBef>
              <a:spcAft>
                <a:spcPts val="0"/>
              </a:spcAft>
              <a:buClr>
                <a:srgbClr val="333333"/>
              </a:buClr>
              <a:buSzPts val="10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59" name="Google Shape;59;p6"/>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C00000"/>
                </a:solidFill>
                <a:latin typeface="Calibri"/>
                <a:ea typeface="Calibri"/>
                <a:cs typeface="Calibri"/>
                <a:sym typeface="Calibri"/>
              </a:rPr>
              <a:t>Managing Activity and Results</a:t>
            </a:r>
            <a:endParaRPr b="1">
              <a:solidFill>
                <a:srgbClr val="C00000"/>
              </a:solidFill>
              <a:latin typeface="Calibri"/>
              <a:ea typeface="Calibri"/>
              <a:cs typeface="Calibri"/>
              <a:sym typeface="Calibri"/>
            </a:endParaRPr>
          </a:p>
        </p:txBody>
      </p:sp>
      <p:sp>
        <p:nvSpPr>
          <p:cNvPr id="60" name="Google Shape;60;p6"/>
          <p:cNvSpPr txBox="1"/>
          <p:nvPr>
            <p:ph idx="4294967295" type="subTitle"/>
          </p:nvPr>
        </p:nvSpPr>
        <p:spPr>
          <a:xfrm>
            <a:off x="311700" y="571450"/>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What makes sense to measure at Shutterstock?</a:t>
            </a:r>
            <a:endParaRPr b="0" i="0" sz="1000" u="none" cap="none" strike="noStrike">
              <a:solidFill>
                <a:srgbClr val="434343"/>
              </a:solidFill>
              <a:latin typeface="Calibri"/>
              <a:ea typeface="Calibri"/>
              <a:cs typeface="Calibri"/>
              <a:sym typeface="Calibri"/>
            </a:endParaRPr>
          </a:p>
          <a:p>
            <a:pPr indent="0" lvl="0" marL="0" marR="0" rtl="0" algn="l">
              <a:lnSpc>
                <a:spcPct val="115000"/>
              </a:lnSpc>
              <a:spcBef>
                <a:spcPts val="1600"/>
              </a:spcBef>
              <a:spcAft>
                <a:spcPts val="1600"/>
              </a:spcAft>
              <a:buClr>
                <a:srgbClr val="434343"/>
              </a:buClr>
              <a:buSzPts val="1200"/>
              <a:buFont typeface="Arial"/>
              <a:buNone/>
            </a:pPr>
            <a:r>
              <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7"/>
          <p:cNvPicPr preferRelativeResize="0"/>
          <p:nvPr/>
        </p:nvPicPr>
        <p:blipFill rotWithShape="1">
          <a:blip r:embed="rId3">
            <a:alphaModFix/>
          </a:blip>
          <a:srcRect b="0" l="0" r="0" t="0"/>
          <a:stretch/>
        </p:blipFill>
        <p:spPr>
          <a:xfrm>
            <a:off x="685801" y="954447"/>
            <a:ext cx="7909660" cy="3559047"/>
          </a:xfrm>
          <a:prstGeom prst="rect">
            <a:avLst/>
          </a:prstGeom>
          <a:noFill/>
          <a:ln>
            <a:noFill/>
          </a:ln>
        </p:spPr>
      </p:pic>
      <p:sp>
        <p:nvSpPr>
          <p:cNvPr id="66" name="Google Shape;66;p7"/>
          <p:cNvSpPr txBox="1"/>
          <p:nvPr/>
        </p:nvSpPr>
        <p:spPr>
          <a:xfrm>
            <a:off x="587352" y="400467"/>
            <a:ext cx="41915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C00000"/>
                </a:solidFill>
                <a:latin typeface="Calibri"/>
                <a:ea typeface="Calibri"/>
                <a:cs typeface="Calibri"/>
                <a:sym typeface="Calibri"/>
              </a:rPr>
              <a:t>SAMPLE CONTACT and COVERAGE MODEL</a:t>
            </a:r>
            <a:endParaRPr b="0" i="0" sz="1400" u="none" cap="none" strike="noStrike">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8"/>
          <p:cNvSpPr txBox="1"/>
          <p:nvPr>
            <p:ph idx="4294967295" type="body"/>
          </p:nvPr>
        </p:nvSpPr>
        <p:spPr>
          <a:xfrm>
            <a:off x="311700" y="1144123"/>
            <a:ext cx="8286900" cy="3558505"/>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dk1"/>
              </a:buClr>
              <a:buSzPts val="1100"/>
              <a:buFont typeface="Arial"/>
              <a:buAutoNum type="arabicPeriod"/>
            </a:pPr>
            <a:r>
              <a:rPr b="1" lang="en-US">
                <a:solidFill>
                  <a:schemeClr val="accent2"/>
                </a:solidFill>
                <a:latin typeface="Calibri"/>
                <a:ea typeface="Calibri"/>
                <a:cs typeface="Calibri"/>
                <a:sym typeface="Calibri"/>
              </a:rPr>
              <a:t>KPI’s </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Average Spend per client</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Churn rate of active clients YOY – compared to acquisition rate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Customer Value – what would it mean to lose them?</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Revenue or Total Sales Volume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Active Subscriptions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Web Conversion</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Number of Sales Calls </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Broken down by rep/by product line/location</a:t>
            </a:r>
            <a:endParaRPr/>
          </a:p>
          <a:p>
            <a:pPr indent="0" lvl="0" marL="0" rtl="0" algn="l">
              <a:lnSpc>
                <a:spcPct val="100000"/>
              </a:lnSpc>
              <a:spcBef>
                <a:spcPts val="0"/>
              </a:spcBef>
              <a:spcAft>
                <a:spcPts val="0"/>
              </a:spcAft>
              <a:buClr>
                <a:schemeClr val="dk1"/>
              </a:buClr>
              <a:buSzPts val="1100"/>
              <a:buFont typeface="Arial"/>
              <a:buNone/>
            </a:pPr>
            <a:r>
              <a:t/>
            </a:r>
            <a:endParaRPr>
              <a:solidFill>
                <a:srgbClr val="7B7F84"/>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2. Forecasting Approach</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Mixture of quantitative and qualitative. Quantitative is difficult when YOY, the comparables change. Purpose must be outlined first – for example: we want to focus on a marketing strategy for sales retention = detailed action/comms plan</a:t>
            </a:r>
            <a:endParaRPr>
              <a:solidFill>
                <a:schemeClr val="accent2"/>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Increase penetration in existing markets with new bundled solutions, Retention (focused on Churn reduction/training/support and stability in some product segments), New Channels of Distributions to review and managing your Loss Leaders/Aggressive Pricing in specific market segments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Using Market Research and a Delphi approach (panel of experts) – combination of Historical Patterns and Trend Projections</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72" name="Google Shape;72;p8"/>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KPI’s and Forecasting</a:t>
            </a:r>
            <a:endParaRPr b="1">
              <a:solidFill>
                <a:srgbClr val="C00000"/>
              </a:solidFill>
              <a:latin typeface="Calibri"/>
              <a:ea typeface="Calibri"/>
              <a:cs typeface="Calibri"/>
              <a:sym typeface="Calibri"/>
            </a:endParaRPr>
          </a:p>
        </p:txBody>
      </p:sp>
      <p:sp>
        <p:nvSpPr>
          <p:cNvPr id="73" name="Google Shape;73;p8"/>
          <p:cNvSpPr txBox="1"/>
          <p:nvPr>
            <p:ph idx="4294967295" type="subTitle"/>
          </p:nvPr>
        </p:nvSpPr>
        <p:spPr>
          <a:xfrm>
            <a:off x="311700" y="571450"/>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Some of my “go-to” metrics</a:t>
            </a:r>
            <a:endParaRPr b="0" i="0" sz="1000" u="none" cap="none" strike="noStrike">
              <a:solidFill>
                <a:srgbClr val="434343"/>
              </a:solidFill>
              <a:latin typeface="Calibri"/>
              <a:ea typeface="Calibri"/>
              <a:cs typeface="Calibri"/>
              <a:sym typeface="Calibri"/>
            </a:endParaRPr>
          </a:p>
          <a:p>
            <a:pPr indent="0" lvl="0" marL="0" marR="0" rtl="0" algn="l">
              <a:lnSpc>
                <a:spcPct val="115000"/>
              </a:lnSpc>
              <a:spcBef>
                <a:spcPts val="1600"/>
              </a:spcBef>
              <a:spcAft>
                <a:spcPts val="1600"/>
              </a:spcAft>
              <a:buClr>
                <a:srgbClr val="434343"/>
              </a:buClr>
              <a:buSzPts val="1200"/>
              <a:buFont typeface="Arial"/>
              <a:buNone/>
            </a:pPr>
            <a:r>
              <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0"/>
          <p:cNvSpPr txBox="1"/>
          <p:nvPr>
            <p:ph idx="4294967295" type="body"/>
          </p:nvPr>
        </p:nvSpPr>
        <p:spPr>
          <a:xfrm>
            <a:off x="311700" y="1144124"/>
            <a:ext cx="8286900" cy="337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Arial"/>
                <a:ea typeface="Arial"/>
                <a:cs typeface="Arial"/>
                <a:sym typeface="Arial"/>
              </a:rPr>
              <a:t>1. </a:t>
            </a:r>
            <a:r>
              <a:rPr b="1" lang="en-US">
                <a:solidFill>
                  <a:schemeClr val="accent2"/>
                </a:solidFill>
                <a:latin typeface="Calibri"/>
                <a:ea typeface="Calibri"/>
                <a:cs typeface="Calibri"/>
                <a:sym typeface="Calibri"/>
              </a:rPr>
              <a:t>Client Facing Team Feedback and Social Listening</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2. NPS</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3. Surveys after an interaction with Sales or Service</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solidFill>
                  <a:srgbClr val="7B7F84"/>
                </a:solidFill>
                <a:latin typeface="Calibri"/>
                <a:ea typeface="Calibri"/>
                <a:cs typeface="Calibri"/>
                <a:sym typeface="Calibri"/>
              </a:rPr>
              <a:t>Post technical support or the implementation of a deal – Operational data helps as well (ie: an unusual amount of missed payments or returns)</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4. Loyalty Programs and Measuring Sales Results – are they successful?</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solidFill>
                  <a:srgbClr val="7B7F84"/>
                </a:solidFill>
                <a:latin typeface="Calibri"/>
                <a:ea typeface="Calibri"/>
                <a:cs typeface="Calibri"/>
                <a:sym typeface="Calibri"/>
              </a:rPr>
              <a:t>Revenues per customer, product penetration per customer, customer revenue increases, wait times, non-contact, abandoned calls, dead deals in the pipeline, referrals.</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rgbClr val="7B7F84"/>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5. Committes that involve and engage customers</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6. Customer Satisfaction Scores – Map out the Customer Experience</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solidFill>
                  <a:srgbClr val="7B7F84"/>
                </a:solidFill>
                <a:latin typeface="Calibri"/>
                <a:ea typeface="Calibri"/>
                <a:cs typeface="Calibri"/>
                <a:sym typeface="Calibri"/>
              </a:rPr>
              <a:t>Interview the customer at various stages</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79" name="Google Shape;79;p10"/>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C00000"/>
                </a:solidFill>
                <a:latin typeface="Calibri"/>
                <a:ea typeface="Calibri"/>
                <a:cs typeface="Calibri"/>
                <a:sym typeface="Calibri"/>
              </a:rPr>
              <a:t>Customer Engagement</a:t>
            </a:r>
            <a:endParaRPr b="1">
              <a:solidFill>
                <a:srgbClr val="C00000"/>
              </a:solidFill>
              <a:latin typeface="Calibri"/>
              <a:ea typeface="Calibri"/>
              <a:cs typeface="Calibri"/>
              <a:sym typeface="Calibri"/>
            </a:endParaRPr>
          </a:p>
        </p:txBody>
      </p:sp>
      <p:sp>
        <p:nvSpPr>
          <p:cNvPr id="80" name="Google Shape;80;p10"/>
          <p:cNvSpPr txBox="1"/>
          <p:nvPr>
            <p:ph idx="4294967295" type="subTitle"/>
          </p:nvPr>
        </p:nvSpPr>
        <p:spPr>
          <a:xfrm>
            <a:off x="311700" y="571450"/>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What matters?</a:t>
            </a:r>
            <a:endParaRPr b="0" i="0" sz="1000" u="none" cap="none" strike="noStrike">
              <a:solidFill>
                <a:srgbClr val="434343"/>
              </a:solidFill>
              <a:latin typeface="Calibri"/>
              <a:ea typeface="Calibri"/>
              <a:cs typeface="Calibri"/>
              <a:sym typeface="Calibri"/>
            </a:endParaRPr>
          </a:p>
          <a:p>
            <a:pPr indent="0" lvl="0" marL="0" marR="0" rtl="0" algn="l">
              <a:lnSpc>
                <a:spcPct val="115000"/>
              </a:lnSpc>
              <a:spcBef>
                <a:spcPts val="1600"/>
              </a:spcBef>
              <a:spcAft>
                <a:spcPts val="1600"/>
              </a:spcAft>
              <a:buClr>
                <a:srgbClr val="434343"/>
              </a:buClr>
              <a:buSzPts val="1200"/>
              <a:buFont typeface="Arial"/>
              <a:buNone/>
            </a:pPr>
            <a:r>
              <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g5e2c3e3fa4_0_183"/>
          <p:cNvSpPr txBox="1"/>
          <p:nvPr/>
        </p:nvSpPr>
        <p:spPr>
          <a:xfrm>
            <a:off x="445925" y="1351027"/>
            <a:ext cx="6747600" cy="157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Calibri"/>
                <a:ea typeface="Calibri"/>
                <a:cs typeface="Calibri"/>
                <a:sym typeface="Calibri"/>
              </a:rPr>
              <a:t>APPENDIX</a:t>
            </a:r>
            <a:endParaRPr b="1" i="0" sz="4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Calibri"/>
              <a:ea typeface="Calibri"/>
              <a:cs typeface="Calibri"/>
              <a:sym typeface="Calibri"/>
            </a:endParaRPr>
          </a:p>
        </p:txBody>
      </p:sp>
      <p:sp>
        <p:nvSpPr>
          <p:cNvPr id="86" name="Google Shape;86;g5e2c3e3fa4_0_183"/>
          <p:cNvSpPr txBox="1"/>
          <p:nvPr/>
        </p:nvSpPr>
        <p:spPr>
          <a:xfrm>
            <a:off x="463124" y="2921877"/>
            <a:ext cx="6720300" cy="111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26262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5"/>
          <p:cNvSpPr txBox="1"/>
          <p:nvPr>
            <p:ph idx="4294967295" type="body"/>
          </p:nvPr>
        </p:nvSpPr>
        <p:spPr>
          <a:xfrm>
            <a:off x="311700" y="768250"/>
            <a:ext cx="8286900" cy="40739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solidFill>
                <a:schemeClr val="accent2"/>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100"/>
              <a:buFont typeface="Arial"/>
              <a:buAutoNum type="arabicPeriod"/>
            </a:pPr>
            <a:r>
              <a:rPr b="1" lang="en-US">
                <a:solidFill>
                  <a:srgbClr val="C00000"/>
                </a:solidFill>
                <a:latin typeface="Calibri"/>
                <a:ea typeface="Calibri"/>
                <a:cs typeface="Calibri"/>
                <a:sym typeface="Calibri"/>
              </a:rPr>
              <a:t>ENGAGE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Define the corporate/departmental goals and their meaning and communicate the importance, often</a:t>
            </a:r>
            <a:endParaRPr>
              <a:solidFill>
                <a:schemeClr val="accent2"/>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Provide training where necessary (skill/product/perception)</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Forums for discussion (Big Ideas Meetings, Feedback Sessions or Debate Meetings)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Field work –builds accountability and loyalty</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Encourage opportunities for them to work together or with other departments</a:t>
            </a:r>
            <a:endParaRPr/>
          </a:p>
          <a:p>
            <a:pPr indent="0" lvl="0" marL="0" rtl="0" algn="l">
              <a:lnSpc>
                <a:spcPct val="100000"/>
              </a:lnSpc>
              <a:spcBef>
                <a:spcPts val="0"/>
              </a:spcBef>
              <a:spcAft>
                <a:spcPts val="0"/>
              </a:spcAft>
              <a:buClr>
                <a:srgbClr val="000000"/>
              </a:buClr>
              <a:buSzPts val="1100"/>
              <a:buFont typeface="Arial"/>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2.    </a:t>
            </a:r>
            <a:r>
              <a:rPr b="1" lang="en-US">
                <a:solidFill>
                  <a:srgbClr val="C00000"/>
                </a:solidFill>
                <a:latin typeface="Calibri"/>
                <a:ea typeface="Calibri"/>
                <a:cs typeface="Calibri"/>
                <a:sym typeface="Calibri"/>
              </a:rPr>
              <a:t>UNITE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Safety, Significance, Connection and Communication (often)!</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Allow for differences in opinions and creative thought</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Positive momentum and energy builds a culture of “How” rather than “Why”</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b="1">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3.    </a:t>
            </a:r>
            <a:r>
              <a:rPr b="1" lang="en-US">
                <a:solidFill>
                  <a:srgbClr val="C00000"/>
                </a:solidFill>
                <a:latin typeface="Calibri"/>
                <a:ea typeface="Calibri"/>
                <a:cs typeface="Calibri"/>
                <a:sym typeface="Calibri"/>
              </a:rPr>
              <a:t>MOTIVATE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Listen (actively and without recourse), encourage positive ideas.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Be consistent in your scheduling (as a team and with individuals)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Share the impact of their actions</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Incentives/SPIFF’s/contests</a:t>
            </a:r>
            <a:endParaRPr>
              <a:solidFill>
                <a:schemeClr val="accent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rgbClr val="7B7F84"/>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a:solidFill>
                  <a:schemeClr val="accent2"/>
                </a:solidFill>
                <a:latin typeface="Calibri"/>
                <a:ea typeface="Calibri"/>
                <a:cs typeface="Calibri"/>
                <a:sym typeface="Calibri"/>
              </a:rPr>
              <a:t>4.    </a:t>
            </a:r>
            <a:r>
              <a:rPr b="1" lang="en-US">
                <a:solidFill>
                  <a:srgbClr val="C00000"/>
                </a:solidFill>
                <a:latin typeface="Calibri"/>
                <a:ea typeface="Calibri"/>
                <a:cs typeface="Calibri"/>
                <a:sym typeface="Calibri"/>
              </a:rPr>
              <a:t>INSPIRE</a:t>
            </a:r>
            <a:endParaRPr/>
          </a:p>
          <a:p>
            <a:pPr indent="-171450" lvl="0" marL="171450" rtl="0" algn="l">
              <a:lnSpc>
                <a:spcPct val="100000"/>
              </a:lnSpc>
              <a:spcBef>
                <a:spcPts val="0"/>
              </a:spcBef>
              <a:spcAft>
                <a:spcPts val="0"/>
              </a:spcAft>
              <a:buClr>
                <a:schemeClr val="dk1"/>
              </a:buClr>
              <a:buSzPts val="1100"/>
              <a:buChar char="●"/>
            </a:pPr>
            <a:r>
              <a:rPr lang="en-US">
                <a:solidFill>
                  <a:schemeClr val="accent2"/>
                </a:solidFill>
                <a:latin typeface="Calibri"/>
                <a:ea typeface="Calibri"/>
                <a:cs typeface="Calibri"/>
                <a:sym typeface="Calibri"/>
              </a:rPr>
              <a:t>“Purpose” conversations – managing to that specific idea for each person</a:t>
            </a:r>
            <a:endParaRPr/>
          </a:p>
          <a:p>
            <a:pPr indent="0" lvl="0" marL="0" rtl="0" algn="l">
              <a:lnSpc>
                <a:spcPct val="100000"/>
              </a:lnSpc>
              <a:spcBef>
                <a:spcPts val="0"/>
              </a:spcBef>
              <a:spcAft>
                <a:spcPts val="0"/>
              </a:spcAft>
              <a:buSzPts val="1200"/>
              <a:buNone/>
            </a:pPr>
            <a:r>
              <a:t/>
            </a:r>
            <a:endParaRPr b="1">
              <a:solidFill>
                <a:schemeClr val="accent2"/>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7B7F84"/>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solidFill>
                <a:schemeClr val="accent2"/>
              </a:solidFill>
              <a:latin typeface="Arial"/>
              <a:ea typeface="Arial"/>
              <a:cs typeface="Arial"/>
              <a:sym typeface="Arial"/>
            </a:endParaRPr>
          </a:p>
        </p:txBody>
      </p:sp>
      <p:sp>
        <p:nvSpPr>
          <p:cNvPr id="92" name="Google Shape;92;p5"/>
          <p:cNvSpPr txBox="1"/>
          <p:nvPr>
            <p:ph idx="4294967295" type="title"/>
          </p:nvPr>
        </p:nvSpPr>
        <p:spPr>
          <a:xfrm>
            <a:off x="311700" y="213450"/>
            <a:ext cx="8520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solidFill>
                  <a:srgbClr val="C00000"/>
                </a:solidFill>
                <a:latin typeface="Calibri"/>
                <a:ea typeface="Calibri"/>
                <a:cs typeface="Calibri"/>
                <a:sym typeface="Calibri"/>
              </a:rPr>
              <a:t>Engaging, Uniting, Motivating and Inspiring a Team</a:t>
            </a:r>
            <a:endParaRPr b="1">
              <a:solidFill>
                <a:srgbClr val="C00000"/>
              </a:solidFill>
              <a:latin typeface="Calibri"/>
              <a:ea typeface="Calibri"/>
              <a:cs typeface="Calibri"/>
              <a:sym typeface="Calibri"/>
            </a:endParaRPr>
          </a:p>
        </p:txBody>
      </p:sp>
      <p:sp>
        <p:nvSpPr>
          <p:cNvPr id="93" name="Google Shape;93;p5"/>
          <p:cNvSpPr txBox="1"/>
          <p:nvPr>
            <p:ph idx="4294967295" type="subTitle"/>
          </p:nvPr>
        </p:nvSpPr>
        <p:spPr>
          <a:xfrm>
            <a:off x="311700" y="571450"/>
            <a:ext cx="8520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434343"/>
                </a:solidFill>
                <a:latin typeface="Calibri"/>
                <a:ea typeface="Calibri"/>
                <a:cs typeface="Calibri"/>
                <a:sym typeface="Calibri"/>
              </a:rPr>
              <a:t>How to bring the Team together to achieve their individual and corporate goal</a:t>
            </a:r>
            <a:endParaRPr b="0" i="0" sz="1000" u="none" cap="none" strike="noStrike">
              <a:solidFill>
                <a:srgbClr val="43434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Jordana Matsos</dc:creator>
</cp:coreProperties>
</file>