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09"/>
    <p:restoredTop sz="94667"/>
  </p:normalViewPr>
  <p:slideViewPr>
    <p:cSldViewPr snapToGrid="0" snapToObjects="1">
      <p:cViewPr varScale="1">
        <p:scale>
          <a:sx n="157" d="100"/>
          <a:sy n="157" d="100"/>
        </p:scale>
        <p:origin x="168" y="10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2994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Open with why requirements exist: they are the contract between decision-makers and the CTI team. This module is craft first, product second.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Live demo if possible: open /intel_requirements, show metrics cards, then Recommended IRs panel.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Registering does not auto-enable. Analysts review, tailor EEIs, attach stakeholders, then set Active.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Leadership slide: if Missing EEIs and No linked objects are high, you have a catalog, not a program.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This is the same diagram as /documentation/intel-operations. Point people there after class.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If they lack tenant access, do the first two blocks on paper and demo register.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Print or pin this. Use it in IR review meetings.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CTA: comment with the worst IR you have ever been assigned. Invite conversation for LinkedIn.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Spend most time on craft (slides 3–8). Platform walkthrough is the last third.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If an IR cannot be tied to a decision, it is a research hobby. Challenge the room for examples.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Platform create guidance: IRs are enduring questions; RFIs are one-off. EEIs are how you know you are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This workflow is tool-agnostic. Spreadsheets work until relationships and metrics break.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Workshop: rewrite a weak IR from the audience in 3 minutes.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 the platform, EEIs are first-class objects linked with has. Metrics flag IRs missing EEIs.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Ask: which of these is true of your current backlog?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Platform does not replace interviews. It makes the contract inspectable.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1554480"/>
            <a:ext cx="105156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INTEL OPERATIONS  ·  MODULE 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965960"/>
            <a:ext cx="10972800" cy="12801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4000" b="1">
                <a:solidFill>
                  <a:srgbClr val="FFFFFF"/>
                </a:solidFill>
                <a:latin typeface="Calibri"/>
              </a:rPr>
              <a:t>Intelligence Requirement Production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246120"/>
            <a:ext cx="10058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>
                <a:solidFill>
                  <a:srgbClr val="C4BFD4"/>
                </a:solidFill>
                <a:latin typeface="Calibri"/>
              </a:rPr>
              <a:t>How CTI teams turn stakeholder questions into a standing collection agenda —
and how the Morado platform makes that agenda measurable.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4617720"/>
            <a:ext cx="3291840" cy="10515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68680" y="4736592"/>
            <a:ext cx="3017520" cy="822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Without the platform
Interviews, PIRs, EEIs, a living backlog.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06240" y="4617720"/>
            <a:ext cx="3291840" cy="10515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389120" y="4736592"/>
            <a:ext cx="3017520" cy="822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In the platform
Prioritized IRs, EEIs, Morado catalog, coverage metrics.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726680" y="4617720"/>
            <a:ext cx="3291840" cy="10515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909560" y="4736592"/>
            <a:ext cx="3017520" cy="822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Audience
CTI leads, collection managers, analysts new to PIRs.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077A9E9-903B-F037-D99C-C5C65544C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5426" y="61557"/>
            <a:ext cx="1578351" cy="3042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IN PRODUCT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Where to click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1444752"/>
            <a:ext cx="3108960" cy="50292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/intel_requirements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77640" y="1444752"/>
            <a:ext cx="7406640" cy="50292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Standing IRs. Create, prioritize, attach EEIs, assign a POC. Serials like IR-2026-0001.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210312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77240" y="2176272"/>
            <a:ext cx="3108960" cy="50292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Recommended IRs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77640" y="2176272"/>
            <a:ext cx="7406640" cy="50292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Morado catalog on the same page. Register into your portfolio (starts Disabled until you enable).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83464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77240" y="2907792"/>
            <a:ext cx="3108960" cy="50292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/rfis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77640" y="2907792"/>
            <a:ext cx="7406640" cy="50292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One-off questions. Escalate internally or to MSSP / Morado with credit tracking.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56616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77240" y="3639312"/>
            <a:ext cx="3108960" cy="50292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/customers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77640" y="3639312"/>
            <a:ext cx="7406640" cy="50292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Stakeholders and POCs. Every IR should trace to someone who will use the answer.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429768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77240" y="4370832"/>
            <a:ext cx="3108960" cy="50292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/cmf  /sources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77640" y="4370832"/>
            <a:ext cx="7406640" cy="50292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Which sources actually support which IRs. ROI instead of “we bought a feed.”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502920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777240" y="5102352"/>
            <a:ext cx="3108960" cy="50292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/hunts  /reports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77640" y="5102352"/>
            <a:ext cx="7406640" cy="50292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Task collection and publish answers. Link with investigates and related-to.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502920" y="6492240"/>
            <a:ext cx="731520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Intelligence Requirement Production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10  /  16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MORADO RECOMMENDED IRS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Start from a researched catalog, then make it yours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11155680" cy="7315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1554480"/>
            <a:ext cx="32918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Threat landscape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51959" y="1536192"/>
            <a:ext cx="713232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Actor, malware, and campaign questions that most CTI programs must keep current.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2194560"/>
            <a:ext cx="11155680" cy="7315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77240" y="2377440"/>
            <a:ext cx="32918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Industry vertical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51959" y="2359152"/>
            <a:ext cx="713232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Sector-specific victimology and targeting — healthcare, finance, manufacturing.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3017520"/>
            <a:ext cx="11155680" cy="7315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77240" y="3200400"/>
            <a:ext cx="32918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Regional focus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51959" y="3182112"/>
            <a:ext cx="713232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Geopolitical and regional targeting relevant to where you operate.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840480"/>
            <a:ext cx="11155680" cy="7315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77240" y="4023360"/>
            <a:ext cx="32918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Technology &amp; infrastructure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51959" y="4005072"/>
            <a:ext cx="713232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Cloud, identity, VPN, OT — questions tied to your stack.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4663440"/>
            <a:ext cx="11155680" cy="7315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77240" y="4846320"/>
            <a:ext cx="32918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Risk &amp; compliance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51959" y="4828032"/>
            <a:ext cx="713232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Regulatory and residual-risk questions leadership already asks.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502920" y="6492240"/>
            <a:ext cx="731520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Intelligence Requirement Production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11  /  16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MEASURE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Four cards that tell you if the program is real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508760"/>
            <a:ext cx="2148840" cy="3977639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02920" y="1508760"/>
            <a:ext cx="2148840" cy="73152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40080" y="1783080"/>
            <a:ext cx="1874519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Active requirements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3108960"/>
            <a:ext cx="1874519" cy="20116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How many IRs are actually in force — not archived theater.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770632" y="1508760"/>
            <a:ext cx="2148840" cy="3977639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2770632" y="1508760"/>
            <a:ext cx="2148840" cy="73152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907792" y="1783080"/>
            <a:ext cx="1874519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High PIR priority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07792" y="3108960"/>
            <a:ext cx="1874519" cy="20116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How many of those are truly first-order for leadership.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38344" y="1508760"/>
            <a:ext cx="2148840" cy="3977639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038344" y="1508760"/>
            <a:ext cx="2148840" cy="73152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175504" y="1783080"/>
            <a:ext cx="1874519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Top supported IR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75504" y="3108960"/>
            <a:ext cx="1874519" cy="20116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Which IR has the most linked objects — hunts, sources, reports.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306056" y="1508760"/>
            <a:ext cx="2148840" cy="3977639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7306056" y="1508760"/>
            <a:ext cx="2148840" cy="73152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7443216" y="1783080"/>
            <a:ext cx="1874519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No linked objects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43216" y="3108960"/>
            <a:ext cx="1874519" cy="20116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Active IRs with nothing in the graph. Coverage theater.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573768" y="1508760"/>
            <a:ext cx="2148840" cy="3977639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9573768" y="1508760"/>
            <a:ext cx="2148840" cy="73152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9710928" y="1783080"/>
            <a:ext cx="1874519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Missing EEIs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710928" y="3108960"/>
            <a:ext cx="1874519" cy="20116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Active IRs with no essential elements. Un-testable.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502920" y="6492240"/>
            <a:ext cx="731520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Intelligence Requirement Production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12  /  16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OPERATIONALIZE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The IR is the spine of Intel Operations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828800"/>
            <a:ext cx="1783080" cy="31089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12648" y="2011680"/>
            <a:ext cx="1554480" cy="3200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2648" y="2377440"/>
            <a:ext cx="1554480" cy="822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Stakeholders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2648" y="3246120"/>
            <a:ext cx="15544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/customers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2648" y="3977639"/>
            <a:ext cx="15544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0">
                <a:solidFill>
                  <a:srgbClr val="C4BFD4"/>
                </a:solidFill>
                <a:latin typeface="Calibri"/>
              </a:rPr>
              <a:t>has IR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75688" y="3017520"/>
            <a:ext cx="3657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>
                <a:solidFill>
                  <a:srgbClr val="7C3AED"/>
                </a:solidFill>
                <a:latin typeface="Calibri"/>
              </a:rPr>
              <a:t>→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423160" y="1828800"/>
            <a:ext cx="1783080" cy="31089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2532888" y="2011680"/>
            <a:ext cx="1554480" cy="3200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32888" y="2377440"/>
            <a:ext cx="1554480" cy="822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Requirements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32888" y="3246120"/>
            <a:ext cx="15544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/intel_requirements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32888" y="3977639"/>
            <a:ext cx="15544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0">
                <a:solidFill>
                  <a:srgbClr val="C4BFD4"/>
                </a:solidFill>
                <a:latin typeface="Calibri"/>
              </a:rPr>
              <a:t>has EEI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95928" y="3017520"/>
            <a:ext cx="3657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>
                <a:solidFill>
                  <a:srgbClr val="7C3AED"/>
                </a:solidFill>
                <a:latin typeface="Calibri"/>
              </a:rPr>
              <a:t>→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343400" y="1828800"/>
            <a:ext cx="1783080" cy="31089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4453128" y="2011680"/>
            <a:ext cx="1554480" cy="3200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53128" y="2377440"/>
            <a:ext cx="1554480" cy="822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Collection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53128" y="3246120"/>
            <a:ext cx="15544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/cmf · /hunts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53128" y="3977639"/>
            <a:ext cx="15544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0">
                <a:solidFill>
                  <a:srgbClr val="C4BFD4"/>
                </a:solidFill>
                <a:latin typeface="Calibri"/>
              </a:rPr>
              <a:t>supports / investigates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16168" y="3017520"/>
            <a:ext cx="3657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>
                <a:solidFill>
                  <a:srgbClr val="7C3AED"/>
                </a:solidFill>
                <a:latin typeface="Calibri"/>
              </a:rPr>
              <a:t>→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63640" y="1828800"/>
            <a:ext cx="1783080" cy="31089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373368" y="2011680"/>
            <a:ext cx="1554480" cy="3200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04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73368" y="2377440"/>
            <a:ext cx="1554480" cy="822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Analysis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373368" y="3246120"/>
            <a:ext cx="15544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/workbench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73368" y="3977639"/>
            <a:ext cx="15544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0">
                <a:solidFill>
                  <a:srgbClr val="C4BFD4"/>
                </a:solidFill>
                <a:latin typeface="Calibri"/>
              </a:rPr>
              <a:t>indicates / uses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836408" y="3017520"/>
            <a:ext cx="3657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>
                <a:solidFill>
                  <a:srgbClr val="7C3AED"/>
                </a:solidFill>
                <a:latin typeface="Calibri"/>
              </a:rPr>
              <a:t>→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183880" y="1828800"/>
            <a:ext cx="1783080" cy="31089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8293608" y="2011680"/>
            <a:ext cx="1554480" cy="3200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05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293608" y="2377440"/>
            <a:ext cx="1554480" cy="822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Production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93608" y="3246120"/>
            <a:ext cx="15544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/reports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93608" y="3977639"/>
            <a:ext cx="15544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0">
                <a:solidFill>
                  <a:srgbClr val="C4BFD4"/>
                </a:solidFill>
                <a:latin typeface="Calibri"/>
              </a:rPr>
              <a:t>related-to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756648" y="3017520"/>
            <a:ext cx="3657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>
                <a:solidFill>
                  <a:srgbClr val="7C3AED"/>
                </a:solidFill>
                <a:latin typeface="Calibri"/>
              </a:rPr>
              <a:t>→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10104120" y="1828800"/>
            <a:ext cx="1783080" cy="31089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10213848" y="2011680"/>
            <a:ext cx="1554480" cy="3200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06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213848" y="2377440"/>
            <a:ext cx="1554480" cy="822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Dissemination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213848" y="3246120"/>
            <a:ext cx="15544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/feedback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213848" y="3977639"/>
            <a:ext cx="15544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0">
                <a:solidFill>
                  <a:srgbClr val="C4BFD4"/>
                </a:solidFill>
                <a:latin typeface="Calibri"/>
              </a:rPr>
              <a:t>refine PIRs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02920" y="5120640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8B879E"/>
                </a:solidFill>
                <a:latin typeface="Calibri"/>
              </a:rPr>
              <a:t>Docs: Intel Operations lifecycle. If a hunt or report cannot name the IR it serves, it is opportunistic work.</a:t>
            </a:r>
          </a:p>
        </p:txBody>
      </p:sp>
      <p:sp>
        <p:nvSpPr>
          <p:cNvPr id="42" name="Rectangle 41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Rectangle 42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502920" y="6492240"/>
            <a:ext cx="731520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Intelligence Requirement Production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13  /  16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90-minute workshop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11155680" cy="7315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667512" y="1536192"/>
            <a:ext cx="1234440" cy="402336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67512" y="1572768"/>
            <a:ext cx="1234440" cy="347472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20 min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3120" y="1463040"/>
            <a:ext cx="9144000" cy="2743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Stakeholder map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03120" y="1737360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Pick one decision-maker. Write the decision they own this quarter.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194560"/>
            <a:ext cx="11155680" cy="7315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667512" y="2359152"/>
            <a:ext cx="1234440" cy="402336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67512" y="2395728"/>
            <a:ext cx="1234440" cy="347472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25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03120" y="2286000"/>
            <a:ext cx="9144000" cy="2743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Draft one IR + 4 EEIs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03120" y="2560320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Use the strong/weak pattern. Force a PIR rank against two other IRs.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3017520"/>
            <a:ext cx="11155680" cy="7315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6"/>
          <p:cNvSpPr/>
          <p:nvPr/>
        </p:nvSpPr>
        <p:spPr>
          <a:xfrm>
            <a:off x="667512" y="3182112"/>
            <a:ext cx="1234440" cy="402336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67512" y="3218688"/>
            <a:ext cx="1234440" cy="347472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20 min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03120" y="3108960"/>
            <a:ext cx="9144000" cy="2743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Register a Morado IR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03120" y="3383280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On /intel_requirements, register one recommended IR, tailor EEIs, attach the stakeholder, set Active.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3840480"/>
            <a:ext cx="11155680" cy="7315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ounded Rectangle 21"/>
          <p:cNvSpPr/>
          <p:nvPr/>
        </p:nvSpPr>
        <p:spPr>
          <a:xfrm>
            <a:off x="667512" y="4005072"/>
            <a:ext cx="1234440" cy="402336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67512" y="4041648"/>
            <a:ext cx="1234440" cy="347472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15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03120" y="3931920"/>
            <a:ext cx="9144000" cy="2743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Coverage check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03120" y="4206240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If the IR has no hunt or source yet, create the first hunt hypothesis or source supports link.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02920" y="4663440"/>
            <a:ext cx="11155680" cy="7315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ounded Rectangle 26"/>
          <p:cNvSpPr/>
          <p:nvPr/>
        </p:nvSpPr>
        <p:spPr>
          <a:xfrm>
            <a:off x="667512" y="4828032"/>
            <a:ext cx="1234440" cy="402336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67512" y="4864608"/>
            <a:ext cx="1234440" cy="347472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10 min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03120" y="4754880"/>
            <a:ext cx="9144000" cy="2743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Read-out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103120" y="5029200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Each pair: decision, IR statement, one EEI, one gap.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502920" y="6492240"/>
            <a:ext cx="731520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Intelligence Requirement Production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14  /  16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CHECKLIST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Ship this IR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5532120" cy="4297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160020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Craft (any tool)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057400"/>
            <a:ext cx="502920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Named stakeholder + POC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Decision stated in one sentence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IR is an enduring question, not a topic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3–7 EEIs that a junior can answer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Explicit PIR priority vs the rest of the list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Not a duplicate of an existing IR or open RFI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417320"/>
            <a:ext cx="5532120" cy="4297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92240" y="160020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The platform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2240" y="2057400"/>
            <a:ext cx="502920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Created on /intel_requirements with serial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Status Active only after EEIs exist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Stakeholder linked (has)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At least one source or hunt planned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Owner POC assigned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Review date on the calendar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731520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Intelligence Requirement Production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15  /  16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85800" y="1737360"/>
            <a:ext cx="109728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1">
                <a:solidFill>
                  <a:srgbClr val="A78BFA"/>
                </a:solidFill>
                <a:latin typeface="Calibri"/>
              </a:rPr>
              <a:t>NEXT IN THE SERIES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148840"/>
            <a:ext cx="10972800" cy="9144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Requirements are the contract.
The platform makes the contract inspectable.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383280"/>
            <a:ext cx="10515600" cy="9144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Coming next: RFIs and escalation · Collection management (CMF) · Hunting against IRs · Reporting that answers EEIs.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4572000"/>
            <a:ext cx="11155680" cy="10515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4754880"/>
            <a:ext cx="10698480" cy="7315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Open in product:  /intel_requirements     Docs:  Intel Operations lifecycle
Draft for internal training and LinkedIn carousel export (File → Export → PNG, 16:9).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731520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Intelligence Requirement Production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16  /  16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AGENDA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What we will cover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31520" y="158191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52704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Why requirements exist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80136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The job of a PIR is to change a decision, not fill a folder.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31520" y="245059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39572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Do it well without a platform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63040" y="267004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Stakeholders, intake, EEIs, priority, and a living backlog.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15468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31520" y="331927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26440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Where programs stall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353872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Vague IRs, no EEIs, no owner, no link to collection or reporting.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4023359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31520" y="4187951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4133087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Operationalize in the platform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4407407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/intel_requirements, EEIs, Morado catalog, metrics, STIX links.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489204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31520" y="505663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3040" y="500176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Practice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63040" y="527608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Write one IR, three EEIs, and register a recommended requirement.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502920" y="6492240"/>
            <a:ext cx="731520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Intelligence Requirement Production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2  /  16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WHY THIS MATTERS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Collection without requirements is ambient noise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417320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A good intelligence requirement is a decision-support contract: who needs to know, what they must decide, and what evidence would change that decision.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2240280"/>
            <a:ext cx="3611880" cy="3200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02920" y="2240280"/>
            <a:ext cx="3611880" cy="73152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31520" y="2468880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Decision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2926080"/>
            <a:ext cx="3154680" cy="2194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Which ransomware crews targeting our sector should change how we spend detection budget this quarter?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97680" y="2240280"/>
            <a:ext cx="3611880" cy="3200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297680" y="2240280"/>
            <a:ext cx="3611880" cy="73152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526280" y="2468880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Question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26280" y="2926080"/>
            <a:ext cx="3154680" cy="2194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Which groups are actively exploiting our industry, with what access, and against which products?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92440" y="2240280"/>
            <a:ext cx="3611880" cy="3200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8092440" y="2240280"/>
            <a:ext cx="3611880" cy="73152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321040" y="2468880"/>
            <a:ext cx="315468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Evidence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21040" y="2926080"/>
            <a:ext cx="3154680" cy="21945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 dirty="0">
                <a:solidFill>
                  <a:srgbClr val="C4BFD4"/>
                </a:solidFill>
                <a:latin typeface="Calibri"/>
              </a:rPr>
              <a:t>Confirmed campaigns, victimology, TTPs, and IOCs that map to our stack</a:t>
            </a:r>
            <a:r>
              <a:rPr lang="en-US" sz="1500" b="0" dirty="0">
                <a:solidFill>
                  <a:srgbClr val="C4BFD4"/>
                </a:solidFill>
                <a:latin typeface="Calibri"/>
              </a:rPr>
              <a:t>, </a:t>
            </a:r>
            <a:r>
              <a:rPr sz="1500" b="0" dirty="0">
                <a:solidFill>
                  <a:srgbClr val="C4BFD4"/>
                </a:solidFill>
                <a:latin typeface="Calibri"/>
              </a:rPr>
              <a:t>not a generic actor wiki.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731520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Intelligence Requirement Production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3  /  16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VOCABULARY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IR, PIR, RFI, EEI — use them precisely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667512" y="1618488"/>
            <a:ext cx="1051560" cy="548640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67512" y="1673352"/>
            <a:ext cx="105156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IR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20240" y="1563624"/>
            <a:ext cx="932688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Intelligence Requirement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20240" y="1874520"/>
            <a:ext cx="932688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A standing need the program must keep answering. Lives on /intel_requirements as intelligence-requirement.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46888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667512" y="2670048"/>
            <a:ext cx="1051560" cy="548640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67512" y="2724912"/>
            <a:ext cx="105156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PIR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20240" y="2615184"/>
            <a:ext cx="932688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Priority Intelligence Requirement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20240" y="2926080"/>
            <a:ext cx="932688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An IR with an explicit rank (High / Medium / Low) relative to other standing needs.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352044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6"/>
          <p:cNvSpPr/>
          <p:nvPr/>
        </p:nvSpPr>
        <p:spPr>
          <a:xfrm>
            <a:off x="667512" y="3721608"/>
            <a:ext cx="1051560" cy="548640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67512" y="3776472"/>
            <a:ext cx="105156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RFI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20240" y="3666744"/>
            <a:ext cx="932688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Request for Information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20240" y="3977640"/>
            <a:ext cx="932688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A time-bound, one-off question. Lives on /rfis. Recurring RFIs should be promoted to IRs.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4571999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ounded Rectangle 21"/>
          <p:cNvSpPr/>
          <p:nvPr/>
        </p:nvSpPr>
        <p:spPr>
          <a:xfrm>
            <a:off x="667512" y="4773167"/>
            <a:ext cx="1051560" cy="548640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667512" y="4828031"/>
            <a:ext cx="105156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EEI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920240" y="4718303"/>
            <a:ext cx="932688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Essential Element of Information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920240" y="5029199"/>
            <a:ext cx="932688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An answerable sub-question. When every EEI is satisfied, the parent IR or RFI can close or downgrade.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502920" y="6492240"/>
            <a:ext cx="731520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Intelligence Requirement Production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4  /  16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WITHOUT A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A durable production workflow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5532120" cy="987552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04088" y="1499616"/>
            <a:ext cx="5120640" cy="2743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1. Map stakeholders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088" y="1792224"/>
            <a:ext cx="512064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Who decides? SOC, CISO, IR, board, MSSP customers. Name a POC.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371600"/>
            <a:ext cx="5532120" cy="987552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19088" y="1499616"/>
            <a:ext cx="5120640" cy="2743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2. Intake the need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9088" y="1792224"/>
            <a:ext cx="512064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Interview: decision, deadline, what would change action, what they already know.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468880"/>
            <a:ext cx="5532120" cy="987552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04088" y="2596896"/>
            <a:ext cx="5120640" cy="2743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3. Draft the IR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4088" y="2889504"/>
            <a:ext cx="512064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One enduring question. Not a topic (“ransomware”) and not a task (“write a report”).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2468880"/>
            <a:ext cx="5532120" cy="987552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419088" y="2596896"/>
            <a:ext cx="5120640" cy="2743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4. Break into EEIs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19088" y="2889504"/>
            <a:ext cx="512064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3–7 questions a junior analyst could research this week.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3566160"/>
            <a:ext cx="5532120" cy="987552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04088" y="3694176"/>
            <a:ext cx="5120640" cy="2743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5. Prioritize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4088" y="3986784"/>
            <a:ext cx="512064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Impact × likelihood × decision urgency. Force-rank; everything cannot be High.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217920" y="3566160"/>
            <a:ext cx="5532120" cy="987552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419088" y="3694176"/>
            <a:ext cx="5120640" cy="2743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6. Task collection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19088" y="3986784"/>
            <a:ext cx="512064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Which sources, hunts, or RFIs will actually produce the EEIs.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02920" y="4663439"/>
            <a:ext cx="5532120" cy="987552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704088" y="4791455"/>
            <a:ext cx="5120640" cy="2743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7. Review cadence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4088" y="5084063"/>
            <a:ext cx="512064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Monthly: satisfied, stale, duplicate, or missing coverage.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217920" y="4663439"/>
            <a:ext cx="5532120" cy="987552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419088" y="4791455"/>
            <a:ext cx="5120640" cy="2743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8. Promote RFIs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19088" y="5084063"/>
            <a:ext cx="512064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If the same RFI appears twice, it is an IR.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502920" y="6492240"/>
            <a:ext cx="731520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Intelligence Requirement Production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5  /  16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CRAFT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Anatomy of a strong IR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6766560" cy="46634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1554480"/>
            <a:ext cx="6309360" cy="3200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Write this, not a topic label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1965960"/>
            <a:ext cx="630936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Stakeholder: who will use the answer (named org / function).</a:t>
            </a:r>
          </a:p>
          <a:p>
            <a:pPr>
              <a:spcAft>
                <a:spcPts val="10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Decision: what they will do differently.</a:t>
            </a:r>
          </a:p>
          <a:p>
            <a:pPr>
              <a:spcAft>
                <a:spcPts val="10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Scope: sector, region, technology, time horizon.</a:t>
            </a:r>
          </a:p>
          <a:p>
            <a:pPr>
              <a:spcAft>
                <a:spcPts val="10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Success: EEIs that prove the IR is satisfied.</a:t>
            </a:r>
          </a:p>
          <a:p>
            <a:pPr>
              <a:spcAft>
                <a:spcPts val="10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Owner: a CTI POC accountable for coverage.</a:t>
            </a:r>
          </a:p>
          <a:p>
            <a:pPr>
              <a:spcAft>
                <a:spcPts val="10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Priority: High / Medium / Low vs the rest of the backlog.</a:t>
            </a:r>
          </a:p>
          <a:p>
            <a:pPr>
              <a:spcAft>
                <a:spcPts val="10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Not an RFI: if it expires in two weeks, it is not an IR.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543800" y="1371600"/>
            <a:ext cx="4160520" cy="46634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7543800" y="1371600"/>
            <a:ext cx="4160520" cy="73152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772400" y="1600200"/>
            <a:ext cx="37947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Weak vs strong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0" y="2057400"/>
            <a:ext cx="3794760" cy="35661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Weak
“Ransomware threats.”
Strong
“Which ransomware crews are actively targeting US healthcare providers with initial access via VPN appliances, and which of those TTPs overlap our stack this quarter?”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02920" y="6492240"/>
            <a:ext cx="731520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Intelligence Requirement Production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6  /  16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CRAFT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EEIs make an IR testable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1371600"/>
            <a:ext cx="1115568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 dirty="0">
                <a:solidFill>
                  <a:srgbClr val="C4BFD4"/>
                </a:solidFill>
                <a:latin typeface="Calibri"/>
              </a:rPr>
              <a:t>If you cannot tell whether the IR is satisfied, you do not have EEIs</a:t>
            </a:r>
            <a:r>
              <a:rPr lang="en-US" sz="1600" b="0" dirty="0">
                <a:solidFill>
                  <a:srgbClr val="C4BFD4"/>
                </a:solidFill>
                <a:latin typeface="Calibri"/>
              </a:rPr>
              <a:t>, </a:t>
            </a:r>
            <a:r>
              <a:rPr sz="1600" b="0" dirty="0">
                <a:solidFill>
                  <a:srgbClr val="C4BFD4"/>
                </a:solidFill>
                <a:latin typeface="Calibri"/>
              </a:rPr>
              <a:t>you have a slogan.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201168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77240" y="2212848"/>
            <a:ext cx="118872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EEI-1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8840" y="2212848"/>
            <a:ext cx="914400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FFFFFF"/>
                </a:solidFill>
                <a:latin typeface="Calibri"/>
              </a:rPr>
              <a:t>Which groups claimed or were attributed to healthcare ransomware in the last 90 days?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88036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777240" y="3081528"/>
            <a:ext cx="118872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EEI-2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48840" y="3081528"/>
            <a:ext cx="914400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FFFFFF"/>
                </a:solidFill>
                <a:latin typeface="Calibri"/>
              </a:rPr>
              <a:t>Which initial-access vectors (VPN, phishing, Gato) appear in those campaigns?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74904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777240" y="3950208"/>
            <a:ext cx="118872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EEI-3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48840" y="3950208"/>
            <a:ext cx="914400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FFFFFF"/>
                </a:solidFill>
                <a:latin typeface="Calibri"/>
              </a:rPr>
              <a:t>Which of those vectors map to products in our asset inventory?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4617719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77240" y="4818887"/>
            <a:ext cx="118872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EEI-4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48840" y="4818887"/>
            <a:ext cx="914400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FFFFFF"/>
                </a:solidFill>
                <a:latin typeface="Calibri"/>
              </a:rPr>
              <a:t>What detections or hunts already cover those TTPs, and where are the gaps?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02920" y="6492240"/>
            <a:ext cx="731520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Intelligence Requirement Production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7  /  16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FAILURE MODES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Where IR programs quietly die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04088" y="1645920"/>
            <a:ext cx="320040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Topic masquerading as a requirement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088" y="2331720"/>
            <a:ext cx="3200400" cy="9144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“APT activity” cannot be satisfied. Nobody knows when to stop collecting.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97680" y="141732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498848" y="1645920"/>
            <a:ext cx="320040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No stakeholder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98848" y="2331720"/>
            <a:ext cx="3200400" cy="9144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The IR exists for the CTI team’s curiosity. Reports go unread.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92440" y="141732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293608" y="1645920"/>
            <a:ext cx="320040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Everything is High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93608" y="2331720"/>
            <a:ext cx="3200400" cy="9144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Priority inflation. Collection managers cannot sequence work.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657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04088" y="3886200"/>
            <a:ext cx="320040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Orphan IRs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" y="4572000"/>
            <a:ext cx="3200400" cy="9144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No hunts, sources, or reports linked. The backlog is theater.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297680" y="3657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4498848" y="3886200"/>
            <a:ext cx="320040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RFI pile-up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98848" y="4572000"/>
            <a:ext cx="3200400" cy="9144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One-off questions never get promoted. Standing coverage never forms.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92440" y="3657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293608" y="3886200"/>
            <a:ext cx="320040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No review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93608" y="4572000"/>
            <a:ext cx="3200400" cy="9144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IRs from 2022 still Active. Analysts ignore the list.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502920" y="6492240"/>
            <a:ext cx="731520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Intelligence Requirement Production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8  /  16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IN THE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Same craft. Graph, metrics, and a starter catalog.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02920" y="137160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58952" y="1572768"/>
            <a:ext cx="315468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Backlog is an object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8952" y="2148840"/>
            <a:ext cx="3154680" cy="10972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Each IR is a STIX intelligence-requirement with serial, status, POC, and PIR priority — not a row in a forgotten sheet.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9768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297680" y="137160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553712" y="1572768"/>
            <a:ext cx="315468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EEIs are first-class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53712" y="2148840"/>
            <a:ext cx="3154680" cy="10972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Break the IR with has relationships. The list metrics call out Active IRs with no EEIs.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9244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092440" y="137160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348472" y="1572768"/>
            <a:ext cx="315468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Coverage is visible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48472" y="2148840"/>
            <a:ext cx="3154680" cy="10972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Active / high-priority counts, top-supported IR, and IRs with no linked objects.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02920" y="361188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758952" y="3813048"/>
            <a:ext cx="315468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Morado catalog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8952" y="4389120"/>
            <a:ext cx="3154680" cy="10972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Recommended IRs by landscape, industry, region, technology, and risk — register, then enable.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29768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4297680" y="361188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4553712" y="3813048"/>
            <a:ext cx="315468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RFIs stay distinct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53712" y="4389120"/>
            <a:ext cx="3154680" cy="10972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Ad hoc questions on /rfis. Recurring themes become standing IRs.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09244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8092440" y="361188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8348472" y="3813048"/>
            <a:ext cx="315468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Work traces back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348472" y="4389120"/>
            <a:ext cx="3154680" cy="10972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Sources support IRs. Hunts investigate IRs. Reports relate-to IRs. Feedback closes the loop.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502920" y="6492240"/>
            <a:ext cx="731520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Intelligence Requirement Production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9  /  16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2091</Words>
  <Application>Microsoft Macintosh PowerPoint</Application>
  <PresentationFormat>Widescreen</PresentationFormat>
  <Paragraphs>268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Brian Warehime</cp:lastModifiedBy>
  <cp:revision>3</cp:revision>
  <dcterms:created xsi:type="dcterms:W3CDTF">2013-01-27T09:14:16Z</dcterms:created>
  <dcterms:modified xsi:type="dcterms:W3CDTF">2026-08-19T18:55:01Z</dcterms:modified>
  <cp:category/>
</cp:coreProperties>
</file>