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Collection management is the discipline. CMF is how the platform scores the portfolio.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A spreadsheet is fine until relationships (source supports IR) and ROI math become the 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Platform CMF tracks CTI0–CTI3 on registered sources. Use this slide with the in-app CTI-CMM guide.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554480"/>
            <a:ext cx="105156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INTEL OPERATIONS  ·  MODULE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965960"/>
            <a:ext cx="10972800" cy="13716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3800" b="1">
                <a:solidFill>
                  <a:srgbClr val="FFFFFF"/>
                </a:solidFill>
                <a:latin typeface="Calibri"/>
              </a:rPr>
              <a:t>Collection Management
and CMF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520440"/>
            <a:ext cx="10058400" cy="8229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0">
                <a:solidFill>
                  <a:srgbClr val="C4BFD4"/>
                </a:solidFill>
                <a:latin typeface="Calibri"/>
              </a:rPr>
              <a:t>Map sources to requirements so spend, hunts, and gaps are visible —
first on a whiteboard, then in the platform CMF.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CHECKLIST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source is production-ready when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Craft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Named owner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Type and access path documented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At least one IR/EEI it serves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Last useful finding date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Renew/cancel date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532120" cy="429768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92240" y="1600200"/>
            <a:ext cx="50292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The platform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383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Record on /sources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Maturity set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supports links to IRs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Visible on /cmf ROI</a:t>
            </a:r>
          </a:p>
          <a:p>
            <a:pPr>
              <a:spcAft>
                <a:spcPts val="1200"/>
              </a:spcAft>
            </a:pPr>
            <a:r>
              <a:rPr sz="1500" b="0">
                <a:solidFill>
                  <a:srgbClr val="C4BFD4"/>
                </a:solidFill>
                <a:latin typeface="Calibri"/>
              </a:rPr>
              <a:t>•  Hunt path if the feed cannot be queried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10  /  11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9728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1">
                <a:solidFill>
                  <a:srgbClr val="A78BFA"/>
                </a:solidFill>
                <a:latin typeface="Calibri"/>
              </a:rPr>
              <a:t>NEXT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331720"/>
            <a:ext cx="10972800" cy="10972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600" b="1">
                <a:solidFill>
                  <a:srgbClr val="FFFFFF"/>
                </a:solidFill>
                <a:latin typeface="Calibri"/>
              </a:rPr>
              <a:t>If an EEI has no source,
you do not have collection. You have hope.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3794760"/>
            <a:ext cx="1051560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Next: Hunting against IRs — tasking internal data when feeds are silent.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4663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14400" y="4828032"/>
            <a:ext cx="106984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Product: /cmf  ·  /sources    Docs: Intel Operations → Collection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11  /  11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AGENDA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What we will cover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58191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527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Why collection management exists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8013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IRs without tasked sources are wishes.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28600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31520" y="245059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395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Inventory without a platform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63040" y="267004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Source, type, owner, cost, IRs served, gaps.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315468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331927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63040" y="326440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Coverage vs overlap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353872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Two feeds answering the same EEI is not twice the intelligence.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023359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31520" y="4187951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413308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Platform CMF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4407407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/sources, /cmf, CTI-CMM levels, ROI, recommended catalog.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02920" y="4892040"/>
            <a:ext cx="11155680" cy="777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5056632"/>
            <a:ext cx="64008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63040" y="500176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Practice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63040" y="5276088"/>
            <a:ext cx="969264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8B879E"/>
                </a:solidFill>
                <a:latin typeface="Calibri"/>
              </a:rPr>
              <a:t>Map three sources to one IR and find one uncovered EEI.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2  /  11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WHY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Collection is a portfolio, not a shopping list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Question first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Start from IRs and EEIs. Then ask which source can actually produce that evidence.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2628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Cost is real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2628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Feeds, ISAC dues, dark-web access, and analyst time all compete. Unmapped spend is indefensible.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417320"/>
            <a:ext cx="3611880" cy="420624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417320"/>
            <a:ext cx="3611880" cy="73152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21040" y="1691640"/>
            <a:ext cx="3154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A78BFA"/>
                </a:solidFill>
                <a:latin typeface="Calibri"/>
              </a:rPr>
              <a:t>Overlap hides gaps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21040" y="2468880"/>
            <a:ext cx="315468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Three OSINT blogs and zero telemetry on VPN exploitation is not a balanced program.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3  /  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WITHOUT A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A source register that leadership can audit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45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1.  Name and type (OSINT, commercial, ISAC, internal telemetry, human).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02920" y="21031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2311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2.  Owner and contract dates.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02920" y="27889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29169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3.  IRs / EEIs this source is supposed to satisfy.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34747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6027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4.  Access path (who can query it, SLA, legal caveats).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" y="41605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2885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5.  Last time it actually produced a used finding.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4846320"/>
            <a:ext cx="11155680" cy="594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77240" y="4974336"/>
            <a:ext cx="1060704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0">
                <a:solidFill>
                  <a:srgbClr val="C4BFD4"/>
                </a:solidFill>
                <a:latin typeface="Calibri"/>
              </a:rPr>
              <a:t>6.  Maturity: experimental vs production vs sunset.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4  /  11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FAILURE MODES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How collection programs waste money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04088" y="1645920"/>
            <a:ext cx="320040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Feed as strategy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4088" y="2286000"/>
            <a:ext cx="3200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Bought a brand-name intel feed. Never mapped it to an IR.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29768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498848" y="1645920"/>
            <a:ext cx="320040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Shadow access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8848" y="2286000"/>
            <a:ext cx="3200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Analysts use a source that is not in the register. No TLP, no contract owner.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41732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1645920"/>
            <a:ext cx="320040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Zombie sources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286000"/>
            <a:ext cx="3200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Still paying. Last useful hit was 14 months ago.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3886200"/>
            <a:ext cx="320040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Everything is “OSINT”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4526280"/>
            <a:ext cx="3200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No distinction between a blog and your EDR. Coverage looks complete; it is not.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29768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498848" y="3886200"/>
            <a:ext cx="320040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hunt path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498848" y="4526280"/>
            <a:ext cx="3200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Source cannot be queried. It is a PDF newsletter, not collection.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092440" y="3657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93608" y="3886200"/>
            <a:ext cx="3200400" cy="548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FFFFFF"/>
                </a:solidFill>
                <a:latin typeface="Calibri"/>
              </a:rPr>
              <a:t>No sunset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93608" y="4526280"/>
            <a:ext cx="3200400" cy="9601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Nothing is ever cancelled. The portfolio only grows.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5  /  11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THE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CMF makes coverage a dashboard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0292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5895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/sources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895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Register feeds, partnerships, and internal datasets. Maturity and metadata live on the object.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9768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29768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5371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/cmf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371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Portfolio view: source count, active, total ROI, CTI-CMM alignment (CTI0–CTI3).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37160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092440" y="137160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348472" y="157276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supports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48472" y="205740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Source → IR / RFI / hunt / postmortem. ROI is how many requirements a source actually serves.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0292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Recommended catalog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895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Add Morado-suggested data sources and MITRE data components into your portfolio.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29768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429768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55371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Gaps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5371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Active IRs with no supporting source are the collection debt list.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92440" y="3611880"/>
            <a:ext cx="3611880" cy="205740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8092440" y="3611880"/>
            <a:ext cx="91440" cy="20574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348472" y="3813048"/>
            <a:ext cx="3154680" cy="4114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1">
                <a:solidFill>
                  <a:srgbClr val="A78BFA"/>
                </a:solidFill>
                <a:latin typeface="Calibri"/>
              </a:rPr>
              <a:t>Hunts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348472" y="4297680"/>
            <a:ext cx="3154680" cy="118872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300" b="0">
                <a:solidFill>
                  <a:srgbClr val="C4BFD4"/>
                </a:solidFill>
                <a:latin typeface="Calibri"/>
              </a:rPr>
              <a:t>Collection is not only feeds — /hunts is how you task internal data against EEIs.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6  /  11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CTI-CMM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Maturity is a level, not a vibe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554480"/>
            <a:ext cx="2697480" cy="4023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783080"/>
            <a:ext cx="23317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CTI0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377440"/>
            <a:ext cx="233172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Ad hoc. Sources exist in inboxes. No map to IRs.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37560" y="1554480"/>
            <a:ext cx="2697480" cy="4023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520440" y="1783080"/>
            <a:ext cx="23317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CTI1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20440" y="2377440"/>
            <a:ext cx="233172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Inventory exists. Owners named. Coverage still informal.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72200" y="1554480"/>
            <a:ext cx="2697480" cy="4023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355080" y="1783080"/>
            <a:ext cx="23317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CTI2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5080" y="2377440"/>
            <a:ext cx="233172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Sources linked to IRs. Usage reviewed. Overlap is visible.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006840" y="1554480"/>
            <a:ext cx="2697480" cy="402336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89720" y="1783080"/>
            <a:ext cx="2331720" cy="45720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800" b="1">
                <a:solidFill>
                  <a:srgbClr val="A78BFA"/>
                </a:solidFill>
                <a:latin typeface="Calibri"/>
              </a:rPr>
              <a:t>CTI3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89720" y="2377440"/>
            <a:ext cx="2331720" cy="283464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500" b="0">
                <a:solidFill>
                  <a:srgbClr val="C4BFD4"/>
                </a:solidFill>
                <a:latin typeface="Calibri"/>
              </a:rPr>
              <a:t>ROI drives renew/cancel. Hunts and reports cite supporting sources.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7  /  11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IN PRODUCT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Where to click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3716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51790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/sources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7640" y="151790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Create the source record: type, maturity, POC, description.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02920" y="210312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4942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/cmf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7640" y="224942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Portfolio health, ROI rollup, recommended sources and data components.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83464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298094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supports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40" y="298094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From a source, link the IRs and RFIs it is meant to satisfy.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02920" y="356616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71246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/intel_requirements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77640" y="371246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From an IR, see which sources support it — and which EEIs have none.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02920" y="429768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44398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/hunts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77640" y="444398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Task internal telemetry when a feed cannot answer the EEI.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5029200"/>
            <a:ext cx="11155680" cy="658368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175504"/>
            <a:ext cx="310896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1">
                <a:solidFill>
                  <a:srgbClr val="A78BFA"/>
                </a:solidFill>
                <a:latin typeface="Calibri"/>
              </a:rPr>
              <a:t>Settings / CMM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77640" y="5175504"/>
            <a:ext cx="7406640" cy="38404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CTI-CMM guide: Collection &amp; CMF practices for assessments.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8  /  11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20E1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84048"/>
            <a:ext cx="164592" cy="201168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58952" y="347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200" b="1">
                <a:solidFill>
                  <a:srgbClr val="A78BFA"/>
                </a:solidFill>
                <a:latin typeface="Calibri"/>
              </a:rPr>
              <a:t>PRACTICE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58368"/>
            <a:ext cx="11155680" cy="64008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75-minute workshop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41732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67512" y="167335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512" y="170992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8840" y="158191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Inventory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8840" y="189280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List every source you actually used last month. Be honest about shadow tools.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246888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7512" y="272491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7512" y="276148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48840" y="263347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Map to one IR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48840" y="294436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Pick a PIR. Which sources can produce each EEI? Mark uncovered EEIs in red.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2920" y="3520440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667512" y="3776472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67512" y="3813048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48840" y="3685032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In product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148840" y="3995928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Register two sources on /sources. Add supports to the IR. Open /cmf.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02920" y="4571999"/>
            <a:ext cx="11155680" cy="960120"/>
          </a:xfrm>
          <a:prstGeom prst="roundRect">
            <a:avLst>
              <a:gd name="adj" fmla="val 6000"/>
            </a:avLst>
          </a:prstGeom>
          <a:solidFill>
            <a:srgbClr val="1A1524"/>
          </a:solidFill>
          <a:ln w="12700">
            <a:solidFill>
              <a:srgbClr val="2E28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667512" y="4828031"/>
            <a:ext cx="1280160" cy="438912"/>
          </a:xfrm>
          <a:prstGeom prst="roundRect">
            <a:avLst>
              <a:gd name="adj" fmla="val 6000"/>
            </a:avLst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67512" y="4864607"/>
            <a:ext cx="128016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15 min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148840" y="4736591"/>
            <a:ext cx="9144000" cy="292608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Calibri"/>
              </a:rPr>
              <a:t>Kill or hunt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48840" y="5047487"/>
            <a:ext cx="9144000" cy="365760"/>
          </a:xfrm>
          <a:prstGeom prst="rect">
            <a:avLst/>
          </a:prstGeom>
          <a:noFill/>
        </p:spPr>
        <p:txBody>
          <a:bodyPr wrap="square" anchor="t"/>
          <a:lstStyle/>
          <a:p>
            <a:pPr algn="l"/>
            <a:r>
              <a:rPr sz="1400" b="0">
                <a:solidFill>
                  <a:srgbClr val="C4BFD4"/>
                </a:solidFill>
                <a:latin typeface="Calibri"/>
              </a:rPr>
              <a:t>For one uncovered EEI: cancel a redundant feed or write a hunt hypothesis.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6473952"/>
            <a:ext cx="12191695" cy="384048"/>
          </a:xfrm>
          <a:prstGeom prst="rect">
            <a:avLst/>
          </a:prstGeom>
          <a:solidFill>
            <a:srgbClr val="1A152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0" y="6455664"/>
            <a:ext cx="12191695" cy="12700"/>
          </a:xfrm>
          <a:prstGeom prst="rect">
            <a:avLst/>
          </a:prstGeom>
          <a:solidFill>
            <a:srgbClr val="7C3AE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02920" y="6492240"/>
            <a:ext cx="841248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l"/>
            <a:r>
              <a:rPr sz="1100" b="0">
                <a:solidFill>
                  <a:srgbClr val="8B879E"/>
                </a:solidFill>
                <a:latin typeface="Calibri"/>
              </a:rPr>
              <a:t>Morado  ·  Intel Operations training  ·  Collection management (CMF)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180015" y="6492240"/>
            <a:ext cx="1463040" cy="310896"/>
          </a:xfrm>
          <a:prstGeom prst="rect">
            <a:avLst/>
          </a:prstGeom>
          <a:noFill/>
        </p:spPr>
        <p:txBody>
          <a:bodyPr wrap="square" anchor="ctr"/>
          <a:lstStyle/>
          <a:p>
            <a:pPr algn="r"/>
            <a:r>
              <a:rPr sz="1100" b="0">
                <a:solidFill>
                  <a:srgbClr val="8B879E"/>
                </a:solidFill>
                <a:latin typeface="Calibri"/>
              </a:rPr>
              <a:t>9  /  11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