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3" r:id="rId1"/>
    <p:sldMasterId id="2147483883" r:id="rId2"/>
  </p:sldMasterIdLst>
  <p:notesMasterIdLst>
    <p:notesMasterId r:id="rId61"/>
  </p:notesMasterIdLst>
  <p:handoutMasterIdLst>
    <p:handoutMasterId r:id="rId62"/>
  </p:handoutMasterIdLst>
  <p:sldIdLst>
    <p:sldId id="551" r:id="rId3"/>
    <p:sldId id="657" r:id="rId4"/>
    <p:sldId id="1409" r:id="rId5"/>
    <p:sldId id="1418" r:id="rId6"/>
    <p:sldId id="460" r:id="rId7"/>
    <p:sldId id="461" r:id="rId8"/>
    <p:sldId id="1419" r:id="rId9"/>
    <p:sldId id="1426" r:id="rId10"/>
    <p:sldId id="1194" r:id="rId11"/>
    <p:sldId id="1188" r:id="rId12"/>
    <p:sldId id="539" r:id="rId13"/>
    <p:sldId id="540" r:id="rId14"/>
    <p:sldId id="1427" r:id="rId15"/>
    <p:sldId id="1509" r:id="rId16"/>
    <p:sldId id="1511" r:id="rId17"/>
    <p:sldId id="1513" r:id="rId18"/>
    <p:sldId id="1512" r:id="rId19"/>
    <p:sldId id="543" r:id="rId20"/>
    <p:sldId id="1142" r:id="rId21"/>
    <p:sldId id="1243" r:id="rId22"/>
    <p:sldId id="552" r:id="rId23"/>
    <p:sldId id="579" r:id="rId24"/>
    <p:sldId id="648" r:id="rId25"/>
    <p:sldId id="727" r:id="rId26"/>
    <p:sldId id="554" r:id="rId27"/>
    <p:sldId id="558" r:id="rId28"/>
    <p:sldId id="581" r:id="rId29"/>
    <p:sldId id="1233" r:id="rId30"/>
    <p:sldId id="1514" r:id="rId31"/>
    <p:sldId id="565" r:id="rId32"/>
    <p:sldId id="566" r:id="rId33"/>
    <p:sldId id="713" r:id="rId34"/>
    <p:sldId id="567" r:id="rId35"/>
    <p:sldId id="569" r:id="rId36"/>
    <p:sldId id="714" r:id="rId37"/>
    <p:sldId id="1213" r:id="rId38"/>
    <p:sldId id="1515" r:id="rId39"/>
    <p:sldId id="570" r:id="rId40"/>
    <p:sldId id="1502" r:id="rId41"/>
    <p:sldId id="1504" r:id="rId42"/>
    <p:sldId id="575" r:id="rId43"/>
    <p:sldId id="1506" r:id="rId44"/>
    <p:sldId id="1501" r:id="rId45"/>
    <p:sldId id="1503" r:id="rId46"/>
    <p:sldId id="1516" r:id="rId47"/>
    <p:sldId id="1499" r:id="rId48"/>
    <p:sldId id="1239" r:id="rId49"/>
    <p:sldId id="1184" r:id="rId50"/>
    <p:sldId id="664" r:id="rId51"/>
    <p:sldId id="1505" r:id="rId52"/>
    <p:sldId id="268" r:id="rId53"/>
    <p:sldId id="1275" r:id="rId54"/>
    <p:sldId id="608" r:id="rId55"/>
    <p:sldId id="1272" r:id="rId56"/>
    <p:sldId id="721" r:id="rId57"/>
    <p:sldId id="722" r:id="rId58"/>
    <p:sldId id="706" r:id="rId59"/>
    <p:sldId id="1507" r:id="rId60"/>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59" roundtripDataSignature="AMtx7mhAoLeZPh2mw1rI6e1Q7Lm8PGWu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yotsna Shah" initials="JS" lastIdx="3" clrIdx="0">
    <p:extLst>
      <p:ext uri="{19B8F6BF-5375-455C-9EA6-DF929625EA0E}">
        <p15:presenceInfo xmlns:p15="http://schemas.microsoft.com/office/powerpoint/2012/main" userId="S-1-5-21-2941767316-3768023218-1581229310-1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3B151D-D718-4D50-B025-78C0761D43A1}">
  <a:tblStyle styleId="{883B151D-D718-4D50-B025-78C0761D43A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70C4241-0A30-4499-B6D7-DF0EF987CA7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8" autoAdjust="0"/>
    <p:restoredTop sz="92764" autoAdjust="0"/>
  </p:normalViewPr>
  <p:slideViewPr>
    <p:cSldViewPr snapToGrid="0">
      <p:cViewPr varScale="1">
        <p:scale>
          <a:sx n="76" d="100"/>
          <a:sy n="76" d="100"/>
        </p:scale>
        <p:origin x="850" y="8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159" Type="http://customschemas.google.com/relationships/presentationmetadata" Target="metadata"/><Relationship Id="rId7" Type="http://schemas.openxmlformats.org/officeDocument/2006/relationships/slide" Target="slides/slide5.xml"/><Relationship Id="rId16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6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16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3EFF8A-855B-4A58-A840-BAD942BE3D35}" type="datetimeFigureOut">
              <a:rPr lang="en-US" smtClean="0"/>
              <a:t>8/15/2022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563662-E83F-46F5-BEA8-AF7974A7EB35}" type="slidenum">
              <a:rPr lang="en-US" smtClean="0"/>
              <a:t>‹#›</a:t>
            </a:fld>
            <a:endParaRPr lang="en-US" dirty="0"/>
          </a:p>
        </p:txBody>
      </p:sp>
    </p:spTree>
    <p:extLst>
      <p:ext uri="{BB962C8B-B14F-4D97-AF65-F5344CB8AC3E}">
        <p14:creationId xmlns:p14="http://schemas.microsoft.com/office/powerpoint/2010/main" val="281430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70882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590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3825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51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0515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53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727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856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57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47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369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393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428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348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640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3878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4376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1413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28259253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20039384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26428826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Slide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846B3E-F508-AD4B-862A-117DE5915049}"/>
              </a:ext>
            </a:extLst>
          </p:cNvPr>
          <p:cNvSpPr/>
          <p:nvPr userDrawn="1"/>
        </p:nvSpPr>
        <p:spPr>
          <a:xfrm>
            <a:off x="0" y="6091718"/>
            <a:ext cx="12192000" cy="76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B32FE15-5301-1846-A52A-581EB3EE0C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5562" y="6270494"/>
            <a:ext cx="391215" cy="448868"/>
          </a:xfrm>
          <a:prstGeom prst="rect">
            <a:avLst/>
          </a:prstGeom>
        </p:spPr>
      </p:pic>
      <p:sp>
        <p:nvSpPr>
          <p:cNvPr id="9" name="TextBox 8">
            <a:extLst>
              <a:ext uri="{FF2B5EF4-FFF2-40B4-BE49-F238E27FC236}">
                <a16:creationId xmlns:a16="http://schemas.microsoft.com/office/drawing/2014/main" id="{61CCE928-9F3C-D94C-B75F-801F6836EE9C}"/>
              </a:ext>
            </a:extLst>
          </p:cNvPr>
          <p:cNvSpPr txBox="1"/>
          <p:nvPr userDrawn="1"/>
        </p:nvSpPr>
        <p:spPr>
          <a:xfrm>
            <a:off x="11565353" y="6358973"/>
            <a:ext cx="402674" cy="307777"/>
          </a:xfrm>
          <a:prstGeom prst="rect">
            <a:avLst/>
          </a:prstGeom>
          <a:noFill/>
        </p:spPr>
        <p:txBody>
          <a:bodyPr wrap="none" rtlCol="0">
            <a:spAutoFit/>
          </a:bodyPr>
          <a:lstStyle/>
          <a:p>
            <a:pPr algn="ctr"/>
            <a:fld id="{C753085D-10B8-7049-8F79-46A92938AA06}" type="slidenum">
              <a:rPr lang="en-US" sz="1400">
                <a:solidFill>
                  <a:schemeClr val="bg1"/>
                </a:solidFill>
                <a:latin typeface="Helvetica" pitchFamily="2" charset="0"/>
              </a:rPr>
              <a:pPr algn="ctr"/>
              <a:t>‹#›</a:t>
            </a:fld>
            <a:endParaRPr lang="en-US" sz="1400" dirty="0">
              <a:solidFill>
                <a:schemeClr val="bg1"/>
              </a:solidFill>
              <a:latin typeface="Helvetica" pitchFamily="2" charset="0"/>
            </a:endParaRPr>
          </a:p>
        </p:txBody>
      </p:sp>
      <p:pic>
        <p:nvPicPr>
          <p:cNvPr id="10" name="Picture 9">
            <a:extLst>
              <a:ext uri="{FF2B5EF4-FFF2-40B4-BE49-F238E27FC236}">
                <a16:creationId xmlns:a16="http://schemas.microsoft.com/office/drawing/2014/main" id="{C130F27F-006A-D94F-9420-6D14558DC774}"/>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235228" y="6273447"/>
            <a:ext cx="669365" cy="442962"/>
          </a:xfrm>
          <a:prstGeom prst="rect">
            <a:avLst/>
          </a:prstGeom>
        </p:spPr>
      </p:pic>
      <p:sp>
        <p:nvSpPr>
          <p:cNvPr id="13" name="Text Placeholder 14">
            <a:extLst>
              <a:ext uri="{FF2B5EF4-FFF2-40B4-BE49-F238E27FC236}">
                <a16:creationId xmlns:a16="http://schemas.microsoft.com/office/drawing/2014/main" id="{16F3BD71-2B25-B148-83D2-113A9D3426BD}"/>
              </a:ext>
            </a:extLst>
          </p:cNvPr>
          <p:cNvSpPr>
            <a:spLocks noGrp="1"/>
          </p:cNvSpPr>
          <p:nvPr>
            <p:ph type="body" sz="quarter" idx="10" hasCustomPrompt="1"/>
          </p:nvPr>
        </p:nvSpPr>
        <p:spPr>
          <a:xfrm>
            <a:off x="835121" y="280149"/>
            <a:ext cx="5683251" cy="70864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b="0" i="0" baseline="0">
                <a:ln>
                  <a:noFill/>
                </a:ln>
                <a:solidFill>
                  <a:srgbClr val="35ACDF"/>
                </a:solidFill>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5ACDF"/>
                </a:solidFill>
                <a:effectLst/>
                <a:uLnTx/>
                <a:uFillTx/>
                <a:latin typeface="Helvetica Light" panose="020B0403020202020204" pitchFamily="34" charset="0"/>
                <a:ea typeface="+mn-ea"/>
                <a:cs typeface="+mn-cs"/>
              </a:rPr>
              <a:t>Slide Title Goes Here</a:t>
            </a:r>
            <a:endParaRPr kumimoji="0" lang="en-US" sz="1600" b="0" i="0" u="none" strike="noStrike" kern="1200" cap="none" spc="50" normalizeH="0" baseline="0" noProof="0" dirty="0">
              <a:ln>
                <a:noFill/>
              </a:ln>
              <a:solidFill>
                <a:srgbClr val="35ACDF"/>
              </a:solidFill>
              <a:effectLst/>
              <a:uLnTx/>
              <a:uFillTx/>
              <a:latin typeface="Helvetica Light" panose="020B0403020202020204" pitchFamily="34" charset="0"/>
              <a:ea typeface="+mn-ea"/>
              <a:cs typeface="+mn-cs"/>
            </a:endParaRPr>
          </a:p>
        </p:txBody>
      </p:sp>
      <p:pic>
        <p:nvPicPr>
          <p:cNvPr id="16" name="Picture 15">
            <a:extLst>
              <a:ext uri="{FF2B5EF4-FFF2-40B4-BE49-F238E27FC236}">
                <a16:creationId xmlns:a16="http://schemas.microsoft.com/office/drawing/2014/main" id="{F21F0A37-B3E4-544F-AB63-723A487018C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7865"/>
          <a:stretch/>
        </p:blipFill>
        <p:spPr>
          <a:xfrm>
            <a:off x="1" y="-84517"/>
            <a:ext cx="766571" cy="1173211"/>
          </a:xfrm>
          <a:prstGeom prst="rect">
            <a:avLst/>
          </a:prstGeom>
        </p:spPr>
      </p:pic>
      <p:cxnSp>
        <p:nvCxnSpPr>
          <p:cNvPr id="19" name="Straight Connector 18">
            <a:extLst>
              <a:ext uri="{FF2B5EF4-FFF2-40B4-BE49-F238E27FC236}">
                <a16:creationId xmlns:a16="http://schemas.microsoft.com/office/drawing/2014/main" id="{2391E0EB-0DEE-4C46-9DF0-1BBA2F2F4A3F}"/>
              </a:ext>
            </a:extLst>
          </p:cNvPr>
          <p:cNvCxnSpPr/>
          <p:nvPr userDrawn="1"/>
        </p:nvCxnSpPr>
        <p:spPr>
          <a:xfrm>
            <a:off x="0" y="6091718"/>
            <a:ext cx="12192000" cy="0"/>
          </a:xfrm>
          <a:prstGeom prst="line">
            <a:avLst/>
          </a:prstGeom>
          <a:ln>
            <a:solidFill>
              <a:srgbClr val="35ACD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839789" y="1322338"/>
            <a:ext cx="5157787" cy="823912"/>
          </a:xfrm>
          <a:prstGeom prst="rect">
            <a:avLst/>
          </a:prstGeom>
        </p:spPr>
        <p:txBody>
          <a:bodyPr/>
          <a:lstStyle/>
          <a:p>
            <a:endParaRPr lang="en-US"/>
          </a:p>
        </p:txBody>
      </p:sp>
      <p:sp>
        <p:nvSpPr>
          <p:cNvPr id="17" name="Content Placeholder 3"/>
          <p:cNvSpPr>
            <a:spLocks noGrp="1"/>
          </p:cNvSpPr>
          <p:nvPr>
            <p:ph sz="half" idx="2"/>
          </p:nvPr>
        </p:nvSpPr>
        <p:spPr>
          <a:xfrm>
            <a:off x="839789" y="2146250"/>
            <a:ext cx="5157787" cy="3684588"/>
          </a:xfrm>
          <a:prstGeom prst="rect">
            <a:avLst/>
          </a:prstGeom>
        </p:spPr>
        <p:txBody>
          <a:bodyPr/>
          <a:lstStyle/>
          <a:p>
            <a:endParaRPr lang="en-US"/>
          </a:p>
        </p:txBody>
      </p:sp>
      <p:sp>
        <p:nvSpPr>
          <p:cNvPr id="18" name="Text Placeholder 4"/>
          <p:cNvSpPr>
            <a:spLocks noGrp="1"/>
          </p:cNvSpPr>
          <p:nvPr>
            <p:ph type="body" sz="quarter" idx="3"/>
          </p:nvPr>
        </p:nvSpPr>
        <p:spPr>
          <a:xfrm>
            <a:off x="6172202" y="1322338"/>
            <a:ext cx="5183188" cy="823912"/>
          </a:xfrm>
          <a:prstGeom prst="rect">
            <a:avLst/>
          </a:prstGeom>
        </p:spPr>
        <p:txBody>
          <a:bodyPr/>
          <a:lstStyle/>
          <a:p>
            <a:endParaRPr lang="en-US"/>
          </a:p>
        </p:txBody>
      </p:sp>
      <p:sp>
        <p:nvSpPr>
          <p:cNvPr id="20" name="Content Placeholder 5"/>
          <p:cNvSpPr>
            <a:spLocks noGrp="1"/>
          </p:cNvSpPr>
          <p:nvPr>
            <p:ph sz="quarter" idx="4"/>
          </p:nvPr>
        </p:nvSpPr>
        <p:spPr>
          <a:xfrm>
            <a:off x="6172202" y="2146250"/>
            <a:ext cx="5183188" cy="3684588"/>
          </a:xfrm>
          <a:prstGeom prst="rect">
            <a:avLst/>
          </a:prstGeom>
        </p:spPr>
        <p:txBody>
          <a:bodyPr/>
          <a:lstStyle/>
          <a:p>
            <a:endParaRPr lang="en-US"/>
          </a:p>
        </p:txBody>
      </p:sp>
    </p:spTree>
    <p:extLst>
      <p:ext uri="{BB962C8B-B14F-4D97-AF65-F5344CB8AC3E}">
        <p14:creationId xmlns:p14="http://schemas.microsoft.com/office/powerpoint/2010/main" val="392236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CBC70-E087-3F4D-B6D1-572823D588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8" name="Picture 7">
            <a:extLst>
              <a:ext uri="{FF2B5EF4-FFF2-40B4-BE49-F238E27FC236}">
                <a16:creationId xmlns:a16="http://schemas.microsoft.com/office/drawing/2014/main" id="{1950BE86-38FA-8C46-BCBF-9E11DF29EDC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703294"/>
            <a:ext cx="6299200" cy="5154706"/>
          </a:xfrm>
          <a:prstGeom prst="rect">
            <a:avLst/>
          </a:prstGeom>
        </p:spPr>
      </p:pic>
      <p:sp>
        <p:nvSpPr>
          <p:cNvPr id="9" name="Rectangle 14">
            <a:extLst>
              <a:ext uri="{FF2B5EF4-FFF2-40B4-BE49-F238E27FC236}">
                <a16:creationId xmlns:a16="http://schemas.microsoft.com/office/drawing/2014/main" id="{39067607-E04E-6347-83D2-03BB8FF07484}"/>
              </a:ext>
            </a:extLst>
          </p:cNvPr>
          <p:cNvSpPr/>
          <p:nvPr userDrawn="1"/>
        </p:nvSpPr>
        <p:spPr>
          <a:xfrm>
            <a:off x="9529399" y="5833684"/>
            <a:ext cx="1951400" cy="375145"/>
          </a:xfrm>
          <a:custGeom>
            <a:avLst/>
            <a:gdLst>
              <a:gd name="connsiteX0" fmla="*/ 0 w 1856509"/>
              <a:gd name="connsiteY0" fmla="*/ 0 h 353312"/>
              <a:gd name="connsiteX1" fmla="*/ 1856509 w 1856509"/>
              <a:gd name="connsiteY1" fmla="*/ 0 h 353312"/>
              <a:gd name="connsiteX2" fmla="*/ 1856509 w 1856509"/>
              <a:gd name="connsiteY2" fmla="*/ 353312 h 353312"/>
              <a:gd name="connsiteX3" fmla="*/ 0 w 1856509"/>
              <a:gd name="connsiteY3" fmla="*/ 353312 h 353312"/>
              <a:gd name="connsiteX4" fmla="*/ 0 w 1856509"/>
              <a:gd name="connsiteY4" fmla="*/ 0 h 353312"/>
              <a:gd name="connsiteX0" fmla="*/ 94891 w 1951400"/>
              <a:gd name="connsiteY0" fmla="*/ 0 h 361939"/>
              <a:gd name="connsiteX1" fmla="*/ 1951400 w 1951400"/>
              <a:gd name="connsiteY1" fmla="*/ 0 h 361939"/>
              <a:gd name="connsiteX2" fmla="*/ 1951400 w 1951400"/>
              <a:gd name="connsiteY2" fmla="*/ 353312 h 361939"/>
              <a:gd name="connsiteX3" fmla="*/ 0 w 1951400"/>
              <a:gd name="connsiteY3" fmla="*/ 361939 h 361939"/>
              <a:gd name="connsiteX4" fmla="*/ 94891 w 1951400"/>
              <a:gd name="connsiteY4" fmla="*/ 0 h 361939"/>
              <a:gd name="connsiteX0" fmla="*/ 94891 w 1951400"/>
              <a:gd name="connsiteY0" fmla="*/ 0 h 379191"/>
              <a:gd name="connsiteX1" fmla="*/ 1951400 w 1951400"/>
              <a:gd name="connsiteY1" fmla="*/ 0 h 379191"/>
              <a:gd name="connsiteX2" fmla="*/ 1847883 w 1951400"/>
              <a:gd name="connsiteY2" fmla="*/ 379191 h 379191"/>
              <a:gd name="connsiteX3" fmla="*/ 0 w 1951400"/>
              <a:gd name="connsiteY3" fmla="*/ 361939 h 379191"/>
              <a:gd name="connsiteX4" fmla="*/ 94891 w 1951400"/>
              <a:gd name="connsiteY4" fmla="*/ 0 h 379191"/>
              <a:gd name="connsiteX0" fmla="*/ 94891 w 1951400"/>
              <a:gd name="connsiteY0" fmla="*/ 0 h 363007"/>
              <a:gd name="connsiteX1" fmla="*/ 1951400 w 1951400"/>
              <a:gd name="connsiteY1" fmla="*/ 0 h 363007"/>
              <a:gd name="connsiteX2" fmla="*/ 1847883 w 1951400"/>
              <a:gd name="connsiteY2" fmla="*/ 363007 h 363007"/>
              <a:gd name="connsiteX3" fmla="*/ 0 w 1951400"/>
              <a:gd name="connsiteY3" fmla="*/ 361939 h 363007"/>
              <a:gd name="connsiteX4" fmla="*/ 94891 w 1951400"/>
              <a:gd name="connsiteY4" fmla="*/ 0 h 363007"/>
              <a:gd name="connsiteX0" fmla="*/ 94891 w 1951400"/>
              <a:gd name="connsiteY0" fmla="*/ 0 h 383237"/>
              <a:gd name="connsiteX1" fmla="*/ 1951400 w 1951400"/>
              <a:gd name="connsiteY1" fmla="*/ 0 h 383237"/>
              <a:gd name="connsiteX2" fmla="*/ 1847883 w 1951400"/>
              <a:gd name="connsiteY2" fmla="*/ 383237 h 383237"/>
              <a:gd name="connsiteX3" fmla="*/ 0 w 1951400"/>
              <a:gd name="connsiteY3" fmla="*/ 361939 h 383237"/>
              <a:gd name="connsiteX4" fmla="*/ 94891 w 1951400"/>
              <a:gd name="connsiteY4" fmla="*/ 0 h 383237"/>
              <a:gd name="connsiteX0" fmla="*/ 94891 w 1951400"/>
              <a:gd name="connsiteY0" fmla="*/ 0 h 375145"/>
              <a:gd name="connsiteX1" fmla="*/ 1951400 w 1951400"/>
              <a:gd name="connsiteY1" fmla="*/ 0 h 375145"/>
              <a:gd name="connsiteX2" fmla="*/ 1843837 w 1951400"/>
              <a:gd name="connsiteY2" fmla="*/ 375145 h 375145"/>
              <a:gd name="connsiteX3" fmla="*/ 0 w 1951400"/>
              <a:gd name="connsiteY3" fmla="*/ 361939 h 375145"/>
              <a:gd name="connsiteX4" fmla="*/ 94891 w 1951400"/>
              <a:gd name="connsiteY4" fmla="*/ 0 h 37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400" h="375145">
                <a:moveTo>
                  <a:pt x="94891" y="0"/>
                </a:moveTo>
                <a:lnTo>
                  <a:pt x="1951400" y="0"/>
                </a:lnTo>
                <a:lnTo>
                  <a:pt x="1843837" y="375145"/>
                </a:lnTo>
                <a:lnTo>
                  <a:pt x="0" y="361939"/>
                </a:lnTo>
                <a:lnTo>
                  <a:pt x="94891" y="0"/>
                </a:lnTo>
                <a:close/>
              </a:path>
            </a:pathLst>
          </a:custGeom>
          <a:solidFill>
            <a:srgbClr val="97C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E7922E4-667C-704A-8434-DE49F7A24D3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8826500" y="-2"/>
            <a:ext cx="3365500" cy="3086100"/>
          </a:xfrm>
          <a:prstGeom prst="rect">
            <a:avLst/>
          </a:prstGeom>
        </p:spPr>
      </p:pic>
      <p:pic>
        <p:nvPicPr>
          <p:cNvPr id="11" name="Picture 10">
            <a:extLst>
              <a:ext uri="{FF2B5EF4-FFF2-40B4-BE49-F238E27FC236}">
                <a16:creationId xmlns:a16="http://schemas.microsoft.com/office/drawing/2014/main" id="{4785114C-668F-1341-8175-884CB6B4ADED}"/>
              </a:ext>
            </a:extLst>
          </p:cNvPr>
          <p:cNvPicPr>
            <a:picLocks noChangeAspect="1"/>
          </p:cNvPicPr>
          <p:nvPr userDrawn="1"/>
        </p:nvPicPr>
        <p:blipFill>
          <a:blip r:embed="rId5"/>
          <a:stretch>
            <a:fillRect/>
          </a:stretch>
        </p:blipFill>
        <p:spPr>
          <a:xfrm>
            <a:off x="534913" y="416982"/>
            <a:ext cx="2934548" cy="1158374"/>
          </a:xfrm>
          <a:prstGeom prst="rect">
            <a:avLst/>
          </a:prstGeom>
        </p:spPr>
      </p:pic>
      <p:sp>
        <p:nvSpPr>
          <p:cNvPr id="19" name="Text Placeholder 14">
            <a:extLst>
              <a:ext uri="{FF2B5EF4-FFF2-40B4-BE49-F238E27FC236}">
                <a16:creationId xmlns:a16="http://schemas.microsoft.com/office/drawing/2014/main" id="{AA15B3FA-FB40-A442-8009-88C60C19DA07}"/>
              </a:ext>
            </a:extLst>
          </p:cNvPr>
          <p:cNvSpPr>
            <a:spLocks noGrp="1"/>
          </p:cNvSpPr>
          <p:nvPr>
            <p:ph type="body" sz="quarter" idx="10" hasCustomPrompt="1"/>
          </p:nvPr>
        </p:nvSpPr>
        <p:spPr>
          <a:xfrm>
            <a:off x="5899150" y="4061884"/>
            <a:ext cx="5683250" cy="708641"/>
          </a:xfrm>
          <a:prstGeom prst="rect">
            <a:avLst/>
          </a:prstGeom>
        </p:spPr>
        <p:txBody>
          <a:bodyPr/>
          <a:lstStyle>
            <a:lvl1pPr marL="0" indent="0" algn="r">
              <a:buFontTx/>
              <a:buNone/>
              <a:defRPr sz="4400" b="0" i="0">
                <a:latin typeface="Helvetica Light" panose="020B0403020202020204" pitchFamily="34" charset="0"/>
              </a:defRPr>
            </a:lvl1pPr>
          </a:lstStyle>
          <a:p>
            <a:pPr lvl="0"/>
            <a:r>
              <a:rPr lang="en-US"/>
              <a:t>Presentation Title</a:t>
            </a:r>
          </a:p>
        </p:txBody>
      </p:sp>
      <p:sp>
        <p:nvSpPr>
          <p:cNvPr id="21" name="Text Placeholder 14">
            <a:extLst>
              <a:ext uri="{FF2B5EF4-FFF2-40B4-BE49-F238E27FC236}">
                <a16:creationId xmlns:a16="http://schemas.microsoft.com/office/drawing/2014/main" id="{8A79083A-3023-034E-BC07-1C73494A36D4}"/>
              </a:ext>
            </a:extLst>
          </p:cNvPr>
          <p:cNvSpPr>
            <a:spLocks noGrp="1"/>
          </p:cNvSpPr>
          <p:nvPr>
            <p:ph type="body" sz="quarter" idx="12" hasCustomPrompt="1"/>
          </p:nvPr>
        </p:nvSpPr>
        <p:spPr>
          <a:xfrm>
            <a:off x="9439752" y="5775816"/>
            <a:ext cx="1951401" cy="474875"/>
          </a:xfrm>
          <a:prstGeom prst="rect">
            <a:avLst/>
          </a:prstGeom>
        </p:spPr>
        <p:txBody>
          <a:bodyPr/>
          <a:lstStyle>
            <a:lvl1pPr marL="0" marR="0" indent="0" algn="r" defTabSz="914400" rtl="0" eaLnBrk="1" fontAlgn="auto" latinLnBrk="0" hangingPunct="1">
              <a:lnSpc>
                <a:spcPct val="150000"/>
              </a:lnSpc>
              <a:spcBef>
                <a:spcPts val="0"/>
              </a:spcBef>
              <a:spcAft>
                <a:spcPts val="0"/>
              </a:spcAft>
              <a:buClrTx/>
              <a:buSzTx/>
              <a:buFontTx/>
              <a:buNone/>
              <a:tabLst/>
              <a:defRPr sz="1600" b="1" i="1">
                <a:solidFill>
                  <a:schemeClr val="bg1"/>
                </a:solidFill>
                <a:latin typeface="Helvetica Bold Oblique" pitchFamily="2" charset="0"/>
              </a:defRPr>
            </a:lvl1p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600" b="1" i="1" u="none" strike="noStrike" kern="1200" cap="none" spc="50" normalizeH="0" baseline="0" noProof="0">
                <a:ln>
                  <a:noFill/>
                </a:ln>
                <a:solidFill>
                  <a:prstClr val="white"/>
                </a:solidFill>
                <a:effectLst/>
                <a:uLnTx/>
                <a:uFillTx/>
                <a:latin typeface="Helvetica" pitchFamily="2" charset="0"/>
                <a:ea typeface="+mn-ea"/>
                <a:cs typeface="+mn-cs"/>
              </a:rPr>
              <a:t>MONTH X, 2019</a:t>
            </a:r>
            <a:endParaRPr kumimoji="0" lang="en-US" sz="2000" b="1" i="0" u="none" strike="noStrike" kern="1200" cap="none" spc="50" normalizeH="0" baseline="0" noProof="0">
              <a:ln>
                <a:noFill/>
              </a:ln>
              <a:solidFill>
                <a:srgbClr val="35ACDF"/>
              </a:solidFill>
              <a:effectLst/>
              <a:uLnTx/>
              <a:uFillTx/>
              <a:latin typeface="Helvetica" pitchFamily="2" charset="0"/>
              <a:ea typeface="+mn-ea"/>
              <a:cs typeface="+mn-cs"/>
            </a:endParaRPr>
          </a:p>
        </p:txBody>
      </p:sp>
      <p:sp>
        <p:nvSpPr>
          <p:cNvPr id="24" name="Text Placeholder 22">
            <a:extLst>
              <a:ext uri="{FF2B5EF4-FFF2-40B4-BE49-F238E27FC236}">
                <a16:creationId xmlns:a16="http://schemas.microsoft.com/office/drawing/2014/main" id="{847CB41A-A6FD-EB4C-9D62-BFFDD0569E85}"/>
              </a:ext>
            </a:extLst>
          </p:cNvPr>
          <p:cNvSpPr>
            <a:spLocks noGrp="1"/>
          </p:cNvSpPr>
          <p:nvPr>
            <p:ph type="body" sz="quarter" idx="13" hasCustomPrompt="1"/>
          </p:nvPr>
        </p:nvSpPr>
        <p:spPr>
          <a:xfrm>
            <a:off x="6472237" y="4895356"/>
            <a:ext cx="5110163" cy="700088"/>
          </a:xfrm>
          <a:prstGeom prst="rect">
            <a:avLst/>
          </a:prstGeom>
        </p:spPr>
        <p:txBody>
          <a:bodyPr/>
          <a:lstStyle>
            <a:lvl1pPr marL="0" indent="0" algn="r">
              <a:buNone/>
              <a:defRPr sz="2000" b="1" i="0">
                <a:solidFill>
                  <a:srgbClr val="35ACDF"/>
                </a:solidFill>
                <a:latin typeface="Helvetica" pitchFamily="2" charset="0"/>
              </a:defRPr>
            </a:lvl1pPr>
            <a:lvl2pPr marL="457200" indent="0">
              <a:buNone/>
              <a:defRPr sz="2000" b="1">
                <a:solidFill>
                  <a:srgbClr val="35ACDF"/>
                </a:solidFill>
                <a:latin typeface="Helvetica" pitchFamily="2" charset="0"/>
              </a:defRPr>
            </a:lvl2pPr>
            <a:lvl3pPr marL="914400" indent="0">
              <a:buNone/>
              <a:defRPr sz="2000" b="1">
                <a:solidFill>
                  <a:srgbClr val="35ACDF"/>
                </a:solidFill>
                <a:latin typeface="Helvetica" pitchFamily="2" charset="0"/>
              </a:defRPr>
            </a:lvl3pPr>
            <a:lvl4pPr marL="1371600" indent="0">
              <a:buNone/>
              <a:defRPr sz="2000" b="1">
                <a:solidFill>
                  <a:srgbClr val="35ACDF"/>
                </a:solidFill>
                <a:latin typeface="Helvetica" pitchFamily="2" charset="0"/>
              </a:defRPr>
            </a:lvl4pPr>
            <a:lvl5pPr marL="1828800" indent="0">
              <a:buNone/>
              <a:defRPr sz="2000" b="1">
                <a:solidFill>
                  <a:srgbClr val="35ACDF"/>
                </a:solidFill>
                <a:latin typeface="Helvetica" pitchFamily="2" charset="0"/>
              </a:defRPr>
            </a:lvl5pPr>
          </a:lstStyle>
          <a:p>
            <a:pPr lvl="0"/>
            <a:r>
              <a:rPr lang="en-US"/>
              <a:t>SUBTITLE OR PRESENTER</a:t>
            </a:r>
          </a:p>
        </p:txBody>
      </p:sp>
    </p:spTree>
    <p:extLst>
      <p:ext uri="{BB962C8B-B14F-4D97-AF65-F5344CB8AC3E}">
        <p14:creationId xmlns:p14="http://schemas.microsoft.com/office/powerpoint/2010/main" val="35421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846B3E-F508-AD4B-862A-117DE5915049}"/>
              </a:ext>
            </a:extLst>
          </p:cNvPr>
          <p:cNvSpPr/>
          <p:nvPr userDrawn="1"/>
        </p:nvSpPr>
        <p:spPr>
          <a:xfrm>
            <a:off x="0" y="6091718"/>
            <a:ext cx="12192000" cy="76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B32FE15-5301-1846-A52A-581EB3EE0C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5559" y="6270494"/>
            <a:ext cx="391215" cy="448868"/>
          </a:xfrm>
          <a:prstGeom prst="rect">
            <a:avLst/>
          </a:prstGeom>
        </p:spPr>
      </p:pic>
      <p:sp>
        <p:nvSpPr>
          <p:cNvPr id="9" name="TextBox 8">
            <a:extLst>
              <a:ext uri="{FF2B5EF4-FFF2-40B4-BE49-F238E27FC236}">
                <a16:creationId xmlns:a16="http://schemas.microsoft.com/office/drawing/2014/main" id="{61CCE928-9F3C-D94C-B75F-801F6836EE9C}"/>
              </a:ext>
            </a:extLst>
          </p:cNvPr>
          <p:cNvSpPr txBox="1"/>
          <p:nvPr userDrawn="1"/>
        </p:nvSpPr>
        <p:spPr>
          <a:xfrm>
            <a:off x="11565353" y="6358969"/>
            <a:ext cx="402674" cy="307777"/>
          </a:xfrm>
          <a:prstGeom prst="rect">
            <a:avLst/>
          </a:prstGeom>
          <a:noFill/>
        </p:spPr>
        <p:txBody>
          <a:bodyPr wrap="none" rtlCol="0">
            <a:spAutoFit/>
          </a:bodyPr>
          <a:lstStyle/>
          <a:p>
            <a:pPr algn="ctr"/>
            <a:fld id="{C753085D-10B8-7049-8F79-46A92938AA06}" type="slidenum">
              <a:rPr lang="en-US" sz="1400">
                <a:solidFill>
                  <a:schemeClr val="bg1"/>
                </a:solidFill>
                <a:latin typeface="Helvetica" pitchFamily="2" charset="0"/>
              </a:rPr>
              <a:pPr algn="ctr"/>
              <a:t>‹#›</a:t>
            </a:fld>
            <a:endParaRPr lang="en-US" sz="1400" dirty="0">
              <a:solidFill>
                <a:schemeClr val="bg1"/>
              </a:solidFill>
              <a:latin typeface="Helvetica" pitchFamily="2" charset="0"/>
            </a:endParaRPr>
          </a:p>
        </p:txBody>
      </p:sp>
      <p:pic>
        <p:nvPicPr>
          <p:cNvPr id="10" name="Picture 9">
            <a:extLst>
              <a:ext uri="{FF2B5EF4-FFF2-40B4-BE49-F238E27FC236}">
                <a16:creationId xmlns:a16="http://schemas.microsoft.com/office/drawing/2014/main" id="{C130F27F-006A-D94F-9420-6D14558DC774}"/>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235226" y="6273447"/>
            <a:ext cx="669365" cy="442962"/>
          </a:xfrm>
          <a:prstGeom prst="rect">
            <a:avLst/>
          </a:prstGeom>
        </p:spPr>
      </p:pic>
      <p:sp>
        <p:nvSpPr>
          <p:cNvPr id="13" name="Text Placeholder 14">
            <a:extLst>
              <a:ext uri="{FF2B5EF4-FFF2-40B4-BE49-F238E27FC236}">
                <a16:creationId xmlns:a16="http://schemas.microsoft.com/office/drawing/2014/main" id="{16F3BD71-2B25-B148-83D2-113A9D3426BD}"/>
              </a:ext>
            </a:extLst>
          </p:cNvPr>
          <p:cNvSpPr>
            <a:spLocks noGrp="1"/>
          </p:cNvSpPr>
          <p:nvPr>
            <p:ph type="body" sz="quarter" idx="10" hasCustomPrompt="1"/>
          </p:nvPr>
        </p:nvSpPr>
        <p:spPr>
          <a:xfrm>
            <a:off x="835120" y="766282"/>
            <a:ext cx="5683250" cy="70864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b="0" i="0">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35ACDF"/>
                </a:solidFill>
                <a:effectLst/>
                <a:uLnTx/>
                <a:uFillTx/>
                <a:latin typeface="Helvetica Light" panose="020B0403020202020204" pitchFamily="34" charset="0"/>
                <a:ea typeface="+mn-ea"/>
                <a:cs typeface="+mn-cs"/>
              </a:rPr>
              <a:t>Slide Title Goes Here</a:t>
            </a:r>
            <a:endParaRPr kumimoji="0" lang="en-US" sz="1600" b="0" i="0" u="none" strike="noStrike" kern="1200" cap="none" spc="50" normalizeH="0" baseline="0" noProof="0">
              <a:ln>
                <a:noFill/>
              </a:ln>
              <a:solidFill>
                <a:srgbClr val="35ACDF"/>
              </a:solidFill>
              <a:effectLst/>
              <a:uLnTx/>
              <a:uFillTx/>
              <a:latin typeface="Helvetica Light" panose="020B0403020202020204" pitchFamily="34" charset="0"/>
              <a:ea typeface="+mn-ea"/>
              <a:cs typeface="+mn-cs"/>
            </a:endParaRPr>
          </a:p>
        </p:txBody>
      </p:sp>
      <p:pic>
        <p:nvPicPr>
          <p:cNvPr id="16" name="Picture 15">
            <a:extLst>
              <a:ext uri="{FF2B5EF4-FFF2-40B4-BE49-F238E27FC236}">
                <a16:creationId xmlns:a16="http://schemas.microsoft.com/office/drawing/2014/main" id="{F21F0A37-B3E4-544F-AB63-723A487018C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7865"/>
          <a:stretch/>
        </p:blipFill>
        <p:spPr>
          <a:xfrm>
            <a:off x="0" y="-84517"/>
            <a:ext cx="766571" cy="1173211"/>
          </a:xfrm>
          <a:prstGeom prst="rect">
            <a:avLst/>
          </a:prstGeom>
        </p:spPr>
      </p:pic>
      <p:cxnSp>
        <p:nvCxnSpPr>
          <p:cNvPr id="19" name="Straight Connector 18">
            <a:extLst>
              <a:ext uri="{FF2B5EF4-FFF2-40B4-BE49-F238E27FC236}">
                <a16:creationId xmlns:a16="http://schemas.microsoft.com/office/drawing/2014/main" id="{2391E0EB-0DEE-4C46-9DF0-1BBA2F2F4A3F}"/>
              </a:ext>
            </a:extLst>
          </p:cNvPr>
          <p:cNvCxnSpPr/>
          <p:nvPr userDrawn="1"/>
        </p:nvCxnSpPr>
        <p:spPr>
          <a:xfrm>
            <a:off x="0" y="6091718"/>
            <a:ext cx="12192000" cy="0"/>
          </a:xfrm>
          <a:prstGeom prst="line">
            <a:avLst/>
          </a:prstGeom>
          <a:ln>
            <a:solidFill>
              <a:srgbClr val="35AC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27335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17"/>
          <p:cNvSpPr/>
          <p:nvPr/>
        </p:nvSpPr>
        <p:spPr>
          <a:xfrm>
            <a:off x="0" y="6091718"/>
            <a:ext cx="12192000" cy="7662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2" name="Google Shape;22;p117"/>
          <p:cNvSpPr/>
          <p:nvPr/>
        </p:nvSpPr>
        <p:spPr>
          <a:xfrm>
            <a:off x="0" y="0"/>
            <a:ext cx="7607330" cy="4769224"/>
          </a:xfrm>
          <a:prstGeom prst="rect">
            <a:avLst/>
          </a:prstGeom>
          <a:solidFill>
            <a:srgbClr val="FFFFFF"/>
          </a:solidFill>
          <a:ln>
            <a:noFill/>
          </a:ln>
        </p:spPr>
      </p:sp>
      <p:pic>
        <p:nvPicPr>
          <p:cNvPr id="23" name="Google Shape;23;p117"/>
          <p:cNvPicPr preferRelativeResize="0"/>
          <p:nvPr/>
        </p:nvPicPr>
        <p:blipFill rotWithShape="1">
          <a:blip r:embed="rId2">
            <a:alphaModFix/>
          </a:blip>
          <a:srcRect/>
          <a:stretch/>
        </p:blipFill>
        <p:spPr>
          <a:xfrm>
            <a:off x="11565559" y="6270494"/>
            <a:ext cx="391215" cy="448868"/>
          </a:xfrm>
          <a:prstGeom prst="rect">
            <a:avLst/>
          </a:prstGeom>
          <a:noFill/>
          <a:ln>
            <a:noFill/>
          </a:ln>
        </p:spPr>
      </p:pic>
      <p:sp>
        <p:nvSpPr>
          <p:cNvPr id="24" name="Google Shape;24;p117"/>
          <p:cNvSpPr txBox="1"/>
          <p:nvPr/>
        </p:nvSpPr>
        <p:spPr>
          <a:xfrm>
            <a:off x="11565353" y="6358969"/>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dirty="0">
              <a:solidFill>
                <a:schemeClr val="lt1"/>
              </a:solidFill>
              <a:latin typeface="Helvetica Neue"/>
              <a:ea typeface="Helvetica Neue"/>
              <a:cs typeface="Helvetica Neue"/>
              <a:sym typeface="Helvetica Neue"/>
            </a:endParaRPr>
          </a:p>
        </p:txBody>
      </p:sp>
      <p:sp>
        <p:nvSpPr>
          <p:cNvPr id="26" name="Google Shape;26;p117"/>
          <p:cNvSpPr txBox="1">
            <a:spLocks noGrp="1"/>
          </p:cNvSpPr>
          <p:nvPr>
            <p:ph type="body" idx="1"/>
          </p:nvPr>
        </p:nvSpPr>
        <p:spPr>
          <a:xfrm>
            <a:off x="835120" y="766282"/>
            <a:ext cx="5683250" cy="70864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27" name="Google Shape;27;p117"/>
          <p:cNvPicPr preferRelativeResize="0"/>
          <p:nvPr/>
        </p:nvPicPr>
        <p:blipFill rotWithShape="1">
          <a:blip r:embed="rId3">
            <a:alphaModFix/>
          </a:blip>
          <a:srcRect l="27864"/>
          <a:stretch/>
        </p:blipFill>
        <p:spPr>
          <a:xfrm>
            <a:off x="0" y="-84517"/>
            <a:ext cx="766571" cy="1173211"/>
          </a:xfrm>
          <a:prstGeom prst="rect">
            <a:avLst/>
          </a:prstGeom>
          <a:noFill/>
          <a:ln>
            <a:noFill/>
          </a:ln>
        </p:spPr>
      </p:pic>
      <p:cxnSp>
        <p:nvCxnSpPr>
          <p:cNvPr id="28" name="Google Shape;28;p117"/>
          <p:cNvCxnSpPr/>
          <p:nvPr/>
        </p:nvCxnSpPr>
        <p:spPr>
          <a:xfrm>
            <a:off x="0" y="6091718"/>
            <a:ext cx="12192000" cy="0"/>
          </a:xfrm>
          <a:prstGeom prst="straightConnector1">
            <a:avLst/>
          </a:prstGeom>
          <a:noFill/>
          <a:ln w="9525" cap="flat" cmpd="sng">
            <a:solidFill>
              <a:srgbClr val="35ACDF"/>
            </a:solidFill>
            <a:prstDash val="solid"/>
            <a:miter lim="800000"/>
            <a:headEnd type="none" w="sm" len="sm"/>
            <a:tailEnd type="none" w="sm" len="sm"/>
          </a:ln>
        </p:spPr>
      </p:cxnSp>
    </p:spTree>
    <p:extLst>
      <p:ext uri="{BB962C8B-B14F-4D97-AF65-F5344CB8AC3E}">
        <p14:creationId xmlns:p14="http://schemas.microsoft.com/office/powerpoint/2010/main" val="355928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ody Slide 3">
  <p:cSld name="Body Slide 3">
    <p:spTree>
      <p:nvGrpSpPr>
        <p:cNvPr id="1" name="Shape 29"/>
        <p:cNvGrpSpPr/>
        <p:nvPr/>
      </p:nvGrpSpPr>
      <p:grpSpPr>
        <a:xfrm>
          <a:off x="0" y="0"/>
          <a:ext cx="0" cy="0"/>
          <a:chOff x="0" y="0"/>
          <a:chExt cx="0" cy="0"/>
        </a:xfrm>
      </p:grpSpPr>
      <p:sp>
        <p:nvSpPr>
          <p:cNvPr id="30" name="Google Shape;30;p118"/>
          <p:cNvSpPr/>
          <p:nvPr/>
        </p:nvSpPr>
        <p:spPr>
          <a:xfrm>
            <a:off x="0" y="6091718"/>
            <a:ext cx="12192000" cy="7662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1" name="Google Shape;31;p118"/>
          <p:cNvSpPr/>
          <p:nvPr/>
        </p:nvSpPr>
        <p:spPr>
          <a:xfrm>
            <a:off x="0" y="0"/>
            <a:ext cx="7607330" cy="4769224"/>
          </a:xfrm>
          <a:prstGeom prst="rect">
            <a:avLst/>
          </a:prstGeom>
          <a:solidFill>
            <a:srgbClr val="FFFFFF"/>
          </a:solidFill>
          <a:ln>
            <a:noFill/>
          </a:ln>
        </p:spPr>
      </p:sp>
      <p:pic>
        <p:nvPicPr>
          <p:cNvPr id="32" name="Google Shape;32;p118"/>
          <p:cNvPicPr preferRelativeResize="0"/>
          <p:nvPr/>
        </p:nvPicPr>
        <p:blipFill rotWithShape="1">
          <a:blip r:embed="rId2">
            <a:alphaModFix/>
          </a:blip>
          <a:srcRect/>
          <a:stretch/>
        </p:blipFill>
        <p:spPr>
          <a:xfrm>
            <a:off x="11565559" y="6270494"/>
            <a:ext cx="391215" cy="448868"/>
          </a:xfrm>
          <a:prstGeom prst="rect">
            <a:avLst/>
          </a:prstGeom>
          <a:noFill/>
          <a:ln>
            <a:noFill/>
          </a:ln>
        </p:spPr>
      </p:pic>
      <p:sp>
        <p:nvSpPr>
          <p:cNvPr id="33" name="Google Shape;33;p118"/>
          <p:cNvSpPr txBox="1"/>
          <p:nvPr/>
        </p:nvSpPr>
        <p:spPr>
          <a:xfrm>
            <a:off x="11565353" y="6358969"/>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dirty="0">
              <a:solidFill>
                <a:schemeClr val="lt1"/>
              </a:solidFill>
              <a:latin typeface="Helvetica Neue"/>
              <a:ea typeface="Helvetica Neue"/>
              <a:cs typeface="Helvetica Neue"/>
              <a:sym typeface="Helvetica Neue"/>
            </a:endParaRPr>
          </a:p>
        </p:txBody>
      </p:sp>
      <p:sp>
        <p:nvSpPr>
          <p:cNvPr id="35" name="Google Shape;35;p118"/>
          <p:cNvSpPr txBox="1">
            <a:spLocks noGrp="1"/>
          </p:cNvSpPr>
          <p:nvPr>
            <p:ph type="body" idx="1"/>
          </p:nvPr>
        </p:nvSpPr>
        <p:spPr>
          <a:xfrm>
            <a:off x="835120" y="280145"/>
            <a:ext cx="5683250" cy="70864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35ACDF"/>
              </a:buClr>
              <a:buSzPts val="4400"/>
              <a:buFont typeface="Arial"/>
              <a:buNone/>
              <a:defRPr sz="4400" b="0" i="0" u="none" strike="noStrike" cap="none">
                <a:solidFill>
                  <a:srgbClr val="35ACDF"/>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36" name="Google Shape;36;p118"/>
          <p:cNvPicPr preferRelativeResize="0"/>
          <p:nvPr/>
        </p:nvPicPr>
        <p:blipFill rotWithShape="1">
          <a:blip r:embed="rId3">
            <a:alphaModFix/>
          </a:blip>
          <a:srcRect l="27864"/>
          <a:stretch/>
        </p:blipFill>
        <p:spPr>
          <a:xfrm>
            <a:off x="0" y="-84517"/>
            <a:ext cx="766571" cy="1173211"/>
          </a:xfrm>
          <a:prstGeom prst="rect">
            <a:avLst/>
          </a:prstGeom>
          <a:noFill/>
          <a:ln>
            <a:noFill/>
          </a:ln>
        </p:spPr>
      </p:pic>
      <p:cxnSp>
        <p:nvCxnSpPr>
          <p:cNvPr id="37" name="Google Shape;37;p118"/>
          <p:cNvCxnSpPr/>
          <p:nvPr/>
        </p:nvCxnSpPr>
        <p:spPr>
          <a:xfrm>
            <a:off x="0" y="6091718"/>
            <a:ext cx="12192000" cy="0"/>
          </a:xfrm>
          <a:prstGeom prst="straightConnector1">
            <a:avLst/>
          </a:prstGeom>
          <a:noFill/>
          <a:ln w="9525" cap="flat" cmpd="sng">
            <a:solidFill>
              <a:srgbClr val="35ACDF"/>
            </a:solidFill>
            <a:prstDash val="solid"/>
            <a:miter lim="800000"/>
            <a:headEnd type="none" w="sm" len="sm"/>
            <a:tailEnd type="none" w="sm" len="sm"/>
          </a:ln>
        </p:spPr>
      </p:cxnSp>
      <p:sp>
        <p:nvSpPr>
          <p:cNvPr id="38" name="Google Shape;38;p118"/>
          <p:cNvSpPr txBox="1">
            <a:spLocks noGrp="1"/>
          </p:cNvSpPr>
          <p:nvPr>
            <p:ph type="body" idx="2"/>
          </p:nvPr>
        </p:nvSpPr>
        <p:spPr>
          <a:xfrm>
            <a:off x="838200" y="1559400"/>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7843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ody Slide 2">
  <p:cSld name="Body Slide 2">
    <p:spTree>
      <p:nvGrpSpPr>
        <p:cNvPr id="1" name="Shape 47"/>
        <p:cNvGrpSpPr/>
        <p:nvPr/>
      </p:nvGrpSpPr>
      <p:grpSpPr>
        <a:xfrm>
          <a:off x="0" y="0"/>
          <a:ext cx="0" cy="0"/>
          <a:chOff x="0" y="0"/>
          <a:chExt cx="0" cy="0"/>
        </a:xfrm>
      </p:grpSpPr>
      <p:sp>
        <p:nvSpPr>
          <p:cNvPr id="48" name="Google Shape;48;p120"/>
          <p:cNvSpPr/>
          <p:nvPr/>
        </p:nvSpPr>
        <p:spPr>
          <a:xfrm>
            <a:off x="0" y="6091718"/>
            <a:ext cx="12192000" cy="7662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9" name="Google Shape;49;p120"/>
          <p:cNvSpPr/>
          <p:nvPr/>
        </p:nvSpPr>
        <p:spPr>
          <a:xfrm>
            <a:off x="0" y="0"/>
            <a:ext cx="7607330" cy="4769224"/>
          </a:xfrm>
          <a:prstGeom prst="rect">
            <a:avLst/>
          </a:prstGeom>
          <a:solidFill>
            <a:srgbClr val="FFFFFF"/>
          </a:solidFill>
          <a:ln>
            <a:noFill/>
          </a:ln>
        </p:spPr>
      </p:sp>
      <p:pic>
        <p:nvPicPr>
          <p:cNvPr id="50" name="Google Shape;50;p120"/>
          <p:cNvPicPr preferRelativeResize="0"/>
          <p:nvPr/>
        </p:nvPicPr>
        <p:blipFill rotWithShape="1">
          <a:blip r:embed="rId2">
            <a:alphaModFix/>
          </a:blip>
          <a:srcRect/>
          <a:stretch/>
        </p:blipFill>
        <p:spPr>
          <a:xfrm>
            <a:off x="11565559" y="6270494"/>
            <a:ext cx="391215" cy="448868"/>
          </a:xfrm>
          <a:prstGeom prst="rect">
            <a:avLst/>
          </a:prstGeom>
          <a:noFill/>
          <a:ln>
            <a:noFill/>
          </a:ln>
        </p:spPr>
      </p:pic>
      <p:sp>
        <p:nvSpPr>
          <p:cNvPr id="51" name="Google Shape;51;p120"/>
          <p:cNvSpPr txBox="1"/>
          <p:nvPr/>
        </p:nvSpPr>
        <p:spPr>
          <a:xfrm>
            <a:off x="11565353" y="6358969"/>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dirty="0">
              <a:solidFill>
                <a:schemeClr val="lt1"/>
              </a:solidFill>
              <a:latin typeface="Helvetica Neue"/>
              <a:ea typeface="Helvetica Neue"/>
              <a:cs typeface="Helvetica Neue"/>
              <a:sym typeface="Helvetica Neue"/>
            </a:endParaRPr>
          </a:p>
        </p:txBody>
      </p:sp>
      <p:sp>
        <p:nvSpPr>
          <p:cNvPr id="53" name="Google Shape;53;p120"/>
          <p:cNvSpPr txBox="1">
            <a:spLocks noGrp="1"/>
          </p:cNvSpPr>
          <p:nvPr>
            <p:ph type="body" idx="1"/>
          </p:nvPr>
        </p:nvSpPr>
        <p:spPr>
          <a:xfrm>
            <a:off x="835120" y="280145"/>
            <a:ext cx="5683250" cy="70864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35ACDF"/>
              </a:buClr>
              <a:buSzPts val="4400"/>
              <a:buFont typeface="Arial"/>
              <a:buNone/>
              <a:defRPr sz="4400" b="0" i="0" u="none" strike="noStrike" cap="none">
                <a:solidFill>
                  <a:srgbClr val="35ACDF"/>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54" name="Google Shape;54;p120"/>
          <p:cNvPicPr preferRelativeResize="0"/>
          <p:nvPr/>
        </p:nvPicPr>
        <p:blipFill rotWithShape="1">
          <a:blip r:embed="rId3">
            <a:alphaModFix/>
          </a:blip>
          <a:srcRect l="27864"/>
          <a:stretch/>
        </p:blipFill>
        <p:spPr>
          <a:xfrm>
            <a:off x="0" y="-84517"/>
            <a:ext cx="766571" cy="1173211"/>
          </a:xfrm>
          <a:prstGeom prst="rect">
            <a:avLst/>
          </a:prstGeom>
          <a:noFill/>
          <a:ln>
            <a:noFill/>
          </a:ln>
        </p:spPr>
      </p:pic>
      <p:cxnSp>
        <p:nvCxnSpPr>
          <p:cNvPr id="55" name="Google Shape;55;p120"/>
          <p:cNvCxnSpPr/>
          <p:nvPr/>
        </p:nvCxnSpPr>
        <p:spPr>
          <a:xfrm>
            <a:off x="0" y="6091718"/>
            <a:ext cx="12192000" cy="0"/>
          </a:xfrm>
          <a:prstGeom prst="straightConnector1">
            <a:avLst/>
          </a:prstGeom>
          <a:noFill/>
          <a:ln w="9525" cap="flat" cmpd="sng">
            <a:solidFill>
              <a:srgbClr val="35ACDF"/>
            </a:solidFill>
            <a:prstDash val="solid"/>
            <a:miter lim="800000"/>
            <a:headEnd type="none" w="sm" len="sm"/>
            <a:tailEnd type="none" w="sm" len="sm"/>
          </a:ln>
        </p:spPr>
      </p:cxnSp>
      <p:sp>
        <p:nvSpPr>
          <p:cNvPr id="56" name="Google Shape;56;p120"/>
          <p:cNvSpPr txBox="1">
            <a:spLocks noGrp="1"/>
          </p:cNvSpPr>
          <p:nvPr>
            <p:ph type="body" idx="2"/>
          </p:nvPr>
        </p:nvSpPr>
        <p:spPr>
          <a:xfrm>
            <a:off x="766571" y="1368839"/>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82557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7"/>
        <p:cNvGrpSpPr/>
        <p:nvPr/>
      </p:nvGrpSpPr>
      <p:grpSpPr>
        <a:xfrm>
          <a:off x="0" y="0"/>
          <a:ext cx="0" cy="0"/>
          <a:chOff x="0" y="0"/>
          <a:chExt cx="0" cy="0"/>
        </a:xfrm>
      </p:grpSpPr>
      <p:sp>
        <p:nvSpPr>
          <p:cNvPr id="58" name="Google Shape;58;p121"/>
          <p:cNvSpPr/>
          <p:nvPr/>
        </p:nvSpPr>
        <p:spPr>
          <a:xfrm>
            <a:off x="0" y="6091718"/>
            <a:ext cx="12192000" cy="7662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59" name="Google Shape;59;p121"/>
          <p:cNvSpPr/>
          <p:nvPr/>
        </p:nvSpPr>
        <p:spPr>
          <a:xfrm>
            <a:off x="0" y="0"/>
            <a:ext cx="7607330" cy="4769224"/>
          </a:xfrm>
          <a:prstGeom prst="rect">
            <a:avLst/>
          </a:prstGeom>
          <a:solidFill>
            <a:srgbClr val="FFFFFF"/>
          </a:solidFill>
          <a:ln>
            <a:noFill/>
          </a:ln>
        </p:spPr>
      </p:sp>
      <p:pic>
        <p:nvPicPr>
          <p:cNvPr id="60" name="Google Shape;60;p121"/>
          <p:cNvPicPr preferRelativeResize="0"/>
          <p:nvPr/>
        </p:nvPicPr>
        <p:blipFill rotWithShape="1">
          <a:blip r:embed="rId2">
            <a:alphaModFix/>
          </a:blip>
          <a:srcRect/>
          <a:stretch/>
        </p:blipFill>
        <p:spPr>
          <a:xfrm>
            <a:off x="11565559" y="6270494"/>
            <a:ext cx="391215" cy="448868"/>
          </a:xfrm>
          <a:prstGeom prst="rect">
            <a:avLst/>
          </a:prstGeom>
          <a:noFill/>
          <a:ln>
            <a:noFill/>
          </a:ln>
        </p:spPr>
      </p:pic>
      <p:sp>
        <p:nvSpPr>
          <p:cNvPr id="61" name="Google Shape;61;p121"/>
          <p:cNvSpPr txBox="1"/>
          <p:nvPr/>
        </p:nvSpPr>
        <p:spPr>
          <a:xfrm>
            <a:off x="11565353" y="6358969"/>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dirty="0">
              <a:solidFill>
                <a:schemeClr val="lt1"/>
              </a:solidFill>
              <a:latin typeface="Helvetica Neue"/>
              <a:ea typeface="Helvetica Neue"/>
              <a:cs typeface="Helvetica Neue"/>
              <a:sym typeface="Helvetica Neue"/>
            </a:endParaRPr>
          </a:p>
        </p:txBody>
      </p:sp>
      <p:sp>
        <p:nvSpPr>
          <p:cNvPr id="63" name="Google Shape;63;p121"/>
          <p:cNvSpPr txBox="1">
            <a:spLocks noGrp="1"/>
          </p:cNvSpPr>
          <p:nvPr>
            <p:ph type="body" idx="1"/>
          </p:nvPr>
        </p:nvSpPr>
        <p:spPr>
          <a:xfrm>
            <a:off x="835120" y="766282"/>
            <a:ext cx="5683250" cy="70864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64" name="Google Shape;64;p121"/>
          <p:cNvPicPr preferRelativeResize="0"/>
          <p:nvPr/>
        </p:nvPicPr>
        <p:blipFill rotWithShape="1">
          <a:blip r:embed="rId3">
            <a:alphaModFix/>
          </a:blip>
          <a:srcRect l="27864"/>
          <a:stretch/>
        </p:blipFill>
        <p:spPr>
          <a:xfrm>
            <a:off x="0" y="-84517"/>
            <a:ext cx="766571" cy="1173211"/>
          </a:xfrm>
          <a:prstGeom prst="rect">
            <a:avLst/>
          </a:prstGeom>
          <a:noFill/>
          <a:ln>
            <a:noFill/>
          </a:ln>
        </p:spPr>
      </p:pic>
      <p:cxnSp>
        <p:nvCxnSpPr>
          <p:cNvPr id="65" name="Google Shape;65;p121"/>
          <p:cNvCxnSpPr/>
          <p:nvPr/>
        </p:nvCxnSpPr>
        <p:spPr>
          <a:xfrm>
            <a:off x="0" y="6091718"/>
            <a:ext cx="12192000" cy="0"/>
          </a:xfrm>
          <a:prstGeom prst="straightConnector1">
            <a:avLst/>
          </a:prstGeom>
          <a:noFill/>
          <a:ln w="9525" cap="flat" cmpd="sng">
            <a:solidFill>
              <a:srgbClr val="35ACDF"/>
            </a:solidFill>
            <a:prstDash val="solid"/>
            <a:miter lim="800000"/>
            <a:headEnd type="none" w="sm" len="sm"/>
            <a:tailEnd type="none" w="sm" len="sm"/>
          </a:ln>
        </p:spPr>
      </p:cxnSp>
    </p:spTree>
    <p:extLst>
      <p:ext uri="{BB962C8B-B14F-4D97-AF65-F5344CB8AC3E}">
        <p14:creationId xmlns:p14="http://schemas.microsoft.com/office/powerpoint/2010/main" val="49566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846B3E-F508-AD4B-862A-117DE5915049}"/>
              </a:ext>
            </a:extLst>
          </p:cNvPr>
          <p:cNvSpPr/>
          <p:nvPr userDrawn="1"/>
        </p:nvSpPr>
        <p:spPr>
          <a:xfrm>
            <a:off x="0" y="6091718"/>
            <a:ext cx="12192000" cy="76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B32FE15-5301-1846-A52A-581EB3EE0C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5559" y="6270494"/>
            <a:ext cx="391215" cy="448868"/>
          </a:xfrm>
          <a:prstGeom prst="rect">
            <a:avLst/>
          </a:prstGeom>
        </p:spPr>
      </p:pic>
      <p:sp>
        <p:nvSpPr>
          <p:cNvPr id="9" name="TextBox 8">
            <a:extLst>
              <a:ext uri="{FF2B5EF4-FFF2-40B4-BE49-F238E27FC236}">
                <a16:creationId xmlns:a16="http://schemas.microsoft.com/office/drawing/2014/main" id="{61CCE928-9F3C-D94C-B75F-801F6836EE9C}"/>
              </a:ext>
            </a:extLst>
          </p:cNvPr>
          <p:cNvSpPr txBox="1"/>
          <p:nvPr userDrawn="1"/>
        </p:nvSpPr>
        <p:spPr>
          <a:xfrm>
            <a:off x="11565353" y="6358969"/>
            <a:ext cx="402674" cy="307777"/>
          </a:xfrm>
          <a:prstGeom prst="rect">
            <a:avLst/>
          </a:prstGeom>
          <a:noFill/>
        </p:spPr>
        <p:txBody>
          <a:bodyPr wrap="none" rtlCol="0">
            <a:spAutoFit/>
          </a:bodyPr>
          <a:lstStyle/>
          <a:p>
            <a:pPr algn="ctr"/>
            <a:fld id="{C753085D-10B8-7049-8F79-46A92938AA06}" type="slidenum">
              <a:rPr lang="en-US" sz="1400">
                <a:solidFill>
                  <a:schemeClr val="bg1"/>
                </a:solidFill>
                <a:latin typeface="Helvetica" pitchFamily="2" charset="0"/>
              </a:rPr>
              <a:pPr algn="ctr"/>
              <a:t>‹#›</a:t>
            </a:fld>
            <a:endParaRPr lang="en-US" sz="1400" dirty="0">
              <a:solidFill>
                <a:schemeClr val="bg1"/>
              </a:solidFill>
              <a:latin typeface="Helvetica" pitchFamily="2" charset="0"/>
            </a:endParaRPr>
          </a:p>
        </p:txBody>
      </p:sp>
      <p:pic>
        <p:nvPicPr>
          <p:cNvPr id="10" name="Picture 9">
            <a:extLst>
              <a:ext uri="{FF2B5EF4-FFF2-40B4-BE49-F238E27FC236}">
                <a16:creationId xmlns:a16="http://schemas.microsoft.com/office/drawing/2014/main" id="{C130F27F-006A-D94F-9420-6D14558DC774}"/>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235226" y="6273447"/>
            <a:ext cx="669365" cy="442962"/>
          </a:xfrm>
          <a:prstGeom prst="rect">
            <a:avLst/>
          </a:prstGeom>
        </p:spPr>
      </p:pic>
      <p:sp>
        <p:nvSpPr>
          <p:cNvPr id="13" name="Text Placeholder 14">
            <a:extLst>
              <a:ext uri="{FF2B5EF4-FFF2-40B4-BE49-F238E27FC236}">
                <a16:creationId xmlns:a16="http://schemas.microsoft.com/office/drawing/2014/main" id="{16F3BD71-2B25-B148-83D2-113A9D3426BD}"/>
              </a:ext>
            </a:extLst>
          </p:cNvPr>
          <p:cNvSpPr>
            <a:spLocks noGrp="1"/>
          </p:cNvSpPr>
          <p:nvPr>
            <p:ph type="body" sz="quarter" idx="10" hasCustomPrompt="1"/>
          </p:nvPr>
        </p:nvSpPr>
        <p:spPr>
          <a:xfrm>
            <a:off x="835120" y="766282"/>
            <a:ext cx="5683250" cy="70864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b="0" i="0">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35ACDF"/>
                </a:solidFill>
                <a:effectLst/>
                <a:uLnTx/>
                <a:uFillTx/>
                <a:latin typeface="Helvetica Light" panose="020B0403020202020204" pitchFamily="34" charset="0"/>
                <a:ea typeface="+mn-ea"/>
                <a:cs typeface="+mn-cs"/>
              </a:rPr>
              <a:t>Slide Title Goes Here</a:t>
            </a:r>
            <a:endParaRPr kumimoji="0" lang="en-US" sz="1600" b="0" i="0" u="none" strike="noStrike" kern="1200" cap="none" spc="50" normalizeH="0" baseline="0" noProof="0">
              <a:ln>
                <a:noFill/>
              </a:ln>
              <a:solidFill>
                <a:srgbClr val="35ACDF"/>
              </a:solidFill>
              <a:effectLst/>
              <a:uLnTx/>
              <a:uFillTx/>
              <a:latin typeface="Helvetica Light" panose="020B0403020202020204" pitchFamily="34" charset="0"/>
              <a:ea typeface="+mn-ea"/>
              <a:cs typeface="+mn-cs"/>
            </a:endParaRPr>
          </a:p>
        </p:txBody>
      </p:sp>
      <p:pic>
        <p:nvPicPr>
          <p:cNvPr id="16" name="Picture 15">
            <a:extLst>
              <a:ext uri="{FF2B5EF4-FFF2-40B4-BE49-F238E27FC236}">
                <a16:creationId xmlns:a16="http://schemas.microsoft.com/office/drawing/2014/main" id="{F21F0A37-B3E4-544F-AB63-723A487018C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7865"/>
          <a:stretch/>
        </p:blipFill>
        <p:spPr>
          <a:xfrm>
            <a:off x="0" y="-84517"/>
            <a:ext cx="766571" cy="1173211"/>
          </a:xfrm>
          <a:prstGeom prst="rect">
            <a:avLst/>
          </a:prstGeom>
        </p:spPr>
      </p:pic>
      <p:cxnSp>
        <p:nvCxnSpPr>
          <p:cNvPr id="19" name="Straight Connector 18">
            <a:extLst>
              <a:ext uri="{FF2B5EF4-FFF2-40B4-BE49-F238E27FC236}">
                <a16:creationId xmlns:a16="http://schemas.microsoft.com/office/drawing/2014/main" id="{2391E0EB-0DEE-4C46-9DF0-1BBA2F2F4A3F}"/>
              </a:ext>
            </a:extLst>
          </p:cNvPr>
          <p:cNvCxnSpPr/>
          <p:nvPr userDrawn="1"/>
        </p:nvCxnSpPr>
        <p:spPr>
          <a:xfrm>
            <a:off x="0" y="6091718"/>
            <a:ext cx="12192000" cy="0"/>
          </a:xfrm>
          <a:prstGeom prst="line">
            <a:avLst/>
          </a:prstGeom>
          <a:ln>
            <a:solidFill>
              <a:srgbClr val="35AC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38661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34249249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4328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878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ody Slide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846B3E-F508-AD4B-862A-117DE5915049}"/>
              </a:ext>
            </a:extLst>
          </p:cNvPr>
          <p:cNvSpPr/>
          <p:nvPr userDrawn="1"/>
        </p:nvSpPr>
        <p:spPr>
          <a:xfrm>
            <a:off x="0" y="6091718"/>
            <a:ext cx="12192000" cy="76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B32FE15-5301-1846-A52A-581EB3EE0C43}"/>
              </a:ext>
            </a:extLst>
          </p:cNvPr>
          <p:cNvPicPr>
            <a:picLocks noChangeAspect="1"/>
          </p:cNvPicPr>
          <p:nvPr userDrawn="1"/>
        </p:nvPicPr>
        <p:blipFill>
          <a:blip r:embed="rId2"/>
          <a:stretch>
            <a:fillRect/>
          </a:stretch>
        </p:blipFill>
        <p:spPr>
          <a:xfrm>
            <a:off x="11565562" y="6270494"/>
            <a:ext cx="391215" cy="448868"/>
          </a:xfrm>
          <a:prstGeom prst="rect">
            <a:avLst/>
          </a:prstGeom>
        </p:spPr>
      </p:pic>
      <p:sp>
        <p:nvSpPr>
          <p:cNvPr id="9" name="TextBox 8">
            <a:extLst>
              <a:ext uri="{FF2B5EF4-FFF2-40B4-BE49-F238E27FC236}">
                <a16:creationId xmlns:a16="http://schemas.microsoft.com/office/drawing/2014/main" id="{61CCE928-9F3C-D94C-B75F-801F6836EE9C}"/>
              </a:ext>
            </a:extLst>
          </p:cNvPr>
          <p:cNvSpPr txBox="1"/>
          <p:nvPr userDrawn="1"/>
        </p:nvSpPr>
        <p:spPr>
          <a:xfrm>
            <a:off x="11565353" y="6358973"/>
            <a:ext cx="402674" cy="307777"/>
          </a:xfrm>
          <a:prstGeom prst="rect">
            <a:avLst/>
          </a:prstGeom>
          <a:noFill/>
        </p:spPr>
        <p:txBody>
          <a:bodyPr wrap="none" rtlCol="0">
            <a:spAutoFit/>
          </a:bodyPr>
          <a:lstStyle/>
          <a:p>
            <a:pPr algn="ctr"/>
            <a:fld id="{C753085D-10B8-7049-8F79-46A92938AA06}" type="slidenum">
              <a:rPr lang="en-US" sz="1400">
                <a:solidFill>
                  <a:schemeClr val="bg1"/>
                </a:solidFill>
                <a:latin typeface="Helvetica" pitchFamily="2" charset="0"/>
              </a:rPr>
              <a:pPr algn="ctr"/>
              <a:t>‹#›</a:t>
            </a:fld>
            <a:endParaRPr lang="en-US" sz="1400" dirty="0">
              <a:solidFill>
                <a:schemeClr val="bg1"/>
              </a:solidFill>
              <a:latin typeface="Helvetica" pitchFamily="2" charset="0"/>
            </a:endParaRPr>
          </a:p>
        </p:txBody>
      </p:sp>
      <p:pic>
        <p:nvPicPr>
          <p:cNvPr id="10" name="Picture 9">
            <a:extLst>
              <a:ext uri="{FF2B5EF4-FFF2-40B4-BE49-F238E27FC236}">
                <a16:creationId xmlns:a16="http://schemas.microsoft.com/office/drawing/2014/main" id="{C130F27F-006A-D94F-9420-6D14558DC774}"/>
              </a:ext>
            </a:extLst>
          </p:cNvPr>
          <p:cNvPicPr>
            <a:picLocks noChangeAspect="1"/>
          </p:cNvPicPr>
          <p:nvPr userDrawn="1"/>
        </p:nvPicPr>
        <p:blipFill>
          <a:blip r:embed="rId3">
            <a:alphaModFix/>
          </a:blip>
          <a:stretch>
            <a:fillRect/>
          </a:stretch>
        </p:blipFill>
        <p:spPr>
          <a:xfrm>
            <a:off x="235228" y="6273447"/>
            <a:ext cx="669365" cy="442962"/>
          </a:xfrm>
          <a:prstGeom prst="rect">
            <a:avLst/>
          </a:prstGeom>
        </p:spPr>
      </p:pic>
      <p:sp>
        <p:nvSpPr>
          <p:cNvPr id="13" name="Text Placeholder 14">
            <a:extLst>
              <a:ext uri="{FF2B5EF4-FFF2-40B4-BE49-F238E27FC236}">
                <a16:creationId xmlns:a16="http://schemas.microsoft.com/office/drawing/2014/main" id="{16F3BD71-2B25-B148-83D2-113A9D3426BD}"/>
              </a:ext>
            </a:extLst>
          </p:cNvPr>
          <p:cNvSpPr>
            <a:spLocks noGrp="1"/>
          </p:cNvSpPr>
          <p:nvPr>
            <p:ph type="body" sz="quarter" idx="10" hasCustomPrompt="1"/>
          </p:nvPr>
        </p:nvSpPr>
        <p:spPr>
          <a:xfrm>
            <a:off x="835121" y="280149"/>
            <a:ext cx="5683251" cy="70864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b="0" i="0" baseline="0">
                <a:ln>
                  <a:noFill/>
                </a:ln>
                <a:solidFill>
                  <a:srgbClr val="35ACDF"/>
                </a:solidFill>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5ACDF"/>
                </a:solidFill>
                <a:effectLst/>
                <a:uLnTx/>
                <a:uFillTx/>
                <a:latin typeface="Helvetica Light" panose="020B0403020202020204" pitchFamily="34" charset="0"/>
                <a:ea typeface="+mn-ea"/>
                <a:cs typeface="+mn-cs"/>
              </a:rPr>
              <a:t>Slide Title Goes Here</a:t>
            </a:r>
            <a:endParaRPr kumimoji="0" lang="en-US" sz="1600" b="0" i="0" u="none" strike="noStrike" kern="1200" cap="none" spc="50" normalizeH="0" baseline="0" noProof="0" dirty="0">
              <a:ln>
                <a:noFill/>
              </a:ln>
              <a:solidFill>
                <a:srgbClr val="35ACDF"/>
              </a:solidFill>
              <a:effectLst/>
              <a:uLnTx/>
              <a:uFillTx/>
              <a:latin typeface="Helvetica Light" panose="020B0403020202020204" pitchFamily="34" charset="0"/>
              <a:ea typeface="+mn-ea"/>
              <a:cs typeface="+mn-cs"/>
            </a:endParaRPr>
          </a:p>
        </p:txBody>
      </p:sp>
      <p:pic>
        <p:nvPicPr>
          <p:cNvPr id="16" name="Picture 15">
            <a:extLst>
              <a:ext uri="{FF2B5EF4-FFF2-40B4-BE49-F238E27FC236}">
                <a16:creationId xmlns:a16="http://schemas.microsoft.com/office/drawing/2014/main" id="{F21F0A37-B3E4-544F-AB63-723A487018C4}"/>
              </a:ext>
            </a:extLst>
          </p:cNvPr>
          <p:cNvPicPr>
            <a:picLocks noChangeAspect="1"/>
          </p:cNvPicPr>
          <p:nvPr userDrawn="1"/>
        </p:nvPicPr>
        <p:blipFill rotWithShape="1">
          <a:blip r:embed="rId4"/>
          <a:srcRect l="27865"/>
          <a:stretch/>
        </p:blipFill>
        <p:spPr>
          <a:xfrm>
            <a:off x="1" y="-84517"/>
            <a:ext cx="766571" cy="1173211"/>
          </a:xfrm>
          <a:prstGeom prst="rect">
            <a:avLst/>
          </a:prstGeom>
        </p:spPr>
      </p:pic>
      <p:cxnSp>
        <p:nvCxnSpPr>
          <p:cNvPr id="19" name="Straight Connector 18">
            <a:extLst>
              <a:ext uri="{FF2B5EF4-FFF2-40B4-BE49-F238E27FC236}">
                <a16:creationId xmlns:a16="http://schemas.microsoft.com/office/drawing/2014/main" id="{2391E0EB-0DEE-4C46-9DF0-1BBA2F2F4A3F}"/>
              </a:ext>
            </a:extLst>
          </p:cNvPr>
          <p:cNvCxnSpPr/>
          <p:nvPr userDrawn="1"/>
        </p:nvCxnSpPr>
        <p:spPr>
          <a:xfrm>
            <a:off x="0" y="6091718"/>
            <a:ext cx="12192000" cy="0"/>
          </a:xfrm>
          <a:prstGeom prst="line">
            <a:avLst/>
          </a:prstGeom>
          <a:ln>
            <a:solidFill>
              <a:srgbClr val="35ACD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839789" y="1322338"/>
            <a:ext cx="5157787" cy="823912"/>
          </a:xfrm>
          <a:prstGeom prst="rect">
            <a:avLst/>
          </a:prstGeom>
        </p:spPr>
        <p:txBody>
          <a:bodyPr/>
          <a:lstStyle/>
          <a:p>
            <a:endParaRPr lang="en-US"/>
          </a:p>
        </p:txBody>
      </p:sp>
      <p:sp>
        <p:nvSpPr>
          <p:cNvPr id="17" name="Content Placeholder 3"/>
          <p:cNvSpPr>
            <a:spLocks noGrp="1"/>
          </p:cNvSpPr>
          <p:nvPr>
            <p:ph sz="half" idx="2"/>
          </p:nvPr>
        </p:nvSpPr>
        <p:spPr>
          <a:xfrm>
            <a:off x="839789" y="2146250"/>
            <a:ext cx="5157787" cy="3684588"/>
          </a:xfrm>
          <a:prstGeom prst="rect">
            <a:avLst/>
          </a:prstGeom>
        </p:spPr>
        <p:txBody>
          <a:bodyPr/>
          <a:lstStyle/>
          <a:p>
            <a:endParaRPr lang="en-US"/>
          </a:p>
        </p:txBody>
      </p:sp>
      <p:sp>
        <p:nvSpPr>
          <p:cNvPr id="18" name="Text Placeholder 4"/>
          <p:cNvSpPr>
            <a:spLocks noGrp="1"/>
          </p:cNvSpPr>
          <p:nvPr>
            <p:ph type="body" sz="quarter" idx="3"/>
          </p:nvPr>
        </p:nvSpPr>
        <p:spPr>
          <a:xfrm>
            <a:off x="6172202" y="1322338"/>
            <a:ext cx="5183188" cy="823912"/>
          </a:xfrm>
          <a:prstGeom prst="rect">
            <a:avLst/>
          </a:prstGeom>
        </p:spPr>
        <p:txBody>
          <a:bodyPr/>
          <a:lstStyle/>
          <a:p>
            <a:endParaRPr lang="en-US"/>
          </a:p>
        </p:txBody>
      </p:sp>
      <p:sp>
        <p:nvSpPr>
          <p:cNvPr id="20" name="Content Placeholder 5"/>
          <p:cNvSpPr>
            <a:spLocks noGrp="1"/>
          </p:cNvSpPr>
          <p:nvPr>
            <p:ph sz="quarter" idx="4"/>
          </p:nvPr>
        </p:nvSpPr>
        <p:spPr>
          <a:xfrm>
            <a:off x="6172202" y="2146250"/>
            <a:ext cx="5183188" cy="3684588"/>
          </a:xfrm>
          <a:prstGeom prst="rect">
            <a:avLst/>
          </a:prstGeom>
        </p:spPr>
        <p:txBody>
          <a:bodyPr/>
          <a:lstStyle/>
          <a:p>
            <a:endParaRPr lang="en-US"/>
          </a:p>
        </p:txBody>
      </p:sp>
    </p:spTree>
    <p:extLst>
      <p:ext uri="{BB962C8B-B14F-4D97-AF65-F5344CB8AC3E}">
        <p14:creationId xmlns:p14="http://schemas.microsoft.com/office/powerpoint/2010/main" val="172361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10642818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18671248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41447552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41676941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15078823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34275987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F21AA-4F26-464D-B3DC-A75FC459F585}" type="datetimeFigureOut">
              <a:rPr lang="en-US" smtClean="0"/>
              <a:pPr/>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41324548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F21AA-4F26-464D-B3DC-A75FC459F585}" type="datetimeFigureOut">
              <a:rPr lang="en-US" smtClean="0"/>
              <a:pPr/>
              <a:t>8/15/2022</a:t>
            </a:fld>
            <a:endParaRPr lang="en-US" dirty="0"/>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137982980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6" r:id="rId12"/>
    <p:sldLayoutId id="2147483847" r:id="rId13"/>
    <p:sldLayoutId id="2147483848"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36163302"/>
      </p:ext>
    </p:extLst>
  </p:cSld>
  <p:clrMap bg1="lt1" tx1="dk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hyperlink" Target="about:blank" TargetMode="Externa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png"/><Relationship Id="rId9"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 name="Rectangle 15"/>
          <p:cNvSpPr/>
          <p:nvPr/>
        </p:nvSpPr>
        <p:spPr>
          <a:xfrm>
            <a:off x="5134603" y="2456634"/>
            <a:ext cx="5666538" cy="2754600"/>
          </a:xfrm>
          <a:prstGeom prst="rect">
            <a:avLst/>
          </a:prstGeom>
        </p:spPr>
        <p:txBody>
          <a:bodyPr wrap="square">
            <a:spAutoFit/>
          </a:bodyPr>
          <a:lstStyle/>
          <a:p>
            <a:pPr algn="ctr">
              <a:lnSpc>
                <a:spcPct val="150000"/>
              </a:lnSpc>
              <a:spcAft>
                <a:spcPts val="600"/>
              </a:spcAft>
            </a:pPr>
            <a:r>
              <a:rPr lang="en-US" sz="2800" dirty="0">
                <a:latin typeface="Arial" panose="020B0604020202020204" pitchFamily="34" charset="0"/>
                <a:cs typeface="Arial" panose="020B0604020202020204" pitchFamily="34" charset="0"/>
              </a:rPr>
              <a:t>The Advantages of Using </a:t>
            </a:r>
            <a:r>
              <a:rPr lang="en-US" sz="2800" b="1" dirty="0">
                <a:latin typeface="Arial" panose="020B0604020202020204" pitchFamily="34" charset="0"/>
                <a:cs typeface="Arial" panose="020B0604020202020204" pitchFamily="34" charset="0"/>
              </a:rPr>
              <a:t>IGeneX </a:t>
            </a:r>
            <a:r>
              <a:rPr lang="en-US" sz="2800" dirty="0">
                <a:latin typeface="Arial" panose="020B0604020202020204" pitchFamily="34" charset="0"/>
                <a:cs typeface="Arial" panose="020B0604020202020204" pitchFamily="34" charset="0"/>
              </a:rPr>
              <a:t>for Tick-Borne Disease Testing</a:t>
            </a:r>
          </a:p>
          <a:p>
            <a:pPr algn="ctr">
              <a:lnSpc>
                <a:spcPct val="150000"/>
              </a:lnSpc>
              <a:spcAft>
                <a:spcPts val="600"/>
              </a:spcAft>
            </a:pPr>
            <a:r>
              <a:rPr lang="en-US" sz="2800" i="1" dirty="0">
                <a:latin typeface="Arial" panose="020B0604020202020204" pitchFamily="34" charset="0"/>
                <a:cs typeface="Arial" panose="020B0604020202020204" pitchFamily="34" charset="0"/>
              </a:rPr>
              <a:t>Highlighting our advanced </a:t>
            </a:r>
            <a:r>
              <a:rPr lang="en-US" sz="2800" b="1" i="1" dirty="0">
                <a:latin typeface="Arial" panose="020B0604020202020204" pitchFamily="34" charset="0"/>
                <a:cs typeface="Arial" panose="020B0604020202020204" pitchFamily="34" charset="0"/>
              </a:rPr>
              <a:t>ImmunoBlot</a:t>
            </a:r>
            <a:r>
              <a:rPr lang="en-US" sz="2800" i="1" dirty="0">
                <a:latin typeface="Arial" panose="020B0604020202020204" pitchFamily="34" charset="0"/>
                <a:cs typeface="Arial" panose="020B0604020202020204" pitchFamily="34" charset="0"/>
              </a:rPr>
              <a:t> technology</a:t>
            </a:r>
          </a:p>
        </p:txBody>
      </p:sp>
      <p:sp>
        <p:nvSpPr>
          <p:cNvPr id="2" name="TextBox 1">
            <a:extLst>
              <a:ext uri="{FF2B5EF4-FFF2-40B4-BE49-F238E27FC236}">
                <a16:creationId xmlns:a16="http://schemas.microsoft.com/office/drawing/2014/main" id="{7CD2D73F-E5D9-C34D-873D-241BBEA4C6D9}"/>
              </a:ext>
            </a:extLst>
          </p:cNvPr>
          <p:cNvSpPr txBox="1"/>
          <p:nvPr/>
        </p:nvSpPr>
        <p:spPr>
          <a:xfrm>
            <a:off x="9870094" y="5860458"/>
            <a:ext cx="1363964" cy="307777"/>
          </a:xfrm>
          <a:prstGeom prst="rect">
            <a:avLst/>
          </a:prstGeom>
          <a:noFill/>
        </p:spPr>
        <p:txBody>
          <a:bodyPr wrap="square" rtlCol="0">
            <a:spAutoFit/>
          </a:bodyPr>
          <a:lstStyle/>
          <a:p>
            <a:r>
              <a:rPr lang="en-US" b="1" i="1" dirty="0">
                <a:solidFill>
                  <a:schemeClr val="bg1"/>
                </a:solidFill>
              </a:rPr>
              <a:t>August 2022</a:t>
            </a:r>
          </a:p>
        </p:txBody>
      </p:sp>
    </p:spTree>
    <p:extLst>
      <p:ext uri="{BB962C8B-B14F-4D97-AF65-F5344CB8AC3E}">
        <p14:creationId xmlns:p14="http://schemas.microsoft.com/office/powerpoint/2010/main" val="197621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2614325" y="2306320"/>
            <a:ext cx="6963350" cy="1200329"/>
          </a:xfrm>
          <a:prstGeom prst="rect">
            <a:avLst/>
          </a:prstGeom>
          <a:noFill/>
        </p:spPr>
        <p:txBody>
          <a:bodyPr wrap="square" rtlCol="0">
            <a:spAutoFit/>
          </a:bodyPr>
          <a:lstStyle/>
          <a:p>
            <a:pPr algn="ctr"/>
            <a:r>
              <a:rPr lang="en-US" sz="3600" dirty="0">
                <a:solidFill>
                  <a:srgbClr val="35ACDF"/>
                </a:solidFill>
                <a:latin typeface="Arial" panose="020B0604020202020204" pitchFamily="34" charset="0"/>
                <a:cs typeface="Arial" panose="020B0604020202020204" pitchFamily="34" charset="0"/>
              </a:rPr>
              <a:t>So why are these tests so insensitive?</a:t>
            </a:r>
            <a:endParaRPr lang="en-US" sz="1200" spc="50" dirty="0">
              <a:solidFill>
                <a:srgbClr val="35ACDF"/>
              </a:solidFill>
              <a:latin typeface="Arial" panose="020B0604020202020204" pitchFamily="34" charset="0"/>
              <a:cs typeface="Arial" panose="020B0604020202020204" pitchFamily="34" charset="0"/>
            </a:endParaRPr>
          </a:p>
        </p:txBody>
      </p:sp>
      <p:sp>
        <p:nvSpPr>
          <p:cNvPr id="2" name="Footer Placeholder 3">
            <a:extLst>
              <a:ext uri="{FF2B5EF4-FFF2-40B4-BE49-F238E27FC236}">
                <a16:creationId xmlns:a16="http://schemas.microsoft.com/office/drawing/2014/main" id="{34AAAAD2-A040-4170-87D9-945946BD9DDC}"/>
              </a:ext>
            </a:extLst>
          </p:cNvPr>
          <p:cNvSpPr txBox="1">
            <a:spLocks/>
          </p:cNvSpPr>
          <p:nvPr/>
        </p:nvSpPr>
        <p:spPr>
          <a:xfrm>
            <a:off x="4929678" y="6351853"/>
            <a:ext cx="38608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spTree>
    <p:extLst>
      <p:ext uri="{BB962C8B-B14F-4D97-AF65-F5344CB8AC3E}">
        <p14:creationId xmlns:p14="http://schemas.microsoft.com/office/powerpoint/2010/main" val="16405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5615" y="144470"/>
            <a:ext cx="10418314" cy="1129159"/>
          </a:xfrm>
        </p:spPr>
        <p:txBody>
          <a:bodyPr anchor="ctr">
            <a:noAutofit/>
          </a:bodyPr>
          <a:lstStyle/>
          <a:p>
            <a:r>
              <a:rPr lang="en-US" sz="3200" dirty="0">
                <a:latin typeface="+mj-lt"/>
              </a:rPr>
              <a:t>Serologies must accept a </a:t>
            </a:r>
          </a:p>
          <a:p>
            <a:r>
              <a:rPr lang="en-US" sz="3200" u="sng" dirty="0">
                <a:latin typeface="+mj-lt"/>
              </a:rPr>
              <a:t>tradeoff between sensitivity and specificity</a:t>
            </a:r>
          </a:p>
        </p:txBody>
      </p:sp>
      <p:sp>
        <p:nvSpPr>
          <p:cNvPr id="3" name="Text Placeholder 2"/>
          <p:cNvSpPr>
            <a:spLocks noGrp="1"/>
          </p:cNvSpPr>
          <p:nvPr>
            <p:ph type="body" idx="2"/>
          </p:nvPr>
        </p:nvSpPr>
        <p:spPr>
          <a:xfrm>
            <a:off x="875615" y="1485074"/>
            <a:ext cx="10104586" cy="3893726"/>
          </a:xfrm>
        </p:spPr>
        <p:txBody>
          <a:bodyPr>
            <a:normAutofit/>
          </a:bodyPr>
          <a:lstStyle/>
          <a:p>
            <a:r>
              <a:rPr lang="en-US" sz="2400" dirty="0">
                <a:solidFill>
                  <a:schemeClr val="tx1"/>
                </a:solidFill>
              </a:rPr>
              <a:t>SENSITIVITY: Can someone have Lyme despite a negative test?</a:t>
            </a:r>
          </a:p>
          <a:p>
            <a:pPr lvl="1">
              <a:spcBef>
                <a:spcPts val="1000"/>
              </a:spcBef>
            </a:pPr>
            <a:r>
              <a:rPr lang="en-US" sz="2000" dirty="0">
                <a:solidFill>
                  <a:schemeClr val="tx1"/>
                </a:solidFill>
              </a:rPr>
              <a:t>Impaired immunity is known to occur in advanced cases of Lyme, so the serum antibody levels may be too low to be detected by standard tests</a:t>
            </a:r>
          </a:p>
          <a:p>
            <a:pPr lvl="1">
              <a:spcBef>
                <a:spcPts val="1000"/>
              </a:spcBef>
            </a:pPr>
            <a:r>
              <a:rPr lang="en-US" sz="2000" dirty="0">
                <a:solidFill>
                  <a:schemeClr val="tx1"/>
                </a:solidFill>
              </a:rPr>
              <a:t>Immune complexes may form and trap antibody, potentially causing free antibody levels to be too low to be detected</a:t>
            </a:r>
          </a:p>
          <a:p>
            <a:pPr lvl="1">
              <a:spcBef>
                <a:spcPts val="1000"/>
              </a:spcBef>
            </a:pPr>
            <a:endParaRPr lang="en-US" sz="2000" dirty="0">
              <a:solidFill>
                <a:schemeClr val="tx1"/>
              </a:solidFill>
            </a:endParaRPr>
          </a:p>
          <a:p>
            <a:r>
              <a:rPr lang="en-US" sz="2400" dirty="0">
                <a:solidFill>
                  <a:schemeClr val="tx1"/>
                </a:solidFill>
              </a:rPr>
              <a:t>SPECIFICITY: How sure are you that a positive result is a true positive? </a:t>
            </a:r>
          </a:p>
          <a:p>
            <a:pPr lvl="1">
              <a:spcBef>
                <a:spcPts val="1000"/>
              </a:spcBef>
            </a:pPr>
            <a:r>
              <a:rPr lang="en-US" sz="2000" dirty="0">
                <a:solidFill>
                  <a:schemeClr val="tx1"/>
                </a:solidFill>
              </a:rPr>
              <a:t>Because non-Borrelia antibodies may be picked up by low-specificity tests, sensitivity cannot be turned up to overcome the above limitations</a:t>
            </a:r>
          </a:p>
          <a:p>
            <a:pPr marL="101600" indent="0">
              <a:buNone/>
            </a:pPr>
            <a:endParaRPr lang="en-US" sz="2400" dirty="0">
              <a:solidFill>
                <a:schemeClr val="tx1"/>
              </a:solidFill>
            </a:endParaRPr>
          </a:p>
        </p:txBody>
      </p:sp>
    </p:spTree>
    <p:extLst>
      <p:ext uri="{BB962C8B-B14F-4D97-AF65-F5344CB8AC3E}">
        <p14:creationId xmlns:p14="http://schemas.microsoft.com/office/powerpoint/2010/main" val="360903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01458" y="83937"/>
            <a:ext cx="10252810" cy="1001857"/>
          </a:xfrm>
        </p:spPr>
        <p:txBody>
          <a:bodyPr anchor="ctr">
            <a:noAutofit/>
          </a:bodyPr>
          <a:lstStyle/>
          <a:p>
            <a:pPr marL="0" indent="0"/>
            <a:r>
              <a:rPr lang="en-US" sz="3200" dirty="0"/>
              <a:t>Multiple species are often not included in testing</a:t>
            </a:r>
          </a:p>
        </p:txBody>
      </p:sp>
      <p:sp>
        <p:nvSpPr>
          <p:cNvPr id="3" name="Text Placeholder 2"/>
          <p:cNvSpPr>
            <a:spLocks noGrp="1"/>
          </p:cNvSpPr>
          <p:nvPr>
            <p:ph type="body" idx="2"/>
          </p:nvPr>
        </p:nvSpPr>
        <p:spPr>
          <a:xfrm>
            <a:off x="837731" y="1397994"/>
            <a:ext cx="10690239" cy="3783606"/>
          </a:xfrm>
        </p:spPr>
        <p:txBody>
          <a:bodyPr/>
          <a:lstStyle/>
          <a:p>
            <a:pPr marL="342900" marR="0" lvl="0" indent="-342900" algn="l" defTabSz="914400" rtl="0" eaLnBrk="1" fontAlgn="auto" latinLnBrk="0" hangingPunct="1">
              <a:lnSpc>
                <a:spcPct val="100000"/>
              </a:lnSpc>
              <a:spcBef>
                <a:spcPct val="2000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sym typeface="Arial"/>
              </a:rPr>
              <a:t>Most Lyme tests detect only a single </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Borrelia</a:t>
            </a:r>
            <a:r>
              <a:rPr kumimoji="0" lang="en-US" sz="2400" b="0" i="0" u="none" strike="noStrike" kern="1200" cap="none" spc="0" normalizeH="0" baseline="0" noProof="0" dirty="0">
                <a:ln>
                  <a:noFill/>
                </a:ln>
                <a:solidFill>
                  <a:prstClr val="black"/>
                </a:solidFill>
                <a:effectLst/>
                <a:uLnTx/>
                <a:uFillTx/>
                <a:latin typeface="Arial"/>
                <a:ea typeface="+mn-ea"/>
                <a:cs typeface="+mn-cs"/>
                <a:sym typeface="Arial"/>
              </a:rPr>
              <a:t> species, </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B. burgdorferi B31 (Bb </a:t>
            </a:r>
            <a:r>
              <a:rPr kumimoji="0" lang="en-US" sz="2400" b="0" i="1" u="none" strike="noStrike" kern="1200" cap="none" spc="0" normalizeH="0" baseline="0" noProof="0" dirty="0" err="1">
                <a:ln>
                  <a:noFill/>
                </a:ln>
                <a:solidFill>
                  <a:prstClr val="black"/>
                </a:solidFill>
                <a:effectLst/>
                <a:uLnTx/>
                <a:uFillTx/>
                <a:latin typeface="Arial"/>
                <a:ea typeface="+mn-ea"/>
                <a:cs typeface="+mn-cs"/>
                <a:sym typeface="Arial"/>
              </a:rPr>
              <a:t>sensu</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 </a:t>
            </a:r>
            <a:r>
              <a:rPr kumimoji="0" lang="en-US" sz="2400" b="0" i="1" u="none" strike="noStrike" kern="1200" cap="none" spc="0" normalizeH="0" baseline="0" noProof="0" dirty="0" err="1">
                <a:ln>
                  <a:noFill/>
                </a:ln>
                <a:solidFill>
                  <a:prstClr val="black"/>
                </a:solidFill>
                <a:effectLst/>
                <a:uLnTx/>
                <a:uFillTx/>
                <a:latin typeface="Arial"/>
                <a:ea typeface="+mn-ea"/>
                <a:cs typeface="+mn-cs"/>
                <a:sym typeface="Arial"/>
              </a:rPr>
              <a:t>stricto</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a:t>
            </a:r>
            <a:r>
              <a:rPr kumimoji="0" lang="en-US" sz="2400" b="0" i="1" u="none" strike="noStrike" kern="1200" cap="none" spc="0" normalizeH="0" noProof="0" dirty="0">
                <a:ln>
                  <a:noFill/>
                </a:ln>
                <a:solidFill>
                  <a:prstClr val="black"/>
                </a:solidFill>
                <a:effectLst/>
                <a:uLnTx/>
                <a:uFillTx/>
                <a:latin typeface="Arial"/>
                <a:ea typeface="+mn-ea"/>
                <a:cs typeface="+mn-cs"/>
                <a:sym typeface="Arial"/>
              </a:rPr>
              <a:t> or </a:t>
            </a:r>
            <a:r>
              <a:rPr kumimoji="0" lang="en-US" sz="2400" b="0" i="1" u="none" strike="noStrike" kern="1200" cap="none" spc="0" normalizeH="0" noProof="0" dirty="0" err="1">
                <a:ln>
                  <a:noFill/>
                </a:ln>
                <a:solidFill>
                  <a:prstClr val="black"/>
                </a:solidFill>
                <a:effectLst/>
                <a:uLnTx/>
                <a:uFillTx/>
                <a:latin typeface="Arial"/>
                <a:ea typeface="+mn-ea"/>
                <a:cs typeface="+mn-cs"/>
                <a:sym typeface="Arial"/>
              </a:rPr>
              <a:t>Bbss</a:t>
            </a:r>
            <a:r>
              <a:rPr kumimoji="0" lang="en-US" sz="2400" b="0" i="1" u="none" strike="noStrike" kern="1200" cap="none" spc="0" normalizeH="0" noProof="0" dirty="0">
                <a:ln>
                  <a:noFill/>
                </a:ln>
                <a:solidFill>
                  <a:prstClr val="black"/>
                </a:solidFill>
                <a:effectLst/>
                <a:uLnTx/>
                <a:uFillTx/>
                <a:latin typeface="Arial"/>
                <a:ea typeface="+mn-ea"/>
                <a:cs typeface="+mn-cs"/>
                <a:sym typeface="Arial"/>
              </a:rPr>
              <a:t>)</a:t>
            </a:r>
            <a:endParaRPr kumimoji="0" lang="en-US" sz="2400" b="0" i="1" u="none" strike="noStrike" kern="1200" cap="none" spc="0" normalizeH="0" baseline="0" noProof="0" dirty="0">
              <a:ln>
                <a:noFill/>
              </a:ln>
              <a:solidFill>
                <a:prstClr val="black"/>
              </a:solidFill>
              <a:effectLst/>
              <a:uLnTx/>
              <a:uFillTx/>
              <a:latin typeface="Arial"/>
              <a:ea typeface="+mn-ea"/>
              <a:cs typeface="+mn-cs"/>
              <a:sym typeface="Arial"/>
            </a:endParaRPr>
          </a:p>
          <a:p>
            <a:pPr marL="342900" marR="0" lvl="0" indent="-342900" algn="l" defTabSz="914400" rtl="0" eaLnBrk="1" fontAlgn="auto" latinLnBrk="0" hangingPunct="1">
              <a:lnSpc>
                <a:spcPct val="100000"/>
              </a:lnSpc>
              <a:spcBef>
                <a:spcPct val="20000"/>
              </a:spcBef>
              <a:spcAft>
                <a:spcPts val="1800"/>
              </a:spcAft>
              <a:buClrTx/>
              <a:buSzTx/>
              <a:buFont typeface="Arial" panose="020B0604020202020204" pitchFamily="34" charset="0"/>
              <a:buChar char="•"/>
              <a:tabLst/>
              <a:defRPr/>
            </a:pPr>
            <a:r>
              <a:rPr kumimoji="0" lang="en-US" sz="2400" b="0" u="none" strike="noStrike" kern="1200" cap="none" spc="0" normalizeH="0" baseline="0" noProof="0" dirty="0">
                <a:ln>
                  <a:noFill/>
                </a:ln>
                <a:solidFill>
                  <a:prstClr val="black"/>
                </a:solidFill>
                <a:effectLst/>
                <a:uLnTx/>
                <a:uFillTx/>
                <a:latin typeface="Arial"/>
                <a:ea typeface="+mn-ea"/>
                <a:cs typeface="+mn-cs"/>
                <a:sym typeface="Arial"/>
              </a:rPr>
              <a:t>What about other species? </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B. afzelii; B. garinii; B. mayonii; B. californiensis; B. spielmanii; B. valaisiana (Bb </a:t>
            </a:r>
            <a:r>
              <a:rPr kumimoji="0" lang="en-US" sz="2400" b="0" i="1" u="none" strike="noStrike" kern="1200" cap="none" spc="0" normalizeH="0" baseline="0" noProof="0" dirty="0" err="1">
                <a:ln>
                  <a:noFill/>
                </a:ln>
                <a:solidFill>
                  <a:prstClr val="black"/>
                </a:solidFill>
                <a:effectLst/>
                <a:uLnTx/>
                <a:uFillTx/>
                <a:latin typeface="Arial"/>
                <a:ea typeface="+mn-ea"/>
                <a:cs typeface="+mn-cs"/>
                <a:sym typeface="Arial"/>
              </a:rPr>
              <a:t>senso</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 </a:t>
            </a:r>
            <a:r>
              <a:rPr kumimoji="0" lang="en-US" sz="2400" b="0" i="1" u="none" strike="noStrike" kern="1200" cap="none" spc="0" normalizeH="0" baseline="0" noProof="0" dirty="0" err="1">
                <a:ln>
                  <a:noFill/>
                </a:ln>
                <a:solidFill>
                  <a:prstClr val="black"/>
                </a:solidFill>
                <a:effectLst/>
                <a:uLnTx/>
                <a:uFillTx/>
                <a:latin typeface="Arial"/>
                <a:ea typeface="+mn-ea"/>
                <a:cs typeface="+mn-cs"/>
                <a:sym typeface="Arial"/>
              </a:rPr>
              <a:t>lato</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 or </a:t>
            </a:r>
            <a:r>
              <a:rPr kumimoji="0" lang="en-US" sz="2400" b="0" i="1" u="none" strike="noStrike" kern="1200" cap="none" spc="0" normalizeH="0" baseline="0" noProof="0" dirty="0" err="1">
                <a:ln>
                  <a:noFill/>
                </a:ln>
                <a:solidFill>
                  <a:prstClr val="black"/>
                </a:solidFill>
                <a:effectLst/>
                <a:uLnTx/>
                <a:uFillTx/>
                <a:latin typeface="Arial"/>
                <a:ea typeface="+mn-ea"/>
                <a:cs typeface="+mn-cs"/>
                <a:sym typeface="Arial"/>
              </a:rPr>
              <a:t>Bbsl</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a:t>
            </a:r>
          </a:p>
          <a:p>
            <a:pPr marL="342900" indent="-342900">
              <a:lnSpc>
                <a:spcPct val="100000"/>
              </a:lnSpc>
              <a:spcBef>
                <a:spcPct val="20000"/>
              </a:spcBef>
              <a:spcAft>
                <a:spcPts val="1800"/>
              </a:spcAft>
              <a:buClrTx/>
              <a:buSzTx/>
              <a:buFont typeface="Arial" panose="020B0604020202020204" pitchFamily="34" charset="0"/>
              <a:buChar char="•"/>
              <a:defRPr/>
            </a:pPr>
            <a:r>
              <a:rPr lang="en-US" sz="2400" kern="1200" dirty="0">
                <a:solidFill>
                  <a:prstClr val="black"/>
                </a:solidFill>
                <a:ea typeface="+mn-ea"/>
                <a:cs typeface="+mn-cs"/>
              </a:rPr>
              <a:t>Common two-tier testing misses many patients because they don’t look for these additional species</a:t>
            </a:r>
          </a:p>
          <a:p>
            <a:pPr marL="342900" marR="0" lvl="0" indent="-342900" algn="l" defTabSz="914400" rtl="0" eaLnBrk="1" fontAlgn="auto" latinLnBrk="0" hangingPunct="1">
              <a:lnSpc>
                <a:spcPct val="100000"/>
              </a:lnSpc>
              <a:spcBef>
                <a:spcPct val="20000"/>
              </a:spcBef>
              <a:spcAft>
                <a:spcPts val="1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sym typeface="Arial"/>
              </a:rPr>
              <a:t>A negative result may simply be due to testing for the wrong species!</a:t>
            </a:r>
          </a:p>
          <a:p>
            <a:pPr marL="800100" lvl="1" indent="-342900">
              <a:lnSpc>
                <a:spcPct val="100000"/>
              </a:lnSpc>
              <a:spcBef>
                <a:spcPct val="20000"/>
              </a:spcBef>
              <a:spcAft>
                <a:spcPts val="1800"/>
              </a:spcAft>
              <a:buClrTx/>
              <a:buSzTx/>
              <a:buFont typeface="Arial" panose="020B0604020202020204" pitchFamily="34" charset="0"/>
              <a:buChar char="•"/>
              <a:defRPr/>
            </a:pPr>
            <a:r>
              <a:rPr lang="en-US" sz="2000" i="1" kern="1200" dirty="0">
                <a:solidFill>
                  <a:prstClr val="black"/>
                </a:solidFill>
                <a:ea typeface="+mn-ea"/>
                <a:cs typeface="+mn-cs"/>
              </a:rPr>
              <a:t>Can be another reason for seronegativity</a:t>
            </a:r>
            <a:endParaRPr kumimoji="0" lang="en-US" sz="2000" i="1" u="none" strike="noStrike" kern="1200" cap="none" spc="0" normalizeH="0" baseline="0" noProof="0" dirty="0">
              <a:ln>
                <a:noFill/>
              </a:ln>
              <a:solidFill>
                <a:prstClr val="black"/>
              </a:solidFill>
              <a:effectLst/>
              <a:uLnTx/>
              <a:uFillTx/>
              <a:ea typeface="+mn-ea"/>
              <a:cs typeface="+mn-cs"/>
              <a:sym typeface="Arial"/>
            </a:endParaRPr>
          </a:p>
          <a:p>
            <a:pPr marL="0" marR="0" lvl="0" indent="0" algn="l" defTabSz="914400" rtl="0" eaLnBrk="1" fontAlgn="auto" latinLnBrk="0" hangingPunct="1">
              <a:lnSpc>
                <a:spcPct val="100000"/>
              </a:lnSpc>
              <a:spcBef>
                <a:spcPct val="20000"/>
              </a:spcBef>
              <a:spcAft>
                <a:spcPts val="18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ct val="20000"/>
              </a:spcBef>
              <a:spcAft>
                <a:spcPts val="18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sym typeface="Arial"/>
            </a:endParaRPr>
          </a:p>
          <a:p>
            <a:pPr marL="558800" indent="-457200">
              <a:spcAft>
                <a:spcPts val="1800"/>
              </a:spcAft>
            </a:pPr>
            <a:endParaRPr lang="en-US" sz="2400" dirty="0"/>
          </a:p>
        </p:txBody>
      </p:sp>
    </p:spTree>
    <p:extLst>
      <p:ext uri="{BB962C8B-B14F-4D97-AF65-F5344CB8AC3E}">
        <p14:creationId xmlns:p14="http://schemas.microsoft.com/office/powerpoint/2010/main" val="182024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5107" y="1811401"/>
            <a:ext cx="9836564" cy="1867970"/>
          </a:xfrm>
        </p:spPr>
        <p:txBody>
          <a:bodyPr/>
          <a:lstStyle/>
          <a:p>
            <a:pPr marL="101600" indent="0" algn="ctr">
              <a:buNone/>
            </a:pPr>
            <a:r>
              <a:rPr lang="en-US" sz="4000" dirty="0">
                <a:solidFill>
                  <a:srgbClr val="35ACDF"/>
                </a:solidFill>
              </a:rPr>
              <a:t>ImmunoBlotting-</a:t>
            </a:r>
          </a:p>
          <a:p>
            <a:pPr marL="101600" indent="0" algn="ctr">
              <a:buNone/>
            </a:pPr>
            <a:r>
              <a:rPr lang="en-US" sz="4000" dirty="0">
                <a:solidFill>
                  <a:srgbClr val="35ACDF"/>
                </a:solidFill>
              </a:rPr>
              <a:t>Moving beyond the Western Blot</a:t>
            </a:r>
          </a:p>
        </p:txBody>
      </p:sp>
    </p:spTree>
    <p:extLst>
      <p:ext uri="{BB962C8B-B14F-4D97-AF65-F5344CB8AC3E}">
        <p14:creationId xmlns:p14="http://schemas.microsoft.com/office/powerpoint/2010/main" val="404101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11249307" cy="584775"/>
          </a:xfrm>
          <a:prstGeom prst="rect">
            <a:avLst/>
          </a:prstGeom>
          <a:noFill/>
        </p:spPr>
        <p:txBody>
          <a:bodyPr wrap="square" rtlCol="0">
            <a:spAutoFit/>
          </a:bodyPr>
          <a:lstStyle/>
          <a:p>
            <a:r>
              <a:rPr lang="en-US" sz="3200" dirty="0">
                <a:solidFill>
                  <a:srgbClr val="35ACDF"/>
                </a:solidFill>
                <a:latin typeface="Arial" panose="020B0604020202020204" pitchFamily="34" charset="0"/>
                <a:cs typeface="Arial" panose="020B0604020202020204" pitchFamily="34" charset="0"/>
              </a:rPr>
              <a:t>Western Blots- how they are made and interpreted</a:t>
            </a:r>
          </a:p>
        </p:txBody>
      </p:sp>
      <p:sp>
        <p:nvSpPr>
          <p:cNvPr id="20" name="Rectangle 19">
            <a:extLst>
              <a:ext uri="{FF2B5EF4-FFF2-40B4-BE49-F238E27FC236}">
                <a16:creationId xmlns:a16="http://schemas.microsoft.com/office/drawing/2014/main" id="{883A60D2-D49C-C943-92AE-8F430301C59F}"/>
              </a:ext>
            </a:extLst>
          </p:cNvPr>
          <p:cNvSpPr/>
          <p:nvPr/>
        </p:nvSpPr>
        <p:spPr>
          <a:xfrm>
            <a:off x="1076258" y="1364196"/>
            <a:ext cx="8013313" cy="3785652"/>
          </a:xfrm>
          <a:prstGeom prst="rect">
            <a:avLst/>
          </a:prstGeom>
        </p:spPr>
        <p:txBody>
          <a:bodyPr wrap="square">
            <a:spAutoFit/>
          </a:bodyPr>
          <a:lstStyle/>
          <a:p>
            <a:pPr lvl="0">
              <a:buSzPct val="80000"/>
            </a:pPr>
            <a:r>
              <a:rPr lang="en-US" sz="2000" dirty="0">
                <a:latin typeface="Arial" panose="020B0604020202020204" pitchFamily="34" charset="0"/>
                <a:ea typeface="Helvetica Neue" panose="02000503000000020004" pitchFamily="2" charset="0"/>
                <a:cs typeface="Arial" panose="020B0604020202020204" pitchFamily="34" charset="0"/>
              </a:rPr>
              <a:t>Cultured lab strains are lysed and the antigens are separated by electrophoresis</a:t>
            </a:r>
          </a:p>
          <a:p>
            <a:pPr lvl="0">
              <a:buSzPct val="80000"/>
            </a:pPr>
            <a:r>
              <a:rPr lang="en-US" sz="2000" i="1" dirty="0">
                <a:latin typeface="Arial" panose="020B0604020202020204" pitchFamily="34" charset="0"/>
                <a:ea typeface="Helvetica Neue" panose="02000503000000020004" pitchFamily="2" charset="0"/>
                <a:cs typeface="Arial" panose="020B0604020202020204" pitchFamily="34" charset="0"/>
              </a:rPr>
              <a:t>However-</a:t>
            </a:r>
          </a:p>
          <a:p>
            <a:pPr lvl="0">
              <a:buSzPct val="80000"/>
            </a:pPr>
            <a:r>
              <a:rPr lang="en-US" sz="2000" b="1" dirty="0">
                <a:latin typeface="Arial" panose="020B0604020202020204" pitchFamily="34" charset="0"/>
                <a:ea typeface="Helvetica Neue" panose="02000503000000020004" pitchFamily="2" charset="0"/>
                <a:cs typeface="Arial" panose="020B0604020202020204" pitchFamily="34" charset="0"/>
              </a:rPr>
              <a:t>Antigen identification</a:t>
            </a:r>
            <a:r>
              <a:rPr lang="en-US" sz="2000" dirty="0">
                <a:latin typeface="Arial" panose="020B0604020202020204" pitchFamily="34" charset="0"/>
                <a:ea typeface="Helvetica Neue" panose="02000503000000020004" pitchFamily="2" charset="0"/>
                <a:cs typeface="Arial" panose="020B0604020202020204" pitchFamily="34" charset="0"/>
              </a:rPr>
              <a:t> is based upon position after electrophoresis: is migration-dependent</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Migration is not an exacting process</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Nonspecific or unimportant proteins may co-migrate with important proteins, and the WB cannot distinguish these.</a:t>
            </a:r>
          </a:p>
          <a:p>
            <a:pPr lvl="0">
              <a:buSzPct val="80000"/>
            </a:pPr>
            <a:r>
              <a:rPr lang="en-US" sz="2000" b="1" dirty="0">
                <a:latin typeface="Arial" panose="020B0604020202020204" pitchFamily="34" charset="0"/>
                <a:ea typeface="Helvetica Neue" panose="02000503000000020004" pitchFamily="2" charset="0"/>
                <a:cs typeface="Arial" panose="020B0604020202020204" pitchFamily="34" charset="0"/>
              </a:rPr>
              <a:t>Scoring </a:t>
            </a:r>
            <a:r>
              <a:rPr lang="en-US" sz="2000" dirty="0">
                <a:latin typeface="Arial" panose="020B0604020202020204" pitchFamily="34" charset="0"/>
                <a:ea typeface="Helvetica Neue" panose="02000503000000020004" pitchFamily="2" charset="0"/>
                <a:cs typeface="Arial" panose="020B0604020202020204" pitchFamily="34" charset="0"/>
              </a:rPr>
              <a:t>(</a:t>
            </a:r>
            <a:r>
              <a:rPr lang="en-US" sz="2000" dirty="0" err="1">
                <a:latin typeface="Arial" panose="020B0604020202020204" pitchFamily="34" charset="0"/>
                <a:ea typeface="Helvetica Neue" panose="02000503000000020004" pitchFamily="2" charset="0"/>
                <a:cs typeface="Arial" panose="020B0604020202020204" pitchFamily="34" charset="0"/>
              </a:rPr>
              <a:t>pos</a:t>
            </a:r>
            <a:r>
              <a:rPr lang="en-US" sz="2000" dirty="0">
                <a:latin typeface="Arial" panose="020B0604020202020204" pitchFamily="34" charset="0"/>
                <a:ea typeface="Helvetica Neue" panose="02000503000000020004" pitchFamily="2" charset="0"/>
                <a:cs typeface="Arial" panose="020B0604020202020204" pitchFamily="34" charset="0"/>
              </a:rPr>
              <a:t> or </a:t>
            </a:r>
            <a:r>
              <a:rPr lang="en-US" sz="2000" dirty="0" err="1">
                <a:latin typeface="Arial" panose="020B0604020202020204" pitchFamily="34" charset="0"/>
                <a:ea typeface="Helvetica Neue" panose="02000503000000020004" pitchFamily="2" charset="0"/>
                <a:cs typeface="Arial" panose="020B0604020202020204" pitchFamily="34" charset="0"/>
              </a:rPr>
              <a:t>neg</a:t>
            </a:r>
            <a:r>
              <a:rPr lang="en-US" sz="2000" dirty="0">
                <a:latin typeface="Arial" panose="020B0604020202020204" pitchFamily="34" charset="0"/>
                <a:ea typeface="Helvetica Neue" panose="02000503000000020004" pitchFamily="2" charset="0"/>
                <a:cs typeface="Arial" panose="020B0604020202020204" pitchFamily="34" charset="0"/>
              </a:rPr>
              <a:t>) is based upon band intensity</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How dark must a band be to be called positive? Intensity may simply relate to quality of the donor culture</a:t>
            </a:r>
          </a:p>
          <a:p>
            <a:pPr lvl="0">
              <a:buSzPct val="80000"/>
            </a:pPr>
            <a:r>
              <a:rPr lang="en-US" sz="2000" dirty="0">
                <a:latin typeface="Arial" panose="020B0604020202020204" pitchFamily="34" charset="0"/>
                <a:ea typeface="Helvetica Neue" panose="02000503000000020004" pitchFamily="2" charset="0"/>
                <a:cs typeface="Arial" panose="020B0604020202020204" pitchFamily="34" charset="0"/>
              </a:rPr>
              <a:t>RESULT- Imprecision</a:t>
            </a:r>
          </a:p>
        </p:txBody>
      </p:sp>
      <p:pic>
        <p:nvPicPr>
          <p:cNvPr id="4" name="Picture 6">
            <a:extLst>
              <a:ext uri="{FF2B5EF4-FFF2-40B4-BE49-F238E27FC236}">
                <a16:creationId xmlns:a16="http://schemas.microsoft.com/office/drawing/2014/main" id="{17D563B9-6CDC-A74F-9763-2F16A278CE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207305" y="1092425"/>
            <a:ext cx="216318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9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4" y="210118"/>
            <a:ext cx="7025650" cy="584775"/>
          </a:xfrm>
          <a:prstGeom prst="rect">
            <a:avLst/>
          </a:prstGeom>
          <a:noFill/>
        </p:spPr>
        <p:txBody>
          <a:bodyPr wrap="square" rtlCol="0">
            <a:spAutoFit/>
          </a:bodyPr>
          <a:lstStyle/>
          <a:p>
            <a:r>
              <a:rPr lang="en-US" sz="3200" dirty="0">
                <a:solidFill>
                  <a:srgbClr val="35ACDF"/>
                </a:solidFill>
                <a:latin typeface="Arial" panose="020B0604020202020204" pitchFamily="34" charset="0"/>
                <a:cs typeface="Arial" panose="020B0604020202020204" pitchFamily="34" charset="0"/>
              </a:rPr>
              <a:t>How ImmunoBlots are made</a:t>
            </a:r>
          </a:p>
        </p:txBody>
      </p:sp>
      <p:sp>
        <p:nvSpPr>
          <p:cNvPr id="20" name="Rectangle 19">
            <a:extLst>
              <a:ext uri="{FF2B5EF4-FFF2-40B4-BE49-F238E27FC236}">
                <a16:creationId xmlns:a16="http://schemas.microsoft.com/office/drawing/2014/main" id="{883A60D2-D49C-C943-92AE-8F430301C59F}"/>
              </a:ext>
            </a:extLst>
          </p:cNvPr>
          <p:cNvSpPr/>
          <p:nvPr/>
        </p:nvSpPr>
        <p:spPr>
          <a:xfrm>
            <a:off x="1076258" y="1364196"/>
            <a:ext cx="7225261" cy="4093428"/>
          </a:xfrm>
          <a:prstGeom prst="rect">
            <a:avLst/>
          </a:prstGeom>
        </p:spPr>
        <p:txBody>
          <a:bodyPr wrap="square">
            <a:spAutoFit/>
          </a:bodyPr>
          <a:lstStyle/>
          <a:p>
            <a:pPr lvl="0">
              <a:buSzPct val="80000"/>
            </a:pPr>
            <a:r>
              <a:rPr lang="en-US" sz="2000" b="1" dirty="0">
                <a:latin typeface="Arial" panose="020B0604020202020204" pitchFamily="34" charset="0"/>
                <a:ea typeface="Helvetica Neue" panose="02000503000000020004" pitchFamily="2" charset="0"/>
                <a:cs typeface="Arial" panose="020B0604020202020204" pitchFamily="34" charset="0"/>
              </a:rPr>
              <a:t>Recombinant antigens</a:t>
            </a:r>
            <a:r>
              <a:rPr lang="en-US" sz="2000" dirty="0">
                <a:latin typeface="Arial" panose="020B0604020202020204" pitchFamily="34" charset="0"/>
                <a:ea typeface="Helvetica Neue" panose="02000503000000020004" pitchFamily="2" charset="0"/>
                <a:cs typeface="Arial" panose="020B0604020202020204" pitchFamily="34" charset="0"/>
              </a:rPr>
              <a:t> are created and are </a:t>
            </a:r>
            <a:r>
              <a:rPr lang="en-US" sz="2000" u="sng" dirty="0">
                <a:latin typeface="Arial" panose="020B0604020202020204" pitchFamily="34" charset="0"/>
                <a:ea typeface="Helvetica Neue" panose="02000503000000020004" pitchFamily="2" charset="0"/>
                <a:cs typeface="Arial" panose="020B0604020202020204" pitchFamily="34" charset="0"/>
              </a:rPr>
              <a:t>printed</a:t>
            </a:r>
            <a:r>
              <a:rPr lang="en-US" sz="2000" dirty="0">
                <a:latin typeface="Arial" panose="020B0604020202020204" pitchFamily="34" charset="0"/>
                <a:ea typeface="Helvetica Neue" panose="02000503000000020004" pitchFamily="2" charset="0"/>
                <a:cs typeface="Arial" panose="020B0604020202020204" pitchFamily="34" charset="0"/>
              </a:rPr>
              <a:t> onto the test strips- </a:t>
            </a:r>
            <a:r>
              <a:rPr lang="en-US" sz="2000" i="1" dirty="0">
                <a:latin typeface="Arial" panose="020B0604020202020204" pitchFamily="34" charset="0"/>
                <a:ea typeface="Helvetica Neue" panose="02000503000000020004" pitchFamily="2" charset="0"/>
                <a:cs typeface="Arial" panose="020B0604020202020204" pitchFamily="34" charset="0"/>
              </a:rPr>
              <a:t>not dependent on a culture</a:t>
            </a:r>
          </a:p>
          <a:p>
            <a:pPr marL="342900" lvl="0" indent="-342900">
              <a:buSzPct val="80000"/>
              <a:buFont typeface="Wingdings" panose="05000000000000000000" pitchFamily="2" charset="2"/>
              <a:buChar char="Ø"/>
            </a:pPr>
            <a:endParaRPr lang="en-US" sz="2000" dirty="0">
              <a:latin typeface="Arial" panose="020B0604020202020204" pitchFamily="34" charset="0"/>
              <a:ea typeface="Helvetica Neue" panose="02000503000000020004" pitchFamily="2" charset="0"/>
              <a:cs typeface="Arial" panose="020B0604020202020204" pitchFamily="34" charset="0"/>
            </a:endParaRPr>
          </a:p>
          <a:p>
            <a:pPr marL="342900" lvl="0" indent="-342900">
              <a:buSzPct val="80000"/>
              <a:buFont typeface="Wingdings" panose="05000000000000000000" pitchFamily="2" charset="2"/>
              <a:buChar char="Ø"/>
            </a:pPr>
            <a:r>
              <a:rPr lang="en-US" sz="2000" dirty="0">
                <a:latin typeface="Arial" panose="020B0604020202020204" pitchFamily="34" charset="0"/>
                <a:ea typeface="Helvetica Neue" panose="02000503000000020004" pitchFamily="2" charset="0"/>
                <a:cs typeface="Arial" panose="020B0604020202020204" pitchFamily="34" charset="0"/>
              </a:rPr>
              <a:t>Antigens are placed at </a:t>
            </a:r>
            <a:r>
              <a:rPr lang="en-US" sz="2000" u="sng" dirty="0">
                <a:latin typeface="Arial" panose="020B0604020202020204" pitchFamily="34" charset="0"/>
                <a:ea typeface="Helvetica Neue" panose="02000503000000020004" pitchFamily="2" charset="0"/>
                <a:cs typeface="Arial" panose="020B0604020202020204" pitchFamily="34" charset="0"/>
              </a:rPr>
              <a:t>specific locations</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Band locations are no longer migration-dependent</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Know exactly what each positive band represents</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No longer an issue with co-migration of other unwanted antigens (viruses, other bacteria, autoantibodies)</a:t>
            </a:r>
          </a:p>
          <a:p>
            <a:pPr marL="342900" lvl="0" indent="-342900">
              <a:buSzPct val="80000"/>
              <a:buFont typeface="Arial" panose="020B0604020202020204" pitchFamily="34" charset="0"/>
              <a:buChar char="•"/>
            </a:pPr>
            <a:endParaRPr lang="en-US" sz="2000" dirty="0">
              <a:latin typeface="Arial" panose="020B0604020202020204" pitchFamily="34" charset="0"/>
              <a:ea typeface="Helvetica Neue" panose="02000503000000020004" pitchFamily="2" charset="0"/>
              <a:cs typeface="Arial" panose="020B0604020202020204" pitchFamily="34" charset="0"/>
            </a:endParaRPr>
          </a:p>
          <a:p>
            <a:pPr marL="342900" lvl="0" indent="-342900">
              <a:buSzPct val="80000"/>
              <a:buFont typeface="Wingdings" panose="05000000000000000000" pitchFamily="2" charset="2"/>
              <a:buChar char="Ø"/>
            </a:pPr>
            <a:r>
              <a:rPr lang="en-US" sz="2000" u="sng" dirty="0">
                <a:latin typeface="Arial" panose="020B0604020202020204" pitchFamily="34" charset="0"/>
                <a:ea typeface="Helvetica Neue" panose="02000503000000020004" pitchFamily="2" charset="0"/>
                <a:cs typeface="Arial" panose="020B0604020202020204" pitchFamily="34" charset="0"/>
              </a:rPr>
              <a:t>Precise amount</a:t>
            </a:r>
            <a:r>
              <a:rPr lang="en-US" sz="2000" dirty="0">
                <a:latin typeface="Arial" panose="020B0604020202020204" pitchFamily="34" charset="0"/>
                <a:ea typeface="Helvetica Neue" panose="02000503000000020004" pitchFamily="2" charset="0"/>
                <a:cs typeface="Arial" panose="020B0604020202020204" pitchFamily="34" charset="0"/>
              </a:rPr>
              <a:t> of antigen</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Band intensity is no longer culture-dependent</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Positive bands are more clearly displayed</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Reduces false positives and false negatives</a:t>
            </a:r>
          </a:p>
        </p:txBody>
      </p:sp>
      <p:pic>
        <p:nvPicPr>
          <p:cNvPr id="5" name="Picture 4"/>
          <p:cNvPicPr>
            <a:picLocks noChangeAspect="1"/>
          </p:cNvPicPr>
          <p:nvPr/>
        </p:nvPicPr>
        <p:blipFill>
          <a:blip r:embed="rId2"/>
          <a:stretch>
            <a:fillRect/>
          </a:stretch>
        </p:blipFill>
        <p:spPr>
          <a:xfrm>
            <a:off x="8471561" y="487136"/>
            <a:ext cx="2815894" cy="5308989"/>
          </a:xfrm>
          <a:prstGeom prst="rect">
            <a:avLst/>
          </a:prstGeom>
        </p:spPr>
      </p:pic>
    </p:spTree>
    <p:extLst>
      <p:ext uri="{BB962C8B-B14F-4D97-AF65-F5344CB8AC3E}">
        <p14:creationId xmlns:p14="http://schemas.microsoft.com/office/powerpoint/2010/main" val="32856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11249307" cy="707886"/>
          </a:xfrm>
          <a:prstGeom prst="rect">
            <a:avLst/>
          </a:prstGeom>
          <a:noFill/>
        </p:spPr>
        <p:txBody>
          <a:bodyPr wrap="square" rtlCol="0">
            <a:spAutoFit/>
          </a:bodyPr>
          <a:lstStyle/>
          <a:p>
            <a:r>
              <a:rPr lang="en-US" sz="4000" dirty="0">
                <a:solidFill>
                  <a:srgbClr val="35ACDF"/>
                </a:solidFill>
                <a:latin typeface="Arial" panose="020B0604020202020204" pitchFamily="34" charset="0"/>
                <a:cs typeface="Arial" panose="020B0604020202020204" pitchFamily="34" charset="0"/>
              </a:rPr>
              <a:t>Comparison- Lyme WB vs. ImmunoBlot</a:t>
            </a:r>
            <a:endParaRPr lang="en-US" sz="1400" spc="50" dirty="0">
              <a:solidFill>
                <a:srgbClr val="35ACDF"/>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52EAA01A-FFC4-044E-9191-7068D7433EAF}"/>
              </a:ext>
            </a:extLst>
          </p:cNvPr>
          <p:cNvSpPr txBox="1">
            <a:spLocks/>
          </p:cNvSpPr>
          <p:nvPr/>
        </p:nvSpPr>
        <p:spPr>
          <a:xfrm>
            <a:off x="2510300" y="1315533"/>
            <a:ext cx="2636043" cy="316510"/>
          </a:xfrm>
          <a:prstGeom prst="rect">
            <a:avLst/>
          </a:prstGeom>
        </p:spPr>
        <p:txBody>
          <a:bodyPr vert="horz" lIns="0" tIns="0" rIns="0" bIns="0" rtlCol="0" anchor="b">
            <a:noAutofit/>
          </a:bodyPr>
          <a:lstStyle>
            <a:lvl1pPr algn="l" defTabSz="457200" rtl="0" eaLnBrk="1" latinLnBrk="0" hangingPunct="1">
              <a:spcBef>
                <a:spcPct val="0"/>
              </a:spcBef>
              <a:buNone/>
              <a:defRPr sz="3200" b="0" i="0" kern="3200" spc="-50">
                <a:ln w="1905" cmpd="sng">
                  <a:noFill/>
                </a:ln>
                <a:solidFill>
                  <a:schemeClr val="bg2"/>
                </a:solidFill>
                <a:latin typeface="Arial"/>
                <a:ea typeface="+mj-ea"/>
                <a:cs typeface="Aria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97" b="1" dirty="0">
                <a:solidFill>
                  <a:schemeClr val="tx1"/>
                </a:solidFill>
                <a:latin typeface="Arial" panose="020B0604020202020204" pitchFamily="34" charset="0"/>
                <a:cs typeface="Arial" panose="020B0604020202020204" pitchFamily="34" charset="0"/>
              </a:rPr>
              <a:t>Western Blot</a:t>
            </a:r>
          </a:p>
        </p:txBody>
      </p:sp>
      <p:pic>
        <p:nvPicPr>
          <p:cNvPr id="6" name="Picture 2">
            <a:extLst>
              <a:ext uri="{FF2B5EF4-FFF2-40B4-BE49-F238E27FC236}">
                <a16:creationId xmlns:a16="http://schemas.microsoft.com/office/drawing/2014/main" id="{F325FAE7-B2DC-8A44-B736-4E89F0DC06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27282" y="1717503"/>
            <a:ext cx="2912584" cy="411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a:extLst>
              <a:ext uri="{FF2B5EF4-FFF2-40B4-BE49-F238E27FC236}">
                <a16:creationId xmlns:a16="http://schemas.microsoft.com/office/drawing/2014/main" id="{E7E8BA13-B016-374E-8775-BE9C62660FD7}"/>
              </a:ext>
            </a:extLst>
          </p:cNvPr>
          <p:cNvSpPr txBox="1">
            <a:spLocks/>
          </p:cNvSpPr>
          <p:nvPr/>
        </p:nvSpPr>
        <p:spPr>
          <a:xfrm>
            <a:off x="6650631" y="1315533"/>
            <a:ext cx="4745356" cy="316510"/>
          </a:xfrm>
          <a:prstGeom prst="rect">
            <a:avLst/>
          </a:prstGeom>
        </p:spPr>
        <p:txBody>
          <a:bodyPr vert="horz" lIns="0" tIns="0" rIns="0" bIns="0" rtlCol="0" anchor="b">
            <a:noAutofit/>
          </a:bodyPr>
          <a:lstStyle>
            <a:lvl1pPr algn="l" defTabSz="457200" rtl="0" eaLnBrk="1" latinLnBrk="0" hangingPunct="1">
              <a:spcBef>
                <a:spcPct val="0"/>
              </a:spcBef>
              <a:buNone/>
              <a:defRPr sz="3200" b="0" i="0" kern="3200" spc="-50">
                <a:ln w="1905" cmpd="sng">
                  <a:noFill/>
                </a:ln>
                <a:solidFill>
                  <a:schemeClr val="bg2"/>
                </a:solidFill>
                <a:latin typeface="Arial"/>
                <a:ea typeface="+mj-ea"/>
                <a:cs typeface="Aria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97" b="1" dirty="0">
                <a:solidFill>
                  <a:schemeClr val="tx1"/>
                </a:solidFill>
                <a:latin typeface="Arial" panose="020B0604020202020204" pitchFamily="34" charset="0"/>
                <a:cs typeface="Arial" panose="020B0604020202020204" pitchFamily="34" charset="0"/>
              </a:rPr>
              <a:t>IGeneX Lyme </a:t>
            </a:r>
            <a:r>
              <a:rPr lang="en-US" sz="2297" b="1" dirty="0" err="1">
                <a:solidFill>
                  <a:schemeClr val="tx1"/>
                </a:solidFill>
                <a:latin typeface="Arial" panose="020B0604020202020204" pitchFamily="34" charset="0"/>
                <a:cs typeface="Arial" panose="020B0604020202020204" pitchFamily="34" charset="0"/>
              </a:rPr>
              <a:t>ImmunoBlot</a:t>
            </a:r>
            <a:endParaRPr lang="en-US" sz="2297" b="1" dirty="0">
              <a:solidFill>
                <a:schemeClr val="tx1"/>
              </a:solidFill>
              <a:latin typeface="Arial" panose="020B0604020202020204" pitchFamily="34" charset="0"/>
              <a:cs typeface="Arial" panose="020B0604020202020204" pitchFamily="34" charset="0"/>
            </a:endParaRPr>
          </a:p>
        </p:txBody>
      </p:sp>
      <p:graphicFrame>
        <p:nvGraphicFramePr>
          <p:cNvPr id="2" name="Object 1"/>
          <p:cNvGraphicFramePr>
            <a:graphicFrameLocks noGrp="1" noChangeAspect="1"/>
          </p:cNvGraphicFramePr>
          <p:nvPr/>
        </p:nvGraphicFramePr>
        <p:xfrm>
          <a:off x="7045326" y="1842771"/>
          <a:ext cx="2489713" cy="3826509"/>
        </p:xfrm>
        <a:graphic>
          <a:graphicData uri="http://schemas.openxmlformats.org/presentationml/2006/ole">
            <mc:AlternateContent xmlns:mc="http://schemas.openxmlformats.org/markup-compatibility/2006">
              <mc:Choice xmlns:v="urn:schemas-microsoft-com:vml" Requires="v">
                <p:oleObj name="Image" r:id="rId3" imgW="3923810" imgH="6031746" progId="Photoshop.Image.12">
                  <p:embed/>
                </p:oleObj>
              </mc:Choice>
              <mc:Fallback>
                <p:oleObj name="Image" r:id="rId3" imgW="3923810" imgH="6031746" progId="Photoshop.Image.12">
                  <p:embed/>
                  <p:pic>
                    <p:nvPicPr>
                      <p:cNvPr id="2"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326" y="1842771"/>
                        <a:ext cx="2489713" cy="38265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4660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11249307" cy="646331"/>
          </a:xfrm>
          <a:prstGeom prst="rect">
            <a:avLst/>
          </a:prstGeom>
          <a:noFill/>
        </p:spPr>
        <p:txBody>
          <a:bodyPr wrap="square" rtlCol="0">
            <a:spAutoFit/>
          </a:bodyPr>
          <a:lstStyle/>
          <a:p>
            <a:r>
              <a:rPr lang="en-US" sz="3600" dirty="0">
                <a:solidFill>
                  <a:srgbClr val="35ACDF"/>
                </a:solidFill>
                <a:latin typeface="Arial" panose="020B0604020202020204" pitchFamily="34" charset="0"/>
                <a:cs typeface="Arial" panose="020B0604020202020204" pitchFamily="34" charset="0"/>
              </a:rPr>
              <a:t>Comparison- TBRF WB vs. ImmunoBlot</a:t>
            </a:r>
          </a:p>
        </p:txBody>
      </p:sp>
      <p:pic>
        <p:nvPicPr>
          <p:cNvPr id="7" name="Content Placeholder 6">
            <a:extLst>
              <a:ext uri="{FF2B5EF4-FFF2-40B4-BE49-F238E27FC236}">
                <a16:creationId xmlns:a16="http://schemas.microsoft.com/office/drawing/2014/main" id="{AEED7F3E-5961-F44E-9E90-6EDECB10F76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35493" y="1946953"/>
            <a:ext cx="1852098" cy="38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898AEC-EE7D-5B4D-BF37-7E5A0EC600F1}"/>
              </a:ext>
            </a:extLst>
          </p:cNvPr>
          <p:cNvSpPr/>
          <p:nvPr/>
        </p:nvSpPr>
        <p:spPr>
          <a:xfrm>
            <a:off x="2859233" y="1497684"/>
            <a:ext cx="1816523" cy="307777"/>
          </a:xfrm>
          <a:prstGeom prst="rect">
            <a:avLst/>
          </a:prstGeom>
        </p:spPr>
        <p:txBody>
          <a:bodyPr wrap="none">
            <a:spAutoFit/>
          </a:bodyPr>
          <a:lstStyle/>
          <a:p>
            <a:r>
              <a:rPr lang="en-US" b="1" dirty="0"/>
              <a:t>TBRF Western Blot</a:t>
            </a:r>
          </a:p>
        </p:txBody>
      </p:sp>
      <p:sp>
        <p:nvSpPr>
          <p:cNvPr id="6" name="Rectangle 5">
            <a:extLst>
              <a:ext uri="{FF2B5EF4-FFF2-40B4-BE49-F238E27FC236}">
                <a16:creationId xmlns:a16="http://schemas.microsoft.com/office/drawing/2014/main" id="{20FD23C5-5798-5C47-BFDD-442A12BDEEA8}"/>
              </a:ext>
            </a:extLst>
          </p:cNvPr>
          <p:cNvSpPr/>
          <p:nvPr/>
        </p:nvSpPr>
        <p:spPr>
          <a:xfrm>
            <a:off x="7044170" y="1497683"/>
            <a:ext cx="1757212" cy="307777"/>
          </a:xfrm>
          <a:prstGeom prst="rect">
            <a:avLst/>
          </a:prstGeom>
        </p:spPr>
        <p:txBody>
          <a:bodyPr wrap="none">
            <a:spAutoFit/>
          </a:bodyPr>
          <a:lstStyle/>
          <a:p>
            <a:r>
              <a:rPr lang="en-US" b="1" dirty="0"/>
              <a:t>TBRF </a:t>
            </a:r>
            <a:r>
              <a:rPr lang="en-US" b="1" dirty="0" err="1"/>
              <a:t>ImmunoBlot</a:t>
            </a:r>
            <a:endParaRPr lang="en-US" b="1" dirty="0"/>
          </a:p>
        </p:txBody>
      </p:sp>
      <p:pic>
        <p:nvPicPr>
          <p:cNvPr id="9" name="Content Placeholder 8"/>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94213" y="1962521"/>
            <a:ext cx="1657126" cy="384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7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21051" y="280145"/>
            <a:ext cx="10447051" cy="708641"/>
          </a:xfrm>
        </p:spPr>
        <p:txBody>
          <a:bodyPr/>
          <a:lstStyle/>
          <a:p>
            <a:r>
              <a:rPr lang="en-US" sz="3200" dirty="0"/>
              <a:t>What are recombinant antigens? </a:t>
            </a:r>
          </a:p>
        </p:txBody>
      </p:sp>
      <p:sp>
        <p:nvSpPr>
          <p:cNvPr id="7" name="Content Placeholder 5">
            <a:extLst>
              <a:ext uri="{FF2B5EF4-FFF2-40B4-BE49-F238E27FC236}">
                <a16:creationId xmlns:a16="http://schemas.microsoft.com/office/drawing/2014/main" id="{F8B95115-5BD9-481C-3256-F18E0B638BB1}"/>
              </a:ext>
            </a:extLst>
          </p:cNvPr>
          <p:cNvSpPr txBox="1">
            <a:spLocks/>
          </p:cNvSpPr>
          <p:nvPr/>
        </p:nvSpPr>
        <p:spPr>
          <a:xfrm>
            <a:off x="718121" y="1429000"/>
            <a:ext cx="10447051" cy="4241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Tx/>
            </a:pPr>
            <a:r>
              <a:rPr lang="en-US" sz="2000" dirty="0">
                <a:latin typeface="Arial" panose="020B0604020202020204" pitchFamily="34" charset="0"/>
                <a:cs typeface="Arial" panose="020B0604020202020204" pitchFamily="34" charset="0"/>
              </a:rPr>
              <a:t>Instead of getting antigens from cultured lab strains, </a:t>
            </a:r>
            <a:r>
              <a:rPr lang="en-US" sz="2000" b="1" dirty="0">
                <a:latin typeface="Arial" panose="020B0604020202020204" pitchFamily="34" charset="0"/>
                <a:cs typeface="Arial" panose="020B0604020202020204" pitchFamily="34" charset="0"/>
              </a:rPr>
              <a:t>recombinant antigens</a:t>
            </a:r>
            <a:r>
              <a:rPr lang="en-US" sz="2000" dirty="0">
                <a:latin typeface="Arial" panose="020B0604020202020204" pitchFamily="34" charset="0"/>
                <a:cs typeface="Arial" panose="020B0604020202020204" pitchFamily="34" charset="0"/>
              </a:rPr>
              <a:t> are created</a:t>
            </a:r>
            <a:endParaRPr lang="en-US" sz="2000" b="1" dirty="0">
              <a:latin typeface="Arial" panose="020B0604020202020204" pitchFamily="34" charset="0"/>
              <a:cs typeface="Arial" panose="020B0604020202020204" pitchFamily="34" charset="0"/>
            </a:endParaRPr>
          </a:p>
          <a:p>
            <a:pPr>
              <a:spcBef>
                <a:spcPts val="0"/>
              </a:spcBef>
              <a:spcAft>
                <a:spcPts val="1200"/>
              </a:spcAft>
              <a:buClrTx/>
            </a:pPr>
            <a:r>
              <a:rPr lang="en-US" sz="2000" dirty="0">
                <a:latin typeface="Arial" panose="020B0604020202020204" pitchFamily="34" charset="0"/>
                <a:cs typeface="Arial" panose="020B0604020202020204" pitchFamily="34" charset="0"/>
              </a:rPr>
              <a:t>Reverse engineering is used to create these specific antigens-</a:t>
            </a:r>
          </a:p>
          <a:p>
            <a:pPr lvl="1">
              <a:spcBef>
                <a:spcPts val="0"/>
              </a:spcBef>
              <a:spcAft>
                <a:spcPts val="1200"/>
              </a:spcAft>
              <a:buClrTx/>
            </a:pPr>
            <a:r>
              <a:rPr lang="en-US" sz="1600" dirty="0">
                <a:latin typeface="Arial" panose="020B0604020202020204" pitchFamily="34" charset="0"/>
                <a:cs typeface="Arial" panose="020B0604020202020204" pitchFamily="34" charset="0"/>
              </a:rPr>
              <a:t>The genetic sequence in the pathogen that codes for the specific surface antigens of concern are cloned into </a:t>
            </a:r>
            <a:r>
              <a:rPr lang="en-US" sz="1600" dirty="0" err="1">
                <a:latin typeface="Arial" panose="020B0604020202020204" pitchFamily="34" charset="0"/>
                <a:cs typeface="Arial" panose="020B0604020202020204" pitchFamily="34" charset="0"/>
              </a:rPr>
              <a:t>pET</a:t>
            </a:r>
            <a:r>
              <a:rPr lang="en-US" sz="1600" dirty="0">
                <a:latin typeface="Arial" panose="020B0604020202020204" pitchFamily="34" charset="0"/>
                <a:cs typeface="Arial" panose="020B0604020202020204" pitchFamily="34" charset="0"/>
              </a:rPr>
              <a:t> (viral) vectors </a:t>
            </a:r>
          </a:p>
          <a:p>
            <a:pPr lvl="1">
              <a:spcBef>
                <a:spcPts val="0"/>
              </a:spcBef>
              <a:spcAft>
                <a:spcPts val="1200"/>
              </a:spcAft>
              <a:buClrTx/>
            </a:pPr>
            <a:r>
              <a:rPr lang="en-US" sz="1600" dirty="0">
                <a:latin typeface="Arial" panose="020B0604020202020204" pitchFamily="34" charset="0"/>
                <a:cs typeface="Arial" panose="020B0604020202020204" pitchFamily="34" charset="0"/>
              </a:rPr>
              <a:t>These engineered viruses are introduced into E. coli which then produces this pure protein antigen</a:t>
            </a:r>
          </a:p>
          <a:p>
            <a:pPr lvl="1">
              <a:spcBef>
                <a:spcPts val="0"/>
              </a:spcBef>
              <a:spcAft>
                <a:spcPts val="1200"/>
              </a:spcAft>
              <a:buClrTx/>
            </a:pPr>
            <a:r>
              <a:rPr lang="en-US" sz="1600" dirty="0">
                <a:latin typeface="Arial" panose="020B0604020202020204" pitchFamily="34" charset="0"/>
                <a:cs typeface="Arial" panose="020B0604020202020204" pitchFamily="34" charset="0"/>
              </a:rPr>
              <a:t>These recombinant proteins are further purified using metal affinity chromatography followed by gel filtration</a:t>
            </a:r>
          </a:p>
          <a:p>
            <a:pPr lvl="1">
              <a:spcBef>
                <a:spcPts val="0"/>
              </a:spcBef>
              <a:spcAft>
                <a:spcPts val="1200"/>
              </a:spcAft>
              <a:buClrTx/>
            </a:pPr>
            <a:r>
              <a:rPr lang="en-US" sz="1600" dirty="0">
                <a:latin typeface="Arial" panose="020B0604020202020204" pitchFamily="34" charset="0"/>
                <a:cs typeface="Arial" panose="020B0604020202020204" pitchFamily="34" charset="0"/>
              </a:rPr>
              <a:t>They are then printed onto the strips at specific locations in exacting quantities</a:t>
            </a:r>
          </a:p>
          <a:p>
            <a:pPr>
              <a:spcBef>
                <a:spcPts val="0"/>
              </a:spcBef>
              <a:spcAft>
                <a:spcPts val="1200"/>
              </a:spcAft>
              <a:buClrTx/>
            </a:pPr>
            <a:r>
              <a:rPr lang="en-US" sz="2000" dirty="0">
                <a:latin typeface="Arial" panose="020B0604020202020204" pitchFamily="34" charset="0"/>
                <a:cs typeface="Arial" panose="020B0604020202020204" pitchFamily="34" charset="0"/>
              </a:rPr>
              <a:t>Recombinant antigens- ability to detect </a:t>
            </a:r>
            <a:r>
              <a:rPr lang="en-US" sz="2000" u="sng" dirty="0">
                <a:latin typeface="Arial" panose="020B0604020202020204" pitchFamily="34" charset="0"/>
                <a:cs typeface="Arial" panose="020B0604020202020204" pitchFamily="34" charset="0"/>
              </a:rPr>
              <a:t>multiple species</a:t>
            </a:r>
            <a:r>
              <a:rPr lang="en-US" sz="2000" dirty="0">
                <a:latin typeface="Arial" panose="020B0604020202020204" pitchFamily="34" charset="0"/>
                <a:cs typeface="Arial" panose="020B0604020202020204" pitchFamily="34" charset="0"/>
              </a:rPr>
              <a:t> of </a:t>
            </a:r>
            <a:r>
              <a:rPr lang="en-US" sz="2000" u="sng" dirty="0">
                <a:latin typeface="Arial" panose="020B0604020202020204" pitchFamily="34" charset="0"/>
                <a:cs typeface="Arial" panose="020B0604020202020204" pitchFamily="34" charset="0"/>
              </a:rPr>
              <a:t>multiple pathogens</a:t>
            </a:r>
            <a:r>
              <a:rPr lang="en-US" sz="2000" dirty="0">
                <a:latin typeface="Arial" panose="020B0604020202020204" pitchFamily="34" charset="0"/>
                <a:cs typeface="Arial" panose="020B0604020202020204" pitchFamily="34" charset="0"/>
              </a:rPr>
              <a:t> with increased sensitivity and increased specificity </a:t>
            </a:r>
          </a:p>
        </p:txBody>
      </p:sp>
    </p:spTree>
    <p:extLst>
      <p:ext uri="{BB962C8B-B14F-4D97-AF65-F5344CB8AC3E}">
        <p14:creationId xmlns:p14="http://schemas.microsoft.com/office/powerpoint/2010/main" val="418377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10170784" cy="553998"/>
          </a:xfrm>
          <a:prstGeom prst="rect">
            <a:avLst/>
          </a:prstGeom>
          <a:noFill/>
        </p:spPr>
        <p:txBody>
          <a:bodyPr wrap="square" rtlCol="0">
            <a:spAutoFit/>
          </a:bodyPr>
          <a:lstStyle/>
          <a:p>
            <a:r>
              <a:rPr lang="en-US" sz="3000" dirty="0">
                <a:solidFill>
                  <a:srgbClr val="35ACDF"/>
                </a:solidFill>
                <a:latin typeface="Arial" panose="020B0604020202020204" pitchFamily="34" charset="0"/>
                <a:cs typeface="Arial" panose="020B0604020202020204" pitchFamily="34" charset="0"/>
              </a:rPr>
              <a:t>Lyme ImmunoBlot vs. Lyme Western blot</a:t>
            </a:r>
          </a:p>
        </p:txBody>
      </p:sp>
      <p:sp>
        <p:nvSpPr>
          <p:cNvPr id="10" name="Content Placeholder 2"/>
          <p:cNvSpPr>
            <a:spLocks noGrp="1"/>
          </p:cNvSpPr>
          <p:nvPr>
            <p:ph idx="1"/>
          </p:nvPr>
        </p:nvSpPr>
        <p:spPr>
          <a:xfrm>
            <a:off x="1117697" y="1155180"/>
            <a:ext cx="9820775" cy="5137670"/>
          </a:xfrm>
        </p:spPr>
        <p:txBody>
          <a:bodyPr numCol="2">
            <a:normAutofit/>
          </a:bodyPr>
          <a:lstStyle/>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2" name="Footer Placeholder 3">
            <a:extLst>
              <a:ext uri="{FF2B5EF4-FFF2-40B4-BE49-F238E27FC236}">
                <a16:creationId xmlns:a16="http://schemas.microsoft.com/office/drawing/2014/main" id="{A4E81E3F-AFBD-42D0-BAF3-B8F0C754FFD1}"/>
              </a:ext>
            </a:extLst>
          </p:cNvPr>
          <p:cNvSpPr txBox="1">
            <a:spLocks/>
          </p:cNvSpPr>
          <p:nvPr/>
        </p:nvSpPr>
        <p:spPr>
          <a:xfrm>
            <a:off x="4916231" y="6369783"/>
            <a:ext cx="38608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graphicFrame>
        <p:nvGraphicFramePr>
          <p:cNvPr id="3" name="Table 2"/>
          <p:cNvGraphicFramePr>
            <a:graphicFrameLocks noGrp="1"/>
          </p:cNvGraphicFramePr>
          <p:nvPr/>
        </p:nvGraphicFramePr>
        <p:xfrm>
          <a:off x="1200150" y="1319214"/>
          <a:ext cx="9853614" cy="4211952"/>
        </p:xfrm>
        <a:graphic>
          <a:graphicData uri="http://schemas.openxmlformats.org/drawingml/2006/table">
            <a:tbl>
              <a:tblPr firstRow="1" bandRow="1">
                <a:tableStyleId>{883B151D-D718-4D50-B025-78C0761D43A1}</a:tableStyleId>
              </a:tblPr>
              <a:tblGrid>
                <a:gridCol w="3284538">
                  <a:extLst>
                    <a:ext uri="{9D8B030D-6E8A-4147-A177-3AD203B41FA5}">
                      <a16:colId xmlns:a16="http://schemas.microsoft.com/office/drawing/2014/main" val="2035295972"/>
                    </a:ext>
                  </a:extLst>
                </a:gridCol>
                <a:gridCol w="3284538">
                  <a:extLst>
                    <a:ext uri="{9D8B030D-6E8A-4147-A177-3AD203B41FA5}">
                      <a16:colId xmlns:a16="http://schemas.microsoft.com/office/drawing/2014/main" val="2019273376"/>
                    </a:ext>
                  </a:extLst>
                </a:gridCol>
                <a:gridCol w="3284538">
                  <a:extLst>
                    <a:ext uri="{9D8B030D-6E8A-4147-A177-3AD203B41FA5}">
                      <a16:colId xmlns:a16="http://schemas.microsoft.com/office/drawing/2014/main" val="3404333342"/>
                    </a:ext>
                  </a:extLst>
                </a:gridCol>
              </a:tblGrid>
              <a:tr h="595312">
                <a:tc>
                  <a:txBody>
                    <a:bodyPr/>
                    <a:lstStyle/>
                    <a:p>
                      <a:endParaRPr lang="en-US" dirty="0"/>
                    </a:p>
                  </a:txBody>
                  <a:tcPr/>
                </a:tc>
                <a:tc>
                  <a:txBody>
                    <a:bodyPr/>
                    <a:lstStyle/>
                    <a:p>
                      <a:r>
                        <a:rPr lang="en-US" dirty="0"/>
                        <a:t>IMMUNOBLOT</a:t>
                      </a:r>
                    </a:p>
                  </a:txBody>
                  <a:tcPr/>
                </a:tc>
                <a:tc>
                  <a:txBody>
                    <a:bodyPr/>
                    <a:lstStyle/>
                    <a:p>
                      <a:r>
                        <a:rPr lang="en-US" dirty="0"/>
                        <a:t>WESTERN BLOT</a:t>
                      </a:r>
                    </a:p>
                  </a:txBody>
                  <a:tcPr/>
                </a:tc>
                <a:extLst>
                  <a:ext uri="{0D108BD9-81ED-4DB2-BD59-A6C34878D82A}">
                    <a16:rowId xmlns:a16="http://schemas.microsoft.com/office/drawing/2014/main" val="1040099937"/>
                  </a:ext>
                </a:extLst>
              </a:tr>
              <a:tr h="595312">
                <a:tc>
                  <a:txBody>
                    <a:bodyPr/>
                    <a:lstStyle/>
                    <a:p>
                      <a:r>
                        <a:rPr lang="en-US" dirty="0"/>
                        <a:t>SOURCE</a:t>
                      </a:r>
                    </a:p>
                  </a:txBody>
                  <a:tcPr/>
                </a:tc>
                <a:tc>
                  <a:txBody>
                    <a:bodyPr/>
                    <a:lstStyle/>
                    <a:p>
                      <a:r>
                        <a:rPr lang="en-US" dirty="0"/>
                        <a:t>Recombinant antigens- </a:t>
                      </a:r>
                      <a:r>
                        <a:rPr lang="en-US" b="1" i="1" dirty="0"/>
                        <a:t>multiple species</a:t>
                      </a:r>
                    </a:p>
                  </a:txBody>
                  <a:tcPr/>
                </a:tc>
                <a:tc>
                  <a:txBody>
                    <a:bodyPr/>
                    <a:lstStyle/>
                    <a:p>
                      <a:r>
                        <a:rPr lang="en-US" dirty="0"/>
                        <a:t>Lysed cultured </a:t>
                      </a:r>
                      <a:r>
                        <a:rPr lang="en-US" b="1" i="1" dirty="0"/>
                        <a:t>Bb ss B31 </a:t>
                      </a:r>
                      <a:r>
                        <a:rPr lang="en-US" b="0" i="1" dirty="0"/>
                        <a:t>(IGX also uses strain 297)</a:t>
                      </a:r>
                    </a:p>
                  </a:txBody>
                  <a:tcPr/>
                </a:tc>
                <a:extLst>
                  <a:ext uri="{0D108BD9-81ED-4DB2-BD59-A6C34878D82A}">
                    <a16:rowId xmlns:a16="http://schemas.microsoft.com/office/drawing/2014/main" val="2832088964"/>
                  </a:ext>
                </a:extLst>
              </a:tr>
              <a:tr h="595312">
                <a:tc>
                  <a:txBody>
                    <a:bodyPr/>
                    <a:lstStyle/>
                    <a:p>
                      <a:r>
                        <a:rPr lang="en-US" dirty="0"/>
                        <a:t>BAND LOCATION</a:t>
                      </a:r>
                    </a:p>
                  </a:txBody>
                  <a:tcPr/>
                </a:tc>
                <a:tc>
                  <a:txBody>
                    <a:bodyPr/>
                    <a:lstStyle/>
                    <a:p>
                      <a:r>
                        <a:rPr lang="en-US" dirty="0"/>
                        <a:t>Placed at specific locations</a:t>
                      </a:r>
                    </a:p>
                  </a:txBody>
                  <a:tcPr/>
                </a:tc>
                <a:tc>
                  <a:txBody>
                    <a:bodyPr/>
                    <a:lstStyle/>
                    <a:p>
                      <a:r>
                        <a:rPr lang="en-US" dirty="0"/>
                        <a:t>Migration-dependent</a:t>
                      </a:r>
                    </a:p>
                  </a:txBody>
                  <a:tcPr/>
                </a:tc>
                <a:extLst>
                  <a:ext uri="{0D108BD9-81ED-4DB2-BD59-A6C34878D82A}">
                    <a16:rowId xmlns:a16="http://schemas.microsoft.com/office/drawing/2014/main" val="3324433950"/>
                  </a:ext>
                </a:extLst>
              </a:tr>
              <a:tr h="595312">
                <a:tc>
                  <a:txBody>
                    <a:bodyPr/>
                    <a:lstStyle/>
                    <a:p>
                      <a:r>
                        <a:rPr lang="en-US" dirty="0"/>
                        <a:t>BAND SCORING</a:t>
                      </a:r>
                    </a:p>
                  </a:txBody>
                  <a:tcPr/>
                </a:tc>
                <a:tc>
                  <a:txBody>
                    <a:bodyPr/>
                    <a:lstStyle/>
                    <a:p>
                      <a:r>
                        <a:rPr lang="en-US" dirty="0"/>
                        <a:t>Precise, measured amounts</a:t>
                      </a:r>
                    </a:p>
                  </a:txBody>
                  <a:tcPr/>
                </a:tc>
                <a:tc>
                  <a:txBody>
                    <a:bodyPr/>
                    <a:lstStyle/>
                    <a:p>
                      <a:r>
                        <a:rPr lang="en-US" dirty="0"/>
                        <a:t>Culture-dependent</a:t>
                      </a:r>
                    </a:p>
                  </a:txBody>
                  <a:tcPr/>
                </a:tc>
                <a:extLst>
                  <a:ext uri="{0D108BD9-81ED-4DB2-BD59-A6C34878D82A}">
                    <a16:rowId xmlns:a16="http://schemas.microsoft.com/office/drawing/2014/main" val="1360149971"/>
                  </a:ext>
                </a:extLst>
              </a:tr>
              <a:tr h="595312">
                <a:tc>
                  <a:txBody>
                    <a:bodyPr/>
                    <a:lstStyle/>
                    <a:p>
                      <a:r>
                        <a:rPr lang="en-US" dirty="0"/>
                        <a:t>SPECIFICITY</a:t>
                      </a:r>
                    </a:p>
                  </a:txBody>
                  <a:tcPr/>
                </a:tc>
                <a:tc>
                  <a:txBody>
                    <a:bodyPr/>
                    <a:lstStyle/>
                    <a:p>
                      <a:r>
                        <a:rPr lang="en-US" dirty="0"/>
                        <a:t>97+%</a:t>
                      </a:r>
                    </a:p>
                  </a:txBody>
                  <a:tcPr/>
                </a:tc>
                <a:tc>
                  <a:txBody>
                    <a:bodyPr/>
                    <a:lstStyle/>
                    <a:p>
                      <a:r>
                        <a:rPr lang="en-US" dirty="0"/>
                        <a:t>96+% </a:t>
                      </a:r>
                      <a:r>
                        <a:rPr lang="en-US" b="1" i="1" dirty="0"/>
                        <a:t>to</a:t>
                      </a:r>
                      <a:r>
                        <a:rPr lang="en-US" b="1" i="1" baseline="0" dirty="0"/>
                        <a:t> Bb ss B31</a:t>
                      </a:r>
                      <a:endParaRPr lang="en-US" b="1" i="1" dirty="0"/>
                    </a:p>
                  </a:txBody>
                  <a:tcPr/>
                </a:tc>
                <a:extLst>
                  <a:ext uri="{0D108BD9-81ED-4DB2-BD59-A6C34878D82A}">
                    <a16:rowId xmlns:a16="http://schemas.microsoft.com/office/drawing/2014/main" val="3681196475"/>
                  </a:ext>
                </a:extLst>
              </a:tr>
              <a:tr h="595312">
                <a:tc>
                  <a:txBody>
                    <a:bodyPr/>
                    <a:lstStyle/>
                    <a:p>
                      <a:r>
                        <a:rPr lang="en-US" dirty="0"/>
                        <a:t>SENSITIVITY- EARLY</a:t>
                      </a:r>
                    </a:p>
                  </a:txBody>
                  <a:tcPr/>
                </a:tc>
                <a:tc>
                  <a:txBody>
                    <a:bodyPr/>
                    <a:lstStyle/>
                    <a:p>
                      <a:r>
                        <a:rPr lang="en-US" dirty="0"/>
                        <a:t>93% (blinded CDC samples)</a:t>
                      </a:r>
                    </a:p>
                  </a:txBody>
                  <a:tcPr/>
                </a:tc>
                <a:tc>
                  <a:txBody>
                    <a:bodyPr/>
                    <a:lstStyle/>
                    <a:p>
                      <a:r>
                        <a:rPr lang="en-US" dirty="0"/>
                        <a:t>20% </a:t>
                      </a:r>
                      <a:r>
                        <a:rPr lang="en-US" b="1" i="1" dirty="0"/>
                        <a:t>to Bb ss B31</a:t>
                      </a:r>
                    </a:p>
                  </a:txBody>
                  <a:tcPr/>
                </a:tc>
                <a:extLst>
                  <a:ext uri="{0D108BD9-81ED-4DB2-BD59-A6C34878D82A}">
                    <a16:rowId xmlns:a16="http://schemas.microsoft.com/office/drawing/2014/main" val="206095570"/>
                  </a:ext>
                </a:extLst>
              </a:tr>
              <a:tr h="595312">
                <a:tc>
                  <a:txBody>
                    <a:bodyPr/>
                    <a:lstStyle/>
                    <a:p>
                      <a:r>
                        <a:rPr lang="en-US" dirty="0"/>
                        <a:t>SENSITIVITY LATE</a:t>
                      </a:r>
                    </a:p>
                  </a:txBody>
                  <a:tcPr/>
                </a:tc>
                <a:tc>
                  <a:txBody>
                    <a:bodyPr/>
                    <a:lstStyle/>
                    <a:p>
                      <a:r>
                        <a:rPr lang="en-US" dirty="0"/>
                        <a:t>100% (blinded CDC samples)</a:t>
                      </a:r>
                    </a:p>
                  </a:txBody>
                  <a:tcPr/>
                </a:tc>
                <a:tc>
                  <a:txBody>
                    <a:bodyPr/>
                    <a:lstStyle/>
                    <a:p>
                      <a:r>
                        <a:rPr lang="en-US" dirty="0"/>
                        <a:t>75%</a:t>
                      </a:r>
                      <a:r>
                        <a:rPr lang="en-US" baseline="0" dirty="0"/>
                        <a:t> </a:t>
                      </a:r>
                      <a:r>
                        <a:rPr lang="en-US" b="1" i="1" baseline="0" dirty="0"/>
                        <a:t>to Bb ss B31</a:t>
                      </a:r>
                      <a:endParaRPr lang="en-US" b="1" i="1" dirty="0"/>
                    </a:p>
                  </a:txBody>
                  <a:tcPr/>
                </a:tc>
                <a:extLst>
                  <a:ext uri="{0D108BD9-81ED-4DB2-BD59-A6C34878D82A}">
                    <a16:rowId xmlns:a16="http://schemas.microsoft.com/office/drawing/2014/main" val="3054477131"/>
                  </a:ext>
                </a:extLst>
              </a:tr>
            </a:tbl>
          </a:graphicData>
        </a:graphic>
      </p:graphicFrame>
    </p:spTree>
    <p:extLst>
      <p:ext uri="{BB962C8B-B14F-4D97-AF65-F5344CB8AC3E}">
        <p14:creationId xmlns:p14="http://schemas.microsoft.com/office/powerpoint/2010/main" val="184864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822419" y="249667"/>
            <a:ext cx="5726427" cy="7086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5ACDF"/>
              </a:buClr>
              <a:buSzPts val="3200"/>
              <a:buFont typeface="Helvetica Neue Light"/>
              <a:buNone/>
            </a:pPr>
            <a:r>
              <a:rPr lang="en-US" sz="2800" dirty="0">
                <a:solidFill>
                  <a:srgbClr val="35ACDF"/>
                </a:solidFill>
              </a:rPr>
              <a:t>Content</a:t>
            </a:r>
          </a:p>
        </p:txBody>
      </p:sp>
      <p:sp>
        <p:nvSpPr>
          <p:cNvPr id="16" name="Content Placeholder 5"/>
          <p:cNvSpPr txBox="1">
            <a:spLocks/>
          </p:cNvSpPr>
          <p:nvPr/>
        </p:nvSpPr>
        <p:spPr>
          <a:xfrm>
            <a:off x="822419" y="1221164"/>
            <a:ext cx="9367865" cy="341112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buClrTx/>
            </a:pPr>
            <a:r>
              <a:rPr lang="en-US" sz="2400" dirty="0">
                <a:latin typeface="Arial" panose="020B0604020202020204" pitchFamily="34" charset="0"/>
                <a:cs typeface="Arial" panose="020B0604020202020204" pitchFamily="34" charset="0"/>
              </a:rPr>
              <a:t>The importance of testing for tick-borne diseases</a:t>
            </a:r>
          </a:p>
          <a:p>
            <a:pPr>
              <a:lnSpc>
                <a:spcPct val="200000"/>
              </a:lnSpc>
              <a:buClrTx/>
            </a:pPr>
            <a:r>
              <a:rPr lang="en-US" sz="2400" dirty="0">
                <a:latin typeface="Arial" panose="020B0604020202020204" pitchFamily="34" charset="0"/>
                <a:cs typeface="Arial" panose="020B0604020202020204" pitchFamily="34" charset="0"/>
              </a:rPr>
              <a:t>Current testing: Is it that bad?</a:t>
            </a:r>
          </a:p>
          <a:p>
            <a:pPr>
              <a:lnSpc>
                <a:spcPct val="200000"/>
              </a:lnSpc>
              <a:buClrTx/>
            </a:pPr>
            <a:r>
              <a:rPr lang="en-US" sz="2400" dirty="0">
                <a:latin typeface="Arial" panose="020B0604020202020204" pitchFamily="34" charset="0"/>
                <a:cs typeface="Arial" panose="020B0604020202020204" pitchFamily="34" charset="0"/>
              </a:rPr>
              <a:t>ImmunoBlotting- an IGeneX Exclusive!</a:t>
            </a:r>
          </a:p>
          <a:p>
            <a:pPr>
              <a:lnSpc>
                <a:spcPct val="200000"/>
              </a:lnSpc>
              <a:buClrTx/>
            </a:pPr>
            <a:r>
              <a:rPr lang="en-US" sz="2400" dirty="0">
                <a:latin typeface="Arial" panose="020B0604020202020204" pitchFamily="34" charset="0"/>
                <a:cs typeface="Arial" panose="020B0604020202020204" pitchFamily="34" charset="0"/>
              </a:rPr>
              <a:t>Beyond ImmunoBlotting &amp; Lyme: Why panel testing is important</a:t>
            </a:r>
          </a:p>
          <a:p>
            <a:pPr marL="0" indent="0">
              <a:lnSpc>
                <a:spcPct val="200000"/>
              </a:lnSpc>
              <a:buClrTx/>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94279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0D18C-13DB-42F6-8810-ED9628B20523}"/>
              </a:ext>
            </a:extLst>
          </p:cNvPr>
          <p:cNvSpPr txBox="1"/>
          <p:nvPr/>
        </p:nvSpPr>
        <p:spPr>
          <a:xfrm>
            <a:off x="942693" y="210118"/>
            <a:ext cx="105619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5ACDF"/>
                </a:solidFill>
                <a:uLnTx/>
                <a:uFillTx/>
                <a:latin typeface="Arial" panose="020B0604020202020204" pitchFamily="34" charset="0"/>
                <a:cs typeface="Arial" panose="020B0604020202020204" pitchFamily="34" charset="0"/>
                <a:sym typeface="Arial"/>
              </a:rPr>
              <a:t>Lyme ImmunoBlot specificity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FF0000"/>
                </a:solidFill>
                <a:uLnTx/>
                <a:uFillTx/>
                <a:latin typeface="Arial" panose="020B0604020202020204" pitchFamily="34" charset="0"/>
                <a:cs typeface="Arial" panose="020B0604020202020204" pitchFamily="34" charset="0"/>
                <a:sym typeface="Arial"/>
              </a:rPr>
              <a:t>Unlike standard serologies, no tradeoff between sensitivity and specificity</a:t>
            </a:r>
          </a:p>
        </p:txBody>
      </p:sp>
      <p:sp>
        <p:nvSpPr>
          <p:cNvPr id="5" name="Rectangle 4">
            <a:extLst>
              <a:ext uri="{FF2B5EF4-FFF2-40B4-BE49-F238E27FC236}">
                <a16:creationId xmlns:a16="http://schemas.microsoft.com/office/drawing/2014/main" id="{58207B1A-FDF9-4CA9-A6DF-85ADC7684581}"/>
              </a:ext>
            </a:extLst>
          </p:cNvPr>
          <p:cNvSpPr/>
          <p:nvPr/>
        </p:nvSpPr>
        <p:spPr>
          <a:xfrm>
            <a:off x="1487584" y="5124775"/>
            <a:ext cx="947217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*Western blot results were provided by CDC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**Out of 46 samples with antibodies to viruses, 11 had antibodies to CMV; 24 to EBV, 7 to HSV; and 4 to HCV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**Only 2 of 24 samples with antibodies to EBV were positive by Lyme IB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PT = proficiency test</a:t>
            </a:r>
          </a:p>
        </p:txBody>
      </p:sp>
      <p:graphicFrame>
        <p:nvGraphicFramePr>
          <p:cNvPr id="8" name="Content Placeholder 5">
            <a:extLst>
              <a:ext uri="{FF2B5EF4-FFF2-40B4-BE49-F238E27FC236}">
                <a16:creationId xmlns:a16="http://schemas.microsoft.com/office/drawing/2014/main" id="{1C21627F-60C4-41F9-B73A-24D62DBB88B5}"/>
              </a:ext>
            </a:extLst>
          </p:cNvPr>
          <p:cNvGraphicFramePr>
            <a:graphicFrameLocks/>
          </p:cNvGraphicFramePr>
          <p:nvPr/>
        </p:nvGraphicFramePr>
        <p:xfrm>
          <a:off x="1306288" y="1382490"/>
          <a:ext cx="9154881" cy="3742285"/>
        </p:xfrm>
        <a:graphic>
          <a:graphicData uri="http://schemas.openxmlformats.org/drawingml/2006/table">
            <a:tbl>
              <a:tblPr firstRow="1" firstCol="1" bandRow="1">
                <a:tableStyleId>{5C22544A-7EE6-4342-B048-85BDC9FD1C3A}</a:tableStyleId>
              </a:tblPr>
              <a:tblGrid>
                <a:gridCol w="1514869">
                  <a:extLst>
                    <a:ext uri="{9D8B030D-6E8A-4147-A177-3AD203B41FA5}">
                      <a16:colId xmlns:a16="http://schemas.microsoft.com/office/drawing/2014/main" val="840523334"/>
                    </a:ext>
                  </a:extLst>
                </a:gridCol>
                <a:gridCol w="1266302">
                  <a:extLst>
                    <a:ext uri="{9D8B030D-6E8A-4147-A177-3AD203B41FA5}">
                      <a16:colId xmlns:a16="http://schemas.microsoft.com/office/drawing/2014/main" val="1818689386"/>
                    </a:ext>
                  </a:extLst>
                </a:gridCol>
                <a:gridCol w="1062754">
                  <a:extLst>
                    <a:ext uri="{9D8B030D-6E8A-4147-A177-3AD203B41FA5}">
                      <a16:colId xmlns:a16="http://schemas.microsoft.com/office/drawing/2014/main" val="3563045219"/>
                    </a:ext>
                  </a:extLst>
                </a:gridCol>
                <a:gridCol w="1062754">
                  <a:extLst>
                    <a:ext uri="{9D8B030D-6E8A-4147-A177-3AD203B41FA5}">
                      <a16:colId xmlns:a16="http://schemas.microsoft.com/office/drawing/2014/main" val="3793855455"/>
                    </a:ext>
                  </a:extLst>
                </a:gridCol>
                <a:gridCol w="1062754">
                  <a:extLst>
                    <a:ext uri="{9D8B030D-6E8A-4147-A177-3AD203B41FA5}">
                      <a16:colId xmlns:a16="http://schemas.microsoft.com/office/drawing/2014/main" val="1389409713"/>
                    </a:ext>
                  </a:extLst>
                </a:gridCol>
                <a:gridCol w="1062754">
                  <a:extLst>
                    <a:ext uri="{9D8B030D-6E8A-4147-A177-3AD203B41FA5}">
                      <a16:colId xmlns:a16="http://schemas.microsoft.com/office/drawing/2014/main" val="481300831"/>
                    </a:ext>
                  </a:extLst>
                </a:gridCol>
                <a:gridCol w="1061816">
                  <a:extLst>
                    <a:ext uri="{9D8B030D-6E8A-4147-A177-3AD203B41FA5}">
                      <a16:colId xmlns:a16="http://schemas.microsoft.com/office/drawing/2014/main" val="4048306947"/>
                    </a:ext>
                  </a:extLst>
                </a:gridCol>
                <a:gridCol w="1060878">
                  <a:extLst>
                    <a:ext uri="{9D8B030D-6E8A-4147-A177-3AD203B41FA5}">
                      <a16:colId xmlns:a16="http://schemas.microsoft.com/office/drawing/2014/main" val="86006301"/>
                    </a:ext>
                  </a:extLst>
                </a:gridCol>
              </a:tblGrid>
              <a:tr h="599881">
                <a:tc rowSpan="3">
                  <a:txBody>
                    <a:bodyPr/>
                    <a:lstStyle/>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Samples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lnSpc>
                          <a:spcPct val="107000"/>
                        </a:lnSpc>
                        <a:spcBef>
                          <a:spcPts val="0"/>
                        </a:spcBef>
                        <a:spcAft>
                          <a:spcPts val="0"/>
                        </a:spcAft>
                      </a:pPr>
                      <a:r>
                        <a:rPr lang="en-US" sz="1200" dirty="0">
                          <a:effectLst/>
                        </a:rPr>
                        <a:t> </a:t>
                      </a:r>
                    </a:p>
                    <a:p>
                      <a:pPr marL="0" marR="0" algn="ctr">
                        <a:lnSpc>
                          <a:spcPct val="107000"/>
                        </a:lnSpc>
                        <a:spcBef>
                          <a:spcPts val="0"/>
                        </a:spcBef>
                        <a:spcAft>
                          <a:spcPts val="0"/>
                        </a:spcAft>
                      </a:pPr>
                      <a:r>
                        <a:rPr lang="en-US" sz="1200" dirty="0">
                          <a:effectLst/>
                        </a:rPr>
                        <a:t>Negatives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0"/>
                        </a:spcAft>
                      </a:pPr>
                      <a:r>
                        <a:rPr lang="en-US" sz="1200" dirty="0">
                          <a:effectLst/>
                        </a:rPr>
                        <a:t> </a:t>
                      </a:r>
                    </a:p>
                    <a:p>
                      <a:pPr marL="0" marR="0" algn="ctr">
                        <a:lnSpc>
                          <a:spcPct val="107000"/>
                        </a:lnSpc>
                        <a:spcBef>
                          <a:spcPts val="0"/>
                        </a:spcBef>
                        <a:spcAft>
                          <a:spcPts val="0"/>
                        </a:spcAft>
                      </a:pPr>
                      <a:r>
                        <a:rPr lang="en-US" sz="1200" dirty="0">
                          <a:effectLst/>
                        </a:rPr>
                        <a:t>Lyme IB (In-House)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dirty="0">
                          <a:effectLst/>
                        </a:rPr>
                        <a:t> </a:t>
                      </a:r>
                    </a:p>
                    <a:p>
                      <a:pPr marL="0" marR="0" algn="ctr">
                        <a:lnSpc>
                          <a:spcPct val="107000"/>
                        </a:lnSpc>
                        <a:spcBef>
                          <a:spcPts val="0"/>
                        </a:spcBef>
                        <a:spcAft>
                          <a:spcPts val="0"/>
                        </a:spcAft>
                      </a:pPr>
                      <a:r>
                        <a:rPr lang="en-US" sz="1200" dirty="0">
                          <a:effectLst/>
                        </a:rPr>
                        <a:t>Lyme IB (CDC)</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3911530"/>
                  </a:ext>
                </a:extLst>
              </a:tr>
              <a:tr h="290082">
                <a:tc vMerge="1">
                  <a:txBody>
                    <a:bodyPr/>
                    <a:lstStyle/>
                    <a:p>
                      <a:endParaRPr lang="en-US"/>
                    </a:p>
                  </a:txBody>
                  <a:tcPr/>
                </a:tc>
                <a:tc vMerge="1">
                  <a:txBody>
                    <a:bodyPr/>
                    <a:lstStyle/>
                    <a:p>
                      <a:endParaRPr lang="en-US"/>
                    </a:p>
                  </a:txBody>
                  <a:tcPr/>
                </a:tc>
                <a:tc gridSpan="6">
                  <a:txBody>
                    <a:bodyPr/>
                    <a:lstStyle/>
                    <a:p>
                      <a:pPr marL="0" marR="0" algn="ctr">
                        <a:lnSpc>
                          <a:spcPct val="107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2022495"/>
                  </a:ext>
                </a:extLst>
              </a:tr>
              <a:tr h="24158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IgM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1910" marR="0" algn="ctr">
                        <a:lnSpc>
                          <a:spcPct val="107000"/>
                        </a:lnSpc>
                        <a:spcBef>
                          <a:spcPts val="0"/>
                        </a:spcBef>
                        <a:spcAft>
                          <a:spcPts val="0"/>
                        </a:spcAft>
                      </a:pPr>
                      <a:r>
                        <a:rPr lang="en-US" sz="1000" dirty="0">
                          <a:effectLst/>
                        </a:rPr>
                        <a:t>IgG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IgM+IgG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IgM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IgG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IgM+IgG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823860"/>
                  </a:ext>
                </a:extLst>
              </a:tr>
              <a:tr h="290082">
                <a:tc>
                  <a:txBody>
                    <a:bodyPr/>
                    <a:lstStyle/>
                    <a:p>
                      <a:pPr marL="0" marR="0">
                        <a:lnSpc>
                          <a:spcPct val="107000"/>
                        </a:lnSpc>
                        <a:spcBef>
                          <a:spcPts val="0"/>
                        </a:spcBef>
                        <a:spcAft>
                          <a:spcPts val="0"/>
                        </a:spcAft>
                      </a:pPr>
                      <a:r>
                        <a:rPr lang="en-US" sz="1000" dirty="0">
                          <a:effectLst/>
                        </a:rPr>
                        <a:t>CDC Set 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67871"/>
                  </a:ext>
                </a:extLst>
              </a:tr>
              <a:tr h="290082">
                <a:tc>
                  <a:txBody>
                    <a:bodyPr/>
                    <a:lstStyle/>
                    <a:p>
                      <a:pPr marL="0" marR="0">
                        <a:lnSpc>
                          <a:spcPct val="107000"/>
                        </a:lnSpc>
                        <a:spcBef>
                          <a:spcPts val="0"/>
                        </a:spcBef>
                        <a:spcAft>
                          <a:spcPts val="0"/>
                        </a:spcAft>
                      </a:pPr>
                      <a:r>
                        <a:rPr lang="en-US" sz="1000" dirty="0">
                          <a:effectLst/>
                        </a:rPr>
                        <a:t>CDC Set 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9120162"/>
                  </a:ext>
                </a:extLst>
              </a:tr>
              <a:tr h="290082">
                <a:tc>
                  <a:txBody>
                    <a:bodyPr/>
                    <a:lstStyle/>
                    <a:p>
                      <a:pPr marL="0" marR="0">
                        <a:lnSpc>
                          <a:spcPct val="107000"/>
                        </a:lnSpc>
                        <a:spcBef>
                          <a:spcPts val="0"/>
                        </a:spcBef>
                        <a:spcAft>
                          <a:spcPts val="0"/>
                        </a:spcAft>
                      </a:pPr>
                      <a:r>
                        <a:rPr lang="en-US" sz="1000" dirty="0">
                          <a:effectLst/>
                        </a:rPr>
                        <a:t>PT Samples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1824669"/>
                  </a:ext>
                </a:extLst>
              </a:tr>
              <a:tr h="290082">
                <a:tc>
                  <a:txBody>
                    <a:bodyPr/>
                    <a:lstStyle/>
                    <a:p>
                      <a:pPr marL="0" marR="0">
                        <a:lnSpc>
                          <a:spcPct val="107000"/>
                        </a:lnSpc>
                        <a:spcBef>
                          <a:spcPts val="0"/>
                        </a:spcBef>
                        <a:spcAft>
                          <a:spcPts val="0"/>
                        </a:spcAft>
                      </a:pPr>
                      <a:r>
                        <a:rPr lang="en-US" sz="1000" dirty="0">
                          <a:effectLst/>
                        </a:rPr>
                        <a:t>Autoimmune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42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7664403"/>
                  </a:ext>
                </a:extLst>
              </a:tr>
              <a:tr h="290082">
                <a:tc>
                  <a:txBody>
                    <a:bodyPr/>
                    <a:lstStyle/>
                    <a:p>
                      <a:pPr marL="0" marR="0">
                        <a:lnSpc>
                          <a:spcPct val="107000"/>
                        </a:lnSpc>
                        <a:spcBef>
                          <a:spcPts val="0"/>
                        </a:spcBef>
                        <a:spcAft>
                          <a:spcPts val="0"/>
                        </a:spcAft>
                      </a:pPr>
                      <a:r>
                        <a:rPr lang="en-US" sz="1000" dirty="0">
                          <a:effectLst/>
                        </a:rPr>
                        <a:t>Viral Infections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46**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679813"/>
                  </a:ext>
                </a:extLst>
              </a:tr>
              <a:tr h="290082">
                <a:tc>
                  <a:txBody>
                    <a:bodyPr/>
                    <a:lstStyle/>
                    <a:p>
                      <a:pPr marL="0" marR="0">
                        <a:lnSpc>
                          <a:spcPct val="107000"/>
                        </a:lnSpc>
                        <a:spcBef>
                          <a:spcPts val="0"/>
                        </a:spcBef>
                        <a:spcAft>
                          <a:spcPts val="0"/>
                        </a:spcAft>
                      </a:pPr>
                      <a:r>
                        <a:rPr lang="en-US" sz="1000" dirty="0">
                          <a:effectLst/>
                        </a:rPr>
                        <a:t>RPR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458341"/>
                  </a:ext>
                </a:extLst>
              </a:tr>
              <a:tr h="290082">
                <a:tc>
                  <a:txBody>
                    <a:bodyPr/>
                    <a:lstStyle/>
                    <a:p>
                      <a:pPr marL="0" marR="0">
                        <a:lnSpc>
                          <a:spcPct val="107000"/>
                        </a:lnSpc>
                        <a:spcBef>
                          <a:spcPts val="0"/>
                        </a:spcBef>
                        <a:spcAft>
                          <a:spcPts val="0"/>
                        </a:spcAft>
                      </a:pPr>
                      <a:r>
                        <a:rPr lang="en-US" sz="1000" dirty="0">
                          <a:effectLst/>
                        </a:rPr>
                        <a:t>Total False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525860"/>
                  </a:ext>
                </a:extLst>
              </a:tr>
              <a:tr h="290082">
                <a:tc>
                  <a:txBody>
                    <a:bodyPr/>
                    <a:lstStyle/>
                    <a:p>
                      <a:pPr marL="0" marR="0">
                        <a:lnSpc>
                          <a:spcPct val="107000"/>
                        </a:lnSpc>
                        <a:spcBef>
                          <a:spcPts val="0"/>
                        </a:spcBef>
                        <a:spcAft>
                          <a:spcPts val="0"/>
                        </a:spcAft>
                      </a:pPr>
                      <a:r>
                        <a:rPr lang="en-US" sz="1000" dirty="0">
                          <a:effectLst/>
                        </a:rPr>
                        <a:t>Total True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152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151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148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147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152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151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151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293254"/>
                  </a:ext>
                </a:extLst>
              </a:tr>
              <a:tr h="290082">
                <a:tc gridSpan="2">
                  <a:txBody>
                    <a:bodyPr/>
                    <a:lstStyle/>
                    <a:p>
                      <a:pPr marL="0" marR="0" algn="ctr">
                        <a:lnSpc>
                          <a:spcPct val="107000"/>
                        </a:lnSpc>
                        <a:spcBef>
                          <a:spcPts val="0"/>
                        </a:spcBef>
                        <a:spcAft>
                          <a:spcPts val="0"/>
                        </a:spcAft>
                      </a:pPr>
                      <a:r>
                        <a:rPr lang="en-US" sz="1400" b="1" dirty="0">
                          <a:effectLst/>
                        </a:rPr>
                        <a:t>Specificity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99.3</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97.4</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96.7</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100</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99.3</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99.3</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8862528"/>
                  </a:ext>
                </a:extLst>
              </a:tr>
            </a:tbl>
          </a:graphicData>
        </a:graphic>
      </p:graphicFrame>
    </p:spTree>
    <p:extLst>
      <p:ext uri="{BB962C8B-B14F-4D97-AF65-F5344CB8AC3E}">
        <p14:creationId xmlns:p14="http://schemas.microsoft.com/office/powerpoint/2010/main" val="317889323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06983" y="280145"/>
            <a:ext cx="10447051" cy="708641"/>
          </a:xfrm>
        </p:spPr>
        <p:txBody>
          <a:bodyPr/>
          <a:lstStyle/>
          <a:p>
            <a:pPr lvl="0"/>
            <a:r>
              <a:rPr lang="en-US" sz="3000" dirty="0"/>
              <a:t>Lyme ImmunoBlot: Unprecedented sensitivity</a:t>
            </a:r>
          </a:p>
        </p:txBody>
      </p:sp>
      <p:pic>
        <p:nvPicPr>
          <p:cNvPr id="4" name="Content Placeholder 3"/>
          <p:cNvPicPr>
            <a:picLocks noGrp="1" noChangeAspect="1"/>
          </p:cNvPicPr>
          <p:nvPr>
            <p:ph idx="4294967295"/>
          </p:nvPr>
        </p:nvPicPr>
        <p:blipFill>
          <a:blip r:embed="rId2"/>
          <a:stretch>
            <a:fillRect/>
          </a:stretch>
        </p:blipFill>
        <p:spPr>
          <a:xfrm>
            <a:off x="2056137" y="1483979"/>
            <a:ext cx="7734300" cy="2882900"/>
          </a:xfrm>
          <a:prstGeom prst="rect">
            <a:avLst/>
          </a:prstGeom>
          <a:solidFill>
            <a:schemeClr val="accent5">
              <a:lumMod val="20000"/>
              <a:lumOff val="80000"/>
            </a:schemeClr>
          </a:solidFill>
        </p:spPr>
      </p:pic>
      <p:sp>
        <p:nvSpPr>
          <p:cNvPr id="3" name="TextBox 2"/>
          <p:cNvSpPr txBox="1"/>
          <p:nvPr/>
        </p:nvSpPr>
        <p:spPr>
          <a:xfrm>
            <a:off x="2056137" y="4517001"/>
            <a:ext cx="81295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GAME CHANGER!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IGeneX Lyme ImmunoBlot picked up 93% of </a:t>
            </a:r>
            <a:r>
              <a:rPr kumimoji="0" lang="en-US" sz="2000" b="1" i="0" u="none" strike="noStrike" kern="0" cap="none" spc="0" normalizeH="0" baseline="0" noProof="0" dirty="0">
                <a:ln>
                  <a:noFill/>
                </a:ln>
                <a:solidFill>
                  <a:srgbClr val="000000"/>
                </a:solidFill>
                <a:effectLst/>
                <a:uLnTx/>
                <a:uFillTx/>
                <a:latin typeface="Arial"/>
                <a:cs typeface="Arial"/>
                <a:sym typeface="Arial"/>
              </a:rPr>
              <a:t>early cases!!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No other test of any kind has been demonstrated to do this</a:t>
            </a:r>
          </a:p>
          <a:p>
            <a:pPr marL="0" marR="0" lvl="0" indent="0" algn="l"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Arial" panose="020B0604020202020204" pitchFamily="34" charset="0"/>
                <a:sym typeface="Arial"/>
              </a:rPr>
              <a:t>Late-appearing IgM is significant (remember the 99.3+% specificity)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154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13;p57">
            <a:extLst>
              <a:ext uri="{FF2B5EF4-FFF2-40B4-BE49-F238E27FC236}">
                <a16:creationId xmlns:a16="http://schemas.microsoft.com/office/drawing/2014/main" id="{9BAF1EA4-F70B-8D4D-9E74-CA4BCE9730F0}"/>
              </a:ext>
            </a:extLst>
          </p:cNvPr>
          <p:cNvSpPr txBox="1">
            <a:spLocks/>
          </p:cNvSpPr>
          <p:nvPr/>
        </p:nvSpPr>
        <p:spPr>
          <a:xfrm>
            <a:off x="883609" y="244649"/>
            <a:ext cx="10470190" cy="10072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35ACDF"/>
              </a:buClr>
              <a:buSzPts val="4400"/>
              <a:buFont typeface="Arial"/>
              <a:buNone/>
              <a:defRPr sz="4400" b="0" i="0" u="none" strike="noStrike" cap="none">
                <a:solidFill>
                  <a:srgbClr val="35ACDF"/>
                </a:solidFill>
                <a:latin typeface="Helvetica Neue Light"/>
                <a:ea typeface="Helvetica Neue Light"/>
                <a:cs typeface="Helvetica Neue Light"/>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F0"/>
              </a:buClr>
              <a:buSzPts val="2800"/>
              <a:buFont typeface="Arial"/>
              <a:buNone/>
              <a:tabLst/>
              <a:defRPr/>
            </a:pPr>
            <a:r>
              <a:rPr kumimoji="0" lang="en-US" sz="3000" b="0" i="0" u="none" strike="noStrike" kern="0" cap="none" spc="0" normalizeH="0" baseline="0" noProof="0" dirty="0">
                <a:ln>
                  <a:noFill/>
                </a:ln>
                <a:solidFill>
                  <a:srgbClr val="00B0F0"/>
                </a:solidFill>
                <a:effectLst/>
                <a:uLnTx/>
                <a:uFillTx/>
                <a:latin typeface="Arial" panose="020B0604020202020204" pitchFamily="34" charset="0"/>
                <a:ea typeface="Helvetica Neue Light"/>
                <a:cs typeface="Arial" panose="020B0604020202020204" pitchFamily="34" charset="0"/>
                <a:sym typeface="Helvetica Neue Light"/>
              </a:rPr>
              <a:t>Comparison of assay performance on clinical samples</a:t>
            </a:r>
          </a:p>
        </p:txBody>
      </p:sp>
      <p:sp>
        <p:nvSpPr>
          <p:cNvPr id="14" name="TextBox 13">
            <a:extLst>
              <a:ext uri="{FF2B5EF4-FFF2-40B4-BE49-F238E27FC236}">
                <a16:creationId xmlns:a16="http://schemas.microsoft.com/office/drawing/2014/main" id="{C517EC01-1620-0E46-8829-88A76B33632D}"/>
              </a:ext>
            </a:extLst>
          </p:cNvPr>
          <p:cNvSpPr txBox="1"/>
          <p:nvPr/>
        </p:nvSpPr>
        <p:spPr>
          <a:xfrm>
            <a:off x="1301890" y="3223698"/>
            <a:ext cx="93120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Data above based on 97 well-characterized samples (49 Lyme positive samples and 48 Lyme negative samples). 74 of the samples were provided by the CDC, which included 49 Lyme positive patient serum samples and 25 Lyme negative patient serum samples. EIA and Lyme Western Blot results too were provided by the CDC. The remaining 23 Lyme negative samples were purchased from New York Biologics, NY.</a:t>
            </a:r>
          </a:p>
        </p:txBody>
      </p:sp>
      <p:sp>
        <p:nvSpPr>
          <p:cNvPr id="16" name="TextBox 15">
            <a:extLst>
              <a:ext uri="{FF2B5EF4-FFF2-40B4-BE49-F238E27FC236}">
                <a16:creationId xmlns:a16="http://schemas.microsoft.com/office/drawing/2014/main" id="{5B2D62D2-AC26-544D-AD13-3793100BFCED}"/>
              </a:ext>
            </a:extLst>
          </p:cNvPr>
          <p:cNvSpPr txBox="1"/>
          <p:nvPr/>
        </p:nvSpPr>
        <p:spPr>
          <a:xfrm>
            <a:off x="1162994" y="4884968"/>
            <a:ext cx="9633626" cy="707886"/>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Based on the data, IGeneX Lyme ImmunoBlots should be used for detection of antibodies to </a:t>
            </a:r>
            <a:r>
              <a:rPr kumimoji="0" lang="en-US" sz="2000" b="0" i="1"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B. burgdorferi </a:t>
            </a:r>
            <a:r>
              <a:rPr kumimoji="0" lang="en-US" sz="20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in patients suspected of having Lyme disease. </a:t>
            </a:r>
          </a:p>
        </p:txBody>
      </p:sp>
      <p:pic>
        <p:nvPicPr>
          <p:cNvPr id="7" name="Picture 6">
            <a:extLst>
              <a:ext uri="{FF2B5EF4-FFF2-40B4-BE49-F238E27FC236}">
                <a16:creationId xmlns:a16="http://schemas.microsoft.com/office/drawing/2014/main" id="{D5FFB05B-F56E-7142-A5B8-6EE7095D5C4F}"/>
              </a:ext>
            </a:extLst>
          </p:cNvPr>
          <p:cNvPicPr>
            <a:picLocks noChangeAspect="1"/>
          </p:cNvPicPr>
          <p:nvPr/>
        </p:nvPicPr>
        <p:blipFill>
          <a:blip r:embed="rId2"/>
          <a:stretch>
            <a:fillRect/>
          </a:stretch>
        </p:blipFill>
        <p:spPr>
          <a:xfrm>
            <a:off x="1196965" y="1633604"/>
            <a:ext cx="9599655" cy="1427496"/>
          </a:xfrm>
          <a:prstGeom prst="rect">
            <a:avLst/>
          </a:prstGeom>
        </p:spPr>
      </p:pic>
    </p:spTree>
    <p:extLst>
      <p:ext uri="{BB962C8B-B14F-4D97-AF65-F5344CB8AC3E}">
        <p14:creationId xmlns:p14="http://schemas.microsoft.com/office/powerpoint/2010/main" val="3161109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3D108-FC19-DC43-B1A9-455C3CC9EDB1}"/>
              </a:ext>
            </a:extLst>
          </p:cNvPr>
          <p:cNvSpPr txBox="1"/>
          <p:nvPr/>
        </p:nvSpPr>
        <p:spPr>
          <a:xfrm>
            <a:off x="942692" y="255619"/>
            <a:ext cx="10553408" cy="523220"/>
          </a:xfrm>
          <a:prstGeom prst="rect">
            <a:avLst/>
          </a:prstGeom>
          <a:noFill/>
        </p:spPr>
        <p:txBody>
          <a:bodyPr wrap="square" rtlCol="0">
            <a:spAutoFit/>
          </a:bodyPr>
          <a:lstStyle/>
          <a:p>
            <a:r>
              <a:rPr lang="en-US" sz="2800" dirty="0">
                <a:solidFill>
                  <a:srgbClr val="35ACDF"/>
                </a:solidFill>
                <a:latin typeface="Arial" panose="020B0604020202020204" pitchFamily="34" charset="0"/>
                <a:cs typeface="Arial" panose="020B0604020202020204" pitchFamily="34" charset="0"/>
              </a:rPr>
              <a:t>IGeneX Lyme ImmunoBlot vs. Standard Testing</a:t>
            </a:r>
            <a:endParaRPr lang="en-US" sz="1050" spc="50" dirty="0">
              <a:solidFill>
                <a:srgbClr val="35ACD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9842F7E-ACA1-C54F-8503-B239495AF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0577" y="519988"/>
            <a:ext cx="3868324" cy="3917499"/>
          </a:xfrm>
          <a:prstGeom prst="rect">
            <a:avLst/>
          </a:prstGeom>
        </p:spPr>
      </p:pic>
      <p:sp>
        <p:nvSpPr>
          <p:cNvPr id="9" name="Rectangle 8">
            <a:extLst>
              <a:ext uri="{FF2B5EF4-FFF2-40B4-BE49-F238E27FC236}">
                <a16:creationId xmlns:a16="http://schemas.microsoft.com/office/drawing/2014/main" id="{D61D1C3F-08B2-664A-AADC-C54482A6806E}"/>
              </a:ext>
            </a:extLst>
          </p:cNvPr>
          <p:cNvSpPr/>
          <p:nvPr/>
        </p:nvSpPr>
        <p:spPr>
          <a:xfrm>
            <a:off x="8672605" y="4434223"/>
            <a:ext cx="951961" cy="369332"/>
          </a:xfrm>
          <a:prstGeom prst="rect">
            <a:avLst/>
          </a:prstGeom>
        </p:spPr>
        <p:txBody>
          <a:bodyPr wrap="square">
            <a:spAutoFit/>
          </a:bodyPr>
          <a:lstStyle/>
          <a:p>
            <a:pPr algn="ctr"/>
            <a:r>
              <a:rPr lang="en-US" sz="900" b="1" dirty="0"/>
              <a:t>STANDARD</a:t>
            </a:r>
          </a:p>
          <a:p>
            <a:pPr algn="ctr"/>
            <a:r>
              <a:rPr lang="en-US" sz="900" dirty="0"/>
              <a:t>TESTS</a:t>
            </a:r>
          </a:p>
        </p:txBody>
      </p:sp>
      <p:sp>
        <p:nvSpPr>
          <p:cNvPr id="10" name="Rectangle 9">
            <a:extLst>
              <a:ext uri="{FF2B5EF4-FFF2-40B4-BE49-F238E27FC236}">
                <a16:creationId xmlns:a16="http://schemas.microsoft.com/office/drawing/2014/main" id="{0552B29B-6B01-1D4A-A0C0-06D506275626}"/>
              </a:ext>
            </a:extLst>
          </p:cNvPr>
          <p:cNvSpPr/>
          <p:nvPr/>
        </p:nvSpPr>
        <p:spPr>
          <a:xfrm>
            <a:off x="10443287" y="4434223"/>
            <a:ext cx="1052813" cy="369332"/>
          </a:xfrm>
          <a:prstGeom prst="rect">
            <a:avLst/>
          </a:prstGeom>
        </p:spPr>
        <p:txBody>
          <a:bodyPr wrap="square">
            <a:spAutoFit/>
          </a:bodyPr>
          <a:lstStyle/>
          <a:p>
            <a:pPr algn="ctr"/>
            <a:r>
              <a:rPr lang="en-US" sz="900" b="1" dirty="0"/>
              <a:t>IGENEX</a:t>
            </a:r>
          </a:p>
          <a:p>
            <a:pPr algn="ctr"/>
            <a:r>
              <a:rPr lang="en-US" sz="900" dirty="0"/>
              <a:t>IMMUNOBLOT</a:t>
            </a:r>
          </a:p>
        </p:txBody>
      </p:sp>
      <p:sp>
        <p:nvSpPr>
          <p:cNvPr id="13" name="Rectangle 12">
            <a:extLst>
              <a:ext uri="{FF2B5EF4-FFF2-40B4-BE49-F238E27FC236}">
                <a16:creationId xmlns:a16="http://schemas.microsoft.com/office/drawing/2014/main" id="{F59E6185-EF68-3345-A21E-24029EC36F67}"/>
              </a:ext>
            </a:extLst>
          </p:cNvPr>
          <p:cNvSpPr/>
          <p:nvPr/>
        </p:nvSpPr>
        <p:spPr>
          <a:xfrm>
            <a:off x="8440271" y="4928889"/>
            <a:ext cx="3244096" cy="584775"/>
          </a:xfrm>
          <a:prstGeom prst="rect">
            <a:avLst/>
          </a:prstGeom>
        </p:spPr>
        <p:txBody>
          <a:bodyPr wrap="square">
            <a:spAutoFit/>
          </a:bodyPr>
          <a:lstStyle/>
          <a:p>
            <a:r>
              <a:rPr lang="en-US" sz="800" dirty="0"/>
              <a:t>Source: Waddell LA, Greig J, Mascarenhas M, Harding S, Lindsay R, Ogden N (2016) The Accuracy of Diagnostic Tests for Lyme Disease in Humans, A Systematic Review and Meta-Analysis of North American Research. PLoS ONE 11(12): e0168613.</a:t>
            </a:r>
          </a:p>
        </p:txBody>
      </p:sp>
      <p:sp>
        <p:nvSpPr>
          <p:cNvPr id="14" name="Rectangle 13">
            <a:extLst>
              <a:ext uri="{FF2B5EF4-FFF2-40B4-BE49-F238E27FC236}">
                <a16:creationId xmlns:a16="http://schemas.microsoft.com/office/drawing/2014/main" id="{F653120E-3E20-3643-ABF4-1ABAE9B6459B}"/>
              </a:ext>
            </a:extLst>
          </p:cNvPr>
          <p:cNvSpPr/>
          <p:nvPr/>
        </p:nvSpPr>
        <p:spPr>
          <a:xfrm>
            <a:off x="6424363" y="2148409"/>
            <a:ext cx="2011174" cy="276999"/>
          </a:xfrm>
          <a:prstGeom prst="rect">
            <a:avLst/>
          </a:prstGeom>
        </p:spPr>
        <p:txBody>
          <a:bodyPr wrap="square">
            <a:spAutoFit/>
          </a:bodyPr>
          <a:lstStyle/>
          <a:p>
            <a:pPr marL="171450" indent="-171450">
              <a:buFont typeface="Wingdings" pitchFamily="2" charset="2"/>
              <a:buChar char="ü"/>
            </a:pPr>
            <a:r>
              <a:rPr lang="en-US" sz="1200" i="1" dirty="0"/>
              <a:t>B. burgdorferi B31</a:t>
            </a:r>
          </a:p>
        </p:txBody>
      </p:sp>
      <p:sp>
        <p:nvSpPr>
          <p:cNvPr id="15" name="Rectangle 14">
            <a:extLst>
              <a:ext uri="{FF2B5EF4-FFF2-40B4-BE49-F238E27FC236}">
                <a16:creationId xmlns:a16="http://schemas.microsoft.com/office/drawing/2014/main" id="{048A8316-6592-EA47-823A-AF069510BA44}"/>
              </a:ext>
            </a:extLst>
          </p:cNvPr>
          <p:cNvSpPr/>
          <p:nvPr/>
        </p:nvSpPr>
        <p:spPr>
          <a:xfrm>
            <a:off x="6398275" y="3359229"/>
            <a:ext cx="2011174" cy="1569660"/>
          </a:xfrm>
          <a:prstGeom prst="rect">
            <a:avLst/>
          </a:prstGeom>
        </p:spPr>
        <p:txBody>
          <a:bodyPr wrap="square">
            <a:spAutoFit/>
          </a:bodyPr>
          <a:lstStyle/>
          <a:p>
            <a:pPr marL="171450" indent="-171450">
              <a:buFont typeface="Wingdings" pitchFamily="2" charset="2"/>
              <a:buChar char="ü"/>
            </a:pPr>
            <a:r>
              <a:rPr lang="en-US" sz="1200" i="1" dirty="0"/>
              <a:t>B. burgdorferi B31</a:t>
            </a:r>
          </a:p>
          <a:p>
            <a:pPr marL="171450" indent="-171450">
              <a:buFont typeface="Wingdings" pitchFamily="2" charset="2"/>
              <a:buChar char="ü"/>
            </a:pPr>
            <a:r>
              <a:rPr lang="en-US" sz="1200" i="1" dirty="0"/>
              <a:t>B. burgdorferi 297</a:t>
            </a:r>
          </a:p>
          <a:p>
            <a:pPr marL="171450" indent="-171450">
              <a:buFont typeface="Wingdings" pitchFamily="2" charset="2"/>
              <a:buChar char="ü"/>
            </a:pPr>
            <a:r>
              <a:rPr lang="en-US" sz="1200" i="1" dirty="0"/>
              <a:t>B. californiensis</a:t>
            </a:r>
          </a:p>
          <a:p>
            <a:pPr marL="171450" indent="-171450">
              <a:buFont typeface="Wingdings" pitchFamily="2" charset="2"/>
              <a:buChar char="ü"/>
            </a:pPr>
            <a:r>
              <a:rPr lang="en-US" sz="1200" i="1" dirty="0"/>
              <a:t>B. mayonii</a:t>
            </a:r>
          </a:p>
          <a:p>
            <a:pPr marL="171450" indent="-171450">
              <a:buFont typeface="Wingdings" pitchFamily="2" charset="2"/>
              <a:buChar char="ü"/>
            </a:pPr>
            <a:r>
              <a:rPr lang="en-US" sz="1200" i="1" dirty="0"/>
              <a:t>B. afzelii</a:t>
            </a:r>
          </a:p>
          <a:p>
            <a:pPr marL="171450" indent="-171450">
              <a:buFont typeface="Wingdings" pitchFamily="2" charset="2"/>
              <a:buChar char="ü"/>
            </a:pPr>
            <a:r>
              <a:rPr lang="en-US" sz="1200" i="1" dirty="0"/>
              <a:t>B. garinii</a:t>
            </a:r>
          </a:p>
          <a:p>
            <a:pPr marL="171450" indent="-171450">
              <a:buFont typeface="Wingdings" pitchFamily="2" charset="2"/>
              <a:buChar char="ü"/>
            </a:pPr>
            <a:r>
              <a:rPr lang="en-US" sz="1200" i="1" dirty="0"/>
              <a:t>B. spielmanii</a:t>
            </a:r>
          </a:p>
          <a:p>
            <a:pPr marL="171450" indent="-171450">
              <a:buFont typeface="Wingdings" pitchFamily="2" charset="2"/>
              <a:buChar char="ü"/>
            </a:pPr>
            <a:r>
              <a:rPr lang="en-US" sz="1200" i="1" dirty="0"/>
              <a:t>B. valaisiana</a:t>
            </a:r>
          </a:p>
        </p:txBody>
      </p:sp>
      <p:sp>
        <p:nvSpPr>
          <p:cNvPr id="16" name="TextBox 15">
            <a:extLst>
              <a:ext uri="{FF2B5EF4-FFF2-40B4-BE49-F238E27FC236}">
                <a16:creationId xmlns:a16="http://schemas.microsoft.com/office/drawing/2014/main" id="{68E6558B-8141-1147-91EE-1CCE3FD22A7F}"/>
              </a:ext>
            </a:extLst>
          </p:cNvPr>
          <p:cNvSpPr txBox="1"/>
          <p:nvPr/>
        </p:nvSpPr>
        <p:spPr>
          <a:xfrm>
            <a:off x="6424363" y="1519100"/>
            <a:ext cx="1576214" cy="584775"/>
          </a:xfrm>
          <a:prstGeom prst="rect">
            <a:avLst/>
          </a:prstGeom>
          <a:noFill/>
        </p:spPr>
        <p:txBody>
          <a:bodyPr wrap="square" rtlCol="0">
            <a:spAutoFit/>
          </a:bodyPr>
          <a:lstStyle/>
          <a:p>
            <a:pPr algn="ctr"/>
            <a:r>
              <a:rPr lang="en-US" sz="1600" b="1" dirty="0"/>
              <a:t>Standard Tests</a:t>
            </a:r>
            <a:endParaRPr lang="en-US" sz="1600" b="1" i="1" dirty="0"/>
          </a:p>
        </p:txBody>
      </p:sp>
      <p:sp>
        <p:nvSpPr>
          <p:cNvPr id="17" name="TextBox 16">
            <a:extLst>
              <a:ext uri="{FF2B5EF4-FFF2-40B4-BE49-F238E27FC236}">
                <a16:creationId xmlns:a16="http://schemas.microsoft.com/office/drawing/2014/main" id="{B1AAFF1F-FB34-C14C-AA33-A4B13AF2AF99}"/>
              </a:ext>
            </a:extLst>
          </p:cNvPr>
          <p:cNvSpPr txBox="1"/>
          <p:nvPr/>
        </p:nvSpPr>
        <p:spPr>
          <a:xfrm>
            <a:off x="6424363" y="2681079"/>
            <a:ext cx="1576214" cy="584775"/>
          </a:xfrm>
          <a:prstGeom prst="rect">
            <a:avLst/>
          </a:prstGeom>
          <a:noFill/>
        </p:spPr>
        <p:txBody>
          <a:bodyPr wrap="square" rtlCol="0">
            <a:spAutoFit/>
          </a:bodyPr>
          <a:lstStyle/>
          <a:p>
            <a:pPr algn="ctr"/>
            <a:r>
              <a:rPr lang="en-US" sz="1600" b="1" dirty="0"/>
              <a:t>IGeneX ImmunoBlot</a:t>
            </a:r>
            <a:endParaRPr lang="en-US" sz="1600" b="1" i="1" dirty="0"/>
          </a:p>
        </p:txBody>
      </p:sp>
      <p:sp>
        <p:nvSpPr>
          <p:cNvPr id="18" name="Content Placeholder 5">
            <a:extLst>
              <a:ext uri="{FF2B5EF4-FFF2-40B4-BE49-F238E27FC236}">
                <a16:creationId xmlns:a16="http://schemas.microsoft.com/office/drawing/2014/main" id="{7C1F5156-8E43-6245-9F43-BB0D4310058C}"/>
              </a:ext>
            </a:extLst>
          </p:cNvPr>
          <p:cNvSpPr txBox="1">
            <a:spLocks/>
          </p:cNvSpPr>
          <p:nvPr/>
        </p:nvSpPr>
        <p:spPr>
          <a:xfrm>
            <a:off x="942503" y="2017967"/>
            <a:ext cx="4986087" cy="30034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1600" dirty="0">
                <a:latin typeface="Arial" panose="020B0604020202020204" pitchFamily="34" charset="0"/>
                <a:cs typeface="Arial" panose="020B0604020202020204" pitchFamily="34" charset="0"/>
              </a:rPr>
              <a:t>Most tests detect only a single </a:t>
            </a:r>
            <a:r>
              <a:rPr lang="en-US" sz="1600" i="1" dirty="0">
                <a:latin typeface="Arial" panose="020B0604020202020204" pitchFamily="34" charset="0"/>
                <a:cs typeface="Arial" panose="020B0604020202020204" pitchFamily="34" charset="0"/>
              </a:rPr>
              <a:t>Borrelia</a:t>
            </a:r>
            <a:r>
              <a:rPr lang="en-US" sz="1600" dirty="0">
                <a:latin typeface="Arial" panose="020B0604020202020204" pitchFamily="34" charset="0"/>
                <a:cs typeface="Arial" panose="020B0604020202020204" pitchFamily="34" charset="0"/>
              </a:rPr>
              <a:t> species, </a:t>
            </a:r>
            <a:r>
              <a:rPr lang="en-US" sz="1600" i="1" dirty="0">
                <a:latin typeface="Arial" panose="020B0604020202020204" pitchFamily="34" charset="0"/>
                <a:cs typeface="Arial" panose="020B0604020202020204" pitchFamily="34" charset="0"/>
              </a:rPr>
              <a:t>B. burgdorferi B31</a:t>
            </a:r>
            <a:r>
              <a:rPr lang="en-US" sz="1600" dirty="0">
                <a:latin typeface="Arial" panose="020B0604020202020204" pitchFamily="34" charset="0"/>
                <a:cs typeface="Arial" panose="020B0604020202020204" pitchFamily="34" charset="0"/>
              </a:rPr>
              <a:t>. The IGeneX ImmunoBlot tests for </a:t>
            </a:r>
            <a:r>
              <a:rPr lang="en-US" sz="1600" b="1" u="sng" dirty="0">
                <a:latin typeface="Arial" panose="020B0604020202020204" pitchFamily="34" charset="0"/>
                <a:cs typeface="Arial" panose="020B0604020202020204" pitchFamily="34" charset="0"/>
              </a:rPr>
              <a:t>eight</a:t>
            </a:r>
            <a:r>
              <a:rPr lang="en-US" sz="1600" dirty="0">
                <a:latin typeface="Arial" panose="020B0604020202020204" pitchFamily="34" charset="0"/>
                <a:cs typeface="Arial" panose="020B0604020202020204" pitchFamily="34" charset="0"/>
              </a:rPr>
              <a:t> species of </a:t>
            </a:r>
            <a:r>
              <a:rPr lang="en-US" sz="1600" i="1" dirty="0">
                <a:latin typeface="Arial" panose="020B0604020202020204" pitchFamily="34" charset="0"/>
                <a:cs typeface="Arial" panose="020B0604020202020204" pitchFamily="34" charset="0"/>
              </a:rPr>
              <a:t>Borrelia</a:t>
            </a:r>
          </a:p>
          <a:p>
            <a:pPr>
              <a:buClrTx/>
            </a:pPr>
            <a:endParaRPr lang="en-US" sz="1600" i="1" dirty="0">
              <a:latin typeface="Arial" panose="020B0604020202020204" pitchFamily="34" charset="0"/>
              <a:cs typeface="Arial" panose="020B0604020202020204" pitchFamily="34" charset="0"/>
            </a:endParaRPr>
          </a:p>
          <a:p>
            <a:pPr>
              <a:buClrTx/>
            </a:pPr>
            <a:r>
              <a:rPr lang="en-US" sz="1600" dirty="0">
                <a:latin typeface="Arial" panose="020B0604020202020204" pitchFamily="34" charset="0"/>
                <a:cs typeface="Arial" panose="020B0604020202020204" pitchFamily="34" charset="0"/>
              </a:rPr>
              <a:t>ImmunoBlot has a sensitivity greater than 93%, whereas the ELISA and Western Blot two-tier testing protocol recommended by the CDC has a sensitivity of only 57.6%.</a:t>
            </a:r>
          </a:p>
          <a:p>
            <a:pPr>
              <a:buClrTx/>
            </a:pPr>
            <a:endParaRPr lang="en-US"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9F762DF-E020-6343-9789-77324263C7ED}"/>
              </a:ext>
            </a:extLst>
          </p:cNvPr>
          <p:cNvSpPr/>
          <p:nvPr/>
        </p:nvSpPr>
        <p:spPr>
          <a:xfrm>
            <a:off x="6113124" y="1037690"/>
            <a:ext cx="5755777" cy="476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42503" y="1271938"/>
            <a:ext cx="4619012" cy="584775"/>
          </a:xfrm>
          <a:prstGeom prst="rect">
            <a:avLst/>
          </a:prstGeom>
          <a:noFill/>
        </p:spPr>
        <p:txBody>
          <a:bodyPr wrap="square" rtlCol="0">
            <a:spAutoFit/>
          </a:bodyPr>
          <a:lstStyle/>
          <a:p>
            <a:r>
              <a:rPr lang="en-US" sz="3200" i="1" dirty="0">
                <a:solidFill>
                  <a:srgbClr val="35ACDF"/>
                </a:solidFill>
              </a:rPr>
              <a:t>Multispecies capability </a:t>
            </a:r>
          </a:p>
        </p:txBody>
      </p:sp>
    </p:spTree>
    <p:extLst>
      <p:ext uri="{BB962C8B-B14F-4D97-AF65-F5344CB8AC3E}">
        <p14:creationId xmlns:p14="http://schemas.microsoft.com/office/powerpoint/2010/main" val="410881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C66E7-8B4F-4680-85FA-F1349B21085C}"/>
              </a:ext>
            </a:extLst>
          </p:cNvPr>
          <p:cNvPicPr>
            <a:picLocks noChangeAspect="1"/>
          </p:cNvPicPr>
          <p:nvPr/>
        </p:nvPicPr>
        <p:blipFill rotWithShape="1">
          <a:blip r:embed="rId3"/>
          <a:srcRect b="1714"/>
          <a:stretch/>
        </p:blipFill>
        <p:spPr>
          <a:xfrm>
            <a:off x="5865802" y="24243"/>
            <a:ext cx="6092964" cy="6740451"/>
          </a:xfrm>
          <a:prstGeom prst="rect">
            <a:avLst/>
          </a:prstGeom>
        </p:spPr>
      </p:pic>
      <p:sp>
        <p:nvSpPr>
          <p:cNvPr id="6" name="TextBox 5">
            <a:extLst>
              <a:ext uri="{FF2B5EF4-FFF2-40B4-BE49-F238E27FC236}">
                <a16:creationId xmlns:a16="http://schemas.microsoft.com/office/drawing/2014/main" id="{3503D108-FC19-DC43-B1A9-455C3CC9EDB1}"/>
              </a:ext>
            </a:extLst>
          </p:cNvPr>
          <p:cNvSpPr txBox="1"/>
          <p:nvPr/>
        </p:nvSpPr>
        <p:spPr>
          <a:xfrm>
            <a:off x="929044" y="251062"/>
            <a:ext cx="10553408" cy="830997"/>
          </a:xfrm>
          <a:prstGeom prst="rect">
            <a:avLst/>
          </a:prstGeom>
          <a:noFill/>
        </p:spPr>
        <p:txBody>
          <a:bodyPr wrap="square" rtlCol="0">
            <a:spAutoFit/>
          </a:bodyPr>
          <a:lstStyle/>
          <a:p>
            <a:r>
              <a:rPr lang="en-US" sz="2800" dirty="0">
                <a:solidFill>
                  <a:srgbClr val="35ACDF"/>
                </a:solidFill>
                <a:latin typeface="Arial" panose="020B0604020202020204" pitchFamily="34" charset="0"/>
                <a:cs typeface="Arial" panose="020B0604020202020204" pitchFamily="34" charset="0"/>
              </a:rPr>
              <a:t>Copy of an actual report -</a:t>
            </a:r>
          </a:p>
          <a:p>
            <a:r>
              <a:rPr lang="en-US" sz="2000" i="1" spc="50" dirty="0">
                <a:solidFill>
                  <a:srgbClr val="35ACDF"/>
                </a:solidFill>
                <a:latin typeface="Arial" panose="020B0604020202020204" pitchFamily="34" charset="0"/>
                <a:cs typeface="Arial" panose="020B0604020202020204" pitchFamily="34" charset="0"/>
              </a:rPr>
              <a:t>Lyme ImmunoBlot</a:t>
            </a:r>
            <a:endParaRPr lang="en-US" sz="900" i="1" spc="50" dirty="0">
              <a:solidFill>
                <a:srgbClr val="35ACD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389CBA4-4874-4E85-904D-55003C51E2D3}"/>
              </a:ext>
            </a:extLst>
          </p:cNvPr>
          <p:cNvSpPr txBox="1"/>
          <p:nvPr/>
        </p:nvSpPr>
        <p:spPr>
          <a:xfrm>
            <a:off x="556090" y="2733017"/>
            <a:ext cx="4706789" cy="1200329"/>
          </a:xfrm>
          <a:prstGeom prst="rect">
            <a:avLst/>
          </a:prstGeom>
          <a:noFill/>
        </p:spPr>
        <p:txBody>
          <a:bodyPr wrap="square" rtlCol="0">
            <a:spAutoFit/>
          </a:bodyPr>
          <a:lstStyle/>
          <a:p>
            <a:r>
              <a:rPr lang="en-US" sz="2400" dirty="0">
                <a:solidFill>
                  <a:srgbClr val="FF0000"/>
                </a:solidFill>
              </a:rPr>
              <a:t>The patient is positive for Lyme IgM by both IGeneX and CDC criteria.</a:t>
            </a:r>
          </a:p>
        </p:txBody>
      </p:sp>
      <p:sp>
        <p:nvSpPr>
          <p:cNvPr id="22" name="Oval 21">
            <a:extLst>
              <a:ext uri="{FF2B5EF4-FFF2-40B4-BE49-F238E27FC236}">
                <a16:creationId xmlns:a16="http://schemas.microsoft.com/office/drawing/2014/main" id="{D59666C6-8C28-454C-BD0D-8B90FE98A98A}"/>
              </a:ext>
            </a:extLst>
          </p:cNvPr>
          <p:cNvSpPr/>
          <p:nvPr/>
        </p:nvSpPr>
        <p:spPr>
          <a:xfrm>
            <a:off x="7234327" y="2823150"/>
            <a:ext cx="603387" cy="619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BDAA038-B14A-4C5F-AAAE-AA2ED83C3783}"/>
              </a:ext>
            </a:extLst>
          </p:cNvPr>
          <p:cNvSpPr/>
          <p:nvPr/>
        </p:nvSpPr>
        <p:spPr>
          <a:xfrm>
            <a:off x="10213902" y="2833387"/>
            <a:ext cx="603387" cy="619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0E8A1C8-811E-458E-9260-C0508E59F39D}"/>
              </a:ext>
            </a:extLst>
          </p:cNvPr>
          <p:cNvSpPr/>
          <p:nvPr/>
        </p:nvSpPr>
        <p:spPr>
          <a:xfrm>
            <a:off x="11032523" y="2833387"/>
            <a:ext cx="603387" cy="619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4178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5120" y="280145"/>
            <a:ext cx="10518680" cy="972393"/>
          </a:xfrm>
        </p:spPr>
        <p:txBody>
          <a:bodyPr>
            <a:normAutofit/>
          </a:bodyPr>
          <a:lstStyle/>
          <a:p>
            <a:r>
              <a:rPr lang="en-US" sz="2800" dirty="0"/>
              <a:t>IGeneX ImmunoBlots are available for five diseases</a:t>
            </a:r>
          </a:p>
        </p:txBody>
      </p:sp>
      <p:sp>
        <p:nvSpPr>
          <p:cNvPr id="6" name="Content Placeholder 5">
            <a:extLst>
              <a:ext uri="{FF2B5EF4-FFF2-40B4-BE49-F238E27FC236}">
                <a16:creationId xmlns:a16="http://schemas.microsoft.com/office/drawing/2014/main" id="{C34436CA-1D24-EA10-5706-3513114AA7C2}"/>
              </a:ext>
            </a:extLst>
          </p:cNvPr>
          <p:cNvSpPr txBox="1">
            <a:spLocks/>
          </p:cNvSpPr>
          <p:nvPr/>
        </p:nvSpPr>
        <p:spPr>
          <a:xfrm>
            <a:off x="822419" y="1221164"/>
            <a:ext cx="9367865" cy="421625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buClrTx/>
            </a:pPr>
            <a:r>
              <a:rPr lang="en-US" sz="2400" dirty="0">
                <a:latin typeface="Arial" panose="020B0604020202020204" pitchFamily="34" charset="0"/>
                <a:cs typeface="Arial" panose="020B0604020202020204" pitchFamily="34" charset="0"/>
              </a:rPr>
              <a:t>Lyme disease</a:t>
            </a:r>
          </a:p>
          <a:p>
            <a:pPr>
              <a:lnSpc>
                <a:spcPct val="200000"/>
              </a:lnSpc>
              <a:buClrTx/>
            </a:pPr>
            <a:r>
              <a:rPr lang="en-US" sz="2400" dirty="0">
                <a:latin typeface="Arial" panose="020B0604020202020204" pitchFamily="34" charset="0"/>
                <a:cs typeface="Arial" panose="020B0604020202020204" pitchFamily="34" charset="0"/>
              </a:rPr>
              <a:t>TBRF (Tick-Borne Relapsing Fever)</a:t>
            </a:r>
          </a:p>
          <a:p>
            <a:pPr>
              <a:lnSpc>
                <a:spcPct val="200000"/>
              </a:lnSpc>
              <a:buClrTx/>
            </a:pPr>
            <a:r>
              <a:rPr lang="en-US" sz="2400" dirty="0">
                <a:latin typeface="Arial" panose="020B0604020202020204" pitchFamily="34" charset="0"/>
                <a:cs typeface="Arial" panose="020B0604020202020204" pitchFamily="34" charset="0"/>
              </a:rPr>
              <a:t>Bartonella</a:t>
            </a:r>
          </a:p>
          <a:p>
            <a:pPr>
              <a:lnSpc>
                <a:spcPct val="200000"/>
              </a:lnSpc>
              <a:buClrTx/>
            </a:pPr>
            <a:r>
              <a:rPr lang="en-US" sz="2400" dirty="0">
                <a:latin typeface="Arial" panose="020B0604020202020204" pitchFamily="34" charset="0"/>
                <a:cs typeface="Arial" panose="020B0604020202020204" pitchFamily="34" charset="0"/>
              </a:rPr>
              <a:t>Babesia – </a:t>
            </a:r>
            <a:r>
              <a:rPr lang="en-US" sz="2400" dirty="0">
                <a:solidFill>
                  <a:srgbClr val="FF0000"/>
                </a:solidFill>
                <a:latin typeface="Arial" panose="020B0604020202020204" pitchFamily="34" charset="0"/>
                <a:cs typeface="Arial" panose="020B0604020202020204" pitchFamily="34" charset="0"/>
              </a:rPr>
              <a:t>New!</a:t>
            </a:r>
          </a:p>
          <a:p>
            <a:pPr>
              <a:lnSpc>
                <a:spcPct val="200000"/>
              </a:lnSpc>
              <a:buClrTx/>
            </a:pPr>
            <a:r>
              <a:rPr lang="en-US" sz="2400" dirty="0">
                <a:latin typeface="Arial" panose="020B0604020202020204" pitchFamily="34" charset="0"/>
                <a:cs typeface="Arial" panose="020B0604020202020204" pitchFamily="34" charset="0"/>
              </a:rPr>
              <a:t>SARS CoV-2 (COVID-19)</a:t>
            </a:r>
          </a:p>
        </p:txBody>
      </p:sp>
    </p:spTree>
    <p:extLst>
      <p:ext uri="{BB962C8B-B14F-4D97-AF65-F5344CB8AC3E}">
        <p14:creationId xmlns:p14="http://schemas.microsoft.com/office/powerpoint/2010/main" val="84583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5119" y="280145"/>
            <a:ext cx="10447051" cy="708641"/>
          </a:xfrm>
        </p:spPr>
        <p:txBody>
          <a:bodyPr/>
          <a:lstStyle/>
          <a:p>
            <a:r>
              <a:rPr lang="en-US" sz="3000" dirty="0"/>
              <a:t>TBRF ImmunoBlots</a:t>
            </a:r>
          </a:p>
        </p:txBody>
      </p:sp>
      <p:pic>
        <p:nvPicPr>
          <p:cNvPr id="6" name="Content Placeholder 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9842841" y="1189177"/>
            <a:ext cx="2011818" cy="4668074"/>
          </a:xfrm>
          <a:prstGeom prst="rect">
            <a:avLst/>
          </a:prstGeom>
          <a:solidFill>
            <a:schemeClr val="accent3">
              <a:lumMod val="60000"/>
              <a:lumOff val="40000"/>
            </a:schemeClr>
          </a:solidFill>
          <a:ln>
            <a:noFill/>
          </a:ln>
          <a:effectLst/>
        </p:spPr>
      </p:pic>
      <p:sp>
        <p:nvSpPr>
          <p:cNvPr id="2" name="Content Placeholder 5">
            <a:extLst>
              <a:ext uri="{FF2B5EF4-FFF2-40B4-BE49-F238E27FC236}">
                <a16:creationId xmlns:a16="http://schemas.microsoft.com/office/drawing/2014/main" id="{5396305F-365F-495F-4DBA-BFC0429D3439}"/>
              </a:ext>
            </a:extLst>
          </p:cNvPr>
          <p:cNvSpPr txBox="1">
            <a:spLocks/>
          </p:cNvSpPr>
          <p:nvPr/>
        </p:nvSpPr>
        <p:spPr>
          <a:xfrm>
            <a:off x="497058" y="1308419"/>
            <a:ext cx="8958442" cy="4241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ClrTx/>
            </a:pPr>
            <a:r>
              <a:rPr lang="en-US" sz="2000" dirty="0">
                <a:latin typeface="Arial" panose="020B0604020202020204" pitchFamily="34" charset="0"/>
                <a:cs typeface="Arial" panose="020B0604020202020204" pitchFamily="34" charset="0"/>
              </a:rPr>
              <a:t>TBRF is often confused with Lyme because both are </a:t>
            </a:r>
            <a:r>
              <a:rPr lang="en-US" sz="2000" i="1" dirty="0">
                <a:latin typeface="Arial" panose="020B0604020202020204" pitchFamily="34" charset="0"/>
                <a:cs typeface="Arial" panose="020B0604020202020204" pitchFamily="34" charset="0"/>
              </a:rPr>
              <a:t>Borrelia</a:t>
            </a:r>
            <a:r>
              <a:rPr lang="en-US" sz="2000" dirty="0">
                <a:latin typeface="Arial" panose="020B0604020202020204" pitchFamily="34" charset="0"/>
                <a:cs typeface="Arial" panose="020B0604020202020204" pitchFamily="34" charset="0"/>
              </a:rPr>
              <a:t> and both may present identically to the clinician</a:t>
            </a:r>
            <a:endParaRPr lang="en-US" sz="2000" i="1" dirty="0">
              <a:latin typeface="Arial" panose="020B0604020202020204" pitchFamily="34" charset="0"/>
              <a:cs typeface="Arial" panose="020B0604020202020204" pitchFamily="34" charset="0"/>
            </a:endParaRPr>
          </a:p>
          <a:p>
            <a:pPr>
              <a:spcAft>
                <a:spcPts val="1200"/>
              </a:spcAft>
              <a:buClrTx/>
            </a:pPr>
            <a:r>
              <a:rPr lang="en-US" sz="2000" dirty="0">
                <a:latin typeface="Arial" panose="020B0604020202020204" pitchFamily="34" charset="0"/>
                <a:cs typeface="Arial" panose="020B0604020202020204" pitchFamily="34" charset="0"/>
              </a:rPr>
              <a:t>ImmunoBlots can detect the most commonly found TBRF species, not just </a:t>
            </a:r>
            <a:r>
              <a:rPr lang="en-US" sz="2000" i="1" dirty="0">
                <a:latin typeface="Arial" panose="020B0604020202020204" pitchFamily="34" charset="0"/>
                <a:cs typeface="Arial" panose="020B0604020202020204" pitchFamily="34" charset="0"/>
              </a:rPr>
              <a:t>B. hermsii </a:t>
            </a:r>
            <a:r>
              <a:rPr lang="en-US" sz="2000" dirty="0">
                <a:latin typeface="Arial" panose="020B0604020202020204" pitchFamily="34" charset="0"/>
                <a:cs typeface="Arial" panose="020B0604020202020204" pitchFamily="34" charset="0"/>
              </a:rPr>
              <a:t>or</a:t>
            </a:r>
            <a:r>
              <a:rPr lang="en-US" sz="2000" i="1" dirty="0">
                <a:latin typeface="Arial" panose="020B0604020202020204" pitchFamily="34" charset="0"/>
                <a:cs typeface="Arial" panose="020B0604020202020204" pitchFamily="34" charset="0"/>
              </a:rPr>
              <a:t> B. miyamotoi</a:t>
            </a:r>
          </a:p>
          <a:p>
            <a:pPr>
              <a:spcAft>
                <a:spcPts val="1200"/>
              </a:spcAft>
              <a:buClrTx/>
            </a:pPr>
            <a:r>
              <a:rPr lang="en-US" sz="2000" dirty="0">
                <a:latin typeface="Arial" panose="020B0604020202020204" pitchFamily="34" charset="0"/>
                <a:cs typeface="Arial" panose="020B0604020202020204" pitchFamily="34" charset="0"/>
              </a:rPr>
              <a:t>Multiple antigens are included, not just one as with the </a:t>
            </a:r>
            <a:r>
              <a:rPr lang="en-US" sz="2000" i="1" dirty="0">
                <a:latin typeface="Arial" panose="020B0604020202020204" pitchFamily="34" charset="0"/>
                <a:cs typeface="Arial" panose="020B0604020202020204" pitchFamily="34" charset="0"/>
              </a:rPr>
              <a:t>B. miyamotoi </a:t>
            </a:r>
            <a:r>
              <a:rPr lang="en-US" sz="2000" dirty="0">
                <a:latin typeface="Arial" panose="020B0604020202020204" pitchFamily="34" charset="0"/>
                <a:cs typeface="Arial" panose="020B0604020202020204" pitchFamily="34" charset="0"/>
              </a:rPr>
              <a:t>ELISA</a:t>
            </a:r>
            <a:endParaRPr lang="en-US" sz="2000" i="1" dirty="0">
              <a:latin typeface="Arial" panose="020B0604020202020204" pitchFamily="34" charset="0"/>
              <a:cs typeface="Arial" panose="020B0604020202020204" pitchFamily="34" charset="0"/>
            </a:endParaRPr>
          </a:p>
          <a:p>
            <a:pPr lvl="1">
              <a:spcAft>
                <a:spcPts val="1200"/>
              </a:spcAft>
              <a:buClrTx/>
            </a:pPr>
            <a:r>
              <a:rPr lang="en-US" sz="1600" dirty="0">
                <a:latin typeface="Arial" panose="020B0604020202020204" pitchFamily="34" charset="0"/>
                <a:cs typeface="Arial" panose="020B0604020202020204" pitchFamily="34" charset="0"/>
              </a:rPr>
              <a:t>Significantly increases real-world sensitivity</a:t>
            </a:r>
          </a:p>
          <a:p>
            <a:pPr lvl="1">
              <a:spcAft>
                <a:spcPts val="1200"/>
              </a:spcAft>
              <a:buClrTx/>
            </a:pPr>
            <a:r>
              <a:rPr lang="en-US" sz="1600" dirty="0">
                <a:latin typeface="Arial" panose="020B0604020202020204" pitchFamily="34" charset="0"/>
                <a:cs typeface="Arial" panose="020B0604020202020204" pitchFamily="34" charset="0"/>
              </a:rPr>
              <a:t>Significantly increases specificity</a:t>
            </a:r>
          </a:p>
          <a:p>
            <a:pPr>
              <a:spcAft>
                <a:spcPts val="1200"/>
              </a:spcAft>
              <a:buClrTx/>
            </a:pPr>
            <a:r>
              <a:rPr lang="en-US" sz="2000" dirty="0">
                <a:latin typeface="Arial" panose="020B0604020202020204" pitchFamily="34" charset="0"/>
                <a:cs typeface="Arial" panose="020B0604020202020204" pitchFamily="34" charset="0"/>
              </a:rPr>
              <a:t>Less likely to cross react with viruses, non-Borrelia bacteria and autoantigens</a:t>
            </a:r>
          </a:p>
          <a:p>
            <a:pPr>
              <a:spcAft>
                <a:spcPts val="1200"/>
              </a:spcAft>
              <a:buClrTx/>
            </a:pPr>
            <a:r>
              <a:rPr lang="en-US" sz="2000" dirty="0">
                <a:latin typeface="Arial" panose="020B0604020202020204" pitchFamily="34" charset="0"/>
                <a:cs typeface="Arial" panose="020B0604020202020204" pitchFamily="34" charset="0"/>
              </a:rPr>
              <a:t>Species-specific- no cross reactivity between TBRF and Lyme Borrelia </a:t>
            </a:r>
          </a:p>
          <a:p>
            <a:pPr>
              <a:spcAft>
                <a:spcPts val="1200"/>
              </a:spcAft>
              <a:buClrTx/>
            </a:pPr>
            <a:r>
              <a:rPr lang="en-US" sz="2000" dirty="0">
                <a:latin typeface="Arial" panose="020B0604020202020204" pitchFamily="34" charset="0"/>
                <a:cs typeface="Arial" panose="020B0604020202020204" pitchFamily="34" charset="0"/>
              </a:rPr>
              <a:t>Reports both IgM and IgG </a:t>
            </a:r>
          </a:p>
        </p:txBody>
      </p:sp>
    </p:spTree>
    <p:extLst>
      <p:ext uri="{BB962C8B-B14F-4D97-AF65-F5344CB8AC3E}">
        <p14:creationId xmlns:p14="http://schemas.microsoft.com/office/powerpoint/2010/main" val="185728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7024" y="263035"/>
            <a:ext cx="10135775" cy="888714"/>
          </a:xfrm>
        </p:spPr>
        <p:txBody>
          <a:bodyPr>
            <a:normAutofit/>
          </a:bodyPr>
          <a:lstStyle/>
          <a:p>
            <a:r>
              <a:rPr lang="en-US" sz="2800" dirty="0">
                <a:solidFill>
                  <a:srgbClr val="35ACDF"/>
                </a:solidFill>
                <a:latin typeface="+mj-lt"/>
                <a:cs typeface="Calibri" panose="020F0502020204030204" pitchFamily="34" charset="0"/>
              </a:rPr>
              <a:t>ImmunoBlotting can distinguish Lyme from TBRF</a:t>
            </a:r>
          </a:p>
        </p:txBody>
      </p:sp>
      <p:pic>
        <p:nvPicPr>
          <p:cNvPr id="9" name="Picture 8"/>
          <p:cNvPicPr>
            <a:picLocks noChangeAspect="1"/>
          </p:cNvPicPr>
          <p:nvPr/>
        </p:nvPicPr>
        <p:blipFill>
          <a:blip r:embed="rId3"/>
          <a:stretch>
            <a:fillRect/>
          </a:stretch>
        </p:blipFill>
        <p:spPr>
          <a:xfrm>
            <a:off x="547688" y="1333257"/>
            <a:ext cx="5902064" cy="3724724"/>
          </a:xfrm>
          <a:prstGeom prst="rect">
            <a:avLst/>
          </a:prstGeom>
        </p:spPr>
      </p:pic>
      <p:pic>
        <p:nvPicPr>
          <p:cNvPr id="10" name="Picture 9"/>
          <p:cNvPicPr>
            <a:picLocks noChangeAspect="1"/>
          </p:cNvPicPr>
          <p:nvPr/>
        </p:nvPicPr>
        <p:blipFill>
          <a:blip r:embed="rId4"/>
          <a:stretch>
            <a:fillRect/>
          </a:stretch>
        </p:blipFill>
        <p:spPr>
          <a:xfrm>
            <a:off x="7245254" y="1333257"/>
            <a:ext cx="3262725" cy="1317009"/>
          </a:xfrm>
          <a:prstGeom prst="rect">
            <a:avLst/>
          </a:prstGeom>
          <a:ln>
            <a:solidFill>
              <a:schemeClr val="accent1"/>
            </a:solidFill>
          </a:ln>
        </p:spPr>
      </p:pic>
      <p:sp>
        <p:nvSpPr>
          <p:cNvPr id="12" name="Rectangle 11"/>
          <p:cNvSpPr/>
          <p:nvPr/>
        </p:nvSpPr>
        <p:spPr>
          <a:xfrm>
            <a:off x="7185659" y="3028950"/>
            <a:ext cx="4144329" cy="2677301"/>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Samples 1 and 2: </a:t>
            </a:r>
            <a:r>
              <a:rPr kumimoji="0" lang="en-US" sz="1400" b="0" i="0" u="none" strike="noStrike" kern="0" cap="none" spc="0" normalizeH="0" baseline="0" noProof="0" dirty="0">
                <a:ln>
                  <a:noFill/>
                </a:ln>
                <a:solidFill>
                  <a:srgbClr val="000000"/>
                </a:solidFill>
                <a:effectLst/>
                <a:uLnTx/>
                <a:uFillTx/>
                <a:latin typeface="Arial"/>
                <a:cs typeface="Arial"/>
                <a:sym typeface="Arial"/>
              </a:rPr>
              <a:t>Positive for antibodies to TBRF </a:t>
            </a:r>
            <a:r>
              <a:rPr kumimoji="0" lang="en-US" sz="1400" b="0" i="1" u="none" strike="noStrike" kern="0" cap="none" spc="0" normalizeH="0" baseline="0" noProof="0" dirty="0">
                <a:ln>
                  <a:noFill/>
                </a:ln>
                <a:solidFill>
                  <a:srgbClr val="000000"/>
                </a:solidFill>
                <a:effectLst/>
                <a:uLnTx/>
                <a:uFillTx/>
                <a:latin typeface="Arial"/>
                <a:cs typeface="Arial"/>
                <a:sym typeface="Arial"/>
              </a:rPr>
              <a:t>Borrelia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Sample 3: </a:t>
            </a:r>
            <a:r>
              <a:rPr kumimoji="0" lang="en-US" sz="1400" b="0" i="0" u="none" strike="noStrike" kern="0" cap="none" spc="0" normalizeH="0" baseline="0" noProof="0" dirty="0">
                <a:ln>
                  <a:noFill/>
                </a:ln>
                <a:solidFill>
                  <a:srgbClr val="000000"/>
                </a:solidFill>
                <a:effectLst/>
                <a:uLnTx/>
                <a:uFillTx/>
                <a:latin typeface="Arial"/>
                <a:cs typeface="Arial"/>
                <a:sym typeface="Arial"/>
              </a:rPr>
              <a:t> Positive for antibodies to TBRF </a:t>
            </a:r>
            <a:r>
              <a:rPr kumimoji="0" lang="en-US" sz="1400" b="0" i="1" u="none" strike="noStrike" kern="0" cap="none" spc="0" normalizeH="0" baseline="0" noProof="0" dirty="0">
                <a:ln>
                  <a:noFill/>
                </a:ln>
                <a:solidFill>
                  <a:srgbClr val="000000"/>
                </a:solidFill>
                <a:effectLst/>
                <a:uLnTx/>
                <a:uFillTx/>
                <a:latin typeface="Arial"/>
                <a:cs typeface="Arial"/>
                <a:sym typeface="Arial"/>
              </a:rPr>
              <a:t>Borrelia </a:t>
            </a:r>
            <a:r>
              <a:rPr kumimoji="0" lang="en-US" sz="1400" b="0" i="0" u="none" strike="noStrike" kern="0" cap="none" spc="0" normalizeH="0" baseline="0" noProof="0" dirty="0">
                <a:ln>
                  <a:noFill/>
                </a:ln>
                <a:solidFill>
                  <a:srgbClr val="000000"/>
                </a:solidFill>
                <a:effectLst/>
                <a:uLnTx/>
                <a:uFillTx/>
                <a:latin typeface="Arial"/>
                <a:cs typeface="Arial"/>
                <a:sym typeface="Arial"/>
              </a:rPr>
              <a:t>and </a:t>
            </a:r>
            <a:r>
              <a:rPr kumimoji="0" lang="en-US" sz="1400" b="0" i="1" u="none" strike="noStrike" kern="0" cap="none" spc="0" normalizeH="0" baseline="0" noProof="0" dirty="0">
                <a:ln>
                  <a:noFill/>
                </a:ln>
                <a:solidFill>
                  <a:srgbClr val="000000"/>
                </a:solidFill>
                <a:effectLst/>
                <a:uLnTx/>
                <a:uFillTx/>
                <a:latin typeface="Arial"/>
                <a:cs typeface="Arial"/>
                <a:sym typeface="Arial"/>
              </a:rPr>
              <a:t>B. burgdorferi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Sample 4:</a:t>
            </a:r>
            <a:r>
              <a:rPr kumimoji="0" lang="en-US" sz="1400" b="0" i="0" u="none" strike="noStrike" kern="0" cap="none" spc="0" normalizeH="0" baseline="0" noProof="0" dirty="0">
                <a:ln>
                  <a:noFill/>
                </a:ln>
                <a:solidFill>
                  <a:srgbClr val="000000"/>
                </a:solidFill>
                <a:effectLst/>
                <a:uLnTx/>
                <a:uFillTx/>
                <a:latin typeface="Arial"/>
                <a:cs typeface="Arial"/>
                <a:sym typeface="Arial"/>
              </a:rPr>
              <a:t>  Negative for antibodies to both TBRF </a:t>
            </a:r>
            <a:r>
              <a:rPr kumimoji="0" lang="en-US" sz="1400" b="0" i="1" u="none" strike="noStrike" kern="0" cap="none" spc="0" normalizeH="0" baseline="0" noProof="0" dirty="0">
                <a:ln>
                  <a:noFill/>
                </a:ln>
                <a:solidFill>
                  <a:srgbClr val="000000"/>
                </a:solidFill>
                <a:effectLst/>
                <a:uLnTx/>
                <a:uFillTx/>
                <a:latin typeface="Arial"/>
                <a:cs typeface="Arial"/>
                <a:sym typeface="Arial"/>
              </a:rPr>
              <a:t>Borrelia</a:t>
            </a:r>
            <a:r>
              <a:rPr kumimoji="0" lang="en-US" sz="1400" b="0" i="0" u="none" strike="noStrike" kern="0" cap="none" spc="0" normalizeH="0" baseline="0" noProof="0" dirty="0">
                <a:ln>
                  <a:noFill/>
                </a:ln>
                <a:solidFill>
                  <a:srgbClr val="000000"/>
                </a:solidFill>
                <a:effectLst/>
                <a:uLnTx/>
                <a:uFillTx/>
                <a:latin typeface="Arial"/>
                <a:cs typeface="Arial"/>
                <a:sym typeface="Arial"/>
              </a:rPr>
              <a:t> and </a:t>
            </a:r>
            <a:r>
              <a:rPr kumimoji="0" lang="en-US" sz="1400" b="0" i="1" u="none" strike="noStrike" kern="0" cap="none" spc="0" normalizeH="0" baseline="0" noProof="0" dirty="0">
                <a:ln>
                  <a:noFill/>
                </a:ln>
                <a:solidFill>
                  <a:srgbClr val="000000"/>
                </a:solidFill>
                <a:effectLst/>
                <a:uLnTx/>
                <a:uFillTx/>
                <a:latin typeface="Arial"/>
                <a:cs typeface="Arial"/>
                <a:sym typeface="Arial"/>
              </a:rPr>
              <a:t>B. burgdorferi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Sample 5:  </a:t>
            </a:r>
            <a:r>
              <a:rPr kumimoji="0" lang="en-US" sz="1400" b="0" i="0" u="none" strike="noStrike" kern="0" cap="none" spc="0" normalizeH="0" baseline="0" noProof="0" dirty="0">
                <a:ln>
                  <a:noFill/>
                </a:ln>
                <a:solidFill>
                  <a:srgbClr val="000000"/>
                </a:solidFill>
                <a:effectLst/>
                <a:uLnTx/>
                <a:uFillTx/>
                <a:latin typeface="Arial"/>
                <a:cs typeface="Arial"/>
                <a:sym typeface="Arial"/>
              </a:rPr>
              <a:t>Positive for antibodies </a:t>
            </a:r>
            <a:r>
              <a:rPr kumimoji="0" lang="en-US" sz="1400" b="0" i="1" u="none" strike="noStrike" kern="0" cap="none" spc="0" normalizeH="0" baseline="0" noProof="0" dirty="0">
                <a:ln>
                  <a:noFill/>
                </a:ln>
                <a:solidFill>
                  <a:srgbClr val="000000"/>
                </a:solidFill>
                <a:effectLst/>
                <a:uLnTx/>
                <a:uFillTx/>
                <a:latin typeface="Arial"/>
                <a:cs typeface="Arial"/>
                <a:sym typeface="Arial"/>
              </a:rPr>
              <a:t>B. burgdorferi.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M = Positive Control; N = Negative Control</a:t>
            </a:r>
          </a:p>
        </p:txBody>
      </p:sp>
      <p:sp>
        <p:nvSpPr>
          <p:cNvPr id="13" name="Rectangle 12"/>
          <p:cNvSpPr/>
          <p:nvPr/>
        </p:nvSpPr>
        <p:spPr>
          <a:xfrm>
            <a:off x="262350" y="5152253"/>
            <a:ext cx="6096000" cy="55399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cs typeface="Arial"/>
                <a:sym typeface="Arial"/>
                <a:hlinkClick r:id="rId5"/>
              </a:rPr>
              <a:t>https://</a:t>
            </a:r>
            <a:r>
              <a:rPr kumimoji="0" lang="en-US" sz="1000" b="0" i="0" u="none" strike="noStrike" kern="0" cap="none" spc="0" normalizeH="0" baseline="0" noProof="0" dirty="0">
                <a:ln>
                  <a:noFill/>
                </a:ln>
                <a:solidFill>
                  <a:srgbClr val="6AA2DA"/>
                </a:solidFill>
                <a:effectLst/>
                <a:uLnTx/>
                <a:uFillTx/>
                <a:latin typeface="Arial"/>
                <a:cs typeface="Arial"/>
                <a:sym typeface="Arial"/>
                <a:hlinkClick r:id="rId5"/>
              </a:rPr>
              <a:t>www.researchgate.net/publication/336707596_Line_Immunoblot_Assay_for_Tick-Borne_Relapsing_Fever_and_Findings_in_Patient_Sera_from_Australia_Ukraine_and_the_USA</a:t>
            </a:r>
            <a:r>
              <a:rPr kumimoji="0" lang="en-US" sz="1000" b="0" i="0" u="none" strike="noStrike" kern="0" cap="none" spc="0" normalizeH="0" baseline="0" noProof="0" dirty="0">
                <a:ln>
                  <a:noFill/>
                </a:ln>
                <a:solidFill>
                  <a:srgbClr val="000000"/>
                </a:solidFill>
                <a:effectLst/>
                <a:uLnTx/>
                <a:uFillTx/>
                <a:latin typeface="Arial"/>
                <a:cs typeface="Arial"/>
                <a:sym typeface="Arial"/>
              </a:rPr>
              <a:t> [accessed Oct 06 2021].</a:t>
            </a:r>
          </a:p>
        </p:txBody>
      </p:sp>
    </p:spTree>
    <p:extLst>
      <p:ext uri="{BB962C8B-B14F-4D97-AF65-F5344CB8AC3E}">
        <p14:creationId xmlns:p14="http://schemas.microsoft.com/office/powerpoint/2010/main" val="351596759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4589" y="1263344"/>
            <a:ext cx="5157787" cy="823912"/>
          </a:xfrm>
        </p:spPr>
        <p:txBody>
          <a:bodyPr/>
          <a:lstStyle/>
          <a:p>
            <a:pPr marL="0" indent="0">
              <a:buNone/>
            </a:pPr>
            <a:r>
              <a:rPr lang="en-US" dirty="0"/>
              <a:t>Lyme Borrelia</a:t>
            </a:r>
          </a:p>
        </p:txBody>
      </p:sp>
      <p:sp>
        <p:nvSpPr>
          <p:cNvPr id="4" name="Content Placeholder 3"/>
          <p:cNvSpPr>
            <a:spLocks noGrp="1"/>
          </p:cNvSpPr>
          <p:nvPr>
            <p:ph sz="half" idx="2"/>
          </p:nvPr>
        </p:nvSpPr>
        <p:spPr>
          <a:xfrm>
            <a:off x="1144589" y="2087256"/>
            <a:ext cx="5157787" cy="3684588"/>
          </a:xfrm>
        </p:spPr>
        <p:txBody>
          <a:bodyPr>
            <a:normAutofit/>
          </a:bodyPr>
          <a:lstStyle/>
          <a:p>
            <a:r>
              <a:rPr lang="en-US" sz="2000" i="1" dirty="0"/>
              <a:t>B. burgdorferi B31</a:t>
            </a:r>
          </a:p>
          <a:p>
            <a:r>
              <a:rPr lang="en-US" sz="2000" i="1" dirty="0"/>
              <a:t>B. burgdorferi 297</a:t>
            </a:r>
          </a:p>
          <a:p>
            <a:r>
              <a:rPr lang="en-US" sz="2000" i="1" dirty="0"/>
              <a:t>B. californiensis</a:t>
            </a:r>
          </a:p>
          <a:p>
            <a:r>
              <a:rPr lang="en-US" sz="2000" i="1" dirty="0"/>
              <a:t>B. mayonii</a:t>
            </a:r>
          </a:p>
          <a:p>
            <a:r>
              <a:rPr lang="fi-FI" sz="2000" i="1" dirty="0"/>
              <a:t>B. spielmanii</a:t>
            </a:r>
          </a:p>
          <a:p>
            <a:r>
              <a:rPr lang="fi-FI" sz="2000" i="1" dirty="0"/>
              <a:t>B. valaisiana</a:t>
            </a:r>
          </a:p>
          <a:p>
            <a:r>
              <a:rPr lang="fi-FI" sz="2000" i="1" dirty="0"/>
              <a:t>B. afzelii</a:t>
            </a:r>
          </a:p>
          <a:p>
            <a:r>
              <a:rPr lang="fi-FI" sz="2000" i="1" dirty="0"/>
              <a:t>B. garinii</a:t>
            </a:r>
          </a:p>
        </p:txBody>
      </p:sp>
      <p:sp>
        <p:nvSpPr>
          <p:cNvPr id="5" name="Text Placeholder 4"/>
          <p:cNvSpPr>
            <a:spLocks noGrp="1"/>
          </p:cNvSpPr>
          <p:nvPr>
            <p:ph type="body" sz="quarter" idx="3"/>
          </p:nvPr>
        </p:nvSpPr>
        <p:spPr>
          <a:xfrm>
            <a:off x="6477002" y="1263344"/>
            <a:ext cx="5183188" cy="823912"/>
          </a:xfrm>
        </p:spPr>
        <p:txBody>
          <a:bodyPr/>
          <a:lstStyle/>
          <a:p>
            <a:pPr marL="0" indent="0">
              <a:buNone/>
            </a:pPr>
            <a:r>
              <a:rPr lang="en-US" dirty="0"/>
              <a:t>TBRF Borrelia</a:t>
            </a:r>
          </a:p>
        </p:txBody>
      </p:sp>
      <p:sp>
        <p:nvSpPr>
          <p:cNvPr id="6" name="Content Placeholder 5"/>
          <p:cNvSpPr>
            <a:spLocks noGrp="1"/>
          </p:cNvSpPr>
          <p:nvPr>
            <p:ph sz="quarter" idx="4"/>
          </p:nvPr>
        </p:nvSpPr>
        <p:spPr>
          <a:xfrm>
            <a:off x="6477002" y="2087256"/>
            <a:ext cx="5183188" cy="3684588"/>
          </a:xfrm>
        </p:spPr>
        <p:txBody>
          <a:bodyPr>
            <a:normAutofit/>
          </a:bodyPr>
          <a:lstStyle/>
          <a:p>
            <a:r>
              <a:rPr lang="en-US" sz="2000" i="1" dirty="0"/>
              <a:t>B. hermsii</a:t>
            </a:r>
          </a:p>
          <a:p>
            <a:r>
              <a:rPr lang="en-US" sz="2000" i="1" dirty="0"/>
              <a:t>B. miyamotoi</a:t>
            </a:r>
          </a:p>
          <a:p>
            <a:r>
              <a:rPr lang="en-US" sz="2000" i="1" dirty="0"/>
              <a:t>B. turcica-like</a:t>
            </a:r>
          </a:p>
          <a:p>
            <a:r>
              <a:rPr lang="en-US" sz="2000" i="1" dirty="0"/>
              <a:t>B. turicatae</a:t>
            </a:r>
          </a:p>
          <a:p>
            <a:r>
              <a:rPr lang="en-US" sz="2000" i="1" dirty="0"/>
              <a:t>B. texasensis</a:t>
            </a:r>
          </a:p>
          <a:p>
            <a:r>
              <a:rPr lang="en-US" sz="2000" i="1" dirty="0"/>
              <a:t>B. coriaceae</a:t>
            </a:r>
          </a:p>
          <a:p>
            <a:r>
              <a:rPr lang="en-US" sz="2000" i="1" dirty="0"/>
              <a:t>B. parkeri</a:t>
            </a:r>
          </a:p>
        </p:txBody>
      </p:sp>
      <p:sp>
        <p:nvSpPr>
          <p:cNvPr id="2" name="Text Placeholder 1">
            <a:extLst>
              <a:ext uri="{FF2B5EF4-FFF2-40B4-BE49-F238E27FC236}">
                <a16:creationId xmlns:a16="http://schemas.microsoft.com/office/drawing/2014/main" id="{F40A09BF-8E51-DC00-9EB5-273762148840}"/>
              </a:ext>
            </a:extLst>
          </p:cNvPr>
          <p:cNvSpPr>
            <a:spLocks noGrp="1"/>
          </p:cNvSpPr>
          <p:nvPr>
            <p:ph type="body" sz="quarter" idx="10"/>
          </p:nvPr>
        </p:nvSpPr>
        <p:spPr>
          <a:xfrm>
            <a:off x="837024" y="263035"/>
            <a:ext cx="10135775" cy="888714"/>
          </a:xfrm>
        </p:spPr>
        <p:txBody>
          <a:bodyPr>
            <a:normAutofit lnSpcReduction="10000"/>
          </a:bodyPr>
          <a:lstStyle/>
          <a:p>
            <a:r>
              <a:rPr lang="en-US" sz="2800" dirty="0">
                <a:solidFill>
                  <a:srgbClr val="35ACDF"/>
                </a:solidFill>
                <a:latin typeface="+mj-lt"/>
                <a:cs typeface="Calibri" panose="020F0502020204030204" pitchFamily="34" charset="0"/>
              </a:rPr>
              <a:t>ImmunoBlotting can detect multiple Lyme and TBRF Borrelia species known to exist in North America</a:t>
            </a:r>
          </a:p>
        </p:txBody>
      </p:sp>
    </p:spTree>
    <p:extLst>
      <p:ext uri="{BB962C8B-B14F-4D97-AF65-F5344CB8AC3E}">
        <p14:creationId xmlns:p14="http://schemas.microsoft.com/office/powerpoint/2010/main" val="3281330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18348" y="2437239"/>
            <a:ext cx="5683250" cy="708641"/>
          </a:xfrm>
        </p:spPr>
        <p:txBody>
          <a:bodyPr>
            <a:normAutofit lnSpcReduction="10000"/>
          </a:bodyPr>
          <a:lstStyle/>
          <a:p>
            <a:pPr algn="ctr"/>
            <a:r>
              <a:rPr lang="en-US" dirty="0">
                <a:solidFill>
                  <a:srgbClr val="00B0F0"/>
                </a:solidFill>
                <a:latin typeface="+mj-lt"/>
              </a:rPr>
              <a:t>Bartonella</a:t>
            </a:r>
          </a:p>
        </p:txBody>
      </p:sp>
    </p:spTree>
    <p:extLst>
      <p:ext uri="{BB962C8B-B14F-4D97-AF65-F5344CB8AC3E}">
        <p14:creationId xmlns:p14="http://schemas.microsoft.com/office/powerpoint/2010/main" val="200823138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1663C55-B24C-C44E-9266-72054DF12EBF}"/>
              </a:ext>
            </a:extLst>
          </p:cNvPr>
          <p:cNvSpPr txBox="1"/>
          <p:nvPr/>
        </p:nvSpPr>
        <p:spPr>
          <a:xfrm>
            <a:off x="8026163" y="3973651"/>
            <a:ext cx="955512" cy="375552"/>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TBRF</a:t>
            </a:r>
          </a:p>
        </p:txBody>
      </p:sp>
      <p:sp>
        <p:nvSpPr>
          <p:cNvPr id="13" name="TextBox 12">
            <a:extLst>
              <a:ext uri="{FF2B5EF4-FFF2-40B4-BE49-F238E27FC236}">
                <a16:creationId xmlns:a16="http://schemas.microsoft.com/office/drawing/2014/main" id="{94471512-B160-A049-BD9D-45A5DFB52A81}"/>
              </a:ext>
            </a:extLst>
          </p:cNvPr>
          <p:cNvSpPr txBox="1"/>
          <p:nvPr/>
        </p:nvSpPr>
        <p:spPr>
          <a:xfrm>
            <a:off x="1725003" y="4002767"/>
            <a:ext cx="1812038" cy="375552"/>
          </a:xfrm>
          <a:prstGeom prst="rect">
            <a:avLst/>
          </a:prstGeom>
          <a:noFill/>
        </p:spPr>
        <p:txBody>
          <a:bodyPr wrap="square" rtlCol="0">
            <a:spAutoFit/>
          </a:bodyPr>
          <a:lstStyle/>
          <a:p>
            <a:pPr algn="ctr">
              <a:lnSpc>
                <a:spcPct val="150000"/>
              </a:lnSpc>
            </a:pPr>
            <a:r>
              <a:rPr lang="en-US" dirty="0">
                <a:latin typeface="Arial" panose="020B0604020202020204" pitchFamily="34" charset="0"/>
                <a:cs typeface="Arial" panose="020B0604020202020204" pitchFamily="34" charset="0"/>
              </a:rPr>
              <a:t>Babesia</a:t>
            </a:r>
          </a:p>
        </p:txBody>
      </p:sp>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822419" y="249667"/>
            <a:ext cx="5726427" cy="7086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5ACDF"/>
              </a:buClr>
              <a:buSzPts val="3200"/>
              <a:buFont typeface="Helvetica Neue Light"/>
              <a:buNone/>
            </a:pPr>
            <a:r>
              <a:rPr lang="en-US" sz="2800" dirty="0">
                <a:solidFill>
                  <a:srgbClr val="35ACDF"/>
                </a:solidFill>
              </a:rPr>
              <a:t>TBDs are spreading nationwide</a:t>
            </a:r>
          </a:p>
        </p:txBody>
      </p:sp>
      <p:sp>
        <p:nvSpPr>
          <p:cNvPr id="16" name="Content Placeholder 5"/>
          <p:cNvSpPr txBox="1">
            <a:spLocks/>
          </p:cNvSpPr>
          <p:nvPr/>
        </p:nvSpPr>
        <p:spPr>
          <a:xfrm>
            <a:off x="389085" y="1169001"/>
            <a:ext cx="6295145" cy="29719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buClrTx/>
            </a:pPr>
            <a:r>
              <a:rPr lang="en-US" sz="2000" dirty="0">
                <a:latin typeface="Arial" panose="020B0604020202020204" pitchFamily="34" charset="0"/>
                <a:cs typeface="Arial" panose="020B0604020202020204" pitchFamily="34" charset="0"/>
              </a:rPr>
              <a:t>Most TBDs are present in all 50 states</a:t>
            </a:r>
          </a:p>
          <a:p>
            <a:pPr>
              <a:spcAft>
                <a:spcPts val="1800"/>
              </a:spcAft>
              <a:buClrTx/>
            </a:pPr>
            <a:r>
              <a:rPr lang="en-US" sz="2000" dirty="0">
                <a:latin typeface="Arial" panose="020B0604020202020204" pitchFamily="34" charset="0"/>
                <a:cs typeface="Arial" panose="020B0604020202020204" pitchFamily="34" charset="0"/>
              </a:rPr>
              <a:t>TBDs look like a lot of different illnesses. Only through testing can you know for sure.</a:t>
            </a:r>
          </a:p>
          <a:p>
            <a:pPr>
              <a:spcAft>
                <a:spcPts val="1800"/>
              </a:spcAft>
              <a:buClrTx/>
            </a:pPr>
            <a:r>
              <a:rPr lang="en-US" sz="2000" dirty="0">
                <a:latin typeface="Arial" panose="020B0604020202020204" pitchFamily="34" charset="0"/>
                <a:cs typeface="Arial" panose="020B0604020202020204" pitchFamily="34" charset="0"/>
              </a:rPr>
              <a:t>People travel and can contract disease in other countries or states</a:t>
            </a:r>
          </a:p>
        </p:txBody>
      </p:sp>
      <p:pic>
        <p:nvPicPr>
          <p:cNvPr id="21" name="Picture 20" descr="A close up of a map&#10;&#10;Description automatically generated">
            <a:extLst>
              <a:ext uri="{FF2B5EF4-FFF2-40B4-BE49-F238E27FC236}">
                <a16:creationId xmlns:a16="http://schemas.microsoft.com/office/drawing/2014/main" id="{FADD822F-521D-4873-A0D2-C477986DAF20}"/>
              </a:ext>
            </a:extLst>
          </p:cNvPr>
          <p:cNvPicPr>
            <a:picLocks noChangeAspect="1"/>
          </p:cNvPicPr>
          <p:nvPr/>
        </p:nvPicPr>
        <p:blipFill rotWithShape="1">
          <a:blip r:embed="rId2"/>
          <a:srcRect t="5772"/>
          <a:stretch/>
        </p:blipFill>
        <p:spPr>
          <a:xfrm>
            <a:off x="1451887" y="4349203"/>
            <a:ext cx="2348127" cy="1709149"/>
          </a:xfrm>
          <a:prstGeom prst="rect">
            <a:avLst/>
          </a:prstGeom>
        </p:spPr>
      </p:pic>
      <p:pic>
        <p:nvPicPr>
          <p:cNvPr id="23" name="Picture 22" descr="A picture containing text, map&#10;&#10;Description automatically generated">
            <a:extLst>
              <a:ext uri="{FF2B5EF4-FFF2-40B4-BE49-F238E27FC236}">
                <a16:creationId xmlns:a16="http://schemas.microsoft.com/office/drawing/2014/main" id="{B377C3AF-C82D-4AFB-BB0A-50D817D6FB6C}"/>
              </a:ext>
            </a:extLst>
          </p:cNvPr>
          <p:cNvPicPr>
            <a:picLocks noChangeAspect="1"/>
          </p:cNvPicPr>
          <p:nvPr/>
        </p:nvPicPr>
        <p:blipFill rotWithShape="1">
          <a:blip r:embed="rId3"/>
          <a:srcRect t="5414"/>
          <a:stretch/>
        </p:blipFill>
        <p:spPr>
          <a:xfrm>
            <a:off x="4345144" y="4382277"/>
            <a:ext cx="2348127" cy="1715641"/>
          </a:xfrm>
          <a:prstGeom prst="rect">
            <a:avLst/>
          </a:prstGeom>
        </p:spPr>
      </p:pic>
      <p:pic>
        <p:nvPicPr>
          <p:cNvPr id="25" name="Picture 24" descr="A close up of a map&#10;&#10;Description automatically generated">
            <a:extLst>
              <a:ext uri="{FF2B5EF4-FFF2-40B4-BE49-F238E27FC236}">
                <a16:creationId xmlns:a16="http://schemas.microsoft.com/office/drawing/2014/main" id="{05561EF7-2FC3-45B8-9A96-96E035F3F1F1}"/>
              </a:ext>
            </a:extLst>
          </p:cNvPr>
          <p:cNvPicPr>
            <a:picLocks noChangeAspect="1"/>
          </p:cNvPicPr>
          <p:nvPr/>
        </p:nvPicPr>
        <p:blipFill>
          <a:blip r:embed="rId4"/>
          <a:stretch>
            <a:fillRect/>
          </a:stretch>
        </p:blipFill>
        <p:spPr>
          <a:xfrm>
            <a:off x="7238401" y="4349203"/>
            <a:ext cx="2312036" cy="1650938"/>
          </a:xfrm>
          <a:prstGeom prst="rect">
            <a:avLst/>
          </a:prstGeom>
        </p:spPr>
      </p:pic>
      <p:sp>
        <p:nvSpPr>
          <p:cNvPr id="14" name="TextBox 13">
            <a:extLst>
              <a:ext uri="{FF2B5EF4-FFF2-40B4-BE49-F238E27FC236}">
                <a16:creationId xmlns:a16="http://schemas.microsoft.com/office/drawing/2014/main" id="{C48B28F0-0BBA-1E4B-907C-711122764775}"/>
              </a:ext>
            </a:extLst>
          </p:cNvPr>
          <p:cNvSpPr txBox="1"/>
          <p:nvPr/>
        </p:nvSpPr>
        <p:spPr>
          <a:xfrm>
            <a:off x="4755397" y="4002767"/>
            <a:ext cx="1812038" cy="375552"/>
          </a:xfrm>
          <a:prstGeom prst="rect">
            <a:avLst/>
          </a:prstGeom>
          <a:noFill/>
        </p:spPr>
        <p:txBody>
          <a:bodyPr wrap="square" rtlCol="0">
            <a:spAutoFit/>
          </a:bodyPr>
          <a:lstStyle/>
          <a:p>
            <a:pPr algn="ctr">
              <a:lnSpc>
                <a:spcPct val="150000"/>
              </a:lnSpc>
            </a:pPr>
            <a:r>
              <a:rPr lang="en-US" dirty="0">
                <a:latin typeface="Arial" panose="020B0604020202020204" pitchFamily="34" charset="0"/>
                <a:cs typeface="Arial" panose="020B0604020202020204" pitchFamily="34" charset="0"/>
              </a:rPr>
              <a:t>Bartonella</a:t>
            </a:r>
          </a:p>
        </p:txBody>
      </p:sp>
      <p:pic>
        <p:nvPicPr>
          <p:cNvPr id="27" name="Picture 26" descr="A picture containing text, map&#10;&#10;Description automatically generated">
            <a:extLst>
              <a:ext uri="{FF2B5EF4-FFF2-40B4-BE49-F238E27FC236}">
                <a16:creationId xmlns:a16="http://schemas.microsoft.com/office/drawing/2014/main" id="{59CFAD74-8448-42A8-9C40-9F1AD2AF2C63}"/>
              </a:ext>
            </a:extLst>
          </p:cNvPr>
          <p:cNvPicPr>
            <a:picLocks noChangeAspect="1"/>
          </p:cNvPicPr>
          <p:nvPr/>
        </p:nvPicPr>
        <p:blipFill>
          <a:blip r:embed="rId5"/>
          <a:stretch>
            <a:fillRect/>
          </a:stretch>
        </p:blipFill>
        <p:spPr>
          <a:xfrm>
            <a:off x="7164584" y="167254"/>
            <a:ext cx="4811681" cy="3716836"/>
          </a:xfrm>
          <a:prstGeom prst="rect">
            <a:avLst/>
          </a:prstGeom>
        </p:spPr>
      </p:pic>
      <p:sp>
        <p:nvSpPr>
          <p:cNvPr id="5" name="TextBox 4">
            <a:extLst>
              <a:ext uri="{FF2B5EF4-FFF2-40B4-BE49-F238E27FC236}">
                <a16:creationId xmlns:a16="http://schemas.microsoft.com/office/drawing/2014/main" id="{491C8DDF-E7F8-8142-9485-73F55AA66FAD}"/>
              </a:ext>
            </a:extLst>
          </p:cNvPr>
          <p:cNvSpPr txBox="1"/>
          <p:nvPr/>
        </p:nvSpPr>
        <p:spPr>
          <a:xfrm>
            <a:off x="9055835" y="167254"/>
            <a:ext cx="1812038" cy="375552"/>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Lyme disease</a:t>
            </a:r>
          </a:p>
        </p:txBody>
      </p:sp>
      <p:sp>
        <p:nvSpPr>
          <p:cNvPr id="2" name="TextBox 1">
            <a:extLst>
              <a:ext uri="{FF2B5EF4-FFF2-40B4-BE49-F238E27FC236}">
                <a16:creationId xmlns:a16="http://schemas.microsoft.com/office/drawing/2014/main" id="{FE445122-CBA7-88AA-72B6-3ACBCD3E13C5}"/>
              </a:ext>
            </a:extLst>
          </p:cNvPr>
          <p:cNvSpPr txBox="1"/>
          <p:nvPr/>
        </p:nvSpPr>
        <p:spPr>
          <a:xfrm>
            <a:off x="1109257" y="6331334"/>
            <a:ext cx="1965539" cy="276999"/>
          </a:xfrm>
          <a:prstGeom prst="rect">
            <a:avLst/>
          </a:prstGeom>
          <a:noFill/>
        </p:spPr>
        <p:txBody>
          <a:bodyPr wrap="square" rtlCol="0">
            <a:spAutoFit/>
          </a:bodyPr>
          <a:lstStyle/>
          <a:p>
            <a:r>
              <a:rPr lang="en-US" sz="1200" i="1" dirty="0"/>
              <a:t>Source: IGeneX data</a:t>
            </a:r>
          </a:p>
        </p:txBody>
      </p:sp>
    </p:spTree>
    <p:extLst>
      <p:ext uri="{BB962C8B-B14F-4D97-AF65-F5344CB8AC3E}">
        <p14:creationId xmlns:p14="http://schemas.microsoft.com/office/powerpoint/2010/main" val="320022626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920261-B7A3-D644-9194-76B04B144E81}"/>
              </a:ext>
            </a:extLst>
          </p:cNvPr>
          <p:cNvSpPr txBox="1"/>
          <p:nvPr/>
        </p:nvSpPr>
        <p:spPr>
          <a:xfrm>
            <a:off x="942693" y="270406"/>
            <a:ext cx="102641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Bartonella- ImmunoBlotting</a:t>
            </a:r>
          </a:p>
        </p:txBody>
      </p:sp>
      <p:sp>
        <p:nvSpPr>
          <p:cNvPr id="2" name="Content Placeholder 5">
            <a:extLst>
              <a:ext uri="{FF2B5EF4-FFF2-40B4-BE49-F238E27FC236}">
                <a16:creationId xmlns:a16="http://schemas.microsoft.com/office/drawing/2014/main" id="{E2F073C9-9A0F-826A-9359-18EAA4364F02}"/>
              </a:ext>
            </a:extLst>
          </p:cNvPr>
          <p:cNvSpPr txBox="1">
            <a:spLocks/>
          </p:cNvSpPr>
          <p:nvPr/>
        </p:nvSpPr>
        <p:spPr>
          <a:xfrm>
            <a:off x="804947" y="1308419"/>
            <a:ext cx="10401896" cy="4241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ClrTx/>
            </a:pPr>
            <a:r>
              <a:rPr lang="en-US" sz="2000" dirty="0">
                <a:latin typeface="Arial" panose="020B0604020202020204" pitchFamily="34" charset="0"/>
                <a:cs typeface="Arial" panose="020B0604020202020204" pitchFamily="34" charset="0"/>
              </a:rPr>
              <a:t>As with other TBDs, Bartonellosis represents an infection with potentially many different species and serotypes (over 40 distinct species described)</a:t>
            </a:r>
          </a:p>
          <a:p>
            <a:pPr>
              <a:spcAft>
                <a:spcPts val="1200"/>
              </a:spcAft>
              <a:buClrTx/>
            </a:pPr>
            <a:r>
              <a:rPr lang="en-US" sz="2000" dirty="0">
                <a:latin typeface="Arial" panose="020B0604020202020204" pitchFamily="34" charset="0"/>
                <a:cs typeface="Arial" panose="020B0604020202020204" pitchFamily="34" charset="0"/>
              </a:rPr>
              <a:t>Traditional tests have not been inclusive of these multiple Bartonella</a:t>
            </a:r>
          </a:p>
          <a:p>
            <a:pPr>
              <a:spcAft>
                <a:spcPts val="1200"/>
              </a:spcAft>
              <a:buClrTx/>
            </a:pPr>
            <a:r>
              <a:rPr lang="en-US" sz="2000" dirty="0">
                <a:latin typeface="Arial" panose="020B0604020202020204" pitchFamily="34" charset="0"/>
                <a:cs typeface="Arial" panose="020B0604020202020204" pitchFamily="34" charset="0"/>
              </a:rPr>
              <a:t>Bartonella ImmunoBlots include 22 Bartonella specific recombinant antigens and 2 controls on every strip at predetermined positions</a:t>
            </a:r>
          </a:p>
          <a:p>
            <a:pPr>
              <a:spcAft>
                <a:spcPts val="1200"/>
              </a:spcAft>
              <a:buClrTx/>
            </a:pPr>
            <a:r>
              <a:rPr lang="en-US" sz="2000" dirty="0">
                <a:latin typeface="Arial" panose="020B0604020202020204" pitchFamily="34" charset="0"/>
                <a:cs typeface="Arial" panose="020B0604020202020204" pitchFamily="34" charset="0"/>
              </a:rPr>
              <a:t>Significantly increased sensitivity</a:t>
            </a:r>
          </a:p>
          <a:p>
            <a:pPr>
              <a:spcAft>
                <a:spcPts val="1200"/>
              </a:spcAft>
              <a:buClrTx/>
            </a:pPr>
            <a:r>
              <a:rPr lang="en-US" sz="2000" dirty="0">
                <a:latin typeface="Arial" panose="020B0604020202020204" pitchFamily="34" charset="0"/>
                <a:cs typeface="Arial" panose="020B0604020202020204" pitchFamily="34" charset="0"/>
              </a:rPr>
              <a:t>Much greater specificity - no band overlap or co-migration with nonspecific antibodies as on a western blot</a:t>
            </a:r>
          </a:p>
          <a:p>
            <a:pPr>
              <a:spcAft>
                <a:spcPts val="1200"/>
              </a:spcAft>
              <a:buClrTx/>
            </a:pPr>
            <a:r>
              <a:rPr lang="en-US" sz="2000" dirty="0">
                <a:latin typeface="Arial" panose="020B0604020202020204" pitchFamily="34" charset="0"/>
                <a:cs typeface="Arial" panose="020B0604020202020204" pitchFamily="34" charset="0"/>
              </a:rPr>
              <a:t>Positive samples can detect multiple species and identify and report the following four: </a:t>
            </a:r>
            <a:r>
              <a:rPr lang="en-US" sz="2000" i="1" dirty="0">
                <a:latin typeface="Arial" panose="020B0604020202020204" pitchFamily="34" charset="0"/>
                <a:cs typeface="Arial" panose="020B0604020202020204" pitchFamily="34" charset="0"/>
              </a:rPr>
              <a:t>B. elizabethae; B. henselae; B. quintana; B. vinsonii</a:t>
            </a:r>
          </a:p>
        </p:txBody>
      </p:sp>
    </p:spTree>
    <p:extLst>
      <p:ext uri="{BB962C8B-B14F-4D97-AF65-F5344CB8AC3E}">
        <p14:creationId xmlns:p14="http://schemas.microsoft.com/office/powerpoint/2010/main" val="182828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920261-B7A3-D644-9194-76B04B144E81}"/>
              </a:ext>
            </a:extLst>
          </p:cNvPr>
          <p:cNvSpPr txBox="1"/>
          <p:nvPr/>
        </p:nvSpPr>
        <p:spPr>
          <a:xfrm>
            <a:off x="942693" y="260358"/>
            <a:ext cx="94239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Bartonella ImmunoBlots</a:t>
            </a:r>
          </a:p>
        </p:txBody>
      </p:sp>
      <p:pic>
        <p:nvPicPr>
          <p:cNvPr id="5" name="Picture 4">
            <a:extLst>
              <a:ext uri="{FF2B5EF4-FFF2-40B4-BE49-F238E27FC236}">
                <a16:creationId xmlns:a16="http://schemas.microsoft.com/office/drawing/2014/main" id="{A3F1B26D-6C2E-44DA-BAB7-1268D6F89099}"/>
              </a:ext>
            </a:extLst>
          </p:cNvPr>
          <p:cNvPicPr>
            <a:picLocks noChangeAspect="1"/>
          </p:cNvPicPr>
          <p:nvPr/>
        </p:nvPicPr>
        <p:blipFill>
          <a:blip r:embed="rId2"/>
          <a:stretch>
            <a:fillRect/>
          </a:stretch>
        </p:blipFill>
        <p:spPr>
          <a:xfrm>
            <a:off x="1702399" y="1273319"/>
            <a:ext cx="8778526" cy="4643318"/>
          </a:xfrm>
          <a:prstGeom prst="rect">
            <a:avLst/>
          </a:prstGeom>
        </p:spPr>
      </p:pic>
    </p:spTree>
    <p:extLst>
      <p:ext uri="{BB962C8B-B14F-4D97-AF65-F5344CB8AC3E}">
        <p14:creationId xmlns:p14="http://schemas.microsoft.com/office/powerpoint/2010/main" val="358434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6606" y="267780"/>
            <a:ext cx="9536462" cy="708641"/>
          </a:xfrm>
        </p:spPr>
        <p:txBody>
          <a:bodyPr>
            <a:normAutofit/>
          </a:bodyPr>
          <a:lstStyle/>
          <a:p>
            <a:r>
              <a:rPr lang="en-US" sz="3000" dirty="0">
                <a:solidFill>
                  <a:srgbClr val="35ACDF"/>
                </a:solidFill>
                <a:latin typeface="+mj-lt"/>
              </a:rPr>
              <a:t>Bartonella Western Blots vs. ImmunoBlots</a:t>
            </a:r>
          </a:p>
          <a:p>
            <a:endParaRPr lang="en-US" sz="3000" dirty="0">
              <a:solidFill>
                <a:srgbClr val="35ACDF"/>
              </a:solidFill>
              <a:latin typeface="+mj-lt"/>
            </a:endParaRPr>
          </a:p>
        </p:txBody>
      </p:sp>
      <p:pic>
        <p:nvPicPr>
          <p:cNvPr id="3" name="Picture 2"/>
          <p:cNvPicPr>
            <a:picLocks noChangeAspect="1"/>
          </p:cNvPicPr>
          <p:nvPr/>
        </p:nvPicPr>
        <p:blipFill>
          <a:blip r:embed="rId2"/>
          <a:stretch>
            <a:fillRect/>
          </a:stretch>
        </p:blipFill>
        <p:spPr>
          <a:xfrm>
            <a:off x="649618" y="1162790"/>
            <a:ext cx="10421090" cy="3964381"/>
          </a:xfrm>
          <a:prstGeom prst="rect">
            <a:avLst/>
          </a:prstGeom>
          <a:ln>
            <a:solidFill>
              <a:schemeClr val="tx1"/>
            </a:solidFill>
          </a:ln>
        </p:spPr>
      </p:pic>
      <p:sp>
        <p:nvSpPr>
          <p:cNvPr id="4" name="TextBox 3"/>
          <p:cNvSpPr txBox="1"/>
          <p:nvPr/>
        </p:nvSpPr>
        <p:spPr>
          <a:xfrm>
            <a:off x="2506520" y="5219700"/>
            <a:ext cx="6707285" cy="400110"/>
          </a:xfrm>
          <a:prstGeom prst="rect">
            <a:avLst/>
          </a:prstGeom>
          <a:noFill/>
        </p:spPr>
        <p:txBody>
          <a:bodyPr wrap="none" rtlCol="0">
            <a:spAutoFit/>
          </a:bodyPr>
          <a:lstStyle/>
          <a:p>
            <a:r>
              <a:rPr lang="en-US" sz="2000" i="1" dirty="0"/>
              <a:t>One IGeneX ImmunoBlot replaces multiple Western Blots</a:t>
            </a:r>
          </a:p>
        </p:txBody>
      </p:sp>
    </p:spTree>
    <p:extLst>
      <p:ext uri="{BB962C8B-B14F-4D97-AF65-F5344CB8AC3E}">
        <p14:creationId xmlns:p14="http://schemas.microsoft.com/office/powerpoint/2010/main" val="409369580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920261-B7A3-D644-9194-76B04B144E81}"/>
              </a:ext>
            </a:extLst>
          </p:cNvPr>
          <p:cNvSpPr txBox="1"/>
          <p:nvPr/>
        </p:nvSpPr>
        <p:spPr>
          <a:xfrm>
            <a:off x="922597" y="240262"/>
            <a:ext cx="94239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Bartonella ImmunoBlot Specificity Study</a:t>
            </a:r>
          </a:p>
        </p:txBody>
      </p:sp>
      <p:pic>
        <p:nvPicPr>
          <p:cNvPr id="4" name="Picture 3">
            <a:extLst>
              <a:ext uri="{FF2B5EF4-FFF2-40B4-BE49-F238E27FC236}">
                <a16:creationId xmlns:a16="http://schemas.microsoft.com/office/drawing/2014/main" id="{5363B678-DEC1-477C-BD2A-E73485B92945}"/>
              </a:ext>
            </a:extLst>
          </p:cNvPr>
          <p:cNvPicPr>
            <a:picLocks noChangeAspect="1"/>
          </p:cNvPicPr>
          <p:nvPr/>
        </p:nvPicPr>
        <p:blipFill>
          <a:blip r:embed="rId2"/>
          <a:stretch>
            <a:fillRect/>
          </a:stretch>
        </p:blipFill>
        <p:spPr>
          <a:xfrm>
            <a:off x="1800654" y="1410662"/>
            <a:ext cx="8110309" cy="4036676"/>
          </a:xfrm>
          <a:prstGeom prst="rect">
            <a:avLst/>
          </a:prstGeom>
        </p:spPr>
      </p:pic>
    </p:spTree>
    <p:extLst>
      <p:ext uri="{BB962C8B-B14F-4D97-AF65-F5344CB8AC3E}">
        <p14:creationId xmlns:p14="http://schemas.microsoft.com/office/powerpoint/2010/main" val="99146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920261-B7A3-D644-9194-76B04B144E81}"/>
              </a:ext>
            </a:extLst>
          </p:cNvPr>
          <p:cNvSpPr txBox="1"/>
          <p:nvPr/>
        </p:nvSpPr>
        <p:spPr>
          <a:xfrm>
            <a:off x="942693" y="210118"/>
            <a:ext cx="1055100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Bartonella ImmunoBlots are more sensitive than Bartonella Western Blots and are better at identifying species</a:t>
            </a:r>
          </a:p>
        </p:txBody>
      </p:sp>
      <p:pic>
        <p:nvPicPr>
          <p:cNvPr id="5" name="Picture 4">
            <a:extLst>
              <a:ext uri="{FF2B5EF4-FFF2-40B4-BE49-F238E27FC236}">
                <a16:creationId xmlns:a16="http://schemas.microsoft.com/office/drawing/2014/main" id="{85C71F20-CD1A-4C47-9444-DA67025391EA}"/>
              </a:ext>
            </a:extLst>
          </p:cNvPr>
          <p:cNvPicPr>
            <a:picLocks noChangeAspect="1"/>
          </p:cNvPicPr>
          <p:nvPr/>
        </p:nvPicPr>
        <p:blipFill>
          <a:blip r:embed="rId2"/>
          <a:stretch>
            <a:fillRect/>
          </a:stretch>
        </p:blipFill>
        <p:spPr>
          <a:xfrm>
            <a:off x="942693" y="1931726"/>
            <a:ext cx="10077009" cy="2994548"/>
          </a:xfrm>
          <a:prstGeom prst="rect">
            <a:avLst/>
          </a:prstGeom>
          <a:ln>
            <a:solidFill>
              <a:schemeClr val="accent1"/>
            </a:solidFill>
          </a:ln>
        </p:spPr>
      </p:pic>
    </p:spTree>
    <p:extLst>
      <p:ext uri="{BB962C8B-B14F-4D97-AF65-F5344CB8AC3E}">
        <p14:creationId xmlns:p14="http://schemas.microsoft.com/office/powerpoint/2010/main" val="2087860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3500" y="270699"/>
            <a:ext cx="8592096" cy="800584"/>
          </a:xfrm>
        </p:spPr>
        <p:txBody>
          <a:bodyPr>
            <a:normAutofit/>
          </a:bodyPr>
          <a:lstStyle/>
          <a:p>
            <a:r>
              <a:rPr lang="en-US" sz="3200" dirty="0">
                <a:solidFill>
                  <a:srgbClr val="35ACDF"/>
                </a:solidFill>
                <a:latin typeface="+mj-lt"/>
              </a:rPr>
              <a:t>Bartonella ImmunoBlot validation study (n=46)</a:t>
            </a:r>
          </a:p>
        </p:txBody>
      </p:sp>
      <p:pic>
        <p:nvPicPr>
          <p:cNvPr id="3" name="Picture 2"/>
          <p:cNvPicPr>
            <a:picLocks noChangeAspect="1"/>
          </p:cNvPicPr>
          <p:nvPr/>
        </p:nvPicPr>
        <p:blipFill>
          <a:blip r:embed="rId2"/>
          <a:stretch>
            <a:fillRect/>
          </a:stretch>
        </p:blipFill>
        <p:spPr>
          <a:xfrm>
            <a:off x="1675724" y="1486314"/>
            <a:ext cx="6184728" cy="4300403"/>
          </a:xfrm>
          <a:prstGeom prst="rect">
            <a:avLst/>
          </a:prstGeom>
        </p:spPr>
      </p:pic>
      <p:sp>
        <p:nvSpPr>
          <p:cNvPr id="4" name="TextBox 3"/>
          <p:cNvSpPr txBox="1"/>
          <p:nvPr/>
        </p:nvSpPr>
        <p:spPr>
          <a:xfrm>
            <a:off x="8435790" y="2344272"/>
            <a:ext cx="1694329" cy="2223246"/>
          </a:xfrm>
          <a:prstGeom prst="rect">
            <a:avLst/>
          </a:prstGeom>
          <a:noFill/>
          <a:ln>
            <a:solidFill>
              <a:schemeClr val="accent1"/>
            </a:solidFill>
          </a:ln>
        </p:spPr>
        <p:txBody>
          <a:bodyPr wrap="square" rtlCol="0">
            <a:spAutoFit/>
          </a:bodyPr>
          <a:lstStyle/>
          <a:p>
            <a:r>
              <a:rPr lang="en-US" b="1" dirty="0"/>
              <a:t>Specificity</a:t>
            </a:r>
          </a:p>
          <a:p>
            <a:r>
              <a:rPr lang="en-US" dirty="0"/>
              <a:t>  </a:t>
            </a:r>
            <a:r>
              <a:rPr lang="en-US" sz="1600" dirty="0"/>
              <a:t>IgM – 100%</a:t>
            </a:r>
          </a:p>
          <a:p>
            <a:r>
              <a:rPr lang="en-US" sz="1600" dirty="0"/>
              <a:t>   IgG – 100%</a:t>
            </a:r>
          </a:p>
          <a:p>
            <a:endParaRPr lang="en-US" dirty="0"/>
          </a:p>
          <a:p>
            <a:r>
              <a:rPr lang="en-US" b="1" dirty="0">
                <a:solidFill>
                  <a:srgbClr val="0070C0"/>
                </a:solidFill>
              </a:rPr>
              <a:t>Sensitivity</a:t>
            </a:r>
          </a:p>
          <a:p>
            <a:r>
              <a:rPr lang="en-US" sz="1600" dirty="0">
                <a:solidFill>
                  <a:srgbClr val="0070C0"/>
                </a:solidFill>
              </a:rPr>
              <a:t>  IgM – 75%</a:t>
            </a:r>
          </a:p>
          <a:p>
            <a:r>
              <a:rPr lang="en-US" sz="1600" dirty="0">
                <a:solidFill>
                  <a:srgbClr val="0070C0"/>
                </a:solidFill>
              </a:rPr>
              <a:t>  IgG  – 88.9%</a:t>
            </a:r>
          </a:p>
          <a:p>
            <a:r>
              <a:rPr lang="en-US" sz="1600" dirty="0">
                <a:solidFill>
                  <a:srgbClr val="0070C0"/>
                </a:solidFill>
              </a:rPr>
              <a:t>  Overall – 100%</a:t>
            </a:r>
          </a:p>
        </p:txBody>
      </p:sp>
    </p:spTree>
    <p:extLst>
      <p:ext uri="{BB962C8B-B14F-4D97-AF65-F5344CB8AC3E}">
        <p14:creationId xmlns:p14="http://schemas.microsoft.com/office/powerpoint/2010/main" val="242125636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3D108-FC19-DC43-B1A9-455C3CC9EDB1}"/>
              </a:ext>
            </a:extLst>
          </p:cNvPr>
          <p:cNvSpPr txBox="1"/>
          <p:nvPr/>
        </p:nvSpPr>
        <p:spPr>
          <a:xfrm>
            <a:off x="929044" y="251062"/>
            <a:ext cx="4419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Copy of an actual report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5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Bartonella ImmunoBlot</a:t>
            </a:r>
            <a:endParaRPr kumimoji="0" lang="en-US" sz="900" b="0" i="1" u="none" strike="noStrike" kern="0" cap="none" spc="5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24AF57F9-CF10-4DF2-B612-44F4B9EEAF6C}"/>
              </a:ext>
            </a:extLst>
          </p:cNvPr>
          <p:cNvPicPr>
            <a:picLocks noChangeAspect="1"/>
          </p:cNvPicPr>
          <p:nvPr/>
        </p:nvPicPr>
        <p:blipFill>
          <a:blip r:embed="rId3"/>
          <a:stretch>
            <a:fillRect/>
          </a:stretch>
        </p:blipFill>
        <p:spPr>
          <a:xfrm>
            <a:off x="5887616" y="0"/>
            <a:ext cx="6201862" cy="6881189"/>
          </a:xfrm>
          <a:prstGeom prst="rect">
            <a:avLst/>
          </a:prstGeom>
        </p:spPr>
      </p:pic>
      <p:sp>
        <p:nvSpPr>
          <p:cNvPr id="20" name="TextBox 19">
            <a:extLst>
              <a:ext uri="{FF2B5EF4-FFF2-40B4-BE49-F238E27FC236}">
                <a16:creationId xmlns:a16="http://schemas.microsoft.com/office/drawing/2014/main" id="{A2760095-FA95-4CA5-90E4-1B7109832D90}"/>
              </a:ext>
            </a:extLst>
          </p:cNvPr>
          <p:cNvSpPr txBox="1"/>
          <p:nvPr/>
        </p:nvSpPr>
        <p:spPr>
          <a:xfrm>
            <a:off x="553243" y="1327142"/>
            <a:ext cx="479563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Interpretation: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Positive: two or more bands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Indeterminate: one band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Negative: no bands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Speciation: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Reports species if any of these are found:</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 elizabethae</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 vinsonii</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 henselae</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 quintana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Reports as genus-positive if other species are found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May find and report more than one species (surprisingly common!)</a:t>
            </a:r>
          </a:p>
        </p:txBody>
      </p:sp>
      <p:sp>
        <p:nvSpPr>
          <p:cNvPr id="5" name="TextBox 4">
            <a:extLst>
              <a:ext uri="{FF2B5EF4-FFF2-40B4-BE49-F238E27FC236}">
                <a16:creationId xmlns:a16="http://schemas.microsoft.com/office/drawing/2014/main" id="{5389CBA4-4874-4E85-904D-55003C51E2D3}"/>
              </a:ext>
            </a:extLst>
          </p:cNvPr>
          <p:cNvSpPr txBox="1"/>
          <p:nvPr/>
        </p:nvSpPr>
        <p:spPr>
          <a:xfrm>
            <a:off x="553243" y="5283882"/>
            <a:ext cx="47067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a:cs typeface="Arial"/>
                <a:sym typeface="Arial"/>
              </a:rPr>
              <a:t>The patient is positive for both Bartonella IgM and Bartonella IgG.</a:t>
            </a:r>
          </a:p>
        </p:txBody>
      </p:sp>
      <p:cxnSp>
        <p:nvCxnSpPr>
          <p:cNvPr id="11" name="Straight Arrow Connector 10">
            <a:extLst>
              <a:ext uri="{FF2B5EF4-FFF2-40B4-BE49-F238E27FC236}">
                <a16:creationId xmlns:a16="http://schemas.microsoft.com/office/drawing/2014/main" id="{408C8C90-D086-479F-847B-BD12DDA04013}"/>
              </a:ext>
            </a:extLst>
          </p:cNvPr>
          <p:cNvCxnSpPr/>
          <p:nvPr/>
        </p:nvCxnSpPr>
        <p:spPr>
          <a:xfrm flipV="1">
            <a:off x="4907902" y="5430416"/>
            <a:ext cx="690465" cy="1004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280BACD-99AC-4156-B1E8-A69FCEA78C19}"/>
              </a:ext>
            </a:extLst>
          </p:cNvPr>
          <p:cNvSpPr/>
          <p:nvPr/>
        </p:nvSpPr>
        <p:spPr>
          <a:xfrm>
            <a:off x="8559276" y="5545492"/>
            <a:ext cx="706019" cy="892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2" name="Oval 21">
            <a:extLst>
              <a:ext uri="{FF2B5EF4-FFF2-40B4-BE49-F238E27FC236}">
                <a16:creationId xmlns:a16="http://schemas.microsoft.com/office/drawing/2014/main" id="{D59666C6-8C28-454C-BD0D-8B90FE98A98A}"/>
              </a:ext>
            </a:extLst>
          </p:cNvPr>
          <p:cNvSpPr/>
          <p:nvPr/>
        </p:nvSpPr>
        <p:spPr>
          <a:xfrm>
            <a:off x="8559275" y="2920482"/>
            <a:ext cx="706019" cy="1813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spTree>
    <p:extLst>
      <p:ext uri="{BB962C8B-B14F-4D97-AF65-F5344CB8AC3E}">
        <p14:creationId xmlns:p14="http://schemas.microsoft.com/office/powerpoint/2010/main" val="4067939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95934" y="2399139"/>
            <a:ext cx="5683250" cy="708641"/>
          </a:xfrm>
        </p:spPr>
        <p:txBody>
          <a:bodyPr>
            <a:normAutofit lnSpcReduction="10000"/>
          </a:bodyPr>
          <a:lstStyle/>
          <a:p>
            <a:pPr algn="ctr"/>
            <a:r>
              <a:rPr lang="en-US" dirty="0">
                <a:solidFill>
                  <a:srgbClr val="00B0F0"/>
                </a:solidFill>
                <a:latin typeface="+mj-lt"/>
              </a:rPr>
              <a:t>Babesiosis</a:t>
            </a:r>
          </a:p>
        </p:txBody>
      </p:sp>
    </p:spTree>
    <p:extLst>
      <p:ext uri="{BB962C8B-B14F-4D97-AF65-F5344CB8AC3E}">
        <p14:creationId xmlns:p14="http://schemas.microsoft.com/office/powerpoint/2010/main" val="161898620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3000" dirty="0"/>
              <a:t>Babesia ImmunoBlots – </a:t>
            </a:r>
            <a:r>
              <a:rPr lang="en-US" sz="3000" dirty="0">
                <a:solidFill>
                  <a:srgbClr val="FF0000"/>
                </a:solidFill>
              </a:rPr>
              <a:t>New!</a:t>
            </a:r>
          </a:p>
        </p:txBody>
      </p:sp>
      <p:sp>
        <p:nvSpPr>
          <p:cNvPr id="3" name="Content Placeholder 5">
            <a:extLst>
              <a:ext uri="{FF2B5EF4-FFF2-40B4-BE49-F238E27FC236}">
                <a16:creationId xmlns:a16="http://schemas.microsoft.com/office/drawing/2014/main" id="{D80C187B-7479-2559-3DE7-C7DF56B16393}"/>
              </a:ext>
            </a:extLst>
          </p:cNvPr>
          <p:cNvSpPr txBox="1">
            <a:spLocks/>
          </p:cNvSpPr>
          <p:nvPr/>
        </p:nvSpPr>
        <p:spPr>
          <a:xfrm>
            <a:off x="650347" y="1497070"/>
            <a:ext cx="10891306" cy="4241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ClrTx/>
            </a:pPr>
            <a:r>
              <a:rPr lang="en-US" sz="2000" dirty="0">
                <a:latin typeface="Arial" panose="020B0604020202020204" pitchFamily="34" charset="0"/>
                <a:cs typeface="Arial" panose="020B0604020202020204" pitchFamily="34" charset="0"/>
              </a:rPr>
              <a:t>Babesiosis is the most common co-infection in Lyme</a:t>
            </a:r>
          </a:p>
          <a:p>
            <a:pPr>
              <a:spcAft>
                <a:spcPts val="1200"/>
              </a:spcAft>
              <a:buClrTx/>
            </a:pPr>
            <a:r>
              <a:rPr lang="en-US" sz="2000" dirty="0">
                <a:latin typeface="Arial" panose="020B0604020202020204" pitchFamily="34" charset="0"/>
                <a:cs typeface="Arial" panose="020B0604020202020204" pitchFamily="34" charset="0"/>
              </a:rPr>
              <a:t>Babesiosis is caused by intraerythrocytic protozoan parasites that are transmitted by ticks, or less commonly through blood transfusion or transplacentally</a:t>
            </a:r>
          </a:p>
          <a:p>
            <a:pPr>
              <a:spcAft>
                <a:spcPts val="1200"/>
              </a:spcAft>
              <a:buClrTx/>
            </a:pPr>
            <a:r>
              <a:rPr lang="en-US" sz="2000" dirty="0">
                <a:latin typeface="Arial" panose="020B0604020202020204" pitchFamily="34" charset="0"/>
                <a:cs typeface="Arial" panose="020B0604020202020204" pitchFamily="34" charset="0"/>
              </a:rPr>
              <a:t>Babesiosis shares many clinical features with malaria and can be fatal, particularly in the elderly and the immunocompromised</a:t>
            </a:r>
          </a:p>
          <a:p>
            <a:pPr>
              <a:spcAft>
                <a:spcPts val="1200"/>
              </a:spcAft>
              <a:buClrTx/>
            </a:pPr>
            <a:r>
              <a:rPr lang="en-US" sz="2000" dirty="0">
                <a:latin typeface="Arial" panose="020B0604020202020204" pitchFamily="34" charset="0"/>
                <a:cs typeface="Arial" panose="020B0604020202020204" pitchFamily="34" charset="0"/>
              </a:rPr>
              <a:t>Currently there is no antibody test that can reliably detect Babesia infections. </a:t>
            </a:r>
            <a:r>
              <a:rPr lang="en-US" sz="2000" b="1" dirty="0">
                <a:latin typeface="Arial" panose="020B0604020202020204" pitchFamily="34" charset="0"/>
                <a:cs typeface="Arial" panose="020B0604020202020204" pitchFamily="34" charset="0"/>
              </a:rPr>
              <a:t>The </a:t>
            </a:r>
            <a:r>
              <a:rPr lang="en-US" sz="2000" b="1" dirty="0" err="1">
                <a:latin typeface="Arial" panose="020B0604020202020204" pitchFamily="34" charset="0"/>
                <a:cs typeface="Arial" panose="020B0604020202020204" pitchFamily="34" charset="0"/>
              </a:rPr>
              <a:t>IGeneX</a:t>
            </a:r>
            <a:r>
              <a:rPr lang="en-US" sz="2000" b="1" dirty="0">
                <a:latin typeface="Arial" panose="020B0604020202020204" pitchFamily="34" charset="0"/>
                <a:cs typeface="Arial" panose="020B0604020202020204" pitchFamily="34" charset="0"/>
              </a:rPr>
              <a:t> Babesia </a:t>
            </a:r>
            <a:r>
              <a:rPr lang="en-US" sz="2000" b="1" dirty="0" err="1">
                <a:latin typeface="Arial" panose="020B0604020202020204" pitchFamily="34" charset="0"/>
                <a:cs typeface="Arial" panose="020B0604020202020204" pitchFamily="34" charset="0"/>
              </a:rPr>
              <a:t>ImmunoBlot</a:t>
            </a:r>
            <a:r>
              <a:rPr lang="en-US" sz="2000" b="1" dirty="0">
                <a:latin typeface="Arial" panose="020B0604020202020204" pitchFamily="34" charset="0"/>
                <a:cs typeface="Arial" panose="020B0604020202020204" pitchFamily="34" charset="0"/>
              </a:rPr>
              <a:t> is the first test of its kind to detect antibodies.</a:t>
            </a:r>
          </a:p>
          <a:p>
            <a:pPr>
              <a:spcAft>
                <a:spcPts val="1200"/>
              </a:spcAft>
              <a:buClrTx/>
            </a:pPr>
            <a:r>
              <a:rPr lang="en-US" sz="2000" dirty="0">
                <a:latin typeface="Arial" panose="020B0604020202020204" pitchFamily="34" charset="0"/>
                <a:cs typeface="Arial" panose="020B0604020202020204" pitchFamily="34" charset="0"/>
              </a:rPr>
              <a:t>Recent data shows </a:t>
            </a:r>
            <a:r>
              <a:rPr lang="en-US" sz="2000" i="1" dirty="0">
                <a:latin typeface="Arial" panose="020B0604020202020204" pitchFamily="34" charset="0"/>
                <a:cs typeface="Arial" panose="020B0604020202020204" pitchFamily="34" charset="0"/>
              </a:rPr>
              <a:t>B. microti </a:t>
            </a:r>
            <a:r>
              <a:rPr lang="en-US" sz="2000" dirty="0">
                <a:latin typeface="Arial" panose="020B0604020202020204" pitchFamily="34" charset="0"/>
                <a:cs typeface="Arial" panose="020B0604020202020204" pitchFamily="34" charset="0"/>
              </a:rPr>
              <a:t>is the most widespread variant throughout the US</a:t>
            </a:r>
          </a:p>
          <a:p>
            <a:pPr>
              <a:spcAft>
                <a:spcPts val="1200"/>
              </a:spcAft>
              <a:buClrTx/>
            </a:pPr>
            <a:r>
              <a:rPr lang="en-US" sz="2000" i="1" dirty="0">
                <a:latin typeface="Arial" panose="020B0604020202020204" pitchFamily="34" charset="0"/>
                <a:cs typeface="Arial" panose="020B0604020202020204" pitchFamily="34" charset="0"/>
              </a:rPr>
              <a:t>B. duncani </a:t>
            </a:r>
            <a:r>
              <a:rPr lang="en-US" sz="2000" dirty="0">
                <a:latin typeface="Arial" panose="020B0604020202020204" pitchFamily="34" charset="0"/>
                <a:cs typeface="Arial" panose="020B0604020202020204" pitchFamily="34" charset="0"/>
              </a:rPr>
              <a:t>is also common, but slightly less widespread than </a:t>
            </a:r>
            <a:r>
              <a:rPr lang="en-US" sz="2000" i="1" dirty="0">
                <a:latin typeface="Arial" panose="020B0604020202020204" pitchFamily="34" charset="0"/>
                <a:cs typeface="Arial" panose="020B0604020202020204" pitchFamily="34" charset="0"/>
              </a:rPr>
              <a:t>B. microti</a:t>
            </a:r>
          </a:p>
          <a:p>
            <a:pPr>
              <a:spcAft>
                <a:spcPts val="1200"/>
              </a:spcAft>
              <a:buClrTx/>
            </a:pPr>
            <a:r>
              <a:rPr lang="en-US" sz="2000" dirty="0">
                <a:latin typeface="Arial" panose="020B0604020202020204" pitchFamily="34" charset="0"/>
                <a:cs typeface="Arial" panose="020B0604020202020204" pitchFamily="34" charset="0"/>
              </a:rPr>
              <a:t>ImmunoBlots can be used to speciate Babesia to </a:t>
            </a:r>
            <a:r>
              <a:rPr lang="en-US" sz="2000" i="1" dirty="0">
                <a:latin typeface="Arial" panose="020B0604020202020204" pitchFamily="34" charset="0"/>
                <a:cs typeface="Arial" panose="020B0604020202020204" pitchFamily="34" charset="0"/>
              </a:rPr>
              <a:t>B. microti </a:t>
            </a:r>
            <a:r>
              <a:rPr lang="en-US" sz="2000" dirty="0">
                <a:latin typeface="Arial" panose="020B0604020202020204" pitchFamily="34" charset="0"/>
                <a:cs typeface="Arial" panose="020B0604020202020204" pitchFamily="34" charset="0"/>
              </a:rPr>
              <a:t>and</a:t>
            </a:r>
            <a:r>
              <a:rPr lang="en-US" sz="2000" i="1" dirty="0">
                <a:latin typeface="Arial" panose="020B0604020202020204" pitchFamily="34" charset="0"/>
                <a:cs typeface="Arial" panose="020B0604020202020204" pitchFamily="34" charset="0"/>
              </a:rPr>
              <a:t> B. duncani</a:t>
            </a:r>
          </a:p>
        </p:txBody>
      </p:sp>
    </p:spTree>
    <p:extLst>
      <p:ext uri="{BB962C8B-B14F-4D97-AF65-F5344CB8AC3E}">
        <p14:creationId xmlns:p14="http://schemas.microsoft.com/office/powerpoint/2010/main" val="39429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42150" y="272948"/>
            <a:ext cx="8127679" cy="1251052"/>
          </a:xfrm>
        </p:spPr>
        <p:txBody>
          <a:bodyPr/>
          <a:lstStyle/>
          <a:p>
            <a:r>
              <a:rPr lang="en-US" sz="2700" dirty="0">
                <a:solidFill>
                  <a:srgbClr val="35ACDF"/>
                </a:solidFill>
              </a:rPr>
              <a:t>Babesia ImmunoBlots detect </a:t>
            </a:r>
            <a:r>
              <a:rPr lang="en-US" sz="2700" i="1" dirty="0">
                <a:solidFill>
                  <a:srgbClr val="35ACDF"/>
                </a:solidFill>
              </a:rPr>
              <a:t>Babesia</a:t>
            </a:r>
            <a:r>
              <a:rPr lang="en-US" sz="2700" dirty="0">
                <a:solidFill>
                  <a:srgbClr val="35ACDF"/>
                </a:solidFill>
              </a:rPr>
              <a:t> Genus, plus </a:t>
            </a:r>
            <a:r>
              <a:rPr lang="en-US" sz="2700" i="1" dirty="0">
                <a:solidFill>
                  <a:srgbClr val="35ACDF"/>
                </a:solidFill>
              </a:rPr>
              <a:t>B. microti </a:t>
            </a:r>
            <a:r>
              <a:rPr lang="en-US" sz="2700" dirty="0">
                <a:solidFill>
                  <a:srgbClr val="35ACDF"/>
                </a:solidFill>
              </a:rPr>
              <a:t>and </a:t>
            </a:r>
            <a:r>
              <a:rPr lang="en-US" sz="2700" i="1" dirty="0">
                <a:solidFill>
                  <a:srgbClr val="35ACDF"/>
                </a:solidFill>
              </a:rPr>
              <a:t>B. duncani</a:t>
            </a:r>
          </a:p>
        </p:txBody>
      </p:sp>
      <p:pic>
        <p:nvPicPr>
          <p:cNvPr id="3" name="Picture 2">
            <a:extLst>
              <a:ext uri="{FF2B5EF4-FFF2-40B4-BE49-F238E27FC236}">
                <a16:creationId xmlns:a16="http://schemas.microsoft.com/office/drawing/2014/main" id="{51A42478-79A9-CBD7-06CB-56F52A0E3090}"/>
              </a:ext>
            </a:extLst>
          </p:cNvPr>
          <p:cNvPicPr>
            <a:picLocks noChangeAspect="1"/>
          </p:cNvPicPr>
          <p:nvPr/>
        </p:nvPicPr>
        <p:blipFill>
          <a:blip r:embed="rId2"/>
          <a:stretch>
            <a:fillRect/>
          </a:stretch>
        </p:blipFill>
        <p:spPr>
          <a:xfrm>
            <a:off x="2125160" y="1498518"/>
            <a:ext cx="3192512" cy="4046185"/>
          </a:xfrm>
          <a:prstGeom prst="rect">
            <a:avLst/>
          </a:prstGeom>
        </p:spPr>
      </p:pic>
      <p:sp>
        <p:nvSpPr>
          <p:cNvPr id="4" name="Rectangle 3">
            <a:extLst>
              <a:ext uri="{FF2B5EF4-FFF2-40B4-BE49-F238E27FC236}">
                <a16:creationId xmlns:a16="http://schemas.microsoft.com/office/drawing/2014/main" id="{2B7A2934-F9FB-D585-6DB2-D66A8743ABD1}"/>
              </a:ext>
            </a:extLst>
          </p:cNvPr>
          <p:cNvSpPr/>
          <p:nvPr/>
        </p:nvSpPr>
        <p:spPr>
          <a:xfrm>
            <a:off x="5954437" y="2852197"/>
            <a:ext cx="3600173" cy="1338828"/>
          </a:xfrm>
          <a:prstGeom prst="rect">
            <a:avLst/>
          </a:prstGeom>
          <a:ln>
            <a:solidFill>
              <a:schemeClr val="tx1"/>
            </a:solidFill>
          </a:ln>
        </p:spPr>
        <p:txBody>
          <a:bodyPr wrap="square">
            <a:spAutoFit/>
          </a:bodyPr>
          <a:lstStyle/>
          <a:p>
            <a:pPr>
              <a:lnSpc>
                <a:spcPct val="150000"/>
              </a:lnSpc>
            </a:pPr>
            <a:r>
              <a:rPr lang="en-US" dirty="0"/>
              <a:t>Sample 1 – </a:t>
            </a:r>
            <a:r>
              <a:rPr lang="en-US" i="1" dirty="0"/>
              <a:t>Babesia</a:t>
            </a:r>
            <a:r>
              <a:rPr lang="en-US" dirty="0"/>
              <a:t> Genus Positive</a:t>
            </a:r>
          </a:p>
          <a:p>
            <a:pPr>
              <a:lnSpc>
                <a:spcPct val="150000"/>
              </a:lnSpc>
            </a:pPr>
            <a:r>
              <a:rPr lang="en-US" dirty="0"/>
              <a:t>Sample 2 – </a:t>
            </a:r>
            <a:r>
              <a:rPr lang="en-US" i="1" dirty="0"/>
              <a:t>Babesia micro</a:t>
            </a:r>
            <a:r>
              <a:rPr lang="en-US" dirty="0"/>
              <a:t>ti Positive</a:t>
            </a:r>
          </a:p>
          <a:p>
            <a:pPr>
              <a:lnSpc>
                <a:spcPct val="150000"/>
              </a:lnSpc>
            </a:pPr>
            <a:r>
              <a:rPr lang="en-US" dirty="0"/>
              <a:t>Sample 3 – </a:t>
            </a:r>
            <a:r>
              <a:rPr lang="en-US" i="1" dirty="0"/>
              <a:t>Babesia duncani </a:t>
            </a:r>
            <a:r>
              <a:rPr lang="en-US" dirty="0"/>
              <a:t>Positive</a:t>
            </a:r>
          </a:p>
        </p:txBody>
      </p:sp>
    </p:spTree>
    <p:extLst>
      <p:ext uri="{BB962C8B-B14F-4D97-AF65-F5344CB8AC3E}">
        <p14:creationId xmlns:p14="http://schemas.microsoft.com/office/powerpoint/2010/main" val="143488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822419" y="149183"/>
            <a:ext cx="3176825" cy="13279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5ACDF"/>
              </a:buClr>
              <a:buSzPts val="3200"/>
              <a:buFont typeface="Helvetica Neue Light"/>
              <a:buNone/>
            </a:pPr>
            <a:r>
              <a:rPr lang="en-US" sz="2800" dirty="0">
                <a:solidFill>
                  <a:srgbClr val="35ACDF"/>
                </a:solidFill>
              </a:rPr>
              <a:t>The tick population is growing and spreading</a:t>
            </a:r>
          </a:p>
        </p:txBody>
      </p:sp>
      <p:pic>
        <p:nvPicPr>
          <p:cNvPr id="3" name="Picture 2">
            <a:extLst>
              <a:ext uri="{FF2B5EF4-FFF2-40B4-BE49-F238E27FC236}">
                <a16:creationId xmlns:a16="http://schemas.microsoft.com/office/drawing/2014/main" id="{803BB56E-CD4F-9201-0699-654240B90CD6}"/>
              </a:ext>
            </a:extLst>
          </p:cNvPr>
          <p:cNvPicPr>
            <a:picLocks noChangeAspect="1"/>
          </p:cNvPicPr>
          <p:nvPr/>
        </p:nvPicPr>
        <p:blipFill rotWithShape="1">
          <a:blip r:embed="rId2"/>
          <a:srcRect b="18535"/>
          <a:stretch/>
        </p:blipFill>
        <p:spPr>
          <a:xfrm>
            <a:off x="4079631" y="0"/>
            <a:ext cx="8112369" cy="5923704"/>
          </a:xfrm>
          <a:prstGeom prst="rect">
            <a:avLst/>
          </a:prstGeom>
        </p:spPr>
      </p:pic>
    </p:spTree>
    <p:extLst>
      <p:ext uri="{BB962C8B-B14F-4D97-AF65-F5344CB8AC3E}">
        <p14:creationId xmlns:p14="http://schemas.microsoft.com/office/powerpoint/2010/main" val="59844833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319" y="282019"/>
            <a:ext cx="10032905" cy="708641"/>
          </a:xfrm>
        </p:spPr>
        <p:txBody>
          <a:bodyPr>
            <a:normAutofit/>
          </a:bodyPr>
          <a:lstStyle/>
          <a:p>
            <a:r>
              <a:rPr lang="en-US" sz="3000" dirty="0">
                <a:solidFill>
                  <a:srgbClr val="35ACDF"/>
                </a:solidFill>
              </a:rPr>
              <a:t>Development of the Babesia ImmunoBlot</a:t>
            </a:r>
          </a:p>
        </p:txBody>
      </p:sp>
      <p:sp>
        <p:nvSpPr>
          <p:cNvPr id="8" name="Content Placeholder 5">
            <a:extLst>
              <a:ext uri="{FF2B5EF4-FFF2-40B4-BE49-F238E27FC236}">
                <a16:creationId xmlns:a16="http://schemas.microsoft.com/office/drawing/2014/main" id="{BD2A720E-C53F-A9CF-B2FB-4CA69FD7BE9C}"/>
              </a:ext>
            </a:extLst>
          </p:cNvPr>
          <p:cNvSpPr txBox="1">
            <a:spLocks/>
          </p:cNvSpPr>
          <p:nvPr/>
        </p:nvSpPr>
        <p:spPr>
          <a:xfrm>
            <a:off x="766319" y="990660"/>
            <a:ext cx="10587481" cy="1164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Tx/>
            </a:pPr>
            <a:r>
              <a:rPr lang="en-US" sz="1600" dirty="0">
                <a:latin typeface="Arial" panose="020B0604020202020204" pitchFamily="34" charset="0"/>
                <a:cs typeface="Arial" panose="020B0604020202020204" pitchFamily="34" charset="0"/>
              </a:rPr>
              <a:t>Dr. Choukri Ben Mamoun, Yale University supplied culture lysates to IGeneX</a:t>
            </a:r>
          </a:p>
          <a:p>
            <a:pPr>
              <a:spcBef>
                <a:spcPts val="0"/>
              </a:spcBef>
              <a:buClrTx/>
            </a:pPr>
            <a:r>
              <a:rPr lang="en-US" sz="1600" dirty="0">
                <a:latin typeface="Arial" panose="020B0604020202020204" pitchFamily="34" charset="0"/>
                <a:cs typeface="Arial" panose="020B0604020202020204" pitchFamily="34" charset="0"/>
              </a:rPr>
              <a:t>Results of ImmunoBlots were compared to Western blots to verify multispecies capability, sensitivity, clarity, and consistency</a:t>
            </a:r>
          </a:p>
          <a:p>
            <a:pPr>
              <a:spcBef>
                <a:spcPts val="0"/>
              </a:spcBef>
              <a:buClrTx/>
            </a:pPr>
            <a:r>
              <a:rPr lang="en-US" sz="1600" dirty="0">
                <a:solidFill>
                  <a:srgbClr val="0070C0"/>
                </a:solidFill>
                <a:latin typeface="Arial" panose="020B0604020202020204" pitchFamily="34" charset="0"/>
                <a:cs typeface="Arial" panose="020B0604020202020204" pitchFamily="34" charset="0"/>
              </a:rPr>
              <a:t>In the images below, patients 1 and 2 are positive for </a:t>
            </a:r>
            <a:r>
              <a:rPr lang="en-US" sz="1600" i="1" dirty="0">
                <a:solidFill>
                  <a:srgbClr val="0070C0"/>
                </a:solidFill>
                <a:latin typeface="Arial" panose="020B0604020202020204" pitchFamily="34" charset="0"/>
                <a:cs typeface="Arial" panose="020B0604020202020204" pitchFamily="34" charset="0"/>
              </a:rPr>
              <a:t>B. duncani</a:t>
            </a:r>
            <a:r>
              <a:rPr lang="en-US" sz="1600" dirty="0">
                <a:solidFill>
                  <a:srgbClr val="0070C0"/>
                </a:solidFill>
                <a:latin typeface="Arial" panose="020B0604020202020204" pitchFamily="34" charset="0"/>
                <a:cs typeface="Arial" panose="020B0604020202020204" pitchFamily="34" charset="0"/>
              </a:rPr>
              <a:t>, and patient 3 is positive for </a:t>
            </a:r>
            <a:r>
              <a:rPr lang="en-US" sz="1600" i="1" dirty="0">
                <a:solidFill>
                  <a:srgbClr val="0070C0"/>
                </a:solidFill>
                <a:latin typeface="Arial" panose="020B0604020202020204" pitchFamily="34" charset="0"/>
                <a:cs typeface="Arial" panose="020B0604020202020204" pitchFamily="34" charset="0"/>
              </a:rPr>
              <a:t>B. microti</a:t>
            </a:r>
            <a:endParaRPr lang="en-US" sz="1600" dirty="0">
              <a:solidFill>
                <a:srgbClr val="0070C0"/>
              </a:solidFill>
            </a:endParaRPr>
          </a:p>
        </p:txBody>
      </p:sp>
      <p:pic>
        <p:nvPicPr>
          <p:cNvPr id="5" name="Picture 4">
            <a:extLst>
              <a:ext uri="{FF2B5EF4-FFF2-40B4-BE49-F238E27FC236}">
                <a16:creationId xmlns:a16="http://schemas.microsoft.com/office/drawing/2014/main" id="{A124A9E1-DBB3-660B-955C-B3E7BE906BF0}"/>
              </a:ext>
            </a:extLst>
          </p:cNvPr>
          <p:cNvPicPr>
            <a:picLocks noChangeAspect="1"/>
          </p:cNvPicPr>
          <p:nvPr/>
        </p:nvPicPr>
        <p:blipFill>
          <a:blip r:embed="rId2"/>
          <a:stretch>
            <a:fillRect/>
          </a:stretch>
        </p:blipFill>
        <p:spPr>
          <a:xfrm>
            <a:off x="1085039" y="2155489"/>
            <a:ext cx="9138815" cy="4026236"/>
          </a:xfrm>
          <a:prstGeom prst="rect">
            <a:avLst/>
          </a:prstGeom>
        </p:spPr>
      </p:pic>
    </p:spTree>
    <p:extLst>
      <p:ext uri="{BB962C8B-B14F-4D97-AF65-F5344CB8AC3E}">
        <p14:creationId xmlns:p14="http://schemas.microsoft.com/office/powerpoint/2010/main" val="2593245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9258" y="46885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 Placeholder 6"/>
          <p:cNvSpPr>
            <a:spLocks noGrp="1"/>
          </p:cNvSpPr>
          <p:nvPr>
            <p:ph type="body" idx="1"/>
          </p:nvPr>
        </p:nvSpPr>
        <p:spPr>
          <a:xfrm>
            <a:off x="753988" y="244831"/>
            <a:ext cx="11247511" cy="593352"/>
          </a:xfrm>
        </p:spPr>
        <p:txBody>
          <a:bodyPr>
            <a:noAutofit/>
          </a:bodyPr>
          <a:lstStyle/>
          <a:p>
            <a:r>
              <a:rPr lang="en-US" sz="2800" dirty="0"/>
              <a:t>Babesia ImmunoBlots showed no cross reactivity to other pathogens</a:t>
            </a:r>
          </a:p>
        </p:txBody>
      </p:sp>
      <p:pic>
        <p:nvPicPr>
          <p:cNvPr id="12" name="Picture 11" descr="Graphical user interface, diagram&#10;&#10;Description automatically generated">
            <a:extLst>
              <a:ext uri="{FF2B5EF4-FFF2-40B4-BE49-F238E27FC236}">
                <a16:creationId xmlns:a16="http://schemas.microsoft.com/office/drawing/2014/main" id="{9BC7286C-AB4F-3361-4D6B-1A7C3A163A8A}"/>
              </a:ext>
            </a:extLst>
          </p:cNvPr>
          <p:cNvPicPr>
            <a:picLocks noChangeAspect="1"/>
          </p:cNvPicPr>
          <p:nvPr/>
        </p:nvPicPr>
        <p:blipFill>
          <a:blip r:embed="rId2"/>
          <a:stretch>
            <a:fillRect/>
          </a:stretch>
        </p:blipFill>
        <p:spPr>
          <a:xfrm>
            <a:off x="569258" y="1222391"/>
            <a:ext cx="8346794" cy="5028935"/>
          </a:xfrm>
          <a:prstGeom prst="rect">
            <a:avLst/>
          </a:prstGeom>
        </p:spPr>
      </p:pic>
      <p:sp>
        <p:nvSpPr>
          <p:cNvPr id="2" name="TextBox 1"/>
          <p:cNvSpPr txBox="1"/>
          <p:nvPr/>
        </p:nvSpPr>
        <p:spPr>
          <a:xfrm>
            <a:off x="9274630" y="1790700"/>
            <a:ext cx="2220684" cy="3539430"/>
          </a:xfrm>
          <a:prstGeom prst="rect">
            <a:avLst/>
          </a:prstGeom>
          <a:noFill/>
        </p:spPr>
        <p:txBody>
          <a:bodyPr wrap="square" rtlCol="0">
            <a:spAutoFit/>
          </a:bodyPr>
          <a:lstStyle/>
          <a:p>
            <a:r>
              <a:rPr lang="en-US" b="1" dirty="0"/>
              <a:t>PATHOGENS </a:t>
            </a:r>
          </a:p>
          <a:p>
            <a:r>
              <a:rPr lang="en-US" dirty="0"/>
              <a:t>Lyme Borrelia</a:t>
            </a:r>
          </a:p>
          <a:p>
            <a:pPr marL="285750" indent="-285750">
              <a:buFont typeface="Arial" panose="020B0604020202020204" pitchFamily="34" charset="0"/>
              <a:buChar char="•"/>
            </a:pPr>
            <a:r>
              <a:rPr lang="en-US" dirty="0"/>
              <a:t>Bb B31</a:t>
            </a:r>
          </a:p>
          <a:p>
            <a:pPr marL="285750" indent="-285750">
              <a:buFont typeface="Arial" panose="020B0604020202020204" pitchFamily="34" charset="0"/>
              <a:buChar char="•"/>
            </a:pPr>
            <a:r>
              <a:rPr lang="en-US" dirty="0"/>
              <a:t>Bb 297</a:t>
            </a:r>
          </a:p>
          <a:p>
            <a:r>
              <a:rPr lang="en-US" dirty="0"/>
              <a:t>TBRF Borrelia</a:t>
            </a:r>
          </a:p>
          <a:p>
            <a:pPr marL="285750" indent="-285750">
              <a:buFont typeface="Arial" panose="020B0604020202020204" pitchFamily="34" charset="0"/>
              <a:buChar char="•"/>
            </a:pPr>
            <a:r>
              <a:rPr lang="en-US" dirty="0"/>
              <a:t>B. hermsii</a:t>
            </a:r>
          </a:p>
          <a:p>
            <a:pPr marL="285750" indent="-285750">
              <a:buFont typeface="Arial" panose="020B0604020202020204" pitchFamily="34" charset="0"/>
              <a:buChar char="•"/>
            </a:pPr>
            <a:r>
              <a:rPr lang="en-US" dirty="0"/>
              <a:t>B. turcica</a:t>
            </a:r>
          </a:p>
          <a:p>
            <a:pPr marL="285750" indent="-285750">
              <a:buFont typeface="Arial" panose="020B0604020202020204" pitchFamily="34" charset="0"/>
              <a:buChar char="•"/>
            </a:pPr>
            <a:r>
              <a:rPr lang="en-US" dirty="0"/>
              <a:t>B. coriaceae</a:t>
            </a:r>
          </a:p>
          <a:p>
            <a:pPr marL="285750" indent="-285750">
              <a:buFont typeface="Arial" panose="020B0604020202020204" pitchFamily="34" charset="0"/>
              <a:buChar char="•"/>
            </a:pPr>
            <a:r>
              <a:rPr lang="en-US" dirty="0"/>
              <a:t>B. mayonii</a:t>
            </a:r>
          </a:p>
          <a:p>
            <a:r>
              <a:rPr lang="en-US" dirty="0"/>
              <a:t>Bartonella</a:t>
            </a:r>
          </a:p>
          <a:p>
            <a:pPr marL="285750" indent="-285750">
              <a:buFont typeface="Arial" panose="020B0604020202020204" pitchFamily="34" charset="0"/>
              <a:buChar char="•"/>
            </a:pPr>
            <a:r>
              <a:rPr lang="en-US" dirty="0"/>
              <a:t>B. </a:t>
            </a:r>
            <a:r>
              <a:rPr lang="en-US" dirty="0" err="1"/>
              <a:t>elizabetheae</a:t>
            </a:r>
            <a:endParaRPr lang="en-US" dirty="0"/>
          </a:p>
          <a:p>
            <a:pPr marL="285750" indent="-285750">
              <a:buFont typeface="Arial" panose="020B0604020202020204" pitchFamily="34" charset="0"/>
              <a:buChar char="•"/>
            </a:pPr>
            <a:r>
              <a:rPr lang="en-US" dirty="0"/>
              <a:t>B. henselae</a:t>
            </a:r>
          </a:p>
          <a:p>
            <a:pPr marL="285750" indent="-285750">
              <a:buFont typeface="Arial" panose="020B0604020202020204" pitchFamily="34" charset="0"/>
              <a:buChar char="•"/>
            </a:pPr>
            <a:r>
              <a:rPr lang="en-US" dirty="0"/>
              <a:t>B. vinsonii</a:t>
            </a:r>
          </a:p>
          <a:p>
            <a:pPr marL="285750" indent="-285750">
              <a:buFont typeface="Arial" panose="020B0604020202020204" pitchFamily="34" charset="0"/>
              <a:buChar char="•"/>
            </a:pPr>
            <a:r>
              <a:rPr lang="en-US" dirty="0"/>
              <a:t>B quintana</a:t>
            </a:r>
          </a:p>
          <a:p>
            <a:r>
              <a:rPr lang="en-US" dirty="0"/>
              <a:t>E. coli</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85695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68973" y="202610"/>
            <a:ext cx="10313155" cy="708641"/>
          </a:xfrm>
        </p:spPr>
        <p:txBody>
          <a:bodyPr/>
          <a:lstStyle/>
          <a:p>
            <a:r>
              <a:rPr lang="en-US" sz="3000" dirty="0">
                <a:solidFill>
                  <a:srgbClr val="35ACDF"/>
                </a:solidFill>
              </a:rPr>
              <a:t>Babesia ImmunoBlot – Unprecedented specificity</a:t>
            </a:r>
          </a:p>
        </p:txBody>
      </p:sp>
      <p:pic>
        <p:nvPicPr>
          <p:cNvPr id="3" name="Picture 2">
            <a:extLst>
              <a:ext uri="{FF2B5EF4-FFF2-40B4-BE49-F238E27FC236}">
                <a16:creationId xmlns:a16="http://schemas.microsoft.com/office/drawing/2014/main" id="{C0DCBEF2-9EA5-E705-3982-A046F127A6DD}"/>
              </a:ext>
            </a:extLst>
          </p:cNvPr>
          <p:cNvPicPr>
            <a:picLocks noChangeAspect="1"/>
          </p:cNvPicPr>
          <p:nvPr/>
        </p:nvPicPr>
        <p:blipFill>
          <a:blip r:embed="rId2"/>
          <a:stretch>
            <a:fillRect/>
          </a:stretch>
        </p:blipFill>
        <p:spPr>
          <a:xfrm>
            <a:off x="2254326" y="1675237"/>
            <a:ext cx="7342448" cy="3391651"/>
          </a:xfrm>
          <a:prstGeom prst="rect">
            <a:avLst/>
          </a:prstGeom>
          <a:solidFill>
            <a:schemeClr val="bg1">
              <a:lumMod val="95000"/>
            </a:schemeClr>
          </a:solidFill>
        </p:spPr>
      </p:pic>
      <p:pic>
        <p:nvPicPr>
          <p:cNvPr id="4" name="Picture 3">
            <a:extLst>
              <a:ext uri="{FF2B5EF4-FFF2-40B4-BE49-F238E27FC236}">
                <a16:creationId xmlns:a16="http://schemas.microsoft.com/office/drawing/2014/main" id="{AEB8D357-76BA-9456-F3DA-7F6BA3F64E9D}"/>
              </a:ext>
            </a:extLst>
          </p:cNvPr>
          <p:cNvPicPr>
            <a:picLocks noChangeAspect="1"/>
          </p:cNvPicPr>
          <p:nvPr/>
        </p:nvPicPr>
        <p:blipFill>
          <a:blip r:embed="rId3"/>
          <a:stretch>
            <a:fillRect/>
          </a:stretch>
        </p:blipFill>
        <p:spPr>
          <a:xfrm>
            <a:off x="5984007" y="3154430"/>
            <a:ext cx="445050" cy="216633"/>
          </a:xfrm>
          <a:prstGeom prst="rect">
            <a:avLst/>
          </a:prstGeom>
        </p:spPr>
      </p:pic>
    </p:spTree>
    <p:extLst>
      <p:ext uri="{BB962C8B-B14F-4D97-AF65-F5344CB8AC3E}">
        <p14:creationId xmlns:p14="http://schemas.microsoft.com/office/powerpoint/2010/main" val="3762110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68973" y="202610"/>
            <a:ext cx="10313155" cy="708641"/>
          </a:xfrm>
        </p:spPr>
        <p:txBody>
          <a:bodyPr/>
          <a:lstStyle/>
          <a:p>
            <a:r>
              <a:rPr lang="en-US" sz="3000" dirty="0">
                <a:solidFill>
                  <a:srgbClr val="35ACDF"/>
                </a:solidFill>
              </a:rPr>
              <a:t>Babesia ImmunoBlot – Highly Sensitive</a:t>
            </a:r>
          </a:p>
        </p:txBody>
      </p:sp>
      <p:pic>
        <p:nvPicPr>
          <p:cNvPr id="4" name="Picture 3">
            <a:extLst>
              <a:ext uri="{FF2B5EF4-FFF2-40B4-BE49-F238E27FC236}">
                <a16:creationId xmlns:a16="http://schemas.microsoft.com/office/drawing/2014/main" id="{AEB8D357-76BA-9456-F3DA-7F6BA3F64E9D}"/>
              </a:ext>
            </a:extLst>
          </p:cNvPr>
          <p:cNvPicPr>
            <a:picLocks noChangeAspect="1"/>
          </p:cNvPicPr>
          <p:nvPr/>
        </p:nvPicPr>
        <p:blipFill>
          <a:blip r:embed="rId2"/>
          <a:stretch>
            <a:fillRect/>
          </a:stretch>
        </p:blipFill>
        <p:spPr>
          <a:xfrm>
            <a:off x="5984007" y="3154430"/>
            <a:ext cx="445050" cy="216633"/>
          </a:xfrm>
          <a:prstGeom prst="rect">
            <a:avLst/>
          </a:prstGeom>
        </p:spPr>
      </p:pic>
      <p:pic>
        <p:nvPicPr>
          <p:cNvPr id="5" name="Picture 4">
            <a:extLst>
              <a:ext uri="{FF2B5EF4-FFF2-40B4-BE49-F238E27FC236}">
                <a16:creationId xmlns:a16="http://schemas.microsoft.com/office/drawing/2014/main" id="{5C4F5BDE-862F-4D81-D0F7-E07D12FD2505}"/>
              </a:ext>
            </a:extLst>
          </p:cNvPr>
          <p:cNvPicPr>
            <a:picLocks noChangeAspect="1"/>
          </p:cNvPicPr>
          <p:nvPr/>
        </p:nvPicPr>
        <p:blipFill>
          <a:blip r:embed="rId3"/>
          <a:stretch>
            <a:fillRect/>
          </a:stretch>
        </p:blipFill>
        <p:spPr>
          <a:xfrm>
            <a:off x="1599563" y="1719944"/>
            <a:ext cx="8847558" cy="3100866"/>
          </a:xfrm>
          <a:prstGeom prst="rect">
            <a:avLst/>
          </a:prstGeom>
          <a:solidFill>
            <a:schemeClr val="tx2"/>
          </a:solidFill>
        </p:spPr>
      </p:pic>
    </p:spTree>
    <p:extLst>
      <p:ext uri="{BB962C8B-B14F-4D97-AF65-F5344CB8AC3E}">
        <p14:creationId xmlns:p14="http://schemas.microsoft.com/office/powerpoint/2010/main" val="2840925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89495-39A4-BEB8-80EE-4C49DDC2FEA7}"/>
              </a:ext>
            </a:extLst>
          </p:cNvPr>
          <p:cNvPicPr>
            <a:picLocks noChangeAspect="1"/>
          </p:cNvPicPr>
          <p:nvPr/>
        </p:nvPicPr>
        <p:blipFill>
          <a:blip r:embed="rId3"/>
          <a:stretch>
            <a:fillRect/>
          </a:stretch>
        </p:blipFill>
        <p:spPr>
          <a:xfrm>
            <a:off x="5598367" y="0"/>
            <a:ext cx="6448893" cy="6606791"/>
          </a:xfrm>
          <a:prstGeom prst="rect">
            <a:avLst/>
          </a:prstGeom>
        </p:spPr>
      </p:pic>
      <p:sp>
        <p:nvSpPr>
          <p:cNvPr id="6" name="TextBox 5">
            <a:extLst>
              <a:ext uri="{FF2B5EF4-FFF2-40B4-BE49-F238E27FC236}">
                <a16:creationId xmlns:a16="http://schemas.microsoft.com/office/drawing/2014/main" id="{3503D108-FC19-DC43-B1A9-455C3CC9EDB1}"/>
              </a:ext>
            </a:extLst>
          </p:cNvPr>
          <p:cNvSpPr txBox="1"/>
          <p:nvPr/>
        </p:nvSpPr>
        <p:spPr>
          <a:xfrm>
            <a:off x="929044" y="251062"/>
            <a:ext cx="44198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Sample Babesia ImmunoBlot Report</a:t>
            </a:r>
            <a:endParaRPr kumimoji="0" lang="en-US" sz="900" b="0" i="1" u="none" strike="noStrike" kern="0" cap="none" spc="5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endParaRPr>
          </a:p>
        </p:txBody>
      </p:sp>
      <p:sp>
        <p:nvSpPr>
          <p:cNvPr id="20" name="TextBox 19">
            <a:extLst>
              <a:ext uri="{FF2B5EF4-FFF2-40B4-BE49-F238E27FC236}">
                <a16:creationId xmlns:a16="http://schemas.microsoft.com/office/drawing/2014/main" id="{A2760095-FA95-4CA5-90E4-1B7109832D90}"/>
              </a:ext>
            </a:extLst>
          </p:cNvPr>
          <p:cNvSpPr txBox="1"/>
          <p:nvPr/>
        </p:nvSpPr>
        <p:spPr>
          <a:xfrm>
            <a:off x="508821" y="1525332"/>
            <a:ext cx="479563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Interpretation: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Positive: two or more bands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Negative: no bands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Speciation: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Reports species if any of these are found:</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 microti</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 duncani</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Reports as genus-positive if other species are found</a:t>
            </a:r>
          </a:p>
        </p:txBody>
      </p:sp>
    </p:spTree>
    <p:extLst>
      <p:ext uri="{BB962C8B-B14F-4D97-AF65-F5344CB8AC3E}">
        <p14:creationId xmlns:p14="http://schemas.microsoft.com/office/powerpoint/2010/main" val="1018532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3D108-FC19-DC43-B1A9-455C3CC9EDB1}"/>
              </a:ext>
            </a:extLst>
          </p:cNvPr>
          <p:cNvSpPr txBox="1"/>
          <p:nvPr/>
        </p:nvSpPr>
        <p:spPr>
          <a:xfrm>
            <a:off x="929044" y="251062"/>
            <a:ext cx="92298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Special Offer</a:t>
            </a:r>
            <a:endParaRPr kumimoji="0" lang="en-US" sz="900" b="0" i="1" u="none" strike="noStrike" kern="0" cap="none" spc="5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endParaRPr>
          </a:p>
        </p:txBody>
      </p:sp>
      <p:sp>
        <p:nvSpPr>
          <p:cNvPr id="20" name="TextBox 19">
            <a:extLst>
              <a:ext uri="{FF2B5EF4-FFF2-40B4-BE49-F238E27FC236}">
                <a16:creationId xmlns:a16="http://schemas.microsoft.com/office/drawing/2014/main" id="{A2760095-FA95-4CA5-90E4-1B7109832D90}"/>
              </a:ext>
            </a:extLst>
          </p:cNvPr>
          <p:cNvSpPr txBox="1"/>
          <p:nvPr/>
        </p:nvSpPr>
        <p:spPr>
          <a:xfrm>
            <a:off x="929044" y="1585622"/>
            <a:ext cx="1060465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Offer</a:t>
            </a: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Babesia ImmunoBlots are being offered at the same price as the </a:t>
            </a:r>
            <a:r>
              <a:rPr kumimoji="0" lang="en-US" sz="200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Babesia microti </a:t>
            </a: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and </a:t>
            </a:r>
            <a:r>
              <a:rPr kumimoji="0" lang="en-US" sz="200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Babesia duncani </a:t>
            </a: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IFA. $130 savings!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Expires</a:t>
            </a:r>
          </a:p>
          <a:p>
            <a:pPr>
              <a:defRPr/>
            </a:pP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September 30</a:t>
            </a:r>
            <a:r>
              <a:rPr kumimoji="0" lang="en-US" sz="2000" i="0" u="none" strike="noStrike" kern="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sym typeface="Arial"/>
              </a:rPr>
              <a:t>th</a:t>
            </a: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2022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8544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57394" y="2173142"/>
            <a:ext cx="10104586" cy="708642"/>
          </a:xfrm>
        </p:spPr>
        <p:txBody>
          <a:bodyPr/>
          <a:lstStyle/>
          <a:p>
            <a:pPr marL="101600" indent="0" algn="ctr">
              <a:buNone/>
            </a:pPr>
            <a:r>
              <a:rPr lang="en-US" sz="3200" b="1" dirty="0">
                <a:solidFill>
                  <a:srgbClr val="35ACDF"/>
                </a:solidFill>
              </a:rPr>
              <a:t>Beyond ImmunoBlotting &amp; Lyme</a:t>
            </a:r>
          </a:p>
        </p:txBody>
      </p:sp>
      <p:sp>
        <p:nvSpPr>
          <p:cNvPr id="2" name="Text Placeholder 2">
            <a:extLst>
              <a:ext uri="{FF2B5EF4-FFF2-40B4-BE49-F238E27FC236}">
                <a16:creationId xmlns:a16="http://schemas.microsoft.com/office/drawing/2014/main" id="{4631CB94-1385-CC48-ADC3-D648EB91360B}"/>
              </a:ext>
            </a:extLst>
          </p:cNvPr>
          <p:cNvSpPr txBox="1">
            <a:spLocks/>
          </p:cNvSpPr>
          <p:nvPr/>
        </p:nvSpPr>
        <p:spPr>
          <a:xfrm>
            <a:off x="934850" y="2974917"/>
            <a:ext cx="10104586" cy="70864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01600" indent="0" algn="ctr">
              <a:buFont typeface="Arial"/>
              <a:buNone/>
            </a:pPr>
            <a:r>
              <a:rPr lang="en-US" dirty="0">
                <a:solidFill>
                  <a:srgbClr val="35ACDF"/>
                </a:solidFill>
              </a:rPr>
              <a:t>Why panel testing is the best approach</a:t>
            </a:r>
          </a:p>
        </p:txBody>
      </p:sp>
    </p:spTree>
    <p:extLst>
      <p:ext uri="{BB962C8B-B14F-4D97-AF65-F5344CB8AC3E}">
        <p14:creationId xmlns:p14="http://schemas.microsoft.com/office/powerpoint/2010/main" val="2064776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942693" y="4952072"/>
            <a:ext cx="91630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000000"/>
                </a:solidFill>
                <a:effectLst/>
                <a:uLnTx/>
                <a:uFillTx/>
                <a:latin typeface="Arial"/>
                <a:cs typeface="Calibri" panose="020F0502020204030204" pitchFamily="34" charset="0"/>
                <a:sym typeface="Arial"/>
              </a:rPr>
              <a:t>Testing for </a:t>
            </a:r>
            <a:r>
              <a:rPr kumimoji="0" lang="en-US" sz="2400" b="1" i="1" u="none" strike="noStrike" kern="0" cap="none" spc="0" normalizeH="0" baseline="0" noProof="0" dirty="0">
                <a:ln>
                  <a:noFill/>
                </a:ln>
                <a:solidFill>
                  <a:srgbClr val="000000"/>
                </a:solidFill>
                <a:effectLst/>
                <a:uLnTx/>
                <a:uFillTx/>
                <a:latin typeface="Arial"/>
                <a:cs typeface="Calibri" panose="020F0502020204030204" pitchFamily="34" charset="0"/>
                <a:sym typeface="Arial"/>
              </a:rPr>
              <a:t>multiple pathogens</a:t>
            </a:r>
            <a:r>
              <a:rPr kumimoji="0" lang="en-US" sz="2400" b="0" i="1" u="none" strike="noStrike" kern="0" cap="none" spc="0" normalizeH="0" baseline="0" noProof="0" dirty="0">
                <a:ln>
                  <a:noFill/>
                </a:ln>
                <a:solidFill>
                  <a:srgbClr val="000000"/>
                </a:solidFill>
                <a:effectLst/>
                <a:uLnTx/>
                <a:uFillTx/>
                <a:latin typeface="Arial"/>
                <a:cs typeface="Calibri" panose="020F0502020204030204" pitchFamily="34" charset="0"/>
                <a:sym typeface="Arial"/>
              </a:rPr>
              <a:t> maximizes diagnostic accuracy</a:t>
            </a:r>
          </a:p>
        </p:txBody>
      </p:sp>
      <p:sp>
        <p:nvSpPr>
          <p:cNvPr id="4" name="TextBox 3">
            <a:extLst>
              <a:ext uri="{FF2B5EF4-FFF2-40B4-BE49-F238E27FC236}">
                <a16:creationId xmlns:a16="http://schemas.microsoft.com/office/drawing/2014/main" id="{9118F0F5-CAEE-46C5-8FD9-2379FFC7FB8D}"/>
              </a:ext>
            </a:extLst>
          </p:cNvPr>
          <p:cNvSpPr txBox="1"/>
          <p:nvPr/>
        </p:nvSpPr>
        <p:spPr>
          <a:xfrm>
            <a:off x="942693" y="230214"/>
            <a:ext cx="1056195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Testing for </a:t>
            </a:r>
            <a:r>
              <a:rPr kumimoji="0" lang="en-US" sz="3000" b="0" i="0" u="sng"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multiple pathogens</a:t>
            </a: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 is often necessary</a:t>
            </a:r>
            <a:endParaRPr kumimoji="0" lang="en-US" sz="3000" b="0"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5" name="Content Placeholder 2">
            <a:extLst>
              <a:ext uri="{FF2B5EF4-FFF2-40B4-BE49-F238E27FC236}">
                <a16:creationId xmlns:a16="http://schemas.microsoft.com/office/drawing/2014/main" id="{1206A2E0-7D34-4F46-8F6C-F49F6236B31D}"/>
              </a:ext>
            </a:extLst>
          </p:cNvPr>
          <p:cNvSpPr txBox="1">
            <a:spLocks/>
          </p:cNvSpPr>
          <p:nvPr/>
        </p:nvSpPr>
        <p:spPr>
          <a:xfrm>
            <a:off x="665972" y="1385529"/>
            <a:ext cx="10561952" cy="339904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sym typeface="Arial"/>
              </a:rPr>
              <a:t>Because of symptom overlap, often it is not possible to separate out the major TBDs on clinical grounds alone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sym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sym typeface="Arial"/>
              </a:rPr>
              <a:t>EXAMPLE: Many of the co-infections mimic Borreliosis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Symptoms of Lyme and TBRF can overlap</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Bartonella can cause joint pain, fatigue and neurologic issues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Babesiosis can cause headaches, dizziness and fatigue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All of these can become chronic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All of these may be missed if not properly tested</a:t>
            </a:r>
            <a:endParaRPr kumimoji="0" lang="en-US" sz="1600" b="1" i="0" u="none" strike="noStrike" kern="1200" cap="none" spc="0" normalizeH="0" baseline="0" noProof="0" dirty="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21726808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CB92C-5EBA-5949-A9D8-AA267846FC01}"/>
              </a:ext>
            </a:extLst>
          </p:cNvPr>
          <p:cNvSpPr txBox="1"/>
          <p:nvPr/>
        </p:nvSpPr>
        <p:spPr>
          <a:xfrm>
            <a:off x="1114097" y="253054"/>
            <a:ext cx="927631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i="0" u="none" strike="noStrike" kern="0" cap="none" spc="0" normalizeH="0" baseline="0" noProof="0" dirty="0">
                <a:ln>
                  <a:noFill/>
                </a:ln>
                <a:solidFill>
                  <a:srgbClr val="35ACDF"/>
                </a:solidFill>
                <a:effectLst/>
                <a:uLnTx/>
                <a:uFillTx/>
                <a:latin typeface="Arial"/>
                <a:cs typeface="Calibri" panose="020F0502020204030204" pitchFamily="34" charset="0"/>
                <a:sym typeface="Arial"/>
              </a:rPr>
              <a:t>Testing by </a:t>
            </a:r>
            <a:r>
              <a:rPr kumimoji="0" lang="en-US" sz="3000" i="0" u="sng" strike="noStrike" kern="0" cap="none" spc="0" normalizeH="0" baseline="0" noProof="0" dirty="0">
                <a:ln>
                  <a:noFill/>
                </a:ln>
                <a:solidFill>
                  <a:srgbClr val="35ACDF"/>
                </a:solidFill>
                <a:effectLst/>
                <a:uLnTx/>
                <a:uFillTx/>
                <a:latin typeface="Arial"/>
                <a:cs typeface="Calibri" panose="020F0502020204030204" pitchFamily="34" charset="0"/>
                <a:sym typeface="Arial"/>
              </a:rPr>
              <a:t>multiple methods</a:t>
            </a:r>
            <a:r>
              <a:rPr kumimoji="0" lang="en-US" sz="3000" i="0" u="none" strike="noStrike" kern="0" cap="none" spc="0" normalizeH="0" baseline="0" noProof="0" dirty="0">
                <a:ln>
                  <a:noFill/>
                </a:ln>
                <a:solidFill>
                  <a:srgbClr val="35ACDF"/>
                </a:solidFill>
                <a:effectLst/>
                <a:uLnTx/>
                <a:uFillTx/>
                <a:latin typeface="Arial"/>
                <a:cs typeface="Calibri" panose="020F0502020204030204" pitchFamily="34" charset="0"/>
                <a:sym typeface="Arial"/>
              </a:rPr>
              <a:t> increases accuracy-</a:t>
            </a:r>
          </a:p>
        </p:txBody>
      </p:sp>
      <p:graphicFrame>
        <p:nvGraphicFramePr>
          <p:cNvPr id="2" name="Table 1">
            <a:extLst>
              <a:ext uri="{FF2B5EF4-FFF2-40B4-BE49-F238E27FC236}">
                <a16:creationId xmlns:a16="http://schemas.microsoft.com/office/drawing/2014/main" id="{E055C535-F832-9045-9107-519E225CBB1C}"/>
              </a:ext>
            </a:extLst>
          </p:cNvPr>
          <p:cNvGraphicFramePr>
            <a:graphicFrameLocks noGrp="1"/>
          </p:cNvGraphicFramePr>
          <p:nvPr>
            <p:extLst>
              <p:ext uri="{D42A27DB-BD31-4B8C-83A1-F6EECF244321}">
                <p14:modId xmlns:p14="http://schemas.microsoft.com/office/powerpoint/2010/main" val="4185182725"/>
              </p:ext>
            </p:extLst>
          </p:nvPr>
        </p:nvGraphicFramePr>
        <p:xfrm>
          <a:off x="1071189" y="1291660"/>
          <a:ext cx="10049622" cy="4686861"/>
        </p:xfrm>
        <a:graphic>
          <a:graphicData uri="http://schemas.openxmlformats.org/drawingml/2006/table">
            <a:tbl>
              <a:tblPr firstRow="1" bandRow="1">
                <a:tableStyleId>{883B151D-D718-4D50-B025-78C0761D43A1}</a:tableStyleId>
              </a:tblPr>
              <a:tblGrid>
                <a:gridCol w="5005349">
                  <a:extLst>
                    <a:ext uri="{9D8B030D-6E8A-4147-A177-3AD203B41FA5}">
                      <a16:colId xmlns:a16="http://schemas.microsoft.com/office/drawing/2014/main" val="950821790"/>
                    </a:ext>
                  </a:extLst>
                </a:gridCol>
                <a:gridCol w="5044273">
                  <a:extLst>
                    <a:ext uri="{9D8B030D-6E8A-4147-A177-3AD203B41FA5}">
                      <a16:colId xmlns:a16="http://schemas.microsoft.com/office/drawing/2014/main" val="107327211"/>
                    </a:ext>
                  </a:extLst>
                </a:gridCol>
              </a:tblGrid>
              <a:tr h="1009595">
                <a:tc>
                  <a:txBody>
                    <a:bodyPr/>
                    <a:lstStyle/>
                    <a:p>
                      <a:r>
                        <a:rPr lang="en-US" sz="1600" dirty="0"/>
                        <a:t>Direct Testing</a:t>
                      </a:r>
                    </a:p>
                    <a:p>
                      <a:r>
                        <a:rPr lang="en-US" sz="1600" b="0" dirty="0"/>
                        <a:t>These tests look for the pathogen in the specimen</a:t>
                      </a:r>
                    </a:p>
                  </a:txBody>
                  <a:tcPr/>
                </a:tc>
                <a:tc>
                  <a:txBody>
                    <a:bodyPr/>
                    <a:lstStyle/>
                    <a:p>
                      <a:r>
                        <a:rPr lang="en-US" sz="1600" dirty="0"/>
                        <a:t>Indirect Testing</a:t>
                      </a:r>
                    </a:p>
                    <a:p>
                      <a:r>
                        <a:rPr lang="en-US" sz="1600" b="0" dirty="0"/>
                        <a:t>These tests look for antibodies or T-cell reactivity in</a:t>
                      </a:r>
                      <a:r>
                        <a:rPr lang="en-US" sz="1600" b="0" baseline="0" dirty="0"/>
                        <a:t> the blood</a:t>
                      </a:r>
                      <a:endParaRPr lang="en-US" sz="1600" b="0" dirty="0"/>
                    </a:p>
                    <a:p>
                      <a:endParaRPr lang="en-US" sz="1600" b="0" dirty="0"/>
                    </a:p>
                  </a:txBody>
                  <a:tcPr/>
                </a:tc>
                <a:extLst>
                  <a:ext uri="{0D108BD9-81ED-4DB2-BD59-A6C34878D82A}">
                    <a16:rowId xmlns:a16="http://schemas.microsoft.com/office/drawing/2014/main" val="3372378826"/>
                  </a:ext>
                </a:extLst>
              </a:tr>
              <a:tr h="2103324">
                <a:tc>
                  <a:txBody>
                    <a:bodyPr/>
                    <a:lstStyle/>
                    <a:p>
                      <a:pPr>
                        <a:buClrTx/>
                      </a:pPr>
                      <a:r>
                        <a:rPr lang="en-US" sz="1600" b="1" dirty="0"/>
                        <a:t>Why use direct tests: </a:t>
                      </a:r>
                    </a:p>
                    <a:p>
                      <a:pPr marL="285750" indent="-285750">
                        <a:buClrTx/>
                        <a:buFont typeface="Arial" panose="020B0604020202020204" pitchFamily="34" charset="0"/>
                        <a:buChar char="•"/>
                      </a:pPr>
                      <a:r>
                        <a:rPr lang="en-US" sz="1600" dirty="0"/>
                        <a:t>Not every patient has detectable antibodies</a:t>
                      </a:r>
                    </a:p>
                    <a:p>
                      <a:pPr marL="285750" indent="-285750">
                        <a:buClrTx/>
                        <a:buFont typeface="Arial" panose="020B0604020202020204" pitchFamily="34" charset="0"/>
                        <a:buChar char="•"/>
                      </a:pPr>
                      <a:r>
                        <a:rPr lang="en-US" sz="1600" dirty="0"/>
                        <a:t>Patients may be immune-suppressed</a:t>
                      </a:r>
                    </a:p>
                    <a:p>
                      <a:pPr marL="285750" indent="-285750">
                        <a:buClrTx/>
                        <a:buFont typeface="Arial" panose="020B0604020202020204" pitchFamily="34" charset="0"/>
                        <a:buChar char="•"/>
                      </a:pPr>
                      <a:r>
                        <a:rPr lang="en-US" sz="1600" dirty="0"/>
                        <a:t>Antibodies may be bound in immune complexes</a:t>
                      </a:r>
                    </a:p>
                    <a:p>
                      <a:pPr marL="285750" indent="-285750">
                        <a:buClrTx/>
                        <a:buFont typeface="Arial" panose="020B0604020202020204" pitchFamily="34" charset="0"/>
                        <a:buChar char="•"/>
                      </a:pPr>
                      <a:r>
                        <a:rPr lang="en-US" sz="1600" dirty="0"/>
                        <a:t>Some patients are challenging blood draws (i.e. young kids) so urine specimens can</a:t>
                      </a:r>
                      <a:r>
                        <a:rPr lang="en-US" sz="1600" baseline="0" dirty="0"/>
                        <a:t> be tested instead</a:t>
                      </a:r>
                      <a:endParaRPr lang="en-US" sz="1600" dirty="0">
                        <a:latin typeface="Arial" panose="020B0604020202020204" pitchFamily="34" charset="0"/>
                        <a:cs typeface="Arial" panose="020B0604020202020204" pitchFamily="34" charset="0"/>
                      </a:endParaRPr>
                    </a:p>
                  </a:txBody>
                  <a:tcPr/>
                </a:tc>
                <a:tc>
                  <a:txBody>
                    <a:bodyPr/>
                    <a:lstStyle/>
                    <a:p>
                      <a:pPr>
                        <a:buClrTx/>
                      </a:pPr>
                      <a:r>
                        <a:rPr lang="en-US" sz="1600" b="1" dirty="0"/>
                        <a:t>Why use indirect tests: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Pathogens not always in the bloodstream</a:t>
                      </a:r>
                    </a:p>
                    <a:p>
                      <a:pPr marL="285750" indent="-285750">
                        <a:buClrTx/>
                        <a:buFont typeface="Arial" panose="020B0604020202020204" pitchFamily="34" charset="0"/>
                        <a:buChar char="•"/>
                      </a:pPr>
                      <a:r>
                        <a:rPr lang="en-US" sz="1600" dirty="0"/>
                        <a:t>Superior at detecting early and/or late stage disease</a:t>
                      </a:r>
                    </a:p>
                    <a:p>
                      <a:pPr marL="285750" indent="-285750">
                        <a:buClrTx/>
                        <a:buFont typeface="Arial" panose="020B0604020202020204" pitchFamily="34" charset="0"/>
                        <a:buChar char="•"/>
                      </a:pPr>
                      <a:r>
                        <a:rPr lang="en-US" sz="1600" dirty="0"/>
                        <a:t>Certain tests can detect T-cell response, an early disease indicator and are useful in B-cell</a:t>
                      </a:r>
                      <a:r>
                        <a:rPr lang="en-US" sz="1600" baseline="0" dirty="0"/>
                        <a:t> immune deficiencies</a:t>
                      </a:r>
                      <a:endParaRPr lang="en-US" sz="1600" b="0" dirty="0"/>
                    </a:p>
                  </a:txBody>
                  <a:tcPr/>
                </a:tc>
                <a:extLst>
                  <a:ext uri="{0D108BD9-81ED-4DB2-BD59-A6C34878D82A}">
                    <a16:rowId xmlns:a16="http://schemas.microsoft.com/office/drawing/2014/main" val="3761711212"/>
                  </a:ext>
                </a:extLst>
              </a:tr>
              <a:tr h="1516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Types of direct tests: </a:t>
                      </a:r>
                    </a:p>
                    <a:p>
                      <a:pPr marL="285750" indent="-285750">
                        <a:buFont typeface="Arial" panose="020B0604020202020204" pitchFamily="34" charset="0"/>
                        <a:buChar char="•"/>
                      </a:pPr>
                      <a:r>
                        <a:rPr lang="en-US" sz="1600" dirty="0"/>
                        <a:t>PCR (DNA)- multiple sources possible</a:t>
                      </a:r>
                    </a:p>
                    <a:p>
                      <a:pPr marL="285750" indent="-285750">
                        <a:buFont typeface="Arial" panose="020B0604020202020204" pitchFamily="34" charset="0"/>
                        <a:buChar char="•"/>
                      </a:pPr>
                      <a:r>
                        <a:rPr lang="en-US" sz="1600" dirty="0"/>
                        <a:t>FISH (RNA)- blood samples only</a:t>
                      </a:r>
                    </a:p>
                    <a:p>
                      <a:pPr marL="285750" indent="-285750">
                        <a:buFont typeface="Arial" panose="020B0604020202020204" pitchFamily="34" charset="0"/>
                        <a:buChar char="•"/>
                      </a:pPr>
                      <a:r>
                        <a:rPr lang="en-US" sz="1600" dirty="0"/>
                        <a:t>Urine antigen capture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Types of indirect tests: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ImmunoBlot</a:t>
                      </a:r>
                    </a:p>
                    <a:p>
                      <a:pPr marL="285750" indent="-285750">
                        <a:buFont typeface="Arial" panose="020B0604020202020204" pitchFamily="34" charset="0"/>
                        <a:buChar char="•"/>
                      </a:pPr>
                      <a:r>
                        <a:rPr lang="en-US" sz="1600" dirty="0"/>
                        <a:t>Western Blot</a:t>
                      </a:r>
                    </a:p>
                    <a:p>
                      <a:pPr marL="285750" indent="-285750">
                        <a:buFont typeface="Arial" panose="020B0604020202020204" pitchFamily="34" charset="0"/>
                        <a:buChar char="•"/>
                      </a:pPr>
                      <a:r>
                        <a:rPr lang="en-US" sz="1600" dirty="0"/>
                        <a:t>IFA</a:t>
                      </a:r>
                    </a:p>
                    <a:p>
                      <a:pPr marL="285750" indent="-285750">
                        <a:buFont typeface="Arial" panose="020B0604020202020204" pitchFamily="34" charset="0"/>
                        <a:buChar char="•"/>
                      </a:pPr>
                      <a:r>
                        <a:rPr lang="en-US" sz="1600" dirty="0"/>
                        <a:t>IgXSpot (T-cell response)</a:t>
                      </a:r>
                    </a:p>
                  </a:txBody>
                  <a:tcPr/>
                </a:tc>
                <a:extLst>
                  <a:ext uri="{0D108BD9-81ED-4DB2-BD59-A6C34878D82A}">
                    <a16:rowId xmlns:a16="http://schemas.microsoft.com/office/drawing/2014/main" val="1064936235"/>
                  </a:ext>
                </a:extLst>
              </a:tr>
            </a:tbl>
          </a:graphicData>
        </a:graphic>
      </p:graphicFrame>
    </p:spTree>
    <p:extLst>
      <p:ext uri="{BB962C8B-B14F-4D97-AF65-F5344CB8AC3E}">
        <p14:creationId xmlns:p14="http://schemas.microsoft.com/office/powerpoint/2010/main" val="1425780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9300" y="300018"/>
            <a:ext cx="10189931" cy="435501"/>
          </a:xfrm>
        </p:spPr>
        <p:txBody>
          <a:bodyPr>
            <a:noAutofit/>
          </a:bodyPr>
          <a:lstStyle/>
          <a:p>
            <a:r>
              <a:rPr lang="en-US" sz="2600" dirty="0">
                <a:solidFill>
                  <a:srgbClr val="35ACDF"/>
                </a:solidFill>
                <a:latin typeface="+mj-lt"/>
                <a:ea typeface="Helvetica Neue Light"/>
                <a:cs typeface="Helvetica Neue Light"/>
                <a:sym typeface="Helvetica Neue Light"/>
              </a:rPr>
              <a:t>Understanding immune response is crucial when prescribing tests</a:t>
            </a:r>
          </a:p>
          <a:p>
            <a:endParaRPr lang="en-US" sz="2600" dirty="0">
              <a:latin typeface="+mj-lt"/>
            </a:endParaRPr>
          </a:p>
        </p:txBody>
      </p:sp>
      <p:pic>
        <p:nvPicPr>
          <p:cNvPr id="4" name="Picture 3">
            <a:extLst>
              <a:ext uri="{FF2B5EF4-FFF2-40B4-BE49-F238E27FC236}">
                <a16:creationId xmlns:a16="http://schemas.microsoft.com/office/drawing/2014/main" id="{44B6624B-99BF-AA46-A953-2845A316331A}"/>
              </a:ext>
            </a:extLst>
          </p:cNvPr>
          <p:cNvPicPr>
            <a:picLocks noChangeAspect="1"/>
          </p:cNvPicPr>
          <p:nvPr/>
        </p:nvPicPr>
        <p:blipFill rotWithShape="1">
          <a:blip r:embed="rId2"/>
          <a:srcRect r="6256" b="12007"/>
          <a:stretch/>
        </p:blipFill>
        <p:spPr>
          <a:xfrm>
            <a:off x="4551901" y="1470114"/>
            <a:ext cx="6182091" cy="2907110"/>
          </a:xfrm>
          <a:prstGeom prst="rect">
            <a:avLst/>
          </a:prstGeom>
        </p:spPr>
      </p:pic>
      <p:sp>
        <p:nvSpPr>
          <p:cNvPr id="5" name="Rectangle 4">
            <a:extLst>
              <a:ext uri="{FF2B5EF4-FFF2-40B4-BE49-F238E27FC236}">
                <a16:creationId xmlns:a16="http://schemas.microsoft.com/office/drawing/2014/main" id="{62170181-88E6-3640-A8BF-05D7CE79E3CB}"/>
              </a:ext>
            </a:extLst>
          </p:cNvPr>
          <p:cNvSpPr/>
          <p:nvPr/>
        </p:nvSpPr>
        <p:spPr>
          <a:xfrm>
            <a:off x="5432344" y="5025428"/>
            <a:ext cx="2340897" cy="553998"/>
          </a:xfrm>
          <a:prstGeom prst="rect">
            <a:avLst/>
          </a:prstGeom>
        </p:spPr>
        <p:txBody>
          <a:bodyPr wrap="square">
            <a:spAutoFit/>
          </a:bodyPr>
          <a:lstStyle/>
          <a:p>
            <a:r>
              <a:rPr lang="en-US" sz="1000" dirty="0">
                <a:solidFill>
                  <a:srgbClr val="424242"/>
                </a:solidFill>
                <a:latin typeface="Helvetica Neue Light" panose="02000403000000020004" pitchFamily="2" charset="0"/>
              </a:rPr>
              <a:t>A small percentage of patients produce T-cells during the middle stage, with a spike in the late stage of the disease</a:t>
            </a:r>
            <a:endParaRPr lang="en-US" sz="1000" dirty="0">
              <a:solidFill>
                <a:srgbClr val="424242"/>
              </a:solidFill>
              <a:effectLst/>
              <a:latin typeface="Helvetica Neue Light" panose="02000403000000020004" pitchFamily="2" charset="0"/>
            </a:endParaRPr>
          </a:p>
        </p:txBody>
      </p:sp>
      <p:sp>
        <p:nvSpPr>
          <p:cNvPr id="6" name="Rectangle 5">
            <a:extLst>
              <a:ext uri="{FF2B5EF4-FFF2-40B4-BE49-F238E27FC236}">
                <a16:creationId xmlns:a16="http://schemas.microsoft.com/office/drawing/2014/main" id="{A0CC6E75-6E47-A24A-8440-92370ECA28CD}"/>
              </a:ext>
            </a:extLst>
          </p:cNvPr>
          <p:cNvSpPr/>
          <p:nvPr/>
        </p:nvSpPr>
        <p:spPr>
          <a:xfrm>
            <a:off x="8700606" y="5025428"/>
            <a:ext cx="2240032" cy="553998"/>
          </a:xfrm>
          <a:prstGeom prst="rect">
            <a:avLst/>
          </a:prstGeom>
        </p:spPr>
        <p:txBody>
          <a:bodyPr wrap="square">
            <a:spAutoFit/>
          </a:bodyPr>
          <a:lstStyle/>
          <a:p>
            <a:r>
              <a:rPr lang="en-US" sz="1000" dirty="0">
                <a:solidFill>
                  <a:srgbClr val="424242"/>
                </a:solidFill>
                <a:latin typeface="Helvetica Neue Light" panose="02000403000000020004" pitchFamily="2" charset="0"/>
              </a:rPr>
              <a:t>A small percentage of patients produce IgM antibodies throughout the entire stage of the disease.</a:t>
            </a:r>
            <a:endParaRPr lang="en-US" sz="1000" dirty="0">
              <a:solidFill>
                <a:srgbClr val="424242"/>
              </a:solidFill>
              <a:effectLst/>
              <a:latin typeface="Helvetica Neue Light" panose="02000403000000020004" pitchFamily="2" charset="0"/>
            </a:endParaRPr>
          </a:p>
        </p:txBody>
      </p:sp>
      <p:pic>
        <p:nvPicPr>
          <p:cNvPr id="7" name="Picture 6">
            <a:extLst>
              <a:ext uri="{FF2B5EF4-FFF2-40B4-BE49-F238E27FC236}">
                <a16:creationId xmlns:a16="http://schemas.microsoft.com/office/drawing/2014/main" id="{3070E05A-FD94-A746-8773-E235644370C9}"/>
              </a:ext>
            </a:extLst>
          </p:cNvPr>
          <p:cNvPicPr>
            <a:picLocks noChangeAspect="1"/>
          </p:cNvPicPr>
          <p:nvPr/>
        </p:nvPicPr>
        <p:blipFill rotWithShape="1">
          <a:blip r:embed="rId3"/>
          <a:srcRect l="38728" t="-25351"/>
          <a:stretch/>
        </p:blipFill>
        <p:spPr>
          <a:xfrm>
            <a:off x="4823713" y="4918706"/>
            <a:ext cx="638084" cy="461665"/>
          </a:xfrm>
          <a:prstGeom prst="rect">
            <a:avLst/>
          </a:prstGeom>
        </p:spPr>
      </p:pic>
      <p:pic>
        <p:nvPicPr>
          <p:cNvPr id="8" name="Picture 7">
            <a:extLst>
              <a:ext uri="{FF2B5EF4-FFF2-40B4-BE49-F238E27FC236}">
                <a16:creationId xmlns:a16="http://schemas.microsoft.com/office/drawing/2014/main" id="{A1E2BE39-B281-4043-8B78-67983F4BFCCE}"/>
              </a:ext>
            </a:extLst>
          </p:cNvPr>
          <p:cNvPicPr>
            <a:picLocks noChangeAspect="1"/>
          </p:cNvPicPr>
          <p:nvPr/>
        </p:nvPicPr>
        <p:blipFill rotWithShape="1">
          <a:blip r:embed="rId4"/>
          <a:srcRect l="40439"/>
          <a:stretch/>
        </p:blipFill>
        <p:spPr>
          <a:xfrm>
            <a:off x="8062830" y="5050171"/>
            <a:ext cx="620261" cy="330200"/>
          </a:xfrm>
          <a:prstGeom prst="rect">
            <a:avLst/>
          </a:prstGeom>
        </p:spPr>
      </p:pic>
      <p:sp>
        <p:nvSpPr>
          <p:cNvPr id="9" name="TextBox 8">
            <a:extLst>
              <a:ext uri="{FF2B5EF4-FFF2-40B4-BE49-F238E27FC236}">
                <a16:creationId xmlns:a16="http://schemas.microsoft.com/office/drawing/2014/main" id="{4B0CCF00-1F75-65BE-02A0-1B0B1E5EDC3E}"/>
              </a:ext>
            </a:extLst>
          </p:cNvPr>
          <p:cNvSpPr txBox="1"/>
          <p:nvPr/>
        </p:nvSpPr>
        <p:spPr>
          <a:xfrm>
            <a:off x="542497" y="1798310"/>
            <a:ext cx="3614833" cy="3539430"/>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n-US" sz="1600" dirty="0"/>
              <a:t>Early after infection, T-cell response is the strongest, making IgXSpot the most effective early test. </a:t>
            </a:r>
          </a:p>
          <a:p>
            <a:pPr marL="285750" indent="-285750">
              <a:buFont typeface="Arial" panose="020B0604020202020204" pitchFamily="34" charset="0"/>
              <a:buChar char="•"/>
            </a:pPr>
            <a:r>
              <a:rPr lang="en-US" sz="1600" dirty="0"/>
              <a:t>IgM and IgG antibodies develop soon afterwards, at which time ImmunoBlots become most effective. </a:t>
            </a:r>
          </a:p>
          <a:p>
            <a:pPr marL="285750" indent="-285750">
              <a:buFont typeface="Arial" panose="020B0604020202020204" pitchFamily="34" charset="0"/>
              <a:buChar char="•"/>
            </a:pPr>
            <a:r>
              <a:rPr lang="en-US" sz="1600" dirty="0"/>
              <a:t>T-cell response may also re-appear later.</a:t>
            </a:r>
          </a:p>
          <a:p>
            <a:pPr marL="285750" indent="-285750">
              <a:buFont typeface="Arial" panose="020B0604020202020204" pitchFamily="34" charset="0"/>
              <a:buChar char="•"/>
            </a:pPr>
            <a:r>
              <a:rPr lang="en-US" sz="1600" dirty="0"/>
              <a:t>PCR is mostly positive in early disease, but may be positive at any stage, especially in the immune-deficient</a:t>
            </a:r>
          </a:p>
        </p:txBody>
      </p:sp>
      <p:cxnSp>
        <p:nvCxnSpPr>
          <p:cNvPr id="10" name="Straight Connector 9"/>
          <p:cNvCxnSpPr/>
          <p:nvPr/>
        </p:nvCxnSpPr>
        <p:spPr>
          <a:xfrm>
            <a:off x="5677649" y="4479346"/>
            <a:ext cx="4770361" cy="9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77622" y="4452441"/>
            <a:ext cx="3802644" cy="461665"/>
          </a:xfrm>
          <a:prstGeom prst="rect">
            <a:avLst/>
          </a:prstGeom>
          <a:noFill/>
        </p:spPr>
        <p:txBody>
          <a:bodyPr wrap="none" rtlCol="0">
            <a:spAutoFit/>
          </a:bodyPr>
          <a:lstStyle/>
          <a:p>
            <a:pPr algn="ctr"/>
            <a:r>
              <a:rPr lang="en-US" sz="1200" b="1" dirty="0">
                <a:solidFill>
                  <a:schemeClr val="accent5"/>
                </a:solidFill>
              </a:rPr>
              <a:t>PCR mostly positive during early stage; however </a:t>
            </a:r>
          </a:p>
          <a:p>
            <a:pPr algn="ctr"/>
            <a:r>
              <a:rPr lang="en-US" sz="1200" b="1" dirty="0">
                <a:solidFill>
                  <a:schemeClr val="accent5"/>
                </a:solidFill>
              </a:rPr>
              <a:t>can be positive at any stage of the disease</a:t>
            </a:r>
          </a:p>
        </p:txBody>
      </p:sp>
    </p:spTree>
    <p:extLst>
      <p:ext uri="{BB962C8B-B14F-4D97-AF65-F5344CB8AC3E}">
        <p14:creationId xmlns:p14="http://schemas.microsoft.com/office/powerpoint/2010/main" val="351645768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33987" y="1380598"/>
            <a:ext cx="6410036" cy="4372006"/>
          </a:xfrm>
          <a:prstGeom prst="rect">
            <a:avLst/>
          </a:prstGeom>
        </p:spPr>
      </p:pic>
      <p:sp>
        <p:nvSpPr>
          <p:cNvPr id="4" name="Title 5"/>
          <p:cNvSpPr txBox="1">
            <a:spLocks/>
          </p:cNvSpPr>
          <p:nvPr/>
        </p:nvSpPr>
        <p:spPr>
          <a:xfrm>
            <a:off x="607291" y="125374"/>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00B0F0"/>
              </a:solidFill>
              <a:effectLst/>
              <a:uLnTx/>
              <a:uFillTx/>
              <a:latin typeface="Arial"/>
              <a:cs typeface="Arial"/>
              <a:sym typeface="Arial"/>
            </a:endParaRPr>
          </a:p>
        </p:txBody>
      </p:sp>
      <p:sp>
        <p:nvSpPr>
          <p:cNvPr id="5" name="Text Placeholder 4"/>
          <p:cNvSpPr>
            <a:spLocks noGrp="1"/>
          </p:cNvSpPr>
          <p:nvPr>
            <p:ph type="body" idx="1"/>
          </p:nvPr>
        </p:nvSpPr>
        <p:spPr>
          <a:xfrm>
            <a:off x="721205" y="267864"/>
            <a:ext cx="10287772" cy="682785"/>
          </a:xfrm>
        </p:spPr>
        <p:txBody>
          <a:bodyPr/>
          <a:lstStyle/>
          <a:p>
            <a:r>
              <a:rPr lang="en-US" sz="2800" dirty="0">
                <a:solidFill>
                  <a:srgbClr val="35ACDF"/>
                </a:solidFill>
                <a:latin typeface="Arial" panose="020B0604020202020204" pitchFamily="34" charset="0"/>
                <a:cs typeface="Arial" panose="020B0604020202020204" pitchFamily="34" charset="0"/>
              </a:rPr>
              <a:t>A single tick bite can transmit multiple pathogens</a:t>
            </a:r>
          </a:p>
        </p:txBody>
      </p:sp>
      <p:sp>
        <p:nvSpPr>
          <p:cNvPr id="2" name="Content Placeholder 2">
            <a:extLst>
              <a:ext uri="{FF2B5EF4-FFF2-40B4-BE49-F238E27FC236}">
                <a16:creationId xmlns:a16="http://schemas.microsoft.com/office/drawing/2014/main" id="{23F43687-623C-2813-AA65-F539141A8049}"/>
              </a:ext>
            </a:extLst>
          </p:cNvPr>
          <p:cNvSpPr txBox="1">
            <a:spLocks/>
          </p:cNvSpPr>
          <p:nvPr/>
        </p:nvSpPr>
        <p:spPr>
          <a:xfrm>
            <a:off x="530692" y="1889502"/>
            <a:ext cx="3036473" cy="1627421"/>
          </a:xfrm>
          <a:prstGeom prst="rect">
            <a:avLst/>
          </a:prstGeom>
          <a:solidFill>
            <a:schemeClr val="accent1">
              <a:lumMod val="20000"/>
              <a:lumOff val="80000"/>
            </a:schemeClr>
          </a:solidFill>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ClrTx/>
              <a:buFont typeface="Arial" panose="020B0604020202020204" pitchFamily="34" charset="0"/>
              <a:buNone/>
            </a:pPr>
            <a:r>
              <a:rPr lang="en-US" sz="2000" dirty="0">
                <a:latin typeface="Arial" panose="020B0604020202020204" pitchFamily="34" charset="0"/>
                <a:cs typeface="Arial" panose="020B0604020202020204" pitchFamily="34" charset="0"/>
              </a:rPr>
              <a:t>PCR testing confirmed multiple pathogens can be carried by the same tick.</a:t>
            </a:r>
          </a:p>
        </p:txBody>
      </p:sp>
    </p:spTree>
    <p:extLst>
      <p:ext uri="{BB962C8B-B14F-4D97-AF65-F5344CB8AC3E}">
        <p14:creationId xmlns:p14="http://schemas.microsoft.com/office/powerpoint/2010/main" val="1674515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1245" y="268964"/>
            <a:ext cx="9142725" cy="678512"/>
          </a:xfrm>
        </p:spPr>
        <p:txBody>
          <a:bodyPr>
            <a:noAutofit/>
          </a:bodyPr>
          <a:lstStyle/>
          <a:p>
            <a:r>
              <a:rPr lang="en-US" sz="2800" dirty="0">
                <a:solidFill>
                  <a:srgbClr val="35ACDF"/>
                </a:solidFill>
                <a:latin typeface="+mn-lt"/>
              </a:rPr>
              <a:t>Including PCR testing with ImmunoBlots increases yield</a:t>
            </a:r>
          </a:p>
        </p:txBody>
      </p:sp>
      <p:sp>
        <p:nvSpPr>
          <p:cNvPr id="9" name="Google Shape;772;p88"/>
          <p:cNvSpPr txBox="1"/>
          <p:nvPr/>
        </p:nvSpPr>
        <p:spPr>
          <a:xfrm>
            <a:off x="761550" y="1562926"/>
            <a:ext cx="713554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A set of 294 patient samples were tested by the Lyme ImmunoBlot and PCR. Results are summarized below:</a:t>
            </a:r>
            <a:endParaRPr sz="1800" b="0" i="0" u="none" strike="noStrike" cap="none" dirty="0">
              <a:solidFill>
                <a:schemeClr val="dk1"/>
              </a:solidFill>
              <a:latin typeface="Arial"/>
              <a:ea typeface="Arial"/>
              <a:cs typeface="Arial"/>
              <a:sym typeface="Arial"/>
            </a:endParaRPr>
          </a:p>
        </p:txBody>
      </p:sp>
      <p:sp>
        <p:nvSpPr>
          <p:cNvPr id="11" name="TextBox 10">
            <a:extLst>
              <a:ext uri="{FF2B5EF4-FFF2-40B4-BE49-F238E27FC236}">
                <a16:creationId xmlns:a16="http://schemas.microsoft.com/office/drawing/2014/main" id="{A7B673CA-7E85-CA46-B41B-07B3686C7810}"/>
              </a:ext>
            </a:extLst>
          </p:cNvPr>
          <p:cNvSpPr txBox="1"/>
          <p:nvPr/>
        </p:nvSpPr>
        <p:spPr>
          <a:xfrm>
            <a:off x="861246" y="4795738"/>
            <a:ext cx="10222082" cy="785343"/>
          </a:xfrm>
          <a:prstGeom prst="rect">
            <a:avLst/>
          </a:prstGeom>
          <a:solidFill>
            <a:schemeClr val="accent4">
              <a:lumMod val="20000"/>
              <a:lumOff val="80000"/>
            </a:schemeClr>
          </a:solidFill>
          <a:ln>
            <a:solidFill>
              <a:schemeClr val="tx1"/>
            </a:solidFill>
          </a:ln>
        </p:spPr>
        <p:txBody>
          <a:bodyPr wrap="square" rtlCol="0">
            <a:spAutoFit/>
          </a:bodyPr>
          <a:lstStyle/>
          <a:p>
            <a:pPr>
              <a:lnSpc>
                <a:spcPct val="150000"/>
              </a:lnSpc>
            </a:pPr>
            <a:r>
              <a:rPr lang="en-US" sz="1600" dirty="0">
                <a:solidFill>
                  <a:srgbClr val="0000CC"/>
                </a:solidFill>
                <a:latin typeface="+mn-lt"/>
                <a:ea typeface="Helvetica Neue" panose="02000503000000020004" pitchFamily="2" charset="0"/>
                <a:cs typeface="Helvetica Neue" panose="02000503000000020004" pitchFamily="2" charset="0"/>
              </a:rPr>
              <a:t>Recommendation: Based on this data, recommendation is to test Lyme patients with ImmunoBlots and PCR, because some people don’t produce detectable levels of antibodies.</a:t>
            </a:r>
          </a:p>
        </p:txBody>
      </p:sp>
      <p:graphicFrame>
        <p:nvGraphicFramePr>
          <p:cNvPr id="2" name="Table 1"/>
          <p:cNvGraphicFramePr>
            <a:graphicFrameLocks noGrp="1"/>
          </p:cNvGraphicFramePr>
          <p:nvPr>
            <p:extLst>
              <p:ext uri="{D42A27DB-BD31-4B8C-83A1-F6EECF244321}">
                <p14:modId xmlns:p14="http://schemas.microsoft.com/office/powerpoint/2010/main" val="2063358982"/>
              </p:ext>
            </p:extLst>
          </p:nvPr>
        </p:nvGraphicFramePr>
        <p:xfrm>
          <a:off x="861247" y="2536492"/>
          <a:ext cx="6845839" cy="1737360"/>
        </p:xfrm>
        <a:graphic>
          <a:graphicData uri="http://schemas.openxmlformats.org/drawingml/2006/table">
            <a:tbl>
              <a:tblPr firstRow="1" bandRow="1">
                <a:tableStyleId>{883B151D-D718-4D50-B025-78C0761D43A1}</a:tableStyleId>
              </a:tblPr>
              <a:tblGrid>
                <a:gridCol w="2566312">
                  <a:extLst>
                    <a:ext uri="{9D8B030D-6E8A-4147-A177-3AD203B41FA5}">
                      <a16:colId xmlns:a16="http://schemas.microsoft.com/office/drawing/2014/main" val="4078376024"/>
                    </a:ext>
                  </a:extLst>
                </a:gridCol>
                <a:gridCol w="1171655">
                  <a:extLst>
                    <a:ext uri="{9D8B030D-6E8A-4147-A177-3AD203B41FA5}">
                      <a16:colId xmlns:a16="http://schemas.microsoft.com/office/drawing/2014/main" val="2764548668"/>
                    </a:ext>
                  </a:extLst>
                </a:gridCol>
                <a:gridCol w="1431472">
                  <a:extLst>
                    <a:ext uri="{9D8B030D-6E8A-4147-A177-3AD203B41FA5}">
                      <a16:colId xmlns:a16="http://schemas.microsoft.com/office/drawing/2014/main" val="2282300279"/>
                    </a:ext>
                  </a:extLst>
                </a:gridCol>
                <a:gridCol w="1676400">
                  <a:extLst>
                    <a:ext uri="{9D8B030D-6E8A-4147-A177-3AD203B41FA5}">
                      <a16:colId xmlns:a16="http://schemas.microsoft.com/office/drawing/2014/main" val="2518898408"/>
                    </a:ext>
                  </a:extLst>
                </a:gridCol>
              </a:tblGrid>
              <a:tr h="329635">
                <a:tc>
                  <a:txBody>
                    <a:bodyPr/>
                    <a:lstStyle/>
                    <a:p>
                      <a:r>
                        <a:rPr lang="en-US" dirty="0"/>
                        <a:t>Test</a:t>
                      </a:r>
                    </a:p>
                  </a:txBody>
                  <a:tcPr/>
                </a:tc>
                <a:tc>
                  <a:txBody>
                    <a:bodyPr/>
                    <a:lstStyle/>
                    <a:p>
                      <a:pPr algn="ctr"/>
                      <a:r>
                        <a:rPr lang="en-US" dirty="0"/>
                        <a:t>n</a:t>
                      </a:r>
                    </a:p>
                  </a:txBody>
                  <a:tcPr/>
                </a:tc>
                <a:tc>
                  <a:txBody>
                    <a:bodyPr/>
                    <a:lstStyle/>
                    <a:p>
                      <a:pPr algn="ctr"/>
                      <a:r>
                        <a:rPr lang="en-US" dirty="0"/>
                        <a:t># Positive</a:t>
                      </a:r>
                    </a:p>
                  </a:txBody>
                  <a:tcPr/>
                </a:tc>
                <a:tc>
                  <a:txBody>
                    <a:bodyPr/>
                    <a:lstStyle/>
                    <a:p>
                      <a:pPr algn="ctr"/>
                      <a:r>
                        <a:rPr lang="en-US" dirty="0"/>
                        <a:t>% Positive</a:t>
                      </a:r>
                    </a:p>
                  </a:txBody>
                  <a:tcPr/>
                </a:tc>
                <a:extLst>
                  <a:ext uri="{0D108BD9-81ED-4DB2-BD59-A6C34878D82A}">
                    <a16:rowId xmlns:a16="http://schemas.microsoft.com/office/drawing/2014/main" val="931615539"/>
                  </a:ext>
                </a:extLst>
              </a:tr>
              <a:tr h="568960">
                <a:tc>
                  <a:txBody>
                    <a:bodyPr/>
                    <a:lstStyle/>
                    <a:p>
                      <a:r>
                        <a:rPr lang="en-US" dirty="0"/>
                        <a:t>Lyme ImmunoBlot, </a:t>
                      </a:r>
                    </a:p>
                    <a:p>
                      <a:r>
                        <a:rPr lang="en-US" dirty="0"/>
                        <a:t>IGX criteria</a:t>
                      </a:r>
                    </a:p>
                  </a:txBody>
                  <a:tcPr/>
                </a:tc>
                <a:tc rowSpan="3">
                  <a:txBody>
                    <a:bodyPr/>
                    <a:lstStyle/>
                    <a:p>
                      <a:pPr algn="ctr"/>
                      <a:r>
                        <a:rPr lang="en-US" dirty="0"/>
                        <a:t>294</a:t>
                      </a:r>
                    </a:p>
                  </a:txBody>
                  <a:tcPr anchor="ctr"/>
                </a:tc>
                <a:tc>
                  <a:txBody>
                    <a:bodyPr/>
                    <a:lstStyle/>
                    <a:p>
                      <a:pPr algn="ctr"/>
                      <a:r>
                        <a:rPr lang="en-US" dirty="0"/>
                        <a:t>141</a:t>
                      </a:r>
                    </a:p>
                  </a:txBody>
                  <a:tcPr anchor="ctr"/>
                </a:tc>
                <a:tc>
                  <a:txBody>
                    <a:bodyPr/>
                    <a:lstStyle/>
                    <a:p>
                      <a:pPr algn="ctr"/>
                      <a:r>
                        <a:rPr lang="en-US" dirty="0"/>
                        <a:t>48%</a:t>
                      </a:r>
                    </a:p>
                  </a:txBody>
                  <a:tcPr anchor="ctr"/>
                </a:tc>
                <a:extLst>
                  <a:ext uri="{0D108BD9-81ED-4DB2-BD59-A6C34878D82A}">
                    <a16:rowId xmlns:a16="http://schemas.microsoft.com/office/drawing/2014/main" val="972642455"/>
                  </a:ext>
                </a:extLst>
              </a:tr>
              <a:tr h="329635">
                <a:tc>
                  <a:txBody>
                    <a:bodyPr/>
                    <a:lstStyle/>
                    <a:p>
                      <a:r>
                        <a:rPr lang="en-US" dirty="0"/>
                        <a:t>PCR</a:t>
                      </a:r>
                      <a:r>
                        <a:rPr lang="en-US" baseline="0" dirty="0"/>
                        <a:t> (+)</a:t>
                      </a:r>
                      <a:endParaRPr lang="en-US" dirty="0"/>
                    </a:p>
                  </a:txBody>
                  <a:tcPr/>
                </a:tc>
                <a:tc vMerge="1">
                  <a:txBody>
                    <a:bodyPr/>
                    <a:lstStyle/>
                    <a:p>
                      <a:pPr algn="ctr"/>
                      <a:endParaRPr lang="en-US"/>
                    </a:p>
                  </a:txBody>
                  <a:tcPr/>
                </a:tc>
                <a:tc>
                  <a:txBody>
                    <a:bodyPr/>
                    <a:lstStyle/>
                    <a:p>
                      <a:pPr algn="ctr"/>
                      <a:r>
                        <a:rPr lang="en-US" dirty="0"/>
                        <a:t>38</a:t>
                      </a:r>
                    </a:p>
                  </a:txBody>
                  <a:tcPr/>
                </a:tc>
                <a:tc>
                  <a:txBody>
                    <a:bodyPr/>
                    <a:lstStyle/>
                    <a:p>
                      <a:pPr algn="ctr"/>
                      <a:r>
                        <a:rPr lang="en-US" dirty="0"/>
                        <a:t>12.9%</a:t>
                      </a:r>
                    </a:p>
                  </a:txBody>
                  <a:tcPr/>
                </a:tc>
                <a:extLst>
                  <a:ext uri="{0D108BD9-81ED-4DB2-BD59-A6C34878D82A}">
                    <a16:rowId xmlns:a16="http://schemas.microsoft.com/office/drawing/2014/main" val="2111789431"/>
                  </a:ext>
                </a:extLst>
              </a:tr>
              <a:tr h="329635">
                <a:tc>
                  <a:txBody>
                    <a:bodyPr/>
                    <a:lstStyle/>
                    <a:p>
                      <a:r>
                        <a:rPr lang="en-US" dirty="0"/>
                        <a:t>Total (+)</a:t>
                      </a:r>
                    </a:p>
                  </a:txBody>
                  <a:tcPr/>
                </a:tc>
                <a:tc vMerge="1">
                  <a:txBody>
                    <a:bodyPr/>
                    <a:lstStyle/>
                    <a:p>
                      <a:pPr algn="ctr"/>
                      <a:endParaRPr lang="en-US" dirty="0"/>
                    </a:p>
                  </a:txBody>
                  <a:tcPr/>
                </a:tc>
                <a:tc>
                  <a:txBody>
                    <a:bodyPr/>
                    <a:lstStyle/>
                    <a:p>
                      <a:pPr algn="ctr"/>
                      <a:r>
                        <a:rPr lang="en-US" dirty="0"/>
                        <a:t>160</a:t>
                      </a:r>
                    </a:p>
                  </a:txBody>
                  <a:tcPr/>
                </a:tc>
                <a:tc>
                  <a:txBody>
                    <a:bodyPr/>
                    <a:lstStyle/>
                    <a:p>
                      <a:pPr algn="ctr"/>
                      <a:r>
                        <a:rPr lang="en-US" dirty="0"/>
                        <a:t>54.4%</a:t>
                      </a:r>
                    </a:p>
                  </a:txBody>
                  <a:tcPr/>
                </a:tc>
                <a:extLst>
                  <a:ext uri="{0D108BD9-81ED-4DB2-BD59-A6C34878D82A}">
                    <a16:rowId xmlns:a16="http://schemas.microsoft.com/office/drawing/2014/main" val="4101446610"/>
                  </a:ext>
                </a:extLst>
              </a:tr>
            </a:tbl>
          </a:graphicData>
        </a:graphic>
      </p:graphicFrame>
      <p:sp>
        <p:nvSpPr>
          <p:cNvPr id="3" name="TextBox 2"/>
          <p:cNvSpPr txBox="1"/>
          <p:nvPr/>
        </p:nvSpPr>
        <p:spPr>
          <a:xfrm>
            <a:off x="8583386" y="2035629"/>
            <a:ext cx="2590800" cy="2246769"/>
          </a:xfrm>
          <a:prstGeom prst="rect">
            <a:avLst/>
          </a:prstGeom>
          <a:noFill/>
        </p:spPr>
        <p:txBody>
          <a:bodyPr wrap="square" rtlCol="0">
            <a:spAutoFit/>
          </a:bodyPr>
          <a:lstStyle/>
          <a:p>
            <a:r>
              <a:rPr lang="en-US" b="1" dirty="0"/>
              <a:t>RESULT SUMMARY</a:t>
            </a:r>
          </a:p>
          <a:p>
            <a:r>
              <a:rPr lang="en-US" dirty="0"/>
              <a:t>141 were positive by IB</a:t>
            </a:r>
          </a:p>
          <a:p>
            <a:r>
              <a:rPr lang="en-US" dirty="0"/>
              <a:t>Adding PCR revealed an additional 38 cases</a:t>
            </a:r>
          </a:p>
          <a:p>
            <a:endParaRPr lang="en-US" dirty="0"/>
          </a:p>
          <a:p>
            <a:r>
              <a:rPr lang="en-US" b="1" dirty="0"/>
              <a:t>CONCLUSION</a:t>
            </a:r>
          </a:p>
          <a:p>
            <a:r>
              <a:rPr lang="en-US" dirty="0"/>
              <a:t>Based upon this data set, the IB was the most sensitive but adding PCR revealed an additional 12.9% of cases</a:t>
            </a:r>
          </a:p>
        </p:txBody>
      </p:sp>
    </p:spTree>
    <p:extLst>
      <p:ext uri="{BB962C8B-B14F-4D97-AF65-F5344CB8AC3E}">
        <p14:creationId xmlns:p14="http://schemas.microsoft.com/office/powerpoint/2010/main" val="95759072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1010608" y="328106"/>
            <a:ext cx="10170784" cy="523220"/>
          </a:xfrm>
          <a:prstGeom prst="rect">
            <a:avLst/>
          </a:prstGeom>
          <a:noFill/>
        </p:spPr>
        <p:txBody>
          <a:bodyPr wrap="square" rtlCol="0">
            <a:spAutoFit/>
          </a:bodyPr>
          <a:lstStyle/>
          <a:p>
            <a:r>
              <a:rPr lang="en-US" sz="2800" dirty="0">
                <a:solidFill>
                  <a:srgbClr val="35ACDF"/>
                </a:solidFill>
                <a:latin typeface="Arial" panose="020B0604020202020204" pitchFamily="34" charset="0"/>
                <a:cs typeface="Arial" panose="020B0604020202020204" pitchFamily="34" charset="0"/>
              </a:rPr>
              <a:t>IGeneX offers multiple tests for each major TBD</a:t>
            </a:r>
            <a:endParaRPr lang="en-US" sz="2800" i="1" dirty="0">
              <a:solidFill>
                <a:srgbClr val="35ACDF"/>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222369AF-A4F6-BF83-149C-606CEAF2EF79}"/>
              </a:ext>
            </a:extLst>
          </p:cNvPr>
          <p:cNvGraphicFramePr>
            <a:graphicFrameLocks noGrp="1"/>
          </p:cNvGraphicFramePr>
          <p:nvPr>
            <p:extLst>
              <p:ext uri="{D42A27DB-BD31-4B8C-83A1-F6EECF244321}">
                <p14:modId xmlns:p14="http://schemas.microsoft.com/office/powerpoint/2010/main" val="83973912"/>
              </p:ext>
            </p:extLst>
          </p:nvPr>
        </p:nvGraphicFramePr>
        <p:xfrm>
          <a:off x="1078271" y="1596349"/>
          <a:ext cx="9373419" cy="3134360"/>
        </p:xfrm>
        <a:graphic>
          <a:graphicData uri="http://schemas.openxmlformats.org/drawingml/2006/table">
            <a:tbl>
              <a:tblPr firstRow="1" bandRow="1">
                <a:tableStyleId>{883B151D-D718-4D50-B025-78C0761D43A1}</a:tableStyleId>
              </a:tblPr>
              <a:tblGrid>
                <a:gridCol w="4191819">
                  <a:extLst>
                    <a:ext uri="{9D8B030D-6E8A-4147-A177-3AD203B41FA5}">
                      <a16:colId xmlns:a16="http://schemas.microsoft.com/office/drawing/2014/main" val="462054695"/>
                    </a:ext>
                  </a:extLst>
                </a:gridCol>
                <a:gridCol w="5181600">
                  <a:extLst>
                    <a:ext uri="{9D8B030D-6E8A-4147-A177-3AD203B41FA5}">
                      <a16:colId xmlns:a16="http://schemas.microsoft.com/office/drawing/2014/main" val="2288580035"/>
                    </a:ext>
                  </a:extLst>
                </a:gridCol>
              </a:tblGrid>
              <a:tr h="370840">
                <a:tc>
                  <a:txBody>
                    <a:bodyPr/>
                    <a:lstStyle/>
                    <a:p>
                      <a:r>
                        <a:rPr lang="en-US" dirty="0"/>
                        <a:t>Disease</a:t>
                      </a:r>
                    </a:p>
                  </a:txBody>
                  <a:tcPr/>
                </a:tc>
                <a:tc>
                  <a:txBody>
                    <a:bodyPr/>
                    <a:lstStyle/>
                    <a:p>
                      <a:r>
                        <a:rPr lang="en-US" dirty="0"/>
                        <a:t>Tests Available</a:t>
                      </a:r>
                    </a:p>
                  </a:txBody>
                  <a:tcPr/>
                </a:tc>
                <a:extLst>
                  <a:ext uri="{0D108BD9-81ED-4DB2-BD59-A6C34878D82A}">
                    <a16:rowId xmlns:a16="http://schemas.microsoft.com/office/drawing/2014/main" val="867466995"/>
                  </a:ext>
                </a:extLst>
              </a:tr>
              <a:tr h="370840">
                <a:tc>
                  <a:txBody>
                    <a:bodyPr/>
                    <a:lstStyle/>
                    <a:p>
                      <a:r>
                        <a:rPr lang="en-US" dirty="0"/>
                        <a:t>Lyme disease</a:t>
                      </a:r>
                    </a:p>
                  </a:txBody>
                  <a:tcPr/>
                </a:tc>
                <a:tc>
                  <a:txBody>
                    <a:bodyPr/>
                    <a:lstStyle/>
                    <a:p>
                      <a:r>
                        <a:rPr lang="en-US" dirty="0"/>
                        <a:t>Multi-species ImmunoBlots, IgXSpot, Western blots, IFA, PCR, LDA, BCA</a:t>
                      </a:r>
                    </a:p>
                  </a:txBody>
                  <a:tcPr/>
                </a:tc>
                <a:extLst>
                  <a:ext uri="{0D108BD9-81ED-4DB2-BD59-A6C34878D82A}">
                    <a16:rowId xmlns:a16="http://schemas.microsoft.com/office/drawing/2014/main" val="1501206594"/>
                  </a:ext>
                </a:extLst>
              </a:tr>
              <a:tr h="370840">
                <a:tc>
                  <a:txBody>
                    <a:bodyPr/>
                    <a:lstStyle/>
                    <a:p>
                      <a:r>
                        <a:rPr lang="en-US" dirty="0"/>
                        <a:t>TBRF (Tick-Borne Relapsing Fever)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Multi-species ImmunoBlots, PCR, BCA</a:t>
                      </a:r>
                    </a:p>
                  </a:txBody>
                  <a:tcPr/>
                </a:tc>
                <a:extLst>
                  <a:ext uri="{0D108BD9-81ED-4DB2-BD59-A6C34878D82A}">
                    <a16:rowId xmlns:a16="http://schemas.microsoft.com/office/drawing/2014/main" val="3217497673"/>
                  </a:ext>
                </a:extLst>
              </a:tr>
              <a:tr h="370840">
                <a:tc>
                  <a:txBody>
                    <a:bodyPr/>
                    <a:lstStyle/>
                    <a:p>
                      <a:r>
                        <a:rPr lang="en-US" dirty="0"/>
                        <a:t>Bartonella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Multi-species ImmunoBlots, IgXSpot, IFA, PCR, FISH</a:t>
                      </a:r>
                    </a:p>
                  </a:txBody>
                  <a:tcPr/>
                </a:tc>
                <a:extLst>
                  <a:ext uri="{0D108BD9-81ED-4DB2-BD59-A6C34878D82A}">
                    <a16:rowId xmlns:a16="http://schemas.microsoft.com/office/drawing/2014/main" val="1043710069"/>
                  </a:ext>
                </a:extLst>
              </a:tr>
              <a:tr h="370840">
                <a:tc>
                  <a:txBody>
                    <a:bodyPr/>
                    <a:lstStyle/>
                    <a:p>
                      <a:r>
                        <a:rPr lang="en-US" dirty="0"/>
                        <a:t>Babesia</a:t>
                      </a:r>
                    </a:p>
                  </a:txBody>
                  <a:tcPr/>
                </a:tc>
                <a:tc>
                  <a:txBody>
                    <a:bodyPr/>
                    <a:lstStyle/>
                    <a:p>
                      <a:r>
                        <a:rPr lang="en-US" dirty="0"/>
                        <a:t>Multi-species ImmunoBlots, IFA, PCR, FISH</a:t>
                      </a:r>
                    </a:p>
                  </a:txBody>
                  <a:tcPr/>
                </a:tc>
                <a:extLst>
                  <a:ext uri="{0D108BD9-81ED-4DB2-BD59-A6C34878D82A}">
                    <a16:rowId xmlns:a16="http://schemas.microsoft.com/office/drawing/2014/main" val="1786253146"/>
                  </a:ext>
                </a:extLst>
              </a:tr>
              <a:tr h="370840">
                <a:tc>
                  <a:txBody>
                    <a:bodyPr/>
                    <a:lstStyle/>
                    <a:p>
                      <a:r>
                        <a:rPr lang="en-US" dirty="0"/>
                        <a:t>Rickettsia</a:t>
                      </a:r>
                    </a:p>
                  </a:txBody>
                  <a:tcPr/>
                </a:tc>
                <a:tc>
                  <a:txBody>
                    <a:bodyPr/>
                    <a:lstStyle/>
                    <a:p>
                      <a:r>
                        <a:rPr lang="en-US" dirty="0"/>
                        <a:t>IFA, PCR</a:t>
                      </a:r>
                    </a:p>
                  </a:txBody>
                  <a:tcPr/>
                </a:tc>
                <a:extLst>
                  <a:ext uri="{0D108BD9-81ED-4DB2-BD59-A6C34878D82A}">
                    <a16:rowId xmlns:a16="http://schemas.microsoft.com/office/drawing/2014/main" val="3000776427"/>
                  </a:ext>
                </a:extLst>
              </a:tr>
              <a:tr h="370840">
                <a:tc>
                  <a:txBody>
                    <a:bodyPr/>
                    <a:lstStyle/>
                    <a:p>
                      <a:r>
                        <a:rPr lang="en-US" dirty="0"/>
                        <a:t>Ehrlichia/Anaplasma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 PCR</a:t>
                      </a:r>
                    </a:p>
                  </a:txBody>
                  <a:tcPr/>
                </a:tc>
                <a:extLst>
                  <a:ext uri="{0D108BD9-81ED-4DB2-BD59-A6C34878D82A}">
                    <a16:rowId xmlns:a16="http://schemas.microsoft.com/office/drawing/2014/main" val="3389723610"/>
                  </a:ext>
                </a:extLst>
              </a:tr>
            </a:tbl>
          </a:graphicData>
        </a:graphic>
      </p:graphicFrame>
    </p:spTree>
    <p:extLst>
      <p:ext uri="{BB962C8B-B14F-4D97-AF65-F5344CB8AC3E}">
        <p14:creationId xmlns:p14="http://schemas.microsoft.com/office/powerpoint/2010/main" val="3652268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5150079-1840-4B89-B2FA-0D727BFDB52C}"/>
              </a:ext>
            </a:extLst>
          </p:cNvPr>
          <p:cNvSpPr txBox="1">
            <a:spLocks/>
          </p:cNvSpPr>
          <p:nvPr/>
        </p:nvSpPr>
        <p:spPr>
          <a:xfrm>
            <a:off x="1114096" y="1166359"/>
            <a:ext cx="9624661" cy="155818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A test panel is a logical grouping of tests that increases accuracy and completeness of results, while saving large amounts of money</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Simplifies ordering tests for multiple pathogens using multiple methods</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Designed to make ordering quick and easy!</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Good “memory jogger” so you are more likely to be complete in your assessments</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D387A049-88E0-4CA2-8C78-33F404C18711}"/>
              </a:ext>
            </a:extLst>
          </p:cNvPr>
          <p:cNvSpPr txBox="1"/>
          <p:nvPr/>
        </p:nvSpPr>
        <p:spPr>
          <a:xfrm>
            <a:off x="1114097" y="253054"/>
            <a:ext cx="1035392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IGeneX test panels simplify ordering and save money</a:t>
            </a:r>
            <a:endParaRPr kumimoji="0" lang="en-US" sz="3000" i="0" u="none" strike="noStrike" kern="0" cap="none" spc="5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endParaRPr>
          </a:p>
        </p:txBody>
      </p:sp>
      <p:sp>
        <p:nvSpPr>
          <p:cNvPr id="9" name="TextBox 8">
            <a:extLst>
              <a:ext uri="{FF2B5EF4-FFF2-40B4-BE49-F238E27FC236}">
                <a16:creationId xmlns:a16="http://schemas.microsoft.com/office/drawing/2014/main" id="{651BBC2E-8E8F-4924-BDF6-13036756B05D}"/>
              </a:ext>
            </a:extLst>
          </p:cNvPr>
          <p:cNvSpPr txBox="1"/>
          <p:nvPr/>
        </p:nvSpPr>
        <p:spPr>
          <a:xfrm>
            <a:off x="1464906" y="2942652"/>
            <a:ext cx="5728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prstClr val="black"/>
                </a:solidFill>
                <a:effectLst/>
                <a:uLnTx/>
                <a:uFillTx/>
                <a:latin typeface="Arial"/>
                <a:cs typeface="Arial"/>
                <a:sym typeface="Arial"/>
              </a:rPr>
              <a:t>Examples of most popular panels</a:t>
            </a:r>
          </a:p>
        </p:txBody>
      </p:sp>
      <p:sp>
        <p:nvSpPr>
          <p:cNvPr id="10" name="Content Placeholder 2">
            <a:extLst>
              <a:ext uri="{FF2B5EF4-FFF2-40B4-BE49-F238E27FC236}">
                <a16:creationId xmlns:a16="http://schemas.microsoft.com/office/drawing/2014/main" id="{68AC394A-CBC3-4FFC-8AD7-E725FB2C07AD}"/>
              </a:ext>
            </a:extLst>
          </p:cNvPr>
          <p:cNvSpPr txBox="1">
            <a:spLocks/>
          </p:cNvSpPr>
          <p:nvPr/>
        </p:nvSpPr>
        <p:spPr>
          <a:xfrm>
            <a:off x="1114096" y="3405671"/>
            <a:ext cx="9913134" cy="263860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LTP1 - LYME/TBRF PANEL 1</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Includes IgM and IgG ImmunoBlots for Lyme and TBRF Borrelia</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Adds a screening IFA to satisfy two-tier requirements needed for some cases of insurance coverage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sym typeface="Arial"/>
              </a:rPr>
              <a:t>Saves $204.50 </a:t>
            </a: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over ordering tests individually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TBD6I - TICK BORNE DISEASE PANEL 6I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LB, TBRF, Babesia microti and duncani, Bartonella, HME, HGA, R. rickettsia, R. typhi</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Includes IFA, ImmunoBlot, PCR, FISH; serum + whole blood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sym typeface="Arial"/>
              </a:rPr>
              <a:t>Saves $1,308.50!!</a:t>
            </a:r>
          </a:p>
        </p:txBody>
      </p:sp>
    </p:spTree>
    <p:extLst>
      <p:ext uri="{BB962C8B-B14F-4D97-AF65-F5344CB8AC3E}">
        <p14:creationId xmlns:p14="http://schemas.microsoft.com/office/powerpoint/2010/main" val="328987078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3D108-FC19-DC43-B1A9-455C3CC9EDB1}"/>
              </a:ext>
            </a:extLst>
          </p:cNvPr>
          <p:cNvSpPr txBox="1"/>
          <p:nvPr/>
        </p:nvSpPr>
        <p:spPr>
          <a:xfrm>
            <a:off x="942692" y="243489"/>
            <a:ext cx="9896543" cy="553998"/>
          </a:xfrm>
          <a:prstGeom prst="rect">
            <a:avLst/>
          </a:prstGeom>
          <a:noFill/>
        </p:spPr>
        <p:txBody>
          <a:bodyPr wrap="square" rtlCol="0">
            <a:spAutoFit/>
          </a:bodyPr>
          <a:lstStyle/>
          <a:p>
            <a:r>
              <a:rPr lang="en-US" sz="3000" dirty="0">
                <a:solidFill>
                  <a:srgbClr val="35ACDF"/>
                </a:solidFill>
                <a:latin typeface="Arial" panose="020B0604020202020204" pitchFamily="34" charset="0"/>
                <a:cs typeface="Arial" panose="020B0604020202020204" pitchFamily="34" charset="0"/>
              </a:rPr>
              <a:t>Most comprehensive test panel</a:t>
            </a:r>
            <a:endParaRPr lang="en-US" sz="3000" spc="50" dirty="0">
              <a:solidFill>
                <a:srgbClr val="35ACD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D3C32E9-FCE3-034B-90F4-F67A552F2A11}"/>
              </a:ext>
            </a:extLst>
          </p:cNvPr>
          <p:cNvSpPr/>
          <p:nvPr/>
        </p:nvSpPr>
        <p:spPr>
          <a:xfrm>
            <a:off x="1330937" y="1476496"/>
            <a:ext cx="6096000" cy="400110"/>
          </a:xfrm>
          <a:prstGeom prst="rect">
            <a:avLst/>
          </a:prstGeom>
        </p:spPr>
        <p:txBody>
          <a:bodyPr>
            <a:spAutoFit/>
          </a:bodyPr>
          <a:lstStyle/>
          <a:p>
            <a:pPr algn="ctr"/>
            <a:r>
              <a:rPr lang="en-US" sz="2000" b="1" dirty="0"/>
              <a:t>TBD6I (Tick Borne Disease Panel 6I)</a:t>
            </a:r>
            <a:endParaRPr lang="en-US" sz="2000" b="1" dirty="0">
              <a:solidFill>
                <a:srgbClr val="FF0000"/>
              </a:solidFill>
            </a:endParaRPr>
          </a:p>
        </p:txBody>
      </p:sp>
      <p:sp>
        <p:nvSpPr>
          <p:cNvPr id="8" name="Content Placeholder 5">
            <a:extLst>
              <a:ext uri="{FF2B5EF4-FFF2-40B4-BE49-F238E27FC236}">
                <a16:creationId xmlns:a16="http://schemas.microsoft.com/office/drawing/2014/main" id="{7FA60C2D-2A1A-9E41-AB4E-118325D9EDC8}"/>
              </a:ext>
            </a:extLst>
          </p:cNvPr>
          <p:cNvSpPr txBox="1">
            <a:spLocks/>
          </p:cNvSpPr>
          <p:nvPr/>
        </p:nvSpPr>
        <p:spPr>
          <a:xfrm>
            <a:off x="500472" y="2041614"/>
            <a:ext cx="3712299" cy="36243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Lyme disease tests</a:t>
            </a:r>
          </a:p>
          <a:p>
            <a:pPr lvl="1"/>
            <a:r>
              <a:rPr lang="en-US" sz="1600" dirty="0"/>
              <a:t>IgG/IgM/IgA Screen</a:t>
            </a:r>
          </a:p>
          <a:p>
            <a:pPr lvl="1"/>
            <a:r>
              <a:rPr lang="en-US" sz="1600" dirty="0"/>
              <a:t>ImmunoBlot IgM &amp; IgG</a:t>
            </a:r>
          </a:p>
          <a:p>
            <a:pPr lvl="1"/>
            <a:r>
              <a:rPr lang="en-US" sz="1600" dirty="0"/>
              <a:t>PCR serum &amp; whole blood</a:t>
            </a:r>
          </a:p>
          <a:p>
            <a:r>
              <a:rPr lang="en-US" sz="2000" dirty="0"/>
              <a:t>TBRF tests</a:t>
            </a:r>
          </a:p>
          <a:p>
            <a:pPr lvl="1"/>
            <a:r>
              <a:rPr lang="en-US" sz="1600" dirty="0"/>
              <a:t>ImmunoBlot IgM &amp; IgG</a:t>
            </a:r>
          </a:p>
          <a:p>
            <a:pPr lvl="1"/>
            <a:r>
              <a:rPr lang="en-US" sz="1600" dirty="0"/>
              <a:t>PCR serum &amp; whole blood</a:t>
            </a:r>
          </a:p>
          <a:p>
            <a:r>
              <a:rPr lang="en-US" sz="2000" dirty="0"/>
              <a:t>Bartonellosis tests</a:t>
            </a:r>
          </a:p>
          <a:p>
            <a:pPr lvl="1"/>
            <a:r>
              <a:rPr lang="en-US" sz="1600" dirty="0"/>
              <a:t>ImmunoBlot IgM &amp; IgG</a:t>
            </a:r>
          </a:p>
          <a:p>
            <a:pPr lvl="1"/>
            <a:r>
              <a:rPr lang="en-US" sz="1600" dirty="0"/>
              <a:t>FISH</a:t>
            </a:r>
          </a:p>
        </p:txBody>
      </p:sp>
      <p:sp>
        <p:nvSpPr>
          <p:cNvPr id="9" name="Content Placeholder 5">
            <a:extLst>
              <a:ext uri="{FF2B5EF4-FFF2-40B4-BE49-F238E27FC236}">
                <a16:creationId xmlns:a16="http://schemas.microsoft.com/office/drawing/2014/main" id="{BCC47121-A89C-7E4C-8AF1-03823C5662B0}"/>
              </a:ext>
            </a:extLst>
          </p:cNvPr>
          <p:cNvSpPr txBox="1">
            <a:spLocks/>
          </p:cNvSpPr>
          <p:nvPr/>
        </p:nvSpPr>
        <p:spPr>
          <a:xfrm>
            <a:off x="4335395" y="2135870"/>
            <a:ext cx="3491434" cy="32357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Babesiosis tests</a:t>
            </a:r>
          </a:p>
          <a:p>
            <a:pPr lvl="1"/>
            <a:r>
              <a:rPr lang="en-US" sz="1600" dirty="0"/>
              <a:t>ImmunoBlot IgM &amp; IgG</a:t>
            </a:r>
          </a:p>
          <a:p>
            <a:pPr lvl="1"/>
            <a:r>
              <a:rPr lang="en-US" sz="1600" dirty="0"/>
              <a:t>FISH</a:t>
            </a:r>
          </a:p>
          <a:p>
            <a:r>
              <a:rPr lang="en-US" sz="2000" dirty="0"/>
              <a:t>Ehrlichiosis tests</a:t>
            </a:r>
          </a:p>
          <a:p>
            <a:pPr lvl="1"/>
            <a:r>
              <a:rPr lang="en-US" sz="1600" dirty="0"/>
              <a:t>IFA (IgM &amp; IgG)</a:t>
            </a:r>
          </a:p>
          <a:p>
            <a:r>
              <a:rPr lang="en-US" sz="2000" dirty="0"/>
              <a:t>Anaplasmosis tests</a:t>
            </a:r>
          </a:p>
          <a:p>
            <a:pPr lvl="1"/>
            <a:r>
              <a:rPr lang="en-US" sz="1600" dirty="0"/>
              <a:t>IFA (IgM &amp; IgG)</a:t>
            </a:r>
          </a:p>
          <a:p>
            <a:r>
              <a:rPr lang="en-US" sz="2000" dirty="0"/>
              <a:t>Rickettsiosis tests</a:t>
            </a:r>
          </a:p>
          <a:p>
            <a:pPr lvl="1"/>
            <a:r>
              <a:rPr lang="en-US" sz="1600" i="1" dirty="0"/>
              <a:t>R. rickettsii/typhi</a:t>
            </a:r>
            <a:r>
              <a:rPr lang="en-US" sz="1600" dirty="0"/>
              <a:t> IgG</a:t>
            </a:r>
          </a:p>
        </p:txBody>
      </p:sp>
      <p:sp>
        <p:nvSpPr>
          <p:cNvPr id="10" name="Rectangle 9">
            <a:extLst>
              <a:ext uri="{FF2B5EF4-FFF2-40B4-BE49-F238E27FC236}">
                <a16:creationId xmlns:a16="http://schemas.microsoft.com/office/drawing/2014/main" id="{FDED4589-FEE3-A04A-AB77-42F4F87A6F45}"/>
              </a:ext>
            </a:extLst>
          </p:cNvPr>
          <p:cNvSpPr/>
          <p:nvPr/>
        </p:nvSpPr>
        <p:spPr>
          <a:xfrm>
            <a:off x="393219" y="1311488"/>
            <a:ext cx="7433610" cy="4354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430986" y="2181759"/>
            <a:ext cx="2998847" cy="1754326"/>
          </a:xfrm>
          <a:prstGeom prst="rect">
            <a:avLst/>
          </a:prstGeom>
          <a:solidFill>
            <a:schemeClr val="accent1"/>
          </a:solidFill>
        </p:spPr>
        <p:txBody>
          <a:bodyPr wrap="square" rtlCol="0">
            <a:spAutoFit/>
          </a:bodyPr>
          <a:lstStyle/>
          <a:p>
            <a:r>
              <a:rPr lang="en-US" sz="1800" dirty="0">
                <a:solidFill>
                  <a:schemeClr val="bg1"/>
                </a:solidFill>
              </a:rPr>
              <a:t>TBD6i panel combines direct (PCR, FISH) and indirect (ImmunoBlots, IFA) testing to look at the full spectrum of Lyme disease and the major co-infections.</a:t>
            </a:r>
          </a:p>
        </p:txBody>
      </p:sp>
    </p:spTree>
    <p:extLst>
      <p:ext uri="{BB962C8B-B14F-4D97-AF65-F5344CB8AC3E}">
        <p14:creationId xmlns:p14="http://schemas.microsoft.com/office/powerpoint/2010/main" val="1109803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779334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35ACDF"/>
                </a:solidFill>
                <a:latin typeface="Arial" panose="020B0604020202020204" pitchFamily="34" charset="0"/>
                <a:cs typeface="Arial" panose="020B0604020202020204" pitchFamily="34" charset="0"/>
              </a:rPr>
              <a:t>About</a:t>
            </a: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 IGeneX</a:t>
            </a:r>
            <a:endParaRPr kumimoji="0" lang="en-US" sz="3000" b="0" i="0" u="none" strike="noStrike" kern="0" cap="none" spc="5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endParaRPr>
          </a:p>
        </p:txBody>
      </p:sp>
      <p:pic>
        <p:nvPicPr>
          <p:cNvPr id="4" name="Picture 2">
            <a:extLst>
              <a:ext uri="{FF2B5EF4-FFF2-40B4-BE49-F238E27FC236}">
                <a16:creationId xmlns:a16="http://schemas.microsoft.com/office/drawing/2014/main" id="{8053B011-E697-401B-83A1-C3B509D56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6096000" y="10"/>
            <a:ext cx="6096000" cy="6073013"/>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854E5B-2787-4595-A7D8-15812C7FAF1F}"/>
              </a:ext>
            </a:extLst>
          </p:cNvPr>
          <p:cNvSpPr txBox="1"/>
          <p:nvPr/>
        </p:nvSpPr>
        <p:spPr>
          <a:xfrm>
            <a:off x="7475586" y="5378458"/>
            <a:ext cx="225526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000000"/>
                </a:solidFill>
                <a:effectLst/>
                <a:uLnTx/>
                <a:uFillTx/>
                <a:latin typeface="Arial"/>
                <a:cs typeface="Arial"/>
                <a:sym typeface="Arial"/>
              </a:rPr>
              <a:t>Dr. Jyotsna Shah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000000"/>
                </a:solidFill>
                <a:effectLst/>
                <a:uLnTx/>
                <a:uFillTx/>
                <a:latin typeface="Arial"/>
                <a:cs typeface="Arial"/>
                <a:sym typeface="Arial"/>
              </a:rPr>
              <a:t>President &amp; Laboratory Director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000000"/>
                </a:solidFill>
                <a:effectLst/>
                <a:uLnTx/>
                <a:uFillTx/>
                <a:latin typeface="Arial"/>
                <a:cs typeface="Arial"/>
                <a:sym typeface="Arial"/>
              </a:rPr>
              <a:t>IGeneX, Inc.</a:t>
            </a:r>
          </a:p>
        </p:txBody>
      </p:sp>
      <p:sp>
        <p:nvSpPr>
          <p:cNvPr id="7" name="Content Placeholder 2">
            <a:extLst>
              <a:ext uri="{FF2B5EF4-FFF2-40B4-BE49-F238E27FC236}">
                <a16:creationId xmlns:a16="http://schemas.microsoft.com/office/drawing/2014/main" id="{034451A3-5C3E-4B4E-8162-51DE60656A20}"/>
              </a:ext>
            </a:extLst>
          </p:cNvPr>
          <p:cNvSpPr txBox="1">
            <a:spLocks/>
          </p:cNvSpPr>
          <p:nvPr/>
        </p:nvSpPr>
        <p:spPr>
          <a:xfrm>
            <a:off x="305392" y="1410537"/>
            <a:ext cx="5475976" cy="4036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Servicing the Lyme and tick-borne disease community for nearly 30 years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Comprehensive Testing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More diseases: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Lyme, TBRF, Bartonella, Babesia, Anaplasma, Ehrlichia, Rickettsia, COVID-19</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More methods: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PCR, Western Blots, IgXSpot, ImmunoBlots, FISH, IFA</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Most accurate: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ImmunoBlots have proven to be nearly twice as sensitive as two-tier testing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Certified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IGeneX is fully CLIA/CMS certified, as well as being licensed to perform testing in all 50 states, including New York</a:t>
            </a:r>
          </a:p>
        </p:txBody>
      </p:sp>
    </p:spTree>
    <p:extLst>
      <p:ext uri="{BB962C8B-B14F-4D97-AF65-F5344CB8AC3E}">
        <p14:creationId xmlns:p14="http://schemas.microsoft.com/office/powerpoint/2010/main" val="1878005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0606" y="380897"/>
            <a:ext cx="10914194" cy="708641"/>
          </a:xfrm>
        </p:spPr>
        <p:txBody>
          <a:bodyPr>
            <a:noAutofit/>
          </a:bodyPr>
          <a:lstStyle/>
          <a:p>
            <a:r>
              <a:rPr lang="en-US" sz="2800" dirty="0">
                <a:solidFill>
                  <a:srgbClr val="35ACDF"/>
                </a:solidFill>
                <a:latin typeface="+mj-lt"/>
                <a:ea typeface="Helvetica Neue" panose="02000503000000020004" pitchFamily="2" charset="0"/>
                <a:cs typeface="Helvetica Neue" panose="02000503000000020004" pitchFamily="2" charset="0"/>
              </a:rPr>
              <a:t>Over 10,000 doctors across North and Central America use IGeneX</a:t>
            </a:r>
          </a:p>
        </p:txBody>
      </p:sp>
      <p:pic>
        <p:nvPicPr>
          <p:cNvPr id="4" name="Picture 2" descr="igenex doctors">
            <a:extLst>
              <a:ext uri="{FF2B5EF4-FFF2-40B4-BE49-F238E27FC236}">
                <a16:creationId xmlns:a16="http://schemas.microsoft.com/office/drawing/2014/main" id="{B4C6B6E4-3F81-418F-566B-C9E4B362E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73" y="1399884"/>
            <a:ext cx="5967415" cy="3978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C6A43A4-D11A-D6AE-AF26-4C7E9B8BC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602" y="1438348"/>
            <a:ext cx="1798092" cy="923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E1C112-AD66-5E03-ADA3-3FF4B2039B18}"/>
              </a:ext>
            </a:extLst>
          </p:cNvPr>
          <p:cNvPicPr>
            <a:picLocks noChangeAspect="1"/>
          </p:cNvPicPr>
          <p:nvPr/>
        </p:nvPicPr>
        <p:blipFill>
          <a:blip r:embed="rId4"/>
          <a:stretch>
            <a:fillRect/>
          </a:stretch>
        </p:blipFill>
        <p:spPr>
          <a:xfrm>
            <a:off x="9966562" y="2734070"/>
            <a:ext cx="1989612" cy="708888"/>
          </a:xfrm>
          <a:prstGeom prst="rect">
            <a:avLst/>
          </a:prstGeom>
        </p:spPr>
      </p:pic>
      <p:pic>
        <p:nvPicPr>
          <p:cNvPr id="8" name="Picture 6" descr="Integrative Medical Institute of Orange County">
            <a:extLst>
              <a:ext uri="{FF2B5EF4-FFF2-40B4-BE49-F238E27FC236}">
                <a16:creationId xmlns:a16="http://schemas.microsoft.com/office/drawing/2014/main" id="{AF79A074-2CA1-807F-9819-FA5BC801B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5578" y="5116584"/>
            <a:ext cx="2619417" cy="5231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ouratmd">
            <a:extLst>
              <a:ext uri="{FF2B5EF4-FFF2-40B4-BE49-F238E27FC236}">
                <a16:creationId xmlns:a16="http://schemas.microsoft.com/office/drawing/2014/main" id="{FB9832E2-14FA-4D09-F1EE-275E3F1B7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3059" y="1637995"/>
            <a:ext cx="2717699" cy="5231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AB1D92F-6B06-F451-2622-EF7145836D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1902" y="2811392"/>
            <a:ext cx="2717700" cy="595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TC Integrated Healthcare formerly Chiropractic Transformation Center">
            <a:extLst>
              <a:ext uri="{FF2B5EF4-FFF2-40B4-BE49-F238E27FC236}">
                <a16:creationId xmlns:a16="http://schemas.microsoft.com/office/drawing/2014/main" id="{4EF513F6-D292-FD2A-6A9E-4F8E922A58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207" y="4011715"/>
            <a:ext cx="2560323" cy="622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AA320287-2B9F-7FF2-A2FC-C13E4C31D1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3907" y="4984232"/>
            <a:ext cx="19050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Lydia Corn MD">
            <a:extLst>
              <a:ext uri="{FF2B5EF4-FFF2-40B4-BE49-F238E27FC236}">
                <a16:creationId xmlns:a16="http://schemas.microsoft.com/office/drawing/2014/main" id="{37E9C944-B782-17AB-B533-A2A4663101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46130" y="4050231"/>
            <a:ext cx="1630476" cy="54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7871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1722" y="319771"/>
            <a:ext cx="5683250" cy="708641"/>
          </a:xfrm>
        </p:spPr>
        <p:txBody>
          <a:bodyPr>
            <a:normAutofit fontScale="62500" lnSpcReduction="20000"/>
          </a:bodyPr>
          <a:lstStyle/>
          <a:p>
            <a:r>
              <a:rPr lang="en-US" dirty="0">
                <a:solidFill>
                  <a:srgbClr val="35ACDF"/>
                </a:solidFill>
                <a:latin typeface="+mj-lt"/>
                <a:ea typeface="Helvetica Neue" panose="02000503000000020004" pitchFamily="2" charset="0"/>
                <a:cs typeface="Helvetica Neue" panose="02000503000000020004" pitchFamily="2" charset="0"/>
              </a:rPr>
              <a:t>IGeneX has passionate patients</a:t>
            </a:r>
          </a:p>
        </p:txBody>
      </p:sp>
      <p:pic>
        <p:nvPicPr>
          <p:cNvPr id="4" name="Picture 3">
            <a:extLst>
              <a:ext uri="{FF2B5EF4-FFF2-40B4-BE49-F238E27FC236}">
                <a16:creationId xmlns:a16="http://schemas.microsoft.com/office/drawing/2014/main" id="{20F59BCB-83FE-CCF7-4E9E-E63A8293AE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7438" y="674091"/>
            <a:ext cx="4961035" cy="2674097"/>
          </a:xfrm>
          <a:prstGeom prst="rect">
            <a:avLst/>
          </a:prstGeom>
        </p:spPr>
      </p:pic>
      <p:pic>
        <p:nvPicPr>
          <p:cNvPr id="5" name="Picture 4">
            <a:extLst>
              <a:ext uri="{FF2B5EF4-FFF2-40B4-BE49-F238E27FC236}">
                <a16:creationId xmlns:a16="http://schemas.microsoft.com/office/drawing/2014/main" id="{BEDBE3ED-5D0B-3620-94D8-1FCD4E6D49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7438" y="3826329"/>
            <a:ext cx="4960772" cy="2525485"/>
          </a:xfrm>
          <a:prstGeom prst="rect">
            <a:avLst/>
          </a:prstGeom>
        </p:spPr>
      </p:pic>
      <p:sp>
        <p:nvSpPr>
          <p:cNvPr id="6" name="TextBox 5">
            <a:extLst>
              <a:ext uri="{FF2B5EF4-FFF2-40B4-BE49-F238E27FC236}">
                <a16:creationId xmlns:a16="http://schemas.microsoft.com/office/drawing/2014/main" id="{4E883CC6-8F23-8AB4-B391-86F7759047D5}"/>
              </a:ext>
            </a:extLst>
          </p:cNvPr>
          <p:cNvSpPr txBox="1"/>
          <p:nvPr/>
        </p:nvSpPr>
        <p:spPr>
          <a:xfrm>
            <a:off x="8003546" y="3387203"/>
            <a:ext cx="3462391" cy="400110"/>
          </a:xfrm>
          <a:prstGeom prst="rect">
            <a:avLst/>
          </a:prstGeom>
          <a:noFill/>
        </p:spPr>
        <p:txBody>
          <a:bodyPr wrap="square" rtlCol="0">
            <a:spAutoFit/>
          </a:bodyPr>
          <a:lstStyle/>
          <a:p>
            <a:r>
              <a:rPr lang="en-US" sz="2000" i="1" dirty="0">
                <a:solidFill>
                  <a:schemeClr val="tx2">
                    <a:lumMod val="60000"/>
                    <a:lumOff val="40000"/>
                  </a:schemeClr>
                </a:solidFill>
              </a:rPr>
              <a:t>“IGeneX saved my life!”</a:t>
            </a:r>
          </a:p>
        </p:txBody>
      </p:sp>
      <p:sp>
        <p:nvSpPr>
          <p:cNvPr id="7" name="TextBox 6">
            <a:extLst>
              <a:ext uri="{FF2B5EF4-FFF2-40B4-BE49-F238E27FC236}">
                <a16:creationId xmlns:a16="http://schemas.microsoft.com/office/drawing/2014/main" id="{B6FDCC54-F223-9B02-403B-E327394ACE52}"/>
              </a:ext>
            </a:extLst>
          </p:cNvPr>
          <p:cNvSpPr txBox="1"/>
          <p:nvPr/>
        </p:nvSpPr>
        <p:spPr>
          <a:xfrm>
            <a:off x="8052532" y="319771"/>
            <a:ext cx="3462391" cy="400110"/>
          </a:xfrm>
          <a:prstGeom prst="rect">
            <a:avLst/>
          </a:prstGeom>
          <a:noFill/>
        </p:spPr>
        <p:txBody>
          <a:bodyPr wrap="square" rtlCol="0">
            <a:spAutoFit/>
          </a:bodyPr>
          <a:lstStyle/>
          <a:p>
            <a:r>
              <a:rPr lang="en-US" sz="2000" i="1" dirty="0">
                <a:solidFill>
                  <a:schemeClr val="tx2">
                    <a:lumMod val="60000"/>
                    <a:lumOff val="40000"/>
                  </a:schemeClr>
                </a:solidFill>
              </a:rPr>
              <a:t>“Thank you, IGeneX!”</a:t>
            </a:r>
          </a:p>
        </p:txBody>
      </p:sp>
      <p:pic>
        <p:nvPicPr>
          <p:cNvPr id="8" name="Picture 7">
            <a:extLst>
              <a:ext uri="{FF2B5EF4-FFF2-40B4-BE49-F238E27FC236}">
                <a16:creationId xmlns:a16="http://schemas.microsoft.com/office/drawing/2014/main" id="{06EBA323-2BCF-8374-6A1C-1B41D0901C1C}"/>
              </a:ext>
            </a:extLst>
          </p:cNvPr>
          <p:cNvPicPr>
            <a:picLocks noChangeAspect="1"/>
          </p:cNvPicPr>
          <p:nvPr/>
        </p:nvPicPr>
        <p:blipFill rotWithShape="1">
          <a:blip r:embed="rId4"/>
          <a:srcRect t="904"/>
          <a:stretch/>
        </p:blipFill>
        <p:spPr>
          <a:xfrm>
            <a:off x="871722" y="2512530"/>
            <a:ext cx="4909646" cy="3556103"/>
          </a:xfrm>
          <a:prstGeom prst="rect">
            <a:avLst/>
          </a:prstGeom>
        </p:spPr>
      </p:pic>
      <p:sp>
        <p:nvSpPr>
          <p:cNvPr id="9" name="Content Placeholder 2">
            <a:extLst>
              <a:ext uri="{FF2B5EF4-FFF2-40B4-BE49-F238E27FC236}">
                <a16:creationId xmlns:a16="http://schemas.microsoft.com/office/drawing/2014/main" id="{E40E8B01-B1D7-768A-73CB-414C14C1AF2D}"/>
              </a:ext>
            </a:extLst>
          </p:cNvPr>
          <p:cNvSpPr txBox="1">
            <a:spLocks/>
          </p:cNvSpPr>
          <p:nvPr/>
        </p:nvSpPr>
        <p:spPr>
          <a:xfrm>
            <a:off x="748186" y="1038809"/>
            <a:ext cx="5913872" cy="121410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1800" dirty="0">
                <a:latin typeface="Arial" panose="020B0604020202020204" pitchFamily="34" charset="0"/>
                <a:cs typeface="Arial" panose="020B0604020202020204" pitchFamily="34" charset="0"/>
              </a:rPr>
              <a:t>Patient health is the #1 priority</a:t>
            </a:r>
          </a:p>
          <a:p>
            <a:pPr>
              <a:buClrTx/>
            </a:pPr>
            <a:r>
              <a:rPr lang="en-US" sz="1800" dirty="0">
                <a:latin typeface="Arial" panose="020B0604020202020204" pitchFamily="34" charset="0"/>
                <a:cs typeface="Arial" panose="020B0604020202020204" pitchFamily="34" charset="0"/>
              </a:rPr>
              <a:t>IGeneX has tested thousands of patients since 1991</a:t>
            </a:r>
          </a:p>
          <a:p>
            <a:pPr>
              <a:buClrTx/>
            </a:pPr>
            <a:r>
              <a:rPr lang="en-US" sz="1800" dirty="0">
                <a:latin typeface="Arial" panose="020B0604020202020204" pitchFamily="34" charset="0"/>
                <a:cs typeface="Arial" panose="020B0604020202020204" pitchFamily="34" charset="0"/>
              </a:rPr>
              <a:t>Many patients used other testing before coming to IGeneX </a:t>
            </a:r>
          </a:p>
          <a:p>
            <a:pPr>
              <a:buClrTx/>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12825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8769" y="239205"/>
            <a:ext cx="5683251" cy="708641"/>
          </a:xfrm>
        </p:spPr>
        <p:txBody>
          <a:bodyPr>
            <a:normAutofit/>
          </a:bodyPr>
          <a:lstStyle/>
          <a:p>
            <a:r>
              <a:rPr lang="en-US" sz="3200" dirty="0">
                <a:latin typeface="Arial" panose="020B0604020202020204" pitchFamily="34" charset="0"/>
                <a:cs typeface="Arial" panose="020B0604020202020204" pitchFamily="34" charset="0"/>
              </a:rPr>
              <a:t>Conclusion</a:t>
            </a:r>
          </a:p>
        </p:txBody>
      </p:sp>
      <p:sp>
        <p:nvSpPr>
          <p:cNvPr id="7" name="Content Placeholder 5">
            <a:extLst>
              <a:ext uri="{FF2B5EF4-FFF2-40B4-BE49-F238E27FC236}">
                <a16:creationId xmlns:a16="http://schemas.microsoft.com/office/drawing/2014/main" id="{A7700B3D-9875-D045-87A9-1F2707A4BD08}"/>
              </a:ext>
            </a:extLst>
          </p:cNvPr>
          <p:cNvSpPr txBox="1">
            <a:spLocks/>
          </p:cNvSpPr>
          <p:nvPr/>
        </p:nvSpPr>
        <p:spPr>
          <a:xfrm>
            <a:off x="6757444" y="947846"/>
            <a:ext cx="5221690" cy="55110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Tx/>
              <a:buFont typeface="Arial" panose="020B0604020202020204" pitchFamily="34" charset="0"/>
              <a:buNone/>
            </a:pPr>
            <a:r>
              <a:rPr lang="en-US" sz="1800" b="1" dirty="0">
                <a:latin typeface="Arial" panose="020B0604020202020204" pitchFamily="34" charset="0"/>
                <a:cs typeface="Arial" panose="020B0604020202020204" pitchFamily="34" charset="0"/>
              </a:rPr>
              <a:t>Additional Information</a:t>
            </a:r>
          </a:p>
          <a:p>
            <a:pPr>
              <a:buClrTx/>
            </a:pPr>
            <a:r>
              <a:rPr lang="en-US" sz="1800" dirty="0">
                <a:latin typeface="Arial" panose="020B0604020202020204" pitchFamily="34" charset="0"/>
                <a:cs typeface="Arial" panose="020B0604020202020204" pitchFamily="34" charset="0"/>
              </a:rPr>
              <a:t>Please visit igenex.com</a:t>
            </a:r>
          </a:p>
          <a:p>
            <a:pPr lvl="1">
              <a:buClrTx/>
            </a:pPr>
            <a:r>
              <a:rPr lang="en-US" sz="1400" dirty="0">
                <a:latin typeface="Arial" panose="020B0604020202020204" pitchFamily="34" charset="0"/>
                <a:cs typeface="Arial" panose="020B0604020202020204" pitchFamily="34" charset="0"/>
              </a:rPr>
              <a:t>Test methodologies and interpretations</a:t>
            </a:r>
          </a:p>
          <a:p>
            <a:pPr lvl="1">
              <a:buClrTx/>
            </a:pPr>
            <a:r>
              <a:rPr lang="en-US" sz="1400" dirty="0">
                <a:latin typeface="Arial" panose="020B0604020202020204" pitchFamily="34" charset="0"/>
                <a:cs typeface="Arial" panose="020B0604020202020204" pitchFamily="34" charset="0"/>
              </a:rPr>
              <a:t>Webinars</a:t>
            </a:r>
          </a:p>
          <a:p>
            <a:pPr lvl="1">
              <a:buClrTx/>
            </a:pPr>
            <a:r>
              <a:rPr lang="en-US" sz="1400" dirty="0">
                <a:latin typeface="Arial" panose="020B0604020202020204" pitchFamily="34" charset="0"/>
                <a:cs typeface="Arial" panose="020B0604020202020204" pitchFamily="34" charset="0"/>
              </a:rPr>
              <a:t>Research papers</a:t>
            </a:r>
          </a:p>
          <a:p>
            <a:pPr lvl="1">
              <a:buClrTx/>
            </a:pPr>
            <a:r>
              <a:rPr lang="en-US" sz="1400" dirty="0">
                <a:latin typeface="Arial" panose="020B0604020202020204" pitchFamily="34" charset="0"/>
                <a:cs typeface="Arial" panose="020B0604020202020204" pitchFamily="34" charset="0"/>
              </a:rPr>
              <a:t>Sales material</a:t>
            </a:r>
          </a:p>
          <a:p>
            <a:pPr lvl="1">
              <a:buClrTx/>
            </a:pPr>
            <a:r>
              <a:rPr lang="en-US" sz="1400" dirty="0">
                <a:latin typeface="Arial" panose="020B0604020202020204" pitchFamily="34" charset="0"/>
                <a:cs typeface="Arial" panose="020B0604020202020204" pitchFamily="34" charset="0"/>
              </a:rPr>
              <a:t>Price lists</a:t>
            </a:r>
            <a:endParaRPr lang="en-US" sz="1800" dirty="0">
              <a:latin typeface="Arial" panose="020B0604020202020204" pitchFamily="34" charset="0"/>
              <a:cs typeface="Arial" panose="020B0604020202020204" pitchFamily="34" charset="0"/>
            </a:endParaRPr>
          </a:p>
          <a:p>
            <a:pPr>
              <a:buClrTx/>
            </a:pPr>
            <a:r>
              <a:rPr lang="en-US" sz="1800" dirty="0">
                <a:latin typeface="Arial" panose="020B0604020202020204" pitchFamily="34" charset="0"/>
                <a:cs typeface="Arial" panose="020B0604020202020204" pitchFamily="34" charset="0"/>
              </a:rPr>
              <a:t>For technical assistance with test interpretations, please contact Dr. Jyotsna Shah or lab manager Iris Cruz</a:t>
            </a:r>
          </a:p>
          <a:p>
            <a:pPr lvl="1">
              <a:buClrTx/>
            </a:pPr>
            <a:r>
              <a:rPr lang="en-US" sz="1400" dirty="0">
                <a:latin typeface="Arial" panose="020B0604020202020204" pitchFamily="34" charset="0"/>
                <a:cs typeface="Arial" panose="020B0604020202020204" pitchFamily="34" charset="0"/>
                <a:hlinkClick r:id="rId3"/>
              </a:rPr>
              <a:t>jshah@igenex.com</a:t>
            </a:r>
            <a:endParaRPr lang="en-US" sz="1400" dirty="0">
              <a:latin typeface="Arial" panose="020B0604020202020204" pitchFamily="34" charset="0"/>
              <a:cs typeface="Arial" panose="020B0604020202020204" pitchFamily="34" charset="0"/>
            </a:endParaRPr>
          </a:p>
          <a:p>
            <a:pPr lvl="1">
              <a:buClrTx/>
            </a:pPr>
            <a:r>
              <a:rPr lang="en-US" sz="1400" dirty="0">
                <a:latin typeface="Arial" panose="020B0604020202020204" pitchFamily="34" charset="0"/>
                <a:cs typeface="Arial" panose="020B0604020202020204" pitchFamily="34" charset="0"/>
                <a:hlinkClick r:id="rId3"/>
              </a:rPr>
              <a:t>icruz@igenex.com</a:t>
            </a:r>
            <a:r>
              <a:rPr lang="en-US" sz="1400" dirty="0">
                <a:latin typeface="Arial" panose="020B0604020202020204" pitchFamily="34" charset="0"/>
                <a:cs typeface="Arial" panose="020B0604020202020204" pitchFamily="34" charset="0"/>
              </a:rPr>
              <a:t> </a:t>
            </a:r>
          </a:p>
          <a:p>
            <a:pPr>
              <a:buClrTx/>
            </a:pPr>
            <a:r>
              <a:rPr lang="en-US" sz="1800" dirty="0">
                <a:latin typeface="Arial" panose="020B0604020202020204" pitchFamily="34" charset="0"/>
                <a:cs typeface="Arial" panose="020B0604020202020204" pitchFamily="34" charset="0"/>
              </a:rPr>
              <a:t>For additional Marketing support, please contact Joe Sullivan at </a:t>
            </a:r>
            <a:r>
              <a:rPr lang="en-US" sz="1800" dirty="0">
                <a:latin typeface="Arial" panose="020B0604020202020204" pitchFamily="34" charset="0"/>
                <a:cs typeface="Arial" panose="020B0604020202020204" pitchFamily="34" charset="0"/>
                <a:hlinkClick r:id="rId3"/>
              </a:rPr>
              <a:t>jsullivan@igenex.com</a:t>
            </a:r>
            <a:r>
              <a:rPr lang="en-US" sz="1800" dirty="0">
                <a:latin typeface="Arial" panose="020B0604020202020204" pitchFamily="34" charset="0"/>
                <a:cs typeface="Arial" panose="020B0604020202020204" pitchFamily="34" charset="0"/>
              </a:rPr>
              <a:t> </a:t>
            </a:r>
          </a:p>
          <a:p>
            <a:pPr>
              <a:buClrTx/>
            </a:pPr>
            <a:r>
              <a:rPr lang="en-US" sz="1800" dirty="0">
                <a:latin typeface="Arial" panose="020B0604020202020204" pitchFamily="34" charset="0"/>
                <a:cs typeface="Arial" panose="020B0604020202020204" pitchFamily="34" charset="0"/>
              </a:rPr>
              <a:t>For customer support and issues with physician orders, please contact 1-800-832-3200</a:t>
            </a:r>
          </a:p>
        </p:txBody>
      </p:sp>
      <p:sp>
        <p:nvSpPr>
          <p:cNvPr id="6" name="Content Placeholder 5">
            <a:extLst>
              <a:ext uri="{FF2B5EF4-FFF2-40B4-BE49-F238E27FC236}">
                <a16:creationId xmlns:a16="http://schemas.microsoft.com/office/drawing/2014/main" id="{7BDA0A6E-0642-4A16-822C-17523E8FD482}"/>
              </a:ext>
            </a:extLst>
          </p:cNvPr>
          <p:cNvSpPr txBox="1">
            <a:spLocks/>
          </p:cNvSpPr>
          <p:nvPr/>
        </p:nvSpPr>
        <p:spPr>
          <a:xfrm>
            <a:off x="756906" y="1069835"/>
            <a:ext cx="5456497" cy="12799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Tx/>
              <a:buFont typeface="Arial" panose="020B0604020202020204" pitchFamily="34" charset="0"/>
              <a:buNone/>
            </a:pPr>
            <a:r>
              <a:rPr lang="en-US" sz="2000" dirty="0">
                <a:latin typeface="Arial" panose="020B0604020202020204" pitchFamily="34" charset="0"/>
                <a:cs typeface="Arial" panose="020B0604020202020204" pitchFamily="34" charset="0"/>
              </a:rPr>
              <a:t>Thank you for allowing us to introduce you to IGeneX and ImmunoBlots. We look forward to collaborating with you to provide the best care for patients. </a:t>
            </a:r>
          </a:p>
        </p:txBody>
      </p:sp>
      <p:pic>
        <p:nvPicPr>
          <p:cNvPr id="8" name="Picture 4" descr="https://cdn.igenex.com/wp-content/uploads/igenex-office-milpitas-outside.jpg">
            <a:extLst>
              <a:ext uri="{FF2B5EF4-FFF2-40B4-BE49-F238E27FC236}">
                <a16:creationId xmlns:a16="http://schemas.microsoft.com/office/drawing/2014/main" id="{38679E70-50CD-4C16-9C9A-B09C70AAF3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48769" y="2672862"/>
            <a:ext cx="5221690" cy="3255278"/>
          </a:xfrm>
          <a:prstGeom prst="rect">
            <a:avLst/>
          </a:prstGeom>
          <a:noFill/>
          <a:effectLst>
            <a:glow>
              <a:schemeClr val="accent1"/>
            </a:glow>
            <a:reflection endPos="0" dir="5400000" sy="-100000" algn="bl" rotWithShape="0"/>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036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2896147" y="1909738"/>
            <a:ext cx="5726427" cy="10021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5ACDF"/>
              </a:buClr>
              <a:buSzPts val="3200"/>
              <a:buFont typeface="Helvetica Neue Light"/>
              <a:buNone/>
              <a:tabLst/>
              <a:defRPr/>
            </a:pPr>
            <a:r>
              <a:rPr lang="en-US" sz="4800" i="1" dirty="0">
                <a:solidFill>
                  <a:srgbClr val="35ACDF"/>
                </a:solidFill>
              </a:rPr>
              <a:t>Thank you!</a:t>
            </a:r>
            <a:endParaRPr kumimoji="0" lang="en-US" sz="4800" b="0" i="1" u="none" strike="noStrike" kern="0" cap="none" spc="0" normalizeH="0" baseline="0" noProof="0" dirty="0">
              <a:ln>
                <a:noFill/>
              </a:ln>
              <a:solidFill>
                <a:srgbClr val="35ACDF"/>
              </a:solidFill>
              <a:effectLst/>
              <a:uLnTx/>
              <a:uFillTx/>
              <a:sym typeface="Arial"/>
            </a:endParaRPr>
          </a:p>
        </p:txBody>
      </p:sp>
      <p:sp>
        <p:nvSpPr>
          <p:cNvPr id="16" name="Content Placeholder 5"/>
          <p:cNvSpPr txBox="1">
            <a:spLocks/>
          </p:cNvSpPr>
          <p:nvPr/>
        </p:nvSpPr>
        <p:spPr>
          <a:xfrm>
            <a:off x="3342462" y="3428999"/>
            <a:ext cx="5540281" cy="76786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Joseph J. Burrascano Jr. M.D.</a:t>
            </a:r>
          </a:p>
        </p:txBody>
      </p:sp>
    </p:spTree>
    <p:extLst>
      <p:ext uri="{BB962C8B-B14F-4D97-AF65-F5344CB8AC3E}">
        <p14:creationId xmlns:p14="http://schemas.microsoft.com/office/powerpoint/2010/main" val="318833562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3270" y="2106890"/>
            <a:ext cx="6133951" cy="3255267"/>
          </a:xfrm>
          <a:prstGeom prst="rect">
            <a:avLst/>
          </a:prstGeom>
        </p:spPr>
      </p:pic>
      <p:pic>
        <p:nvPicPr>
          <p:cNvPr id="6" name="Picture 5"/>
          <p:cNvPicPr>
            <a:picLocks noChangeAspect="1"/>
          </p:cNvPicPr>
          <p:nvPr/>
        </p:nvPicPr>
        <p:blipFill>
          <a:blip r:embed="rId3"/>
          <a:stretch>
            <a:fillRect/>
          </a:stretch>
        </p:blipFill>
        <p:spPr>
          <a:xfrm>
            <a:off x="7085184" y="2534792"/>
            <a:ext cx="4656901" cy="2174467"/>
          </a:xfrm>
          <a:prstGeom prst="rect">
            <a:avLst/>
          </a:prstGeom>
        </p:spPr>
      </p:pic>
      <p:sp>
        <p:nvSpPr>
          <p:cNvPr id="3" name="TextBox 2"/>
          <p:cNvSpPr txBox="1"/>
          <p:nvPr/>
        </p:nvSpPr>
        <p:spPr>
          <a:xfrm>
            <a:off x="361588" y="5419701"/>
            <a:ext cx="116781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Note: This data does not show active disease. It only demonstrates that pathogen antibodies or DNA or RNA was present in the clinical samples. </a:t>
            </a:r>
          </a:p>
        </p:txBody>
      </p:sp>
      <p:sp>
        <p:nvSpPr>
          <p:cNvPr id="7" name="TextBox 6">
            <a:extLst>
              <a:ext uri="{FF2B5EF4-FFF2-40B4-BE49-F238E27FC236}">
                <a16:creationId xmlns:a16="http://schemas.microsoft.com/office/drawing/2014/main" id="{52E7CF23-6F42-545B-3501-53E99D695E08}"/>
              </a:ext>
            </a:extLst>
          </p:cNvPr>
          <p:cNvSpPr txBox="1"/>
          <p:nvPr/>
        </p:nvSpPr>
        <p:spPr>
          <a:xfrm>
            <a:off x="753270" y="1311177"/>
            <a:ext cx="8814916" cy="369332"/>
          </a:xfrm>
          <a:prstGeom prst="rect">
            <a:avLst/>
          </a:prstGeom>
          <a:noFill/>
        </p:spPr>
        <p:txBody>
          <a:bodyPr wrap="square">
            <a:spAutoFit/>
          </a:bodyPr>
          <a:lstStyle/>
          <a:p>
            <a:r>
              <a:rPr lang="en-US" sz="1800" dirty="0">
                <a:solidFill>
                  <a:schemeClr val="tx1"/>
                </a:solidFill>
                <a:latin typeface="+mj-lt"/>
              </a:rPr>
              <a:t>Below is data from &gt;10,000 patients showing exposure to multiple pathogens</a:t>
            </a:r>
          </a:p>
        </p:txBody>
      </p:sp>
      <p:sp>
        <p:nvSpPr>
          <p:cNvPr id="8" name="Text Placeholder 4">
            <a:extLst>
              <a:ext uri="{FF2B5EF4-FFF2-40B4-BE49-F238E27FC236}">
                <a16:creationId xmlns:a16="http://schemas.microsoft.com/office/drawing/2014/main" id="{F4A33E53-928C-79BE-06AC-5D27B021BBB3}"/>
              </a:ext>
            </a:extLst>
          </p:cNvPr>
          <p:cNvSpPr txBox="1">
            <a:spLocks/>
          </p:cNvSpPr>
          <p:nvPr/>
        </p:nvSpPr>
        <p:spPr>
          <a:xfrm>
            <a:off x="801591" y="250967"/>
            <a:ext cx="10287772" cy="68278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800" dirty="0">
                <a:solidFill>
                  <a:srgbClr val="35ACDF"/>
                </a:solidFill>
              </a:rPr>
              <a:t>Many “Lyme” patients are co-infected with other TBDs</a:t>
            </a:r>
          </a:p>
        </p:txBody>
      </p:sp>
    </p:spTree>
    <p:extLst>
      <p:ext uri="{BB962C8B-B14F-4D97-AF65-F5344CB8AC3E}">
        <p14:creationId xmlns:p14="http://schemas.microsoft.com/office/powerpoint/2010/main" val="415135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1003290" y="309957"/>
            <a:ext cx="5726427" cy="7086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5ACDF"/>
              </a:buClr>
              <a:buSzPts val="3200"/>
              <a:buFont typeface="Helvetica Neue Light"/>
              <a:buNone/>
            </a:pPr>
            <a:r>
              <a:rPr lang="en-US" sz="2800" dirty="0">
                <a:solidFill>
                  <a:srgbClr val="35ACDF"/>
                </a:solidFill>
              </a:rPr>
              <a:t>Evolution of Lyme testing </a:t>
            </a:r>
          </a:p>
        </p:txBody>
      </p:sp>
      <p:sp>
        <p:nvSpPr>
          <p:cNvPr id="16" name="Content Placeholder 5"/>
          <p:cNvSpPr txBox="1">
            <a:spLocks/>
          </p:cNvSpPr>
          <p:nvPr/>
        </p:nvSpPr>
        <p:spPr>
          <a:xfrm>
            <a:off x="561736" y="1532661"/>
            <a:ext cx="10461305" cy="33508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Aft>
                <a:spcPts val="1800"/>
              </a:spcAft>
              <a:buClrTx/>
              <a:buFont typeface="+mj-lt"/>
              <a:buAutoNum type="arabicPeriod"/>
            </a:pPr>
            <a:r>
              <a:rPr lang="en-US" sz="2200" dirty="0">
                <a:latin typeface="Arial" panose="020B0604020202020204" pitchFamily="34" charset="0"/>
                <a:cs typeface="Arial" panose="020B0604020202020204" pitchFamily="34" charset="0"/>
              </a:rPr>
              <a:t>Lyme testing began with simple, low-technology immunofluorescent assays (“IFA”) which were found to be inaccurate</a:t>
            </a:r>
          </a:p>
          <a:p>
            <a:pPr marL="514350" indent="-514350">
              <a:spcAft>
                <a:spcPts val="1800"/>
              </a:spcAft>
              <a:buClrTx/>
              <a:buFont typeface="+mj-lt"/>
              <a:buAutoNum type="arabicPeriod"/>
            </a:pPr>
            <a:r>
              <a:rPr lang="en-US" sz="2200" dirty="0">
                <a:latin typeface="Arial" panose="020B0604020202020204" pitchFamily="34" charset="0"/>
                <a:cs typeface="Arial" panose="020B0604020202020204" pitchFamily="34" charset="0"/>
              </a:rPr>
              <a:t>The ELISA (enzyme-linked immunoassay) was developed- automated the IFA technology so it could be run by machine rapidly and with more consistency- but still prone to false positives and negatives</a:t>
            </a:r>
          </a:p>
          <a:p>
            <a:pPr marL="514350" indent="-514350">
              <a:spcAft>
                <a:spcPts val="1800"/>
              </a:spcAft>
              <a:buClrTx/>
              <a:buFont typeface="+mj-lt"/>
              <a:buAutoNum type="arabicPeriod"/>
            </a:pPr>
            <a:r>
              <a:rPr lang="en-US" sz="2200" dirty="0">
                <a:latin typeface="Arial" panose="020B0604020202020204" pitchFamily="34" charset="0"/>
                <a:cs typeface="Arial" panose="020B0604020202020204" pitchFamily="34" charset="0"/>
              </a:rPr>
              <a:t>Western blotting was developed for Lyme in an effort to increase accuracy</a:t>
            </a:r>
          </a:p>
        </p:txBody>
      </p:sp>
    </p:spTree>
    <p:extLst>
      <p:ext uri="{BB962C8B-B14F-4D97-AF65-F5344CB8AC3E}">
        <p14:creationId xmlns:p14="http://schemas.microsoft.com/office/powerpoint/2010/main" val="424098062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822419" y="249667"/>
            <a:ext cx="5726427" cy="7086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5ACDF"/>
              </a:buClr>
              <a:buSzPts val="3200"/>
              <a:buFont typeface="Helvetica Neue Light"/>
              <a:buNone/>
            </a:pPr>
            <a:r>
              <a:rPr lang="en-US" sz="2800" dirty="0">
                <a:solidFill>
                  <a:srgbClr val="35ACDF"/>
                </a:solidFill>
              </a:rPr>
              <a:t>Introduction of Two-Tier Testing</a:t>
            </a:r>
          </a:p>
        </p:txBody>
      </p:sp>
      <p:sp>
        <p:nvSpPr>
          <p:cNvPr id="2" name="Content Placeholder 2">
            <a:extLst>
              <a:ext uri="{FF2B5EF4-FFF2-40B4-BE49-F238E27FC236}">
                <a16:creationId xmlns:a16="http://schemas.microsoft.com/office/drawing/2014/main" id="{E4D5265C-760F-C769-15A7-A8832C1A21A9}"/>
              </a:ext>
            </a:extLst>
          </p:cNvPr>
          <p:cNvSpPr txBox="1">
            <a:spLocks/>
          </p:cNvSpPr>
          <p:nvPr/>
        </p:nvSpPr>
        <p:spPr>
          <a:xfrm>
            <a:off x="125558" y="2509410"/>
            <a:ext cx="5836226" cy="285902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buClrTx/>
              <a:buFont typeface="Arial" panose="020B0604020202020204" pitchFamily="34" charset="0"/>
              <a:buNone/>
            </a:pPr>
            <a:r>
              <a:rPr lang="en-US" sz="1600" b="1" dirty="0">
                <a:cs typeface="Arial" panose="020B0604020202020204" pitchFamily="34" charset="0"/>
              </a:rPr>
              <a:t>PROBLEMS WITH TWO-TIER TESTING</a:t>
            </a:r>
          </a:p>
          <a:p>
            <a:pPr marL="36900" indent="0">
              <a:buClrTx/>
              <a:buFont typeface="Arial" panose="020B0604020202020204" pitchFamily="34" charset="0"/>
              <a:buNone/>
            </a:pPr>
            <a:endParaRPr lang="en-US" sz="1600" b="1" dirty="0">
              <a:cs typeface="Arial" panose="020B0604020202020204" pitchFamily="34" charset="0"/>
            </a:endParaRPr>
          </a:p>
          <a:p>
            <a:pPr>
              <a:buClrTx/>
            </a:pPr>
            <a:r>
              <a:rPr lang="en-US" sz="2000" dirty="0">
                <a:cs typeface="Arial" panose="020B0604020202020204" pitchFamily="34" charset="0"/>
              </a:rPr>
              <a:t>The sensitivity of the ELISA at some big labs is no better than a coin toss! This would never be acceptable for any other illness- not cancer, not HIV-AIDS, not anything.</a:t>
            </a:r>
          </a:p>
          <a:p>
            <a:pPr>
              <a:buClrTx/>
            </a:pPr>
            <a:endParaRPr lang="en-US" sz="2000" dirty="0">
              <a:cs typeface="Arial" panose="020B0604020202020204" pitchFamily="34" charset="0"/>
            </a:endParaRPr>
          </a:p>
          <a:p>
            <a:pPr>
              <a:buClrTx/>
            </a:pPr>
            <a:r>
              <a:rPr lang="en-US" sz="2000" dirty="0">
                <a:cs typeface="Arial" panose="020B0604020202020204" pitchFamily="34" charset="0"/>
              </a:rPr>
              <a:t>Even if tier two is done, because the western blot and second ELISA are nearly just as insensitive, and not highly specific, many cases are still missed</a:t>
            </a:r>
          </a:p>
        </p:txBody>
      </p:sp>
      <p:sp>
        <p:nvSpPr>
          <p:cNvPr id="4" name="TextBox 3">
            <a:extLst>
              <a:ext uri="{FF2B5EF4-FFF2-40B4-BE49-F238E27FC236}">
                <a16:creationId xmlns:a16="http://schemas.microsoft.com/office/drawing/2014/main" id="{570D0D21-8825-C43D-B516-A391F867432A}"/>
              </a:ext>
            </a:extLst>
          </p:cNvPr>
          <p:cNvSpPr txBox="1"/>
          <p:nvPr/>
        </p:nvSpPr>
        <p:spPr>
          <a:xfrm>
            <a:off x="489858" y="1101833"/>
            <a:ext cx="9990574" cy="872034"/>
          </a:xfrm>
          <a:prstGeom prst="rect">
            <a:avLst/>
          </a:prstGeom>
          <a:noFill/>
        </p:spPr>
        <p:txBody>
          <a:bodyPr wrap="square">
            <a:spAutoFit/>
          </a:bodyPr>
          <a:lstStyle/>
          <a:p>
            <a:pPr marL="0" indent="0">
              <a:lnSpc>
                <a:spcPct val="150000"/>
              </a:lnSpc>
              <a:buClrTx/>
              <a:buNone/>
            </a:pPr>
            <a:r>
              <a:rPr lang="en-US" sz="1800" dirty="0">
                <a:cs typeface="Arial" panose="020B0604020202020204" pitchFamily="34" charset="0"/>
              </a:rPr>
              <a:t>The idea is to start with a </a:t>
            </a:r>
            <a:r>
              <a:rPr lang="en-US" sz="1800" b="1" i="1" dirty="0">
                <a:cs typeface="Arial" panose="020B0604020202020204" pitchFamily="34" charset="0"/>
              </a:rPr>
              <a:t>VERY SENSITIVE</a:t>
            </a:r>
            <a:r>
              <a:rPr lang="en-US" sz="1800" dirty="0">
                <a:cs typeface="Arial" panose="020B0604020202020204" pitchFamily="34" charset="0"/>
              </a:rPr>
              <a:t> ELISA as tier one so nobody is missed, then do a second </a:t>
            </a:r>
            <a:r>
              <a:rPr lang="en-US" sz="1800" b="1" i="1" dirty="0">
                <a:cs typeface="Arial" panose="020B0604020202020204" pitchFamily="34" charset="0"/>
              </a:rPr>
              <a:t>VERY SPECIFIC </a:t>
            </a:r>
            <a:r>
              <a:rPr lang="en-US" sz="1800" dirty="0">
                <a:cs typeface="Arial" panose="020B0604020202020204" pitchFamily="34" charset="0"/>
              </a:rPr>
              <a:t>western blot or another ELISA as tier two to filter out false positives.</a:t>
            </a:r>
          </a:p>
        </p:txBody>
      </p:sp>
      <p:graphicFrame>
        <p:nvGraphicFramePr>
          <p:cNvPr id="6" name="Table 5">
            <a:extLst>
              <a:ext uri="{FF2B5EF4-FFF2-40B4-BE49-F238E27FC236}">
                <a16:creationId xmlns:a16="http://schemas.microsoft.com/office/drawing/2014/main" id="{7B220A04-FAA9-9AE3-E5C8-F3A954BED699}"/>
              </a:ext>
            </a:extLst>
          </p:cNvPr>
          <p:cNvGraphicFramePr>
            <a:graphicFrameLocks noGrp="1"/>
          </p:cNvGraphicFramePr>
          <p:nvPr>
            <p:extLst>
              <p:ext uri="{D42A27DB-BD31-4B8C-83A1-F6EECF244321}">
                <p14:modId xmlns:p14="http://schemas.microsoft.com/office/powerpoint/2010/main" val="1174041889"/>
              </p:ext>
            </p:extLst>
          </p:nvPr>
        </p:nvGraphicFramePr>
        <p:xfrm>
          <a:off x="6812604" y="2636462"/>
          <a:ext cx="4552082" cy="2379412"/>
        </p:xfrm>
        <a:graphic>
          <a:graphicData uri="http://schemas.openxmlformats.org/drawingml/2006/table">
            <a:tbl>
              <a:tblPr firstRow="1" firstCol="1" bandRow="1">
                <a:tableStyleId>{5C22544A-7EE6-4342-B048-85BDC9FD1C3A}</a:tableStyleId>
              </a:tblPr>
              <a:tblGrid>
                <a:gridCol w="1880912">
                  <a:extLst>
                    <a:ext uri="{9D8B030D-6E8A-4147-A177-3AD203B41FA5}">
                      <a16:colId xmlns:a16="http://schemas.microsoft.com/office/drawing/2014/main" val="20000"/>
                    </a:ext>
                  </a:extLst>
                </a:gridCol>
                <a:gridCol w="1103627">
                  <a:extLst>
                    <a:ext uri="{9D8B030D-6E8A-4147-A177-3AD203B41FA5}">
                      <a16:colId xmlns:a16="http://schemas.microsoft.com/office/drawing/2014/main" val="20001"/>
                    </a:ext>
                  </a:extLst>
                </a:gridCol>
                <a:gridCol w="1567543">
                  <a:extLst>
                    <a:ext uri="{9D8B030D-6E8A-4147-A177-3AD203B41FA5}">
                      <a16:colId xmlns:a16="http://schemas.microsoft.com/office/drawing/2014/main" val="20002"/>
                    </a:ext>
                  </a:extLst>
                </a:gridCol>
              </a:tblGrid>
              <a:tr h="210272">
                <a:tc>
                  <a:txBody>
                    <a:bodyPr/>
                    <a:lstStyle/>
                    <a:p>
                      <a:pPr marL="0" marR="0">
                        <a:lnSpc>
                          <a:spcPct val="115000"/>
                        </a:lnSpc>
                        <a:spcBef>
                          <a:spcPts val="0"/>
                        </a:spcBef>
                        <a:spcAft>
                          <a:spcPts val="0"/>
                        </a:spcAft>
                      </a:pPr>
                      <a:r>
                        <a:rPr lang="en-US" sz="1200" dirty="0">
                          <a:effectLst/>
                        </a:rPr>
                        <a:t>Study/Year</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Sensitivity</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Specificity</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210272">
                <a:tc>
                  <a:txBody>
                    <a:bodyPr/>
                    <a:lstStyle/>
                    <a:p>
                      <a:pPr marL="0" marR="0">
                        <a:lnSpc>
                          <a:spcPct val="115000"/>
                        </a:lnSpc>
                        <a:spcBef>
                          <a:spcPts val="0"/>
                        </a:spcBef>
                        <a:spcAft>
                          <a:spcPts val="0"/>
                        </a:spcAft>
                      </a:pPr>
                      <a:r>
                        <a:rPr lang="en-US" sz="1200" dirty="0">
                          <a:effectLst/>
                        </a:rPr>
                        <a:t>Schmitz et al, 1993</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66%</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100%</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210272">
                <a:tc>
                  <a:txBody>
                    <a:bodyPr/>
                    <a:lstStyle/>
                    <a:p>
                      <a:pPr marL="0" marR="0">
                        <a:lnSpc>
                          <a:spcPct val="115000"/>
                        </a:lnSpc>
                        <a:spcBef>
                          <a:spcPts val="0"/>
                        </a:spcBef>
                        <a:spcAft>
                          <a:spcPts val="0"/>
                        </a:spcAft>
                      </a:pPr>
                      <a:r>
                        <a:rPr lang="en-US" sz="1200" dirty="0">
                          <a:effectLst/>
                        </a:rPr>
                        <a:t>Engstrom et al, 1995</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55%</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96%</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210272">
                <a:tc>
                  <a:txBody>
                    <a:bodyPr/>
                    <a:lstStyle/>
                    <a:p>
                      <a:pPr marL="0" marR="0">
                        <a:lnSpc>
                          <a:spcPct val="115000"/>
                        </a:lnSpc>
                        <a:spcBef>
                          <a:spcPts val="0"/>
                        </a:spcBef>
                        <a:spcAft>
                          <a:spcPts val="0"/>
                        </a:spcAft>
                      </a:pPr>
                      <a:r>
                        <a:rPr lang="en-US" sz="1200" dirty="0">
                          <a:effectLst/>
                        </a:rPr>
                        <a:t>Ledue et al, 1996</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50%</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100%</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210272">
                <a:tc>
                  <a:txBody>
                    <a:bodyPr/>
                    <a:lstStyle/>
                    <a:p>
                      <a:pPr marL="0" marR="0">
                        <a:lnSpc>
                          <a:spcPct val="115000"/>
                        </a:lnSpc>
                        <a:spcBef>
                          <a:spcPts val="0"/>
                        </a:spcBef>
                        <a:spcAft>
                          <a:spcPts val="0"/>
                        </a:spcAft>
                      </a:pPr>
                      <a:r>
                        <a:rPr lang="en-US" sz="1200" dirty="0">
                          <a:effectLst/>
                        </a:rPr>
                        <a:t>Bakken et al. 1997</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75%</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81%</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210272">
                <a:tc>
                  <a:txBody>
                    <a:bodyPr/>
                    <a:lstStyle/>
                    <a:p>
                      <a:pPr marL="0" marR="0">
                        <a:lnSpc>
                          <a:spcPct val="115000"/>
                        </a:lnSpc>
                        <a:spcBef>
                          <a:spcPts val="0"/>
                        </a:spcBef>
                        <a:spcAft>
                          <a:spcPts val="0"/>
                        </a:spcAft>
                      </a:pPr>
                      <a:r>
                        <a:rPr lang="en-US" sz="1200" dirty="0">
                          <a:effectLst/>
                        </a:rPr>
                        <a:t>Trevejo et al, 1999</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29%</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100%</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210272">
                <a:tc>
                  <a:txBody>
                    <a:bodyPr/>
                    <a:lstStyle/>
                    <a:p>
                      <a:pPr marL="0" marR="0">
                        <a:lnSpc>
                          <a:spcPct val="115000"/>
                        </a:lnSpc>
                        <a:spcBef>
                          <a:spcPts val="0"/>
                        </a:spcBef>
                        <a:spcAft>
                          <a:spcPts val="0"/>
                        </a:spcAft>
                      </a:pPr>
                      <a:r>
                        <a:rPr lang="en-US" sz="1200" dirty="0">
                          <a:effectLst/>
                        </a:rPr>
                        <a:t>Nowakowski et al, 2001</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66%</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99%</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210272">
                <a:tc>
                  <a:txBody>
                    <a:bodyPr/>
                    <a:lstStyle/>
                    <a:p>
                      <a:pPr marL="0" marR="0">
                        <a:lnSpc>
                          <a:spcPct val="115000"/>
                        </a:lnSpc>
                        <a:spcBef>
                          <a:spcPts val="0"/>
                        </a:spcBef>
                        <a:spcAft>
                          <a:spcPts val="0"/>
                        </a:spcAft>
                      </a:pPr>
                      <a:r>
                        <a:rPr lang="en-US" sz="1200" dirty="0">
                          <a:effectLst/>
                        </a:rPr>
                        <a:t>Bacon et al, 2003</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68%</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99%</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276292">
                <a:tc>
                  <a:txBody>
                    <a:bodyPr/>
                    <a:lstStyle/>
                    <a:p>
                      <a:pPr marL="0" marR="0">
                        <a:lnSpc>
                          <a:spcPct val="115000"/>
                        </a:lnSpc>
                        <a:spcBef>
                          <a:spcPts val="0"/>
                        </a:spcBef>
                        <a:spcAft>
                          <a:spcPts val="0"/>
                        </a:spcAft>
                      </a:pPr>
                      <a:r>
                        <a:rPr lang="en-US" sz="1200" dirty="0">
                          <a:effectLst/>
                        </a:rPr>
                        <a:t>Coulter et al, 2005</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18%</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r h="210272">
                <a:tc>
                  <a:txBody>
                    <a:bodyPr/>
                    <a:lstStyle/>
                    <a:p>
                      <a:pPr marL="0" marR="0">
                        <a:lnSpc>
                          <a:spcPct val="115000"/>
                        </a:lnSpc>
                        <a:spcBef>
                          <a:spcPts val="0"/>
                        </a:spcBef>
                        <a:spcAft>
                          <a:spcPts val="0"/>
                        </a:spcAft>
                      </a:pPr>
                      <a:r>
                        <a:rPr lang="en-US" sz="1200" dirty="0">
                          <a:effectLst/>
                        </a:rPr>
                        <a:t>Wormser et al, 2008</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14.1%</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9"/>
                  </a:ext>
                </a:extLst>
              </a:tr>
              <a:tr h="210272">
                <a:tc>
                  <a:txBody>
                    <a:bodyPr/>
                    <a:lstStyle/>
                    <a:p>
                      <a:pPr marL="0" marR="0">
                        <a:lnSpc>
                          <a:spcPct val="115000"/>
                        </a:lnSpc>
                        <a:spcBef>
                          <a:spcPts val="0"/>
                        </a:spcBef>
                        <a:spcAft>
                          <a:spcPts val="0"/>
                        </a:spcAft>
                      </a:pPr>
                      <a:r>
                        <a:rPr lang="en-US" sz="1200" dirty="0">
                          <a:solidFill>
                            <a:srgbClr val="C00000"/>
                          </a:solidFill>
                          <a:effectLst/>
                        </a:rPr>
                        <a:t>MEAN TOTAL</a:t>
                      </a:r>
                      <a:endParaRPr lang="en-US" sz="1200" dirty="0">
                        <a:solidFill>
                          <a:srgbClr val="C00000"/>
                        </a:solidFill>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solidFill>
                            <a:srgbClr val="C00000"/>
                          </a:solidFill>
                          <a:effectLst/>
                        </a:rPr>
                        <a:t>49.01%</a:t>
                      </a:r>
                      <a:endParaRPr lang="en-US" sz="1200" b="1" dirty="0">
                        <a:solidFill>
                          <a:srgbClr val="C00000"/>
                        </a:solidFill>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96%</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8" name="TextBox 7">
            <a:extLst>
              <a:ext uri="{FF2B5EF4-FFF2-40B4-BE49-F238E27FC236}">
                <a16:creationId xmlns:a16="http://schemas.microsoft.com/office/drawing/2014/main" id="{C432A3D7-D23B-B617-6548-8F299BD1924C}"/>
              </a:ext>
            </a:extLst>
          </p:cNvPr>
          <p:cNvSpPr txBox="1"/>
          <p:nvPr/>
        </p:nvSpPr>
        <p:spPr>
          <a:xfrm>
            <a:off x="5961784" y="5083194"/>
            <a:ext cx="6104658" cy="978729"/>
          </a:xfrm>
          <a:prstGeom prst="rect">
            <a:avLst/>
          </a:prstGeom>
          <a:noFill/>
        </p:spPr>
        <p:txBody>
          <a:bodyPr wrap="square">
            <a:spAutoFit/>
          </a:bodyPr>
          <a:lstStyle/>
          <a:p>
            <a:pPr marL="857250" lvl="2" indent="0">
              <a:lnSpc>
                <a:spcPct val="80000"/>
              </a:lnSpc>
              <a:buClrTx/>
              <a:buFont typeface="Arial" panose="020B0604020202020204" pitchFamily="34" charset="0"/>
              <a:buNone/>
              <a:defRPr/>
            </a:pPr>
            <a:r>
              <a:rPr lang="en-US" sz="800" i="1" dirty="0"/>
              <a:t>1. Schmitz et al. Eur J Clin Microbiol Infect Dis. 1993;12:419-24</a:t>
            </a:r>
          </a:p>
          <a:p>
            <a:pPr marL="857250" lvl="2" indent="0">
              <a:lnSpc>
                <a:spcPct val="80000"/>
              </a:lnSpc>
              <a:buClrTx/>
              <a:buFont typeface="Arial" panose="020B0604020202020204" pitchFamily="34" charset="0"/>
              <a:buNone/>
              <a:defRPr/>
            </a:pPr>
            <a:r>
              <a:rPr lang="en-US" sz="800" i="1" dirty="0"/>
              <a:t>2. Engstrom et al. J Clin Microbiol. 1995;33:419-27.</a:t>
            </a:r>
          </a:p>
          <a:p>
            <a:pPr marL="857250" lvl="2" indent="0">
              <a:lnSpc>
                <a:spcPct val="80000"/>
              </a:lnSpc>
              <a:buClrTx/>
              <a:buFont typeface="Arial" panose="020B0604020202020204" pitchFamily="34" charset="0"/>
              <a:buNone/>
              <a:defRPr/>
            </a:pPr>
            <a:r>
              <a:rPr lang="en-US" sz="800" i="1" dirty="0"/>
              <a:t>3. Ledue et al. J Clin Microbiol. 1996;34:2343-50.</a:t>
            </a:r>
          </a:p>
          <a:p>
            <a:pPr marL="857250" lvl="2" indent="0">
              <a:lnSpc>
                <a:spcPct val="80000"/>
              </a:lnSpc>
              <a:buClrTx/>
              <a:buFont typeface="Arial" panose="020B0604020202020204" pitchFamily="34" charset="0"/>
              <a:buNone/>
              <a:defRPr/>
            </a:pPr>
            <a:r>
              <a:rPr lang="en-US" sz="800" i="1" dirty="0"/>
              <a:t>4. Bakken et al. J Clin Microbiol 1997; 35(3): 537-543.</a:t>
            </a:r>
          </a:p>
          <a:p>
            <a:pPr marL="857250" lvl="2" indent="0">
              <a:lnSpc>
                <a:spcPct val="80000"/>
              </a:lnSpc>
              <a:buClrTx/>
              <a:buFont typeface="Arial" panose="020B0604020202020204" pitchFamily="34" charset="0"/>
              <a:buNone/>
              <a:defRPr/>
            </a:pPr>
            <a:r>
              <a:rPr lang="en-US" sz="800" i="1" dirty="0"/>
              <a:t>5. Trevejo et al. J Infect Dis. 1999;179:931-8.</a:t>
            </a:r>
          </a:p>
          <a:p>
            <a:pPr marL="857250" lvl="2" indent="0">
              <a:lnSpc>
                <a:spcPct val="80000"/>
              </a:lnSpc>
              <a:buClrTx/>
              <a:buFont typeface="Arial" panose="020B0604020202020204" pitchFamily="34" charset="0"/>
              <a:buNone/>
              <a:defRPr/>
            </a:pPr>
            <a:r>
              <a:rPr lang="en-US" sz="800" i="1" dirty="0"/>
              <a:t>6. Nowakowski et al. Clin Infect Dis. 2001;33:2023-7.</a:t>
            </a:r>
          </a:p>
          <a:p>
            <a:pPr marL="857250" lvl="2" indent="0">
              <a:lnSpc>
                <a:spcPct val="80000"/>
              </a:lnSpc>
              <a:buClrTx/>
              <a:buFont typeface="Arial" panose="020B0604020202020204" pitchFamily="34" charset="0"/>
              <a:buNone/>
              <a:defRPr/>
            </a:pPr>
            <a:r>
              <a:rPr lang="en-US" sz="800" i="1" dirty="0"/>
              <a:t>7. Bacon et al. J Infect Dis. 2003;187:1187-99.</a:t>
            </a:r>
          </a:p>
          <a:p>
            <a:pPr marL="857250" lvl="2" indent="0">
              <a:lnSpc>
                <a:spcPct val="80000"/>
              </a:lnSpc>
              <a:buClrTx/>
              <a:buFont typeface="Arial" panose="020B0604020202020204" pitchFamily="34" charset="0"/>
              <a:buNone/>
              <a:defRPr/>
            </a:pPr>
            <a:r>
              <a:rPr lang="en-US" sz="800" i="1" dirty="0"/>
              <a:t>8. Coulter et al. ., J Clin Microbiol 2005; 43: 5080-5084.</a:t>
            </a:r>
          </a:p>
          <a:p>
            <a:pPr marL="857250" lvl="2" indent="0">
              <a:lnSpc>
                <a:spcPct val="80000"/>
              </a:lnSpc>
              <a:buClrTx/>
              <a:buFont typeface="Arial" panose="020B0604020202020204" pitchFamily="34" charset="0"/>
              <a:buNone/>
              <a:defRPr/>
            </a:pPr>
            <a:r>
              <a:rPr lang="en-US" sz="800" i="1" dirty="0"/>
              <a:t>9. Wormser et al. Clin Vaccine Immunol. 2008;(10):1519-22.</a:t>
            </a:r>
          </a:p>
        </p:txBody>
      </p:sp>
      <p:sp>
        <p:nvSpPr>
          <p:cNvPr id="10" name="TextBox 9">
            <a:extLst>
              <a:ext uri="{FF2B5EF4-FFF2-40B4-BE49-F238E27FC236}">
                <a16:creationId xmlns:a16="http://schemas.microsoft.com/office/drawing/2014/main" id="{56BB3215-76E2-9557-06F0-8FCED80A81D1}"/>
              </a:ext>
            </a:extLst>
          </p:cNvPr>
          <p:cNvSpPr txBox="1"/>
          <p:nvPr/>
        </p:nvSpPr>
        <p:spPr>
          <a:xfrm>
            <a:off x="6701627" y="2261365"/>
            <a:ext cx="6104658" cy="307777"/>
          </a:xfrm>
          <a:prstGeom prst="rect">
            <a:avLst/>
          </a:prstGeom>
          <a:noFill/>
        </p:spPr>
        <p:txBody>
          <a:bodyPr wrap="square">
            <a:spAutoFit/>
          </a:bodyPr>
          <a:lstStyle/>
          <a:p>
            <a:r>
              <a:rPr lang="en-US" sz="1400" b="1" dirty="0">
                <a:solidFill>
                  <a:schemeClr val="accent6">
                    <a:lumMod val="75000"/>
                  </a:schemeClr>
                </a:solidFill>
              </a:rPr>
              <a:t>ELISA- Sensitivity averages only 49% </a:t>
            </a:r>
            <a:r>
              <a:rPr lang="en-US" sz="1400" b="1" dirty="0"/>
              <a:t>(range 29% to 75%)</a:t>
            </a:r>
            <a:endParaRPr lang="en-US" dirty="0"/>
          </a:p>
        </p:txBody>
      </p:sp>
      <p:sp>
        <p:nvSpPr>
          <p:cNvPr id="11" name="Arrow: Right 10">
            <a:extLst>
              <a:ext uri="{FF2B5EF4-FFF2-40B4-BE49-F238E27FC236}">
                <a16:creationId xmlns:a16="http://schemas.microsoft.com/office/drawing/2014/main" id="{71AF120B-3A9A-3C66-500C-F6917D987CAB}"/>
              </a:ext>
            </a:extLst>
          </p:cNvPr>
          <p:cNvSpPr/>
          <p:nvPr/>
        </p:nvSpPr>
        <p:spPr>
          <a:xfrm>
            <a:off x="5868237" y="3285811"/>
            <a:ext cx="680609" cy="3446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32204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90502"/>
            <a:ext cx="11113319" cy="523220"/>
          </a:xfrm>
          <a:prstGeom prst="rect">
            <a:avLst/>
          </a:prstGeom>
          <a:noFill/>
        </p:spPr>
        <p:txBody>
          <a:bodyPr wrap="square" rtlCol="0">
            <a:spAutoFit/>
          </a:bodyPr>
          <a:lstStyle/>
          <a:p>
            <a:r>
              <a:rPr lang="en-US" sz="2800" dirty="0">
                <a:solidFill>
                  <a:srgbClr val="35ACDF"/>
                </a:solidFill>
                <a:latin typeface="Arial" panose="020B0604020202020204" pitchFamily="34" charset="0"/>
                <a:cs typeface="Arial" panose="020B0604020202020204" pitchFamily="34" charset="0"/>
              </a:rPr>
              <a:t>Consequences of insensitive tests and Lyme Denialism</a:t>
            </a:r>
            <a:endParaRPr lang="en-US" sz="1050" spc="50" dirty="0">
              <a:solidFill>
                <a:srgbClr val="35ACDF"/>
              </a:solidFill>
              <a:latin typeface="Arial" panose="020B0604020202020204" pitchFamily="34" charset="0"/>
              <a:cs typeface="Arial" panose="020B0604020202020204" pitchFamily="34" charset="0"/>
            </a:endParaRPr>
          </a:p>
        </p:txBody>
      </p:sp>
      <p:sp>
        <p:nvSpPr>
          <p:cNvPr id="2" name="Footer Placeholder 3">
            <a:extLst>
              <a:ext uri="{FF2B5EF4-FFF2-40B4-BE49-F238E27FC236}">
                <a16:creationId xmlns:a16="http://schemas.microsoft.com/office/drawing/2014/main" id="{34AAAAD2-A040-4170-87D9-945946BD9DDC}"/>
              </a:ext>
            </a:extLst>
          </p:cNvPr>
          <p:cNvSpPr txBox="1">
            <a:spLocks/>
          </p:cNvSpPr>
          <p:nvPr/>
        </p:nvSpPr>
        <p:spPr>
          <a:xfrm>
            <a:off x="4929678" y="6351853"/>
            <a:ext cx="38608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sp>
        <p:nvSpPr>
          <p:cNvPr id="6" name="Content Placeholder 2">
            <a:extLst>
              <a:ext uri="{FF2B5EF4-FFF2-40B4-BE49-F238E27FC236}">
                <a16:creationId xmlns:a16="http://schemas.microsoft.com/office/drawing/2014/main" id="{E3A69C28-338A-45E4-83E8-BABC1DD4265C}"/>
              </a:ext>
            </a:extLst>
          </p:cNvPr>
          <p:cNvSpPr txBox="1">
            <a:spLocks/>
          </p:cNvSpPr>
          <p:nvPr/>
        </p:nvSpPr>
        <p:spPr>
          <a:xfrm>
            <a:off x="501772" y="1442918"/>
            <a:ext cx="10842817" cy="30687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2200" dirty="0">
                <a:cs typeface="Arial" panose="020B0604020202020204" pitchFamily="34" charset="0"/>
              </a:rPr>
              <a:t>Lyme patients are told they do not have Lyme, to live with their symptoms, or seek psychiatric help</a:t>
            </a:r>
            <a:br>
              <a:rPr lang="en-US" sz="2200" dirty="0">
                <a:cs typeface="Arial" panose="020B0604020202020204" pitchFamily="34" charset="0"/>
              </a:rPr>
            </a:br>
            <a:endParaRPr lang="en-US" sz="2200" dirty="0">
              <a:cs typeface="Arial" panose="020B0604020202020204" pitchFamily="34" charset="0"/>
            </a:endParaRPr>
          </a:p>
          <a:p>
            <a:pPr>
              <a:buClrTx/>
            </a:pPr>
            <a:r>
              <a:rPr lang="en-US" sz="2200" dirty="0">
                <a:cs typeface="Arial" panose="020B0604020202020204" pitchFamily="34" charset="0"/>
              </a:rPr>
              <a:t>Insurance companies may deny covering treatment if there is not a positive test</a:t>
            </a:r>
            <a:br>
              <a:rPr lang="en-US" sz="2200" dirty="0">
                <a:cs typeface="Arial" panose="020B0604020202020204" pitchFamily="34" charset="0"/>
              </a:rPr>
            </a:br>
            <a:endParaRPr lang="en-US" sz="2200" dirty="0">
              <a:cs typeface="Arial" panose="020B0604020202020204" pitchFamily="34" charset="0"/>
            </a:endParaRPr>
          </a:p>
          <a:p>
            <a:pPr>
              <a:buClrTx/>
            </a:pPr>
            <a:r>
              <a:rPr lang="en-US" sz="2200" dirty="0">
                <a:cs typeface="Arial" panose="020B0604020202020204" pitchFamily="34" charset="0"/>
              </a:rPr>
              <a:t>If the doctor diagnoses Lyme on clinical grounds despite negative tests, then state medical Boards can and have charged them with misconduct</a:t>
            </a:r>
          </a:p>
        </p:txBody>
      </p:sp>
    </p:spTree>
    <p:extLst>
      <p:ext uri="{BB962C8B-B14F-4D97-AF65-F5344CB8AC3E}">
        <p14:creationId xmlns:p14="http://schemas.microsoft.com/office/powerpoint/2010/main" val="2104869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23989</TotalTime>
  <Words>3722</Words>
  <Application>Microsoft Office PowerPoint</Application>
  <PresentationFormat>Widescreen</PresentationFormat>
  <Paragraphs>580</Paragraphs>
  <Slides>58</Slides>
  <Notes>14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70" baseType="lpstr">
      <vt:lpstr>Arial</vt:lpstr>
      <vt:lpstr>Calibri</vt:lpstr>
      <vt:lpstr>Helvetica</vt:lpstr>
      <vt:lpstr>Helvetica Bold Oblique</vt:lpstr>
      <vt:lpstr>Helvetica Light</vt:lpstr>
      <vt:lpstr>Helvetica Neue</vt:lpstr>
      <vt:lpstr>Helvetica Neue Light</vt:lpstr>
      <vt:lpstr>Times New Roman</vt:lpstr>
      <vt:lpstr>Wingdings</vt:lpstr>
      <vt:lpstr>Office Theme</vt:lpstr>
      <vt:lpstr>1_Office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 Dominguez</dc:creator>
  <cp:lastModifiedBy>Joseph Sullivan</cp:lastModifiedBy>
  <cp:revision>993</cp:revision>
  <cp:lastPrinted>2022-08-10T21:49:20Z</cp:lastPrinted>
  <dcterms:created xsi:type="dcterms:W3CDTF">2019-03-28T12:27:45Z</dcterms:created>
  <dcterms:modified xsi:type="dcterms:W3CDTF">2022-08-16T00:42:37Z</dcterms:modified>
</cp:coreProperties>
</file>