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saveSubsetFonts="1">
  <p:sldMasterIdLst>
    <p:sldMasterId id="2147483684" r:id="rId1"/>
  </p:sldMasterIdLst>
  <p:notesMasterIdLst>
    <p:notesMasterId r:id="rId2"/>
  </p:notesMasterIdLst>
  <p:sldIdLst>
    <p:sldId id="305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</p:sldIdLst>
  <p:sldSz type="screen4x3" cy="6858000" cx="9144000"/>
  <p:notesSz cx="6858000" cy="9144000"/>
  <p:defaultTextStyle>
    <a:defPPr>
      <a:defRPr lang="en-US"/>
    </a:defPPr>
    <a:lvl1pPr algn="l" defTabSz="4572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tableStyles" Target="tableStyles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0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1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72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73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7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6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62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5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2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6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65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65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62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66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4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65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6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66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1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32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3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63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457200" eaLnBrk="1" hangingPunct="1" indent="-342900" latinLnBrk="0" marL="342900" rtl="0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indent="-285750" latinLnBrk="0" marL="742950" rtl="0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indent="-228600" latinLnBrk="0" marL="1143000" rtl="0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indent="-228600" latinLnBrk="0" marL="1600200" rtl="0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indent="-228600" latinLnBrk="0" marL="2057400" rtl="0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indent="-228600" latinLnBrk="0" marL="25146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indent="-228600" latinLnBrk="0" marL="29718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indent="-228600" latinLnBrk="0" marL="34290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indent="-228600" latinLnBrk="0" marL="38862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4572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/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t>IADVL WB</a:t>
            </a:r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t>Mission, Vision &amp; Strategic Initiatives</a:t>
            </a:r>
          </a:p>
          <a:p>
            <a:r>
              <a:rPr altLang="en-GB" lang="en-US"/>
              <a:t>2</a:t>
            </a:r>
            <a:r>
              <a:rPr altLang="en-GB" lang="en-US"/>
              <a:t>0</a:t>
            </a:r>
            <a:r>
              <a:rPr altLang="en-GB" lang="en-US"/>
              <a:t>2</a:t>
            </a:r>
            <a:r>
              <a:rPr altLang="en-GB" lang="en-US"/>
              <a:t>6</a:t>
            </a:r>
            <a:r>
              <a:rPr altLang="en-GB" lang="en-US"/>
              <a:t> </a:t>
            </a:r>
            <a:r>
              <a:rPr altLang="en-GB" lang="en-US"/>
              <a:t>-</a:t>
            </a:r>
            <a:r>
              <a:rPr altLang="en-GB" lang="en-US"/>
              <a:t> </a:t>
            </a:r>
            <a:r>
              <a:rPr altLang="en-GB" lang="en-US"/>
              <a:t>2</a:t>
            </a:r>
            <a:r>
              <a:rPr altLang="en-GB" lang="en-US"/>
              <a:t>7</a:t>
            </a:r>
            <a:endParaRPr altLang="en-US" lang="zh-C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/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Anti-Quackery Cell</a:t>
            </a:r>
          </a:p>
        </p:txBody>
      </p:sp>
      <p:sp>
        <p:nvSpPr>
          <p:cNvPr id="104861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Relentless action against unethical practices</a:t>
            </a:r>
          </a:p>
          <a:p>
            <a:endParaRPr altLang="en-US" lang="zh-CN"/>
          </a:p>
          <a:p>
            <a:pPr lvl="1"/>
            <a:r>
              <a:t>Protect the integrity of dermatology practice.</a:t>
            </a:r>
          </a:p>
          <a:p>
            <a:pPr lvl="1"/>
            <a:endParaRPr altLang="en-US" lang="zh-CN"/>
          </a:p>
          <a:p>
            <a:pPr lvl="1"/>
            <a:r>
              <a:t>Safeguard patient welfare and fraternity interests.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/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Women Dermatology Cell</a:t>
            </a:r>
          </a:p>
        </p:txBody>
      </p:sp>
      <p:sp>
        <p:nvSpPr>
          <p:cNvPr id="104861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Encourage female member participation</a:t>
            </a:r>
          </a:p>
          <a:p>
            <a:endParaRPr altLang="en-US" lang="zh-CN"/>
          </a:p>
          <a:p>
            <a:pPr lvl="1"/>
            <a:r>
              <a:t>Promote academic, cultural and social involvement.</a:t>
            </a:r>
          </a:p>
          <a:p>
            <a:pPr lvl="1"/>
            <a:endParaRPr altLang="en-US" lang="zh-CN"/>
          </a:p>
          <a:p>
            <a:pPr lvl="1"/>
            <a:r>
              <a:t>Support gender equity in leadership.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/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Decentralization Initiative</a:t>
            </a:r>
          </a:p>
        </p:txBody>
      </p:sp>
      <p:sp>
        <p:nvSpPr>
          <p:cNvPr id="104861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Establish district/combined district units</a:t>
            </a:r>
          </a:p>
          <a:p>
            <a:endParaRPr altLang="en-US" lang="zh-CN"/>
          </a:p>
          <a:p>
            <a:pPr lvl="1"/>
            <a:r>
              <a:t>Strengthen grassroots organizational structure.</a:t>
            </a:r>
          </a:p>
          <a:p>
            <a:pPr lvl="1"/>
            <a:endParaRPr altLang="en-US" lang="zh-CN"/>
          </a:p>
          <a:p>
            <a:pPr lvl="1"/>
            <a:r>
              <a:t>Enhance regional representation.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/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909"/>
          </a:bodyPr>
          <a:p>
            <a:r>
              <a:t>Dynamic &amp; Responsive Governance</a:t>
            </a:r>
          </a:p>
        </p:txBody>
      </p:sp>
      <p:sp>
        <p:nvSpPr>
          <p:cNvPr id="104861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Increase member engagement.</a:t>
            </a:r>
          </a:p>
          <a:p>
            <a:endParaRPr altLang="en-US" lang="zh-CN"/>
          </a:p>
          <a:p>
            <a:pPr lvl="1"/>
            <a:r>
              <a:t>Promote e-voter enrollment.</a:t>
            </a:r>
          </a:p>
          <a:p>
            <a:pPr lvl="1"/>
            <a:endParaRPr altLang="en-US" lang="zh-CN"/>
          </a:p>
          <a:p>
            <a:pPr lvl="1"/>
            <a:r>
              <a:t>Ensure transparent and active participation.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/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Digitalization Strategy</a:t>
            </a:r>
          </a:p>
        </p:txBody>
      </p:sp>
      <p:sp>
        <p:nvSpPr>
          <p:cNvPr id="104861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Complete digital transformation of IADVL WB</a:t>
            </a:r>
          </a:p>
          <a:p>
            <a:endParaRPr altLang="en-US" lang="zh-CN"/>
          </a:p>
          <a:p>
            <a:pPr lvl="1"/>
            <a:r>
              <a:t>Develop dynamic official website.</a:t>
            </a:r>
          </a:p>
          <a:p>
            <a:pPr lvl="1"/>
            <a:endParaRPr altLang="en-US" lang="zh-CN"/>
          </a:p>
          <a:p>
            <a:pPr lvl="1"/>
            <a:r>
              <a:t>Active presence on social media platforms.</a:t>
            </a:r>
          </a:p>
          <a:p>
            <a:pPr lvl="1"/>
            <a:endParaRPr altLang="en-US" lang="zh-CN"/>
          </a:p>
          <a:p>
            <a:pPr lvl="1"/>
            <a:r>
              <a:t>Enhance communication and visibility.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5" name=""/>
        <p:cNvGrpSpPr/>
        <p:nvPr/>
      </p:nvGrpSpPr>
      <p:grpSpPr>
        <a:xfrm/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Moving Forward</a:t>
            </a:r>
          </a:p>
        </p:txBody>
      </p:sp>
      <p:sp>
        <p:nvSpPr>
          <p:cNvPr id="104862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Stronger. Ethical. Progressive</a:t>
            </a:r>
          </a:p>
          <a:p>
            <a:endParaRPr altLang="en-US" lang="zh-CN"/>
          </a:p>
          <a:p>
            <a:pPr lvl="1"/>
            <a:r>
              <a:t>United in Excellence.</a:t>
            </a:r>
          </a:p>
          <a:p>
            <a:pPr lvl="1"/>
            <a:endParaRPr altLang="en-US" lang="zh-CN"/>
          </a:p>
          <a:p>
            <a:pPr lvl="1"/>
            <a:r>
              <a:t>Committed to Dermatology &amp; Community Care.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/>
      </p:grpSpPr>
      <p:sp>
        <p:nvSpPr>
          <p:cNvPr id="104859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Mission &amp; Vision</a:t>
            </a:r>
          </a:p>
        </p:txBody>
      </p:sp>
      <p:sp>
        <p:nvSpPr>
          <p:cNvPr id="104859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To make IADVL WB vibrant, responsive and future-oriented</a:t>
            </a:r>
          </a:p>
          <a:p>
            <a:endParaRPr altLang="en-US" lang="zh-CN"/>
          </a:p>
          <a:p>
            <a:pPr lvl="1"/>
            <a:r>
              <a:t>Maintain ethical and progressive dermatology practice.</a:t>
            </a:r>
          </a:p>
          <a:p>
            <a:pPr lvl="1"/>
            <a:r>
              <a:t>Align with scientific advancements.</a:t>
            </a:r>
          </a:p>
          <a:p>
            <a:pPr lvl="1"/>
            <a:r>
              <a:t>Promote professional standards and community care.</a:t>
            </a:r>
          </a:p>
          <a:p>
            <a:pPr lvl="1"/>
            <a:r>
              <a:t>Foster unity and integrity among members.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/>
      </p:grpSpPr>
      <p:sp>
        <p:nvSpPr>
          <p:cNvPr id="104859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t>Community Dermatology Programme</a:t>
            </a:r>
          </a:p>
        </p:txBody>
      </p:sp>
      <p:sp>
        <p:nvSpPr>
          <p:cNvPr id="104859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Regular year-wise community dermatology programs</a:t>
            </a:r>
          </a:p>
          <a:p>
            <a:endParaRPr altLang="en-US" lang="zh-CN"/>
          </a:p>
          <a:p>
            <a:pPr lvl="1"/>
            <a:r>
              <a:t>School health initiatives across West Bengal.</a:t>
            </a:r>
          </a:p>
          <a:p>
            <a:pPr lvl="1"/>
            <a:endParaRPr altLang="en-US" lang="zh-CN"/>
          </a:p>
          <a:p>
            <a:pPr lvl="1"/>
            <a:r>
              <a:t>Strengthening outreach and public health impact.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/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Research Activity</a:t>
            </a:r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Strengthening IADVL WB Academy</a:t>
            </a:r>
          </a:p>
          <a:p>
            <a:endParaRPr altLang="en-US" lang="zh-CN"/>
          </a:p>
          <a:p>
            <a:pPr lvl="1"/>
            <a:r>
              <a:t>Encouraging member-driven research.</a:t>
            </a:r>
          </a:p>
          <a:p>
            <a:pPr lvl="1"/>
            <a:endParaRPr altLang="en-US" lang="zh-CN"/>
          </a:p>
          <a:p>
            <a:pPr lvl="1"/>
            <a:r>
              <a:t>Supporting academic and scientific contributions.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/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M</a:t>
            </a:r>
            <a:r>
              <a:rPr lang="en-US"/>
              <a:t>a</a:t>
            </a:r>
            <a:r>
              <a:rPr lang="en-US"/>
              <a:t>n</a:t>
            </a:r>
            <a:r>
              <a:rPr lang="en-US"/>
              <a:t>a</a:t>
            </a:r>
            <a:r>
              <a:rPr lang="en-US"/>
              <a:t>g</a:t>
            </a:r>
            <a:r>
              <a:rPr lang="en-US"/>
              <a:t>e</a:t>
            </a:r>
            <a:r>
              <a:rPr lang="en-US"/>
              <a:t>ment </a:t>
            </a:r>
            <a:r>
              <a:rPr lang="en-US"/>
              <a:t>p</a:t>
            </a:r>
            <a:r>
              <a:rPr lang="en-US"/>
              <a:t>r</a:t>
            </a:r>
            <a:r>
              <a:rPr lang="en-US"/>
              <a:t>o</a:t>
            </a:r>
            <a:r>
              <a:rPr lang="en-US"/>
              <a:t>t</a:t>
            </a:r>
            <a:r>
              <a:rPr lang="en-US"/>
              <a:t>o</a:t>
            </a:r>
            <a:r>
              <a:rPr lang="en-US"/>
              <a:t>c</a:t>
            </a:r>
            <a:r>
              <a:rPr lang="en-US"/>
              <a:t>o</a:t>
            </a:r>
            <a:r>
              <a:rPr lang="en-US"/>
              <a:t>l</a:t>
            </a:r>
            <a:endParaRPr altLang="en-US" lang="zh-CN"/>
          </a:p>
        </p:txBody>
      </p:sp>
      <p:sp>
        <p:nvSpPr>
          <p:cNvPr id="104860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Develop standardized </a:t>
            </a:r>
            <a:r>
              <a:rPr lang="en-US"/>
              <a:t>M</a:t>
            </a:r>
            <a:r>
              <a:rPr lang="en-US"/>
              <a:t>a</a:t>
            </a:r>
            <a:r>
              <a:rPr lang="en-US"/>
              <a:t>n</a:t>
            </a:r>
            <a:r>
              <a:rPr lang="en-US"/>
              <a:t>a</a:t>
            </a:r>
            <a:r>
              <a:rPr lang="en-US"/>
              <a:t>gement </a:t>
            </a:r>
            <a:r>
              <a:t>protocols</a:t>
            </a:r>
            <a:r>
              <a:rPr lang="en-US"/>
              <a:t> </a:t>
            </a:r>
            <a:endParaRPr altLang="en-US" lang="zh-CN"/>
          </a:p>
          <a:p>
            <a:endParaRPr altLang="en-US" lang="zh-CN"/>
          </a:p>
          <a:p>
            <a:pPr lvl="1"/>
            <a:r>
              <a:t>F</a:t>
            </a:r>
            <a:r>
              <a:rPr lang="en-US"/>
              <a:t>o</a:t>
            </a:r>
            <a:r>
              <a:rPr lang="en-US"/>
              <a:t>r</a:t>
            </a:r>
            <a:r>
              <a:rPr lang="en-US"/>
              <a:t> </a:t>
            </a:r>
            <a:r>
              <a:rPr lang="en-US"/>
              <a:t>i</a:t>
            </a:r>
            <a:r>
              <a:t>mportant dermatological diseases.</a:t>
            </a:r>
            <a:endParaRPr altLang="en-US" lang="zh-CN"/>
          </a:p>
          <a:p>
            <a:pPr lvl="1"/>
            <a:endParaRPr altLang="en-US" lang="zh-CN"/>
          </a:p>
          <a:p>
            <a:pPr lvl="1"/>
            <a:r>
              <a:t>Ensure evidence-based practice.</a:t>
            </a:r>
            <a:endParaRPr altLang="en-US" lang="zh-C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/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3182"/>
          </a:bodyPr>
          <a:p>
            <a:r>
              <a:t>Practice Management &amp; Legal Cell</a:t>
            </a:r>
          </a:p>
        </p:txBody>
      </p:sp>
      <p:sp>
        <p:nvSpPr>
          <p:cNvPr id="104860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Establish dedicated support cell</a:t>
            </a:r>
          </a:p>
          <a:p>
            <a:endParaRPr altLang="en-US" lang="zh-CN"/>
          </a:p>
          <a:p>
            <a:pPr lvl="1"/>
            <a:r>
              <a:t>Provide medico-legal guidance.</a:t>
            </a:r>
          </a:p>
          <a:p>
            <a:pPr lvl="1"/>
            <a:endParaRPr altLang="en-US" lang="zh-CN"/>
          </a:p>
          <a:p>
            <a:pPr lvl="1"/>
            <a:r>
              <a:t>Assist members in practice management.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/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Support Scheme</a:t>
            </a:r>
          </a:p>
        </p:txBody>
      </p:sp>
      <p:sp>
        <p:nvSpPr>
          <p:cNvPr id="104860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Recognition of senior &amp; retired members</a:t>
            </a:r>
          </a:p>
          <a:p>
            <a:endParaRPr altLang="en-US" lang="zh-CN"/>
          </a:p>
          <a:p>
            <a:pPr lvl="1"/>
            <a:r>
              <a:t>Professional and personal support initiatives.</a:t>
            </a:r>
          </a:p>
          <a:p>
            <a:pPr lvl="1"/>
            <a:endParaRPr altLang="en-US" lang="zh-CN"/>
          </a:p>
          <a:p>
            <a:pPr lvl="1"/>
            <a:r>
              <a:t>Honoring teachers and mentors.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/>
      </p:grpSpPr>
      <p:sp>
        <p:nvSpPr>
          <p:cNvPr id="104860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t>Future Members &amp; Leadership Development</a:t>
            </a:r>
          </a:p>
        </p:txBody>
      </p:sp>
      <p:sp>
        <p:nvSpPr>
          <p:cNvPr id="104860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Sensitize and motivate PLMs.</a:t>
            </a:r>
          </a:p>
          <a:p>
            <a:endParaRPr altLang="en-US" lang="zh-CN"/>
          </a:p>
          <a:p>
            <a:pPr lvl="1"/>
            <a:r>
              <a:t>Encourage participation in IADVL activities.</a:t>
            </a:r>
          </a:p>
          <a:p>
            <a:pPr lvl="1"/>
            <a:endParaRPr altLang="en-US" lang="zh-CN"/>
          </a:p>
          <a:p>
            <a:pPr lvl="1"/>
            <a:r>
              <a:t>Identify and nurture future leaders.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/>
      </p:grpSpPr>
      <p:sp>
        <p:nvSpPr>
          <p:cNvPr id="104860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t>Cultural Cell</a:t>
            </a:r>
          </a:p>
        </p:txBody>
      </p:sp>
      <p:sp>
        <p:nvSpPr>
          <p:cNvPr id="104860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t>Identify creative talents among members</a:t>
            </a:r>
          </a:p>
          <a:p>
            <a:endParaRPr altLang="en-US" lang="zh-CN"/>
          </a:p>
          <a:p>
            <a:pPr lvl="1"/>
            <a:r>
              <a:t>Encourage cultural engagement.</a:t>
            </a:r>
          </a:p>
          <a:p>
            <a:pPr lvl="1"/>
            <a:endParaRPr altLang="en-US" lang="zh-CN"/>
          </a:p>
          <a:p>
            <a:pPr lvl="1"/>
            <a:r>
              <a:t>Promote holistic professional development.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Macintosh PowerPoint</Application>
  <ScaleCrop>0</ScaleCrop>
  <LinksUpToDate>0</LinksUpToDate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CPH2691</dc:creator>
  <cp:lastModifiedBy>Steve Canny</cp:lastModifiedBy>
  <dcterms:created xsi:type="dcterms:W3CDTF">2013-01-26T11:14:16Z</dcterms:created>
  <dcterms:modified xsi:type="dcterms:W3CDTF">2026-03-20T09:42:12Z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023f433b0f444d758de4e54d103cdee4</vt:lpwstr>
  </property>
</Properties>
</file>