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  <p:sldMasterId id="2147483716" r:id="rId5"/>
  </p:sldMasterIdLst>
  <p:notesMasterIdLst>
    <p:notesMasterId r:id="rId23"/>
  </p:notesMasterIdLst>
  <p:handoutMasterIdLst>
    <p:handoutMasterId r:id="rId24"/>
  </p:handoutMasterIdLst>
  <p:sldIdLst>
    <p:sldId id="337" r:id="rId6"/>
    <p:sldId id="542" r:id="rId7"/>
    <p:sldId id="314" r:id="rId8"/>
    <p:sldId id="350" r:id="rId9"/>
    <p:sldId id="339" r:id="rId10"/>
    <p:sldId id="543" r:id="rId11"/>
    <p:sldId id="346" r:id="rId12"/>
    <p:sldId id="4616" r:id="rId13"/>
    <p:sldId id="544" r:id="rId14"/>
    <p:sldId id="546" r:id="rId15"/>
    <p:sldId id="458" r:id="rId16"/>
    <p:sldId id="390" r:id="rId17"/>
    <p:sldId id="4614" r:id="rId18"/>
    <p:sldId id="473" r:id="rId19"/>
    <p:sldId id="470" r:id="rId20"/>
    <p:sldId id="476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C0E826-842A-1548-C677-5C7650AD983A}" name="AngelM" initials="AngelM" userId="AngelM" providerId="None"/>
  <p188:author id="{27067F67-AE8D-8E13-0619-545A10A934CF}" name="Wolfgang Strohbach" initials="WS" userId="S::Wolfgang.Strohbach@eba.europa.eu::c8b62be7-3cec-4319-8fd0-cd916cda63d8" providerId="AD"/>
  <p188:author id="{3C500F71-C619-0EB2-7F6C-FCA719A71F96}" name="Martina Falleni" initials="MF" userId="S::martina.falleni@eba.europa.eu::b8e9c794-7b6e-4881-8790-53e1c350ad59" providerId="AD"/>
  <p188:author id="{43FAE282-4A3D-FFDE-F8D4-E554A0CA9BEC}" name="Clara Garcia" initials="CG" userId="Clara Garcia" providerId="None"/>
  <p188:author id="{8D8B88A6-4F9B-0560-8567-AE21E3230CAB}" name="Wolfgang Strohbach" initials="WS" userId="S::wolfgang.strohbach@eba.europa.eu::c8b62be7-3cec-4319-8fd0-cd916cda63d8" providerId="AD"/>
  <p188:author id="{F1BC1BB2-95AF-AC4E-CDB0-282FFCB75F63}" name="Juan Garcia" initials="JG" userId="S::Juan.Garcia@eba.europa.eu::e1f5a01a-7374-4e4e-b281-99f4a0268ed3" providerId="AD"/>
  <p188:author id="{B14592B6-0B7D-226D-0485-7CC9B51F0AD3}" name="Maria Rocamora Fernandez" initials="MRF" userId="S::Maria.Rocamora@eba.europa.eu::6cb19253-7c29-4318-b9ed-9824f726b0ac" providerId="AD"/>
  <p188:author id="{89C7D4EF-2781-89A3-E43B-5BDF2291DF14}" name="Achilleas Nicolaou" initials="AN" userId="S::Achilleas.Nicolaou@eba.europa.eu::79aea145-84f8-4f0f-b023-2bd5851fc9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Garcia" initials="JG" lastIdx="46" clrIdx="0">
    <p:extLst>
      <p:ext uri="{19B8F6BF-5375-455C-9EA6-DF929625EA0E}">
        <p15:presenceInfo xmlns:p15="http://schemas.microsoft.com/office/powerpoint/2012/main" userId="S::Juan.Garcia@eba.europa.eu::e1f5a01a-7374-4e4e-b281-99f4a0268ed3" providerId="AD"/>
      </p:ext>
    </p:extLst>
  </p:cmAuthor>
  <p:cmAuthor id="2" name="Achilleas Nicolaou" initials="AN" lastIdx="36" clrIdx="1">
    <p:extLst>
      <p:ext uri="{19B8F6BF-5375-455C-9EA6-DF929625EA0E}">
        <p15:presenceInfo xmlns:p15="http://schemas.microsoft.com/office/powerpoint/2012/main" userId="S::Achilleas.Nicolaou@eba.europa.eu::79aea145-84f8-4f0f-b023-2bd5851fc935" providerId="AD"/>
      </p:ext>
    </p:extLst>
  </p:cmAuthor>
  <p:cmAuthor id="3" name="EBA staff" initials="EBA staff" lastIdx="27" clrIdx="2">
    <p:extLst>
      <p:ext uri="{19B8F6BF-5375-455C-9EA6-DF929625EA0E}">
        <p15:presenceInfo xmlns:p15="http://schemas.microsoft.com/office/powerpoint/2012/main" userId="EBA staff" providerId="None"/>
      </p:ext>
    </p:extLst>
  </p:cmAuthor>
  <p:cmAuthor id="4" name="Angel Monzon" initials="AM" lastIdx="23" clrIdx="3">
    <p:extLst>
      <p:ext uri="{19B8F6BF-5375-455C-9EA6-DF929625EA0E}">
        <p15:presenceInfo xmlns:p15="http://schemas.microsoft.com/office/powerpoint/2012/main" userId="S::angel.monzon@eba.europa.eu::93780150-52ff-4872-a96e-6d955124245e" providerId="AD"/>
      </p:ext>
    </p:extLst>
  </p:cmAuthor>
  <p:cmAuthor id="5" name="Author" initials="Author" lastIdx="6" clrIdx="4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BEFEA-FAE9-43AB-88F9-F779A4F032A0}" v="6" dt="2022-11-28T22:12:50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9" autoAdjust="0"/>
  </p:normalViewPr>
  <p:slideViewPr>
    <p:cSldViewPr snapToGrid="0" showGuides="1">
      <p:cViewPr varScale="1">
        <p:scale>
          <a:sx n="112" d="100"/>
          <a:sy n="112" d="100"/>
        </p:scale>
        <p:origin x="19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29745-C8A4-45E6-8318-1CFB8061AE8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68F00EA-318E-48F7-8541-D7AE19C48C5C}">
      <dgm:prSet phldrT="[Text]" custT="1"/>
      <dgm:spPr/>
      <dgm:t>
        <a:bodyPr/>
        <a:lstStyle/>
        <a:p>
          <a:r>
            <a:rPr lang="en-US" sz="1200" b="1" dirty="0"/>
            <a:t>Pillar 2: risk management and supervision</a:t>
          </a:r>
        </a:p>
      </dgm:t>
    </dgm:pt>
    <dgm:pt modelId="{6A666B9E-2231-4CF3-AB60-ACFFBC1469DE}" type="parTrans" cxnId="{B4930F71-ED67-4358-8E96-5848FBE28453}">
      <dgm:prSet/>
      <dgm:spPr/>
      <dgm:t>
        <a:bodyPr/>
        <a:lstStyle/>
        <a:p>
          <a:endParaRPr lang="en-US" sz="1000"/>
        </a:p>
      </dgm:t>
    </dgm:pt>
    <dgm:pt modelId="{CF53A9DD-0C50-4288-86CD-5E169EA75704}" type="sibTrans" cxnId="{B4930F71-ED67-4358-8E96-5848FBE28453}">
      <dgm:prSet custT="1"/>
      <dgm:spPr/>
      <dgm:t>
        <a:bodyPr/>
        <a:lstStyle/>
        <a:p>
          <a:r>
            <a:rPr lang="en-US" sz="1200" b="1" dirty="0"/>
            <a:t>Pillar 3 and other disclosures</a:t>
          </a:r>
        </a:p>
      </dgm:t>
    </dgm:pt>
    <dgm:pt modelId="{EB517FA4-4357-48C8-91DD-26033BD2577A}">
      <dgm:prSet phldrT="[Text]" custT="1"/>
      <dgm:spPr>
        <a:solidFill>
          <a:schemeClr val="accent5">
            <a:lumMod val="60000"/>
            <a:lumOff val="40000"/>
            <a:alpha val="74000"/>
          </a:schemeClr>
        </a:solidFill>
      </dgm:spPr>
      <dgm:t>
        <a:bodyPr/>
        <a:lstStyle/>
        <a:p>
          <a:r>
            <a:rPr lang="en-US" sz="1200" b="1" dirty="0"/>
            <a:t>Pillar 1: prudential treatment</a:t>
          </a:r>
        </a:p>
      </dgm:t>
    </dgm:pt>
    <dgm:pt modelId="{8690F5CA-AE78-4B13-9820-81465325EFD6}" type="parTrans" cxnId="{99DBC5A2-A871-4B30-B3BA-785AE7228CE3}">
      <dgm:prSet/>
      <dgm:spPr/>
      <dgm:t>
        <a:bodyPr/>
        <a:lstStyle/>
        <a:p>
          <a:endParaRPr lang="en-US" sz="1000"/>
        </a:p>
      </dgm:t>
    </dgm:pt>
    <dgm:pt modelId="{BA95DEE3-4483-458B-A7BE-B9CA8C8235EA}" type="sibTrans" cxnId="{99DBC5A2-A871-4B30-B3BA-785AE7228CE3}">
      <dgm:prSet custT="1"/>
      <dgm:spPr/>
      <dgm:t>
        <a:bodyPr/>
        <a:lstStyle/>
        <a:p>
          <a:r>
            <a:rPr lang="en-US" sz="1200" b="1" dirty="0"/>
            <a:t>Stress testing</a:t>
          </a:r>
        </a:p>
      </dgm:t>
    </dgm:pt>
    <dgm:pt modelId="{C304ACA3-933D-4823-A5A9-8D191E6F5999}">
      <dgm:prSet phldrT="[Text]" custT="1"/>
      <dgm:spPr>
        <a:ln>
          <a:noFill/>
        </a:ln>
      </dgm:spPr>
      <dgm:t>
        <a:bodyPr/>
        <a:lstStyle/>
        <a:p>
          <a:r>
            <a:rPr lang="en-US" sz="1200" b="1" dirty="0"/>
            <a:t>Industry standards and labels</a:t>
          </a:r>
        </a:p>
      </dgm:t>
    </dgm:pt>
    <dgm:pt modelId="{176342C3-7662-45DA-A280-4A01B040C5C4}" type="parTrans" cxnId="{DBE3C418-BCCA-40FD-A895-59B3347C7573}">
      <dgm:prSet/>
      <dgm:spPr/>
      <dgm:t>
        <a:bodyPr/>
        <a:lstStyle/>
        <a:p>
          <a:endParaRPr lang="en-US" sz="1000"/>
        </a:p>
      </dgm:t>
    </dgm:pt>
    <dgm:pt modelId="{7ED8B82D-FC44-437E-8760-B99298ED9BE5}" type="sibTrans" cxnId="{DBE3C418-BCCA-40FD-A895-59B3347C7573}">
      <dgm:prSet custT="1"/>
      <dgm:spPr/>
      <dgm:t>
        <a:bodyPr/>
        <a:lstStyle/>
        <a:p>
          <a:r>
            <a:rPr lang="en-US" sz="1200" b="1" dirty="0"/>
            <a:t>Supervisory reporting</a:t>
          </a:r>
        </a:p>
      </dgm:t>
    </dgm:pt>
    <dgm:pt modelId="{6C12DCDE-6B44-4B5D-9352-789F16E1EDCB}" type="pres">
      <dgm:prSet presAssocID="{1D629745-C8A4-45E6-8318-1CFB8061AE81}" presName="Name0" presStyleCnt="0">
        <dgm:presLayoutVars>
          <dgm:chMax/>
          <dgm:chPref/>
          <dgm:dir/>
          <dgm:animLvl val="lvl"/>
        </dgm:presLayoutVars>
      </dgm:prSet>
      <dgm:spPr/>
    </dgm:pt>
    <dgm:pt modelId="{EB588119-D1EA-4EDE-9ADA-850C67F09CE6}" type="pres">
      <dgm:prSet presAssocID="{068F00EA-318E-48F7-8541-D7AE19C48C5C}" presName="composite" presStyleCnt="0"/>
      <dgm:spPr/>
    </dgm:pt>
    <dgm:pt modelId="{1E16B1C2-D14D-46AE-8B9D-2144749B6286}" type="pres">
      <dgm:prSet presAssocID="{068F00EA-318E-48F7-8541-D7AE19C48C5C}" presName="Parent1" presStyleLbl="node1" presStyleIdx="0" presStyleCnt="6" custScaleX="107988">
        <dgm:presLayoutVars>
          <dgm:chMax val="1"/>
          <dgm:chPref val="1"/>
          <dgm:bulletEnabled val="1"/>
        </dgm:presLayoutVars>
      </dgm:prSet>
      <dgm:spPr/>
    </dgm:pt>
    <dgm:pt modelId="{392C2C3D-6F07-4917-B9C6-C5AAF2376C6D}" type="pres">
      <dgm:prSet presAssocID="{068F00EA-318E-48F7-8541-D7AE19C48C5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B6DBD95-0C12-46E4-9CCA-EDC0D7EFB7F4}" type="pres">
      <dgm:prSet presAssocID="{068F00EA-318E-48F7-8541-D7AE19C48C5C}" presName="BalanceSpacing" presStyleCnt="0"/>
      <dgm:spPr/>
    </dgm:pt>
    <dgm:pt modelId="{10FCD99F-6A5A-4CD4-BDF4-F75313CB04C6}" type="pres">
      <dgm:prSet presAssocID="{068F00EA-318E-48F7-8541-D7AE19C48C5C}" presName="BalanceSpacing1" presStyleCnt="0"/>
      <dgm:spPr/>
    </dgm:pt>
    <dgm:pt modelId="{0CC9ACD5-9D81-42CD-8F48-5A7D8CCD5A83}" type="pres">
      <dgm:prSet presAssocID="{CF53A9DD-0C50-4288-86CD-5E169EA75704}" presName="Accent1Text" presStyleLbl="node1" presStyleIdx="1" presStyleCnt="6" custLinFactNeighborX="-44" custLinFactNeighborY="-26"/>
      <dgm:spPr/>
    </dgm:pt>
    <dgm:pt modelId="{7AA91FFA-057F-4111-87C2-4665A9C018C4}" type="pres">
      <dgm:prSet presAssocID="{CF53A9DD-0C50-4288-86CD-5E169EA75704}" presName="spaceBetweenRectangles" presStyleCnt="0"/>
      <dgm:spPr/>
    </dgm:pt>
    <dgm:pt modelId="{787DBF8F-55B5-4B9B-8819-DD26D30B0477}" type="pres">
      <dgm:prSet presAssocID="{EB517FA4-4357-48C8-91DD-26033BD2577A}" presName="composite" presStyleCnt="0"/>
      <dgm:spPr/>
    </dgm:pt>
    <dgm:pt modelId="{7DBCBEE0-A73E-482E-9000-36CCF73CC30C}" type="pres">
      <dgm:prSet presAssocID="{EB517FA4-4357-48C8-91DD-26033BD2577A}" presName="Parent1" presStyleLbl="node1" presStyleIdx="2" presStyleCnt="6" custScaleX="107872" custLinFactNeighborX="284" custLinFactNeighborY="-388">
        <dgm:presLayoutVars>
          <dgm:chMax val="1"/>
          <dgm:chPref val="1"/>
          <dgm:bulletEnabled val="1"/>
        </dgm:presLayoutVars>
      </dgm:prSet>
      <dgm:spPr/>
    </dgm:pt>
    <dgm:pt modelId="{E17D0060-4F37-4F89-B8FD-BF49D831F599}" type="pres">
      <dgm:prSet presAssocID="{EB517FA4-4357-48C8-91DD-26033BD2577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4625FA4-251C-4443-90DC-E6787102802E}" type="pres">
      <dgm:prSet presAssocID="{EB517FA4-4357-48C8-91DD-26033BD2577A}" presName="BalanceSpacing" presStyleCnt="0"/>
      <dgm:spPr/>
    </dgm:pt>
    <dgm:pt modelId="{DEEAF8FD-3EBF-4FB3-93D9-459F8639FDF9}" type="pres">
      <dgm:prSet presAssocID="{EB517FA4-4357-48C8-91DD-26033BD2577A}" presName="BalanceSpacing1" presStyleCnt="0"/>
      <dgm:spPr/>
    </dgm:pt>
    <dgm:pt modelId="{F8BEB256-ED9C-4806-A88B-58AFCC0D1FD7}" type="pres">
      <dgm:prSet presAssocID="{BA95DEE3-4483-458B-A7BE-B9CA8C8235EA}" presName="Accent1Text" presStyleLbl="node1" presStyleIdx="3" presStyleCnt="6"/>
      <dgm:spPr/>
    </dgm:pt>
    <dgm:pt modelId="{B4F56046-B596-4791-9FDD-719B2AED3902}" type="pres">
      <dgm:prSet presAssocID="{BA95DEE3-4483-458B-A7BE-B9CA8C8235EA}" presName="spaceBetweenRectangles" presStyleCnt="0"/>
      <dgm:spPr/>
    </dgm:pt>
    <dgm:pt modelId="{92E23238-96B4-4DDA-9DD0-22DE1A3CF033}" type="pres">
      <dgm:prSet presAssocID="{C304ACA3-933D-4823-A5A9-8D191E6F5999}" presName="composite" presStyleCnt="0"/>
      <dgm:spPr/>
    </dgm:pt>
    <dgm:pt modelId="{D2466798-4957-483B-A66A-9F993C8F94A6}" type="pres">
      <dgm:prSet presAssocID="{C304ACA3-933D-4823-A5A9-8D191E6F5999}" presName="Parent1" presStyleLbl="node1" presStyleIdx="4" presStyleCnt="6" custScaleX="112607" custLinFactNeighborY="0">
        <dgm:presLayoutVars>
          <dgm:chMax val="1"/>
          <dgm:chPref val="1"/>
          <dgm:bulletEnabled val="1"/>
        </dgm:presLayoutVars>
      </dgm:prSet>
      <dgm:spPr/>
    </dgm:pt>
    <dgm:pt modelId="{E72B8C7F-9B71-4B7A-AF35-FBC0EAAD01EC}" type="pres">
      <dgm:prSet presAssocID="{C304ACA3-933D-4823-A5A9-8D191E6F599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B5892B6-317D-4365-8042-026686F26825}" type="pres">
      <dgm:prSet presAssocID="{C304ACA3-933D-4823-A5A9-8D191E6F5999}" presName="BalanceSpacing" presStyleCnt="0"/>
      <dgm:spPr/>
    </dgm:pt>
    <dgm:pt modelId="{210BC420-9759-4492-B695-2125DDB4D1AB}" type="pres">
      <dgm:prSet presAssocID="{C304ACA3-933D-4823-A5A9-8D191E6F5999}" presName="BalanceSpacing1" presStyleCnt="0"/>
      <dgm:spPr/>
    </dgm:pt>
    <dgm:pt modelId="{C486D36F-1D9E-4747-B6DE-C32BCB0940A2}" type="pres">
      <dgm:prSet presAssocID="{7ED8B82D-FC44-437E-8760-B99298ED9BE5}" presName="Accent1Text" presStyleLbl="node1" presStyleIdx="5" presStyleCnt="6" custScaleX="112642"/>
      <dgm:spPr/>
    </dgm:pt>
  </dgm:ptLst>
  <dgm:cxnLst>
    <dgm:cxn modelId="{DBE3C418-BCCA-40FD-A895-59B3347C7573}" srcId="{1D629745-C8A4-45E6-8318-1CFB8061AE81}" destId="{C304ACA3-933D-4823-A5A9-8D191E6F5999}" srcOrd="2" destOrd="0" parTransId="{176342C3-7662-45DA-A280-4A01B040C5C4}" sibTransId="{7ED8B82D-FC44-437E-8760-B99298ED9BE5}"/>
    <dgm:cxn modelId="{D81E6232-312F-498F-AB70-EF246AE145CB}" type="presOf" srcId="{7ED8B82D-FC44-437E-8760-B99298ED9BE5}" destId="{C486D36F-1D9E-4747-B6DE-C32BCB0940A2}" srcOrd="0" destOrd="0" presId="urn:microsoft.com/office/officeart/2008/layout/AlternatingHexagons"/>
    <dgm:cxn modelId="{BE777F4E-1290-45A3-B37D-0DAF5507E3F8}" type="presOf" srcId="{EB517FA4-4357-48C8-91DD-26033BD2577A}" destId="{7DBCBEE0-A73E-482E-9000-36CCF73CC30C}" srcOrd="0" destOrd="0" presId="urn:microsoft.com/office/officeart/2008/layout/AlternatingHexagons"/>
    <dgm:cxn modelId="{B4930F71-ED67-4358-8E96-5848FBE28453}" srcId="{1D629745-C8A4-45E6-8318-1CFB8061AE81}" destId="{068F00EA-318E-48F7-8541-D7AE19C48C5C}" srcOrd="0" destOrd="0" parTransId="{6A666B9E-2231-4CF3-AB60-ACFFBC1469DE}" sibTransId="{CF53A9DD-0C50-4288-86CD-5E169EA75704}"/>
    <dgm:cxn modelId="{A683A357-48B4-448C-937C-CFC7C0DB161C}" type="presOf" srcId="{CF53A9DD-0C50-4288-86CD-5E169EA75704}" destId="{0CC9ACD5-9D81-42CD-8F48-5A7D8CCD5A83}" srcOrd="0" destOrd="0" presId="urn:microsoft.com/office/officeart/2008/layout/AlternatingHexagons"/>
    <dgm:cxn modelId="{99DBC5A2-A871-4B30-B3BA-785AE7228CE3}" srcId="{1D629745-C8A4-45E6-8318-1CFB8061AE81}" destId="{EB517FA4-4357-48C8-91DD-26033BD2577A}" srcOrd="1" destOrd="0" parTransId="{8690F5CA-AE78-4B13-9820-81465325EFD6}" sibTransId="{BA95DEE3-4483-458B-A7BE-B9CA8C8235EA}"/>
    <dgm:cxn modelId="{DFF7DFA7-F60F-4D99-BEFF-2194D4519317}" type="presOf" srcId="{068F00EA-318E-48F7-8541-D7AE19C48C5C}" destId="{1E16B1C2-D14D-46AE-8B9D-2144749B6286}" srcOrd="0" destOrd="0" presId="urn:microsoft.com/office/officeart/2008/layout/AlternatingHexagons"/>
    <dgm:cxn modelId="{76CC49AA-410F-416F-8499-D70DCB9068ED}" type="presOf" srcId="{BA95DEE3-4483-458B-A7BE-B9CA8C8235EA}" destId="{F8BEB256-ED9C-4806-A88B-58AFCC0D1FD7}" srcOrd="0" destOrd="0" presId="urn:microsoft.com/office/officeart/2008/layout/AlternatingHexagons"/>
    <dgm:cxn modelId="{A10D79BE-D467-4085-B5B0-5769BC2CDFFF}" type="presOf" srcId="{1D629745-C8A4-45E6-8318-1CFB8061AE81}" destId="{6C12DCDE-6B44-4B5D-9352-789F16E1EDCB}" srcOrd="0" destOrd="0" presId="urn:microsoft.com/office/officeart/2008/layout/AlternatingHexagons"/>
    <dgm:cxn modelId="{9C219BFA-C552-40C8-A8F8-E286CE115439}" type="presOf" srcId="{C304ACA3-933D-4823-A5A9-8D191E6F5999}" destId="{D2466798-4957-483B-A66A-9F993C8F94A6}" srcOrd="0" destOrd="0" presId="urn:microsoft.com/office/officeart/2008/layout/AlternatingHexagons"/>
    <dgm:cxn modelId="{E2C86D36-94AC-4E09-B7C9-034FB6A69D8C}" type="presParOf" srcId="{6C12DCDE-6B44-4B5D-9352-789F16E1EDCB}" destId="{EB588119-D1EA-4EDE-9ADA-850C67F09CE6}" srcOrd="0" destOrd="0" presId="urn:microsoft.com/office/officeart/2008/layout/AlternatingHexagons"/>
    <dgm:cxn modelId="{C103D133-FDA1-4566-9F14-2ADBB35BBCD2}" type="presParOf" srcId="{EB588119-D1EA-4EDE-9ADA-850C67F09CE6}" destId="{1E16B1C2-D14D-46AE-8B9D-2144749B6286}" srcOrd="0" destOrd="0" presId="urn:microsoft.com/office/officeart/2008/layout/AlternatingHexagons"/>
    <dgm:cxn modelId="{CE38592B-2030-4605-99A3-04BC4F52A120}" type="presParOf" srcId="{EB588119-D1EA-4EDE-9ADA-850C67F09CE6}" destId="{392C2C3D-6F07-4917-B9C6-C5AAF2376C6D}" srcOrd="1" destOrd="0" presId="urn:microsoft.com/office/officeart/2008/layout/AlternatingHexagons"/>
    <dgm:cxn modelId="{E43F4CB4-9B00-4890-9EE7-AC5149CDC40A}" type="presParOf" srcId="{EB588119-D1EA-4EDE-9ADA-850C67F09CE6}" destId="{2B6DBD95-0C12-46E4-9CCA-EDC0D7EFB7F4}" srcOrd="2" destOrd="0" presId="urn:microsoft.com/office/officeart/2008/layout/AlternatingHexagons"/>
    <dgm:cxn modelId="{7F6F00B6-FAF6-4FCD-8F07-0A43B13354E7}" type="presParOf" srcId="{EB588119-D1EA-4EDE-9ADA-850C67F09CE6}" destId="{10FCD99F-6A5A-4CD4-BDF4-F75313CB04C6}" srcOrd="3" destOrd="0" presId="urn:microsoft.com/office/officeart/2008/layout/AlternatingHexagons"/>
    <dgm:cxn modelId="{2257DCB2-E2F3-4270-8DCA-B305DE82916E}" type="presParOf" srcId="{EB588119-D1EA-4EDE-9ADA-850C67F09CE6}" destId="{0CC9ACD5-9D81-42CD-8F48-5A7D8CCD5A83}" srcOrd="4" destOrd="0" presId="urn:microsoft.com/office/officeart/2008/layout/AlternatingHexagons"/>
    <dgm:cxn modelId="{41317EF2-47D7-4DB9-99C9-80954CD53306}" type="presParOf" srcId="{6C12DCDE-6B44-4B5D-9352-789F16E1EDCB}" destId="{7AA91FFA-057F-4111-87C2-4665A9C018C4}" srcOrd="1" destOrd="0" presId="urn:microsoft.com/office/officeart/2008/layout/AlternatingHexagons"/>
    <dgm:cxn modelId="{1165F1EF-063F-4A7D-BB47-2670ACD21544}" type="presParOf" srcId="{6C12DCDE-6B44-4B5D-9352-789F16E1EDCB}" destId="{787DBF8F-55B5-4B9B-8819-DD26D30B0477}" srcOrd="2" destOrd="0" presId="urn:microsoft.com/office/officeart/2008/layout/AlternatingHexagons"/>
    <dgm:cxn modelId="{EE57D85F-3153-4864-8845-1CBDC31691D7}" type="presParOf" srcId="{787DBF8F-55B5-4B9B-8819-DD26D30B0477}" destId="{7DBCBEE0-A73E-482E-9000-36CCF73CC30C}" srcOrd="0" destOrd="0" presId="urn:microsoft.com/office/officeart/2008/layout/AlternatingHexagons"/>
    <dgm:cxn modelId="{6A358582-24FA-4B78-8B82-7E776A712117}" type="presParOf" srcId="{787DBF8F-55B5-4B9B-8819-DD26D30B0477}" destId="{E17D0060-4F37-4F89-B8FD-BF49D831F599}" srcOrd="1" destOrd="0" presId="urn:microsoft.com/office/officeart/2008/layout/AlternatingHexagons"/>
    <dgm:cxn modelId="{38BC7ABA-3E7A-4FED-B9A5-EBEE59E388D1}" type="presParOf" srcId="{787DBF8F-55B5-4B9B-8819-DD26D30B0477}" destId="{F4625FA4-251C-4443-90DC-E6787102802E}" srcOrd="2" destOrd="0" presId="urn:microsoft.com/office/officeart/2008/layout/AlternatingHexagons"/>
    <dgm:cxn modelId="{67E77200-5D9D-4135-A9D1-DCEB371B291D}" type="presParOf" srcId="{787DBF8F-55B5-4B9B-8819-DD26D30B0477}" destId="{DEEAF8FD-3EBF-4FB3-93D9-459F8639FDF9}" srcOrd="3" destOrd="0" presId="urn:microsoft.com/office/officeart/2008/layout/AlternatingHexagons"/>
    <dgm:cxn modelId="{B474074B-6A83-40B7-8E15-BA66EE9488DE}" type="presParOf" srcId="{787DBF8F-55B5-4B9B-8819-DD26D30B0477}" destId="{F8BEB256-ED9C-4806-A88B-58AFCC0D1FD7}" srcOrd="4" destOrd="0" presId="urn:microsoft.com/office/officeart/2008/layout/AlternatingHexagons"/>
    <dgm:cxn modelId="{56539B66-71C8-4A97-AF95-06282BD034BF}" type="presParOf" srcId="{6C12DCDE-6B44-4B5D-9352-789F16E1EDCB}" destId="{B4F56046-B596-4791-9FDD-719B2AED3902}" srcOrd="3" destOrd="0" presId="urn:microsoft.com/office/officeart/2008/layout/AlternatingHexagons"/>
    <dgm:cxn modelId="{CE0AB109-8CD1-454A-B691-9A351BCA4BFD}" type="presParOf" srcId="{6C12DCDE-6B44-4B5D-9352-789F16E1EDCB}" destId="{92E23238-96B4-4DDA-9DD0-22DE1A3CF033}" srcOrd="4" destOrd="0" presId="urn:microsoft.com/office/officeart/2008/layout/AlternatingHexagons"/>
    <dgm:cxn modelId="{0FC446DF-C81F-4268-9695-2F2A7D726CC4}" type="presParOf" srcId="{92E23238-96B4-4DDA-9DD0-22DE1A3CF033}" destId="{D2466798-4957-483B-A66A-9F993C8F94A6}" srcOrd="0" destOrd="0" presId="urn:microsoft.com/office/officeart/2008/layout/AlternatingHexagons"/>
    <dgm:cxn modelId="{2CAD9658-2CB6-4E96-8440-038C4A7684BC}" type="presParOf" srcId="{92E23238-96B4-4DDA-9DD0-22DE1A3CF033}" destId="{E72B8C7F-9B71-4B7A-AF35-FBC0EAAD01EC}" srcOrd="1" destOrd="0" presId="urn:microsoft.com/office/officeart/2008/layout/AlternatingHexagons"/>
    <dgm:cxn modelId="{CA8AEDA5-15DD-4B62-9F64-64A2713643DD}" type="presParOf" srcId="{92E23238-96B4-4DDA-9DD0-22DE1A3CF033}" destId="{9B5892B6-317D-4365-8042-026686F26825}" srcOrd="2" destOrd="0" presId="urn:microsoft.com/office/officeart/2008/layout/AlternatingHexagons"/>
    <dgm:cxn modelId="{FBBB6E53-7BA1-48C7-AF21-F034FF2EE956}" type="presParOf" srcId="{92E23238-96B4-4DDA-9DD0-22DE1A3CF033}" destId="{210BC420-9759-4492-B695-2125DDB4D1AB}" srcOrd="3" destOrd="0" presId="urn:microsoft.com/office/officeart/2008/layout/AlternatingHexagons"/>
    <dgm:cxn modelId="{D748D45A-E150-4EBC-8FBC-E5AE2253A247}" type="presParOf" srcId="{92E23238-96B4-4DDA-9DD0-22DE1A3CF033}" destId="{C486D36F-1D9E-4747-B6DE-C32BCB0940A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B1C2-D14D-46AE-8B9D-2144749B6286}">
      <dsp:nvSpPr>
        <dsp:cNvPr id="0" name=""/>
        <dsp:cNvSpPr/>
      </dsp:nvSpPr>
      <dsp:spPr>
        <a:xfrm rot="5400000">
          <a:off x="2136708" y="37053"/>
          <a:ext cx="1214532" cy="11410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Pillar 2: risk management and supervision</a:t>
          </a:r>
        </a:p>
      </dsp:txBody>
      <dsp:txXfrm rot="-5400000">
        <a:off x="2357871" y="196609"/>
        <a:ext cx="772205" cy="821936"/>
      </dsp:txXfrm>
    </dsp:sp>
    <dsp:sp modelId="{392C2C3D-6F07-4917-B9C6-C5AAF2376C6D}">
      <dsp:nvSpPr>
        <dsp:cNvPr id="0" name=""/>
        <dsp:cNvSpPr/>
      </dsp:nvSpPr>
      <dsp:spPr>
        <a:xfrm>
          <a:off x="3304360" y="243218"/>
          <a:ext cx="1355418" cy="72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9ACD5-9D81-42CD-8F48-5A7D8CCD5A83}">
      <dsp:nvSpPr>
        <dsp:cNvPr id="0" name=""/>
        <dsp:cNvSpPr/>
      </dsp:nvSpPr>
      <dsp:spPr>
        <a:xfrm rot="5400000">
          <a:off x="995069" y="78944"/>
          <a:ext cx="1214532" cy="10566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Pillar 3 and other disclosures</a:t>
          </a:r>
        </a:p>
      </dsp:txBody>
      <dsp:txXfrm rot="-5400000">
        <a:off x="1238673" y="189265"/>
        <a:ext cx="727323" cy="836002"/>
      </dsp:txXfrm>
    </dsp:sp>
    <dsp:sp modelId="{7DBCBEE0-A73E-482E-9000-36CCF73CC30C}">
      <dsp:nvSpPr>
        <dsp:cNvPr id="0" name=""/>
        <dsp:cNvSpPr/>
      </dsp:nvSpPr>
      <dsp:spPr>
        <a:xfrm rot="5400000">
          <a:off x="1566936" y="1063849"/>
          <a:ext cx="1214532" cy="113982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Pillar 1: prudential treatment</a:t>
          </a:r>
        </a:p>
      </dsp:txBody>
      <dsp:txXfrm rot="-5400000">
        <a:off x="1788418" y="1222690"/>
        <a:ext cx="771568" cy="822140"/>
      </dsp:txXfrm>
    </dsp:sp>
    <dsp:sp modelId="{E17D0060-4F37-4F89-B8FD-BF49D831F599}">
      <dsp:nvSpPr>
        <dsp:cNvPr id="0" name=""/>
        <dsp:cNvSpPr/>
      </dsp:nvSpPr>
      <dsp:spPr>
        <a:xfrm>
          <a:off x="287461" y="1274113"/>
          <a:ext cx="1311694" cy="72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EB256-ED9C-4806-A88B-58AFCC0D1FD7}">
      <dsp:nvSpPr>
        <dsp:cNvPr id="0" name=""/>
        <dsp:cNvSpPr/>
      </dsp:nvSpPr>
      <dsp:spPr>
        <a:xfrm rot="5400000">
          <a:off x="2705109" y="1110151"/>
          <a:ext cx="1214532" cy="10566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Stress testing</a:t>
          </a:r>
        </a:p>
      </dsp:txBody>
      <dsp:txXfrm rot="-5400000">
        <a:off x="2948713" y="1220472"/>
        <a:ext cx="727323" cy="836002"/>
      </dsp:txXfrm>
    </dsp:sp>
    <dsp:sp modelId="{D2466798-4957-483B-A66A-9F993C8F94A6}">
      <dsp:nvSpPr>
        <dsp:cNvPr id="0" name=""/>
        <dsp:cNvSpPr/>
      </dsp:nvSpPr>
      <dsp:spPr>
        <a:xfrm rot="5400000">
          <a:off x="2136708" y="2074440"/>
          <a:ext cx="1214532" cy="11898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Industry standards and labels</a:t>
          </a:r>
        </a:p>
      </dsp:txBody>
      <dsp:txXfrm rot="-5400000">
        <a:off x="2345341" y="2262468"/>
        <a:ext cx="797266" cy="813801"/>
      </dsp:txXfrm>
    </dsp:sp>
    <dsp:sp modelId="{E72B8C7F-9B71-4B7A-AF35-FBC0EAAD01EC}">
      <dsp:nvSpPr>
        <dsp:cNvPr id="0" name=""/>
        <dsp:cNvSpPr/>
      </dsp:nvSpPr>
      <dsp:spPr>
        <a:xfrm>
          <a:off x="3304360" y="2305008"/>
          <a:ext cx="1355418" cy="72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6D36F-1D9E-4747-B6DE-C32BCB0940A2}">
      <dsp:nvSpPr>
        <dsp:cNvPr id="0" name=""/>
        <dsp:cNvSpPr/>
      </dsp:nvSpPr>
      <dsp:spPr>
        <a:xfrm rot="5400000">
          <a:off x="995534" y="2074256"/>
          <a:ext cx="1214532" cy="11902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Supervisory reporting</a:t>
          </a:r>
        </a:p>
      </dsp:txBody>
      <dsp:txXfrm rot="-5400000">
        <a:off x="1204074" y="2262498"/>
        <a:ext cx="797452" cy="81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863" y="2966299"/>
            <a:ext cx="6069724" cy="1245010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863" y="4300508"/>
            <a:ext cx="6069724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317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2247" y="3332452"/>
            <a:ext cx="40147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400" b="1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>
                <a:solidFill>
                  <a:prstClr val="white"/>
                </a:solidFill>
              </a:rPr>
              <a:t>Floor 46, One Canada Square, London E14 5AA</a:t>
            </a:r>
          </a:p>
          <a:p>
            <a:pPr>
              <a:spcBef>
                <a:spcPts val="600"/>
              </a:spcBef>
            </a:pPr>
            <a:r>
              <a:rPr lang="en-US" sz="1400">
                <a:solidFill>
                  <a:prstClr val="white"/>
                </a:solidFill>
                <a:ea typeface="ＭＳ Ｐゴシック"/>
                <a:cs typeface="Times New Roman"/>
              </a:rPr>
              <a:t>Tel: 	+44 207 382 1776</a:t>
            </a:r>
            <a:endParaRPr lang="en-GB" sz="140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r>
              <a:rPr lang="en-US" sz="1400">
                <a:solidFill>
                  <a:srgbClr val="FFFFFF"/>
                </a:solidFill>
                <a:ea typeface="ＭＳ Ｐゴシック"/>
                <a:cs typeface="Times New Roman"/>
              </a:rPr>
              <a:t>Fax:	+44 207 382 1771</a:t>
            </a:r>
            <a:endParaRPr lang="en-GB" sz="140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400" err="1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40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r>
              <a:rPr lang="en-US" sz="1400">
                <a:solidFill>
                  <a:srgbClr val="FFFFFF"/>
                </a:solidFill>
                <a:ea typeface="ＭＳ Ｐゴシック"/>
                <a:cs typeface="Times New Roman"/>
              </a:rPr>
              <a:t>http://</a:t>
            </a:r>
            <a:r>
              <a:rPr lang="en-US" sz="1400" err="1">
                <a:solidFill>
                  <a:srgbClr val="FFFFFF"/>
                </a:solidFill>
                <a:ea typeface="ＭＳ Ｐゴシック"/>
                <a:cs typeface="Times New Roman"/>
              </a:rPr>
              <a:t>www.eba.europa.eu</a:t>
            </a:r>
            <a:endParaRPr lang="en-GB" sz="140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endParaRPr lang="en-GB" sz="140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3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863" y="2966299"/>
            <a:ext cx="6069724" cy="1245010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863" y="4300508"/>
            <a:ext cx="6069724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4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373384"/>
            <a:ext cx="8229601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873196"/>
            <a:ext cx="82296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2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10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7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7793"/>
            <a:ext cx="5111750" cy="47121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2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4431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795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6869" y="3121351"/>
            <a:ext cx="4377156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en-US" sz="1400" b="1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400" b="1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lnSpc>
                <a:spcPts val="1700"/>
              </a:lnSpc>
              <a:spcBef>
                <a:spcPts val="1000"/>
              </a:spcBef>
            </a:pPr>
            <a:r>
              <a:rPr lang="fr-FR" sz="1400" err="1">
                <a:solidFill>
                  <a:prstClr val="white"/>
                </a:solidFill>
              </a:rPr>
              <a:t>Floor</a:t>
            </a:r>
            <a:r>
              <a:rPr lang="fr-FR" sz="1400">
                <a:solidFill>
                  <a:prstClr val="white"/>
                </a:solidFill>
              </a:rPr>
              <a:t> 24-27, Tour </a:t>
            </a:r>
            <a:r>
              <a:rPr lang="fr-FR" sz="1400" err="1">
                <a:solidFill>
                  <a:prstClr val="white"/>
                </a:solidFill>
              </a:rPr>
              <a:t>Europlaza</a:t>
            </a:r>
            <a:endParaRPr lang="fr-FR" sz="140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>
                <a:solidFill>
                  <a:prstClr val="white"/>
                </a:solidFill>
              </a:rPr>
              <a:t>20 Avenue André </a:t>
            </a:r>
            <a:r>
              <a:rPr lang="fr-FR" sz="1400" err="1">
                <a:solidFill>
                  <a:prstClr val="white"/>
                </a:solidFill>
              </a:rPr>
              <a:t>Prothin</a:t>
            </a:r>
            <a:endParaRPr lang="fr-FR" sz="140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>
                <a:solidFill>
                  <a:prstClr val="white"/>
                </a:solidFill>
              </a:rPr>
              <a:t>92400 Courbevoie, France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400">
                <a:solidFill>
                  <a:prstClr val="white"/>
                </a:solidFill>
                <a:ea typeface="ＭＳ Ｐゴシック"/>
                <a:cs typeface="Times New Roman"/>
              </a:rPr>
              <a:t>Tel:  +33 1 86 52 70 00</a:t>
            </a:r>
            <a:endParaRPr lang="en-GB" sz="140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400" err="1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40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400">
                <a:solidFill>
                  <a:srgbClr val="FFFFFF"/>
                </a:solidFill>
                <a:ea typeface="ＭＳ Ｐゴシック"/>
                <a:cs typeface="Times New Roman"/>
              </a:rPr>
              <a:t>https://eba.europa.eu/</a:t>
            </a:r>
            <a:endParaRPr lang="en-GB" sz="140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81632" y="4237353"/>
            <a:ext cx="4177425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46039-6FC2-A745-89BA-BBDFCA3D3FAE}"/>
              </a:ext>
            </a:extLst>
          </p:cNvPr>
          <p:cNvCxnSpPr/>
          <p:nvPr userDrawn="1"/>
        </p:nvCxnSpPr>
        <p:spPr>
          <a:xfrm>
            <a:off x="481632" y="4818019"/>
            <a:ext cx="4177425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0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373384"/>
            <a:ext cx="8229601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873196"/>
            <a:ext cx="82296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3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4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8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7793"/>
            <a:ext cx="5111750" cy="47121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200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47"/>
            <a:ext cx="8229600" cy="490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8897"/>
            <a:ext cx="4920593" cy="22257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034" y="6498897"/>
            <a:ext cx="777766" cy="222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9" name="Picture 8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0" name="Picture 9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41B936-DCDA-4469-8241-D20BEC8F2A4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10556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EBA Regular Use</a:t>
            </a:r>
          </a:p>
        </p:txBody>
      </p:sp>
    </p:spTree>
    <p:extLst>
      <p:ext uri="{BB962C8B-B14F-4D97-AF65-F5344CB8AC3E}">
        <p14:creationId xmlns:p14="http://schemas.microsoft.com/office/powerpoint/2010/main" val="1036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0000" marR="0" indent="-28575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47"/>
            <a:ext cx="8229600" cy="490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8897"/>
            <a:ext cx="4920593" cy="22257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034" y="6498897"/>
            <a:ext cx="777766" cy="222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‹#›</a:t>
            </a:fld>
            <a:endParaRPr lang="en-US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9" name="Picture 8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0" name="Picture 9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D91E77-EE11-44B1-9C3B-8C0B16A211D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10556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EBA Regular Use</a:t>
            </a:r>
          </a:p>
        </p:txBody>
      </p:sp>
    </p:spTree>
    <p:extLst>
      <p:ext uri="{BB962C8B-B14F-4D97-AF65-F5344CB8AC3E}">
        <p14:creationId xmlns:p14="http://schemas.microsoft.com/office/powerpoint/2010/main" val="40646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0000" marR="0" indent="-28575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F1D400-849B-4EBC-8DDE-3FD3D8627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EU banking and regulatory developments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D9FCF0-232D-43AE-81D0-AFF710801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François-Louis </a:t>
            </a:r>
            <a:r>
              <a:rPr lang="en-GB" dirty="0" err="1"/>
              <a:t>Michaud|Executive</a:t>
            </a:r>
            <a:r>
              <a:rPr lang="en-GB" dirty="0"/>
              <a:t> Director</a:t>
            </a:r>
          </a:p>
          <a:p>
            <a:r>
              <a:rPr lang="en-GB" dirty="0">
                <a:solidFill>
                  <a:schemeClr val="accent2"/>
                </a:solidFill>
              </a:rPr>
              <a:t>Finance Malta 15</a:t>
            </a:r>
            <a:r>
              <a:rPr lang="en-GB" baseline="30000" dirty="0">
                <a:solidFill>
                  <a:schemeClr val="accent2"/>
                </a:solidFill>
              </a:rPr>
              <a:t>th</a:t>
            </a:r>
            <a:r>
              <a:rPr lang="en-GB" dirty="0">
                <a:solidFill>
                  <a:schemeClr val="accent2"/>
                </a:solidFill>
              </a:rPr>
              <a:t> Annual Conference | 1</a:t>
            </a:r>
            <a:r>
              <a:rPr lang="en-GB" baseline="30000" dirty="0">
                <a:solidFill>
                  <a:schemeClr val="accent2"/>
                </a:solidFill>
              </a:rPr>
              <a:t>st</a:t>
            </a:r>
            <a:r>
              <a:rPr lang="en-GB" dirty="0">
                <a:solidFill>
                  <a:schemeClr val="accent2"/>
                </a:solidFill>
              </a:rPr>
              <a:t> December 2022</a:t>
            </a:r>
          </a:p>
        </p:txBody>
      </p:sp>
    </p:spTree>
    <p:extLst>
      <p:ext uri="{BB962C8B-B14F-4D97-AF65-F5344CB8AC3E}">
        <p14:creationId xmlns:p14="http://schemas.microsoft.com/office/powerpoint/2010/main" val="19247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10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7232342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Basel III: CRR3 / CRD6 implementation and EBA’s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98D75-23BE-4C18-AA91-5E7747AF6CFB}"/>
              </a:ext>
            </a:extLst>
          </p:cNvPr>
          <p:cNvSpPr txBox="1"/>
          <p:nvPr/>
        </p:nvSpPr>
        <p:spPr>
          <a:xfrm>
            <a:off x="596098" y="1058695"/>
            <a:ext cx="8090701" cy="394133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lvl="1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EBA expects around 100 mandates: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14313" lvl="1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Split across all the areas of the CRR3 / CRD6 proposal, with emphasis: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 risk (mainly IRB related),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risk (implementation of FRTB),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Governance,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Disclosure requirements, especially ESG,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elements could still be included</a:t>
            </a:r>
          </a:p>
          <a:p>
            <a:pPr marL="214313" lvl="1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Timeline 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Still uncertain (depends on the outcome of the negotiations)</a:t>
            </a:r>
          </a:p>
          <a:p>
            <a:pPr marL="671513" lvl="2" indent="-214313" algn="just">
              <a:lnSpc>
                <a:spcPct val="105000"/>
              </a:lnSpc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implementation is expected by 2025, a substantial number of consultations is to be expected in 2024</a:t>
            </a:r>
          </a:p>
        </p:txBody>
      </p:sp>
    </p:spTree>
    <p:extLst>
      <p:ext uri="{BB962C8B-B14F-4D97-AF65-F5344CB8AC3E}">
        <p14:creationId xmlns:p14="http://schemas.microsoft.com/office/powerpoint/2010/main" val="29288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2A139-EB41-4A6E-BD81-B7DC7ED6D131}"/>
              </a:ext>
            </a:extLst>
          </p:cNvPr>
          <p:cNvSpPr txBox="1"/>
          <p:nvPr/>
        </p:nvSpPr>
        <p:spPr>
          <a:xfrm>
            <a:off x="373339" y="5970518"/>
            <a:ext cx="4345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Source: EBA Risk Assessment Questionnaire (Autumn 2022) – based on 60 EU banks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CE20B-2553-40D1-ACAF-A7CD6CC739D4}"/>
              </a:ext>
            </a:extLst>
          </p:cNvPr>
          <p:cNvSpPr txBox="1"/>
          <p:nvPr/>
        </p:nvSpPr>
        <p:spPr>
          <a:xfrm>
            <a:off x="373338" y="1041991"/>
            <a:ext cx="4890811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increase in the use of cloud computing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(85% Y2022 vs 71% Y2021)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AI solutions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(83% already in use)</a:t>
            </a:r>
          </a:p>
          <a:p>
            <a:pPr marL="177800" indent="-1778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banks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still exploring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application of smart contracts and DLT, while the use of quantum computing is at very early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C4D26-03C8-422C-B131-5D32FFA8D6D5}"/>
              </a:ext>
            </a:extLst>
          </p:cNvPr>
          <p:cNvSpPr txBox="1"/>
          <p:nvPr/>
        </p:nvSpPr>
        <p:spPr>
          <a:xfrm>
            <a:off x="373339" y="2677492"/>
            <a:ext cx="4841191" cy="25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/>
              </a:rPr>
              <a:t>Status of adoption of financial technologies by EU banks (YoY comparison, 2018-2022)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116E0-A397-4013-8EAF-FC188B2D3C68}"/>
              </a:ext>
            </a:extLst>
          </p:cNvPr>
          <p:cNvSpPr txBox="1"/>
          <p:nvPr/>
        </p:nvSpPr>
        <p:spPr>
          <a:xfrm>
            <a:off x="5340350" y="3246531"/>
            <a:ext cx="3512136" cy="17235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Artificial Intelligence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Machine Learning 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use cases in financial sector</a:t>
            </a:r>
            <a:r>
              <a:rPr lang="lt-LT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(e.g. creditworthiness assessment/credit scoring)</a:t>
            </a:r>
          </a:p>
          <a:p>
            <a:pPr marL="176213" indent="-17621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Tokenisation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relation to new financial products and services and </a:t>
            </a: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Decentralised Finance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6213" indent="-17621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identity management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 monitor emerging use cases related to digital identities, biometric recognition and self-sovereign identity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6086186E-04C5-4EE4-ACC1-05A069170C88}"/>
              </a:ext>
            </a:extLst>
          </p:cNvPr>
          <p:cNvSpPr/>
          <p:nvPr/>
        </p:nvSpPr>
        <p:spPr>
          <a:xfrm>
            <a:off x="5337704" y="1922901"/>
            <a:ext cx="3512136" cy="570295"/>
          </a:xfrm>
          <a:prstGeom prst="downArrowCallout">
            <a:avLst>
              <a:gd name="adj1" fmla="val 25000"/>
              <a:gd name="adj2" fmla="val 23354"/>
              <a:gd name="adj3" fmla="val 20856"/>
              <a:gd name="adj4" fmla="val 6497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EBA focus on innovation mon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lt-L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toring </a:t>
            </a:r>
            <a:b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lt-L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</a:t>
            </a:r>
            <a:r>
              <a:rPr lang="lt-L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beyond </a:t>
            </a:r>
            <a:endParaRPr lang="en-GB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614A7-B26C-441C-AAD2-C8C620348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" t="1209" r="22132" b="2568"/>
          <a:stretch/>
        </p:blipFill>
        <p:spPr>
          <a:xfrm>
            <a:off x="188009" y="2933088"/>
            <a:ext cx="4648326" cy="3036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4668D7-3B04-48AD-A434-6AA1E578F394}"/>
              </a:ext>
            </a:extLst>
          </p:cNvPr>
          <p:cNvSpPr txBox="1"/>
          <p:nvPr/>
        </p:nvSpPr>
        <p:spPr>
          <a:xfrm>
            <a:off x="5337704" y="5215375"/>
            <a:ext cx="3514782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NCAs in adopting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SupTech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ED360-1555-4CE1-9F97-D4C37126FF4E}"/>
              </a:ext>
            </a:extLst>
          </p:cNvPr>
          <p:cNvSpPr txBox="1"/>
          <p:nvPr/>
        </p:nvSpPr>
        <p:spPr>
          <a:xfrm>
            <a:off x="5264150" y="2518596"/>
            <a:ext cx="3680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EBA</a:t>
            </a: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‘s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statutory duty to monitor new or innovative financial activities</a:t>
            </a: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EBA expects to put further attention on: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A1C82-1BC5-40C6-81BF-F6D80E7D5022}"/>
              </a:ext>
            </a:extLst>
          </p:cNvPr>
          <p:cNvSpPr txBox="1"/>
          <p:nvPr/>
        </p:nvSpPr>
        <p:spPr>
          <a:xfrm>
            <a:off x="7036897" y="4896842"/>
            <a:ext cx="414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BB739F-6793-4EB6-BE1B-ECC072658BB1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6890327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Innovation: EBA’s publications and deliverables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3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10" y="3470361"/>
            <a:ext cx="4114982" cy="2771433"/>
          </a:xfrm>
        </p:spPr>
        <p:txBody>
          <a:bodyPr>
            <a:noAutofit/>
          </a:bodyPr>
          <a:lstStyle/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DORA expected </a:t>
            </a:r>
            <a:r>
              <a:rPr lang="en-US" b="1" dirty="0"/>
              <a:t>to enter into force Q1 2023</a:t>
            </a:r>
            <a:endParaRPr lang="en-US" dirty="0"/>
          </a:p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Entry into application from Q1 2025 onwards</a:t>
            </a:r>
          </a:p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DORA </a:t>
            </a:r>
            <a:r>
              <a:rPr lang="lt-LT" dirty="0"/>
              <a:t>12 </a:t>
            </a:r>
            <a:r>
              <a:rPr lang="en-US" dirty="0"/>
              <a:t>policy mandates (</a:t>
            </a:r>
            <a:r>
              <a:rPr lang="en-GB" dirty="0"/>
              <a:t>8 sets of RTS, 2 sets of ITS, 2 sets of Guidelines</a:t>
            </a:r>
            <a:r>
              <a:rPr lang="lt-LT" dirty="0"/>
              <a:t>) and 4 </a:t>
            </a:r>
            <a:r>
              <a:rPr lang="en-GB" dirty="0"/>
              <a:t>other mandates </a:t>
            </a:r>
            <a:r>
              <a:rPr lang="lt-LT" dirty="0"/>
              <a:t>(feasibility study, reports, responses to CfAs)</a:t>
            </a:r>
          </a:p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DORA = a </a:t>
            </a:r>
            <a:r>
              <a:rPr lang="en-US" b="1" dirty="0"/>
              <a:t>regulation</a:t>
            </a:r>
            <a:r>
              <a:rPr lang="en-US" dirty="0"/>
              <a:t> applicable to a wide range of financial entities + a </a:t>
            </a:r>
            <a:r>
              <a:rPr lang="en-US" b="1" dirty="0"/>
              <a:t>directive</a:t>
            </a:r>
            <a:r>
              <a:rPr lang="en-US" dirty="0"/>
              <a:t> stipulating the changes to sectoral directives to enable coexistence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12</a:t>
            </a:fld>
            <a:endParaRPr lang="en-US" dirty="0">
              <a:solidFill>
                <a:srgbClr val="2F577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850" y="1917268"/>
            <a:ext cx="1825518" cy="5778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ICT risk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6847" y="1917267"/>
            <a:ext cx="1896980" cy="577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ICT-related incidents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4181" y="1917268"/>
            <a:ext cx="1896980" cy="5778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Digital operational resilience testing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1515" y="1917266"/>
            <a:ext cx="1896980" cy="577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ICT third party risk management</a:t>
            </a:r>
            <a:endParaRPr lang="en-GB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3C8BF-7F49-4932-9076-5C52913294B3}"/>
              </a:ext>
            </a:extLst>
          </p:cNvPr>
          <p:cNvSpPr txBox="1"/>
          <p:nvPr/>
        </p:nvSpPr>
        <p:spPr>
          <a:xfrm>
            <a:off x="253945" y="2498325"/>
            <a:ext cx="2108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245"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Harmonised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ICT risk management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E4FCF-8C64-4856-8255-C1DFF2263135}"/>
              </a:ext>
            </a:extLst>
          </p:cNvPr>
          <p:cNvSpPr txBox="1"/>
          <p:nvPr/>
        </p:nvSpPr>
        <p:spPr>
          <a:xfrm>
            <a:off x="2322747" y="2498325"/>
            <a:ext cx="2108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245"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Harmonised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ICT-related incident reporting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5EB8F-3F8C-44E4-94A5-6A66BA4BF4AA}"/>
              </a:ext>
            </a:extLst>
          </p:cNvPr>
          <p:cNvSpPr txBox="1"/>
          <p:nvPr/>
        </p:nvSpPr>
        <p:spPr>
          <a:xfrm>
            <a:off x="4420785" y="2495120"/>
            <a:ext cx="2252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245">
              <a:buFont typeface="Wingdings" panose="05000000000000000000" pitchFamily="2" charset="2"/>
              <a:buChar char="§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Coordinated testing and mutual recognition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advanced testing for significant financial entities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D714A8-B0EB-4CE9-8B4F-293BE99CE60F}"/>
              </a:ext>
            </a:extLst>
          </p:cNvPr>
          <p:cNvSpPr txBox="1"/>
          <p:nvPr/>
        </p:nvSpPr>
        <p:spPr>
          <a:xfrm>
            <a:off x="6538244" y="2495120"/>
            <a:ext cx="2194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245"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Establishment of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oversight framework for critical ICT third-party providers</a:t>
            </a:r>
          </a:p>
          <a:p>
            <a:pPr marL="171450" indent="-171450" defTabSz="914245"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 funded model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A67D1E-6184-4BB0-9207-2D343F691A0A}"/>
              </a:ext>
            </a:extLst>
          </p:cNvPr>
          <p:cNvSpPr txBox="1">
            <a:spLocks/>
          </p:cNvSpPr>
          <p:nvPr/>
        </p:nvSpPr>
        <p:spPr>
          <a:xfrm>
            <a:off x="359487" y="1061239"/>
            <a:ext cx="8686800" cy="416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751787-A57D-4849-81B1-CF40D4AAC854}"/>
              </a:ext>
            </a:extLst>
          </p:cNvPr>
          <p:cNvSpPr/>
          <p:nvPr/>
        </p:nvSpPr>
        <p:spPr>
          <a:xfrm>
            <a:off x="4620532" y="3960890"/>
            <a:ext cx="4043249" cy="241864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lvl="1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Receive, assess and notify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ICT-related incidents</a:t>
            </a:r>
            <a:endParaRPr lang="lt-L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lvl="1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 overseer of critical ICT third-party providers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–including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 with third-country authorities </a:t>
            </a:r>
          </a:p>
          <a:p>
            <a:pPr marL="266700" lvl="1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 sharing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effective practices across financial sectors, </a:t>
            </a:r>
          </a:p>
          <a:p>
            <a:pPr marL="266700" lvl="1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crisis-management and contingency exercises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810D649-B172-4DBC-BCCC-F1ECFD39D7DA}"/>
              </a:ext>
            </a:extLst>
          </p:cNvPr>
          <p:cNvSpPr/>
          <p:nvPr/>
        </p:nvSpPr>
        <p:spPr>
          <a:xfrm>
            <a:off x="4620532" y="3438256"/>
            <a:ext cx="4043248" cy="416303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ESAs/EBA tasks and role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ED5742A-7596-4570-9911-6C1540CF793E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7223464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Innovation: Digital Operational Resilience Act (DORA) and EBA’s future role</a:t>
            </a:r>
          </a:p>
        </p:txBody>
      </p:sp>
    </p:spTree>
    <p:extLst>
      <p:ext uri="{BB962C8B-B14F-4D97-AF65-F5344CB8AC3E}">
        <p14:creationId xmlns:p14="http://schemas.microsoft.com/office/powerpoint/2010/main" val="45079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3770738"/>
            <a:ext cx="4040186" cy="2507131"/>
          </a:xfrm>
        </p:spPr>
        <p:txBody>
          <a:bodyPr>
            <a:noAutofit/>
          </a:bodyPr>
          <a:lstStyle/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lt-LT" dirty="0"/>
              <a:t>MiCA</a:t>
            </a:r>
            <a:r>
              <a:rPr lang="en-US" dirty="0"/>
              <a:t> expected </a:t>
            </a:r>
            <a:r>
              <a:rPr lang="en-US" b="1" dirty="0"/>
              <a:t>to enter into force Q</a:t>
            </a:r>
            <a:r>
              <a:rPr lang="en-GB" b="1" dirty="0"/>
              <a:t>2</a:t>
            </a:r>
            <a:r>
              <a:rPr lang="en-US" b="1" dirty="0"/>
              <a:t> 2023</a:t>
            </a:r>
            <a:endParaRPr lang="en-US" dirty="0"/>
          </a:p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/>
              <a:t>Entry into application Q4 2024 onwards</a:t>
            </a:r>
          </a:p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err="1"/>
              <a:t>MiCA</a:t>
            </a:r>
            <a:r>
              <a:rPr lang="en-US" dirty="0"/>
              <a:t> policy mandates (</a:t>
            </a:r>
            <a:r>
              <a:rPr lang="en-GB" dirty="0"/>
              <a:t>EBA to prepare 20 technical standards and </a:t>
            </a:r>
            <a:r>
              <a:rPr lang="en-GB"/>
              <a:t>GL - 2 </a:t>
            </a:r>
            <a:r>
              <a:rPr lang="en-GB" dirty="0"/>
              <a:t>joint with ESMA, 1 </a:t>
            </a:r>
            <a:r>
              <a:rPr lang="en-GB"/>
              <a:t>joint-ESA)</a:t>
            </a:r>
            <a:endParaRPr lang="en-GB" dirty="0"/>
          </a:p>
          <a:p>
            <a:pPr marL="177800" indent="-177800" algn="just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dirty="0" err="1"/>
              <a:t>MiCA</a:t>
            </a:r>
            <a:r>
              <a:rPr lang="en-GB" dirty="0"/>
              <a:t> = a </a:t>
            </a:r>
            <a:r>
              <a:rPr lang="en-GB" b="1" dirty="0"/>
              <a:t>regulation</a:t>
            </a:r>
            <a:r>
              <a:rPr lang="en-GB" dirty="0"/>
              <a:t> intended to create a holistic approach to the regulation and supervision of crypto-asset activities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13</a:t>
            </a:fld>
            <a:endParaRPr lang="en-US" dirty="0">
              <a:solidFill>
                <a:srgbClr val="2F577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A67D1E-6184-4BB0-9207-2D343F691A0A}"/>
              </a:ext>
            </a:extLst>
          </p:cNvPr>
          <p:cNvSpPr txBox="1">
            <a:spLocks/>
          </p:cNvSpPr>
          <p:nvPr/>
        </p:nvSpPr>
        <p:spPr>
          <a:xfrm>
            <a:off x="359487" y="1061239"/>
            <a:ext cx="8686800" cy="416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751787-A57D-4849-81B1-CF40D4AAC854}"/>
              </a:ext>
            </a:extLst>
          </p:cNvPr>
          <p:cNvSpPr/>
          <p:nvPr/>
        </p:nvSpPr>
        <p:spPr>
          <a:xfrm>
            <a:off x="4622800" y="3959651"/>
            <a:ext cx="4040186" cy="243051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lvl="1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EBA’s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supervision tasks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issuers of:</a:t>
            </a:r>
          </a:p>
          <a:p>
            <a:pPr marL="723900" lvl="2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asset-referenced tokens (ARTs)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</a:t>
            </a:r>
          </a:p>
          <a:p>
            <a:pPr marL="723900" lvl="2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e-money tokens (EMTs) </a:t>
            </a:r>
          </a:p>
          <a:p>
            <a:pPr marL="266700" lvl="1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‘Other’ tasks:</a:t>
            </a:r>
          </a:p>
          <a:p>
            <a:pPr marL="723900" lvl="2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opinion classification of crypto assets</a:t>
            </a:r>
          </a:p>
          <a:p>
            <a:pPr marL="723900" lvl="2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intervention powers</a:t>
            </a:r>
          </a:p>
          <a:p>
            <a:pPr marL="723900" lvl="2" indent="-1746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monitoring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810D649-B172-4DBC-BCCC-F1ECFD39D7DA}"/>
              </a:ext>
            </a:extLst>
          </p:cNvPr>
          <p:cNvSpPr/>
          <p:nvPr/>
        </p:nvSpPr>
        <p:spPr>
          <a:xfrm>
            <a:off x="4622800" y="3543349"/>
            <a:ext cx="4040186" cy="416303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EBA tasks and role 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4E81BE-DE17-491C-B768-92C0809414D4}"/>
              </a:ext>
            </a:extLst>
          </p:cNvPr>
          <p:cNvSpPr txBox="1"/>
          <p:nvPr/>
        </p:nvSpPr>
        <p:spPr>
          <a:xfrm>
            <a:off x="2374998" y="2722690"/>
            <a:ext cx="20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Supervised by the EBA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D8E489-D8DD-476F-9F0D-8058B09B0423}"/>
              </a:ext>
            </a:extLst>
          </p:cNvPr>
          <p:cNvSpPr/>
          <p:nvPr/>
        </p:nvSpPr>
        <p:spPr>
          <a:xfrm>
            <a:off x="458711" y="1923068"/>
            <a:ext cx="1825518" cy="7170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Crypto-asset service providers (other than issuers) e.g. wallets and exchanges (CASPs)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0CF9B9-C49E-4261-9C0D-EA5B713A67F8}"/>
              </a:ext>
            </a:extLst>
          </p:cNvPr>
          <p:cNvSpPr/>
          <p:nvPr/>
        </p:nvSpPr>
        <p:spPr>
          <a:xfrm>
            <a:off x="2504708" y="1923067"/>
            <a:ext cx="1896980" cy="75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Issuers of significant asset-referenced or e-money tokens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A2B2BD-66AC-4575-A5DA-9B1836E65D5E}"/>
              </a:ext>
            </a:extLst>
          </p:cNvPr>
          <p:cNvSpPr/>
          <p:nvPr/>
        </p:nvSpPr>
        <p:spPr>
          <a:xfrm>
            <a:off x="4622042" y="1923069"/>
            <a:ext cx="1896980" cy="7171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Issuers of other asset-referenced or e-money tokens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DD44BB-0110-4012-87A0-149416142A3B}"/>
              </a:ext>
            </a:extLst>
          </p:cNvPr>
          <p:cNvSpPr/>
          <p:nvPr/>
        </p:nvSpPr>
        <p:spPr>
          <a:xfrm>
            <a:off x="6739376" y="1923066"/>
            <a:ext cx="1896980" cy="7171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Issuers of other crypto-assets</a:t>
            </a:r>
            <a:endParaRPr lang="en-GB" sz="12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72D681-31C1-454E-B03B-3BE83EA99732}"/>
              </a:ext>
            </a:extLst>
          </p:cNvPr>
          <p:cNvSpPr/>
          <p:nvPr/>
        </p:nvSpPr>
        <p:spPr>
          <a:xfrm>
            <a:off x="468313" y="2993423"/>
            <a:ext cx="8168042" cy="2580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Supervised at the national level</a:t>
            </a:r>
            <a:endParaRPr lang="en-GB" sz="1200" b="1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F158FDD-04C9-41EB-8745-4B8E6FC46CD2}"/>
              </a:ext>
            </a:extLst>
          </p:cNvPr>
          <p:cNvSpPr/>
          <p:nvPr/>
        </p:nvSpPr>
        <p:spPr>
          <a:xfrm rot="10800000">
            <a:off x="7554515" y="2711181"/>
            <a:ext cx="193941" cy="20633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56753ED-3F21-4BE4-AFE4-1F1E154D45FE}"/>
              </a:ext>
            </a:extLst>
          </p:cNvPr>
          <p:cNvSpPr/>
          <p:nvPr/>
        </p:nvSpPr>
        <p:spPr>
          <a:xfrm rot="10800000">
            <a:off x="5473562" y="2719975"/>
            <a:ext cx="193941" cy="20633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C0442855-214D-40CF-9346-967349934248}"/>
              </a:ext>
            </a:extLst>
          </p:cNvPr>
          <p:cNvSpPr/>
          <p:nvPr/>
        </p:nvSpPr>
        <p:spPr>
          <a:xfrm rot="10800000">
            <a:off x="1177530" y="2719975"/>
            <a:ext cx="193941" cy="20633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8F2A368E-0C11-4B0D-A023-87C84E6E7145}"/>
              </a:ext>
            </a:extLst>
          </p:cNvPr>
          <p:cNvSpPr/>
          <p:nvPr/>
        </p:nvSpPr>
        <p:spPr>
          <a:xfrm rot="10800000">
            <a:off x="3325545" y="2601319"/>
            <a:ext cx="193940" cy="182851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A7887EB-039A-455C-BA33-A64E7E9AF488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7223464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Innovation: Markets in Crypto-Assets (</a:t>
            </a:r>
            <a:r>
              <a:rPr lang="en-GB" dirty="0" err="1">
                <a:solidFill>
                  <a:schemeClr val="accent5"/>
                </a:solidFill>
              </a:rPr>
              <a:t>MiCA</a:t>
            </a:r>
            <a:r>
              <a:rPr lang="en-GB" dirty="0">
                <a:solidFill>
                  <a:schemeClr val="accent5"/>
                </a:solidFill>
              </a:rPr>
              <a:t>) and EBA’s future role</a:t>
            </a:r>
          </a:p>
        </p:txBody>
      </p:sp>
    </p:spTree>
    <p:extLst>
      <p:ext uri="{BB962C8B-B14F-4D97-AF65-F5344CB8AC3E}">
        <p14:creationId xmlns:p14="http://schemas.microsoft.com/office/powerpoint/2010/main" val="65167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AEE6-9BC7-4FE4-B11F-9ADC92F5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1120"/>
            <a:ext cx="7765627" cy="1327160"/>
          </a:xfrm>
        </p:spPr>
        <p:txBody>
          <a:bodyPr>
            <a:normAutofit/>
          </a:bodyPr>
          <a:lstStyle/>
          <a:p>
            <a:pPr marL="0" lvl="2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en-GB" b="1" dirty="0">
                <a:solidFill>
                  <a:schemeClr val="tx2"/>
                </a:solidFill>
              </a:rPr>
              <a:t>Build an adequate framework for EU banks and their supervisors to mitigate ESG risks and support an orderly transition to a sustainable economy…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877E0-5BD2-4FA0-B4D6-4D3FDAB1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173E62-F2BD-41F9-91C7-0D24A3EC00F0}"/>
              </a:ext>
            </a:extLst>
          </p:cNvPr>
          <p:cNvSpPr txBox="1">
            <a:spLocks/>
          </p:cNvSpPr>
          <p:nvPr/>
        </p:nvSpPr>
        <p:spPr>
          <a:xfrm>
            <a:off x="735357" y="2898764"/>
            <a:ext cx="3427307" cy="168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FontTx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457200" rtl="0" eaLnBrk="1" latinLnBrk="0" hangingPunct="1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228600" algn="l" defTabSz="457200" rtl="0" eaLnBrk="1" latinLnBrk="0" hangingPunct="1">
              <a:spcBef>
                <a:spcPts val="500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Closing the data gap - through risk analysis, monitoring, stress tests</a:t>
            </a:r>
          </a:p>
          <a:p>
            <a:pPr marL="285743" indent="-285743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Setting guidance for bank risk management and supervisors’ practices</a:t>
            </a:r>
          </a:p>
          <a:p>
            <a:pPr marL="285743" indent="-285743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Embedding ESG risks in bank regulation and bank strategies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F8FA8-B3D9-4B86-A747-33072A3C0B43}"/>
              </a:ext>
            </a:extLst>
          </p:cNvPr>
          <p:cNvSpPr txBox="1">
            <a:spLocks/>
          </p:cNvSpPr>
          <p:nvPr/>
        </p:nvSpPr>
        <p:spPr>
          <a:xfrm>
            <a:off x="457199" y="4983092"/>
            <a:ext cx="8378457" cy="79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FontTx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457200" rtl="0" eaLnBrk="1" latinLnBrk="0" hangingPunct="1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228600" algn="l" defTabSz="457200" rtl="0" eaLnBrk="1" latinLnBrk="0" hangingPunct="1">
              <a:spcBef>
                <a:spcPts val="500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600" b="1" dirty="0"/>
              <a:t>… through a holistic and sequenced approach…</a:t>
            </a:r>
          </a:p>
          <a:p>
            <a:pPr>
              <a:buClr>
                <a:schemeClr val="tx2"/>
              </a:buClr>
            </a:pPr>
            <a:r>
              <a:rPr lang="en-US" sz="1600" dirty="0"/>
              <a:t>… </a:t>
            </a:r>
            <a:r>
              <a:rPr lang="en-US" sz="1600" b="1" dirty="0"/>
              <a:t>rooted in international and sectoral coordination </a:t>
            </a:r>
            <a:r>
              <a:rPr lang="en-US" sz="1600" dirty="0"/>
              <a:t>(Basel, across EU financial sectors, NGFS…)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F880BD9-3E2A-4603-859A-689F1B2ABB53}"/>
              </a:ext>
            </a:extLst>
          </p:cNvPr>
          <p:cNvSpPr/>
          <p:nvPr/>
        </p:nvSpPr>
        <p:spPr>
          <a:xfrm>
            <a:off x="1671638" y="2367913"/>
            <a:ext cx="1085851" cy="410747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DAC946E-6D02-41D4-BF6D-5871E9669F54}"/>
              </a:ext>
            </a:extLst>
          </p:cNvPr>
          <p:cNvSpPr/>
          <p:nvPr/>
        </p:nvSpPr>
        <p:spPr>
          <a:xfrm>
            <a:off x="5557202" y="2374699"/>
            <a:ext cx="1172211" cy="410747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97872D-D142-4122-8717-DED57D2EC1D5}"/>
              </a:ext>
            </a:extLst>
          </p:cNvPr>
          <p:cNvSpPr txBox="1">
            <a:spLocks/>
          </p:cNvSpPr>
          <p:nvPr/>
        </p:nvSpPr>
        <p:spPr>
          <a:xfrm>
            <a:off x="4468284" y="2898763"/>
            <a:ext cx="3940361" cy="168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FontTx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457200" rtl="0" eaLnBrk="1" latinLnBrk="0" hangingPunct="1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228600" algn="l" defTabSz="457200" rtl="0" eaLnBrk="1" latinLnBrk="0" hangingPunct="1">
              <a:spcBef>
                <a:spcPts val="500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a thorough but proportionate application</a:t>
            </a:r>
          </a:p>
          <a:p>
            <a:pPr marL="285743" indent="-285743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Facilitate convergence at EU and international levels</a:t>
            </a:r>
          </a:p>
          <a:p>
            <a:pPr marL="285743" indent="-285743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 resilience of the EU banking sector and broader economy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FAC849-BDEA-4DC6-BA93-1545B56D489C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6890327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EBA’s work on ESG risks and sustainable finance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8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CFC4-C2B8-4206-92A7-A09F53AED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lnSpc>
                <a:spcPct val="115000"/>
              </a:lnSpc>
              <a:spcAft>
                <a:spcPts val="45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Risk-based approach addressing all three pillars of the banking prudential framework:</a:t>
            </a:r>
          </a:p>
          <a:p>
            <a:pPr marL="0" lvl="2" indent="0">
              <a:lnSpc>
                <a:spcPct val="115000"/>
              </a:lnSpc>
              <a:spcAft>
                <a:spcPts val="450"/>
              </a:spcAft>
              <a:buNone/>
            </a:pPr>
            <a:endParaRPr lang="en-US" sz="100" b="1" dirty="0">
              <a:solidFill>
                <a:schemeClr val="tx2"/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 and disclosures (pillar 3)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management and supervision (pillar 2)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 and stress-testing (pillar 2)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Prudential (capital) treatment of exposures (pillar 1)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Supervisory reporting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 and labels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 greenwashing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5331" lvl="2" indent="-28574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ESG risks and sustainable finance monitoring framework</a:t>
            </a:r>
            <a:endParaRPr lang="en-GB" sz="11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EAE42-0E98-41C6-8085-56DE3FAF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68E4C05-E775-45E2-A65F-87522392AD40}"/>
              </a:ext>
            </a:extLst>
          </p:cNvPr>
          <p:cNvSpPr/>
          <p:nvPr/>
        </p:nvSpPr>
        <p:spPr>
          <a:xfrm>
            <a:off x="5774385" y="3616386"/>
            <a:ext cx="264394" cy="13546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B138EE7-D908-48D3-9F0F-A06BC3C84E75}"/>
              </a:ext>
            </a:extLst>
          </p:cNvPr>
          <p:cNvSpPr/>
          <p:nvPr/>
        </p:nvSpPr>
        <p:spPr>
          <a:xfrm>
            <a:off x="5774385" y="2197922"/>
            <a:ext cx="264394" cy="13546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E7449-60D5-4BDB-9C33-EC9D7C043B2F}"/>
              </a:ext>
            </a:extLst>
          </p:cNvPr>
          <p:cNvSpPr txBox="1"/>
          <p:nvPr/>
        </p:nvSpPr>
        <p:spPr>
          <a:xfrm>
            <a:off x="6305974" y="2733558"/>
            <a:ext cx="161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Well engaged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385C9-43ED-4F66-BBF3-F57924EAF00C}"/>
              </a:ext>
            </a:extLst>
          </p:cNvPr>
          <p:cNvSpPr txBox="1"/>
          <p:nvPr/>
        </p:nvSpPr>
        <p:spPr>
          <a:xfrm>
            <a:off x="6305974" y="4124442"/>
            <a:ext cx="1703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More to come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9C8949-FFD5-455F-A6EA-4A0A12CB42FA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6890327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Main areas of EBA’s ESG work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2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2060766"/>
              </p:ext>
            </p:extLst>
          </p:nvPr>
        </p:nvGraphicFramePr>
        <p:xfrm>
          <a:off x="1861749" y="1812740"/>
          <a:ext cx="4947240" cy="327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7913" y="1390868"/>
            <a:ext cx="2825471" cy="1556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170974" indent="-170974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Report on ESG risk management and supervision 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(June 2021)</a:t>
            </a:r>
            <a:endParaRPr lang="en-US" sz="1350" dirty="0"/>
          </a:p>
          <a:p>
            <a:pPr marL="170974" indent="-170974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Update of various guidelines to incorporate ESG considerations – loan origination, governance, remuneration </a:t>
            </a:r>
            <a:endParaRPr lang="en-GB" sz="900" b="1" dirty="0">
              <a:solidFill>
                <a:schemeClr val="tx2"/>
              </a:solidFill>
              <a:cs typeface="Calibri" panose="020F0502020204030204"/>
            </a:endParaRPr>
          </a:p>
          <a:p>
            <a:pPr marL="170974" indent="-170974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Report on incorporating ESG aspects in supervision of investment firms </a:t>
            </a: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(October 2022)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128111" indent="-128111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Guidelines on ESG risk management </a:t>
            </a:r>
            <a:r>
              <a:rPr lang="en-GB" sz="900" b="1" i="1" dirty="0">
                <a:solidFill>
                  <a:schemeClr val="accent6"/>
                </a:solidFill>
              </a:rPr>
              <a:t>(consultation planned in 2023)</a:t>
            </a:r>
            <a:endParaRPr lang="en-GB" sz="900" b="1" i="1" dirty="0">
              <a:solidFill>
                <a:schemeClr val="accent6"/>
              </a:solidFill>
              <a:cs typeface="Calibri" panose="020F0502020204030204"/>
            </a:endParaRPr>
          </a:p>
          <a:p>
            <a:pPr marL="128111" indent="-128111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Review of SREP Guidelines</a:t>
            </a:r>
            <a:endParaRPr lang="en-GB" sz="900" b="1" dirty="0">
              <a:solidFill>
                <a:schemeClr val="accent6"/>
              </a:solidFill>
              <a:cs typeface="Calibri" panose="020F0502020204030204"/>
            </a:endParaRPr>
          </a:p>
        </p:txBody>
      </p:sp>
      <p:cxnSp>
        <p:nvCxnSpPr>
          <p:cNvPr id="47" name="Elbow Connector 46"/>
          <p:cNvCxnSpPr>
            <a:cxnSpLocks/>
            <a:endCxn id="9" idx="1"/>
          </p:cNvCxnSpPr>
          <p:nvPr/>
        </p:nvCxnSpPr>
        <p:spPr>
          <a:xfrm flipV="1">
            <a:off x="5200653" y="2169286"/>
            <a:ext cx="597260" cy="186101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cxnSpLocks/>
          </p:cNvCxnSpPr>
          <p:nvPr/>
        </p:nvCxnSpPr>
        <p:spPr>
          <a:xfrm>
            <a:off x="4908056" y="4889155"/>
            <a:ext cx="505803" cy="142673"/>
          </a:xfrm>
          <a:prstGeom prst="bentConnector3">
            <a:avLst>
              <a:gd name="adj1" fmla="val 914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9447" y="1420282"/>
            <a:ext cx="1981374" cy="20467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46" indent="-171446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ITS on Pillar 3 disclosures on ESG risks 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(implementation from 2023, </a:t>
            </a:r>
            <a:r>
              <a:rPr lang="en-GB" sz="900" b="1" i="1" dirty="0">
                <a:solidFill>
                  <a:schemeClr val="accent6"/>
                </a:solidFill>
              </a:rPr>
              <a:t>further updates planned 2024-2025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46" indent="-171446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EBA’s advice to EU COM on Green Asset Ratio under the Taxonomy</a:t>
            </a:r>
          </a:p>
          <a:p>
            <a:pPr marL="171446" indent="-171446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Joint ESAs RTS under Sustainable Finance Disclosure Regulation 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(implementation from 2023, </a:t>
            </a:r>
            <a:r>
              <a:rPr lang="en-GB" sz="900" b="1" i="1" dirty="0">
                <a:solidFill>
                  <a:schemeClr val="accent6"/>
                </a:solidFill>
              </a:rPr>
              <a:t>further updates ongoing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46" indent="-171446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Joint ESAs RTS on sustainability disclosures for STS securitisation </a:t>
            </a:r>
            <a:r>
              <a:rPr lang="en-GB" sz="900" b="1" i="1" dirty="0">
                <a:solidFill>
                  <a:schemeClr val="accent6"/>
                </a:solidFill>
              </a:rPr>
              <a:t>(by end-2022)</a:t>
            </a:r>
          </a:p>
        </p:txBody>
      </p:sp>
      <p:cxnSp>
        <p:nvCxnSpPr>
          <p:cNvPr id="68" name="Elbow Connector 67"/>
          <p:cNvCxnSpPr>
            <a:cxnSpLocks/>
          </p:cNvCxnSpPr>
          <p:nvPr/>
        </p:nvCxnSpPr>
        <p:spPr>
          <a:xfrm rot="10800000">
            <a:off x="2100821" y="2136343"/>
            <a:ext cx="768615" cy="31456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441427" y="4514826"/>
            <a:ext cx="3302524" cy="9233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Report on sustainable securitisation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(March 2022)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Advice on green retail loans and green mortgages </a:t>
            </a:r>
            <a:r>
              <a:rPr lang="en-GB" sz="900" b="1" i="1" dirty="0">
                <a:solidFill>
                  <a:schemeClr val="accent6"/>
                </a:solidFill>
              </a:rPr>
              <a:t>(end 2023)</a:t>
            </a: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Advice on greenwashing </a:t>
            </a:r>
            <a:r>
              <a:rPr lang="en-GB" sz="900" b="1" i="1" dirty="0">
                <a:solidFill>
                  <a:schemeClr val="accent6"/>
                </a:solidFill>
              </a:rPr>
              <a:t>(progress report May 2023, final report May 2024)</a:t>
            </a: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Commission and ESAs expected to assess the need for standards for sustainable loans and bonds</a:t>
            </a:r>
            <a:endParaRPr lang="en-GB" sz="900" b="1" i="1" dirty="0">
              <a:solidFill>
                <a:schemeClr val="accent6"/>
              </a:solidFill>
            </a:endParaRPr>
          </a:p>
        </p:txBody>
      </p:sp>
      <p:cxnSp>
        <p:nvCxnSpPr>
          <p:cNvPr id="78" name="Elbow Connector 77"/>
          <p:cNvCxnSpPr>
            <a:cxnSpLocks/>
          </p:cNvCxnSpPr>
          <p:nvPr/>
        </p:nvCxnSpPr>
        <p:spPr>
          <a:xfrm rot="5400000" flipH="1" flipV="1">
            <a:off x="3067705" y="4860833"/>
            <a:ext cx="355169" cy="346733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19571" y="5239769"/>
            <a:ext cx="1994642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900" b="1" dirty="0">
                <a:solidFill>
                  <a:schemeClr val="accent6"/>
                </a:solidFill>
              </a:rPr>
              <a:t>ITS on the inclusion of banks’ exposures to ESG risks in supervisory reporting</a:t>
            </a:r>
            <a:endParaRPr lang="en-GB" sz="900" b="1" i="1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D9704-381B-4FD8-B153-13B11D6DBF8B}"/>
              </a:ext>
            </a:extLst>
          </p:cNvPr>
          <p:cNvSpPr txBox="1"/>
          <p:nvPr/>
        </p:nvSpPr>
        <p:spPr>
          <a:xfrm>
            <a:off x="188399" y="4293424"/>
            <a:ext cx="196316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900" b="1" dirty="0">
                <a:solidFill>
                  <a:schemeClr val="tx2"/>
                </a:solidFill>
              </a:rPr>
              <a:t>Discussion paper on the role of environmental risks in the prudential framework 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(May 2022, </a:t>
            </a:r>
            <a:r>
              <a:rPr lang="en-GB" sz="900" b="1" i="1" dirty="0">
                <a:solidFill>
                  <a:schemeClr val="accent6"/>
                </a:solidFill>
              </a:rPr>
              <a:t>final report in 2023</a:t>
            </a: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D22AF-4391-447A-885B-56224F1A8B15}"/>
              </a:ext>
            </a:extLst>
          </p:cNvPr>
          <p:cNvSpPr txBox="1"/>
          <p:nvPr/>
        </p:nvSpPr>
        <p:spPr>
          <a:xfrm>
            <a:off x="6157915" y="3087324"/>
            <a:ext cx="2248673" cy="12259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28588" indent="-128588" algn="just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tx2"/>
                </a:solidFill>
              </a:rPr>
              <a:t>Pilot climate exercise </a:t>
            </a: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(April 2021)</a:t>
            </a: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One-off cross-sector system-wide climate stress test (</a:t>
            </a:r>
            <a:r>
              <a:rPr lang="en-GB" sz="900" b="1" i="1" dirty="0">
                <a:solidFill>
                  <a:schemeClr val="accent6"/>
                </a:solidFill>
              </a:rPr>
              <a:t>2023-2024</a:t>
            </a:r>
            <a:r>
              <a:rPr lang="en-GB" sz="900" b="1" dirty="0">
                <a:solidFill>
                  <a:schemeClr val="accent6"/>
                </a:solidFill>
              </a:rPr>
              <a:t>)</a:t>
            </a: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Guidelines on banks’ ESG risks stress testing </a:t>
            </a:r>
            <a:r>
              <a:rPr lang="en-GB" sz="900" b="1" i="1" dirty="0">
                <a:solidFill>
                  <a:schemeClr val="accent6"/>
                </a:solidFill>
              </a:rPr>
              <a:t>(consultation planned in 2023)</a:t>
            </a:r>
            <a:endParaRPr lang="en-GB" sz="900" b="1" dirty="0">
              <a:solidFill>
                <a:schemeClr val="accent6"/>
              </a:solidFill>
            </a:endParaRP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Regular EU-wide climate stress tests</a:t>
            </a: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Joint ESAs Guidelines on supervisory stress testing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EE7BF837-9024-4899-9A97-7A7D56E4DC8B}"/>
              </a:ext>
            </a:extLst>
          </p:cNvPr>
          <p:cNvSpPr/>
          <p:nvPr/>
        </p:nvSpPr>
        <p:spPr>
          <a:xfrm rot="5400000">
            <a:off x="2321638" y="2891213"/>
            <a:ext cx="1124042" cy="1069991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ESG risk monitoring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C47D93-7AF0-44BB-953F-C8C94D10CC5C}"/>
              </a:ext>
            </a:extLst>
          </p:cNvPr>
          <p:cNvSpPr txBox="1"/>
          <p:nvPr/>
        </p:nvSpPr>
        <p:spPr>
          <a:xfrm>
            <a:off x="449372" y="3566663"/>
            <a:ext cx="174557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28588" indent="-128588" algn="just">
              <a:buFont typeface="Wingdings" panose="05000000000000000000" pitchFamily="2" charset="2"/>
              <a:buChar char="§"/>
            </a:pPr>
            <a:r>
              <a:rPr lang="en-US" sz="900" b="1" dirty="0">
                <a:solidFill>
                  <a:schemeClr val="accent6"/>
                </a:solidFill>
              </a:rPr>
              <a:t>Monitoring of climate-related financial stability risks by EC, ECB, ESAs and NCAs</a:t>
            </a:r>
          </a:p>
          <a:p>
            <a:pPr marL="128585" indent="-128585" algn="just">
              <a:buFont typeface="Wingdings" panose="05000000000000000000" pitchFamily="2" charset="2"/>
              <a:buChar char="§"/>
            </a:pPr>
            <a:r>
              <a:rPr lang="en-GB" sz="900" b="1" dirty="0">
                <a:solidFill>
                  <a:schemeClr val="accent6"/>
                </a:solidFill>
              </a:rPr>
              <a:t>Monitoring of ESG risks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6095F1C-8146-43B9-8394-B7275700B0E0}"/>
              </a:ext>
            </a:extLst>
          </p:cNvPr>
          <p:cNvCxnSpPr>
            <a:cxnSpLocks/>
          </p:cNvCxnSpPr>
          <p:nvPr/>
        </p:nvCxnSpPr>
        <p:spPr>
          <a:xfrm flipH="1">
            <a:off x="2184373" y="3610909"/>
            <a:ext cx="145658" cy="302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ACFA61-5EDF-4C96-96CE-B398350B92A8}"/>
              </a:ext>
            </a:extLst>
          </p:cNvPr>
          <p:cNvCxnSpPr>
            <a:cxnSpLocks/>
          </p:cNvCxnSpPr>
          <p:nvPr/>
        </p:nvCxnSpPr>
        <p:spPr>
          <a:xfrm flipH="1">
            <a:off x="5725348" y="3605486"/>
            <a:ext cx="43256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Elbow Connector 77">
            <a:extLst>
              <a:ext uri="{FF2B5EF4-FFF2-40B4-BE49-F238E27FC236}">
                <a16:creationId xmlns:a16="http://schemas.microsoft.com/office/drawing/2014/main" id="{60367DF3-0C48-4ACC-96C7-75E254C7FDF0}"/>
              </a:ext>
            </a:extLst>
          </p:cNvPr>
          <p:cNvCxnSpPr>
            <a:cxnSpLocks/>
          </p:cNvCxnSpPr>
          <p:nvPr/>
        </p:nvCxnSpPr>
        <p:spPr>
          <a:xfrm flipV="1">
            <a:off x="2184373" y="3762195"/>
            <a:ext cx="1270397" cy="71847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296FD60-90C1-4476-B00C-52A1A7890651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6890327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accent5"/>
                </a:solidFill>
              </a:rPr>
              <a:t>EBA’s ESG publications and deliverables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0587B87-2615-41E7-8467-75BFACC5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034" y="6498897"/>
            <a:ext cx="777766" cy="222579"/>
          </a:xfrm>
        </p:spPr>
        <p:txBody>
          <a:bodyPr/>
          <a:lstStyle/>
          <a:p>
            <a:fld id="{03930D90-B5AE-694C-AF4D-B5392C9919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5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6DCADA-3037-4EC6-A4A2-B7D37605E97D}"/>
              </a:ext>
            </a:extLst>
          </p:cNvPr>
          <p:cNvSpPr txBox="1">
            <a:spLocks/>
          </p:cNvSpPr>
          <p:nvPr/>
        </p:nvSpPr>
        <p:spPr>
          <a:xfrm>
            <a:off x="3625702" y="404038"/>
            <a:ext cx="5231216" cy="21052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457200" rtl="0" eaLnBrk="1" latinLnBrk="0" hangingPunct="1"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228600" algn="l" defTabSz="457200" rtl="0" eaLnBrk="1" latinLnBrk="0" hangingPunct="1">
              <a:spcBef>
                <a:spcPts val="500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40000" marR="0" indent="-28575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THANK YOU FOR YOUR ATTENTION!</a:t>
            </a:r>
          </a:p>
          <a:p>
            <a:pPr lvl="1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PLEASE VISIT OUR WEBSITE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49A2-39D2-419F-9BC5-5BF005EF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9292"/>
            <a:ext cx="6663559" cy="555071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1E31-BC53-413C-960F-0F1BDA98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0815"/>
            <a:ext cx="8229600" cy="328671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2000" b="1" dirty="0"/>
              <a:t>The current outlook for EU banking / financial firms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b="1" dirty="0"/>
              <a:t>Regulatory developments in the EU banking / financial sector</a:t>
            </a:r>
          </a:p>
          <a:p>
            <a:pPr marL="630450" lvl="1" indent="-400050"/>
            <a:r>
              <a:rPr lang="en-GB" sz="2000" dirty="0"/>
              <a:t>Basel 3</a:t>
            </a:r>
          </a:p>
          <a:p>
            <a:pPr marL="630450" lvl="1" indent="-400050"/>
            <a:r>
              <a:rPr lang="en-GB" sz="2000" dirty="0"/>
              <a:t>Innovation</a:t>
            </a:r>
          </a:p>
          <a:p>
            <a:pPr marL="630450" lvl="1" indent="-400050"/>
            <a:r>
              <a:rPr lang="en-GB" sz="2000" dirty="0"/>
              <a:t>ESG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10C5B-78D2-4421-9ABA-F4557A49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2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7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3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4D2D-6E47-4458-8291-B1A40F9D323C}"/>
              </a:ext>
            </a:extLst>
          </p:cNvPr>
          <p:cNvSpPr txBox="1"/>
          <p:nvPr/>
        </p:nvSpPr>
        <p:spPr>
          <a:xfrm>
            <a:off x="408869" y="3838618"/>
            <a:ext cx="402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Energy intensity (100 = 2011)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304800" y="177239"/>
            <a:ext cx="7259781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Challenging outlook for banks but robust capital levels…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9F9623-56FB-4A0A-8CD5-CCA9815C792C}"/>
              </a:ext>
            </a:extLst>
          </p:cNvPr>
          <p:cNvCxnSpPr>
            <a:cxnSpLocks/>
          </p:cNvCxnSpPr>
          <p:nvPr/>
        </p:nvCxnSpPr>
        <p:spPr>
          <a:xfrm flipV="1">
            <a:off x="360537" y="4085099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7B26B-3604-4ECA-9784-3C87D97FE82A}"/>
              </a:ext>
            </a:extLst>
          </p:cNvPr>
          <p:cNvCxnSpPr>
            <a:cxnSpLocks/>
          </p:cNvCxnSpPr>
          <p:nvPr/>
        </p:nvCxnSpPr>
        <p:spPr>
          <a:xfrm flipV="1">
            <a:off x="316155" y="1114498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F235A6-E416-477A-BD0D-F70E6B155DB8}"/>
              </a:ext>
            </a:extLst>
          </p:cNvPr>
          <p:cNvSpPr txBox="1"/>
          <p:nvPr/>
        </p:nvSpPr>
        <p:spPr>
          <a:xfrm>
            <a:off x="4649303" y="3850399"/>
            <a:ext cx="421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FL CET1 ratios (June-2022)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9807B-389D-43BB-AF1B-3F88FF1A5D7A}"/>
              </a:ext>
            </a:extLst>
          </p:cNvPr>
          <p:cNvCxnSpPr>
            <a:cxnSpLocks/>
          </p:cNvCxnSpPr>
          <p:nvPr/>
        </p:nvCxnSpPr>
        <p:spPr>
          <a:xfrm flipV="1">
            <a:off x="4649304" y="4081231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0A80E2-C289-4754-990A-39C00B08A929}"/>
              </a:ext>
            </a:extLst>
          </p:cNvPr>
          <p:cNvSpPr txBox="1"/>
          <p:nvPr/>
        </p:nvSpPr>
        <p:spPr>
          <a:xfrm>
            <a:off x="364487" y="865136"/>
            <a:ext cx="40457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GDP and inflation projections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580BA-2B4D-47F1-98D8-79EDB10A5051}"/>
              </a:ext>
            </a:extLst>
          </p:cNvPr>
          <p:cNvSpPr txBox="1"/>
          <p:nvPr/>
        </p:nvSpPr>
        <p:spPr>
          <a:xfrm>
            <a:off x="359999" y="6355756"/>
            <a:ext cx="4253345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European Commission Autumn 2022 Economic Forecasts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1011F-39A2-4CFA-83B3-213A4AB23215}"/>
              </a:ext>
            </a:extLst>
          </p:cNvPr>
          <p:cNvSpPr txBox="1"/>
          <p:nvPr/>
        </p:nvSpPr>
        <p:spPr>
          <a:xfrm>
            <a:off x="4571999" y="753371"/>
            <a:ext cx="4163131" cy="28210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Recent macroeconomic projections point to a sharp economic slowdown, with EU possibly in technical recession in 4Q22-1Q23 and MT economy expected to fare comparatively better.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EU countries reduced energy intensity in recent years (Eurostat). 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High banks capital ratios as of June 22: EU/EEA FL CET1 ratio at 15% (17.9% in Malta).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4547D6-BAC8-4745-A6B4-3E58F4D1AA9F}"/>
              </a:ext>
            </a:extLst>
          </p:cNvPr>
          <p:cNvSpPr txBox="1"/>
          <p:nvPr/>
        </p:nvSpPr>
        <p:spPr>
          <a:xfrm>
            <a:off x="4649303" y="6304287"/>
            <a:ext cx="4253345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6C1A4-DDF9-44BC-827E-42F5A3964468}"/>
              </a:ext>
            </a:extLst>
          </p:cNvPr>
          <p:cNvSpPr txBox="1"/>
          <p:nvPr/>
        </p:nvSpPr>
        <p:spPr>
          <a:xfrm>
            <a:off x="293209" y="3615208"/>
            <a:ext cx="4253345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European Commission Autumn 2022 Economic Forecasts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655F83-0699-4BF7-A89B-7E710CE1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25" y="4114860"/>
            <a:ext cx="4073455" cy="2208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80D6D4-A2EF-46B6-9028-FB203664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5" y="1152444"/>
            <a:ext cx="4073455" cy="2444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0DFCBA-B7D7-444C-88E1-962D272B5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303" y="4114861"/>
            <a:ext cx="4121786" cy="22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9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CEB31-D98C-40C6-8432-D5C316E7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68174"/>
            <a:ext cx="4073455" cy="23223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4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4D2D-6E47-4458-8291-B1A40F9D323C}"/>
              </a:ext>
            </a:extLst>
          </p:cNvPr>
          <p:cNvSpPr txBox="1"/>
          <p:nvPr/>
        </p:nvSpPr>
        <p:spPr>
          <a:xfrm>
            <a:off x="360000" y="3575355"/>
            <a:ext cx="402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LCR by currency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292689" y="204388"/>
            <a:ext cx="7536873" cy="5550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… and comfortable liquidity positions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9F9623-56FB-4A0A-8CD5-CCA9815C792C}"/>
              </a:ext>
            </a:extLst>
          </p:cNvPr>
          <p:cNvCxnSpPr>
            <a:cxnSpLocks/>
          </p:cNvCxnSpPr>
          <p:nvPr/>
        </p:nvCxnSpPr>
        <p:spPr>
          <a:xfrm flipV="1">
            <a:off x="360537" y="1137695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4C81DA-87B8-497B-26D6-309E82E0B38E}"/>
              </a:ext>
            </a:extLst>
          </p:cNvPr>
          <p:cNvSpPr txBox="1"/>
          <p:nvPr/>
        </p:nvSpPr>
        <p:spPr>
          <a:xfrm>
            <a:off x="360000" y="6270962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21840A-C9B7-47E8-8EF8-50C555BF7883}"/>
              </a:ext>
            </a:extLst>
          </p:cNvPr>
          <p:cNvCxnSpPr>
            <a:cxnSpLocks/>
          </p:cNvCxnSpPr>
          <p:nvPr/>
        </p:nvCxnSpPr>
        <p:spPr>
          <a:xfrm flipV="1">
            <a:off x="360537" y="3804427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6F0D0B-46EF-4734-A2A6-C9A9B49AA613}"/>
              </a:ext>
            </a:extLst>
          </p:cNvPr>
          <p:cNvSpPr txBox="1"/>
          <p:nvPr/>
        </p:nvSpPr>
        <p:spPr>
          <a:xfrm>
            <a:off x="4612322" y="3570392"/>
            <a:ext cx="40457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EUR/USD 3-month cross currency basis swap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1BF10F-357C-49C3-A698-B806F9CE84CA}"/>
              </a:ext>
            </a:extLst>
          </p:cNvPr>
          <p:cNvCxnSpPr>
            <a:cxnSpLocks/>
          </p:cNvCxnSpPr>
          <p:nvPr/>
        </p:nvCxnSpPr>
        <p:spPr>
          <a:xfrm flipV="1">
            <a:off x="4613345" y="3804426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B62E98-CE3C-494D-BA99-0F7ABC6016BB}"/>
              </a:ext>
            </a:extLst>
          </p:cNvPr>
          <p:cNvSpPr txBox="1"/>
          <p:nvPr/>
        </p:nvSpPr>
        <p:spPr>
          <a:xfrm>
            <a:off x="4476775" y="806731"/>
            <a:ext cx="4210025" cy="2716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LCR and NSFR standing at 164.9% and 126.9% as of June 2022 respectively (415.4% and 183.1% in MT respectively).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Going forward, more volatile/expensive market conditions may affect: </a:t>
            </a:r>
          </a:p>
          <a:p>
            <a:pPr marL="742950" lvl="2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costs in a context of TLTRO-III loans repayments</a:t>
            </a:r>
          </a:p>
          <a:p>
            <a:pPr marL="742950" lvl="2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LCRs in USD and GBP often below 100%</a:t>
            </a:r>
          </a:p>
          <a:p>
            <a:pPr marL="742950" lvl="2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Refinancing/building up of MREL.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35C01-8A4A-49C5-96C0-678D5785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3853459"/>
            <a:ext cx="4130235" cy="22825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C79656-41F6-481E-9AF6-F925B01C328A}"/>
              </a:ext>
            </a:extLst>
          </p:cNvPr>
          <p:cNvSpPr txBox="1"/>
          <p:nvPr/>
        </p:nvSpPr>
        <p:spPr>
          <a:xfrm>
            <a:off x="317754" y="909973"/>
            <a:ext cx="402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Selected </a:t>
            </a:r>
            <a:r>
              <a:rPr lang="en-GB" sz="1200" b="1" dirty="0" err="1">
                <a:solidFill>
                  <a:schemeClr val="accent5"/>
                </a:solidFill>
              </a:rPr>
              <a:t>iBoxx</a:t>
            </a:r>
            <a:r>
              <a:rPr lang="en-GB" sz="1200" b="1" dirty="0">
                <a:solidFill>
                  <a:schemeClr val="accent5"/>
                </a:solidFill>
              </a:rPr>
              <a:t> indices (asset swap spreads)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2A885-677F-4322-BF85-E69BE581E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322" y="3821410"/>
            <a:ext cx="4073455" cy="24289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35D933-7ABE-4B49-88B1-30F0932071A7}"/>
              </a:ext>
            </a:extLst>
          </p:cNvPr>
          <p:cNvSpPr txBox="1"/>
          <p:nvPr/>
        </p:nvSpPr>
        <p:spPr>
          <a:xfrm>
            <a:off x="292689" y="3424173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IHS Markit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0CCAD8-8FA5-46A4-8204-DDCEDA4651D7}"/>
              </a:ext>
            </a:extLst>
          </p:cNvPr>
          <p:cNvSpPr txBox="1"/>
          <p:nvPr/>
        </p:nvSpPr>
        <p:spPr>
          <a:xfrm>
            <a:off x="4612322" y="6258059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19867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5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4D2D-6E47-4458-8291-B1A40F9D323C}"/>
              </a:ext>
            </a:extLst>
          </p:cNvPr>
          <p:cNvSpPr txBox="1"/>
          <p:nvPr/>
        </p:nvSpPr>
        <p:spPr>
          <a:xfrm>
            <a:off x="408869" y="891214"/>
            <a:ext cx="402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NPL ratio and Stage 2 allocation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7259781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First signs of asset quality deterioration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9F9623-56FB-4A0A-8CD5-CCA9815C792C}"/>
              </a:ext>
            </a:extLst>
          </p:cNvPr>
          <p:cNvCxnSpPr>
            <a:cxnSpLocks/>
          </p:cNvCxnSpPr>
          <p:nvPr/>
        </p:nvCxnSpPr>
        <p:spPr>
          <a:xfrm flipV="1">
            <a:off x="360537" y="1137695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7B26B-3604-4ECA-9784-3C87D97FE82A}"/>
              </a:ext>
            </a:extLst>
          </p:cNvPr>
          <p:cNvCxnSpPr>
            <a:cxnSpLocks/>
          </p:cNvCxnSpPr>
          <p:nvPr/>
        </p:nvCxnSpPr>
        <p:spPr>
          <a:xfrm flipV="1">
            <a:off x="360537" y="3831061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F235A6-E416-477A-BD0D-F70E6B155DB8}"/>
              </a:ext>
            </a:extLst>
          </p:cNvPr>
          <p:cNvSpPr txBox="1"/>
          <p:nvPr/>
        </p:nvSpPr>
        <p:spPr>
          <a:xfrm>
            <a:off x="4544072" y="3581699"/>
            <a:ext cx="421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Banks expect asset quality deterioration in the next 12 months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9807B-389D-43BB-AF1B-3F88FF1A5D7A}"/>
              </a:ext>
            </a:extLst>
          </p:cNvPr>
          <p:cNvCxnSpPr>
            <a:cxnSpLocks/>
          </p:cNvCxnSpPr>
          <p:nvPr/>
        </p:nvCxnSpPr>
        <p:spPr>
          <a:xfrm flipV="1">
            <a:off x="4613345" y="3833592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0A80E2-C289-4754-990A-39C00B08A929}"/>
              </a:ext>
            </a:extLst>
          </p:cNvPr>
          <p:cNvSpPr txBox="1"/>
          <p:nvPr/>
        </p:nvSpPr>
        <p:spPr>
          <a:xfrm>
            <a:off x="408869" y="3581699"/>
            <a:ext cx="40457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Share of loans to energy-intensive sectors* over total NFC loans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C81DA-87B8-497B-26D6-309E82E0B38E}"/>
              </a:ext>
            </a:extLst>
          </p:cNvPr>
          <p:cNvSpPr txBox="1"/>
          <p:nvPr/>
        </p:nvSpPr>
        <p:spPr>
          <a:xfrm>
            <a:off x="360000" y="6250438"/>
            <a:ext cx="3806348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reporting. *Energy intensive sectors include agriculture, mining, manufacturing, electricity and gas supply, construction, and 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D91E8-034B-48AD-9B84-7D6D19D44F15}"/>
              </a:ext>
            </a:extLst>
          </p:cNvPr>
          <p:cNvSpPr txBox="1"/>
          <p:nvPr/>
        </p:nvSpPr>
        <p:spPr>
          <a:xfrm>
            <a:off x="4661675" y="814415"/>
            <a:ext cx="4073456" cy="28210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NPL ratios further down but share of Stage 2 loans up, above pre-pandemic levels (but still going down in MT).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Energy-intensive sectors particularly vulnerable? (their weight in MT banks’ portfolios is comparatively small).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Banks have revised their expectations downwards on asset quality for all portfolios, with SMEs and consumer credit portfolios the main concern.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808B2-0EA4-4B39-A5D6-A17F0F38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9" y="1159017"/>
            <a:ext cx="4022027" cy="22647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EFF7A0-5D2A-4031-B9CB-4E0E6E1AF67E}"/>
              </a:ext>
            </a:extLst>
          </p:cNvPr>
          <p:cNvSpPr txBox="1"/>
          <p:nvPr/>
        </p:nvSpPr>
        <p:spPr>
          <a:xfrm>
            <a:off x="304800" y="3406254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2EE42-F5D2-4FDC-A51C-52A19B24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849593"/>
            <a:ext cx="4070896" cy="2394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72257-9EFD-4CE4-AF1D-34157401F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007" y="3849593"/>
            <a:ext cx="4134064" cy="23203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C7F6E4-5E1D-4FC9-8139-4C39FCC0A134}"/>
              </a:ext>
            </a:extLst>
          </p:cNvPr>
          <p:cNvSpPr txBox="1"/>
          <p:nvPr/>
        </p:nvSpPr>
        <p:spPr>
          <a:xfrm>
            <a:off x="4572000" y="6305051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Autumn 2022 RAQ (preliminary results)</a:t>
            </a:r>
          </a:p>
        </p:txBody>
      </p:sp>
    </p:spTree>
    <p:extLst>
      <p:ext uri="{BB962C8B-B14F-4D97-AF65-F5344CB8AC3E}">
        <p14:creationId xmlns:p14="http://schemas.microsoft.com/office/powerpoint/2010/main" val="411464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AFF28-1859-40AC-B6FA-D500F708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9" y="1153345"/>
            <a:ext cx="4042967" cy="2335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6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4D2D-6E47-4458-8291-B1A40F9D323C}"/>
              </a:ext>
            </a:extLst>
          </p:cNvPr>
          <p:cNvSpPr txBox="1"/>
          <p:nvPr/>
        </p:nvSpPr>
        <p:spPr>
          <a:xfrm>
            <a:off x="408869" y="891214"/>
            <a:ext cx="402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Contribution to </a:t>
            </a:r>
            <a:r>
              <a:rPr lang="en-GB" sz="1200" b="1" dirty="0" err="1">
                <a:solidFill>
                  <a:schemeClr val="accent5"/>
                </a:solidFill>
              </a:rPr>
              <a:t>RoE</a:t>
            </a:r>
            <a:r>
              <a:rPr lang="en-GB" sz="1200" b="1" dirty="0">
                <a:solidFill>
                  <a:schemeClr val="accent5"/>
                </a:solidFill>
              </a:rPr>
              <a:t> of the main P&amp;L elements – EU/EEA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7259781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First signs of asset quality deterioration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9F9623-56FB-4A0A-8CD5-CCA9815C792C}"/>
              </a:ext>
            </a:extLst>
          </p:cNvPr>
          <p:cNvCxnSpPr>
            <a:cxnSpLocks/>
          </p:cNvCxnSpPr>
          <p:nvPr/>
        </p:nvCxnSpPr>
        <p:spPr>
          <a:xfrm flipV="1">
            <a:off x="360537" y="1137695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7B26B-3604-4ECA-9784-3C87D97FE82A}"/>
              </a:ext>
            </a:extLst>
          </p:cNvPr>
          <p:cNvCxnSpPr>
            <a:cxnSpLocks/>
          </p:cNvCxnSpPr>
          <p:nvPr/>
        </p:nvCxnSpPr>
        <p:spPr>
          <a:xfrm flipV="1">
            <a:off x="360537" y="3831061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F235A6-E416-477A-BD0D-F70E6B155DB8}"/>
              </a:ext>
            </a:extLst>
          </p:cNvPr>
          <p:cNvSpPr txBox="1"/>
          <p:nvPr/>
        </p:nvSpPr>
        <p:spPr>
          <a:xfrm>
            <a:off x="4544072" y="3581699"/>
            <a:ext cx="421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Cost of risk of EU/EEA and Maltese banks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9807B-389D-43BB-AF1B-3F88FF1A5D7A}"/>
              </a:ext>
            </a:extLst>
          </p:cNvPr>
          <p:cNvCxnSpPr>
            <a:cxnSpLocks/>
          </p:cNvCxnSpPr>
          <p:nvPr/>
        </p:nvCxnSpPr>
        <p:spPr>
          <a:xfrm flipV="1">
            <a:off x="4613345" y="3833592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0A80E2-C289-4754-990A-39C00B08A929}"/>
              </a:ext>
            </a:extLst>
          </p:cNvPr>
          <p:cNvSpPr txBox="1"/>
          <p:nvPr/>
        </p:nvSpPr>
        <p:spPr>
          <a:xfrm>
            <a:off x="408869" y="3581699"/>
            <a:ext cx="40457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Contribution to </a:t>
            </a:r>
            <a:r>
              <a:rPr lang="en-GB" sz="1200" b="1" dirty="0" err="1">
                <a:solidFill>
                  <a:schemeClr val="accent5"/>
                </a:solidFill>
              </a:rPr>
              <a:t>RoE</a:t>
            </a:r>
            <a:r>
              <a:rPr lang="en-GB" sz="1200" b="1" dirty="0">
                <a:solidFill>
                  <a:schemeClr val="accent5"/>
                </a:solidFill>
              </a:rPr>
              <a:t> of the main P&amp;L elements – Malta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C81DA-87B8-497B-26D6-309E82E0B38E}"/>
              </a:ext>
            </a:extLst>
          </p:cNvPr>
          <p:cNvSpPr txBox="1"/>
          <p:nvPr/>
        </p:nvSpPr>
        <p:spPr>
          <a:xfrm>
            <a:off x="360000" y="6250438"/>
            <a:ext cx="3806348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reporting. *Energy intensive sectors include agriculture, mining, manufacturing, electricity and gas supply, construction, and 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D91E8-034B-48AD-9B84-7D6D19D44F15}"/>
              </a:ext>
            </a:extLst>
          </p:cNvPr>
          <p:cNvSpPr txBox="1"/>
          <p:nvPr/>
        </p:nvSpPr>
        <p:spPr>
          <a:xfrm>
            <a:off x="4520306" y="818157"/>
            <a:ext cx="4179222" cy="274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EU/EEA bank higher NII but less one-off &gt;0 adjustments in 2022 (e.g. less negative goodwill adjustments). Specific case in MT.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Many headwinds: deposit repricing faster than that of assets side (e.g. residential mortgages); fee income under pressure (payment services and AM pro-cyclical); Operating expenses up (inflation); deteriorating borrowers’ repayment capacity.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EFF7A0-5D2A-4031-B9CB-4E0E6E1AF67E}"/>
              </a:ext>
            </a:extLst>
          </p:cNvPr>
          <p:cNvSpPr txBox="1"/>
          <p:nvPr/>
        </p:nvSpPr>
        <p:spPr>
          <a:xfrm>
            <a:off x="319459" y="3373171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7F6E4-5E1D-4FC9-8139-4C39FCC0A134}"/>
              </a:ext>
            </a:extLst>
          </p:cNvPr>
          <p:cNvSpPr txBox="1"/>
          <p:nvPr/>
        </p:nvSpPr>
        <p:spPr>
          <a:xfrm>
            <a:off x="4572000" y="6305051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07596-EA8F-4C26-B6D2-EF450730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879856"/>
            <a:ext cx="4070896" cy="2376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EAFF3-9BBF-4D9F-839B-5E1C6129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007" y="3854654"/>
            <a:ext cx="4134064" cy="24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7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4D2D-6E47-4458-8291-B1A40F9D323C}"/>
              </a:ext>
            </a:extLst>
          </p:cNvPr>
          <p:cNvSpPr txBox="1"/>
          <p:nvPr/>
        </p:nvSpPr>
        <p:spPr>
          <a:xfrm>
            <a:off x="408869" y="891214"/>
            <a:ext cx="402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Number of new </a:t>
            </a:r>
            <a:r>
              <a:rPr lang="en-GB" sz="1200" b="1" dirty="0" err="1">
                <a:solidFill>
                  <a:schemeClr val="accent5"/>
                </a:solidFill>
              </a:rPr>
              <a:t>OpRisk</a:t>
            </a:r>
            <a:r>
              <a:rPr lang="en-GB" sz="1200" b="1" dirty="0">
                <a:solidFill>
                  <a:schemeClr val="accent5"/>
                </a:solidFill>
              </a:rPr>
              <a:t> events &amp; share of ICT related events over time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6890327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Non-financial risks (e.g. cyber)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9F9623-56FB-4A0A-8CD5-CCA9815C792C}"/>
              </a:ext>
            </a:extLst>
          </p:cNvPr>
          <p:cNvCxnSpPr>
            <a:cxnSpLocks/>
          </p:cNvCxnSpPr>
          <p:nvPr/>
        </p:nvCxnSpPr>
        <p:spPr>
          <a:xfrm flipV="1">
            <a:off x="360537" y="1137695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7B26B-3604-4ECA-9784-3C87D97FE82A}"/>
              </a:ext>
            </a:extLst>
          </p:cNvPr>
          <p:cNvCxnSpPr>
            <a:cxnSpLocks/>
          </p:cNvCxnSpPr>
          <p:nvPr/>
        </p:nvCxnSpPr>
        <p:spPr>
          <a:xfrm flipV="1">
            <a:off x="360537" y="3831061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F235A6-E416-477A-BD0D-F70E6B155DB8}"/>
              </a:ext>
            </a:extLst>
          </p:cNvPr>
          <p:cNvSpPr txBox="1"/>
          <p:nvPr/>
        </p:nvSpPr>
        <p:spPr>
          <a:xfrm>
            <a:off x="4544072" y="3581699"/>
            <a:ext cx="421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Number of successful cyber-attacks 1 Jan. to 30 June 2022*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9807B-389D-43BB-AF1B-3F88FF1A5D7A}"/>
              </a:ext>
            </a:extLst>
          </p:cNvPr>
          <p:cNvCxnSpPr>
            <a:cxnSpLocks/>
          </p:cNvCxnSpPr>
          <p:nvPr/>
        </p:nvCxnSpPr>
        <p:spPr>
          <a:xfrm flipV="1">
            <a:off x="4613344" y="3831061"/>
            <a:ext cx="4073455" cy="1"/>
          </a:xfrm>
          <a:prstGeom prst="line">
            <a:avLst/>
          </a:prstGeom>
          <a:ln w="19050">
            <a:solidFill>
              <a:srgbClr val="52666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0A80E2-C289-4754-990A-39C00B08A929}"/>
              </a:ext>
            </a:extLst>
          </p:cNvPr>
          <p:cNvSpPr txBox="1"/>
          <p:nvPr/>
        </p:nvSpPr>
        <p:spPr>
          <a:xfrm>
            <a:off x="408869" y="3581699"/>
            <a:ext cx="40457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Number of cyber-attacks from 1 January to 30 June 2022*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C81DA-87B8-497B-26D6-309E82E0B38E}"/>
              </a:ext>
            </a:extLst>
          </p:cNvPr>
          <p:cNvSpPr txBox="1"/>
          <p:nvPr/>
        </p:nvSpPr>
        <p:spPr>
          <a:xfrm>
            <a:off x="360000" y="6355756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Autumn 2022 RAQ (preliminary results)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D91E8-034B-48AD-9B84-7D6D19D44F15}"/>
              </a:ext>
            </a:extLst>
          </p:cNvPr>
          <p:cNvSpPr txBox="1"/>
          <p:nvPr/>
        </p:nvSpPr>
        <p:spPr>
          <a:xfrm>
            <a:off x="4619547" y="947932"/>
            <a:ext cx="4073456" cy="23809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Nearly 1/2 the banks in EBA’s RAQ reported at least 1 major cyber attack in 1H22. 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cyber attacks unsuccessful yet 10% of banks faced at least 1 major successful one.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a peak in 2020, new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OpRisk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events have declined. </a:t>
            </a:r>
          </a:p>
          <a:p>
            <a:pPr marL="285750" lvl="1" indent="-285750" algn="just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 of new ICT related events also declined.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BAC00C-2552-4984-BA45-CF96D1CE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9" y="3882839"/>
            <a:ext cx="4146751" cy="2384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24391A-E9AF-4E33-8A7A-FEBEC80EF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43" y="3913665"/>
            <a:ext cx="4202607" cy="2359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BFAD6-6BAB-417A-BF79-BEEAD18D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72" y="1181072"/>
            <a:ext cx="4045793" cy="2427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9BBADA-4954-4B97-888F-9B4422B32B4E}"/>
              </a:ext>
            </a:extLst>
          </p:cNvPr>
          <p:cNvSpPr txBox="1"/>
          <p:nvPr/>
        </p:nvSpPr>
        <p:spPr>
          <a:xfrm>
            <a:off x="4277180" y="6243419"/>
            <a:ext cx="4409619" cy="438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Autumn 2022 RAQ (preliminary results). * In the major ICT-related incident are defined as an ICT-related incident with a potentially high adverse impact on the network and information systems that support critical functions of the financial entity (DORA article 3(7)).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63964-E223-4249-A664-441FB2242B66}"/>
              </a:ext>
            </a:extLst>
          </p:cNvPr>
          <p:cNvSpPr txBox="1"/>
          <p:nvPr/>
        </p:nvSpPr>
        <p:spPr>
          <a:xfrm>
            <a:off x="360000" y="3355420"/>
            <a:ext cx="3806348" cy="207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GB" sz="7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Supervisory reporting</a:t>
            </a:r>
          </a:p>
        </p:txBody>
      </p:sp>
    </p:spTree>
    <p:extLst>
      <p:ext uri="{BB962C8B-B14F-4D97-AF65-F5344CB8AC3E}">
        <p14:creationId xmlns:p14="http://schemas.microsoft.com/office/powerpoint/2010/main" val="429381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49A2-39D2-419F-9BC5-5BF005EF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9292"/>
            <a:ext cx="6663559" cy="555071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1E31-BC53-413C-960F-0F1BDA98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 current outlook for EU financial firms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Regulatory developments in the EU financial sector</a:t>
            </a:r>
          </a:p>
          <a:p>
            <a:pPr marL="630450" lvl="1" indent="-400050">
              <a:buFont typeface="+mj-lt"/>
              <a:buAutoNum type="romanUcPeriod"/>
            </a:pPr>
            <a:r>
              <a:rPr lang="en-GB" b="1" dirty="0">
                <a:solidFill>
                  <a:schemeClr val="tx1"/>
                </a:solidFill>
              </a:rPr>
              <a:t>Basel 3</a:t>
            </a:r>
          </a:p>
          <a:p>
            <a:pPr marL="573300" lvl="1" indent="-342900">
              <a:buAutoNum type="romanU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Innovation</a:t>
            </a:r>
          </a:p>
          <a:p>
            <a:pPr marL="573300" lvl="1" indent="-342900">
              <a:buAutoNum type="romanU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ESG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10C5B-78D2-4421-9ABA-F4557A49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8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0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30D0-8076-41C9-AC6E-0C05FBDE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9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F31BA8-38CE-4CD0-AA6A-7BDF23F67232}"/>
              </a:ext>
            </a:extLst>
          </p:cNvPr>
          <p:cNvSpPr txBox="1">
            <a:spLocks/>
          </p:cNvSpPr>
          <p:nvPr/>
        </p:nvSpPr>
        <p:spPr>
          <a:xfrm>
            <a:off x="304800" y="228610"/>
            <a:ext cx="6890327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 u="none">
                <a:solidFill>
                  <a:srgbClr val="4871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Basel III implementation in the EU: adoption process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2570D4F-8105-479F-A52E-B1F2E3118315}"/>
              </a:ext>
            </a:extLst>
          </p:cNvPr>
          <p:cNvSpPr/>
          <p:nvPr/>
        </p:nvSpPr>
        <p:spPr>
          <a:xfrm>
            <a:off x="1759814" y="1225779"/>
            <a:ext cx="5331542" cy="1755175"/>
          </a:xfrm>
          <a:custGeom>
            <a:avLst/>
            <a:gdLst>
              <a:gd name="connsiteX0" fmla="*/ 0 w 7108723"/>
              <a:gd name="connsiteY0" fmla="*/ 0 h 2340233"/>
              <a:gd name="connsiteX1" fmla="*/ 2005781 w 7108723"/>
              <a:gd name="connsiteY1" fmla="*/ 511278 h 2340233"/>
              <a:gd name="connsiteX2" fmla="*/ 3136491 w 7108723"/>
              <a:gd name="connsiteY2" fmla="*/ 1494503 h 2340233"/>
              <a:gd name="connsiteX3" fmla="*/ 4768645 w 7108723"/>
              <a:gd name="connsiteY3" fmla="*/ 1750142 h 2340233"/>
              <a:gd name="connsiteX4" fmla="*/ 5948516 w 7108723"/>
              <a:gd name="connsiteY4" fmla="*/ 2310581 h 2340233"/>
              <a:gd name="connsiteX5" fmla="*/ 7108723 w 7108723"/>
              <a:gd name="connsiteY5" fmla="*/ 2261419 h 234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8723" h="2340233">
                <a:moveTo>
                  <a:pt x="0" y="0"/>
                </a:moveTo>
                <a:cubicBezTo>
                  <a:pt x="741516" y="131097"/>
                  <a:pt x="1483033" y="262194"/>
                  <a:pt x="2005781" y="511278"/>
                </a:cubicBezTo>
                <a:cubicBezTo>
                  <a:pt x="2528530" y="760362"/>
                  <a:pt x="2676014" y="1288026"/>
                  <a:pt x="3136491" y="1494503"/>
                </a:cubicBezTo>
                <a:cubicBezTo>
                  <a:pt x="3596968" y="1700980"/>
                  <a:pt x="4299974" y="1614129"/>
                  <a:pt x="4768645" y="1750142"/>
                </a:cubicBezTo>
                <a:cubicBezTo>
                  <a:pt x="5237316" y="1886155"/>
                  <a:pt x="5558503" y="2225368"/>
                  <a:pt x="5948516" y="2310581"/>
                </a:cubicBezTo>
                <a:cubicBezTo>
                  <a:pt x="6338529" y="2395794"/>
                  <a:pt x="6898968" y="2271251"/>
                  <a:pt x="7108723" y="226141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AB9A6-61EA-4C0C-A8DB-D27721DB3F9A}"/>
              </a:ext>
            </a:extLst>
          </p:cNvPr>
          <p:cNvSpPr txBox="1"/>
          <p:nvPr/>
        </p:nvSpPr>
        <p:spPr>
          <a:xfrm>
            <a:off x="2498563" y="698143"/>
            <a:ext cx="15336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Political negotiations between member states in the Council</a:t>
            </a:r>
            <a:endParaRPr lang="en-US" sz="1050" dirty="0">
              <a:solidFill>
                <a:srgbClr val="002060"/>
              </a:solidFill>
              <a:latin typeface="Tahoma Slashed" panose="020B0604030504040204" pitchFamily="34" charset="0"/>
              <a:ea typeface="Tahoma Slashed" panose="020B0604030504040204" pitchFamily="34" charset="0"/>
              <a:cs typeface="Tahoma Slashed" panose="020B060403050404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077F75-7332-47A7-88ED-4E4FA020E918}"/>
              </a:ext>
            </a:extLst>
          </p:cNvPr>
          <p:cNvSpPr/>
          <p:nvPr/>
        </p:nvSpPr>
        <p:spPr>
          <a:xfrm>
            <a:off x="1983623" y="1235586"/>
            <a:ext cx="34289" cy="69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52887E-9945-450A-B15F-DF7BA705B784}"/>
              </a:ext>
            </a:extLst>
          </p:cNvPr>
          <p:cNvSpPr/>
          <p:nvPr/>
        </p:nvSpPr>
        <p:spPr>
          <a:xfrm>
            <a:off x="2776349" y="1407000"/>
            <a:ext cx="34289" cy="69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DB0812-DAD5-4AD5-85E2-D2DF47EBC884}"/>
              </a:ext>
            </a:extLst>
          </p:cNvPr>
          <p:cNvSpPr txBox="1"/>
          <p:nvPr/>
        </p:nvSpPr>
        <p:spPr>
          <a:xfrm>
            <a:off x="946076" y="1441994"/>
            <a:ext cx="16274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27 October 2021 Publication of Commission proposal</a:t>
            </a:r>
            <a:endParaRPr lang="en-US" sz="1050" dirty="0">
              <a:solidFill>
                <a:srgbClr val="002060"/>
              </a:solidFill>
              <a:latin typeface="Tahoma Slashed" panose="020B0604030504040204" pitchFamily="34" charset="0"/>
              <a:ea typeface="Tahoma Slashed" panose="020B0604030504040204" pitchFamily="34" charset="0"/>
              <a:cs typeface="Tahoma Slashed" panose="020B060403050404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5F344E-3FE8-4D6E-A8B2-A8BA169D8568}"/>
              </a:ext>
            </a:extLst>
          </p:cNvPr>
          <p:cNvSpPr/>
          <p:nvPr/>
        </p:nvSpPr>
        <p:spPr>
          <a:xfrm>
            <a:off x="4372493" y="2404166"/>
            <a:ext cx="34289" cy="69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EA51A4-32B8-4748-9CF1-0D7653BB5C4E}"/>
              </a:ext>
            </a:extLst>
          </p:cNvPr>
          <p:cNvSpPr txBox="1"/>
          <p:nvPr/>
        </p:nvSpPr>
        <p:spPr>
          <a:xfrm>
            <a:off x="3595518" y="1313432"/>
            <a:ext cx="14564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Adoption of EU Council Stance on 8 November 2022</a:t>
            </a:r>
          </a:p>
          <a:p>
            <a:endParaRPr lang="en-US" sz="900" dirty="0">
              <a:solidFill>
                <a:srgbClr val="002060"/>
              </a:solidFill>
              <a:latin typeface="Tahoma Slashed" panose="020B0604030504040204" pitchFamily="34" charset="0"/>
              <a:ea typeface="Tahoma Slashed" panose="020B0604030504040204" pitchFamily="34" charset="0"/>
              <a:cs typeface="Tahoma Slashed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1B762E-4DBE-439A-800C-34584E9916FA}"/>
              </a:ext>
            </a:extLst>
          </p:cNvPr>
          <p:cNvSpPr txBox="1"/>
          <p:nvPr/>
        </p:nvSpPr>
        <p:spPr>
          <a:xfrm>
            <a:off x="3815577" y="2459952"/>
            <a:ext cx="12689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Adoption of EU Parliament stance</a:t>
            </a:r>
          </a:p>
          <a:p>
            <a:endParaRPr lang="en-US" sz="1050" dirty="0">
              <a:solidFill>
                <a:srgbClr val="002060"/>
              </a:solidFill>
              <a:latin typeface="Tahoma Slashed" panose="020B0604030504040204" pitchFamily="34" charset="0"/>
              <a:ea typeface="Tahoma Slashed" panose="020B0604030504040204" pitchFamily="34" charset="0"/>
              <a:cs typeface="Tahoma Slashed" panose="020B060403050404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23CAC8-2C78-4946-AC8D-2FA3AB2483E6}"/>
              </a:ext>
            </a:extLst>
          </p:cNvPr>
          <p:cNvSpPr/>
          <p:nvPr/>
        </p:nvSpPr>
        <p:spPr>
          <a:xfrm>
            <a:off x="5284172" y="2506743"/>
            <a:ext cx="34289" cy="69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F05D64-B544-45F4-8D0D-E61E22F92C64}"/>
              </a:ext>
            </a:extLst>
          </p:cNvPr>
          <p:cNvSpPr/>
          <p:nvPr/>
        </p:nvSpPr>
        <p:spPr>
          <a:xfrm>
            <a:off x="6945281" y="2904927"/>
            <a:ext cx="34289" cy="69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1D58F-A6A3-4BC7-A931-FEF62A3C3D81}"/>
              </a:ext>
            </a:extLst>
          </p:cNvPr>
          <p:cNvSpPr txBox="1"/>
          <p:nvPr/>
        </p:nvSpPr>
        <p:spPr>
          <a:xfrm>
            <a:off x="5196726" y="1768079"/>
            <a:ext cx="1280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Trilogues</a:t>
            </a:r>
            <a:r>
              <a:rPr lang="en-US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 between Commission, EU Council and EU Parliament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D59B53-1B0D-499C-8040-EF9E14135A1C}"/>
              </a:ext>
            </a:extLst>
          </p:cNvPr>
          <p:cNvSpPr txBox="1"/>
          <p:nvPr/>
        </p:nvSpPr>
        <p:spPr>
          <a:xfrm>
            <a:off x="6715035" y="2253196"/>
            <a:ext cx="13469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1 Jan 2025 </a:t>
            </a:r>
          </a:p>
          <a:p>
            <a:r>
              <a:rPr lang="en-US" sz="1050" dirty="0">
                <a:solidFill>
                  <a:srgbClr val="002060"/>
                </a:solidFill>
                <a:latin typeface="Tahoma Slashed" panose="020B0604030504040204" pitchFamily="34" charset="0"/>
                <a:ea typeface="Tahoma Slashed" panose="020B0604030504040204" pitchFamily="34" charset="0"/>
                <a:cs typeface="Tahoma Slashed" panose="020B0604030504040204" pitchFamily="34" charset="0"/>
              </a:rPr>
              <a:t>Entry into force of amended CRR / CRD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E94619-037A-40AB-B213-ADA662CBDD6A}"/>
              </a:ext>
            </a:extLst>
          </p:cNvPr>
          <p:cNvSpPr/>
          <p:nvPr/>
        </p:nvSpPr>
        <p:spPr>
          <a:xfrm>
            <a:off x="3689103" y="1926836"/>
            <a:ext cx="34289" cy="69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D83861-5BF1-49F6-A764-B14B7F98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4" y="2238199"/>
            <a:ext cx="8237916" cy="4260698"/>
          </a:xfrm>
        </p:spPr>
        <p:txBody>
          <a:bodyPr>
            <a:normAutofit lnSpcReduction="10000"/>
          </a:bodyPr>
          <a:lstStyle/>
          <a:p>
            <a:pPr lvl="1"/>
            <a:endParaRPr lang="en-US" u="sng" dirty="0"/>
          </a:p>
          <a:p>
            <a:pPr marL="0" lvl="1" indent="0">
              <a:buNone/>
            </a:pPr>
            <a:endParaRPr lang="en-US" u="sng" dirty="0"/>
          </a:p>
          <a:p>
            <a:pPr lvl="1"/>
            <a:endParaRPr lang="en-US" u="sng" dirty="0"/>
          </a:p>
          <a:p>
            <a:pPr lvl="1"/>
            <a:r>
              <a:rPr lang="en-US" u="sng" dirty="0"/>
              <a:t>European Commission’s</a:t>
            </a:r>
            <a:r>
              <a:rPr lang="en-US" dirty="0"/>
              <a:t> proposal for amending CRR-CRD</a:t>
            </a:r>
          </a:p>
          <a:p>
            <a:pPr lvl="2"/>
            <a:r>
              <a:rPr lang="en-US" b="1" dirty="0"/>
              <a:t>Implementing Basel III: </a:t>
            </a:r>
            <a:r>
              <a:rPr lang="en-US" dirty="0"/>
              <a:t>better resilience to shocks, no significant capital increase, taking into account specific EU features, reducing compliance costs for smaller banks, without loosening prudential standards</a:t>
            </a:r>
          </a:p>
          <a:p>
            <a:pPr lvl="2"/>
            <a:r>
              <a:rPr lang="en-US" b="1" dirty="0"/>
              <a:t>Sustainability</a:t>
            </a:r>
            <a:r>
              <a:rPr lang="en-US" dirty="0"/>
              <a:t>: stronger ESG risk identification, disclosure and management</a:t>
            </a:r>
          </a:p>
          <a:p>
            <a:pPr lvl="2"/>
            <a:r>
              <a:rPr lang="en-US" b="1" dirty="0"/>
              <a:t>Stronger supervision </a:t>
            </a:r>
            <a:r>
              <a:rPr lang="en-US" dirty="0"/>
              <a:t>of Fit and proper, fintech, 3</a:t>
            </a:r>
            <a:r>
              <a:rPr lang="en-US" baseline="30000" dirty="0"/>
              <a:t>rd</a:t>
            </a:r>
            <a:r>
              <a:rPr lang="en-US" dirty="0"/>
              <a:t>-country branches</a:t>
            </a:r>
          </a:p>
          <a:p>
            <a:pPr lvl="1"/>
            <a:r>
              <a:rPr lang="en-US" u="sng" dirty="0"/>
              <a:t>European Council</a:t>
            </a:r>
            <a:r>
              <a:rPr lang="en-US" dirty="0"/>
              <a:t>: broadly in line with EC; considering further national specificities and practices (risk weighting of equity intra-group exposures, subordinated debt, exposures to land acquisition, development and construction and off-balance sheet trade finance exposures).</a:t>
            </a:r>
          </a:p>
          <a:p>
            <a:pPr lvl="1"/>
            <a:r>
              <a:rPr lang="en-US" u="sng" dirty="0"/>
              <a:t>EU Parliament</a:t>
            </a:r>
            <a:r>
              <a:rPr lang="en-US" dirty="0"/>
              <a:t> discussions ongoing</a:t>
            </a:r>
          </a:p>
          <a:p>
            <a:pPr marL="851400" lvl="3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91421"/>
      </p:ext>
    </p:extLst>
  </p:cSld>
  <p:clrMapOvr>
    <a:masterClrMapping/>
  </p:clrMapOvr>
</p:sld>
</file>

<file path=ppt/theme/theme1.xml><?xml version="1.0" encoding="utf-8"?>
<a:theme xmlns:a="http://schemas.openxmlformats.org/drawingml/2006/main" name="2_EBA theme pp4_3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A PRESENTATION EXAMPLE_UPDATE-2 (002).pptx [Read-Only]" id="{66032F76-D05E-49D2-82F3-3EBAE0183FAE}" vid="{F447714D-A227-4BBF-86AF-F0E62F2AF699}"/>
    </a:ext>
  </a:extLst>
</a:theme>
</file>

<file path=ppt/theme/theme2.xml><?xml version="1.0" encoding="utf-8"?>
<a:theme xmlns:a="http://schemas.openxmlformats.org/drawingml/2006/main" name="3_EBA theme pp4_3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A PRESENTATION EXAMPLE_UPDATE-2 (002).pptx [Read-Only]" id="{66032F76-D05E-49D2-82F3-3EBAE0183FAE}" vid="{850EF1A2-40D3-42EA-AA88-663BC331FC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03dc1ca-d031-49c1-95b3-df99ffa1ffc6">
      <UserInfo>
        <DisplayName>Maria Rocamora Fernandez</DisplayName>
        <AccountId>66</AccountId>
        <AccountType/>
      </UserInfo>
    </SharedWithUsers>
    <TaxCatchAll xmlns="403dc1ca-d031-49c1-95b3-df99ffa1ffc6" xsi:nil="true"/>
    <lcf76f155ced4ddcb4097134ff3c332f xmlns="b78d884f-ee32-4c61-9e3d-320756ce0e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A8709ADEEE0419F1BA88C0A710F90" ma:contentTypeVersion="16" ma:contentTypeDescription="Create a new document." ma:contentTypeScope="" ma:versionID="fb10aeaab784a4851e1454c1181b3723">
  <xsd:schema xmlns:xsd="http://www.w3.org/2001/XMLSchema" xmlns:xs="http://www.w3.org/2001/XMLSchema" xmlns:p="http://schemas.microsoft.com/office/2006/metadata/properties" xmlns:ns2="986647d1-b426-499b-a8b4-6767312b0c7f" xmlns:ns3="403dc1ca-d031-49c1-95b3-df99ffa1ffc6" xmlns:ns4="ba418874-f975-43cf-84e3-23cd54aa4354" xmlns:ns5="b78d884f-ee32-4c61-9e3d-320756ce0ef7" targetNamespace="http://schemas.microsoft.com/office/2006/metadata/properties" ma:root="true" ma:fieldsID="a956094baa44fef7c09efdf78fd969a1" ns2:_="" ns3:_="" ns4:_="" ns5:_="">
    <xsd:import namespace="986647d1-b426-499b-a8b4-6767312b0c7f"/>
    <xsd:import namespace="403dc1ca-d031-49c1-95b3-df99ffa1ffc6"/>
    <xsd:import namespace="ba418874-f975-43cf-84e3-23cd54aa4354"/>
    <xsd:import namespace="b78d884f-ee32-4c61-9e3d-320756ce0e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4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5:MediaLengthInSeconds" minOccurs="0"/>
                <xsd:element ref="ns5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47d1-b426-499b-a8b4-6767312b0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dc1ca-d031-49c1-95b3-df99ffa1ff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7181e4f3-6660-4af2-a74c-683136ced851}" ma:internalName="TaxCatchAll" ma:showField="CatchAllData" ma:web="403dc1ca-d031-49c1-95b3-df99ffa1ff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18874-f975-43cf-84e3-23cd54aa4354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d884f-ee32-4c61-9e3d-320756ce0ef7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f71162-e65b-4dbb-b46d-a75f1e3d83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109FB-19E5-4C56-B44D-D429E677AF10}">
  <ds:schemaRefs>
    <ds:schemaRef ds:uri="9f0704a6-5a91-4fd1-84d4-2b675fe67bd1"/>
    <ds:schemaRef ds:uri="c4342ffb-9e21-4f56-bc46-c3a8a18dfa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91EF28-756B-4C7D-88AA-FFB26D82C996}"/>
</file>

<file path=customXml/itemProps3.xml><?xml version="1.0" encoding="utf-8"?>
<ds:datastoreItem xmlns:ds="http://schemas.openxmlformats.org/officeDocument/2006/customXml" ds:itemID="{A0CD5E0B-094B-4DBE-9919-38B89D91C9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7eb9de-735b-4a68-8fe4-c9c62709b012}" enabled="1" method="Standard" siteId="{3bacb4ff-f1a2-4c92-b96c-e99fec826b68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EBA template ppt4_3 Paris</Template>
  <TotalTime>1270</TotalTime>
  <Words>1972</Words>
  <Application>Microsoft Office PowerPoint</Application>
  <PresentationFormat>On-screen Show (4:3)</PresentationFormat>
  <Paragraphs>221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 Slashed</vt:lpstr>
      <vt:lpstr>Wingdings</vt:lpstr>
      <vt:lpstr>Wingdings 3</vt:lpstr>
      <vt:lpstr>2_EBA theme pp4_3</vt:lpstr>
      <vt:lpstr>3_EBA theme pp4_3</vt:lpstr>
      <vt:lpstr>EU banking and regulatory developments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Banking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and vulnerabilities of the EU banking sector</dc:title>
  <dc:creator>Achilleas Nicolaou</dc:creator>
  <cp:lastModifiedBy>Chiara Guescini</cp:lastModifiedBy>
  <cp:revision>23</cp:revision>
  <dcterms:created xsi:type="dcterms:W3CDTF">2022-01-07T16:19:10Z</dcterms:created>
  <dcterms:modified xsi:type="dcterms:W3CDTF">2022-11-29T18:26:31Z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0x010100937E97FB928E564CBA3828E1E9E91362</vt:lpwstr>
  </property>
  <property fmtid="{D5CDD505-2E9C-101B-9397-08002B2CF9AE}" pid="3" name="MSIP_Label_5c7eb9de-735b-4a68-8fe4-c9c62709b012_Enabled">
    <vt:lpwstr>true</vt:lpwstr>
  </property>
  <property fmtid="{D5CDD505-2E9C-101B-9397-08002B2CF9AE}" pid="4" name="MSIP_Label_5c7eb9de-735b-4a68-8fe4-c9c62709b012_SetDate">
    <vt:lpwstr>2022-02-08T12:44:29Z</vt:lpwstr>
  </property>
  <property fmtid="{D5CDD505-2E9C-101B-9397-08002B2CF9AE}" pid="5" name="MSIP_Label_5c7eb9de-735b-4a68-8fe4-c9c62709b012_Method">
    <vt:lpwstr>Standard</vt:lpwstr>
  </property>
  <property fmtid="{D5CDD505-2E9C-101B-9397-08002B2CF9AE}" pid="6" name="MSIP_Label_5c7eb9de-735b-4a68-8fe4-c9c62709b012_Name">
    <vt:lpwstr>EBA Regular Use</vt:lpwstr>
  </property>
  <property fmtid="{D5CDD505-2E9C-101B-9397-08002B2CF9AE}" pid="7" name="MSIP_Label_5c7eb9de-735b-4a68-8fe4-c9c62709b012_SiteId">
    <vt:lpwstr>3bacb4ff-f1a2-4c92-b96c-e99fec826b68</vt:lpwstr>
  </property>
  <property fmtid="{D5CDD505-2E9C-101B-9397-08002B2CF9AE}" pid="8" name="MSIP_Label_5c7eb9de-735b-4a68-8fe4-c9c62709b012_ActionId">
    <vt:lpwstr>a59fdd05-7788-4dd1-aedc-b0fb6d092a26</vt:lpwstr>
  </property>
  <property fmtid="{D5CDD505-2E9C-101B-9397-08002B2CF9AE}" pid="9" name="MSIP_Label_5c7eb9de-735b-4a68-8fe4-c9c62709b012_ContentBits">
    <vt:lpwstr>1</vt:lpwstr>
  </property>
  <property fmtid="{D5CDD505-2E9C-101B-9397-08002B2CF9AE}" pid="10" name="ClassificationContentMarkingHeaderLocations">
    <vt:lpwstr>2_EBA theme pp4_3:12\3_EBA theme pp4_3:12</vt:lpwstr>
  </property>
  <property fmtid="{D5CDD505-2E9C-101B-9397-08002B2CF9AE}" pid="11" name="ClassificationContentMarkingHeaderText">
    <vt:lpwstr>EBA Regular Use</vt:lpwstr>
  </property>
</Properties>
</file>