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8_0.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B_0.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58" r:id="rId7"/>
    <p:sldId id="260" r:id="rId8"/>
    <p:sldId id="259"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5143500" type="screen16x9"/>
  <p:notesSz cx="7104063" cy="10234613"/>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65FB5B-052E-205F-F6E7-1AF6F17B14B9}" name="Vanessa Macdonald" initials="VM" userId="afa76c097de7a7a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10"/>
  </p:normalViewPr>
  <p:slideViewPr>
    <p:cSldViewPr snapToGrid="0" snapToObjects="1">
      <p:cViewPr varScale="1">
        <p:scale>
          <a:sx n="94" d="100"/>
          <a:sy n="94" d="100"/>
        </p:scale>
        <p:origin x="9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comments/modernComment_108_0.xml><?xml version="1.0" encoding="utf-8"?>
<p188:cmLst xmlns:a="http://schemas.openxmlformats.org/drawingml/2006/main" xmlns:r="http://schemas.openxmlformats.org/officeDocument/2006/relationships" xmlns:p188="http://schemas.microsoft.com/office/powerpoint/2018/8/main">
  <p188:cm id="{640ECB31-B541-4339-BAC9-8E52CE9ABC4A}" authorId="{1D65FB5B-052E-205F-F6E7-1AF6F17B14B9}" created="2025-10-20T10:55:19.623">
    <ac:deMkLst xmlns:ac="http://schemas.microsoft.com/office/drawing/2013/main/command">
      <pc:docMk xmlns:pc="http://schemas.microsoft.com/office/powerpoint/2013/main/command"/>
      <pc:sldMk xmlns:pc="http://schemas.microsoft.com/office/powerpoint/2013/main/command" cId="0" sldId="264"/>
      <ac:spMk id="30" creationId="{2BB79C85-D3D6-167A-3E44-1CAAECB36853}"/>
    </ac:deMkLst>
    <p188:txBody>
      <a:bodyPr/>
      <a:lstStyle/>
      <a:p>
        <a:r>
          <a:rPr lang="en-GB"/>
          <a:t>Add icon and maybe move to bottom of list</a:t>
        </a:r>
      </a:p>
    </p188:txBody>
  </p188:cm>
</p188:cmLst>
</file>

<file path=ppt/comments/modernComment_10B_0.xml><?xml version="1.0" encoding="utf-8"?>
<p188:cmLst xmlns:a="http://schemas.openxmlformats.org/drawingml/2006/main" xmlns:r="http://schemas.openxmlformats.org/officeDocument/2006/relationships" xmlns:p188="http://schemas.microsoft.com/office/powerpoint/2018/8/main">
  <p188:cm id="{40A31967-DEA6-4D78-970F-5725201E6D10}" authorId="{1D65FB5B-052E-205F-F6E7-1AF6F17B14B9}" created="2026-04-06T09:58:07.326">
    <ac:txMkLst xmlns:ac="http://schemas.microsoft.com/office/drawing/2013/main/command">
      <pc:docMk xmlns:pc="http://schemas.microsoft.com/office/powerpoint/2013/main/command"/>
      <pc:sldMk xmlns:pc="http://schemas.microsoft.com/office/powerpoint/2013/main/command" cId="0" sldId="267"/>
      <ac:spMk id="15" creationId="{00000000-0000-0000-0000-000000000000}"/>
      <ac:txMk cp="2">
        <ac:context len="3" hash="60700"/>
      </ac:txMk>
    </ac:txMkLst>
    <p188:pos x="276178" y="209659"/>
    <p188:txBody>
      <a:bodyPr/>
      <a:lstStyle/>
      <a:p>
        <a:r>
          <a:rPr lang="en-GB"/>
          <a:t>I have changed this to insurance and reinsurance</a:t>
        </a:r>
      </a:p>
    </p188:txBody>
  </p188:cm>
  <p188:cm id="{E24BAAFC-A2DE-4C22-8A62-A4041E866A05}" authorId="{1D65FB5B-052E-205F-F6E7-1AF6F17B14B9}" created="2026-04-06T10:00:11.140">
    <ac:txMkLst xmlns:ac="http://schemas.microsoft.com/office/drawing/2013/main/command">
      <pc:docMk xmlns:pc="http://schemas.microsoft.com/office/powerpoint/2013/main/command"/>
      <pc:sldMk xmlns:pc="http://schemas.microsoft.com/office/powerpoint/2013/main/command" cId="0" sldId="267"/>
      <ac:spMk id="23" creationId="{00000000-0000-0000-0000-000000000000}"/>
      <ac:txMk cp="11" len="10">
        <ac:context len="56" hash="2860963400"/>
      </ac:txMk>
    </ac:txMkLst>
    <p188:pos x="1057413" y="275763"/>
    <p188:txBody>
      <a:bodyPr/>
      <a:lstStyle/>
      <a:p>
        <a:r>
          <a:rPr lang="en-GB"/>
          <a:t>I have changed this to intermediaries
</a:t>
        </a:r>
      </a:p>
    </p188:txBody>
  </p188:cm>
  <p188:cm id="{59E142BB-10D2-4ED1-9F30-DD91B936E37F}" authorId="{1D65FB5B-052E-205F-F6E7-1AF6F17B14B9}" created="2026-04-06T10:04:28.545">
    <ac:txMkLst xmlns:ac="http://schemas.microsoft.com/office/drawing/2013/main/command">
      <pc:docMk xmlns:pc="http://schemas.microsoft.com/office/powerpoint/2013/main/command"/>
      <pc:sldMk xmlns:pc="http://schemas.microsoft.com/office/powerpoint/2013/main/command" cId="0" sldId="267"/>
      <ac:spMk id="23" creationId="{00000000-0000-0000-0000-000000000000}"/>
      <ac:txMk cp="12" len="9">
        <ac:context len="56" hash="2860963400"/>
      </ac:txMk>
    </ac:txMkLst>
    <p188:pos x="1057413" y="275763"/>
    <p188:txBody>
      <a:bodyPr/>
      <a:lstStyle/>
      <a:p>
        <a:r>
          <a:rPr lang="en-GB"/>
          <a:t>Revised category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708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endParaRPr lang="en-US" dirty="0"/>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r>
              <a:rPr lang="en-US" dirty="0"/>
              <a:t>GVA Chain Linked volumes from National Statistics Office</a:t>
            </a:r>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r>
              <a:rPr lang="en-US" dirty="0"/>
              <a:t>4 companies have a mica </a:t>
            </a:r>
            <a:r>
              <a:rPr lang="en-US" dirty="0" err="1"/>
              <a:t>licence</a:t>
            </a:r>
            <a:r>
              <a:rPr lang="en-US" dirty="0"/>
              <a:t> so far with a steady number of applications in the pipeline</a:t>
            </a:r>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endParaRPr lang="en-US" dirty="0"/>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r>
              <a:rPr lang="en-US" dirty="0"/>
              <a:t>Malta’s Financial Services History – Notes
•Timeline of key milestones for the sector
-1988 International Corporate and trusts legislation
-1994 Move to ‘onshore’ framework
-2002 MFSA established
-2004 EU membership
-2008 Euro adoption
-2023 Launch of National Financial Services Strategy
-Future outlook
Within six years of its innovative financial services legislation in 1988, Malta placed itself as an onshore jurisdiction.
Joining the EU and then the eurozone was an important step for the country, enabling it to align its legislation with that of the other Member States, as well as to join the European Supervisory Authorities – all of which allowed Malta to gain relevance in spite of its size.
It is now looking ahead to ensure that it remains relevant in an age of disruption, innovation and digitisation. This prompted a holistic review of the current status of the financial services sector, as well as prioritising a comprehensive vision for the future.</a:t>
            </a:r>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r>
              <a:rPr lang="en-US" dirty="0"/>
              <a:t>Section 3: National Financial Services Strategy
MFSAC Strategy – Notes
Malta adopts multi-year strategy for financial services, drawn up by the Malta Financial Services Advisory Council
•Five key drivers:
-Speed
-Standards
-Simplification
-Specialisation
-Sustainability
-
•175 action points
The Government set up the Malta Financial Services Advisory Council in 2021, bringing together the Government, regulators and private operators to come up with a coherent strategy for the coming years. The unprecedented consultation process brought together around 100 people, resulting in a document with 175 action points, from quick wins to longer-term evolutionary changes. The Council is monitoring the project closely to ensure that deadlines are met and to assist with any matters arising.
</a:t>
            </a:r>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r>
              <a:rPr lang="en-US" dirty="0"/>
              <a:t>MFSAC Strategy – Notes
•Six Strategic Objectives
-Streamline regulation
-Standardise payments
-Consolidate identity
-Modernise taxation
-Reform financial law
-Build talent
The project was split into six strategic objectives, some of which require legislative changes, others which require action across various supporting areas, such as education and upskilling. The fact that the strategy was drawn up following such wide consultation means that it has the support required to mobilise the island and make the changes required.</a:t>
            </a:r>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r>
              <a:rPr lang="en-US" dirty="0"/>
              <a:t>MFSAC Strategy – Notes
•Core Focus Areas:
•Transformation Initiatives:
oCentralised Identity Management
oDigital Payments Hub
oRegulatory Process Integration and Digitisation
oLaw reform and harmonisation
•New opportunity areas
oFinTech
oAircraft leasing
oFamily Offices
oEmployer pensions
•Supporting requirements
oTaxation
oHuman resources and education
oSustainable finance
The action points can be grouped into transformation initiatives for existing platforms, new opportunity areas for the country to consider, and supporting requirements to improve existing infrastructure.</a:t>
            </a:r>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r>
              <a:rPr lang="en-US" dirty="0"/>
              <a:t>About FinanceMalta – Notes
•History and main metrics
•Founded in 2007
•Participated in 37 events in 2024
•98,000 content-related actions
Promotion of financial services is left to FinanceMalta, a public-private partnership which has been active for 15 years. Apart from participation in local and international events – 35 last year alone – it is also very active on social media and via its own website, ensuring that the key messages are disseminated to as wide an audience as possible</a:t>
            </a:r>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r>
              <a:rPr lang="en-US" dirty="0"/>
              <a:t>Malta | An Overview - Notes
•Population (National Statistics Office: 2023) &amp; Area
•EU membership
•Currency
•Official languages
•Double taxation agreements
•Time zone
All figures correct as at July 2023 unless otherwise indicated.
Malta currently has a population of nearly 550,000, living in an area of 316 square kilometres.
It became a member of the European Union in 2004, and just four years later, adopted the Euro as its currency in one of the most seamless transitions of any Member State.
It is very proud to have its own language – which has Semitic roots – but it also has English as an official language, with all the benefits that this brings to a cosmopolitan country in a globalised age. Even its legislation is available in both languages.
It has always been aware of its international role and has a taxation regime which was approved by both the OECD and the EU. It also has double taxation agreements with over 70 countries.
Sources:  
https://nso.gov.mt/ - NSO
Double Taxation Conventions (gov.mt)</a:t>
            </a:r>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endParaRPr lang="en-US" dirty="0"/>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r>
              <a:rPr lang="en-US" dirty="0"/>
              <a:t>Malta’s Sovereign Ratings - Notes 
Credit rating agencies and their ratings:
•Fitch – March 2025
•Standard and Poor’s – December 2024
•DBRS MorningStar – April 2025
•Moody’s – November 2024
Sources:
Malta-Credit-Ratings.pdf (gov.mt)
•https://www.fitchratings.com/entity/malta-80442237 - Fitch ratings
•https://disclosure.spglobal.com/ratings/en/regulatory/org-details/sectorCode/SOV/entityId/128507 - Standard &amp; Poor
•https://www.dbrsmorningstar.com/issuers/20626/malta-republic-of - DBRS Morningstar
•https://www.moodys.com/credit-ratings/Malta-Government-of-credit-rating-600012947 - Moodys
Rating agencies have maintained an ‘A’ rating for the island – A+ and A (high) in two instances – always with a stable outlook.
</a:t>
            </a:r>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r>
              <a:rPr lang="en-US" dirty="0"/>
              <a:t>Malta’s Key Strengths - Notes 
•Summary of economic strengths, regulatory framework, stability, cost-competitive environment, and educated/cosmopolitan human resources
•9.4% nominal GDP growth (Economic-Update-3-2025.pdf). CBM reported 6% real GDP increase in 2024. NSO – Q4/2024: 2.8% increase in volume terms.
Malta has had a democratically elected government since it became independent in 1964. It has two political parties in the House of Representatives. The country is also divided into councils which administer their respective localities.
The economy of the country has evolved as the country’s realities changed. The income derived from the British services until 1979 were replaced by income from tourism and manufacturing, with the EU bringing free trade which spurred the country to move to higher-value-added manufacturing – such as pharmaceuticals – as well as to develop a strong services offering, including financial services and gaming. This was complemented by the creation of a robust legislative framework aligned with that of the EU, and by regulators that have adopted a comprehensive approach to balance supervision and enforcement.
At the time it joined the EU, Malta had a below-average purchasing power compared with other member states but has since achieved and maintained an above-average PP as well as steady economic growth.
This has been sustained by an influx of employees from around the world, as well as by dramatically improving the country’s female participation rate, through a number of policy measures including free child care.
</a:t>
            </a:r>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r>
              <a:rPr lang="en-US" dirty="0"/>
              <a:t>Not Only Business – Notes
•Summary of lifestyle in Malta, including culture, location, health and education, as well as connectivity by air and sea
Being at the centre of the Mediterranean has shaped Maltese culture. Its weather enables an outdoor life, with regular cultural events covering all the performing arts with international names – as well as local events such as fireworks and feasts. The full-time working week is 40 hours long with 14 national holidays and 200 hours of vacation leave. Lifestyle is boosted by various sports, restaurants – with a number of Michelin stars – and an active nightife.
Education is mandatory till age 16, offered via free State schools, church-run schools and private schools. There are various options for post-secondary and tertiary education, including international schools and universities to cater for the expatriate population.
The country has free health services for eligible residents, as well as private hospitals and clinics.
Malta is connected by fast ferry to Sicily, while Malta International Airport has 26 partner airlines, which keep it connected to over 35 countries. Around 8.45 million passenger movements are forecast for 2024.
Sources: 
Facts and Figures | Malta International Airport - Malta International Airport (maltairport.com)
</a:t>
            </a:r>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r>
              <a:rPr lang="en-US" dirty="0"/>
              <a:t>Section 2: Financial Services Sector
Financial Services: An Overview – Notes
•Legislative and regulatory framework, coordinated approach across stakeholders; vision for the future based on ‘responsible growth’
The financial services sector was created with bipartisan parliamentary support, which enabled it to grow steadily – and relatively fast. Apart from the number of operators, ancillary services have grown in tandem, from auditors and legal
companies to consultancy firms.
The regulator for financial services is the Malta Financial Services Authority, set up in 2002, which employs some 400 people. It operates in close collaboration with the European Supervisory Authorities.
There is also a very active Stock Exchange, as well as the Central Bank of Malta which looks after monetary policy among other things.
Sources:
www.mfsa.mt
</a:t>
            </a:r>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r>
              <a:rPr lang="en-US" dirty="0"/>
              <a:t>Main Financial Sectors – Notes
Sectors:
·Investment Funds and Asset Management
·Credit and Financial Institutions
·Insurance and Reinsurance
·Family Offices and Private Wealth
·FinTech
·Capital Markets
There are over 2,359 authorised entities spread across the sectors, with innovation and digitisation  becoming the main thrusts for the future. The MFSA’s strategy is based on a risk-based approach to supervision.
Sustainable finance and ESG are actively promoted – in line with regulatory guidelines.
Sources:
Authorised Persons Report Q3 2024 (MFSA)
</a:t>
            </a:r>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10962" tIns="55481" rIns="110962" bIns="55481"/>
          <a:lstStyle/>
          <a:p>
            <a:r>
              <a:rPr lang="en-US" dirty="0"/>
              <a:t>-Real GDP Growth (National Statistics Office)
-Unemployment rate (NSO February 2025)
-
Global Performance Benchmarks – Notes
There are a number of respected indices, including those published by McKinsey and Z/Yen Group, which cover not only Malta as a jurisdiction but also its performance in specific areas like FinTech. This is a competitive sphere and Malta is kept constantly on its toes, as other jurisdictions push themselves in tandem.
Sources:
Global Talent Competitiveness Index | INSEAD
SCI_10_Report_2024.11.26_v1.0.pdf (longfinance.net)2023</a:t>
            </a:r>
          </a:p>
        </p:txBody>
      </p:sp>
      <p:sp>
        <p:nvSpPr>
          <p:cNvPr id="4" name="Slide Number Placeholder 3"/>
          <p:cNvSpPr>
            <a:spLocks noGrp="1"/>
          </p:cNvSpPr>
          <p:nvPr>
            <p:ph type="sldNum" sz="quarter" idx="10"/>
          </p:nvPr>
        </p:nvSpPr>
        <p:spPr/>
        <p:txBody>
          <a:bodyPr lIns="110962" tIns="55481" rIns="110962" bIns="55481"/>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4.png"/><Relationship Id="rId3" Type="http://schemas.microsoft.com/office/2018/10/relationships/comments" Target="../comments/modernComment_10B_0.xml"/><Relationship Id="rId7" Type="http://schemas.openxmlformats.org/officeDocument/2006/relationships/image" Target="../media/image50.png"/><Relationship Id="rId12"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41.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13.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1.png"/><Relationship Id="rId7"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18/10/relationships/comments" Target="../comments/modernComment_108_0.xml"/><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_fintech_icon.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395288" y="1845469"/>
            <a:ext cx="6210300" cy="1447800"/>
          </a:xfrm>
          <a:prstGeom prst="rect">
            <a:avLst/>
          </a:prstGeom>
          <a:noFill/>
          <a:ln/>
        </p:spPr>
        <p:txBody>
          <a:bodyPr/>
          <a:lstStyle/>
          <a:p>
            <a:endParaRPr lang="en-MT"/>
          </a:p>
        </p:txBody>
      </p:sp>
      <p:pic>
        <p:nvPicPr>
          <p:cNvPr id="3" name="Image 0" descr="preencoded.png"/>
          <p:cNvPicPr>
            <a:picLocks noChangeAspect="1"/>
          </p:cNvPicPr>
          <p:nvPr/>
        </p:nvPicPr>
        <p:blipFill>
          <a:blip r:embed="rId3"/>
          <a:stretch>
            <a:fillRect/>
          </a:stretch>
        </p:blipFill>
        <p:spPr>
          <a:xfrm>
            <a:off x="5232399" y="278265"/>
            <a:ext cx="6867361" cy="4582207"/>
          </a:xfrm>
          <a:prstGeom prst="rect">
            <a:avLst/>
          </a:prstGeom>
        </p:spPr>
      </p:pic>
      <p:pic>
        <p:nvPicPr>
          <p:cNvPr id="4" name="Image 1" descr="preencoded.png"/>
          <p:cNvPicPr>
            <a:picLocks noChangeAspect="1"/>
          </p:cNvPicPr>
          <p:nvPr/>
        </p:nvPicPr>
        <p:blipFill>
          <a:blip r:embed="rId4"/>
          <a:stretch>
            <a:fillRect/>
          </a:stretch>
        </p:blipFill>
        <p:spPr>
          <a:xfrm>
            <a:off x="395288" y="4119136"/>
            <a:ext cx="928688" cy="914827"/>
          </a:xfrm>
          <a:prstGeom prst="rect">
            <a:avLst/>
          </a:prstGeom>
        </p:spPr>
      </p:pic>
      <p:sp>
        <p:nvSpPr>
          <p:cNvPr id="5" name="Text 1"/>
          <p:cNvSpPr/>
          <p:nvPr/>
        </p:nvSpPr>
        <p:spPr>
          <a:xfrm>
            <a:off x="395288" y="1845469"/>
            <a:ext cx="6667500" cy="1095375"/>
          </a:xfrm>
          <a:prstGeom prst="rect">
            <a:avLst/>
          </a:prstGeom>
          <a:noFill/>
          <a:ln/>
        </p:spPr>
        <p:txBody>
          <a:bodyPr wrap="square" rtlCol="0" anchor="ctr"/>
          <a:lstStyle/>
          <a:p>
            <a:pPr marL="0" indent="0" algn="l">
              <a:lnSpc>
                <a:spcPts val="4320"/>
              </a:lnSpc>
              <a:buNone/>
            </a:pPr>
            <a:r>
              <a:rPr lang="en-US" sz="3600" b="1" kern="0" spc="-72" dirty="0">
                <a:solidFill>
                  <a:srgbClr val="FFFFFF">
                    <a:alpha val="99000"/>
                  </a:srgbClr>
                </a:solidFill>
                <a:latin typeface="Fira Sans" pitchFamily="34" charset="0"/>
                <a:ea typeface="Fira Sans" pitchFamily="34" charset="-122"/>
                <a:cs typeface="Fira Sans" pitchFamily="34" charset="-120"/>
              </a:rPr>
              <a:t>Malta’s Financial Services</a:t>
            </a:r>
            <a:endParaRPr lang="en-US" sz="3600" dirty="0"/>
          </a:p>
          <a:p>
            <a:pPr marL="0" indent="0" algn="l">
              <a:lnSpc>
                <a:spcPts val="4320"/>
              </a:lnSpc>
              <a:buNone/>
            </a:pPr>
            <a:r>
              <a:rPr lang="en-US" sz="3600" b="1" kern="0" spc="-72" dirty="0">
                <a:solidFill>
                  <a:srgbClr val="FFFFFF">
                    <a:alpha val="99000"/>
                  </a:srgbClr>
                </a:solidFill>
                <a:latin typeface="Fira Sans" pitchFamily="34" charset="0"/>
                <a:ea typeface="Fira Sans" pitchFamily="34" charset="-122"/>
                <a:cs typeface="Fira Sans" pitchFamily="34" charset="-120"/>
              </a:rPr>
              <a:t>Industy</a:t>
            </a:r>
            <a:endParaRPr lang="en-US" sz="3600" dirty="0"/>
          </a:p>
        </p:txBody>
      </p:sp>
      <p:sp>
        <p:nvSpPr>
          <p:cNvPr id="6" name="Text 2"/>
          <p:cNvSpPr/>
          <p:nvPr/>
        </p:nvSpPr>
        <p:spPr>
          <a:xfrm>
            <a:off x="395288" y="3055144"/>
            <a:ext cx="6667500" cy="238125"/>
          </a:xfrm>
          <a:prstGeom prst="rect">
            <a:avLst/>
          </a:prstGeom>
          <a:noFill/>
          <a:ln/>
        </p:spPr>
        <p:txBody>
          <a:bodyPr wrap="square" rtlCol="0" anchor="ctr"/>
          <a:lstStyle/>
          <a:p>
            <a:pPr marL="0" indent="0" algn="l">
              <a:lnSpc>
                <a:spcPts val="1890"/>
              </a:lnSpc>
              <a:buNone/>
            </a:pPr>
            <a:r>
              <a:rPr lang="en-US" sz="1350" kern="0" spc="-13" dirty="0">
                <a:solidFill>
                  <a:srgbClr val="FFFFFF">
                    <a:alpha val="99000"/>
                  </a:srgbClr>
                </a:solidFill>
                <a:latin typeface="Fira Sans" pitchFamily="34" charset="0"/>
                <a:ea typeface="Fira Sans" pitchFamily="34" charset="-122"/>
                <a:cs typeface="Fira Sans" pitchFamily="34" charset="-120"/>
              </a:rPr>
              <a:t>July 2026</a:t>
            </a:r>
            <a:endParaRPr lang="en-US" sz="1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609600" y="609600"/>
            <a:ext cx="3381375" cy="342900"/>
          </a:xfrm>
          <a:prstGeom prst="rect">
            <a:avLst/>
          </a:prstGeom>
          <a:noFill/>
          <a:ln/>
        </p:spPr>
        <p:txBody>
          <a:bodyPr/>
          <a:lstStyle/>
          <a:p>
            <a:endParaRPr lang="en-MT"/>
          </a:p>
        </p:txBody>
      </p:sp>
      <p:pic>
        <p:nvPicPr>
          <p:cNvPr id="3" name="Image 0" descr="preencoded.png"/>
          <p:cNvPicPr>
            <a:picLocks noChangeAspect="1"/>
          </p:cNvPicPr>
          <p:nvPr/>
        </p:nvPicPr>
        <p:blipFill>
          <a:blip r:embed="rId3"/>
          <a:stretch>
            <a:fillRect/>
          </a:stretch>
        </p:blipFill>
        <p:spPr>
          <a:xfrm>
            <a:off x="5029200" y="1014413"/>
            <a:ext cx="3248025" cy="3248025"/>
          </a:xfrm>
          <a:prstGeom prst="rect">
            <a:avLst/>
          </a:prstGeom>
        </p:spPr>
      </p:pic>
      <p:pic>
        <p:nvPicPr>
          <p:cNvPr id="4" name="Image 1" descr="preencoded.png"/>
          <p:cNvPicPr>
            <a:picLocks noChangeAspect="1"/>
          </p:cNvPicPr>
          <p:nvPr/>
        </p:nvPicPr>
        <p:blipFill>
          <a:blip r:embed="rId4"/>
          <a:stretch>
            <a:fillRect/>
          </a:stretch>
        </p:blipFill>
        <p:spPr>
          <a:xfrm>
            <a:off x="8162925" y="190500"/>
            <a:ext cx="507643" cy="500063"/>
          </a:xfrm>
          <a:prstGeom prst="rect">
            <a:avLst/>
          </a:prstGeom>
        </p:spPr>
      </p:pic>
      <p:pic>
        <p:nvPicPr>
          <p:cNvPr id="5" name="Image 2" descr="preencoded.png"/>
          <p:cNvPicPr>
            <a:picLocks noChangeAspect="1"/>
          </p:cNvPicPr>
          <p:nvPr/>
        </p:nvPicPr>
        <p:blipFill>
          <a:blip r:embed="rId5"/>
          <a:stretch>
            <a:fillRect/>
          </a:stretch>
        </p:blipFill>
        <p:spPr>
          <a:xfrm>
            <a:off x="609600" y="1314450"/>
            <a:ext cx="542925" cy="3198004"/>
          </a:xfrm>
          <a:prstGeom prst="rect">
            <a:avLst/>
          </a:prstGeom>
        </p:spPr>
      </p:pic>
      <p:pic>
        <p:nvPicPr>
          <p:cNvPr id="6" name="Image 3" descr="preencoded.png"/>
          <p:cNvPicPr>
            <a:picLocks noChangeAspect="1"/>
          </p:cNvPicPr>
          <p:nvPr/>
        </p:nvPicPr>
        <p:blipFill>
          <a:blip r:embed="rId6"/>
          <a:stretch>
            <a:fillRect/>
          </a:stretch>
        </p:blipFill>
        <p:spPr>
          <a:xfrm>
            <a:off x="7715250" y="4586288"/>
            <a:ext cx="1063898" cy="404813"/>
          </a:xfrm>
          <a:prstGeom prst="rect">
            <a:avLst/>
          </a:prstGeom>
        </p:spPr>
      </p:pic>
      <p:sp>
        <p:nvSpPr>
          <p:cNvPr id="7" name="Text 1"/>
          <p:cNvSpPr/>
          <p:nvPr/>
        </p:nvSpPr>
        <p:spPr>
          <a:xfrm>
            <a:off x="609600" y="4929188"/>
            <a:ext cx="4724400" cy="85725"/>
          </a:xfrm>
          <a:prstGeom prst="rect">
            <a:avLst/>
          </a:prstGeom>
          <a:noFill/>
          <a:ln/>
        </p:spPr>
        <p:txBody>
          <a:bodyPr wrap="square" rtlCol="0" anchor="ctr"/>
          <a:lstStyle/>
          <a:p>
            <a:pPr marL="0" indent="0" algn="l">
              <a:lnSpc>
                <a:spcPts val="682"/>
              </a:lnSpc>
              <a:buNone/>
            </a:pPr>
            <a:r>
              <a:rPr lang="en-US" sz="488" dirty="0">
                <a:solidFill>
                  <a:srgbClr val="FFFFFF">
                    <a:alpha val="99000"/>
                  </a:srgbClr>
                </a:solidFill>
                <a:latin typeface="Fira Sans" pitchFamily="34" charset="0"/>
                <a:ea typeface="Fira Sans" pitchFamily="34" charset="-122"/>
                <a:cs typeface="Fira Sans" pitchFamily="34" charset="-120"/>
              </a:rPr>
              <a:t>*Sources: Malta Financial Services Authority and National Statistics Office (2024/5) and Pre-Budget Consultation Document 2025</a:t>
            </a:r>
            <a:endParaRPr lang="en-US" sz="488" dirty="0"/>
          </a:p>
        </p:txBody>
      </p:sp>
      <p:sp>
        <p:nvSpPr>
          <p:cNvPr id="8" name="Text 2"/>
          <p:cNvSpPr/>
          <p:nvPr/>
        </p:nvSpPr>
        <p:spPr>
          <a:xfrm>
            <a:off x="1238250" y="1314450"/>
            <a:ext cx="1357313" cy="276225"/>
          </a:xfrm>
          <a:prstGeom prst="rect">
            <a:avLst/>
          </a:prstGeom>
          <a:noFill/>
          <a:ln/>
        </p:spPr>
        <p:txBody>
          <a:bodyPr wrap="square" rtlCol="0" anchor="ctr"/>
          <a:lstStyle/>
          <a:p>
            <a:pPr marL="0" indent="0" algn="l">
              <a:lnSpc>
                <a:spcPts val="2160"/>
              </a:lnSpc>
              <a:buNone/>
            </a:pPr>
            <a:r>
              <a:rPr lang="en-US" sz="1800" b="1" kern="0" spc="-36" dirty="0">
                <a:solidFill>
                  <a:srgbClr val="FFFFFF">
                    <a:alpha val="99000"/>
                  </a:srgbClr>
                </a:solidFill>
                <a:latin typeface="Fira Sans" pitchFamily="34" charset="0"/>
                <a:ea typeface="Fira Sans" pitchFamily="34" charset="-122"/>
                <a:cs typeface="Fira Sans" pitchFamily="34" charset="-120"/>
              </a:rPr>
              <a:t>7.3%</a:t>
            </a:r>
            <a:endParaRPr lang="en-US" sz="1800" dirty="0"/>
          </a:p>
        </p:txBody>
      </p:sp>
      <p:sp>
        <p:nvSpPr>
          <p:cNvPr id="9" name="Text 3"/>
          <p:cNvSpPr/>
          <p:nvPr/>
        </p:nvSpPr>
        <p:spPr>
          <a:xfrm>
            <a:off x="1238250" y="1985963"/>
            <a:ext cx="1357313" cy="276225"/>
          </a:xfrm>
          <a:prstGeom prst="rect">
            <a:avLst/>
          </a:prstGeom>
          <a:noFill/>
          <a:ln/>
        </p:spPr>
        <p:txBody>
          <a:bodyPr wrap="square" rtlCol="0" anchor="ctr"/>
          <a:lstStyle/>
          <a:p>
            <a:pPr marL="0" indent="0" algn="l">
              <a:lnSpc>
                <a:spcPts val="2160"/>
              </a:lnSpc>
              <a:buNone/>
            </a:pPr>
            <a:r>
              <a:rPr lang="en-US" sz="1800" b="1" kern="0" spc="-36" dirty="0">
                <a:solidFill>
                  <a:srgbClr val="FFFFFF">
                    <a:alpha val="99000"/>
                  </a:srgbClr>
                </a:solidFill>
                <a:latin typeface="Fira Sans" pitchFamily="34" charset="0"/>
                <a:ea typeface="Fira Sans" pitchFamily="34" charset="-122"/>
                <a:cs typeface="Fira Sans" pitchFamily="34" charset="-120"/>
              </a:rPr>
              <a:t>+3.7%</a:t>
            </a:r>
            <a:endParaRPr lang="en-US" sz="1800" dirty="0"/>
          </a:p>
        </p:txBody>
      </p:sp>
      <p:sp>
        <p:nvSpPr>
          <p:cNvPr id="10" name="Text 4"/>
          <p:cNvSpPr/>
          <p:nvPr/>
        </p:nvSpPr>
        <p:spPr>
          <a:xfrm>
            <a:off x="1238250" y="3314700"/>
            <a:ext cx="1357313" cy="276225"/>
          </a:xfrm>
          <a:prstGeom prst="rect">
            <a:avLst/>
          </a:prstGeom>
          <a:noFill/>
          <a:ln/>
        </p:spPr>
        <p:txBody>
          <a:bodyPr wrap="square" rtlCol="0" anchor="ctr"/>
          <a:lstStyle/>
          <a:p>
            <a:pPr marL="0" indent="0" algn="l">
              <a:lnSpc>
                <a:spcPts val="2160"/>
              </a:lnSpc>
              <a:buNone/>
            </a:pPr>
            <a:r>
              <a:rPr lang="en-US" b="1" kern="0" spc="-36" dirty="0">
                <a:solidFill>
                  <a:srgbClr val="FFFFFF">
                    <a:alpha val="99000"/>
                  </a:srgbClr>
                </a:solidFill>
                <a:latin typeface="Fira Sans" pitchFamily="34" charset="0"/>
                <a:ea typeface="Fira Sans" pitchFamily="34" charset="-122"/>
                <a:cs typeface="Fira Sans" pitchFamily="34" charset="-120"/>
              </a:rPr>
              <a:t>9%</a:t>
            </a:r>
            <a:r>
              <a:rPr lang="en-US" sz="1800" b="1" kern="0" spc="-36" dirty="0">
                <a:solidFill>
                  <a:srgbClr val="FFFFFF">
                    <a:alpha val="99000"/>
                  </a:srgbClr>
                </a:solidFill>
                <a:latin typeface="Fira Sans" pitchFamily="34" charset="0"/>
                <a:ea typeface="Fira Sans" pitchFamily="34" charset="-122"/>
                <a:cs typeface="Fira Sans" pitchFamily="34" charset="-120"/>
              </a:rPr>
              <a:t>%</a:t>
            </a:r>
            <a:endParaRPr lang="en-US" sz="1800" dirty="0"/>
          </a:p>
        </p:txBody>
      </p:sp>
      <p:sp>
        <p:nvSpPr>
          <p:cNvPr id="11" name="Text 5"/>
          <p:cNvSpPr/>
          <p:nvPr/>
        </p:nvSpPr>
        <p:spPr>
          <a:xfrm>
            <a:off x="1238250" y="3986213"/>
            <a:ext cx="1357313" cy="276225"/>
          </a:xfrm>
          <a:prstGeom prst="rect">
            <a:avLst/>
          </a:prstGeom>
          <a:noFill/>
          <a:ln/>
        </p:spPr>
        <p:txBody>
          <a:bodyPr wrap="square" rtlCol="0" anchor="ctr"/>
          <a:lstStyle/>
          <a:p>
            <a:pPr marL="0" indent="0" algn="l">
              <a:lnSpc>
                <a:spcPts val="2160"/>
              </a:lnSpc>
              <a:buNone/>
            </a:pPr>
            <a:r>
              <a:rPr lang="en-US" sz="1800" b="1" kern="0" spc="-36" dirty="0">
                <a:solidFill>
                  <a:srgbClr val="FFFFFF">
                    <a:alpha val="99000"/>
                  </a:srgbClr>
                </a:solidFill>
                <a:latin typeface="Fira Sans" pitchFamily="34" charset="0"/>
                <a:ea typeface="Fira Sans" pitchFamily="34" charset="-122"/>
                <a:cs typeface="Fira Sans" pitchFamily="34" charset="-120"/>
              </a:rPr>
              <a:t>2,462</a:t>
            </a:r>
            <a:endParaRPr lang="en-US" sz="1800" dirty="0"/>
          </a:p>
        </p:txBody>
      </p:sp>
      <p:sp>
        <p:nvSpPr>
          <p:cNvPr id="12" name="Text 6"/>
          <p:cNvSpPr/>
          <p:nvPr/>
        </p:nvSpPr>
        <p:spPr>
          <a:xfrm>
            <a:off x="1238250" y="1590675"/>
            <a:ext cx="3486150" cy="1524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Financial Services Sector contribution to total GVA in 2025</a:t>
            </a:r>
            <a:endParaRPr lang="en-US" sz="900" dirty="0"/>
          </a:p>
        </p:txBody>
      </p:sp>
      <p:sp>
        <p:nvSpPr>
          <p:cNvPr id="13" name="Text 7"/>
          <p:cNvSpPr/>
          <p:nvPr/>
        </p:nvSpPr>
        <p:spPr>
          <a:xfrm>
            <a:off x="1238250" y="2262188"/>
            <a:ext cx="3486150" cy="3048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Total GVA growth Q1 2025/2026 (NSO)</a:t>
            </a:r>
            <a:endParaRPr lang="en-US" sz="900" dirty="0"/>
          </a:p>
        </p:txBody>
      </p:sp>
      <p:sp>
        <p:nvSpPr>
          <p:cNvPr id="14" name="Text 8"/>
          <p:cNvSpPr/>
          <p:nvPr/>
        </p:nvSpPr>
        <p:spPr>
          <a:xfrm>
            <a:off x="1238250" y="2714625"/>
            <a:ext cx="3486150" cy="3048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One of the few sectors to record growth during the pandemic, highlighting its resilience</a:t>
            </a:r>
            <a:endParaRPr lang="en-US" sz="900" dirty="0"/>
          </a:p>
        </p:txBody>
      </p:sp>
      <p:sp>
        <p:nvSpPr>
          <p:cNvPr id="15" name="Text 9"/>
          <p:cNvSpPr/>
          <p:nvPr/>
        </p:nvSpPr>
        <p:spPr>
          <a:xfrm>
            <a:off x="1238250" y="3567113"/>
            <a:ext cx="3486150" cy="152400"/>
          </a:xfrm>
          <a:prstGeom prst="rect">
            <a:avLst/>
          </a:prstGeom>
          <a:noFill/>
          <a:ln/>
        </p:spPr>
        <p:txBody>
          <a:bodyPr wrap="square" rtlCol="0" anchor="ctr"/>
          <a:lstStyle/>
          <a:p>
            <a:pPr>
              <a:lnSpc>
                <a:spcPts val="1206"/>
              </a:lnSpc>
            </a:pPr>
            <a:r>
              <a:rPr lang="en-US" sz="900" kern="0" spc="-5" dirty="0">
                <a:solidFill>
                  <a:srgbClr val="FFFFFF">
                    <a:alpha val="99000"/>
                  </a:srgbClr>
                </a:solidFill>
                <a:latin typeface="Fira Sans" pitchFamily="34" charset="0"/>
                <a:ea typeface="Fira Sans" pitchFamily="34" charset="-122"/>
                <a:cs typeface="Fira Sans" pitchFamily="34" charset="-120"/>
              </a:rPr>
              <a:t>Change in Financial Services/Insurance GVA: Q1 2025/2026 (NSO)</a:t>
            </a:r>
            <a:endParaRPr lang="en-US" sz="900" dirty="0"/>
          </a:p>
        </p:txBody>
      </p:sp>
      <p:sp>
        <p:nvSpPr>
          <p:cNvPr id="16" name="Text 10"/>
          <p:cNvSpPr/>
          <p:nvPr/>
        </p:nvSpPr>
        <p:spPr>
          <a:xfrm>
            <a:off x="1238250" y="4299891"/>
            <a:ext cx="3486150" cy="1524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Authorised Entities (Q1/2026)</a:t>
            </a:r>
            <a:endParaRPr lang="en-US" sz="900" dirty="0"/>
          </a:p>
        </p:txBody>
      </p:sp>
      <p:sp>
        <p:nvSpPr>
          <p:cNvPr id="17" name="Text 11"/>
          <p:cNvSpPr/>
          <p:nvPr/>
        </p:nvSpPr>
        <p:spPr>
          <a:xfrm>
            <a:off x="609600" y="609600"/>
            <a:ext cx="3838575" cy="342900"/>
          </a:xfrm>
          <a:prstGeom prst="rect">
            <a:avLst/>
          </a:prstGeom>
          <a:noFill/>
          <a:ln/>
        </p:spPr>
        <p:txBody>
          <a:bodyPr wrap="square" rtlCol="0" anchor="ctr"/>
          <a:lstStyle/>
          <a:p>
            <a:pPr marL="0" indent="0" algn="l">
              <a:lnSpc>
                <a:spcPts val="2700"/>
              </a:lnSpc>
              <a:buNone/>
            </a:pPr>
            <a:r>
              <a:rPr lang="en-US" sz="2250" b="1" kern="0" spc="-50" dirty="0">
                <a:solidFill>
                  <a:srgbClr val="FFFFFF">
                    <a:alpha val="99000"/>
                  </a:srgbClr>
                </a:solidFill>
                <a:latin typeface="Fira Sans" pitchFamily="34" charset="0"/>
                <a:ea typeface="Fira Sans" pitchFamily="34" charset="-122"/>
                <a:cs typeface="Fira Sans" pitchFamily="34" charset="-120"/>
              </a:rPr>
              <a:t>Sectorial Facts and Figures</a:t>
            </a:r>
            <a:endParaRPr lang="en-US" sz="22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3" name="Shape 0"/>
          <p:cNvSpPr/>
          <p:nvPr/>
        </p:nvSpPr>
        <p:spPr>
          <a:xfrm>
            <a:off x="609600" y="609600"/>
            <a:ext cx="3381375" cy="342900"/>
          </a:xfrm>
          <a:prstGeom prst="rect">
            <a:avLst/>
          </a:prstGeom>
          <a:noFill/>
          <a:ln/>
        </p:spPr>
        <p:txBody>
          <a:bodyPr/>
          <a:lstStyle/>
          <a:p>
            <a:endParaRPr lang="en-MT"/>
          </a:p>
        </p:txBody>
      </p:sp>
      <p:pic>
        <p:nvPicPr>
          <p:cNvPr id="4" name="Image 0" descr="preencoded.png"/>
          <p:cNvPicPr>
            <a:picLocks noChangeAspect="1"/>
          </p:cNvPicPr>
          <p:nvPr/>
        </p:nvPicPr>
        <p:blipFill>
          <a:blip r:embed="rId3"/>
          <a:stretch>
            <a:fillRect/>
          </a:stretch>
        </p:blipFill>
        <p:spPr>
          <a:xfrm>
            <a:off x="4876800" y="952500"/>
            <a:ext cx="3538538" cy="3538538"/>
          </a:xfrm>
          <a:prstGeom prst="rect">
            <a:avLst/>
          </a:prstGeom>
        </p:spPr>
      </p:pic>
      <p:pic>
        <p:nvPicPr>
          <p:cNvPr id="5" name="Image 1" descr="preencoded.png"/>
          <p:cNvPicPr>
            <a:picLocks noChangeAspect="1"/>
          </p:cNvPicPr>
          <p:nvPr/>
        </p:nvPicPr>
        <p:blipFill>
          <a:blip r:embed="rId4"/>
          <a:stretch>
            <a:fillRect/>
          </a:stretch>
        </p:blipFill>
        <p:spPr>
          <a:xfrm>
            <a:off x="609600" y="1328738"/>
            <a:ext cx="522768" cy="526256"/>
          </a:xfrm>
          <a:prstGeom prst="rect">
            <a:avLst/>
          </a:prstGeom>
        </p:spPr>
      </p:pic>
      <p:pic>
        <p:nvPicPr>
          <p:cNvPr id="6" name="Image 2" descr="preencoded.png"/>
          <p:cNvPicPr>
            <a:picLocks noChangeAspect="1"/>
          </p:cNvPicPr>
          <p:nvPr/>
        </p:nvPicPr>
        <p:blipFill>
          <a:blip r:embed="rId5"/>
          <a:stretch>
            <a:fillRect/>
          </a:stretch>
        </p:blipFill>
        <p:spPr>
          <a:xfrm>
            <a:off x="681038" y="1457325"/>
            <a:ext cx="377317" cy="261937"/>
          </a:xfrm>
          <a:prstGeom prst="rect">
            <a:avLst/>
          </a:prstGeom>
        </p:spPr>
      </p:pic>
      <p:pic>
        <p:nvPicPr>
          <p:cNvPr id="7" name="Image 3" descr="preencoded.png"/>
          <p:cNvPicPr>
            <a:picLocks noChangeAspect="1"/>
          </p:cNvPicPr>
          <p:nvPr/>
        </p:nvPicPr>
        <p:blipFill>
          <a:blip r:embed="rId6"/>
          <a:stretch>
            <a:fillRect/>
          </a:stretch>
        </p:blipFill>
        <p:spPr>
          <a:xfrm>
            <a:off x="609600" y="2000250"/>
            <a:ext cx="523875" cy="2532062"/>
          </a:xfrm>
          <a:prstGeom prst="rect">
            <a:avLst/>
          </a:prstGeom>
        </p:spPr>
      </p:pic>
      <p:pic>
        <p:nvPicPr>
          <p:cNvPr id="8" name="Image 4" descr="preencoded.png"/>
          <p:cNvPicPr>
            <a:picLocks noChangeAspect="1"/>
          </p:cNvPicPr>
          <p:nvPr/>
        </p:nvPicPr>
        <p:blipFill>
          <a:blip r:embed="rId7"/>
          <a:stretch>
            <a:fillRect/>
          </a:stretch>
        </p:blipFill>
        <p:spPr>
          <a:xfrm>
            <a:off x="8162925" y="190500"/>
            <a:ext cx="507643" cy="500063"/>
          </a:xfrm>
          <a:prstGeom prst="rect">
            <a:avLst/>
          </a:prstGeom>
        </p:spPr>
      </p:pic>
      <p:pic>
        <p:nvPicPr>
          <p:cNvPr id="9" name="Image 5" descr="preencoded.png"/>
          <p:cNvPicPr>
            <a:picLocks noChangeAspect="1"/>
          </p:cNvPicPr>
          <p:nvPr/>
        </p:nvPicPr>
        <p:blipFill>
          <a:blip r:embed="rId8"/>
          <a:stretch>
            <a:fillRect/>
          </a:stretch>
        </p:blipFill>
        <p:spPr>
          <a:xfrm>
            <a:off x="7715250" y="4586288"/>
            <a:ext cx="1063898" cy="404813"/>
          </a:xfrm>
          <a:prstGeom prst="rect">
            <a:avLst/>
          </a:prstGeom>
        </p:spPr>
      </p:pic>
      <p:sp>
        <p:nvSpPr>
          <p:cNvPr id="10" name="Text 1"/>
          <p:cNvSpPr/>
          <p:nvPr/>
        </p:nvSpPr>
        <p:spPr>
          <a:xfrm>
            <a:off x="609600" y="4929188"/>
            <a:ext cx="4724400" cy="85725"/>
          </a:xfrm>
          <a:prstGeom prst="rect">
            <a:avLst/>
          </a:prstGeom>
          <a:noFill/>
          <a:ln/>
        </p:spPr>
        <p:txBody>
          <a:bodyPr wrap="square" rtlCol="0" anchor="ctr"/>
          <a:lstStyle/>
          <a:p>
            <a:pPr marL="0" indent="0" algn="l">
              <a:lnSpc>
                <a:spcPts val="682"/>
              </a:lnSpc>
              <a:buNone/>
            </a:pPr>
            <a:r>
              <a:rPr lang="en-US" sz="488" dirty="0">
                <a:solidFill>
                  <a:srgbClr val="FFFFFF">
                    <a:alpha val="99000"/>
                  </a:srgbClr>
                </a:solidFill>
                <a:latin typeface="Fira Sans" pitchFamily="34" charset="0"/>
                <a:ea typeface="Fira Sans" pitchFamily="34" charset="-122"/>
                <a:cs typeface="Fira Sans" pitchFamily="34" charset="-120"/>
              </a:rPr>
              <a:t>*Sources: Malta Financial Services Authority (Q1/2026) and National Statistics Office</a:t>
            </a:r>
            <a:endParaRPr lang="en-US" sz="488" dirty="0"/>
          </a:p>
        </p:txBody>
      </p:sp>
      <p:sp>
        <p:nvSpPr>
          <p:cNvPr id="11" name="Text 2"/>
          <p:cNvSpPr/>
          <p:nvPr/>
        </p:nvSpPr>
        <p:spPr>
          <a:xfrm>
            <a:off x="1238250" y="1314450"/>
            <a:ext cx="1357313" cy="276225"/>
          </a:xfrm>
          <a:prstGeom prst="rect">
            <a:avLst/>
          </a:prstGeom>
          <a:noFill/>
          <a:ln/>
        </p:spPr>
        <p:txBody>
          <a:bodyPr wrap="square" rtlCol="0" anchor="ctr"/>
          <a:lstStyle/>
          <a:p>
            <a:pPr marL="0" indent="0" algn="l">
              <a:lnSpc>
                <a:spcPts val="2160"/>
              </a:lnSpc>
              <a:buNone/>
            </a:pPr>
            <a:r>
              <a:rPr lang="en-US" sz="1800" b="1" kern="0" spc="-36" dirty="0">
                <a:solidFill>
                  <a:srgbClr val="FFFFFF">
                    <a:alpha val="99000"/>
                  </a:srgbClr>
                </a:solidFill>
                <a:latin typeface="Fira Sans" pitchFamily="34" charset="0"/>
                <a:ea typeface="Fira Sans" pitchFamily="34" charset="-122"/>
                <a:cs typeface="Fira Sans" pitchFamily="34" charset="-120"/>
              </a:rPr>
              <a:t>18,858</a:t>
            </a:r>
            <a:endParaRPr lang="en-US" sz="1800" dirty="0"/>
          </a:p>
        </p:txBody>
      </p:sp>
      <p:sp>
        <p:nvSpPr>
          <p:cNvPr id="12" name="Text 3"/>
          <p:cNvSpPr/>
          <p:nvPr/>
        </p:nvSpPr>
        <p:spPr>
          <a:xfrm>
            <a:off x="1238250" y="1985963"/>
            <a:ext cx="1357313" cy="276225"/>
          </a:xfrm>
          <a:prstGeom prst="rect">
            <a:avLst/>
          </a:prstGeom>
          <a:noFill/>
          <a:ln/>
        </p:spPr>
        <p:txBody>
          <a:bodyPr wrap="square" rtlCol="0" anchor="ctr"/>
          <a:lstStyle/>
          <a:p>
            <a:pPr marL="0" indent="0" algn="l">
              <a:lnSpc>
                <a:spcPts val="2160"/>
              </a:lnSpc>
              <a:buNone/>
            </a:pPr>
            <a:r>
              <a:rPr lang="en-US" sz="1800" b="1" kern="0" spc="-36" dirty="0">
                <a:solidFill>
                  <a:srgbClr val="FFFFFF">
                    <a:alpha val="99000"/>
                  </a:srgbClr>
                </a:solidFill>
                <a:latin typeface="Fira Sans" pitchFamily="34" charset="0"/>
                <a:ea typeface="Fira Sans" pitchFamily="34" charset="-122"/>
                <a:cs typeface="Fira Sans" pitchFamily="34" charset="-120"/>
              </a:rPr>
              <a:t>235</a:t>
            </a:r>
            <a:endParaRPr lang="en-US" sz="1800" dirty="0"/>
          </a:p>
        </p:txBody>
      </p:sp>
      <p:sp>
        <p:nvSpPr>
          <p:cNvPr id="13" name="Text 4"/>
          <p:cNvSpPr/>
          <p:nvPr/>
        </p:nvSpPr>
        <p:spPr>
          <a:xfrm>
            <a:off x="1238250" y="3367088"/>
            <a:ext cx="1357313" cy="276225"/>
          </a:xfrm>
          <a:prstGeom prst="rect">
            <a:avLst/>
          </a:prstGeom>
          <a:noFill/>
          <a:ln/>
        </p:spPr>
        <p:txBody>
          <a:bodyPr wrap="square" rtlCol="0" anchor="ctr"/>
          <a:lstStyle/>
          <a:p>
            <a:pPr marL="0" indent="0" algn="l">
              <a:lnSpc>
                <a:spcPts val="2160"/>
              </a:lnSpc>
              <a:buNone/>
            </a:pPr>
            <a:r>
              <a:rPr lang="en-US" b="1" kern="0" spc="-36" dirty="0">
                <a:solidFill>
                  <a:srgbClr val="FFFFFF">
                    <a:alpha val="99000"/>
                  </a:srgbClr>
                </a:solidFill>
                <a:latin typeface="Fira Sans" pitchFamily="34" charset="0"/>
              </a:rPr>
              <a:t>19</a:t>
            </a:r>
            <a:endParaRPr lang="en-US" sz="1800" dirty="0"/>
          </a:p>
        </p:txBody>
      </p:sp>
      <p:sp>
        <p:nvSpPr>
          <p:cNvPr id="14" name="Text 5"/>
          <p:cNvSpPr/>
          <p:nvPr/>
        </p:nvSpPr>
        <p:spPr>
          <a:xfrm>
            <a:off x="1238250" y="2676525"/>
            <a:ext cx="1357313" cy="276225"/>
          </a:xfrm>
          <a:prstGeom prst="rect">
            <a:avLst/>
          </a:prstGeom>
          <a:noFill/>
          <a:ln/>
        </p:spPr>
        <p:txBody>
          <a:bodyPr wrap="square" rtlCol="0" anchor="ctr"/>
          <a:lstStyle/>
          <a:p>
            <a:pPr marL="0" indent="0" algn="l">
              <a:lnSpc>
                <a:spcPts val="2160"/>
              </a:lnSpc>
              <a:buNone/>
            </a:pPr>
            <a:r>
              <a:rPr lang="en-US" sz="1800" b="1" kern="0" spc="-36" dirty="0">
                <a:solidFill>
                  <a:srgbClr val="FFFFFF">
                    <a:alpha val="99000"/>
                  </a:srgbClr>
                </a:solidFill>
                <a:latin typeface="Fira Sans" pitchFamily="34" charset="0"/>
                <a:ea typeface="Fira Sans" pitchFamily="34" charset="-122"/>
                <a:cs typeface="Fira Sans" pitchFamily="34" charset="-120"/>
              </a:rPr>
              <a:t>78</a:t>
            </a:r>
            <a:endParaRPr lang="en-US" sz="1800" dirty="0"/>
          </a:p>
        </p:txBody>
      </p:sp>
      <p:sp>
        <p:nvSpPr>
          <p:cNvPr id="15" name="Text 6"/>
          <p:cNvSpPr/>
          <p:nvPr/>
        </p:nvSpPr>
        <p:spPr>
          <a:xfrm>
            <a:off x="1238250" y="3986213"/>
            <a:ext cx="1357313" cy="276225"/>
          </a:xfrm>
          <a:prstGeom prst="rect">
            <a:avLst/>
          </a:prstGeom>
          <a:noFill/>
          <a:ln/>
        </p:spPr>
        <p:txBody>
          <a:bodyPr wrap="square" rtlCol="0" anchor="ctr"/>
          <a:lstStyle/>
          <a:p>
            <a:pPr marL="0" indent="0" algn="l">
              <a:lnSpc>
                <a:spcPts val="2160"/>
              </a:lnSpc>
              <a:buNone/>
            </a:pPr>
            <a:r>
              <a:rPr lang="en-US" b="1" kern="0" spc="-36" dirty="0">
                <a:solidFill>
                  <a:srgbClr val="FFFFFF">
                    <a:alpha val="99000"/>
                  </a:srgbClr>
                </a:solidFill>
                <a:latin typeface="Fira Sans" pitchFamily="34" charset="0"/>
                <a:ea typeface="Fira Sans" pitchFamily="34" charset="-122"/>
                <a:cs typeface="Fira Sans" pitchFamily="34" charset="-120"/>
              </a:rPr>
              <a:t>17</a:t>
            </a:r>
            <a:endParaRPr lang="en-US" sz="1800" dirty="0"/>
          </a:p>
        </p:txBody>
      </p:sp>
      <p:sp>
        <p:nvSpPr>
          <p:cNvPr id="16" name="Text 7"/>
          <p:cNvSpPr/>
          <p:nvPr/>
        </p:nvSpPr>
        <p:spPr>
          <a:xfrm>
            <a:off x="1238250" y="1590675"/>
            <a:ext cx="3486150" cy="3048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Employees working in the financial services sector (Q1/2026)</a:t>
            </a:r>
            <a:endParaRPr lang="en-US" sz="900" dirty="0"/>
          </a:p>
        </p:txBody>
      </p:sp>
      <p:sp>
        <p:nvSpPr>
          <p:cNvPr id="17" name="Text 8"/>
          <p:cNvSpPr/>
          <p:nvPr/>
        </p:nvSpPr>
        <p:spPr>
          <a:xfrm>
            <a:off x="1238250" y="2262188"/>
            <a:ext cx="3486150" cy="1524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CSPs (Q1 2026)</a:t>
            </a:r>
            <a:endParaRPr lang="en-US" sz="900" dirty="0"/>
          </a:p>
        </p:txBody>
      </p:sp>
      <p:sp>
        <p:nvSpPr>
          <p:cNvPr id="18" name="Text 9"/>
          <p:cNvSpPr/>
          <p:nvPr/>
        </p:nvSpPr>
        <p:spPr>
          <a:xfrm>
            <a:off x="1238250" y="2952750"/>
            <a:ext cx="3486150" cy="1524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Financial Institutions (Q1 2026)</a:t>
            </a:r>
            <a:endParaRPr lang="en-US" sz="900" dirty="0"/>
          </a:p>
        </p:txBody>
      </p:sp>
      <p:sp>
        <p:nvSpPr>
          <p:cNvPr id="19" name="Text 10"/>
          <p:cNvSpPr/>
          <p:nvPr/>
        </p:nvSpPr>
        <p:spPr>
          <a:xfrm>
            <a:off x="1238250" y="3671888"/>
            <a:ext cx="3486150" cy="1524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Credit Institutions (Q1 2026)</a:t>
            </a:r>
            <a:endParaRPr lang="en-US" sz="900" dirty="0"/>
          </a:p>
        </p:txBody>
      </p:sp>
      <p:sp>
        <p:nvSpPr>
          <p:cNvPr id="20" name="Text 11"/>
          <p:cNvSpPr/>
          <p:nvPr/>
        </p:nvSpPr>
        <p:spPr>
          <a:xfrm>
            <a:off x="1238250" y="4291013"/>
            <a:ext cx="3486150" cy="1524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VFASPs (Q1 2026)</a:t>
            </a:r>
            <a:endParaRPr lang="en-US" sz="900" dirty="0"/>
          </a:p>
        </p:txBody>
      </p:sp>
      <p:sp>
        <p:nvSpPr>
          <p:cNvPr id="21" name="Text 12"/>
          <p:cNvSpPr/>
          <p:nvPr/>
        </p:nvSpPr>
        <p:spPr>
          <a:xfrm>
            <a:off x="609600" y="609600"/>
            <a:ext cx="3838575" cy="342900"/>
          </a:xfrm>
          <a:prstGeom prst="rect">
            <a:avLst/>
          </a:prstGeom>
          <a:noFill/>
          <a:ln/>
        </p:spPr>
        <p:txBody>
          <a:bodyPr wrap="square" rtlCol="0" anchor="ctr"/>
          <a:lstStyle/>
          <a:p>
            <a:pPr marL="0" indent="0" algn="l">
              <a:lnSpc>
                <a:spcPts val="2700"/>
              </a:lnSpc>
              <a:buNone/>
            </a:pPr>
            <a:r>
              <a:rPr lang="en-US" sz="2250" b="1" kern="0" spc="-50" dirty="0">
                <a:solidFill>
                  <a:srgbClr val="FFFFFF">
                    <a:alpha val="99000"/>
                  </a:srgbClr>
                </a:solidFill>
                <a:latin typeface="Fira Sans" pitchFamily="34" charset="0"/>
                <a:ea typeface="Fira Sans" pitchFamily="34" charset="-122"/>
                <a:cs typeface="Fira Sans" pitchFamily="34" charset="-120"/>
              </a:rPr>
              <a:t>Sectorial Facts and Figures</a:t>
            </a:r>
            <a:endParaRPr lang="en-US" sz="22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609600" y="609600"/>
            <a:ext cx="3381375" cy="342900"/>
          </a:xfrm>
          <a:prstGeom prst="rect">
            <a:avLst/>
          </a:prstGeom>
          <a:noFill/>
          <a:ln/>
        </p:spPr>
        <p:txBody>
          <a:bodyPr/>
          <a:lstStyle/>
          <a:p>
            <a:endParaRPr lang="en-MT"/>
          </a:p>
        </p:txBody>
      </p:sp>
      <p:pic>
        <p:nvPicPr>
          <p:cNvPr id="3" name="Image 0" descr="preencoded.png"/>
          <p:cNvPicPr>
            <a:picLocks noChangeAspect="1"/>
          </p:cNvPicPr>
          <p:nvPr/>
        </p:nvPicPr>
        <p:blipFill>
          <a:blip r:embed="rId4"/>
          <a:stretch>
            <a:fillRect/>
          </a:stretch>
        </p:blipFill>
        <p:spPr>
          <a:xfrm>
            <a:off x="4876800" y="952500"/>
            <a:ext cx="3333750" cy="3333750"/>
          </a:xfrm>
          <a:prstGeom prst="rect">
            <a:avLst/>
          </a:prstGeom>
        </p:spPr>
      </p:pic>
      <p:pic>
        <p:nvPicPr>
          <p:cNvPr id="4" name="Image 1" descr="preencoded.png"/>
          <p:cNvPicPr>
            <a:picLocks noChangeAspect="1"/>
          </p:cNvPicPr>
          <p:nvPr/>
        </p:nvPicPr>
        <p:blipFill>
          <a:blip r:embed="rId5"/>
          <a:stretch>
            <a:fillRect/>
          </a:stretch>
        </p:blipFill>
        <p:spPr>
          <a:xfrm>
            <a:off x="752475" y="1395413"/>
            <a:ext cx="423863" cy="428625"/>
          </a:xfrm>
          <a:prstGeom prst="rect">
            <a:avLst/>
          </a:prstGeom>
        </p:spPr>
      </p:pic>
      <p:pic>
        <p:nvPicPr>
          <p:cNvPr id="5" name="Image 2" descr="preencoded.png"/>
          <p:cNvPicPr>
            <a:picLocks noChangeAspect="1"/>
          </p:cNvPicPr>
          <p:nvPr/>
        </p:nvPicPr>
        <p:blipFill>
          <a:blip r:embed="rId6"/>
          <a:stretch>
            <a:fillRect/>
          </a:stretch>
        </p:blipFill>
        <p:spPr>
          <a:xfrm>
            <a:off x="752475" y="1938337"/>
            <a:ext cx="423863" cy="428625"/>
          </a:xfrm>
          <a:prstGeom prst="rect">
            <a:avLst/>
          </a:prstGeom>
        </p:spPr>
      </p:pic>
      <p:pic>
        <p:nvPicPr>
          <p:cNvPr id="6" name="Image 3" descr="preencoded.png"/>
          <p:cNvPicPr>
            <a:picLocks noChangeAspect="1"/>
          </p:cNvPicPr>
          <p:nvPr/>
        </p:nvPicPr>
        <p:blipFill>
          <a:blip r:embed="rId7"/>
          <a:stretch>
            <a:fillRect/>
          </a:stretch>
        </p:blipFill>
        <p:spPr>
          <a:xfrm>
            <a:off x="752475" y="2481263"/>
            <a:ext cx="423863" cy="428625"/>
          </a:xfrm>
          <a:prstGeom prst="rect">
            <a:avLst/>
          </a:prstGeom>
        </p:spPr>
      </p:pic>
      <p:pic>
        <p:nvPicPr>
          <p:cNvPr id="7" name="Image 4" descr="preencoded.png"/>
          <p:cNvPicPr>
            <a:picLocks noChangeAspect="1"/>
          </p:cNvPicPr>
          <p:nvPr/>
        </p:nvPicPr>
        <p:blipFill>
          <a:blip r:embed="rId8"/>
          <a:stretch>
            <a:fillRect/>
          </a:stretch>
        </p:blipFill>
        <p:spPr>
          <a:xfrm>
            <a:off x="752475" y="3024188"/>
            <a:ext cx="423863" cy="428625"/>
          </a:xfrm>
          <a:prstGeom prst="rect">
            <a:avLst/>
          </a:prstGeom>
        </p:spPr>
      </p:pic>
      <p:pic>
        <p:nvPicPr>
          <p:cNvPr id="8" name="Image 5" descr="preencoded.png"/>
          <p:cNvPicPr>
            <a:picLocks noChangeAspect="1"/>
          </p:cNvPicPr>
          <p:nvPr/>
        </p:nvPicPr>
        <p:blipFill>
          <a:blip r:embed="rId9"/>
          <a:stretch>
            <a:fillRect/>
          </a:stretch>
        </p:blipFill>
        <p:spPr>
          <a:xfrm>
            <a:off x="752475" y="3567113"/>
            <a:ext cx="423863" cy="428625"/>
          </a:xfrm>
          <a:prstGeom prst="rect">
            <a:avLst/>
          </a:prstGeom>
        </p:spPr>
      </p:pic>
      <p:pic>
        <p:nvPicPr>
          <p:cNvPr id="9" name="Image 6" descr="preencoded.png"/>
          <p:cNvPicPr>
            <a:picLocks noChangeAspect="1"/>
          </p:cNvPicPr>
          <p:nvPr/>
        </p:nvPicPr>
        <p:blipFill>
          <a:blip r:embed="rId10"/>
          <a:stretch>
            <a:fillRect/>
          </a:stretch>
        </p:blipFill>
        <p:spPr>
          <a:xfrm>
            <a:off x="752475" y="4105275"/>
            <a:ext cx="423863" cy="428625"/>
          </a:xfrm>
          <a:prstGeom prst="rect">
            <a:avLst/>
          </a:prstGeom>
        </p:spPr>
      </p:pic>
      <p:pic>
        <p:nvPicPr>
          <p:cNvPr id="10" name="Image 7" descr="preencoded.png"/>
          <p:cNvPicPr>
            <a:picLocks noChangeAspect="1"/>
          </p:cNvPicPr>
          <p:nvPr/>
        </p:nvPicPr>
        <p:blipFill>
          <a:blip r:embed="rId11"/>
          <a:stretch>
            <a:fillRect/>
          </a:stretch>
        </p:blipFill>
        <p:spPr>
          <a:xfrm>
            <a:off x="8162925" y="190500"/>
            <a:ext cx="507643" cy="500063"/>
          </a:xfrm>
          <a:prstGeom prst="rect">
            <a:avLst/>
          </a:prstGeom>
        </p:spPr>
      </p:pic>
      <p:pic>
        <p:nvPicPr>
          <p:cNvPr id="11" name="Image 8" descr="preencoded.png"/>
          <p:cNvPicPr>
            <a:picLocks noChangeAspect="1"/>
          </p:cNvPicPr>
          <p:nvPr/>
        </p:nvPicPr>
        <p:blipFill>
          <a:blip r:embed="rId12"/>
          <a:stretch>
            <a:fillRect/>
          </a:stretch>
        </p:blipFill>
        <p:spPr>
          <a:xfrm>
            <a:off x="7715250" y="4586288"/>
            <a:ext cx="1063898" cy="404813"/>
          </a:xfrm>
          <a:prstGeom prst="rect">
            <a:avLst/>
          </a:prstGeom>
        </p:spPr>
      </p:pic>
      <p:pic>
        <p:nvPicPr>
          <p:cNvPr id="12" name="Image 9" descr="preencoded.png"/>
          <p:cNvPicPr>
            <a:picLocks noChangeAspect="1"/>
          </p:cNvPicPr>
          <p:nvPr/>
        </p:nvPicPr>
        <p:blipFill>
          <a:blip r:embed="rId13"/>
          <a:stretch>
            <a:fillRect/>
          </a:stretch>
        </p:blipFill>
        <p:spPr>
          <a:xfrm>
            <a:off x="809625" y="4176712"/>
            <a:ext cx="309563" cy="288752"/>
          </a:xfrm>
          <a:prstGeom prst="rect">
            <a:avLst/>
          </a:prstGeom>
        </p:spPr>
      </p:pic>
      <p:sp>
        <p:nvSpPr>
          <p:cNvPr id="13" name="Text 1"/>
          <p:cNvSpPr/>
          <p:nvPr/>
        </p:nvSpPr>
        <p:spPr>
          <a:xfrm>
            <a:off x="609600" y="4929188"/>
            <a:ext cx="4724400" cy="85725"/>
          </a:xfrm>
          <a:prstGeom prst="rect">
            <a:avLst/>
          </a:prstGeom>
          <a:noFill/>
          <a:ln/>
        </p:spPr>
        <p:txBody>
          <a:bodyPr wrap="square" rtlCol="0" anchor="ctr"/>
          <a:lstStyle/>
          <a:p>
            <a:pPr marL="0" indent="0" algn="l">
              <a:lnSpc>
                <a:spcPts val="682"/>
              </a:lnSpc>
              <a:buNone/>
            </a:pPr>
            <a:r>
              <a:rPr lang="en-US" sz="488" dirty="0">
                <a:solidFill>
                  <a:srgbClr val="FFFFFF">
                    <a:alpha val="99000"/>
                  </a:srgbClr>
                </a:solidFill>
                <a:latin typeface="Fira Sans" pitchFamily="34" charset="0"/>
                <a:ea typeface="Fira Sans" pitchFamily="34" charset="-122"/>
                <a:cs typeface="Fira Sans" pitchFamily="34" charset="-120"/>
              </a:rPr>
              <a:t>Sources: Malta Financial Services Authority and National Statistics Office</a:t>
            </a:r>
            <a:endParaRPr lang="en-US" sz="488" dirty="0"/>
          </a:p>
        </p:txBody>
      </p:sp>
      <p:sp>
        <p:nvSpPr>
          <p:cNvPr id="14" name="Text 2"/>
          <p:cNvSpPr/>
          <p:nvPr/>
        </p:nvSpPr>
        <p:spPr>
          <a:xfrm>
            <a:off x="1357313" y="1368996"/>
            <a:ext cx="1220893" cy="233362"/>
          </a:xfrm>
          <a:prstGeom prst="rect">
            <a:avLst/>
          </a:prstGeom>
          <a:noFill/>
          <a:ln/>
        </p:spPr>
        <p:txBody>
          <a:bodyPr wrap="square" rtlCol="0" anchor="ctr"/>
          <a:lstStyle/>
          <a:p>
            <a:pPr marL="0" indent="0" algn="l">
              <a:lnSpc>
                <a:spcPts val="1833"/>
              </a:lnSpc>
              <a:buNone/>
            </a:pPr>
            <a:r>
              <a:rPr lang="en-US" sz="1527" b="1" kern="0" spc="-31" dirty="0">
                <a:solidFill>
                  <a:srgbClr val="FFFFFF">
                    <a:alpha val="99000"/>
                  </a:srgbClr>
                </a:solidFill>
                <a:latin typeface="Fira Sans" pitchFamily="34" charset="0"/>
                <a:ea typeface="Fira Sans" pitchFamily="34" charset="-122"/>
                <a:cs typeface="Fira Sans" pitchFamily="34" charset="-120"/>
              </a:rPr>
              <a:t>133</a:t>
            </a:r>
            <a:endParaRPr lang="en-US" sz="1527" dirty="0"/>
          </a:p>
        </p:txBody>
      </p:sp>
      <p:sp>
        <p:nvSpPr>
          <p:cNvPr id="15" name="Text 3"/>
          <p:cNvSpPr/>
          <p:nvPr/>
        </p:nvSpPr>
        <p:spPr>
          <a:xfrm>
            <a:off x="1357313" y="1938737"/>
            <a:ext cx="1220893" cy="233362"/>
          </a:xfrm>
          <a:prstGeom prst="rect">
            <a:avLst/>
          </a:prstGeom>
          <a:noFill/>
          <a:ln/>
        </p:spPr>
        <p:txBody>
          <a:bodyPr wrap="square" rtlCol="0" anchor="ctr"/>
          <a:lstStyle/>
          <a:p>
            <a:pPr marL="0" indent="0" algn="l">
              <a:lnSpc>
                <a:spcPts val="1833"/>
              </a:lnSpc>
              <a:buNone/>
            </a:pPr>
            <a:r>
              <a:rPr lang="en-US" sz="1527" b="1" kern="0" spc="-31" dirty="0">
                <a:solidFill>
                  <a:srgbClr val="FFFFFF">
                    <a:alpha val="99000"/>
                  </a:srgbClr>
                </a:solidFill>
                <a:latin typeface="Fira Sans" pitchFamily="34" charset="0"/>
              </a:rPr>
              <a:t>69</a:t>
            </a:r>
            <a:endParaRPr lang="en-US" sz="1527" dirty="0"/>
          </a:p>
        </p:txBody>
      </p:sp>
      <p:sp>
        <p:nvSpPr>
          <p:cNvPr id="16" name="Text 4"/>
          <p:cNvSpPr/>
          <p:nvPr/>
        </p:nvSpPr>
        <p:spPr>
          <a:xfrm>
            <a:off x="1357313" y="3024188"/>
            <a:ext cx="1220893" cy="233362"/>
          </a:xfrm>
          <a:prstGeom prst="rect">
            <a:avLst/>
          </a:prstGeom>
          <a:noFill/>
          <a:ln/>
        </p:spPr>
        <p:txBody>
          <a:bodyPr wrap="square" rtlCol="0" anchor="ctr"/>
          <a:lstStyle/>
          <a:p>
            <a:pPr marL="0" indent="0" algn="l">
              <a:lnSpc>
                <a:spcPts val="1833"/>
              </a:lnSpc>
              <a:buNone/>
            </a:pPr>
            <a:r>
              <a:rPr lang="en-US" sz="1527" b="1" kern="0" spc="-31" dirty="0">
                <a:solidFill>
                  <a:srgbClr val="FFFFFF">
                    <a:alpha val="99000"/>
                  </a:srgbClr>
                </a:solidFill>
                <a:latin typeface="Fira Sans" pitchFamily="34" charset="0"/>
                <a:ea typeface="Fira Sans" pitchFamily="34" charset="-122"/>
                <a:cs typeface="Fira Sans" pitchFamily="34" charset="-120"/>
              </a:rPr>
              <a:t>230</a:t>
            </a:r>
            <a:endParaRPr lang="en-US" sz="1527" dirty="0"/>
          </a:p>
        </p:txBody>
      </p:sp>
      <p:sp>
        <p:nvSpPr>
          <p:cNvPr id="17" name="Text 5"/>
          <p:cNvSpPr/>
          <p:nvPr/>
        </p:nvSpPr>
        <p:spPr>
          <a:xfrm>
            <a:off x="1357313" y="2481263"/>
            <a:ext cx="1220893" cy="233362"/>
          </a:xfrm>
          <a:prstGeom prst="rect">
            <a:avLst/>
          </a:prstGeom>
          <a:noFill/>
          <a:ln/>
        </p:spPr>
        <p:txBody>
          <a:bodyPr wrap="square" rtlCol="0" anchor="ctr"/>
          <a:lstStyle/>
          <a:p>
            <a:pPr marL="0" indent="0" algn="l">
              <a:lnSpc>
                <a:spcPts val="1833"/>
              </a:lnSpc>
              <a:buNone/>
            </a:pPr>
            <a:r>
              <a:rPr lang="en-US" sz="1527" b="1" kern="0" spc="-31" dirty="0">
                <a:solidFill>
                  <a:srgbClr val="FFFFFF">
                    <a:alpha val="99000"/>
                  </a:srgbClr>
                </a:solidFill>
                <a:latin typeface="Fira Sans" pitchFamily="34" charset="0"/>
              </a:rPr>
              <a:t>67</a:t>
            </a:r>
            <a:endParaRPr lang="en-US" sz="1527" dirty="0"/>
          </a:p>
        </p:txBody>
      </p:sp>
      <p:sp>
        <p:nvSpPr>
          <p:cNvPr id="18" name="Text 6"/>
          <p:cNvSpPr/>
          <p:nvPr/>
        </p:nvSpPr>
        <p:spPr>
          <a:xfrm>
            <a:off x="1357313" y="3567113"/>
            <a:ext cx="1220893" cy="233362"/>
          </a:xfrm>
          <a:prstGeom prst="rect">
            <a:avLst/>
          </a:prstGeom>
          <a:noFill/>
          <a:ln/>
        </p:spPr>
        <p:txBody>
          <a:bodyPr wrap="square" rtlCol="0" anchor="ctr"/>
          <a:lstStyle/>
          <a:p>
            <a:pPr marL="0" indent="0" algn="l">
              <a:lnSpc>
                <a:spcPts val="1833"/>
              </a:lnSpc>
              <a:buNone/>
            </a:pPr>
            <a:r>
              <a:rPr lang="en-US" sz="1527" b="1" kern="0" spc="-31" dirty="0">
                <a:solidFill>
                  <a:srgbClr val="FFFFFF">
                    <a:alpha val="99000"/>
                  </a:srgbClr>
                </a:solidFill>
                <a:latin typeface="Fira Sans" pitchFamily="34" charset="0"/>
                <a:ea typeface="Fira Sans" pitchFamily="34" charset="-122"/>
                <a:cs typeface="Fira Sans" pitchFamily="34" charset="-120"/>
              </a:rPr>
              <a:t>80</a:t>
            </a:r>
            <a:endParaRPr lang="en-US" sz="1527" dirty="0"/>
          </a:p>
        </p:txBody>
      </p:sp>
      <p:sp>
        <p:nvSpPr>
          <p:cNvPr id="19" name="Text 7"/>
          <p:cNvSpPr/>
          <p:nvPr/>
        </p:nvSpPr>
        <p:spPr>
          <a:xfrm>
            <a:off x="1357313" y="4105275"/>
            <a:ext cx="1220893" cy="233362"/>
          </a:xfrm>
          <a:prstGeom prst="rect">
            <a:avLst/>
          </a:prstGeom>
          <a:noFill/>
          <a:ln/>
        </p:spPr>
        <p:txBody>
          <a:bodyPr wrap="square" rtlCol="0" anchor="ctr"/>
          <a:lstStyle/>
          <a:p>
            <a:pPr marL="0" indent="0" algn="l">
              <a:lnSpc>
                <a:spcPts val="1833"/>
              </a:lnSpc>
              <a:buNone/>
            </a:pPr>
            <a:r>
              <a:rPr lang="en-US" sz="1527" b="1" kern="0" spc="-31" dirty="0">
                <a:solidFill>
                  <a:srgbClr val="FFFFFF">
                    <a:alpha val="99000"/>
                  </a:srgbClr>
                </a:solidFill>
                <a:latin typeface="Fira Sans" pitchFamily="34" charset="0"/>
                <a:ea typeface="Fira Sans" pitchFamily="34" charset="-122"/>
                <a:cs typeface="Fira Sans" pitchFamily="34" charset="-120"/>
              </a:rPr>
              <a:t>13</a:t>
            </a:r>
            <a:endParaRPr lang="en-US" sz="1527" dirty="0"/>
          </a:p>
        </p:txBody>
      </p:sp>
      <p:sp>
        <p:nvSpPr>
          <p:cNvPr id="20" name="Text 8"/>
          <p:cNvSpPr/>
          <p:nvPr/>
        </p:nvSpPr>
        <p:spPr>
          <a:xfrm>
            <a:off x="1357313" y="1603353"/>
            <a:ext cx="3027086" cy="128588"/>
          </a:xfrm>
          <a:prstGeom prst="rect">
            <a:avLst/>
          </a:prstGeom>
          <a:noFill/>
          <a:ln/>
        </p:spPr>
        <p:txBody>
          <a:bodyPr wrap="square" rtlCol="0" anchor="ctr"/>
          <a:lstStyle/>
          <a:p>
            <a:pPr marL="0" indent="0" algn="l">
              <a:lnSpc>
                <a:spcPts val="1023"/>
              </a:lnSpc>
              <a:buNone/>
            </a:pPr>
            <a:r>
              <a:rPr lang="en-US" sz="764" kern="0" spc="-4" dirty="0">
                <a:solidFill>
                  <a:srgbClr val="FFFFFF">
                    <a:alpha val="99000"/>
                  </a:srgbClr>
                </a:solidFill>
                <a:latin typeface="Fira Sans" pitchFamily="34" charset="0"/>
                <a:ea typeface="Fira Sans" pitchFamily="34" charset="-122"/>
                <a:cs typeface="Fira Sans" pitchFamily="34" charset="-120"/>
              </a:rPr>
              <a:t>Trustees and fiduciary services (Q1 2026)</a:t>
            </a:r>
            <a:endParaRPr lang="en-US" sz="764" dirty="0"/>
          </a:p>
        </p:txBody>
      </p:sp>
      <p:sp>
        <p:nvSpPr>
          <p:cNvPr id="21" name="Text 9"/>
          <p:cNvSpPr/>
          <p:nvPr/>
        </p:nvSpPr>
        <p:spPr>
          <a:xfrm>
            <a:off x="1357313" y="2187710"/>
            <a:ext cx="3027086" cy="128588"/>
          </a:xfrm>
          <a:prstGeom prst="rect">
            <a:avLst/>
          </a:prstGeom>
          <a:noFill/>
          <a:ln/>
        </p:spPr>
        <p:txBody>
          <a:bodyPr wrap="square" rtlCol="0" anchor="ctr"/>
          <a:lstStyle/>
          <a:p>
            <a:pPr marL="0" indent="0" algn="l">
              <a:lnSpc>
                <a:spcPts val="1023"/>
              </a:lnSpc>
              <a:buNone/>
            </a:pPr>
            <a:r>
              <a:rPr lang="en-US" sz="764" kern="0" spc="-4" dirty="0">
                <a:solidFill>
                  <a:srgbClr val="FFFFFF">
                    <a:alpha val="99000"/>
                  </a:srgbClr>
                </a:solidFill>
                <a:latin typeface="Fira Sans" pitchFamily="34" charset="0"/>
                <a:ea typeface="Fira Sans" pitchFamily="34" charset="-122"/>
                <a:cs typeface="Fira Sans" pitchFamily="34" charset="-120"/>
              </a:rPr>
              <a:t>Insurance and re-insurance companies (Q1 2026)</a:t>
            </a:r>
            <a:endParaRPr lang="en-US" sz="764" dirty="0"/>
          </a:p>
        </p:txBody>
      </p:sp>
      <p:sp>
        <p:nvSpPr>
          <p:cNvPr id="22" name="Text 10"/>
          <p:cNvSpPr/>
          <p:nvPr/>
        </p:nvSpPr>
        <p:spPr>
          <a:xfrm>
            <a:off x="1357313" y="2714625"/>
            <a:ext cx="3027086" cy="128588"/>
          </a:xfrm>
          <a:prstGeom prst="rect">
            <a:avLst/>
          </a:prstGeom>
          <a:noFill/>
          <a:ln/>
        </p:spPr>
        <p:txBody>
          <a:bodyPr wrap="square" rtlCol="0" anchor="ctr"/>
          <a:lstStyle/>
          <a:p>
            <a:pPr marL="0" indent="0" algn="l">
              <a:lnSpc>
                <a:spcPts val="1023"/>
              </a:lnSpc>
              <a:buNone/>
            </a:pPr>
            <a:r>
              <a:rPr lang="en-US" sz="764" kern="0" spc="-4" dirty="0">
                <a:solidFill>
                  <a:srgbClr val="FFFFFF">
                    <a:alpha val="99000"/>
                  </a:srgbClr>
                </a:solidFill>
                <a:latin typeface="Fira Sans" pitchFamily="34" charset="0"/>
                <a:ea typeface="Fira Sans" pitchFamily="34" charset="-122"/>
                <a:cs typeface="Fira Sans" pitchFamily="34" charset="-120"/>
              </a:rPr>
              <a:t>Insurance intermediaries (Q1 2026)</a:t>
            </a:r>
            <a:endParaRPr lang="en-US" sz="764" dirty="0"/>
          </a:p>
        </p:txBody>
      </p:sp>
      <p:sp>
        <p:nvSpPr>
          <p:cNvPr id="23" name="Text 11"/>
          <p:cNvSpPr/>
          <p:nvPr/>
        </p:nvSpPr>
        <p:spPr>
          <a:xfrm>
            <a:off x="1357313" y="3257550"/>
            <a:ext cx="3027086" cy="257175"/>
          </a:xfrm>
          <a:prstGeom prst="rect">
            <a:avLst/>
          </a:prstGeom>
          <a:noFill/>
          <a:ln/>
        </p:spPr>
        <p:txBody>
          <a:bodyPr wrap="square" rtlCol="0" anchor="ctr"/>
          <a:lstStyle/>
          <a:p>
            <a:pPr>
              <a:lnSpc>
                <a:spcPts val="1023"/>
              </a:lnSpc>
            </a:pPr>
            <a:r>
              <a:rPr lang="en-US" sz="764" kern="0" spc="-4" dirty="0">
                <a:solidFill>
                  <a:srgbClr val="FFFFFF">
                    <a:alpha val="99000"/>
                  </a:srgbClr>
                </a:solidFill>
                <a:latin typeface="Fira Sans" pitchFamily="34" charset="0"/>
                <a:ea typeface="Fira Sans" pitchFamily="34" charset="-122"/>
                <a:cs typeface="Fira Sans" pitchFamily="34" charset="-120"/>
              </a:rPr>
              <a:t>Collective Investment Schemes + 463 sub-funds (Q1 2026)</a:t>
            </a:r>
            <a:endParaRPr lang="en-US" sz="764" dirty="0"/>
          </a:p>
        </p:txBody>
      </p:sp>
      <p:sp>
        <p:nvSpPr>
          <p:cNvPr id="24" name="Text 12"/>
          <p:cNvSpPr/>
          <p:nvPr/>
        </p:nvSpPr>
        <p:spPr>
          <a:xfrm>
            <a:off x="1357313" y="3829050"/>
            <a:ext cx="3027086" cy="128588"/>
          </a:xfrm>
          <a:prstGeom prst="rect">
            <a:avLst/>
          </a:prstGeom>
          <a:noFill/>
          <a:ln/>
        </p:spPr>
        <p:txBody>
          <a:bodyPr wrap="square" rtlCol="0" anchor="ctr"/>
          <a:lstStyle/>
          <a:p>
            <a:pPr>
              <a:lnSpc>
                <a:spcPts val="1023"/>
              </a:lnSpc>
            </a:pPr>
            <a:r>
              <a:rPr lang="en-US" sz="764" kern="0" spc="-4" dirty="0">
                <a:solidFill>
                  <a:srgbClr val="FFFFFF">
                    <a:alpha val="99000"/>
                  </a:srgbClr>
                </a:solidFill>
                <a:latin typeface="Fira Sans" pitchFamily="34" charset="0"/>
                <a:ea typeface="Fira Sans" pitchFamily="34" charset="-122"/>
                <a:cs typeface="Fira Sans" pitchFamily="34" charset="-120"/>
              </a:rPr>
              <a:t>Investment Firms (Q1 2026)</a:t>
            </a:r>
            <a:endParaRPr lang="en-US" sz="764" dirty="0"/>
          </a:p>
        </p:txBody>
      </p:sp>
      <p:sp>
        <p:nvSpPr>
          <p:cNvPr id="25" name="Text 13"/>
          <p:cNvSpPr/>
          <p:nvPr/>
        </p:nvSpPr>
        <p:spPr>
          <a:xfrm>
            <a:off x="1357313" y="4338638"/>
            <a:ext cx="3027086" cy="128588"/>
          </a:xfrm>
          <a:prstGeom prst="rect">
            <a:avLst/>
          </a:prstGeom>
          <a:noFill/>
          <a:ln/>
        </p:spPr>
        <p:txBody>
          <a:bodyPr wrap="square" rtlCol="0" anchor="ctr"/>
          <a:lstStyle/>
          <a:p>
            <a:pPr>
              <a:lnSpc>
                <a:spcPts val="1023"/>
              </a:lnSpc>
            </a:pPr>
            <a:r>
              <a:rPr lang="en-US" sz="764" kern="0" spc="-4" dirty="0">
                <a:solidFill>
                  <a:srgbClr val="FFFFFF">
                    <a:alpha val="99000"/>
                  </a:srgbClr>
                </a:solidFill>
                <a:latin typeface="Fira Sans" pitchFamily="34" charset="0"/>
                <a:ea typeface="Fira Sans" pitchFamily="34" charset="-122"/>
                <a:cs typeface="Fira Sans" pitchFamily="34" charset="-120"/>
              </a:rPr>
              <a:t>Fund Administrators (Q1 2026)</a:t>
            </a:r>
            <a:endParaRPr lang="en-US" sz="764" dirty="0"/>
          </a:p>
        </p:txBody>
      </p:sp>
      <p:sp>
        <p:nvSpPr>
          <p:cNvPr id="26" name="Text 14"/>
          <p:cNvSpPr/>
          <p:nvPr/>
        </p:nvSpPr>
        <p:spPr>
          <a:xfrm>
            <a:off x="609600" y="609600"/>
            <a:ext cx="3838575" cy="342900"/>
          </a:xfrm>
          <a:prstGeom prst="rect">
            <a:avLst/>
          </a:prstGeom>
          <a:noFill/>
          <a:ln/>
        </p:spPr>
        <p:txBody>
          <a:bodyPr wrap="square" rtlCol="0" anchor="ctr"/>
          <a:lstStyle/>
          <a:p>
            <a:pPr marL="0" indent="0" algn="l">
              <a:lnSpc>
                <a:spcPts val="2700"/>
              </a:lnSpc>
              <a:buNone/>
            </a:pPr>
            <a:r>
              <a:rPr lang="en-US" sz="2250" b="1" kern="0" spc="-50" dirty="0">
                <a:solidFill>
                  <a:srgbClr val="FFFFFF">
                    <a:alpha val="99000"/>
                  </a:srgbClr>
                </a:solidFill>
                <a:latin typeface="Fira Sans" pitchFamily="34" charset="0"/>
                <a:ea typeface="Fira Sans" pitchFamily="34" charset="-122"/>
                <a:cs typeface="Fira Sans" pitchFamily="34" charset="-120"/>
              </a:rPr>
              <a:t>Sectorial Facts and Figures</a:t>
            </a:r>
            <a:endParaRPr lang="en-US" sz="2250" dirty="0"/>
          </a:p>
        </p:txBody>
      </p:sp>
    </p:spTree>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4" name="Shape 1"/>
          <p:cNvSpPr/>
          <p:nvPr/>
        </p:nvSpPr>
        <p:spPr>
          <a:xfrm>
            <a:off x="242888" y="2614729"/>
            <a:ext cx="1748874" cy="978537"/>
          </a:xfrm>
          <a:prstGeom prst="rect">
            <a:avLst/>
          </a:prstGeom>
          <a:noFill/>
          <a:ln/>
        </p:spPr>
        <p:txBody>
          <a:bodyPr/>
          <a:lstStyle/>
          <a:p>
            <a:endParaRPr lang="en-MT"/>
          </a:p>
        </p:txBody>
      </p:sp>
      <p:pic>
        <p:nvPicPr>
          <p:cNvPr id="5" name="Image 0" descr="preencoded.png"/>
          <p:cNvPicPr>
            <a:picLocks noChangeAspect="1"/>
          </p:cNvPicPr>
          <p:nvPr/>
        </p:nvPicPr>
        <p:blipFill>
          <a:blip r:embed="rId3"/>
          <a:stretch>
            <a:fillRect/>
          </a:stretch>
        </p:blipFill>
        <p:spPr>
          <a:xfrm>
            <a:off x="1471063" y="508528"/>
            <a:ext cx="766763" cy="742950"/>
          </a:xfrm>
          <a:prstGeom prst="rect">
            <a:avLst/>
          </a:prstGeom>
        </p:spPr>
      </p:pic>
      <p:pic>
        <p:nvPicPr>
          <p:cNvPr id="6" name="Image 1" descr="preencoded.png"/>
          <p:cNvPicPr>
            <a:picLocks noChangeAspect="1"/>
          </p:cNvPicPr>
          <p:nvPr/>
        </p:nvPicPr>
        <p:blipFill>
          <a:blip r:embed="rId4"/>
          <a:stretch>
            <a:fillRect/>
          </a:stretch>
        </p:blipFill>
        <p:spPr>
          <a:xfrm>
            <a:off x="3695457" y="517634"/>
            <a:ext cx="766763" cy="742950"/>
          </a:xfrm>
          <a:prstGeom prst="rect">
            <a:avLst/>
          </a:prstGeom>
        </p:spPr>
      </p:pic>
      <p:pic>
        <p:nvPicPr>
          <p:cNvPr id="7" name="Image 2" descr="preencoded.png"/>
          <p:cNvPicPr>
            <a:picLocks noChangeAspect="1"/>
          </p:cNvPicPr>
          <p:nvPr/>
        </p:nvPicPr>
        <p:blipFill>
          <a:blip r:embed="rId5"/>
          <a:stretch>
            <a:fillRect/>
          </a:stretch>
        </p:blipFill>
        <p:spPr>
          <a:xfrm>
            <a:off x="5805881" y="519387"/>
            <a:ext cx="766763" cy="742950"/>
          </a:xfrm>
          <a:prstGeom prst="rect">
            <a:avLst/>
          </a:prstGeom>
        </p:spPr>
      </p:pic>
      <p:pic>
        <p:nvPicPr>
          <p:cNvPr id="8" name="Image 3" descr="preencoded.png"/>
          <p:cNvPicPr>
            <a:picLocks noChangeAspect="1"/>
          </p:cNvPicPr>
          <p:nvPr/>
        </p:nvPicPr>
        <p:blipFill>
          <a:blip r:embed="rId6"/>
          <a:stretch>
            <a:fillRect/>
          </a:stretch>
        </p:blipFill>
        <p:spPr>
          <a:xfrm>
            <a:off x="2171491" y="4096635"/>
            <a:ext cx="766763" cy="742950"/>
          </a:xfrm>
          <a:prstGeom prst="rect">
            <a:avLst/>
          </a:prstGeom>
        </p:spPr>
      </p:pic>
      <p:pic>
        <p:nvPicPr>
          <p:cNvPr id="9" name="Image 4" descr="preencoded.png"/>
          <p:cNvPicPr>
            <a:picLocks noChangeAspect="1"/>
          </p:cNvPicPr>
          <p:nvPr/>
        </p:nvPicPr>
        <p:blipFill>
          <a:blip r:embed="rId7"/>
          <a:stretch>
            <a:fillRect/>
          </a:stretch>
        </p:blipFill>
        <p:spPr>
          <a:xfrm>
            <a:off x="2357229" y="4268085"/>
            <a:ext cx="402952" cy="400050"/>
          </a:xfrm>
          <a:prstGeom prst="rect">
            <a:avLst/>
          </a:prstGeom>
        </p:spPr>
      </p:pic>
      <p:pic>
        <p:nvPicPr>
          <p:cNvPr id="10" name="Image 5" descr="preencoded.png"/>
          <p:cNvPicPr>
            <a:picLocks noChangeAspect="1"/>
          </p:cNvPicPr>
          <p:nvPr/>
        </p:nvPicPr>
        <p:blipFill>
          <a:blip r:embed="rId6"/>
          <a:stretch>
            <a:fillRect/>
          </a:stretch>
        </p:blipFill>
        <p:spPr>
          <a:xfrm>
            <a:off x="4593749" y="4082347"/>
            <a:ext cx="766763" cy="742950"/>
          </a:xfrm>
          <a:prstGeom prst="rect">
            <a:avLst/>
          </a:prstGeom>
        </p:spPr>
      </p:pic>
      <p:pic>
        <p:nvPicPr>
          <p:cNvPr id="11" name="Image 6" descr="preencoded.png"/>
          <p:cNvPicPr>
            <a:picLocks noChangeAspect="1"/>
          </p:cNvPicPr>
          <p:nvPr/>
        </p:nvPicPr>
        <p:blipFill>
          <a:blip r:embed="rId8"/>
          <a:stretch>
            <a:fillRect/>
          </a:stretch>
        </p:blipFill>
        <p:spPr>
          <a:xfrm>
            <a:off x="4731861" y="4225222"/>
            <a:ext cx="406431" cy="452438"/>
          </a:xfrm>
          <a:prstGeom prst="rect">
            <a:avLst/>
          </a:prstGeom>
        </p:spPr>
      </p:pic>
      <p:pic>
        <p:nvPicPr>
          <p:cNvPr id="12" name="Image 7" descr="preencoded.png"/>
          <p:cNvPicPr>
            <a:picLocks noChangeAspect="1"/>
          </p:cNvPicPr>
          <p:nvPr/>
        </p:nvPicPr>
        <p:blipFill>
          <a:blip r:embed="rId6"/>
          <a:stretch>
            <a:fillRect/>
          </a:stretch>
        </p:blipFill>
        <p:spPr>
          <a:xfrm>
            <a:off x="7076523" y="4060200"/>
            <a:ext cx="766763" cy="742950"/>
          </a:xfrm>
          <a:prstGeom prst="rect">
            <a:avLst/>
          </a:prstGeom>
        </p:spPr>
      </p:pic>
      <p:pic>
        <p:nvPicPr>
          <p:cNvPr id="13" name="Image 8" descr="preencoded.png"/>
          <p:cNvPicPr>
            <a:picLocks noChangeAspect="1"/>
          </p:cNvPicPr>
          <p:nvPr/>
        </p:nvPicPr>
        <p:blipFill>
          <a:blip r:embed="rId9"/>
          <a:stretch>
            <a:fillRect/>
          </a:stretch>
        </p:blipFill>
        <p:spPr>
          <a:xfrm>
            <a:off x="7238448" y="4174500"/>
            <a:ext cx="442913" cy="442913"/>
          </a:xfrm>
          <a:prstGeom prst="rect">
            <a:avLst/>
          </a:prstGeom>
        </p:spPr>
      </p:pic>
      <p:pic>
        <p:nvPicPr>
          <p:cNvPr id="14" name="Image 9" descr="preencoded.png"/>
          <p:cNvPicPr>
            <a:picLocks noChangeAspect="1"/>
          </p:cNvPicPr>
          <p:nvPr/>
        </p:nvPicPr>
        <p:blipFill>
          <a:blip r:embed="rId10"/>
          <a:stretch>
            <a:fillRect/>
          </a:stretch>
        </p:blipFill>
        <p:spPr>
          <a:xfrm>
            <a:off x="209341" y="4060200"/>
            <a:ext cx="766763" cy="742950"/>
          </a:xfrm>
          <a:prstGeom prst="rect">
            <a:avLst/>
          </a:prstGeom>
        </p:spPr>
      </p:pic>
      <p:pic>
        <p:nvPicPr>
          <p:cNvPr id="15" name="Image 10" descr="preencoded.png"/>
          <p:cNvPicPr>
            <a:picLocks noChangeAspect="1"/>
          </p:cNvPicPr>
          <p:nvPr/>
        </p:nvPicPr>
        <p:blipFill>
          <a:blip r:embed="rId11"/>
          <a:stretch>
            <a:fillRect/>
          </a:stretch>
        </p:blipFill>
        <p:spPr>
          <a:xfrm>
            <a:off x="5411437" y="2323250"/>
            <a:ext cx="10418" cy="301889"/>
          </a:xfrm>
          <a:prstGeom prst="rect">
            <a:avLst/>
          </a:prstGeom>
        </p:spPr>
      </p:pic>
      <p:pic>
        <p:nvPicPr>
          <p:cNvPr id="16" name="Image 11" descr="preencoded.png"/>
          <p:cNvPicPr>
            <a:picLocks noChangeAspect="1"/>
          </p:cNvPicPr>
          <p:nvPr/>
        </p:nvPicPr>
        <p:blipFill>
          <a:blip r:embed="rId11"/>
          <a:stretch>
            <a:fillRect/>
          </a:stretch>
        </p:blipFill>
        <p:spPr>
          <a:xfrm>
            <a:off x="6707479" y="2614729"/>
            <a:ext cx="10418" cy="301889"/>
          </a:xfrm>
          <a:prstGeom prst="rect">
            <a:avLst/>
          </a:prstGeom>
        </p:spPr>
      </p:pic>
      <p:pic>
        <p:nvPicPr>
          <p:cNvPr id="17" name="Image 12" descr="preencoded.png"/>
          <p:cNvPicPr>
            <a:picLocks noChangeAspect="1"/>
          </p:cNvPicPr>
          <p:nvPr/>
        </p:nvPicPr>
        <p:blipFill>
          <a:blip r:embed="rId11"/>
          <a:stretch>
            <a:fillRect/>
          </a:stretch>
        </p:blipFill>
        <p:spPr>
          <a:xfrm>
            <a:off x="3433539" y="2323250"/>
            <a:ext cx="10418" cy="301889"/>
          </a:xfrm>
          <a:prstGeom prst="rect">
            <a:avLst/>
          </a:prstGeom>
        </p:spPr>
      </p:pic>
      <p:pic>
        <p:nvPicPr>
          <p:cNvPr id="18" name="Image 13" descr="preencoded.png"/>
          <p:cNvPicPr>
            <a:picLocks noChangeAspect="1"/>
          </p:cNvPicPr>
          <p:nvPr/>
        </p:nvPicPr>
        <p:blipFill>
          <a:blip r:embed="rId11"/>
          <a:stretch>
            <a:fillRect/>
          </a:stretch>
        </p:blipFill>
        <p:spPr>
          <a:xfrm>
            <a:off x="4573432" y="2625139"/>
            <a:ext cx="10418" cy="301889"/>
          </a:xfrm>
          <a:prstGeom prst="rect">
            <a:avLst/>
          </a:prstGeom>
        </p:spPr>
      </p:pic>
      <p:pic>
        <p:nvPicPr>
          <p:cNvPr id="19" name="Image 14" descr="preencoded.png"/>
          <p:cNvPicPr>
            <a:picLocks noChangeAspect="1"/>
          </p:cNvPicPr>
          <p:nvPr/>
        </p:nvPicPr>
        <p:blipFill>
          <a:blip r:embed="rId11"/>
          <a:stretch>
            <a:fillRect/>
          </a:stretch>
        </p:blipFill>
        <p:spPr>
          <a:xfrm>
            <a:off x="2106271" y="2614729"/>
            <a:ext cx="10418" cy="301889"/>
          </a:xfrm>
          <a:prstGeom prst="rect">
            <a:avLst/>
          </a:prstGeom>
        </p:spPr>
      </p:pic>
      <p:pic>
        <p:nvPicPr>
          <p:cNvPr id="20" name="Image 15" descr="preencoded.png"/>
          <p:cNvPicPr>
            <a:picLocks noChangeAspect="1"/>
          </p:cNvPicPr>
          <p:nvPr/>
        </p:nvPicPr>
        <p:blipFill>
          <a:blip r:embed="rId12"/>
          <a:stretch>
            <a:fillRect/>
          </a:stretch>
        </p:blipFill>
        <p:spPr>
          <a:xfrm>
            <a:off x="1117327" y="2307635"/>
            <a:ext cx="10418" cy="317504"/>
          </a:xfrm>
          <a:prstGeom prst="rect">
            <a:avLst/>
          </a:prstGeom>
        </p:spPr>
      </p:pic>
      <p:pic>
        <p:nvPicPr>
          <p:cNvPr id="21" name="Image 16" descr="preencoded.png"/>
          <p:cNvPicPr>
            <a:picLocks noChangeAspect="1"/>
          </p:cNvPicPr>
          <p:nvPr/>
        </p:nvPicPr>
        <p:blipFill>
          <a:blip r:embed="rId13"/>
          <a:stretch>
            <a:fillRect/>
          </a:stretch>
        </p:blipFill>
        <p:spPr>
          <a:xfrm>
            <a:off x="7462285" y="3698250"/>
            <a:ext cx="19050" cy="361950"/>
          </a:xfrm>
          <a:prstGeom prst="rect">
            <a:avLst/>
          </a:prstGeom>
        </p:spPr>
      </p:pic>
      <p:pic>
        <p:nvPicPr>
          <p:cNvPr id="22" name="Image 17" descr="preencoded.png"/>
          <p:cNvPicPr>
            <a:picLocks noChangeAspect="1"/>
          </p:cNvPicPr>
          <p:nvPr/>
        </p:nvPicPr>
        <p:blipFill>
          <a:blip r:embed="rId13"/>
          <a:stretch>
            <a:fillRect/>
          </a:stretch>
        </p:blipFill>
        <p:spPr>
          <a:xfrm>
            <a:off x="4979511" y="3720397"/>
            <a:ext cx="19050" cy="361950"/>
          </a:xfrm>
          <a:prstGeom prst="rect">
            <a:avLst/>
          </a:prstGeom>
        </p:spPr>
      </p:pic>
      <p:pic>
        <p:nvPicPr>
          <p:cNvPr id="23" name="Image 18" descr="preencoded.png"/>
          <p:cNvPicPr>
            <a:picLocks noChangeAspect="1"/>
          </p:cNvPicPr>
          <p:nvPr/>
        </p:nvPicPr>
        <p:blipFill>
          <a:blip r:embed="rId14"/>
          <a:stretch>
            <a:fillRect/>
          </a:stretch>
        </p:blipFill>
        <p:spPr>
          <a:xfrm>
            <a:off x="4739990" y="2625139"/>
            <a:ext cx="1145096" cy="631786"/>
          </a:xfrm>
          <a:prstGeom prst="rect">
            <a:avLst/>
          </a:prstGeom>
        </p:spPr>
      </p:pic>
      <p:pic>
        <p:nvPicPr>
          <p:cNvPr id="24" name="Image 19" descr="preencoded.png"/>
          <p:cNvPicPr>
            <a:picLocks noChangeAspect="1"/>
          </p:cNvPicPr>
          <p:nvPr/>
        </p:nvPicPr>
        <p:blipFill>
          <a:blip r:embed="rId15"/>
          <a:stretch>
            <a:fillRect/>
          </a:stretch>
        </p:blipFill>
        <p:spPr>
          <a:xfrm>
            <a:off x="248096" y="2614729"/>
            <a:ext cx="8676698" cy="20820"/>
          </a:xfrm>
          <a:prstGeom prst="rect">
            <a:avLst/>
          </a:prstGeom>
        </p:spPr>
      </p:pic>
      <p:pic>
        <p:nvPicPr>
          <p:cNvPr id="25" name="Image 20" descr="preencoded.png"/>
          <p:cNvPicPr>
            <a:picLocks noChangeAspect="1"/>
          </p:cNvPicPr>
          <p:nvPr/>
        </p:nvPicPr>
        <p:blipFill>
          <a:blip r:embed="rId16"/>
          <a:stretch>
            <a:fillRect/>
          </a:stretch>
        </p:blipFill>
        <p:spPr>
          <a:xfrm>
            <a:off x="592722" y="3698250"/>
            <a:ext cx="21431" cy="359695"/>
          </a:xfrm>
          <a:prstGeom prst="rect">
            <a:avLst/>
          </a:prstGeom>
        </p:spPr>
      </p:pic>
      <p:pic>
        <p:nvPicPr>
          <p:cNvPr id="26" name="Image 21" descr="preencoded.png"/>
          <p:cNvPicPr>
            <a:picLocks noChangeAspect="1"/>
          </p:cNvPicPr>
          <p:nvPr/>
        </p:nvPicPr>
        <p:blipFill>
          <a:blip r:embed="rId17"/>
          <a:stretch>
            <a:fillRect/>
          </a:stretch>
        </p:blipFill>
        <p:spPr>
          <a:xfrm>
            <a:off x="1856825" y="1199091"/>
            <a:ext cx="19050" cy="500063"/>
          </a:xfrm>
          <a:prstGeom prst="rect">
            <a:avLst/>
          </a:prstGeom>
        </p:spPr>
      </p:pic>
      <p:pic>
        <p:nvPicPr>
          <p:cNvPr id="27" name="Image 22" descr="preencoded.png"/>
          <p:cNvPicPr>
            <a:picLocks noChangeAspect="1"/>
          </p:cNvPicPr>
          <p:nvPr/>
        </p:nvPicPr>
        <p:blipFill>
          <a:blip r:embed="rId18"/>
          <a:stretch>
            <a:fillRect/>
          </a:stretch>
        </p:blipFill>
        <p:spPr>
          <a:xfrm>
            <a:off x="4081220" y="1260584"/>
            <a:ext cx="19050" cy="497681"/>
          </a:xfrm>
          <a:prstGeom prst="rect">
            <a:avLst/>
          </a:prstGeom>
        </p:spPr>
      </p:pic>
      <p:pic>
        <p:nvPicPr>
          <p:cNvPr id="28" name="Image 23" descr="preencoded.png"/>
          <p:cNvPicPr>
            <a:picLocks noChangeAspect="1"/>
          </p:cNvPicPr>
          <p:nvPr/>
        </p:nvPicPr>
        <p:blipFill>
          <a:blip r:embed="rId18"/>
          <a:stretch>
            <a:fillRect/>
          </a:stretch>
        </p:blipFill>
        <p:spPr>
          <a:xfrm>
            <a:off x="6191643" y="1262337"/>
            <a:ext cx="19050" cy="497681"/>
          </a:xfrm>
          <a:prstGeom prst="rect">
            <a:avLst/>
          </a:prstGeom>
        </p:spPr>
      </p:pic>
      <p:pic>
        <p:nvPicPr>
          <p:cNvPr id="29" name="Image 24" descr="preencoded.png"/>
          <p:cNvPicPr>
            <a:picLocks noChangeAspect="1"/>
          </p:cNvPicPr>
          <p:nvPr/>
        </p:nvPicPr>
        <p:blipFill>
          <a:blip r:embed="rId19"/>
          <a:stretch>
            <a:fillRect/>
          </a:stretch>
        </p:blipFill>
        <p:spPr>
          <a:xfrm>
            <a:off x="2557254" y="3734685"/>
            <a:ext cx="23813" cy="362201"/>
          </a:xfrm>
          <a:prstGeom prst="rect">
            <a:avLst/>
          </a:prstGeom>
        </p:spPr>
      </p:pic>
      <p:pic>
        <p:nvPicPr>
          <p:cNvPr id="30" name="Image 25" descr="preencoded.png"/>
          <p:cNvPicPr>
            <a:picLocks noChangeAspect="1"/>
          </p:cNvPicPr>
          <p:nvPr/>
        </p:nvPicPr>
        <p:blipFill>
          <a:blip r:embed="rId11"/>
          <a:stretch>
            <a:fillRect/>
          </a:stretch>
        </p:blipFill>
        <p:spPr>
          <a:xfrm>
            <a:off x="242888" y="2614729"/>
            <a:ext cx="10418" cy="301889"/>
          </a:xfrm>
          <a:prstGeom prst="rect">
            <a:avLst/>
          </a:prstGeom>
        </p:spPr>
      </p:pic>
      <p:sp>
        <p:nvSpPr>
          <p:cNvPr id="31" name="Text 2"/>
          <p:cNvSpPr/>
          <p:nvPr/>
        </p:nvSpPr>
        <p:spPr>
          <a:xfrm>
            <a:off x="242888" y="171450"/>
            <a:ext cx="8382000"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Malta’s Financial Services History</a:t>
            </a:r>
            <a:endParaRPr lang="en-US" sz="1350" dirty="0"/>
          </a:p>
        </p:txBody>
      </p:sp>
      <p:sp>
        <p:nvSpPr>
          <p:cNvPr id="32" name="Text 3"/>
          <p:cNvSpPr/>
          <p:nvPr/>
        </p:nvSpPr>
        <p:spPr>
          <a:xfrm>
            <a:off x="3309471" y="1690303"/>
            <a:ext cx="1602296" cy="138113"/>
          </a:xfrm>
          <a:prstGeom prst="rect">
            <a:avLst/>
          </a:prstGeom>
          <a:noFill/>
          <a:ln/>
        </p:spPr>
        <p:txBody>
          <a:bodyPr wrap="square" rtlCol="0" anchor="ctr"/>
          <a:lstStyle/>
          <a:p>
            <a:pPr marL="0" indent="0" algn="l">
              <a:lnSpc>
                <a:spcPts val="1073"/>
              </a:lnSpc>
              <a:buNone/>
            </a:pPr>
            <a:r>
              <a:rPr lang="en-US" sz="820" dirty="0">
                <a:solidFill>
                  <a:srgbClr val="FFFFFF">
                    <a:alpha val="99000"/>
                  </a:srgbClr>
                </a:solidFill>
                <a:latin typeface="Inter" pitchFamily="34" charset="0"/>
                <a:ea typeface="Inter" pitchFamily="34" charset="-122"/>
                <a:cs typeface="Inter" pitchFamily="34" charset="-120"/>
              </a:rPr>
              <a:t>2004</a:t>
            </a:r>
            <a:endParaRPr lang="en-US" sz="820" dirty="0"/>
          </a:p>
        </p:txBody>
      </p:sp>
      <p:sp>
        <p:nvSpPr>
          <p:cNvPr id="33" name="Text 4"/>
          <p:cNvSpPr/>
          <p:nvPr/>
        </p:nvSpPr>
        <p:spPr>
          <a:xfrm>
            <a:off x="3309471" y="1893297"/>
            <a:ext cx="2112384" cy="414338"/>
          </a:xfrm>
          <a:prstGeom prst="rect">
            <a:avLst/>
          </a:prstGeom>
          <a:noFill/>
          <a:ln/>
        </p:spPr>
        <p:txBody>
          <a:bodyPr wrap="square" rtlCol="0" anchor="ctr"/>
          <a:lstStyle/>
          <a:p>
            <a:pPr marL="0" indent="0" algn="l">
              <a:lnSpc>
                <a:spcPts val="1098"/>
              </a:lnSpc>
              <a:buNone/>
            </a:pPr>
            <a:r>
              <a:rPr lang="en-US" sz="820" kern="0" spc="-4" dirty="0">
                <a:solidFill>
                  <a:srgbClr val="FFFFFF">
                    <a:alpha val="99000"/>
                  </a:srgbClr>
                </a:solidFill>
                <a:latin typeface="Fira Sans" pitchFamily="34" charset="0"/>
                <a:ea typeface="Fira Sans" pitchFamily="34" charset="-122"/>
                <a:cs typeface="Fira Sans" pitchFamily="34" charset="-120"/>
              </a:rPr>
              <a:t>EU Membership: Malta’s legal and regulatory framework aligned with EU standards.</a:t>
            </a:r>
            <a:endParaRPr lang="en-US" sz="820" dirty="0"/>
          </a:p>
        </p:txBody>
      </p:sp>
      <p:sp>
        <p:nvSpPr>
          <p:cNvPr id="34" name="Text 5"/>
          <p:cNvSpPr/>
          <p:nvPr/>
        </p:nvSpPr>
        <p:spPr>
          <a:xfrm>
            <a:off x="5297530" y="1692056"/>
            <a:ext cx="1602296" cy="138113"/>
          </a:xfrm>
          <a:prstGeom prst="rect">
            <a:avLst/>
          </a:prstGeom>
          <a:noFill/>
          <a:ln/>
        </p:spPr>
        <p:txBody>
          <a:bodyPr wrap="square" rtlCol="0" anchor="ctr"/>
          <a:lstStyle/>
          <a:p>
            <a:pPr marL="0" indent="0" algn="l">
              <a:lnSpc>
                <a:spcPts val="1073"/>
              </a:lnSpc>
              <a:buNone/>
            </a:pPr>
            <a:r>
              <a:rPr lang="en-US" sz="820" dirty="0">
                <a:solidFill>
                  <a:srgbClr val="FFFFFF">
                    <a:alpha val="99000"/>
                  </a:srgbClr>
                </a:solidFill>
                <a:latin typeface="Inter" pitchFamily="34" charset="0"/>
                <a:ea typeface="Inter" pitchFamily="34" charset="-122"/>
                <a:cs typeface="Inter" pitchFamily="34" charset="-120"/>
              </a:rPr>
              <a:t>2023</a:t>
            </a:r>
            <a:endParaRPr lang="en-US" sz="820" dirty="0"/>
          </a:p>
        </p:txBody>
      </p:sp>
      <p:sp>
        <p:nvSpPr>
          <p:cNvPr id="35" name="Text 6"/>
          <p:cNvSpPr/>
          <p:nvPr/>
        </p:nvSpPr>
        <p:spPr>
          <a:xfrm>
            <a:off x="5297530" y="1895050"/>
            <a:ext cx="2643292" cy="414338"/>
          </a:xfrm>
          <a:prstGeom prst="rect">
            <a:avLst/>
          </a:prstGeom>
          <a:noFill/>
          <a:ln/>
        </p:spPr>
        <p:txBody>
          <a:bodyPr wrap="square" rtlCol="0" anchor="ctr"/>
          <a:lstStyle/>
          <a:p>
            <a:pPr marL="0" indent="0" algn="l">
              <a:lnSpc>
                <a:spcPts val="1098"/>
              </a:lnSpc>
              <a:buNone/>
            </a:pPr>
            <a:r>
              <a:rPr lang="en-US" sz="820" kern="0" spc="-4" dirty="0">
                <a:solidFill>
                  <a:srgbClr val="FFFFFF">
                    <a:alpha val="99000"/>
                  </a:srgbClr>
                </a:solidFill>
                <a:latin typeface="Fira Sans" pitchFamily="34" charset="0"/>
                <a:ea typeface="Fira Sans" pitchFamily="34" charset="-122"/>
                <a:cs typeface="Fira Sans" pitchFamily="34" charset="-120"/>
              </a:rPr>
              <a:t>The launch of the National Strategy for Financial Services, prepared by the Malta Financial Services Advisory Council (MFSAC).</a:t>
            </a:r>
            <a:endParaRPr lang="en-US" sz="820" dirty="0"/>
          </a:p>
        </p:txBody>
      </p:sp>
      <p:sp>
        <p:nvSpPr>
          <p:cNvPr id="36" name="Text 7"/>
          <p:cNvSpPr/>
          <p:nvPr/>
        </p:nvSpPr>
        <p:spPr>
          <a:xfrm>
            <a:off x="1991762" y="2979078"/>
            <a:ext cx="1602296" cy="138113"/>
          </a:xfrm>
          <a:prstGeom prst="rect">
            <a:avLst/>
          </a:prstGeom>
          <a:noFill/>
          <a:ln/>
        </p:spPr>
        <p:txBody>
          <a:bodyPr wrap="square" rtlCol="0" anchor="ctr"/>
          <a:lstStyle/>
          <a:p>
            <a:pPr marL="0" indent="0" algn="l">
              <a:lnSpc>
                <a:spcPts val="1073"/>
              </a:lnSpc>
              <a:buNone/>
            </a:pPr>
            <a:r>
              <a:rPr lang="en-US" sz="820" dirty="0">
                <a:solidFill>
                  <a:srgbClr val="FFFFFF">
                    <a:alpha val="99000"/>
                  </a:srgbClr>
                </a:solidFill>
                <a:latin typeface="Inter" pitchFamily="34" charset="0"/>
                <a:ea typeface="Inter" pitchFamily="34" charset="-122"/>
                <a:cs typeface="Inter" pitchFamily="34" charset="-120"/>
              </a:rPr>
              <a:t>2002</a:t>
            </a:r>
            <a:endParaRPr lang="en-US" sz="820" dirty="0"/>
          </a:p>
        </p:txBody>
      </p:sp>
      <p:sp>
        <p:nvSpPr>
          <p:cNvPr id="37" name="Text 8"/>
          <p:cNvSpPr/>
          <p:nvPr/>
        </p:nvSpPr>
        <p:spPr>
          <a:xfrm>
            <a:off x="1991762" y="3182072"/>
            <a:ext cx="2304968" cy="552450"/>
          </a:xfrm>
          <a:prstGeom prst="rect">
            <a:avLst/>
          </a:prstGeom>
          <a:noFill/>
          <a:ln/>
        </p:spPr>
        <p:txBody>
          <a:bodyPr wrap="square" rtlCol="0" anchor="ctr"/>
          <a:lstStyle/>
          <a:p>
            <a:pPr marL="0" indent="0" algn="l">
              <a:lnSpc>
                <a:spcPts val="1098"/>
              </a:lnSpc>
              <a:buNone/>
            </a:pPr>
            <a:r>
              <a:rPr lang="en-US" sz="820" kern="0" spc="-4" dirty="0">
                <a:solidFill>
                  <a:srgbClr val="FFFFFF">
                    <a:alpha val="99000"/>
                  </a:srgbClr>
                </a:solidFill>
                <a:latin typeface="Fira Sans" pitchFamily="34" charset="0"/>
                <a:ea typeface="Fira Sans" pitchFamily="34" charset="-122"/>
                <a:cs typeface="Fira Sans" pitchFamily="34" charset="-120"/>
              </a:rPr>
              <a:t>Malta Financial Services Authority established as regulator of the financial services sector, with bipartisan support.</a:t>
            </a:r>
            <a:endParaRPr lang="en-US" sz="820" dirty="0"/>
          </a:p>
        </p:txBody>
      </p:sp>
      <p:sp>
        <p:nvSpPr>
          <p:cNvPr id="38" name="Text 9"/>
          <p:cNvSpPr/>
          <p:nvPr/>
        </p:nvSpPr>
        <p:spPr>
          <a:xfrm>
            <a:off x="4466593" y="2975200"/>
            <a:ext cx="1602296" cy="138113"/>
          </a:xfrm>
          <a:prstGeom prst="rect">
            <a:avLst/>
          </a:prstGeom>
          <a:noFill/>
          <a:ln/>
        </p:spPr>
        <p:txBody>
          <a:bodyPr wrap="square" rtlCol="0" anchor="ctr"/>
          <a:lstStyle/>
          <a:p>
            <a:pPr marL="0" indent="0" algn="l">
              <a:lnSpc>
                <a:spcPts val="1073"/>
              </a:lnSpc>
              <a:buNone/>
            </a:pPr>
            <a:r>
              <a:rPr lang="en-US" sz="820" dirty="0">
                <a:solidFill>
                  <a:srgbClr val="FFFFFF">
                    <a:alpha val="99000"/>
                  </a:srgbClr>
                </a:solidFill>
                <a:latin typeface="Inter" pitchFamily="34" charset="0"/>
                <a:ea typeface="Inter" pitchFamily="34" charset="-122"/>
                <a:cs typeface="Inter" pitchFamily="34" charset="-120"/>
              </a:rPr>
              <a:t>2008</a:t>
            </a:r>
            <a:endParaRPr lang="en-US" sz="820" dirty="0"/>
          </a:p>
        </p:txBody>
      </p:sp>
      <p:sp>
        <p:nvSpPr>
          <p:cNvPr id="39" name="Text 10"/>
          <p:cNvSpPr/>
          <p:nvPr/>
        </p:nvSpPr>
        <p:spPr>
          <a:xfrm>
            <a:off x="4466593" y="3178194"/>
            <a:ext cx="1602296" cy="138113"/>
          </a:xfrm>
          <a:prstGeom prst="rect">
            <a:avLst/>
          </a:prstGeom>
          <a:noFill/>
          <a:ln/>
        </p:spPr>
        <p:txBody>
          <a:bodyPr wrap="square" rtlCol="0" anchor="ctr"/>
          <a:lstStyle/>
          <a:p>
            <a:pPr marL="0" indent="0" algn="l">
              <a:lnSpc>
                <a:spcPts val="1098"/>
              </a:lnSpc>
              <a:buNone/>
            </a:pPr>
            <a:r>
              <a:rPr lang="en-US" sz="820" kern="0" spc="-4" dirty="0">
                <a:solidFill>
                  <a:srgbClr val="FFFFFF">
                    <a:alpha val="99000"/>
                  </a:srgbClr>
                </a:solidFill>
                <a:latin typeface="Fira Sans" pitchFamily="34" charset="0"/>
                <a:ea typeface="Fira Sans" pitchFamily="34" charset="-122"/>
                <a:cs typeface="Fira Sans" pitchFamily="34" charset="-120"/>
              </a:rPr>
              <a:t>Adoption of the Euro.</a:t>
            </a:r>
            <a:endParaRPr lang="en-US" sz="820" dirty="0"/>
          </a:p>
        </p:txBody>
      </p:sp>
      <p:sp>
        <p:nvSpPr>
          <p:cNvPr id="40" name="Text 11"/>
          <p:cNvSpPr/>
          <p:nvPr/>
        </p:nvSpPr>
        <p:spPr>
          <a:xfrm>
            <a:off x="6573577" y="2942643"/>
            <a:ext cx="1602296" cy="138113"/>
          </a:xfrm>
          <a:prstGeom prst="rect">
            <a:avLst/>
          </a:prstGeom>
          <a:noFill/>
          <a:ln/>
        </p:spPr>
        <p:txBody>
          <a:bodyPr wrap="square" rtlCol="0" anchor="ctr"/>
          <a:lstStyle/>
          <a:p>
            <a:pPr marL="0" indent="0" algn="l">
              <a:lnSpc>
                <a:spcPts val="1073"/>
              </a:lnSpc>
              <a:buNone/>
            </a:pPr>
            <a:r>
              <a:rPr lang="en-US" sz="820" dirty="0">
                <a:solidFill>
                  <a:srgbClr val="FFFFFF">
                    <a:alpha val="99000"/>
                  </a:srgbClr>
                </a:solidFill>
                <a:latin typeface="Inter" pitchFamily="34" charset="0"/>
                <a:ea typeface="Inter" pitchFamily="34" charset="-122"/>
                <a:cs typeface="Inter" pitchFamily="34" charset="-120"/>
              </a:rPr>
              <a:t>Malta Vision 2050</a:t>
            </a:r>
            <a:endParaRPr lang="en-US" sz="820" dirty="0"/>
          </a:p>
        </p:txBody>
      </p:sp>
      <p:sp>
        <p:nvSpPr>
          <p:cNvPr id="41" name="Text 12"/>
          <p:cNvSpPr/>
          <p:nvPr/>
        </p:nvSpPr>
        <p:spPr>
          <a:xfrm>
            <a:off x="6573577" y="3145637"/>
            <a:ext cx="2570423" cy="276225"/>
          </a:xfrm>
          <a:prstGeom prst="rect">
            <a:avLst/>
          </a:prstGeom>
          <a:noFill/>
          <a:ln/>
        </p:spPr>
        <p:txBody>
          <a:bodyPr wrap="square" rtlCol="0" anchor="ctr"/>
          <a:lstStyle/>
          <a:p>
            <a:pPr marL="0" indent="0" algn="l">
              <a:lnSpc>
                <a:spcPts val="1098"/>
              </a:lnSpc>
              <a:buNone/>
            </a:pPr>
            <a:r>
              <a:rPr lang="en-US" sz="820" kern="0" spc="-4" dirty="0">
                <a:solidFill>
                  <a:srgbClr val="FFFFFF">
                    <a:alpha val="99000"/>
                  </a:srgbClr>
                </a:solidFill>
                <a:latin typeface="Fira Sans" pitchFamily="34" charset="0"/>
                <a:ea typeface="Fira Sans" pitchFamily="34" charset="-122"/>
                <a:cs typeface="Fira Sans" pitchFamily="34" charset="-120"/>
              </a:rPr>
              <a:t>Financial services industry seen as a strong economic enabler.</a:t>
            </a:r>
            <a:endParaRPr lang="en-US" sz="820" dirty="0"/>
          </a:p>
        </p:txBody>
      </p:sp>
      <p:sp>
        <p:nvSpPr>
          <p:cNvPr id="42" name="Text 13"/>
          <p:cNvSpPr/>
          <p:nvPr/>
        </p:nvSpPr>
        <p:spPr>
          <a:xfrm>
            <a:off x="983427" y="1503891"/>
            <a:ext cx="1602296" cy="138113"/>
          </a:xfrm>
          <a:prstGeom prst="rect">
            <a:avLst/>
          </a:prstGeom>
          <a:noFill/>
          <a:ln/>
        </p:spPr>
        <p:txBody>
          <a:bodyPr wrap="square" rtlCol="0" anchor="ctr"/>
          <a:lstStyle/>
          <a:p>
            <a:pPr marL="0" indent="0" algn="l">
              <a:lnSpc>
                <a:spcPts val="1073"/>
              </a:lnSpc>
              <a:buNone/>
            </a:pPr>
            <a:r>
              <a:rPr lang="en-US" sz="820" dirty="0">
                <a:solidFill>
                  <a:srgbClr val="FFFFFF">
                    <a:alpha val="99000"/>
                  </a:srgbClr>
                </a:solidFill>
                <a:latin typeface="Inter" pitchFamily="34" charset="0"/>
                <a:ea typeface="Inter" pitchFamily="34" charset="-122"/>
                <a:cs typeface="Inter" pitchFamily="34" charset="-120"/>
              </a:rPr>
              <a:t>1994</a:t>
            </a:r>
            <a:endParaRPr lang="en-US" sz="820" dirty="0"/>
          </a:p>
        </p:txBody>
      </p:sp>
      <p:sp>
        <p:nvSpPr>
          <p:cNvPr id="43" name="Text 14"/>
          <p:cNvSpPr/>
          <p:nvPr/>
        </p:nvSpPr>
        <p:spPr>
          <a:xfrm>
            <a:off x="983427" y="1706885"/>
            <a:ext cx="2393453" cy="552450"/>
          </a:xfrm>
          <a:prstGeom prst="rect">
            <a:avLst/>
          </a:prstGeom>
          <a:noFill/>
          <a:ln/>
        </p:spPr>
        <p:txBody>
          <a:bodyPr wrap="square" rtlCol="0" anchor="ctr"/>
          <a:lstStyle/>
          <a:p>
            <a:pPr marL="0" indent="0" algn="l">
              <a:lnSpc>
                <a:spcPts val="1098"/>
              </a:lnSpc>
              <a:buNone/>
            </a:pPr>
            <a:r>
              <a:rPr lang="en-US" sz="820" kern="0" spc="-4" dirty="0">
                <a:solidFill>
                  <a:srgbClr val="FFFFFF">
                    <a:alpha val="99000"/>
                  </a:srgbClr>
                </a:solidFill>
                <a:latin typeface="Fira Sans" pitchFamily="34" charset="0"/>
                <a:ea typeface="Fira Sans" pitchFamily="34" charset="-122"/>
                <a:cs typeface="Fira Sans" pitchFamily="34" charset="-120"/>
              </a:rPr>
              <a:t>Overhaul of Malta’s financial, legal and regulatory framework. ‘Onshore Malta’ response to globalisation &amp; future EU membership.</a:t>
            </a:r>
            <a:endParaRPr lang="en-US" sz="820" dirty="0"/>
          </a:p>
        </p:txBody>
      </p:sp>
      <p:sp>
        <p:nvSpPr>
          <p:cNvPr id="44" name="Text 15"/>
          <p:cNvSpPr/>
          <p:nvPr/>
        </p:nvSpPr>
        <p:spPr>
          <a:xfrm>
            <a:off x="128379" y="2942643"/>
            <a:ext cx="1602296" cy="138113"/>
          </a:xfrm>
          <a:prstGeom prst="rect">
            <a:avLst/>
          </a:prstGeom>
          <a:noFill/>
          <a:ln/>
        </p:spPr>
        <p:txBody>
          <a:bodyPr wrap="square" rtlCol="0" anchor="ctr"/>
          <a:lstStyle/>
          <a:p>
            <a:pPr marL="0" indent="0" algn="l">
              <a:lnSpc>
                <a:spcPts val="1073"/>
              </a:lnSpc>
              <a:buNone/>
            </a:pPr>
            <a:r>
              <a:rPr lang="en-US" sz="820" dirty="0">
                <a:solidFill>
                  <a:srgbClr val="FFFFFF">
                    <a:alpha val="99000"/>
                  </a:srgbClr>
                </a:solidFill>
                <a:latin typeface="Inter" pitchFamily="34" charset="0"/>
                <a:ea typeface="Inter" pitchFamily="34" charset="-122"/>
                <a:cs typeface="Inter" pitchFamily="34" charset="-120"/>
              </a:rPr>
              <a:t>1988</a:t>
            </a:r>
            <a:endParaRPr lang="en-US" sz="820" dirty="0"/>
          </a:p>
        </p:txBody>
      </p:sp>
      <p:sp>
        <p:nvSpPr>
          <p:cNvPr id="45" name="Text 16"/>
          <p:cNvSpPr/>
          <p:nvPr/>
        </p:nvSpPr>
        <p:spPr>
          <a:xfrm>
            <a:off x="128379" y="3143215"/>
            <a:ext cx="1602296" cy="414338"/>
          </a:xfrm>
          <a:prstGeom prst="rect">
            <a:avLst/>
          </a:prstGeom>
          <a:noFill/>
          <a:ln/>
        </p:spPr>
        <p:txBody>
          <a:bodyPr wrap="square" rtlCol="0" anchor="ctr"/>
          <a:lstStyle/>
          <a:p>
            <a:pPr marL="0" indent="0" algn="l">
              <a:lnSpc>
                <a:spcPts val="1098"/>
              </a:lnSpc>
              <a:buNone/>
            </a:pPr>
            <a:r>
              <a:rPr lang="en-US" sz="820" kern="0" spc="-4" dirty="0">
                <a:solidFill>
                  <a:srgbClr val="FFFFFF">
                    <a:alpha val="99000"/>
                  </a:srgbClr>
                </a:solidFill>
                <a:latin typeface="Fira Sans" pitchFamily="34" charset="0"/>
                <a:ea typeface="Fira Sans" pitchFamily="34" charset="-122"/>
                <a:cs typeface="Fira Sans" pitchFamily="34" charset="-120"/>
              </a:rPr>
              <a:t>Introduction of international corporate &amp; trusts legislation.</a:t>
            </a:r>
            <a:endParaRPr lang="en-US" sz="82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3" name="Shape 0"/>
          <p:cNvSpPr/>
          <p:nvPr/>
        </p:nvSpPr>
        <p:spPr>
          <a:xfrm>
            <a:off x="609600" y="190500"/>
            <a:ext cx="4572000" cy="685800"/>
          </a:xfrm>
          <a:prstGeom prst="rect">
            <a:avLst/>
          </a:prstGeom>
          <a:noFill/>
          <a:ln/>
        </p:spPr>
        <p:txBody>
          <a:bodyPr/>
          <a:lstStyle/>
          <a:p>
            <a:endParaRPr lang="en-MT"/>
          </a:p>
        </p:txBody>
      </p:sp>
      <p:pic>
        <p:nvPicPr>
          <p:cNvPr id="4" name="Image 0" descr="preencoded.png"/>
          <p:cNvPicPr>
            <a:picLocks noChangeAspect="1"/>
          </p:cNvPicPr>
          <p:nvPr/>
        </p:nvPicPr>
        <p:blipFill>
          <a:blip r:embed="rId3"/>
          <a:stretch>
            <a:fillRect/>
          </a:stretch>
        </p:blipFill>
        <p:spPr>
          <a:xfrm>
            <a:off x="5891213" y="700088"/>
            <a:ext cx="2523167" cy="3576638"/>
          </a:xfrm>
          <a:prstGeom prst="rect">
            <a:avLst/>
          </a:prstGeom>
        </p:spPr>
      </p:pic>
      <p:pic>
        <p:nvPicPr>
          <p:cNvPr id="5" name="Image 1" descr="preencoded.png"/>
          <p:cNvPicPr>
            <a:picLocks noChangeAspect="1"/>
          </p:cNvPicPr>
          <p:nvPr/>
        </p:nvPicPr>
        <p:blipFill>
          <a:blip r:embed="rId4"/>
          <a:stretch>
            <a:fillRect/>
          </a:stretch>
        </p:blipFill>
        <p:spPr>
          <a:xfrm>
            <a:off x="609600" y="1200150"/>
            <a:ext cx="695325" cy="690563"/>
          </a:xfrm>
          <a:prstGeom prst="rect">
            <a:avLst/>
          </a:prstGeom>
        </p:spPr>
      </p:pic>
      <p:pic>
        <p:nvPicPr>
          <p:cNvPr id="6" name="Image 2" descr="preencoded.png"/>
          <p:cNvPicPr>
            <a:picLocks noChangeAspect="1"/>
          </p:cNvPicPr>
          <p:nvPr/>
        </p:nvPicPr>
        <p:blipFill>
          <a:blip r:embed="rId5"/>
          <a:stretch>
            <a:fillRect/>
          </a:stretch>
        </p:blipFill>
        <p:spPr>
          <a:xfrm>
            <a:off x="609600" y="2390775"/>
            <a:ext cx="695325" cy="695325"/>
          </a:xfrm>
          <a:prstGeom prst="rect">
            <a:avLst/>
          </a:prstGeom>
        </p:spPr>
      </p:pic>
      <p:pic>
        <p:nvPicPr>
          <p:cNvPr id="7" name="Image 3" descr="preencoded.png"/>
          <p:cNvPicPr>
            <a:picLocks noChangeAspect="1"/>
          </p:cNvPicPr>
          <p:nvPr/>
        </p:nvPicPr>
        <p:blipFill>
          <a:blip r:embed="rId6"/>
          <a:stretch>
            <a:fillRect/>
          </a:stretch>
        </p:blipFill>
        <p:spPr>
          <a:xfrm>
            <a:off x="609600" y="3929063"/>
            <a:ext cx="695325" cy="695325"/>
          </a:xfrm>
          <a:prstGeom prst="rect">
            <a:avLst/>
          </a:prstGeom>
        </p:spPr>
      </p:pic>
      <p:pic>
        <p:nvPicPr>
          <p:cNvPr id="8" name="Image 4" descr="preencoded.png"/>
          <p:cNvPicPr>
            <a:picLocks noChangeAspect="1"/>
          </p:cNvPicPr>
          <p:nvPr/>
        </p:nvPicPr>
        <p:blipFill>
          <a:blip r:embed="rId7"/>
          <a:stretch>
            <a:fillRect/>
          </a:stretch>
        </p:blipFill>
        <p:spPr>
          <a:xfrm>
            <a:off x="7715250" y="4586288"/>
            <a:ext cx="1063898" cy="404813"/>
          </a:xfrm>
          <a:prstGeom prst="rect">
            <a:avLst/>
          </a:prstGeom>
        </p:spPr>
      </p:pic>
      <p:sp>
        <p:nvSpPr>
          <p:cNvPr id="9" name="Text 1"/>
          <p:cNvSpPr/>
          <p:nvPr/>
        </p:nvSpPr>
        <p:spPr>
          <a:xfrm>
            <a:off x="1457325" y="1319213"/>
            <a:ext cx="4029075" cy="4572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Prepared by the industry and backed by the Government of Malta</a:t>
            </a:r>
            <a:endParaRPr lang="en-US" sz="1350" dirty="0"/>
          </a:p>
        </p:txBody>
      </p:sp>
      <p:sp>
        <p:nvSpPr>
          <p:cNvPr id="10" name="Text 2"/>
          <p:cNvSpPr/>
          <p:nvPr/>
        </p:nvSpPr>
        <p:spPr>
          <a:xfrm>
            <a:off x="1457325" y="2390775"/>
            <a:ext cx="4029075"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Key Drivers behind the strategy:</a:t>
            </a:r>
            <a:endParaRPr lang="en-US" sz="1350" dirty="0"/>
          </a:p>
        </p:txBody>
      </p:sp>
      <p:sp>
        <p:nvSpPr>
          <p:cNvPr id="11" name="Text 3"/>
          <p:cNvSpPr/>
          <p:nvPr/>
        </p:nvSpPr>
        <p:spPr>
          <a:xfrm>
            <a:off x="1457325" y="2619375"/>
            <a:ext cx="2786063" cy="1143000"/>
          </a:xfrm>
          <a:prstGeom prst="rect">
            <a:avLst/>
          </a:prstGeom>
          <a:noFill/>
          <a:ln/>
        </p:spPr>
        <p:txBody>
          <a:bodyPr wrap="square" rtlCol="0" anchor="ctr"/>
          <a:lstStyle/>
          <a:p>
            <a:pPr marL="342900" indent="-342900" algn="l">
              <a:lnSpc>
                <a:spcPts val="1782"/>
              </a:lnSpc>
              <a:buSzPct val="100000"/>
              <a:buChar char="•"/>
            </a:pPr>
            <a:r>
              <a:rPr lang="en-US" sz="1350" b="1" kern="0" spc="-27" dirty="0">
                <a:solidFill>
                  <a:srgbClr val="FFFFFF">
                    <a:alpha val="99000"/>
                  </a:srgbClr>
                </a:solidFill>
                <a:latin typeface="Fira Sans" pitchFamily="34" charset="0"/>
                <a:ea typeface="Fira Sans" pitchFamily="34" charset="-122"/>
                <a:cs typeface="Fira Sans" pitchFamily="34" charset="-120"/>
              </a:rPr>
              <a:t>Speed</a:t>
            </a:r>
            <a:endParaRPr lang="en-US" sz="1350" dirty="0"/>
          </a:p>
          <a:p>
            <a:pPr marL="342900" indent="-342900" algn="l">
              <a:lnSpc>
                <a:spcPts val="1782"/>
              </a:lnSpc>
              <a:buSzPct val="100000"/>
              <a:buChar char="•"/>
            </a:pPr>
            <a:r>
              <a:rPr lang="en-US" sz="1350" b="1" kern="0" spc="-27" dirty="0">
                <a:solidFill>
                  <a:srgbClr val="FFFFFF">
                    <a:alpha val="99000"/>
                  </a:srgbClr>
                </a:solidFill>
                <a:latin typeface="Fira Sans" pitchFamily="34" charset="0"/>
                <a:ea typeface="Fira Sans" pitchFamily="34" charset="-122"/>
                <a:cs typeface="Fira Sans" pitchFamily="34" charset="-120"/>
              </a:rPr>
              <a:t>Standards</a:t>
            </a:r>
            <a:endParaRPr lang="en-US" sz="1350" dirty="0"/>
          </a:p>
          <a:p>
            <a:pPr marL="342900" indent="-342900" algn="l">
              <a:lnSpc>
                <a:spcPts val="1782"/>
              </a:lnSpc>
              <a:buSzPct val="100000"/>
              <a:buChar char="•"/>
            </a:pPr>
            <a:r>
              <a:rPr lang="en-US" sz="1350" b="1" kern="0" spc="-27" dirty="0">
                <a:solidFill>
                  <a:srgbClr val="FFFFFF">
                    <a:alpha val="99000"/>
                  </a:srgbClr>
                </a:solidFill>
                <a:latin typeface="Fira Sans" pitchFamily="34" charset="0"/>
                <a:ea typeface="Fira Sans" pitchFamily="34" charset="-122"/>
                <a:cs typeface="Fira Sans" pitchFamily="34" charset="-120"/>
              </a:rPr>
              <a:t>Simplification</a:t>
            </a:r>
            <a:endParaRPr lang="en-US" sz="1350" dirty="0"/>
          </a:p>
          <a:p>
            <a:pPr marL="342900" indent="-342900" algn="l">
              <a:lnSpc>
                <a:spcPts val="1782"/>
              </a:lnSpc>
              <a:buSzPct val="100000"/>
              <a:buChar char="•"/>
            </a:pPr>
            <a:r>
              <a:rPr lang="en-US" sz="1350" b="1" kern="0" spc="-27" dirty="0">
                <a:solidFill>
                  <a:srgbClr val="FFFFFF">
                    <a:alpha val="99000"/>
                  </a:srgbClr>
                </a:solidFill>
                <a:latin typeface="Fira Sans" pitchFamily="34" charset="0"/>
                <a:ea typeface="Fira Sans" pitchFamily="34" charset="-122"/>
                <a:cs typeface="Fira Sans" pitchFamily="34" charset="-120"/>
              </a:rPr>
              <a:t>Specialisation</a:t>
            </a:r>
            <a:endParaRPr lang="en-US" sz="1350" dirty="0"/>
          </a:p>
          <a:p>
            <a:pPr marL="342900" indent="-342900" algn="l">
              <a:lnSpc>
                <a:spcPts val="1782"/>
              </a:lnSpc>
              <a:buSzPct val="100000"/>
              <a:buChar char="•"/>
            </a:pPr>
            <a:r>
              <a:rPr lang="en-US" sz="1350" b="1" kern="0" spc="-27" dirty="0">
                <a:solidFill>
                  <a:srgbClr val="FFFFFF">
                    <a:alpha val="99000"/>
                  </a:srgbClr>
                </a:solidFill>
                <a:latin typeface="Fira Sans" pitchFamily="34" charset="0"/>
                <a:ea typeface="Fira Sans" pitchFamily="34" charset="-122"/>
                <a:cs typeface="Fira Sans" pitchFamily="34" charset="-120"/>
              </a:rPr>
              <a:t>Sustainability</a:t>
            </a:r>
            <a:endParaRPr lang="en-US" sz="1350" dirty="0"/>
          </a:p>
        </p:txBody>
      </p:sp>
      <p:sp>
        <p:nvSpPr>
          <p:cNvPr id="12" name="Text 4"/>
          <p:cNvSpPr/>
          <p:nvPr/>
        </p:nvSpPr>
        <p:spPr>
          <a:xfrm>
            <a:off x="1414463" y="4048125"/>
            <a:ext cx="3967162" cy="457200"/>
          </a:xfrm>
          <a:prstGeom prst="rect">
            <a:avLst/>
          </a:prstGeom>
          <a:noFill/>
          <a:ln/>
        </p:spPr>
        <p:txBody>
          <a:bodyPr wrap="square" rtlCol="0" anchor="ctr"/>
          <a:lstStyle/>
          <a:p>
            <a:pPr marL="0" indent="0" algn="l">
              <a:lnSpc>
                <a:spcPts val="1782"/>
              </a:lnSpc>
              <a:buNone/>
            </a:pPr>
            <a:r>
              <a:rPr lang="en-US" sz="1350" b="1" kern="0" spc="-27">
                <a:solidFill>
                  <a:srgbClr val="FFFFFF">
                    <a:alpha val="99000"/>
                  </a:srgbClr>
                </a:solidFill>
                <a:latin typeface="Fira Sans" pitchFamily="34" charset="0"/>
                <a:ea typeface="Fira Sans" pitchFamily="34" charset="-122"/>
                <a:cs typeface="Fira Sans" pitchFamily="34" charset="-120"/>
              </a:rPr>
              <a:t>Action </a:t>
            </a:r>
            <a:r>
              <a:rPr lang="en-US" sz="1350" b="1" kern="0" spc="-27" dirty="0">
                <a:solidFill>
                  <a:srgbClr val="FFFFFF">
                    <a:alpha val="99000"/>
                  </a:srgbClr>
                </a:solidFill>
                <a:latin typeface="Fira Sans" pitchFamily="34" charset="0"/>
                <a:ea typeface="Fira Sans" pitchFamily="34" charset="-122"/>
                <a:cs typeface="Fira Sans" pitchFamily="34" charset="-120"/>
              </a:rPr>
              <a:t>points will tackle sector from legislation to innovation</a:t>
            </a:r>
            <a:endParaRPr lang="en-US" sz="1350" dirty="0"/>
          </a:p>
        </p:txBody>
      </p:sp>
      <p:sp>
        <p:nvSpPr>
          <p:cNvPr id="13" name="Text 5"/>
          <p:cNvSpPr/>
          <p:nvPr/>
        </p:nvSpPr>
        <p:spPr>
          <a:xfrm>
            <a:off x="5881689" y="376238"/>
            <a:ext cx="2523168" cy="266700"/>
          </a:xfrm>
          <a:prstGeom prst="rect">
            <a:avLst/>
          </a:prstGeom>
          <a:noFill/>
          <a:ln/>
        </p:spPr>
        <p:txBody>
          <a:bodyPr wrap="square" rtlCol="0" anchor="ctr"/>
          <a:lstStyle/>
          <a:p>
            <a:pPr marL="0" indent="0" algn="ctr">
              <a:lnSpc>
                <a:spcPts val="1050"/>
              </a:lnSpc>
              <a:buNone/>
            </a:pPr>
            <a:r>
              <a:rPr lang="en-US" sz="750" dirty="0">
                <a:solidFill>
                  <a:srgbClr val="FFFFFF">
                    <a:alpha val="99000"/>
                  </a:srgbClr>
                </a:solidFill>
                <a:latin typeface="Fira Sans" pitchFamily="34" charset="0"/>
                <a:ea typeface="Fira Sans" pitchFamily="34" charset="-122"/>
                <a:cs typeface="Fira Sans" pitchFamily="34" charset="-120"/>
              </a:rPr>
              <a:t>The Malta Financial Services Advisory Council (MFSAC) Strategy For Financial Services. Published in 2023.</a:t>
            </a:r>
            <a:endParaRPr lang="en-US" sz="750" dirty="0"/>
          </a:p>
        </p:txBody>
      </p:sp>
      <p:sp>
        <p:nvSpPr>
          <p:cNvPr id="14" name="Text 6"/>
          <p:cNvSpPr/>
          <p:nvPr/>
        </p:nvSpPr>
        <p:spPr>
          <a:xfrm>
            <a:off x="609600" y="190500"/>
            <a:ext cx="5029200" cy="685800"/>
          </a:xfrm>
          <a:prstGeom prst="rect">
            <a:avLst/>
          </a:prstGeom>
          <a:noFill/>
          <a:ln/>
        </p:spPr>
        <p:txBody>
          <a:bodyPr wrap="square" rtlCol="0" anchor="ctr"/>
          <a:lstStyle/>
          <a:p>
            <a:pPr marL="0" indent="0" algn="l">
              <a:lnSpc>
                <a:spcPts val="2700"/>
              </a:lnSpc>
              <a:buNone/>
            </a:pPr>
            <a:r>
              <a:rPr lang="en-US" sz="2250" b="1" kern="0" spc="-50" dirty="0">
                <a:solidFill>
                  <a:srgbClr val="FFFFFF">
                    <a:alpha val="99000"/>
                  </a:srgbClr>
                </a:solidFill>
                <a:latin typeface="Fira Sans" pitchFamily="34" charset="0"/>
                <a:ea typeface="Fira Sans" pitchFamily="34" charset="-122"/>
                <a:cs typeface="Fira Sans" pitchFamily="34" charset="-120"/>
              </a:rPr>
              <a:t>Malta adopts multi-year strategy for financial services</a:t>
            </a:r>
            <a:endParaRPr lang="en-US" sz="22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3" name="Shape 0"/>
          <p:cNvSpPr/>
          <p:nvPr/>
        </p:nvSpPr>
        <p:spPr>
          <a:xfrm>
            <a:off x="1833563" y="2971800"/>
            <a:ext cx="1777698" cy="1562100"/>
          </a:xfrm>
          <a:prstGeom prst="roundRect">
            <a:avLst>
              <a:gd name="adj" fmla="val 26541"/>
            </a:avLst>
          </a:prstGeom>
          <a:solidFill>
            <a:srgbClr val="F65009"/>
          </a:solidFill>
          <a:ln/>
        </p:spPr>
        <p:txBody>
          <a:bodyPr/>
          <a:lstStyle/>
          <a:p>
            <a:endParaRPr lang="en-MT"/>
          </a:p>
        </p:txBody>
      </p:sp>
      <p:sp>
        <p:nvSpPr>
          <p:cNvPr id="4" name="Shape 1"/>
          <p:cNvSpPr/>
          <p:nvPr/>
        </p:nvSpPr>
        <p:spPr>
          <a:xfrm>
            <a:off x="3864127" y="2971800"/>
            <a:ext cx="1777698" cy="1562100"/>
          </a:xfrm>
          <a:prstGeom prst="roundRect">
            <a:avLst>
              <a:gd name="adj" fmla="val 26541"/>
            </a:avLst>
          </a:prstGeom>
          <a:solidFill>
            <a:srgbClr val="F65009"/>
          </a:solidFill>
          <a:ln/>
        </p:spPr>
        <p:txBody>
          <a:bodyPr/>
          <a:lstStyle/>
          <a:p>
            <a:endParaRPr lang="en-MT"/>
          </a:p>
        </p:txBody>
      </p:sp>
      <p:sp>
        <p:nvSpPr>
          <p:cNvPr id="5" name="Shape 2"/>
          <p:cNvSpPr/>
          <p:nvPr/>
        </p:nvSpPr>
        <p:spPr>
          <a:xfrm>
            <a:off x="5894691" y="2971800"/>
            <a:ext cx="1777698" cy="1562100"/>
          </a:xfrm>
          <a:prstGeom prst="roundRect">
            <a:avLst>
              <a:gd name="adj" fmla="val 26541"/>
            </a:avLst>
          </a:prstGeom>
          <a:solidFill>
            <a:srgbClr val="F65009"/>
          </a:solidFill>
          <a:ln/>
        </p:spPr>
        <p:txBody>
          <a:bodyPr/>
          <a:lstStyle/>
          <a:p>
            <a:endParaRPr lang="en-MT"/>
          </a:p>
        </p:txBody>
      </p:sp>
      <p:sp>
        <p:nvSpPr>
          <p:cNvPr id="6" name="Shape 3"/>
          <p:cNvSpPr/>
          <p:nvPr/>
        </p:nvSpPr>
        <p:spPr>
          <a:xfrm>
            <a:off x="1833563" y="1290638"/>
            <a:ext cx="1777698" cy="1562100"/>
          </a:xfrm>
          <a:prstGeom prst="roundRect">
            <a:avLst>
              <a:gd name="adj" fmla="val 26541"/>
            </a:avLst>
          </a:prstGeom>
          <a:solidFill>
            <a:srgbClr val="F65009"/>
          </a:solidFill>
          <a:ln/>
        </p:spPr>
        <p:txBody>
          <a:bodyPr/>
          <a:lstStyle/>
          <a:p>
            <a:endParaRPr lang="en-MT"/>
          </a:p>
        </p:txBody>
      </p:sp>
      <p:sp>
        <p:nvSpPr>
          <p:cNvPr id="7" name="Shape 4"/>
          <p:cNvSpPr/>
          <p:nvPr/>
        </p:nvSpPr>
        <p:spPr>
          <a:xfrm>
            <a:off x="3864127" y="1290638"/>
            <a:ext cx="1777698" cy="1562100"/>
          </a:xfrm>
          <a:prstGeom prst="roundRect">
            <a:avLst>
              <a:gd name="adj" fmla="val 26541"/>
            </a:avLst>
          </a:prstGeom>
          <a:solidFill>
            <a:srgbClr val="F65009"/>
          </a:solidFill>
          <a:ln/>
        </p:spPr>
        <p:txBody>
          <a:bodyPr/>
          <a:lstStyle/>
          <a:p>
            <a:endParaRPr lang="en-MT"/>
          </a:p>
        </p:txBody>
      </p:sp>
      <p:sp>
        <p:nvSpPr>
          <p:cNvPr id="8" name="Shape 5"/>
          <p:cNvSpPr/>
          <p:nvPr/>
        </p:nvSpPr>
        <p:spPr>
          <a:xfrm>
            <a:off x="5894691" y="1290638"/>
            <a:ext cx="1777698" cy="1562100"/>
          </a:xfrm>
          <a:prstGeom prst="roundRect">
            <a:avLst>
              <a:gd name="adj" fmla="val 26541"/>
            </a:avLst>
          </a:prstGeom>
          <a:solidFill>
            <a:srgbClr val="F65009"/>
          </a:solidFill>
          <a:ln/>
        </p:spPr>
        <p:txBody>
          <a:bodyPr/>
          <a:lstStyle/>
          <a:p>
            <a:endParaRPr lang="en-MT"/>
          </a:p>
        </p:txBody>
      </p:sp>
      <p:pic>
        <p:nvPicPr>
          <p:cNvPr id="9" name="Image 0" descr="preencoded.png"/>
          <p:cNvPicPr>
            <a:picLocks noChangeAspect="1"/>
          </p:cNvPicPr>
          <p:nvPr/>
        </p:nvPicPr>
        <p:blipFill>
          <a:blip r:embed="rId3"/>
          <a:stretch>
            <a:fillRect/>
          </a:stretch>
        </p:blipFill>
        <p:spPr>
          <a:xfrm>
            <a:off x="7715250" y="4586288"/>
            <a:ext cx="1063898" cy="404813"/>
          </a:xfrm>
          <a:prstGeom prst="rect">
            <a:avLst/>
          </a:prstGeom>
        </p:spPr>
      </p:pic>
      <p:pic>
        <p:nvPicPr>
          <p:cNvPr id="10" name="Image 1" descr="preencoded.png"/>
          <p:cNvPicPr>
            <a:picLocks noChangeAspect="1"/>
          </p:cNvPicPr>
          <p:nvPr/>
        </p:nvPicPr>
        <p:blipFill>
          <a:blip r:embed="rId4"/>
          <a:stretch>
            <a:fillRect/>
          </a:stretch>
        </p:blipFill>
        <p:spPr>
          <a:xfrm>
            <a:off x="6429375" y="3052763"/>
            <a:ext cx="704850" cy="702129"/>
          </a:xfrm>
          <a:prstGeom prst="rect">
            <a:avLst/>
          </a:prstGeom>
        </p:spPr>
      </p:pic>
      <p:pic>
        <p:nvPicPr>
          <p:cNvPr id="11" name="Image 2" descr="preencoded.png"/>
          <p:cNvPicPr>
            <a:picLocks noChangeAspect="1"/>
          </p:cNvPicPr>
          <p:nvPr/>
        </p:nvPicPr>
        <p:blipFill>
          <a:blip r:embed="rId5"/>
          <a:stretch>
            <a:fillRect/>
          </a:stretch>
        </p:blipFill>
        <p:spPr>
          <a:xfrm>
            <a:off x="4491442" y="3098810"/>
            <a:ext cx="518303" cy="661988"/>
          </a:xfrm>
          <a:prstGeom prst="rect">
            <a:avLst/>
          </a:prstGeom>
        </p:spPr>
      </p:pic>
      <p:pic>
        <p:nvPicPr>
          <p:cNvPr id="12" name="Image 3" descr="preencoded.png"/>
          <p:cNvPicPr>
            <a:picLocks noChangeAspect="1"/>
          </p:cNvPicPr>
          <p:nvPr/>
        </p:nvPicPr>
        <p:blipFill>
          <a:blip r:embed="rId6"/>
          <a:stretch>
            <a:fillRect/>
          </a:stretch>
        </p:blipFill>
        <p:spPr>
          <a:xfrm>
            <a:off x="2358009" y="3115818"/>
            <a:ext cx="741034" cy="738188"/>
          </a:xfrm>
          <a:prstGeom prst="rect">
            <a:avLst/>
          </a:prstGeom>
        </p:spPr>
      </p:pic>
      <p:pic>
        <p:nvPicPr>
          <p:cNvPr id="13" name="Image 4" descr="preencoded.png"/>
          <p:cNvPicPr>
            <a:picLocks noChangeAspect="1"/>
          </p:cNvPicPr>
          <p:nvPr/>
        </p:nvPicPr>
        <p:blipFill>
          <a:blip r:embed="rId7"/>
          <a:stretch>
            <a:fillRect/>
          </a:stretch>
        </p:blipFill>
        <p:spPr>
          <a:xfrm>
            <a:off x="6300788" y="1527396"/>
            <a:ext cx="962025" cy="688975"/>
          </a:xfrm>
          <a:prstGeom prst="rect">
            <a:avLst/>
          </a:prstGeom>
        </p:spPr>
      </p:pic>
      <p:pic>
        <p:nvPicPr>
          <p:cNvPr id="14" name="Image 5" descr="preencoded.png"/>
          <p:cNvPicPr>
            <a:picLocks noChangeAspect="1"/>
          </p:cNvPicPr>
          <p:nvPr/>
        </p:nvPicPr>
        <p:blipFill>
          <a:blip r:embed="rId8"/>
          <a:stretch>
            <a:fillRect/>
          </a:stretch>
        </p:blipFill>
        <p:spPr>
          <a:xfrm>
            <a:off x="4300536" y="1511476"/>
            <a:ext cx="900113" cy="730719"/>
          </a:xfrm>
          <a:prstGeom prst="rect">
            <a:avLst/>
          </a:prstGeom>
        </p:spPr>
      </p:pic>
      <p:pic>
        <p:nvPicPr>
          <p:cNvPr id="15" name="Image 6" descr="preencoded.png"/>
          <p:cNvPicPr>
            <a:picLocks noChangeAspect="1"/>
          </p:cNvPicPr>
          <p:nvPr/>
        </p:nvPicPr>
        <p:blipFill>
          <a:blip r:embed="rId9"/>
          <a:stretch>
            <a:fillRect/>
          </a:stretch>
        </p:blipFill>
        <p:spPr>
          <a:xfrm>
            <a:off x="2417611" y="1428750"/>
            <a:ext cx="609600" cy="826851"/>
          </a:xfrm>
          <a:prstGeom prst="rect">
            <a:avLst/>
          </a:prstGeom>
        </p:spPr>
      </p:pic>
      <p:sp>
        <p:nvSpPr>
          <p:cNvPr id="16" name="Text 6"/>
          <p:cNvSpPr/>
          <p:nvPr/>
        </p:nvSpPr>
        <p:spPr>
          <a:xfrm>
            <a:off x="609600" y="609600"/>
            <a:ext cx="8001000" cy="552450"/>
          </a:xfrm>
          <a:prstGeom prst="rect">
            <a:avLst/>
          </a:prstGeom>
          <a:noFill/>
          <a:ln/>
        </p:spPr>
        <p:txBody>
          <a:bodyPr wrap="square" rtlCol="0" anchor="ctr"/>
          <a:lstStyle/>
          <a:p>
            <a:pPr marL="0" indent="0" algn="l">
              <a:lnSpc>
                <a:spcPts val="2160"/>
              </a:lnSpc>
              <a:buNone/>
            </a:pPr>
            <a:r>
              <a:rPr lang="en-US" sz="1800" b="1" kern="0" spc="-36" dirty="0">
                <a:solidFill>
                  <a:srgbClr val="FFFFFF">
                    <a:alpha val="99000"/>
                  </a:srgbClr>
                </a:solidFill>
                <a:latin typeface="Fira Sans" pitchFamily="34" charset="0"/>
                <a:ea typeface="Fira Sans" pitchFamily="34" charset="-122"/>
                <a:cs typeface="Fira Sans" pitchFamily="34" charset="-120"/>
              </a:rPr>
              <a:t>Six strategic objectives guide the implementation plan and the core transformational initiatives</a:t>
            </a:r>
            <a:endParaRPr lang="en-US" sz="1800" dirty="0"/>
          </a:p>
        </p:txBody>
      </p:sp>
      <p:sp>
        <p:nvSpPr>
          <p:cNvPr id="17" name="Text 7"/>
          <p:cNvSpPr/>
          <p:nvPr/>
        </p:nvSpPr>
        <p:spPr>
          <a:xfrm>
            <a:off x="6225016" y="3965353"/>
            <a:ext cx="1113568" cy="457200"/>
          </a:xfrm>
          <a:prstGeom prst="rect">
            <a:avLst/>
          </a:prstGeom>
          <a:noFill/>
          <a:ln/>
        </p:spPr>
        <p:txBody>
          <a:bodyPr wrap="square" rtlCol="0" anchor="ctr"/>
          <a:lstStyle/>
          <a:p>
            <a:pPr marL="0" indent="0" algn="ctr">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BUILD</a:t>
            </a:r>
            <a:endParaRPr lang="en-US" sz="1350" dirty="0"/>
          </a:p>
          <a:p>
            <a:pPr marL="0" indent="0" algn="ctr">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TALENT</a:t>
            </a:r>
            <a:endParaRPr lang="en-US" sz="1350" dirty="0"/>
          </a:p>
        </p:txBody>
      </p:sp>
      <p:sp>
        <p:nvSpPr>
          <p:cNvPr id="18" name="Text 8"/>
          <p:cNvSpPr/>
          <p:nvPr/>
        </p:nvSpPr>
        <p:spPr>
          <a:xfrm>
            <a:off x="4076795" y="3965353"/>
            <a:ext cx="1322642" cy="457200"/>
          </a:xfrm>
          <a:prstGeom prst="rect">
            <a:avLst/>
          </a:prstGeom>
          <a:noFill/>
          <a:ln/>
        </p:spPr>
        <p:txBody>
          <a:bodyPr wrap="square" rtlCol="0" anchor="ctr"/>
          <a:lstStyle/>
          <a:p>
            <a:pPr marL="0" indent="0" algn="ctr">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REFORM</a:t>
            </a:r>
            <a:endParaRPr lang="en-US" sz="1350" dirty="0"/>
          </a:p>
          <a:p>
            <a:pPr marL="0" indent="0" algn="ctr">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FINANCIAL LAW</a:t>
            </a:r>
            <a:endParaRPr lang="en-US" sz="1350" dirty="0"/>
          </a:p>
        </p:txBody>
      </p:sp>
      <p:sp>
        <p:nvSpPr>
          <p:cNvPr id="19" name="Text 9"/>
          <p:cNvSpPr/>
          <p:nvPr/>
        </p:nvSpPr>
        <p:spPr>
          <a:xfrm>
            <a:off x="2076796" y="3965353"/>
            <a:ext cx="1289685" cy="457200"/>
          </a:xfrm>
          <a:prstGeom prst="rect">
            <a:avLst/>
          </a:prstGeom>
          <a:noFill/>
          <a:ln/>
        </p:spPr>
        <p:txBody>
          <a:bodyPr wrap="square" rtlCol="0" anchor="ctr"/>
          <a:lstStyle/>
          <a:p>
            <a:pPr marL="0" indent="0" algn="ctr">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MODERNISE TAXATION</a:t>
            </a:r>
            <a:endParaRPr lang="en-US" sz="1350" dirty="0"/>
          </a:p>
        </p:txBody>
      </p:sp>
      <p:sp>
        <p:nvSpPr>
          <p:cNvPr id="20" name="Text 10"/>
          <p:cNvSpPr/>
          <p:nvPr/>
        </p:nvSpPr>
        <p:spPr>
          <a:xfrm>
            <a:off x="6101620" y="2311908"/>
            <a:ext cx="1360360" cy="457200"/>
          </a:xfrm>
          <a:prstGeom prst="rect">
            <a:avLst/>
          </a:prstGeom>
          <a:noFill/>
          <a:ln/>
        </p:spPr>
        <p:txBody>
          <a:bodyPr wrap="square" rtlCol="0" anchor="ctr"/>
          <a:lstStyle/>
          <a:p>
            <a:pPr marL="0" indent="0" algn="ctr">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CONSOLIDATE IDENTITY</a:t>
            </a:r>
            <a:endParaRPr lang="en-US" sz="1350" dirty="0"/>
          </a:p>
        </p:txBody>
      </p:sp>
      <p:sp>
        <p:nvSpPr>
          <p:cNvPr id="21" name="Text 11"/>
          <p:cNvSpPr/>
          <p:nvPr/>
        </p:nvSpPr>
        <p:spPr>
          <a:xfrm>
            <a:off x="4101751" y="2311908"/>
            <a:ext cx="1297686" cy="457200"/>
          </a:xfrm>
          <a:prstGeom prst="rect">
            <a:avLst/>
          </a:prstGeom>
          <a:noFill/>
          <a:ln/>
        </p:spPr>
        <p:txBody>
          <a:bodyPr wrap="square" rtlCol="0" anchor="ctr"/>
          <a:lstStyle/>
          <a:p>
            <a:pPr marL="0" indent="0" algn="ctr">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STANDARDISE PAYMENTS</a:t>
            </a:r>
            <a:endParaRPr lang="en-US" sz="1350" dirty="0"/>
          </a:p>
        </p:txBody>
      </p:sp>
      <p:sp>
        <p:nvSpPr>
          <p:cNvPr id="22" name="Text 12"/>
          <p:cNvSpPr/>
          <p:nvPr/>
        </p:nvSpPr>
        <p:spPr>
          <a:xfrm>
            <a:off x="2098905" y="2311908"/>
            <a:ext cx="1247013" cy="457200"/>
          </a:xfrm>
          <a:prstGeom prst="rect">
            <a:avLst/>
          </a:prstGeom>
          <a:noFill/>
          <a:ln/>
        </p:spPr>
        <p:txBody>
          <a:bodyPr wrap="square" rtlCol="0" anchor="ctr"/>
          <a:lstStyle/>
          <a:p>
            <a:pPr marL="0" indent="0" algn="ctr">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STREAMLINE REGULATION</a:t>
            </a:r>
            <a:endParaRPr lang="en-US" sz="13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3" name="Shape 0"/>
          <p:cNvSpPr/>
          <p:nvPr/>
        </p:nvSpPr>
        <p:spPr>
          <a:xfrm>
            <a:off x="2814638" y="1404938"/>
            <a:ext cx="1309688" cy="814388"/>
          </a:xfrm>
          <a:prstGeom prst="rect">
            <a:avLst/>
          </a:prstGeom>
          <a:solidFill>
            <a:srgbClr val="E03E1A"/>
          </a:solidFill>
          <a:ln/>
        </p:spPr>
        <p:txBody>
          <a:bodyPr/>
          <a:lstStyle/>
          <a:p>
            <a:endParaRPr lang="en-MT"/>
          </a:p>
        </p:txBody>
      </p:sp>
      <p:sp>
        <p:nvSpPr>
          <p:cNvPr id="4" name="Shape 1"/>
          <p:cNvSpPr/>
          <p:nvPr/>
        </p:nvSpPr>
        <p:spPr>
          <a:xfrm>
            <a:off x="2814638" y="2447925"/>
            <a:ext cx="1309688" cy="814388"/>
          </a:xfrm>
          <a:prstGeom prst="rect">
            <a:avLst/>
          </a:prstGeom>
          <a:solidFill>
            <a:srgbClr val="3F217E"/>
          </a:solidFill>
          <a:ln/>
        </p:spPr>
        <p:txBody>
          <a:bodyPr/>
          <a:lstStyle/>
          <a:p>
            <a:endParaRPr lang="en-MT"/>
          </a:p>
        </p:txBody>
      </p:sp>
      <p:sp>
        <p:nvSpPr>
          <p:cNvPr id="5" name="Shape 2"/>
          <p:cNvSpPr/>
          <p:nvPr/>
        </p:nvSpPr>
        <p:spPr>
          <a:xfrm>
            <a:off x="2814638" y="3490913"/>
            <a:ext cx="1309688" cy="814388"/>
          </a:xfrm>
          <a:prstGeom prst="rect">
            <a:avLst/>
          </a:prstGeom>
          <a:solidFill>
            <a:srgbClr val="F65009"/>
          </a:solidFill>
          <a:ln/>
        </p:spPr>
        <p:txBody>
          <a:bodyPr/>
          <a:lstStyle/>
          <a:p>
            <a:endParaRPr lang="en-MT"/>
          </a:p>
        </p:txBody>
      </p:sp>
      <p:sp>
        <p:nvSpPr>
          <p:cNvPr id="6" name="Shape 3"/>
          <p:cNvSpPr/>
          <p:nvPr/>
        </p:nvSpPr>
        <p:spPr>
          <a:xfrm>
            <a:off x="4257675" y="1404938"/>
            <a:ext cx="1309688" cy="814388"/>
          </a:xfrm>
          <a:prstGeom prst="rect">
            <a:avLst/>
          </a:prstGeom>
          <a:solidFill>
            <a:srgbClr val="E03E1A"/>
          </a:solidFill>
          <a:ln/>
        </p:spPr>
        <p:txBody>
          <a:bodyPr/>
          <a:lstStyle/>
          <a:p>
            <a:endParaRPr lang="en-MT"/>
          </a:p>
        </p:txBody>
      </p:sp>
      <p:sp>
        <p:nvSpPr>
          <p:cNvPr id="7" name="Shape 4"/>
          <p:cNvSpPr/>
          <p:nvPr/>
        </p:nvSpPr>
        <p:spPr>
          <a:xfrm>
            <a:off x="4257675" y="2447925"/>
            <a:ext cx="1309688" cy="814388"/>
          </a:xfrm>
          <a:prstGeom prst="rect">
            <a:avLst/>
          </a:prstGeom>
          <a:solidFill>
            <a:srgbClr val="3F217E"/>
          </a:solidFill>
          <a:ln/>
        </p:spPr>
        <p:txBody>
          <a:bodyPr/>
          <a:lstStyle/>
          <a:p>
            <a:endParaRPr lang="en-MT"/>
          </a:p>
        </p:txBody>
      </p:sp>
      <p:sp>
        <p:nvSpPr>
          <p:cNvPr id="8" name="Shape 5"/>
          <p:cNvSpPr/>
          <p:nvPr/>
        </p:nvSpPr>
        <p:spPr>
          <a:xfrm>
            <a:off x="4257675" y="3490913"/>
            <a:ext cx="1309688" cy="814388"/>
          </a:xfrm>
          <a:prstGeom prst="rect">
            <a:avLst/>
          </a:prstGeom>
          <a:solidFill>
            <a:srgbClr val="F65009"/>
          </a:solidFill>
          <a:ln/>
        </p:spPr>
        <p:txBody>
          <a:bodyPr/>
          <a:lstStyle/>
          <a:p>
            <a:endParaRPr lang="en-MT"/>
          </a:p>
        </p:txBody>
      </p:sp>
      <p:sp>
        <p:nvSpPr>
          <p:cNvPr id="9" name="Shape 6"/>
          <p:cNvSpPr/>
          <p:nvPr/>
        </p:nvSpPr>
        <p:spPr>
          <a:xfrm>
            <a:off x="5700713" y="1404938"/>
            <a:ext cx="1309688" cy="814388"/>
          </a:xfrm>
          <a:prstGeom prst="rect">
            <a:avLst/>
          </a:prstGeom>
          <a:solidFill>
            <a:srgbClr val="E03E1A"/>
          </a:solidFill>
          <a:ln/>
        </p:spPr>
        <p:txBody>
          <a:bodyPr/>
          <a:lstStyle/>
          <a:p>
            <a:endParaRPr lang="en-MT"/>
          </a:p>
        </p:txBody>
      </p:sp>
      <p:sp>
        <p:nvSpPr>
          <p:cNvPr id="10" name="Shape 7"/>
          <p:cNvSpPr/>
          <p:nvPr/>
        </p:nvSpPr>
        <p:spPr>
          <a:xfrm>
            <a:off x="5700713" y="2447925"/>
            <a:ext cx="1309688" cy="814388"/>
          </a:xfrm>
          <a:prstGeom prst="rect">
            <a:avLst/>
          </a:prstGeom>
          <a:solidFill>
            <a:srgbClr val="3F217E"/>
          </a:solidFill>
          <a:ln/>
        </p:spPr>
        <p:txBody>
          <a:bodyPr/>
          <a:lstStyle/>
          <a:p>
            <a:endParaRPr lang="en-MT"/>
          </a:p>
        </p:txBody>
      </p:sp>
      <p:sp>
        <p:nvSpPr>
          <p:cNvPr id="11" name="Shape 8"/>
          <p:cNvSpPr/>
          <p:nvPr/>
        </p:nvSpPr>
        <p:spPr>
          <a:xfrm>
            <a:off x="5700713" y="3490913"/>
            <a:ext cx="1309688" cy="814388"/>
          </a:xfrm>
          <a:prstGeom prst="rect">
            <a:avLst/>
          </a:prstGeom>
          <a:solidFill>
            <a:srgbClr val="F65009"/>
          </a:solidFill>
          <a:ln/>
        </p:spPr>
        <p:txBody>
          <a:bodyPr/>
          <a:lstStyle/>
          <a:p>
            <a:endParaRPr lang="en-MT"/>
          </a:p>
        </p:txBody>
      </p:sp>
      <p:sp>
        <p:nvSpPr>
          <p:cNvPr id="12" name="Shape 9"/>
          <p:cNvSpPr/>
          <p:nvPr/>
        </p:nvSpPr>
        <p:spPr>
          <a:xfrm>
            <a:off x="7143750" y="1404938"/>
            <a:ext cx="1309688" cy="814388"/>
          </a:xfrm>
          <a:prstGeom prst="rect">
            <a:avLst/>
          </a:prstGeom>
          <a:solidFill>
            <a:srgbClr val="E03E1A"/>
          </a:solidFill>
          <a:ln/>
        </p:spPr>
        <p:txBody>
          <a:bodyPr/>
          <a:lstStyle/>
          <a:p>
            <a:endParaRPr lang="en-MT"/>
          </a:p>
        </p:txBody>
      </p:sp>
      <p:sp>
        <p:nvSpPr>
          <p:cNvPr id="13" name="Shape 10"/>
          <p:cNvSpPr/>
          <p:nvPr/>
        </p:nvSpPr>
        <p:spPr>
          <a:xfrm>
            <a:off x="7143750" y="2447925"/>
            <a:ext cx="1309688" cy="814388"/>
          </a:xfrm>
          <a:prstGeom prst="rect">
            <a:avLst/>
          </a:prstGeom>
          <a:solidFill>
            <a:srgbClr val="3F217E"/>
          </a:solidFill>
          <a:ln/>
        </p:spPr>
        <p:txBody>
          <a:bodyPr/>
          <a:lstStyle/>
          <a:p>
            <a:endParaRPr lang="en-MT"/>
          </a:p>
        </p:txBody>
      </p:sp>
      <p:pic>
        <p:nvPicPr>
          <p:cNvPr id="14" name="Image 0" descr="preencoded.png"/>
          <p:cNvPicPr>
            <a:picLocks noChangeAspect="1"/>
          </p:cNvPicPr>
          <p:nvPr/>
        </p:nvPicPr>
        <p:blipFill>
          <a:blip r:embed="rId3"/>
          <a:stretch>
            <a:fillRect/>
          </a:stretch>
        </p:blipFill>
        <p:spPr>
          <a:xfrm>
            <a:off x="7715250" y="4586288"/>
            <a:ext cx="1063898" cy="404813"/>
          </a:xfrm>
          <a:prstGeom prst="rect">
            <a:avLst/>
          </a:prstGeom>
        </p:spPr>
      </p:pic>
      <p:sp>
        <p:nvSpPr>
          <p:cNvPr id="15" name="Text 11"/>
          <p:cNvSpPr/>
          <p:nvPr/>
        </p:nvSpPr>
        <p:spPr>
          <a:xfrm>
            <a:off x="609600" y="609600"/>
            <a:ext cx="8001000" cy="276225"/>
          </a:xfrm>
          <a:prstGeom prst="rect">
            <a:avLst/>
          </a:prstGeom>
          <a:noFill/>
          <a:ln/>
        </p:spPr>
        <p:txBody>
          <a:bodyPr wrap="square" rtlCol="0" anchor="ctr"/>
          <a:lstStyle/>
          <a:p>
            <a:pPr marL="0" indent="0" algn="l">
              <a:lnSpc>
                <a:spcPts val="2160"/>
              </a:lnSpc>
              <a:buNone/>
            </a:pPr>
            <a:r>
              <a:rPr lang="en-US" sz="1800" b="1" kern="0" spc="-36" dirty="0">
                <a:solidFill>
                  <a:srgbClr val="FFFFFF">
                    <a:alpha val="99000"/>
                  </a:srgbClr>
                </a:solidFill>
                <a:latin typeface="Fira Sans" pitchFamily="34" charset="0"/>
                <a:ea typeface="Fira Sans" pitchFamily="34" charset="-122"/>
                <a:cs typeface="Fira Sans" pitchFamily="34" charset="-120"/>
              </a:rPr>
              <a:t>Core focus areas</a:t>
            </a:r>
            <a:endParaRPr lang="en-US" sz="1800" dirty="0"/>
          </a:p>
        </p:txBody>
      </p:sp>
      <p:sp>
        <p:nvSpPr>
          <p:cNvPr id="16" name="Text 12"/>
          <p:cNvSpPr/>
          <p:nvPr/>
        </p:nvSpPr>
        <p:spPr>
          <a:xfrm>
            <a:off x="489347" y="1724820"/>
            <a:ext cx="2628900"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Transformational Initiatives</a:t>
            </a:r>
            <a:endParaRPr lang="en-US" sz="1350" dirty="0"/>
          </a:p>
        </p:txBody>
      </p:sp>
      <p:sp>
        <p:nvSpPr>
          <p:cNvPr id="17" name="Text 13"/>
          <p:cNvSpPr/>
          <p:nvPr/>
        </p:nvSpPr>
        <p:spPr>
          <a:xfrm>
            <a:off x="489347" y="2767807"/>
            <a:ext cx="2628900"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Transformational Initiatives</a:t>
            </a:r>
            <a:endParaRPr lang="en-US" sz="1350" dirty="0"/>
          </a:p>
        </p:txBody>
      </p:sp>
      <p:sp>
        <p:nvSpPr>
          <p:cNvPr id="18" name="Text 14"/>
          <p:cNvSpPr/>
          <p:nvPr/>
        </p:nvSpPr>
        <p:spPr>
          <a:xfrm>
            <a:off x="489347" y="3810795"/>
            <a:ext cx="2628900"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Transformational Initiatives</a:t>
            </a:r>
            <a:endParaRPr lang="en-US" sz="1350" dirty="0"/>
          </a:p>
        </p:txBody>
      </p:sp>
      <p:sp>
        <p:nvSpPr>
          <p:cNvPr id="19" name="Text 15"/>
          <p:cNvSpPr/>
          <p:nvPr/>
        </p:nvSpPr>
        <p:spPr>
          <a:xfrm>
            <a:off x="7267575" y="2705895"/>
            <a:ext cx="1058862" cy="304800"/>
          </a:xfrm>
          <a:prstGeom prst="rect">
            <a:avLst/>
          </a:prstGeom>
          <a:noFill/>
          <a:ln/>
        </p:spPr>
        <p:txBody>
          <a:bodyPr wrap="square" rtlCol="0" anchor="ctr"/>
          <a:lstStyle/>
          <a:p>
            <a:pPr marL="0" indent="0" algn="ctr">
              <a:lnSpc>
                <a:spcPts val="1206"/>
              </a:lnSpc>
              <a:buNone/>
            </a:pPr>
            <a:r>
              <a:rPr lang="en-US" sz="900" b="1" kern="0" spc="-5" dirty="0">
                <a:solidFill>
                  <a:srgbClr val="FFFFFF">
                    <a:alpha val="99000"/>
                  </a:srgbClr>
                </a:solidFill>
                <a:latin typeface="Fira Sans" pitchFamily="34" charset="0"/>
                <a:ea typeface="Fira Sans" pitchFamily="34" charset="-122"/>
                <a:cs typeface="Fira Sans" pitchFamily="34" charset="-120"/>
              </a:rPr>
              <a:t>EMPLOYER PENSIONS</a:t>
            </a:r>
            <a:endParaRPr lang="en-US" sz="900" dirty="0"/>
          </a:p>
        </p:txBody>
      </p:sp>
      <p:sp>
        <p:nvSpPr>
          <p:cNvPr id="20" name="Text 16"/>
          <p:cNvSpPr/>
          <p:nvPr/>
        </p:nvSpPr>
        <p:spPr>
          <a:xfrm>
            <a:off x="7242174" y="1585913"/>
            <a:ext cx="1104900" cy="457200"/>
          </a:xfrm>
          <a:prstGeom prst="rect">
            <a:avLst/>
          </a:prstGeom>
          <a:noFill/>
          <a:ln/>
        </p:spPr>
        <p:txBody>
          <a:bodyPr wrap="square" rtlCol="0" anchor="ctr"/>
          <a:lstStyle/>
          <a:p>
            <a:pPr marL="0" indent="0" algn="ctr">
              <a:lnSpc>
                <a:spcPts val="1206"/>
              </a:lnSpc>
              <a:buNone/>
            </a:pPr>
            <a:r>
              <a:rPr lang="en-US" sz="900" b="1" kern="0" spc="-5" dirty="0">
                <a:solidFill>
                  <a:srgbClr val="FFFFFF">
                    <a:alpha val="99000"/>
                  </a:srgbClr>
                </a:solidFill>
                <a:latin typeface="Fira Sans" pitchFamily="34" charset="0"/>
                <a:ea typeface="Fira Sans" pitchFamily="34" charset="-122"/>
                <a:cs typeface="Fira Sans" pitchFamily="34" charset="-120"/>
              </a:rPr>
              <a:t>LAW REFORM AND HARMONISATION</a:t>
            </a:r>
            <a:endParaRPr lang="en-US" sz="900" dirty="0"/>
          </a:p>
        </p:txBody>
      </p:sp>
      <p:sp>
        <p:nvSpPr>
          <p:cNvPr id="21" name="Text 17"/>
          <p:cNvSpPr/>
          <p:nvPr/>
        </p:nvSpPr>
        <p:spPr>
          <a:xfrm>
            <a:off x="5876131" y="3745707"/>
            <a:ext cx="958851" cy="304800"/>
          </a:xfrm>
          <a:prstGeom prst="rect">
            <a:avLst/>
          </a:prstGeom>
          <a:noFill/>
          <a:ln/>
        </p:spPr>
        <p:txBody>
          <a:bodyPr wrap="square" rtlCol="0" anchor="ctr"/>
          <a:lstStyle/>
          <a:p>
            <a:pPr marL="0" indent="0" algn="ctr">
              <a:lnSpc>
                <a:spcPts val="1206"/>
              </a:lnSpc>
              <a:buNone/>
            </a:pPr>
            <a:r>
              <a:rPr lang="en-US" sz="900" b="1" kern="0" spc="-5" dirty="0">
                <a:solidFill>
                  <a:srgbClr val="FFFFFF">
                    <a:alpha val="99000"/>
                  </a:srgbClr>
                </a:solidFill>
                <a:latin typeface="Fira Sans" pitchFamily="34" charset="0"/>
                <a:ea typeface="Fira Sans" pitchFamily="34" charset="-122"/>
                <a:cs typeface="Fira Sans" pitchFamily="34" charset="-120"/>
              </a:rPr>
              <a:t>SUSTAINABLE FINANCE</a:t>
            </a:r>
            <a:endParaRPr lang="en-US" sz="900" dirty="0"/>
          </a:p>
        </p:txBody>
      </p:sp>
      <p:sp>
        <p:nvSpPr>
          <p:cNvPr id="22" name="Text 18"/>
          <p:cNvSpPr/>
          <p:nvPr/>
        </p:nvSpPr>
        <p:spPr>
          <a:xfrm>
            <a:off x="5846763" y="2752726"/>
            <a:ext cx="1017588" cy="152400"/>
          </a:xfrm>
          <a:prstGeom prst="rect">
            <a:avLst/>
          </a:prstGeom>
          <a:noFill/>
          <a:ln/>
        </p:spPr>
        <p:txBody>
          <a:bodyPr wrap="square" rtlCol="0" anchor="ctr"/>
          <a:lstStyle/>
          <a:p>
            <a:pPr marL="0" indent="0" algn="ctr">
              <a:lnSpc>
                <a:spcPts val="1206"/>
              </a:lnSpc>
              <a:buNone/>
            </a:pPr>
            <a:r>
              <a:rPr lang="en-US" sz="900" b="1" kern="0" spc="-5" dirty="0">
                <a:solidFill>
                  <a:srgbClr val="FFFFFF">
                    <a:alpha val="99000"/>
                  </a:srgbClr>
                </a:solidFill>
                <a:latin typeface="Fira Sans" pitchFamily="34" charset="0"/>
                <a:ea typeface="Fira Sans" pitchFamily="34" charset="-122"/>
                <a:cs typeface="Fira Sans" pitchFamily="34" charset="-120"/>
              </a:rPr>
              <a:t>FAMILY OFFICES</a:t>
            </a:r>
            <a:endParaRPr lang="en-US" sz="900" dirty="0"/>
          </a:p>
        </p:txBody>
      </p:sp>
      <p:sp>
        <p:nvSpPr>
          <p:cNvPr id="23" name="Text 19"/>
          <p:cNvSpPr/>
          <p:nvPr/>
        </p:nvSpPr>
        <p:spPr>
          <a:xfrm>
            <a:off x="5736432" y="1492251"/>
            <a:ext cx="1238250" cy="609600"/>
          </a:xfrm>
          <a:prstGeom prst="rect">
            <a:avLst/>
          </a:prstGeom>
          <a:noFill/>
          <a:ln/>
        </p:spPr>
        <p:txBody>
          <a:bodyPr wrap="square" rtlCol="0" anchor="ctr"/>
          <a:lstStyle/>
          <a:p>
            <a:pPr marL="0" indent="0" algn="ctr">
              <a:lnSpc>
                <a:spcPts val="1206"/>
              </a:lnSpc>
              <a:buNone/>
            </a:pPr>
            <a:r>
              <a:rPr lang="en-US" sz="900" b="1" kern="0" spc="-5" dirty="0">
                <a:solidFill>
                  <a:srgbClr val="FFFFFF">
                    <a:alpha val="99000"/>
                  </a:srgbClr>
                </a:solidFill>
                <a:latin typeface="Fira Sans" pitchFamily="34" charset="0"/>
                <a:ea typeface="Fira Sans" pitchFamily="34" charset="-122"/>
                <a:cs typeface="Fira Sans" pitchFamily="34" charset="-120"/>
              </a:rPr>
              <a:t>REGULATORY PROCESS INTEGRATION AND DIGITISATION</a:t>
            </a:r>
            <a:endParaRPr lang="en-US" sz="900" dirty="0"/>
          </a:p>
        </p:txBody>
      </p:sp>
      <p:sp>
        <p:nvSpPr>
          <p:cNvPr id="24" name="Text 20"/>
          <p:cNvSpPr/>
          <p:nvPr/>
        </p:nvSpPr>
        <p:spPr>
          <a:xfrm>
            <a:off x="4360068" y="3669507"/>
            <a:ext cx="1104900" cy="457200"/>
          </a:xfrm>
          <a:prstGeom prst="rect">
            <a:avLst/>
          </a:prstGeom>
          <a:noFill/>
          <a:ln/>
        </p:spPr>
        <p:txBody>
          <a:bodyPr wrap="square" rtlCol="0" anchor="ctr"/>
          <a:lstStyle/>
          <a:p>
            <a:pPr marL="0" indent="0" algn="ctr">
              <a:lnSpc>
                <a:spcPts val="1206"/>
              </a:lnSpc>
              <a:buNone/>
            </a:pPr>
            <a:r>
              <a:rPr lang="en-US" sz="900" b="1" kern="0" spc="-5" dirty="0">
                <a:solidFill>
                  <a:srgbClr val="FFFFFF">
                    <a:alpha val="99000"/>
                  </a:srgbClr>
                </a:solidFill>
                <a:latin typeface="Fira Sans" pitchFamily="34" charset="0"/>
                <a:ea typeface="Fira Sans" pitchFamily="34" charset="-122"/>
                <a:cs typeface="Fira Sans" pitchFamily="34" charset="-120"/>
              </a:rPr>
              <a:t>HUMAN RESOURCES AND EDUCATION</a:t>
            </a:r>
            <a:endParaRPr lang="en-US" sz="900" dirty="0"/>
          </a:p>
        </p:txBody>
      </p:sp>
      <p:sp>
        <p:nvSpPr>
          <p:cNvPr id="25" name="Text 21"/>
          <p:cNvSpPr/>
          <p:nvPr/>
        </p:nvSpPr>
        <p:spPr>
          <a:xfrm>
            <a:off x="4450556" y="2702719"/>
            <a:ext cx="923925" cy="304800"/>
          </a:xfrm>
          <a:prstGeom prst="rect">
            <a:avLst/>
          </a:prstGeom>
          <a:noFill/>
          <a:ln/>
        </p:spPr>
        <p:txBody>
          <a:bodyPr wrap="square" rtlCol="0" anchor="ctr"/>
          <a:lstStyle/>
          <a:p>
            <a:pPr marL="0" indent="0" algn="ctr">
              <a:lnSpc>
                <a:spcPts val="1206"/>
              </a:lnSpc>
              <a:buNone/>
            </a:pPr>
            <a:r>
              <a:rPr lang="en-US" sz="900" b="1" kern="0" spc="-5" dirty="0">
                <a:solidFill>
                  <a:srgbClr val="FFFFFF">
                    <a:alpha val="99000"/>
                  </a:srgbClr>
                </a:solidFill>
                <a:latin typeface="Fira Sans" pitchFamily="34" charset="0"/>
                <a:ea typeface="Fira Sans" pitchFamily="34" charset="-122"/>
                <a:cs typeface="Fira Sans" pitchFamily="34" charset="-120"/>
              </a:rPr>
              <a:t>AIRCRAFT LEASING</a:t>
            </a:r>
            <a:endParaRPr lang="en-US" sz="900" dirty="0"/>
          </a:p>
        </p:txBody>
      </p:sp>
      <p:sp>
        <p:nvSpPr>
          <p:cNvPr id="26" name="Text 22"/>
          <p:cNvSpPr/>
          <p:nvPr/>
        </p:nvSpPr>
        <p:spPr>
          <a:xfrm>
            <a:off x="4360068" y="1659732"/>
            <a:ext cx="1104900" cy="304800"/>
          </a:xfrm>
          <a:prstGeom prst="rect">
            <a:avLst/>
          </a:prstGeom>
          <a:noFill/>
          <a:ln/>
        </p:spPr>
        <p:txBody>
          <a:bodyPr wrap="square" rtlCol="0" anchor="ctr"/>
          <a:lstStyle/>
          <a:p>
            <a:pPr marL="0" indent="0" algn="ctr">
              <a:lnSpc>
                <a:spcPts val="1206"/>
              </a:lnSpc>
              <a:buNone/>
            </a:pPr>
            <a:r>
              <a:rPr lang="en-US" sz="900" b="1" kern="0" spc="-5" dirty="0">
                <a:solidFill>
                  <a:srgbClr val="FFFFFF">
                    <a:alpha val="99000"/>
                  </a:srgbClr>
                </a:solidFill>
                <a:latin typeface="Fira Sans" pitchFamily="34" charset="0"/>
                <a:ea typeface="Fira Sans" pitchFamily="34" charset="-122"/>
                <a:cs typeface="Fira Sans" pitchFamily="34" charset="-120"/>
              </a:rPr>
              <a:t>DIGITAL PAYMENTS HUB</a:t>
            </a:r>
            <a:endParaRPr lang="en-US" sz="900" dirty="0"/>
          </a:p>
        </p:txBody>
      </p:sp>
      <p:sp>
        <p:nvSpPr>
          <p:cNvPr id="27" name="Text 23"/>
          <p:cNvSpPr/>
          <p:nvPr/>
        </p:nvSpPr>
        <p:spPr>
          <a:xfrm>
            <a:off x="2959178" y="3821907"/>
            <a:ext cx="995362" cy="152400"/>
          </a:xfrm>
          <a:prstGeom prst="rect">
            <a:avLst/>
          </a:prstGeom>
          <a:noFill/>
          <a:ln/>
        </p:spPr>
        <p:txBody>
          <a:bodyPr wrap="square" rtlCol="0" anchor="ctr"/>
          <a:lstStyle/>
          <a:p>
            <a:pPr marL="0" indent="0" algn="ctr">
              <a:lnSpc>
                <a:spcPts val="1206"/>
              </a:lnSpc>
              <a:buNone/>
            </a:pPr>
            <a:r>
              <a:rPr lang="en-US" sz="900" b="1" kern="0" spc="-5" dirty="0">
                <a:solidFill>
                  <a:srgbClr val="FFFFFF">
                    <a:alpha val="99000"/>
                  </a:srgbClr>
                </a:solidFill>
                <a:latin typeface="Fira Sans" pitchFamily="34" charset="0"/>
                <a:ea typeface="Fira Sans" pitchFamily="34" charset="-122"/>
                <a:cs typeface="Fira Sans" pitchFamily="34" charset="-120"/>
              </a:rPr>
              <a:t>TAXATION</a:t>
            </a:r>
            <a:endParaRPr lang="en-US" sz="900" dirty="0"/>
          </a:p>
        </p:txBody>
      </p:sp>
      <p:sp>
        <p:nvSpPr>
          <p:cNvPr id="28" name="Text 24"/>
          <p:cNvSpPr/>
          <p:nvPr/>
        </p:nvSpPr>
        <p:spPr>
          <a:xfrm>
            <a:off x="3008233" y="2677321"/>
            <a:ext cx="897255" cy="304800"/>
          </a:xfrm>
          <a:prstGeom prst="rect">
            <a:avLst/>
          </a:prstGeom>
          <a:noFill/>
          <a:ln/>
        </p:spPr>
        <p:txBody>
          <a:bodyPr wrap="square" rtlCol="0" anchor="ctr"/>
          <a:lstStyle/>
          <a:p>
            <a:pPr marL="0" indent="0" algn="ctr">
              <a:lnSpc>
                <a:spcPts val="1206"/>
              </a:lnSpc>
              <a:buNone/>
            </a:pPr>
            <a:r>
              <a:rPr lang="en-US" sz="900" b="1" kern="0" spc="-5" dirty="0">
                <a:solidFill>
                  <a:srgbClr val="FFFFFF">
                    <a:alpha val="99000"/>
                  </a:srgbClr>
                </a:solidFill>
                <a:latin typeface="Fira Sans" pitchFamily="34" charset="0"/>
                <a:ea typeface="Fira Sans" pitchFamily="34" charset="-122"/>
                <a:cs typeface="Fira Sans" pitchFamily="34" charset="-120"/>
              </a:rPr>
              <a:t>FINTECH &amp;</a:t>
            </a:r>
            <a:endParaRPr lang="en-US" sz="900" dirty="0"/>
          </a:p>
          <a:p>
            <a:pPr marL="0" indent="0" algn="ctr">
              <a:lnSpc>
                <a:spcPts val="1206"/>
              </a:lnSpc>
              <a:buNone/>
            </a:pPr>
            <a:r>
              <a:rPr lang="en-US" sz="900" b="1" kern="0" spc="-5" dirty="0">
                <a:solidFill>
                  <a:srgbClr val="FFFFFF">
                    <a:alpha val="99000"/>
                  </a:srgbClr>
                </a:solidFill>
                <a:latin typeface="Fira Sans" pitchFamily="34" charset="0"/>
                <a:ea typeface="Fira Sans" pitchFamily="34" charset="-122"/>
                <a:cs typeface="Fira Sans" pitchFamily="34" charset="-120"/>
              </a:rPr>
              <a:t>AI</a:t>
            </a:r>
            <a:endParaRPr lang="en-US" sz="900" dirty="0"/>
          </a:p>
        </p:txBody>
      </p:sp>
      <p:sp>
        <p:nvSpPr>
          <p:cNvPr id="29" name="Text 25"/>
          <p:cNvSpPr/>
          <p:nvPr/>
        </p:nvSpPr>
        <p:spPr>
          <a:xfrm>
            <a:off x="2966322" y="1571626"/>
            <a:ext cx="981075" cy="457200"/>
          </a:xfrm>
          <a:prstGeom prst="rect">
            <a:avLst/>
          </a:prstGeom>
          <a:noFill/>
          <a:ln/>
        </p:spPr>
        <p:txBody>
          <a:bodyPr wrap="square" rtlCol="0" anchor="ctr"/>
          <a:lstStyle/>
          <a:p>
            <a:pPr marL="0" indent="0" algn="ctr">
              <a:lnSpc>
                <a:spcPts val="1206"/>
              </a:lnSpc>
              <a:buNone/>
            </a:pPr>
            <a:r>
              <a:rPr lang="en-US" sz="900" b="1" kern="0" spc="-5" dirty="0">
                <a:solidFill>
                  <a:srgbClr val="FFFFFF">
                    <a:alpha val="99000"/>
                  </a:srgbClr>
                </a:solidFill>
                <a:latin typeface="Fira Sans" pitchFamily="34" charset="0"/>
                <a:ea typeface="Fira Sans" pitchFamily="34" charset="-122"/>
                <a:cs typeface="Fira Sans" pitchFamily="34" charset="-120"/>
              </a:rPr>
              <a:t>CENTRALIZED IDENTITIY MANAGEMENT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3" name="Shape 0"/>
          <p:cNvSpPr/>
          <p:nvPr/>
        </p:nvSpPr>
        <p:spPr>
          <a:xfrm>
            <a:off x="1057963" y="1559328"/>
            <a:ext cx="4737356" cy="171450"/>
          </a:xfrm>
          <a:prstGeom prst="rect">
            <a:avLst/>
          </a:prstGeom>
          <a:noFill/>
          <a:ln/>
        </p:spPr>
        <p:txBody>
          <a:bodyPr/>
          <a:lstStyle/>
          <a:p>
            <a:endParaRPr lang="en-MT"/>
          </a:p>
        </p:txBody>
      </p:sp>
      <p:sp>
        <p:nvSpPr>
          <p:cNvPr id="4" name="Shape 1"/>
          <p:cNvSpPr/>
          <p:nvPr/>
        </p:nvSpPr>
        <p:spPr>
          <a:xfrm>
            <a:off x="1057963" y="2143041"/>
            <a:ext cx="4737356" cy="171450"/>
          </a:xfrm>
          <a:prstGeom prst="rect">
            <a:avLst/>
          </a:prstGeom>
          <a:noFill/>
          <a:ln/>
        </p:spPr>
        <p:txBody>
          <a:bodyPr/>
          <a:lstStyle/>
          <a:p>
            <a:endParaRPr lang="en-MT"/>
          </a:p>
        </p:txBody>
      </p:sp>
      <p:pic>
        <p:nvPicPr>
          <p:cNvPr id="5" name="Image 0" descr="preencoded.png"/>
          <p:cNvPicPr>
            <a:picLocks noChangeAspect="1"/>
          </p:cNvPicPr>
          <p:nvPr/>
        </p:nvPicPr>
        <p:blipFill>
          <a:blip r:embed="rId3"/>
          <a:stretch>
            <a:fillRect/>
          </a:stretch>
        </p:blipFill>
        <p:spPr>
          <a:xfrm>
            <a:off x="609600" y="781050"/>
            <a:ext cx="448363" cy="380330"/>
          </a:xfrm>
          <a:prstGeom prst="rect">
            <a:avLst/>
          </a:prstGeom>
        </p:spPr>
      </p:pic>
      <p:pic>
        <p:nvPicPr>
          <p:cNvPr id="6" name="Image 1" descr="preencoded.png"/>
          <p:cNvPicPr>
            <a:picLocks noChangeAspect="1"/>
          </p:cNvPicPr>
          <p:nvPr/>
        </p:nvPicPr>
        <p:blipFill>
          <a:blip r:embed="rId3"/>
          <a:stretch>
            <a:fillRect/>
          </a:stretch>
        </p:blipFill>
        <p:spPr>
          <a:xfrm>
            <a:off x="609600" y="1457818"/>
            <a:ext cx="448363" cy="380330"/>
          </a:xfrm>
          <a:prstGeom prst="rect">
            <a:avLst/>
          </a:prstGeom>
        </p:spPr>
      </p:pic>
      <p:pic>
        <p:nvPicPr>
          <p:cNvPr id="7" name="Image 2" descr="preencoded.png"/>
          <p:cNvPicPr>
            <a:picLocks noChangeAspect="1"/>
          </p:cNvPicPr>
          <p:nvPr/>
        </p:nvPicPr>
        <p:blipFill>
          <a:blip r:embed="rId3"/>
          <a:stretch>
            <a:fillRect/>
          </a:stretch>
        </p:blipFill>
        <p:spPr>
          <a:xfrm>
            <a:off x="609600" y="2041522"/>
            <a:ext cx="448363" cy="380330"/>
          </a:xfrm>
          <a:prstGeom prst="rect">
            <a:avLst/>
          </a:prstGeom>
        </p:spPr>
      </p:pic>
      <p:pic>
        <p:nvPicPr>
          <p:cNvPr id="8" name="Image 3" descr="preencoded.png"/>
          <p:cNvPicPr>
            <a:picLocks noChangeAspect="1"/>
          </p:cNvPicPr>
          <p:nvPr/>
        </p:nvPicPr>
        <p:blipFill>
          <a:blip r:embed="rId4"/>
          <a:stretch>
            <a:fillRect/>
          </a:stretch>
        </p:blipFill>
        <p:spPr>
          <a:xfrm>
            <a:off x="689967" y="1504345"/>
            <a:ext cx="283387" cy="283395"/>
          </a:xfrm>
          <a:prstGeom prst="rect">
            <a:avLst/>
          </a:prstGeom>
        </p:spPr>
      </p:pic>
      <p:pic>
        <p:nvPicPr>
          <p:cNvPr id="9" name="Image 4" descr="preencoded.png"/>
          <p:cNvPicPr>
            <a:picLocks noChangeAspect="1"/>
          </p:cNvPicPr>
          <p:nvPr/>
        </p:nvPicPr>
        <p:blipFill>
          <a:blip r:embed="rId5"/>
          <a:stretch>
            <a:fillRect/>
          </a:stretch>
        </p:blipFill>
        <p:spPr>
          <a:xfrm>
            <a:off x="689967" y="2088049"/>
            <a:ext cx="289731" cy="289740"/>
          </a:xfrm>
          <a:prstGeom prst="rect">
            <a:avLst/>
          </a:prstGeom>
        </p:spPr>
      </p:pic>
      <p:pic>
        <p:nvPicPr>
          <p:cNvPr id="10" name="Image 5" descr="preencoded.png"/>
          <p:cNvPicPr>
            <a:picLocks noChangeAspect="1"/>
          </p:cNvPicPr>
          <p:nvPr/>
        </p:nvPicPr>
        <p:blipFill>
          <a:blip r:embed="rId6"/>
          <a:stretch>
            <a:fillRect/>
          </a:stretch>
        </p:blipFill>
        <p:spPr>
          <a:xfrm>
            <a:off x="609600" y="3676650"/>
            <a:ext cx="6586538" cy="1233488"/>
          </a:xfrm>
          <a:prstGeom prst="rect">
            <a:avLst/>
          </a:prstGeom>
        </p:spPr>
      </p:pic>
      <p:pic>
        <p:nvPicPr>
          <p:cNvPr id="11" name="Image 6" descr="preencoded.png"/>
          <p:cNvPicPr>
            <a:picLocks noChangeAspect="1"/>
          </p:cNvPicPr>
          <p:nvPr/>
        </p:nvPicPr>
        <p:blipFill>
          <a:blip r:embed="rId7"/>
          <a:stretch>
            <a:fillRect/>
          </a:stretch>
        </p:blipFill>
        <p:spPr>
          <a:xfrm>
            <a:off x="7715250" y="4586288"/>
            <a:ext cx="1063898" cy="404813"/>
          </a:xfrm>
          <a:prstGeom prst="rect">
            <a:avLst/>
          </a:prstGeom>
        </p:spPr>
      </p:pic>
      <p:sp>
        <p:nvSpPr>
          <p:cNvPr id="12" name="Text 2"/>
          <p:cNvSpPr/>
          <p:nvPr/>
        </p:nvSpPr>
        <p:spPr>
          <a:xfrm>
            <a:off x="609600" y="219075"/>
            <a:ext cx="8001000" cy="276225"/>
          </a:xfrm>
          <a:prstGeom prst="rect">
            <a:avLst/>
          </a:prstGeom>
          <a:noFill/>
          <a:ln/>
        </p:spPr>
        <p:txBody>
          <a:bodyPr wrap="square" rtlCol="0" anchor="ctr"/>
          <a:lstStyle/>
          <a:p>
            <a:pPr marL="0" indent="0" algn="l">
              <a:lnSpc>
                <a:spcPts val="2160"/>
              </a:lnSpc>
              <a:buNone/>
            </a:pPr>
            <a:r>
              <a:rPr lang="en-US" sz="1800" b="1" kern="0" spc="-36" dirty="0">
                <a:solidFill>
                  <a:srgbClr val="FFFFFF">
                    <a:alpha val="99000"/>
                  </a:srgbClr>
                </a:solidFill>
                <a:latin typeface="Fira Sans" pitchFamily="34" charset="0"/>
                <a:ea typeface="Fira Sans" pitchFamily="34" charset="-122"/>
                <a:cs typeface="Fira Sans" pitchFamily="34" charset="-120"/>
              </a:rPr>
              <a:t>About FinanceMalta</a:t>
            </a:r>
            <a:endParaRPr lang="en-US" sz="1800" dirty="0"/>
          </a:p>
        </p:txBody>
      </p:sp>
      <p:sp>
        <p:nvSpPr>
          <p:cNvPr id="13" name="Text 3"/>
          <p:cNvSpPr/>
          <p:nvPr/>
        </p:nvSpPr>
        <p:spPr>
          <a:xfrm>
            <a:off x="1057963" y="882569"/>
            <a:ext cx="5659832" cy="342900"/>
          </a:xfrm>
          <a:prstGeom prst="rect">
            <a:avLst/>
          </a:prstGeom>
          <a:noFill/>
          <a:ln/>
        </p:spPr>
        <p:txBody>
          <a:bodyPr wrap="square" rtlCol="0" anchor="ctr"/>
          <a:lstStyle/>
          <a:p>
            <a:pPr marL="0" indent="0" algn="l">
              <a:lnSpc>
                <a:spcPts val="1359"/>
              </a:lnSpc>
              <a:buNone/>
            </a:pPr>
            <a:r>
              <a:rPr lang="en-US" sz="999" kern="0" spc="-10" dirty="0">
                <a:solidFill>
                  <a:srgbClr val="FFFFFF">
                    <a:alpha val="99000"/>
                  </a:srgbClr>
                </a:solidFill>
                <a:latin typeface="Fira Sans" pitchFamily="34" charset="0"/>
                <a:ea typeface="Fira Sans" pitchFamily="34" charset="-122"/>
                <a:cs typeface="Fira Sans" pitchFamily="34" charset="-120"/>
              </a:rPr>
              <a:t>FinanceMalta is the public-private initiative set up to promote Malta as an International Financial Centre.</a:t>
            </a:r>
            <a:endParaRPr lang="en-US" sz="999" dirty="0"/>
          </a:p>
        </p:txBody>
      </p:sp>
      <p:sp>
        <p:nvSpPr>
          <p:cNvPr id="14" name="Text 4"/>
          <p:cNvSpPr/>
          <p:nvPr/>
        </p:nvSpPr>
        <p:spPr>
          <a:xfrm>
            <a:off x="753405" y="2735210"/>
            <a:ext cx="1379292" cy="200025"/>
          </a:xfrm>
          <a:prstGeom prst="rect">
            <a:avLst/>
          </a:prstGeom>
          <a:noFill/>
          <a:ln/>
        </p:spPr>
        <p:txBody>
          <a:bodyPr wrap="square" rtlCol="0" anchor="ctr"/>
          <a:lstStyle/>
          <a:p>
            <a:pPr marL="0" indent="0" algn="l">
              <a:lnSpc>
                <a:spcPts val="1583"/>
              </a:lnSpc>
              <a:buNone/>
            </a:pPr>
            <a:r>
              <a:rPr lang="en-US" sz="1199" b="1" kern="0" spc="-24" dirty="0">
                <a:solidFill>
                  <a:srgbClr val="FFFFFF">
                    <a:alpha val="99000"/>
                  </a:srgbClr>
                </a:solidFill>
                <a:latin typeface="Fira Sans" pitchFamily="34" charset="0"/>
                <a:ea typeface="Fira Sans" pitchFamily="34" charset="-122"/>
                <a:cs typeface="Fira Sans" pitchFamily="34" charset="-120"/>
              </a:rPr>
              <a:t>Mission</a:t>
            </a:r>
            <a:endParaRPr lang="en-US" sz="1199" dirty="0"/>
          </a:p>
        </p:txBody>
      </p:sp>
      <p:sp>
        <p:nvSpPr>
          <p:cNvPr id="15" name="Text 5"/>
          <p:cNvSpPr/>
          <p:nvPr/>
        </p:nvSpPr>
        <p:spPr>
          <a:xfrm>
            <a:off x="732272" y="3120117"/>
            <a:ext cx="478349" cy="200025"/>
          </a:xfrm>
          <a:prstGeom prst="rect">
            <a:avLst/>
          </a:prstGeom>
          <a:noFill/>
          <a:ln/>
        </p:spPr>
        <p:txBody>
          <a:bodyPr wrap="square" rtlCol="0" anchor="ctr"/>
          <a:lstStyle/>
          <a:p>
            <a:pPr marL="0" indent="0">
              <a:buNone/>
            </a:pPr>
            <a:endParaRPr lang="en-US" dirty="0"/>
          </a:p>
        </p:txBody>
      </p:sp>
      <p:sp>
        <p:nvSpPr>
          <p:cNvPr id="16" name="Text 6"/>
          <p:cNvSpPr/>
          <p:nvPr/>
        </p:nvSpPr>
        <p:spPr>
          <a:xfrm>
            <a:off x="753405" y="3018606"/>
            <a:ext cx="5985525" cy="342900"/>
          </a:xfrm>
          <a:prstGeom prst="rect">
            <a:avLst/>
          </a:prstGeom>
          <a:noFill/>
          <a:ln/>
        </p:spPr>
        <p:txBody>
          <a:bodyPr wrap="square" rtlCol="0" anchor="ctr"/>
          <a:lstStyle/>
          <a:p>
            <a:pPr marL="0" indent="0" algn="l">
              <a:lnSpc>
                <a:spcPts val="1359"/>
              </a:lnSpc>
              <a:buNone/>
            </a:pPr>
            <a:r>
              <a:rPr lang="en-US" sz="999" kern="0" spc="-10" dirty="0">
                <a:solidFill>
                  <a:srgbClr val="FFFFFF">
                    <a:alpha val="99000"/>
                  </a:srgbClr>
                </a:solidFill>
                <a:latin typeface="Fira Sans" pitchFamily="34" charset="0"/>
                <a:ea typeface="Fira Sans" pitchFamily="34" charset="-122"/>
                <a:cs typeface="Fira Sans" pitchFamily="34" charset="-120"/>
              </a:rPr>
              <a:t>"To increase the visibility of Malta as an International Financial Centre, thereby enhancing business opportunities for our members by which the industry can sustain its growth traction."</a:t>
            </a:r>
            <a:endParaRPr lang="en-US" sz="999" dirty="0"/>
          </a:p>
        </p:txBody>
      </p:sp>
      <p:sp>
        <p:nvSpPr>
          <p:cNvPr id="17" name="Text 7"/>
          <p:cNvSpPr/>
          <p:nvPr/>
        </p:nvSpPr>
        <p:spPr>
          <a:xfrm>
            <a:off x="1057963" y="2134662"/>
            <a:ext cx="5194556" cy="171450"/>
          </a:xfrm>
          <a:prstGeom prst="rect">
            <a:avLst/>
          </a:prstGeom>
          <a:noFill/>
          <a:ln/>
        </p:spPr>
        <p:txBody>
          <a:bodyPr wrap="square" rtlCol="0" anchor="ctr"/>
          <a:lstStyle/>
          <a:p>
            <a:pPr marL="0" indent="0" algn="l">
              <a:lnSpc>
                <a:spcPts val="1359"/>
              </a:lnSpc>
              <a:buNone/>
            </a:pPr>
            <a:r>
              <a:rPr lang="en-US" sz="999" kern="0" spc="-10" dirty="0">
                <a:solidFill>
                  <a:srgbClr val="FFFFFF">
                    <a:alpha val="99000"/>
                  </a:srgbClr>
                </a:solidFill>
                <a:latin typeface="Fira Sans" pitchFamily="34" charset="0"/>
                <a:ea typeface="Fira Sans" pitchFamily="34" charset="-122"/>
                <a:cs typeface="Fira Sans" pitchFamily="34" charset="-120"/>
              </a:rPr>
              <a:t>Over 102,000 interactions via social media and website, and participation </a:t>
            </a:r>
            <a:r>
              <a:rPr lang="en-US" sz="999" kern="0" spc="-10">
                <a:solidFill>
                  <a:srgbClr val="FFFFFF">
                    <a:alpha val="99000"/>
                  </a:srgbClr>
                </a:solidFill>
                <a:latin typeface="Fira Sans" pitchFamily="34" charset="0"/>
                <a:ea typeface="Fira Sans" pitchFamily="34" charset="-122"/>
                <a:cs typeface="Fira Sans" pitchFamily="34" charset="-120"/>
              </a:rPr>
              <a:t>in 60 </a:t>
            </a:r>
            <a:r>
              <a:rPr lang="en-US" sz="999" kern="0" spc="-10" dirty="0">
                <a:solidFill>
                  <a:srgbClr val="FFFFFF">
                    <a:alpha val="99000"/>
                  </a:srgbClr>
                </a:solidFill>
                <a:latin typeface="Fira Sans" pitchFamily="34" charset="0"/>
                <a:ea typeface="Fira Sans" pitchFamily="34" charset="-122"/>
                <a:cs typeface="Fira Sans" pitchFamily="34" charset="-120"/>
              </a:rPr>
              <a:t>events in 2025</a:t>
            </a:r>
            <a:endParaRPr lang="en-US" sz="999" dirty="0"/>
          </a:p>
        </p:txBody>
      </p:sp>
      <p:sp>
        <p:nvSpPr>
          <p:cNvPr id="18" name="Text 8"/>
          <p:cNvSpPr/>
          <p:nvPr/>
        </p:nvSpPr>
        <p:spPr>
          <a:xfrm>
            <a:off x="1057963" y="1559328"/>
            <a:ext cx="5194556" cy="171450"/>
          </a:xfrm>
          <a:prstGeom prst="rect">
            <a:avLst/>
          </a:prstGeom>
          <a:noFill/>
          <a:ln/>
        </p:spPr>
        <p:txBody>
          <a:bodyPr wrap="square" rtlCol="0" anchor="ctr"/>
          <a:lstStyle/>
          <a:p>
            <a:pPr marL="0" indent="0" algn="l">
              <a:lnSpc>
                <a:spcPts val="1359"/>
              </a:lnSpc>
              <a:buNone/>
            </a:pPr>
            <a:r>
              <a:rPr lang="en-US" sz="999" kern="0" spc="-10" dirty="0">
                <a:solidFill>
                  <a:srgbClr val="FFFFFF">
                    <a:alpha val="99000"/>
                  </a:srgbClr>
                </a:solidFill>
                <a:latin typeface="Fira Sans" pitchFamily="34" charset="0"/>
                <a:ea typeface="Fira Sans" pitchFamily="34" charset="-122"/>
                <a:cs typeface="Fira Sans" pitchFamily="34" charset="-120"/>
              </a:rPr>
              <a:t>A member-based foundation with around 330 member firms.</a:t>
            </a:r>
            <a:endParaRPr lang="en-US" sz="99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Shape 0"/>
          <p:cNvSpPr/>
          <p:nvPr/>
        </p:nvSpPr>
        <p:spPr>
          <a:xfrm>
            <a:off x="633413" y="1724025"/>
            <a:ext cx="2324100" cy="609600"/>
          </a:xfrm>
          <a:prstGeom prst="rect">
            <a:avLst/>
          </a:prstGeom>
          <a:noFill/>
          <a:ln/>
        </p:spPr>
        <p:txBody>
          <a:bodyPr/>
          <a:lstStyle/>
          <a:p>
            <a:endParaRPr lang="en-MT"/>
          </a:p>
        </p:txBody>
      </p:sp>
      <p:sp>
        <p:nvSpPr>
          <p:cNvPr id="4" name="Shape 1"/>
          <p:cNvSpPr/>
          <p:nvPr/>
        </p:nvSpPr>
        <p:spPr>
          <a:xfrm>
            <a:off x="633413" y="3367088"/>
            <a:ext cx="2324100" cy="609600"/>
          </a:xfrm>
          <a:prstGeom prst="rect">
            <a:avLst/>
          </a:prstGeom>
          <a:noFill/>
          <a:ln/>
        </p:spPr>
        <p:txBody>
          <a:bodyPr/>
          <a:lstStyle/>
          <a:p>
            <a:endParaRPr lang="en-MT"/>
          </a:p>
        </p:txBody>
      </p:sp>
      <p:sp>
        <p:nvSpPr>
          <p:cNvPr id="5" name="Shape 2"/>
          <p:cNvSpPr/>
          <p:nvPr/>
        </p:nvSpPr>
        <p:spPr>
          <a:xfrm>
            <a:off x="3452813" y="1724025"/>
            <a:ext cx="2324100" cy="609600"/>
          </a:xfrm>
          <a:prstGeom prst="rect">
            <a:avLst/>
          </a:prstGeom>
          <a:noFill/>
          <a:ln/>
        </p:spPr>
        <p:txBody>
          <a:bodyPr/>
          <a:lstStyle/>
          <a:p>
            <a:endParaRPr lang="en-MT"/>
          </a:p>
        </p:txBody>
      </p:sp>
      <p:sp>
        <p:nvSpPr>
          <p:cNvPr id="6" name="Shape 3"/>
          <p:cNvSpPr/>
          <p:nvPr/>
        </p:nvSpPr>
        <p:spPr>
          <a:xfrm>
            <a:off x="5991225" y="1724025"/>
            <a:ext cx="2324100" cy="609600"/>
          </a:xfrm>
          <a:prstGeom prst="rect">
            <a:avLst/>
          </a:prstGeom>
          <a:noFill/>
          <a:ln/>
        </p:spPr>
        <p:txBody>
          <a:bodyPr/>
          <a:lstStyle/>
          <a:p>
            <a:endParaRPr lang="en-MT"/>
          </a:p>
        </p:txBody>
      </p:sp>
      <p:sp>
        <p:nvSpPr>
          <p:cNvPr id="7" name="Shape 4"/>
          <p:cNvSpPr/>
          <p:nvPr/>
        </p:nvSpPr>
        <p:spPr>
          <a:xfrm>
            <a:off x="3452813" y="3367088"/>
            <a:ext cx="2324100" cy="762000"/>
          </a:xfrm>
          <a:prstGeom prst="rect">
            <a:avLst/>
          </a:prstGeom>
          <a:noFill/>
          <a:ln/>
        </p:spPr>
        <p:txBody>
          <a:bodyPr/>
          <a:lstStyle/>
          <a:p>
            <a:endParaRPr lang="en-MT"/>
          </a:p>
        </p:txBody>
      </p:sp>
      <p:sp>
        <p:nvSpPr>
          <p:cNvPr id="8" name="Shape 5"/>
          <p:cNvSpPr/>
          <p:nvPr/>
        </p:nvSpPr>
        <p:spPr>
          <a:xfrm>
            <a:off x="5991225" y="3367088"/>
            <a:ext cx="2324100" cy="457200"/>
          </a:xfrm>
          <a:prstGeom prst="rect">
            <a:avLst/>
          </a:prstGeom>
          <a:noFill/>
          <a:ln/>
        </p:spPr>
        <p:txBody>
          <a:bodyPr/>
          <a:lstStyle/>
          <a:p>
            <a:endParaRPr lang="en-MT"/>
          </a:p>
        </p:txBody>
      </p:sp>
      <p:pic>
        <p:nvPicPr>
          <p:cNvPr id="9" name="Image 0" descr="preencoded.png"/>
          <p:cNvPicPr>
            <a:picLocks noChangeAspect="1"/>
          </p:cNvPicPr>
          <p:nvPr/>
        </p:nvPicPr>
        <p:blipFill>
          <a:blip r:embed="rId3"/>
          <a:stretch>
            <a:fillRect/>
          </a:stretch>
        </p:blipFill>
        <p:spPr>
          <a:xfrm>
            <a:off x="633413" y="1109663"/>
            <a:ext cx="561975" cy="542925"/>
          </a:xfrm>
          <a:prstGeom prst="rect">
            <a:avLst/>
          </a:prstGeom>
        </p:spPr>
      </p:pic>
      <p:pic>
        <p:nvPicPr>
          <p:cNvPr id="10" name="Image 1" descr="preencoded.png"/>
          <p:cNvPicPr>
            <a:picLocks noChangeAspect="1"/>
          </p:cNvPicPr>
          <p:nvPr/>
        </p:nvPicPr>
        <p:blipFill>
          <a:blip r:embed="rId4"/>
          <a:stretch>
            <a:fillRect/>
          </a:stretch>
        </p:blipFill>
        <p:spPr>
          <a:xfrm>
            <a:off x="633413" y="2752725"/>
            <a:ext cx="561975" cy="542925"/>
          </a:xfrm>
          <a:prstGeom prst="rect">
            <a:avLst/>
          </a:prstGeom>
        </p:spPr>
      </p:pic>
      <p:pic>
        <p:nvPicPr>
          <p:cNvPr id="11" name="Image 2" descr="preencoded.png"/>
          <p:cNvPicPr>
            <a:picLocks noChangeAspect="1"/>
          </p:cNvPicPr>
          <p:nvPr/>
        </p:nvPicPr>
        <p:blipFill>
          <a:blip r:embed="rId5"/>
          <a:stretch>
            <a:fillRect/>
          </a:stretch>
        </p:blipFill>
        <p:spPr>
          <a:xfrm>
            <a:off x="3452813" y="2752725"/>
            <a:ext cx="561975" cy="542925"/>
          </a:xfrm>
          <a:prstGeom prst="rect">
            <a:avLst/>
          </a:prstGeom>
        </p:spPr>
      </p:pic>
      <p:pic>
        <p:nvPicPr>
          <p:cNvPr id="12" name="Image 3" descr="preencoded.png"/>
          <p:cNvPicPr>
            <a:picLocks noChangeAspect="1"/>
          </p:cNvPicPr>
          <p:nvPr/>
        </p:nvPicPr>
        <p:blipFill>
          <a:blip r:embed="rId6"/>
          <a:stretch>
            <a:fillRect/>
          </a:stretch>
        </p:blipFill>
        <p:spPr>
          <a:xfrm>
            <a:off x="5991225" y="2752725"/>
            <a:ext cx="561975" cy="542925"/>
          </a:xfrm>
          <a:prstGeom prst="rect">
            <a:avLst/>
          </a:prstGeom>
        </p:spPr>
      </p:pic>
      <p:pic>
        <p:nvPicPr>
          <p:cNvPr id="13" name="Image 4" descr="preencoded.png"/>
          <p:cNvPicPr>
            <a:picLocks noChangeAspect="1"/>
          </p:cNvPicPr>
          <p:nvPr/>
        </p:nvPicPr>
        <p:blipFill>
          <a:blip r:embed="rId7"/>
          <a:stretch>
            <a:fillRect/>
          </a:stretch>
        </p:blipFill>
        <p:spPr>
          <a:xfrm>
            <a:off x="3452813" y="1109663"/>
            <a:ext cx="561975" cy="542925"/>
          </a:xfrm>
          <a:prstGeom prst="rect">
            <a:avLst/>
          </a:prstGeom>
        </p:spPr>
      </p:pic>
      <p:pic>
        <p:nvPicPr>
          <p:cNvPr id="14" name="Image 5" descr="preencoded.png"/>
          <p:cNvPicPr>
            <a:picLocks noChangeAspect="1"/>
          </p:cNvPicPr>
          <p:nvPr/>
        </p:nvPicPr>
        <p:blipFill>
          <a:blip r:embed="rId8"/>
          <a:stretch>
            <a:fillRect/>
          </a:stretch>
        </p:blipFill>
        <p:spPr>
          <a:xfrm>
            <a:off x="5991225" y="1109663"/>
            <a:ext cx="561975" cy="542925"/>
          </a:xfrm>
          <a:prstGeom prst="rect">
            <a:avLst/>
          </a:prstGeom>
        </p:spPr>
      </p:pic>
      <p:pic>
        <p:nvPicPr>
          <p:cNvPr id="15" name="Image 6" descr="preencoded.png"/>
          <p:cNvPicPr>
            <a:picLocks noChangeAspect="1"/>
          </p:cNvPicPr>
          <p:nvPr/>
        </p:nvPicPr>
        <p:blipFill>
          <a:blip r:embed="rId9"/>
          <a:stretch>
            <a:fillRect/>
          </a:stretch>
        </p:blipFill>
        <p:spPr>
          <a:xfrm>
            <a:off x="3557588" y="2847975"/>
            <a:ext cx="347663" cy="347663"/>
          </a:xfrm>
          <a:prstGeom prst="rect">
            <a:avLst/>
          </a:prstGeom>
        </p:spPr>
      </p:pic>
      <p:pic>
        <p:nvPicPr>
          <p:cNvPr id="16" name="Image 7" descr="preencoded.png"/>
          <p:cNvPicPr>
            <a:picLocks noChangeAspect="1"/>
          </p:cNvPicPr>
          <p:nvPr/>
        </p:nvPicPr>
        <p:blipFill>
          <a:blip r:embed="rId10"/>
          <a:stretch>
            <a:fillRect/>
          </a:stretch>
        </p:blipFill>
        <p:spPr>
          <a:xfrm>
            <a:off x="7715250" y="4586288"/>
            <a:ext cx="1063896" cy="404813"/>
          </a:xfrm>
          <a:prstGeom prst="rect">
            <a:avLst/>
          </a:prstGeom>
        </p:spPr>
      </p:pic>
      <p:sp>
        <p:nvSpPr>
          <p:cNvPr id="17" name="Text 6"/>
          <p:cNvSpPr/>
          <p:nvPr/>
        </p:nvSpPr>
        <p:spPr>
          <a:xfrm>
            <a:off x="428625" y="609600"/>
            <a:ext cx="2743200" cy="276225"/>
          </a:xfrm>
          <a:prstGeom prst="rect">
            <a:avLst/>
          </a:prstGeom>
          <a:noFill/>
          <a:ln/>
        </p:spPr>
        <p:txBody>
          <a:bodyPr wrap="square" rtlCol="0" anchor="ctr"/>
          <a:lstStyle/>
          <a:p>
            <a:pPr marL="0" indent="0" algn="l">
              <a:lnSpc>
                <a:spcPts val="2160"/>
              </a:lnSpc>
              <a:buNone/>
            </a:pPr>
            <a:r>
              <a:rPr lang="en-US" sz="1800" b="1" kern="0" spc="-36" dirty="0">
                <a:solidFill>
                  <a:srgbClr val="FFFFFF">
                    <a:alpha val="99000"/>
                  </a:srgbClr>
                </a:solidFill>
                <a:latin typeface="Fira Sans" pitchFamily="34" charset="0"/>
                <a:ea typeface="Fira Sans" pitchFamily="34" charset="-122"/>
                <a:cs typeface="Fira Sans" pitchFamily="34" charset="-120"/>
              </a:rPr>
              <a:t>Malta | An Overview</a:t>
            </a:r>
            <a:endParaRPr lang="en-US" sz="1800" dirty="0"/>
          </a:p>
        </p:txBody>
      </p:sp>
      <p:sp>
        <p:nvSpPr>
          <p:cNvPr id="18" name="Text 7"/>
          <p:cNvSpPr/>
          <p:nvPr/>
        </p:nvSpPr>
        <p:spPr>
          <a:xfrm>
            <a:off x="5883275" y="3367088"/>
            <a:ext cx="2781300"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Time Zone</a:t>
            </a:r>
            <a:endParaRPr lang="en-US" sz="1350" dirty="0"/>
          </a:p>
        </p:txBody>
      </p:sp>
      <p:sp>
        <p:nvSpPr>
          <p:cNvPr id="19" name="Text 8"/>
          <p:cNvSpPr/>
          <p:nvPr/>
        </p:nvSpPr>
        <p:spPr>
          <a:xfrm>
            <a:off x="5883275" y="3671888"/>
            <a:ext cx="2781300" cy="1524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Central European Time (</a:t>
            </a:r>
            <a:r>
              <a:rPr lang="en-US" sz="900" b="1" kern="0" spc="-5" dirty="0">
                <a:solidFill>
                  <a:srgbClr val="FFFFFF">
                    <a:alpha val="99000"/>
                  </a:srgbClr>
                </a:solidFill>
                <a:latin typeface="Fira Sans" pitchFamily="34" charset="0"/>
                <a:ea typeface="Fira Sans" pitchFamily="34" charset="-122"/>
                <a:cs typeface="Fira Sans" pitchFamily="34" charset="-120"/>
              </a:rPr>
              <a:t>CET</a:t>
            </a:r>
            <a:r>
              <a:rPr lang="en-US" sz="900" kern="0" spc="-5" dirty="0">
                <a:solidFill>
                  <a:srgbClr val="FFFFFF">
                    <a:alpha val="99000"/>
                  </a:srgbClr>
                </a:solidFill>
                <a:latin typeface="Fira Sans" pitchFamily="34" charset="0"/>
                <a:ea typeface="Fira Sans" pitchFamily="34" charset="-122"/>
                <a:cs typeface="Fira Sans" pitchFamily="34" charset="-120"/>
              </a:rPr>
              <a:t>).</a:t>
            </a:r>
            <a:endParaRPr lang="en-US" sz="900" dirty="0"/>
          </a:p>
        </p:txBody>
      </p:sp>
      <p:sp>
        <p:nvSpPr>
          <p:cNvPr id="20" name="Text 9"/>
          <p:cNvSpPr/>
          <p:nvPr/>
        </p:nvSpPr>
        <p:spPr>
          <a:xfrm>
            <a:off x="3344863" y="3367088"/>
            <a:ext cx="2781300"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Double Taxation Agreements</a:t>
            </a:r>
            <a:endParaRPr lang="en-US" sz="1350" dirty="0"/>
          </a:p>
        </p:txBody>
      </p:sp>
      <p:sp>
        <p:nvSpPr>
          <p:cNvPr id="21" name="Text 10"/>
          <p:cNvSpPr/>
          <p:nvPr/>
        </p:nvSpPr>
        <p:spPr>
          <a:xfrm>
            <a:off x="3344863" y="3671888"/>
            <a:ext cx="2781300" cy="4572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Malta offers an OECD and EU-approved fiscal framework and has a network of around 80 </a:t>
            </a:r>
            <a:r>
              <a:rPr lang="en-US" sz="900" b="1" kern="0" spc="-5" dirty="0">
                <a:solidFill>
                  <a:srgbClr val="FFFFFF">
                    <a:alpha val="99000"/>
                  </a:srgbClr>
                </a:solidFill>
                <a:latin typeface="Fira Sans" pitchFamily="34" charset="0"/>
                <a:ea typeface="Fira Sans" pitchFamily="34" charset="-122"/>
                <a:cs typeface="Fira Sans" pitchFamily="34" charset="-120"/>
              </a:rPr>
              <a:t>DTAs</a:t>
            </a:r>
            <a:r>
              <a:rPr lang="en-US" sz="900" kern="0" spc="-5" dirty="0">
                <a:solidFill>
                  <a:srgbClr val="FFFFFF">
                    <a:alpha val="99000"/>
                  </a:srgbClr>
                </a:solidFill>
                <a:latin typeface="Fira Sans" pitchFamily="34" charset="0"/>
                <a:ea typeface="Fira Sans" pitchFamily="34" charset="-122"/>
                <a:cs typeface="Fira Sans" pitchFamily="34" charset="-120"/>
              </a:rPr>
              <a:t>.</a:t>
            </a:r>
            <a:endParaRPr lang="en-US" sz="900" dirty="0"/>
          </a:p>
        </p:txBody>
      </p:sp>
      <p:sp>
        <p:nvSpPr>
          <p:cNvPr id="22" name="Text 11"/>
          <p:cNvSpPr/>
          <p:nvPr/>
        </p:nvSpPr>
        <p:spPr>
          <a:xfrm>
            <a:off x="5883275" y="1724025"/>
            <a:ext cx="2781300"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Currency</a:t>
            </a:r>
            <a:endParaRPr lang="en-US" sz="1350" dirty="0"/>
          </a:p>
        </p:txBody>
      </p:sp>
      <p:sp>
        <p:nvSpPr>
          <p:cNvPr id="23" name="Text 12"/>
          <p:cNvSpPr/>
          <p:nvPr/>
        </p:nvSpPr>
        <p:spPr>
          <a:xfrm>
            <a:off x="5883275" y="2028825"/>
            <a:ext cx="2781300" cy="3048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On 1 January 2008, the Euro became legal tender in Malta.</a:t>
            </a:r>
            <a:endParaRPr lang="en-US" sz="900" dirty="0"/>
          </a:p>
        </p:txBody>
      </p:sp>
      <p:sp>
        <p:nvSpPr>
          <p:cNvPr id="24" name="Text 13"/>
          <p:cNvSpPr/>
          <p:nvPr/>
        </p:nvSpPr>
        <p:spPr>
          <a:xfrm>
            <a:off x="3344863" y="1724025"/>
            <a:ext cx="2781300"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EU Member State</a:t>
            </a:r>
            <a:endParaRPr lang="en-US" sz="1350" dirty="0"/>
          </a:p>
        </p:txBody>
      </p:sp>
      <p:sp>
        <p:nvSpPr>
          <p:cNvPr id="25" name="Text 14"/>
          <p:cNvSpPr/>
          <p:nvPr/>
        </p:nvSpPr>
        <p:spPr>
          <a:xfrm>
            <a:off x="3344863" y="2028825"/>
            <a:ext cx="2781300" cy="3048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Malta joined the EU in 2004 and is part of the Schengen area. </a:t>
            </a:r>
            <a:endParaRPr lang="en-US" sz="900" dirty="0"/>
          </a:p>
        </p:txBody>
      </p:sp>
      <p:sp>
        <p:nvSpPr>
          <p:cNvPr id="26" name="Text 15"/>
          <p:cNvSpPr/>
          <p:nvPr/>
        </p:nvSpPr>
        <p:spPr>
          <a:xfrm>
            <a:off x="525463" y="3367088"/>
            <a:ext cx="2781300"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Official Languages</a:t>
            </a:r>
            <a:endParaRPr lang="en-US" sz="1350" dirty="0"/>
          </a:p>
        </p:txBody>
      </p:sp>
      <p:sp>
        <p:nvSpPr>
          <p:cNvPr id="27" name="Text 16"/>
          <p:cNvSpPr/>
          <p:nvPr/>
        </p:nvSpPr>
        <p:spPr>
          <a:xfrm>
            <a:off x="525463" y="3671888"/>
            <a:ext cx="2781300" cy="3048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Malta has two official languages: </a:t>
            </a:r>
            <a:r>
              <a:rPr lang="en-US" sz="900" b="1" kern="0" spc="-5" dirty="0">
                <a:solidFill>
                  <a:srgbClr val="FFFFFF">
                    <a:alpha val="99000"/>
                  </a:srgbClr>
                </a:solidFill>
                <a:latin typeface="Fira Sans" pitchFamily="34" charset="0"/>
                <a:ea typeface="Fira Sans" pitchFamily="34" charset="-122"/>
                <a:cs typeface="Fira Sans" pitchFamily="34" charset="-120"/>
              </a:rPr>
              <a:t>Maltese and English</a:t>
            </a:r>
            <a:r>
              <a:rPr lang="en-US" sz="900" kern="0" spc="-5" dirty="0">
                <a:solidFill>
                  <a:srgbClr val="FFFFFF">
                    <a:alpha val="99000"/>
                  </a:srgbClr>
                </a:solidFill>
                <a:latin typeface="Fira Sans" pitchFamily="34" charset="0"/>
                <a:ea typeface="Fira Sans" pitchFamily="34" charset="-122"/>
                <a:cs typeface="Fira Sans" pitchFamily="34" charset="-120"/>
              </a:rPr>
              <a:t>.</a:t>
            </a:r>
            <a:endParaRPr lang="en-US" sz="900" dirty="0"/>
          </a:p>
        </p:txBody>
      </p:sp>
      <p:sp>
        <p:nvSpPr>
          <p:cNvPr id="28" name="Text 17"/>
          <p:cNvSpPr/>
          <p:nvPr/>
        </p:nvSpPr>
        <p:spPr>
          <a:xfrm>
            <a:off x="525463" y="1724025"/>
            <a:ext cx="2781300"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Population &amp; Area</a:t>
            </a:r>
            <a:endParaRPr lang="en-US" sz="1350" dirty="0"/>
          </a:p>
        </p:txBody>
      </p:sp>
      <p:sp>
        <p:nvSpPr>
          <p:cNvPr id="29" name="Text 18"/>
          <p:cNvSpPr/>
          <p:nvPr/>
        </p:nvSpPr>
        <p:spPr>
          <a:xfrm>
            <a:off x="525463" y="2028825"/>
            <a:ext cx="2781300" cy="3048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Population: </a:t>
            </a:r>
            <a:r>
              <a:rPr lang="en-US" sz="900" b="1" kern="0" spc="-5" dirty="0">
                <a:solidFill>
                  <a:srgbClr val="FFFFFF">
                    <a:alpha val="99000"/>
                  </a:srgbClr>
                </a:solidFill>
                <a:latin typeface="Fira Sans" pitchFamily="34" charset="0"/>
                <a:ea typeface="Fira Sans" pitchFamily="34" charset="-122"/>
                <a:cs typeface="Fira Sans" pitchFamily="34" charset="-120"/>
              </a:rPr>
              <a:t>588,254 (2025)</a:t>
            </a:r>
            <a:endParaRPr lang="en-US" sz="900" dirty="0"/>
          </a:p>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Area</a:t>
            </a:r>
            <a:r>
              <a:rPr lang="en-US" sz="900" b="1" kern="0" spc="-5" dirty="0">
                <a:solidFill>
                  <a:srgbClr val="FFFFFF">
                    <a:alpha val="99000"/>
                  </a:srgbClr>
                </a:solidFill>
                <a:latin typeface="Fira Sans" pitchFamily="34" charset="0"/>
                <a:ea typeface="Fira Sans" pitchFamily="34" charset="-122"/>
                <a:cs typeface="Fira Sans" pitchFamily="34" charset="-120"/>
              </a:rPr>
              <a:t>: 316 sq.km</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39238" cy="5143500"/>
          </a:xfrm>
          <a:prstGeom prst="rect">
            <a:avLst/>
          </a:prstGeom>
        </p:spPr>
      </p:pic>
      <p:pic>
        <p:nvPicPr>
          <p:cNvPr id="3" name="Image 1" descr="preencoded.png"/>
          <p:cNvPicPr>
            <a:picLocks noChangeAspect="1"/>
          </p:cNvPicPr>
          <p:nvPr/>
        </p:nvPicPr>
        <p:blipFill>
          <a:blip r:embed="rId4"/>
          <a:stretch>
            <a:fillRect/>
          </a:stretch>
        </p:blipFill>
        <p:spPr>
          <a:xfrm>
            <a:off x="7715250" y="4586288"/>
            <a:ext cx="1063896" cy="404813"/>
          </a:xfrm>
          <a:prstGeom prst="rect">
            <a:avLst/>
          </a:prstGeom>
        </p:spPr>
      </p:pic>
      <p:sp>
        <p:nvSpPr>
          <p:cNvPr id="4" name="Text 0"/>
          <p:cNvSpPr/>
          <p:nvPr/>
        </p:nvSpPr>
        <p:spPr>
          <a:xfrm>
            <a:off x="1585913" y="2133600"/>
            <a:ext cx="6429375" cy="547688"/>
          </a:xfrm>
          <a:prstGeom prst="rect">
            <a:avLst/>
          </a:prstGeom>
          <a:noFill/>
          <a:ln/>
        </p:spPr>
        <p:txBody>
          <a:bodyPr wrap="square" rtlCol="0" anchor="ctr"/>
          <a:lstStyle/>
          <a:p>
            <a:pPr marL="0" indent="0" algn="ctr">
              <a:lnSpc>
                <a:spcPts val="4320"/>
              </a:lnSpc>
              <a:buNone/>
            </a:pPr>
            <a:r>
              <a:rPr lang="en-US" sz="3600" kern="0" spc="-72" dirty="0">
                <a:solidFill>
                  <a:srgbClr val="FFFFFF">
                    <a:alpha val="99000"/>
                  </a:srgbClr>
                </a:solidFill>
                <a:latin typeface="Fira Sans" pitchFamily="34" charset="0"/>
                <a:ea typeface="Fira Sans" pitchFamily="34" charset="-122"/>
                <a:cs typeface="Fira Sans" pitchFamily="34" charset="-120"/>
              </a:rPr>
              <a:t>Malta’s Value Proposition</a:t>
            </a:r>
            <a:endParaRPr lang="en-US" sz="3600" dirty="0"/>
          </a:p>
        </p:txBody>
      </p:sp>
      <p:sp>
        <p:nvSpPr>
          <p:cNvPr id="5" name="Text 1"/>
          <p:cNvSpPr/>
          <p:nvPr/>
        </p:nvSpPr>
        <p:spPr>
          <a:xfrm>
            <a:off x="3093243" y="2787650"/>
            <a:ext cx="3414713" cy="228600"/>
          </a:xfrm>
          <a:prstGeom prst="rect">
            <a:avLst/>
          </a:prstGeom>
          <a:noFill/>
          <a:ln/>
        </p:spPr>
        <p:txBody>
          <a:bodyPr wrap="square" rtlCol="0" anchor="ctr"/>
          <a:lstStyle/>
          <a:p>
            <a:pPr marL="0" indent="0" algn="ctr">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Picture: The Parliament of Malta</a:t>
            </a:r>
            <a:endParaRPr lang="en-US" sz="1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bg>
      <p:bgPr>
        <a:solidFill>
          <a:schemeClr val="bg1"/>
        </a:solidFill>
        <a:effectLst/>
      </p:bgPr>
    </p:bg>
    <p:spTree>
      <p:nvGrpSpPr>
        <p:cNvPr id="1" name=""/>
        <p:cNvGrpSpPr/>
        <p:nvPr/>
      </p:nvGrpSpPr>
      <p:grpSpPr>
        <a:xfrm>
          <a:off x="0" y="0"/>
          <a:ext cx="0" cy="0"/>
          <a:chOff x="0" y="0"/>
          <a:chExt cx="0" cy="0"/>
        </a:xfrm>
      </p:grpSpPr>
      <p:sp>
        <p:nvSpPr>
          <p:cNvPr id="3" name="Shape 0"/>
          <p:cNvSpPr/>
          <p:nvPr/>
        </p:nvSpPr>
        <p:spPr>
          <a:xfrm>
            <a:off x="195263" y="507206"/>
            <a:ext cx="5024438" cy="547688"/>
          </a:xfrm>
          <a:prstGeom prst="rect">
            <a:avLst/>
          </a:prstGeom>
          <a:noFill/>
          <a:ln/>
        </p:spPr>
        <p:txBody>
          <a:bodyPr/>
          <a:lstStyle/>
          <a:p>
            <a:endParaRPr lang="en-MT"/>
          </a:p>
        </p:txBody>
      </p:sp>
      <p:sp>
        <p:nvSpPr>
          <p:cNvPr id="4" name="Shape 1"/>
          <p:cNvSpPr/>
          <p:nvPr/>
        </p:nvSpPr>
        <p:spPr>
          <a:xfrm>
            <a:off x="1943100" y="2203561"/>
            <a:ext cx="2202970" cy="700088"/>
          </a:xfrm>
          <a:prstGeom prst="rect">
            <a:avLst/>
          </a:prstGeom>
          <a:noFill/>
          <a:ln/>
        </p:spPr>
        <p:txBody>
          <a:bodyPr/>
          <a:lstStyle/>
          <a:p>
            <a:endParaRPr lang="en-MT"/>
          </a:p>
        </p:txBody>
      </p:sp>
      <p:sp>
        <p:nvSpPr>
          <p:cNvPr id="5" name="Shape 2"/>
          <p:cNvSpPr/>
          <p:nvPr/>
        </p:nvSpPr>
        <p:spPr>
          <a:xfrm>
            <a:off x="1943100" y="3841521"/>
            <a:ext cx="2202970" cy="745745"/>
          </a:xfrm>
          <a:prstGeom prst="rect">
            <a:avLst/>
          </a:prstGeom>
          <a:noFill/>
          <a:ln/>
        </p:spPr>
        <p:txBody>
          <a:bodyPr/>
          <a:lstStyle/>
          <a:p>
            <a:endParaRPr lang="en-MT"/>
          </a:p>
        </p:txBody>
      </p:sp>
      <p:sp>
        <p:nvSpPr>
          <p:cNvPr id="6" name="Shape 3"/>
          <p:cNvSpPr/>
          <p:nvPr/>
        </p:nvSpPr>
        <p:spPr>
          <a:xfrm>
            <a:off x="4995863" y="2203366"/>
            <a:ext cx="2202970" cy="700088"/>
          </a:xfrm>
          <a:prstGeom prst="rect">
            <a:avLst/>
          </a:prstGeom>
          <a:noFill/>
          <a:ln/>
        </p:spPr>
        <p:txBody>
          <a:bodyPr/>
          <a:lstStyle/>
          <a:p>
            <a:endParaRPr lang="en-MT"/>
          </a:p>
        </p:txBody>
      </p:sp>
      <p:pic>
        <p:nvPicPr>
          <p:cNvPr id="7" name="Image 0" descr="preencoded.png"/>
          <p:cNvPicPr>
            <a:picLocks noChangeAspect="1"/>
          </p:cNvPicPr>
          <p:nvPr/>
        </p:nvPicPr>
        <p:blipFill>
          <a:blip r:embed="rId3"/>
          <a:stretch>
            <a:fillRect/>
          </a:stretch>
        </p:blipFill>
        <p:spPr>
          <a:xfrm>
            <a:off x="7715250" y="4586288"/>
            <a:ext cx="1063898" cy="404813"/>
          </a:xfrm>
          <a:prstGeom prst="rect">
            <a:avLst/>
          </a:prstGeom>
        </p:spPr>
      </p:pic>
      <p:pic>
        <p:nvPicPr>
          <p:cNvPr id="8" name="Image 1" descr="preencoded.png"/>
          <p:cNvPicPr>
            <a:picLocks noChangeAspect="1"/>
          </p:cNvPicPr>
          <p:nvPr/>
        </p:nvPicPr>
        <p:blipFill>
          <a:blip r:embed="rId4"/>
          <a:stretch>
            <a:fillRect/>
          </a:stretch>
        </p:blipFill>
        <p:spPr>
          <a:xfrm>
            <a:off x="7715250" y="4595813"/>
            <a:ext cx="1033462" cy="395288"/>
          </a:xfrm>
          <a:prstGeom prst="rect">
            <a:avLst/>
          </a:prstGeom>
        </p:spPr>
      </p:pic>
      <p:pic>
        <p:nvPicPr>
          <p:cNvPr id="9" name="Image 2" descr="preencoded.png"/>
          <p:cNvPicPr>
            <a:picLocks noChangeAspect="1"/>
          </p:cNvPicPr>
          <p:nvPr/>
        </p:nvPicPr>
        <p:blipFill>
          <a:blip r:embed="rId5"/>
          <a:stretch>
            <a:fillRect/>
          </a:stretch>
        </p:blipFill>
        <p:spPr>
          <a:xfrm>
            <a:off x="1943100" y="1672794"/>
            <a:ext cx="1809173" cy="375011"/>
          </a:xfrm>
          <a:prstGeom prst="rect">
            <a:avLst/>
          </a:prstGeom>
        </p:spPr>
      </p:pic>
      <p:pic>
        <p:nvPicPr>
          <p:cNvPr id="10" name="Image 3" descr="preencoded.png"/>
          <p:cNvPicPr>
            <a:picLocks noChangeAspect="1"/>
          </p:cNvPicPr>
          <p:nvPr/>
        </p:nvPicPr>
        <p:blipFill>
          <a:blip r:embed="rId6"/>
          <a:stretch>
            <a:fillRect/>
          </a:stretch>
        </p:blipFill>
        <p:spPr>
          <a:xfrm>
            <a:off x="4995863" y="1529919"/>
            <a:ext cx="1260332" cy="604961"/>
          </a:xfrm>
          <a:prstGeom prst="rect">
            <a:avLst/>
          </a:prstGeom>
        </p:spPr>
      </p:pic>
      <p:pic>
        <p:nvPicPr>
          <p:cNvPr id="11" name="Image 4" descr="preencoded.png"/>
          <p:cNvPicPr>
            <a:picLocks noChangeAspect="1"/>
          </p:cNvPicPr>
          <p:nvPr/>
        </p:nvPicPr>
        <p:blipFill>
          <a:blip r:embed="rId7"/>
          <a:stretch>
            <a:fillRect/>
          </a:stretch>
        </p:blipFill>
        <p:spPr>
          <a:xfrm>
            <a:off x="1943100" y="3162366"/>
            <a:ext cx="1809173" cy="676508"/>
          </a:xfrm>
          <a:prstGeom prst="rect">
            <a:avLst/>
          </a:prstGeom>
        </p:spPr>
      </p:pic>
      <p:pic>
        <p:nvPicPr>
          <p:cNvPr id="12" name="Image 5" descr="preencoded.png"/>
          <p:cNvPicPr>
            <a:picLocks noChangeAspect="1"/>
          </p:cNvPicPr>
          <p:nvPr/>
        </p:nvPicPr>
        <p:blipFill>
          <a:blip r:embed="rId8"/>
          <a:stretch>
            <a:fillRect/>
          </a:stretch>
        </p:blipFill>
        <p:spPr>
          <a:xfrm>
            <a:off x="4995863" y="3287729"/>
            <a:ext cx="1221335" cy="407791"/>
          </a:xfrm>
          <a:prstGeom prst="rect">
            <a:avLst/>
          </a:prstGeom>
        </p:spPr>
      </p:pic>
      <p:sp>
        <p:nvSpPr>
          <p:cNvPr id="13" name="Text 4"/>
          <p:cNvSpPr/>
          <p:nvPr/>
        </p:nvSpPr>
        <p:spPr>
          <a:xfrm>
            <a:off x="4995863" y="3695520"/>
            <a:ext cx="2660170" cy="571500"/>
          </a:xfrm>
          <a:prstGeom prst="rect">
            <a:avLst/>
          </a:prstGeom>
          <a:noFill/>
          <a:ln/>
        </p:spPr>
        <p:txBody>
          <a:bodyPr wrap="square" rtlCol="0" anchor="ctr"/>
          <a:lstStyle/>
          <a:p>
            <a:pPr marL="0" indent="0">
              <a:lnSpc>
                <a:spcPts val="2265"/>
              </a:lnSpc>
              <a:buNone/>
            </a:pPr>
            <a:r>
              <a:rPr lang="en-US" sz="1618" kern="0" spc="-16" dirty="0">
                <a:solidFill>
                  <a:srgbClr val="000000">
                    <a:alpha val="99000"/>
                  </a:srgbClr>
                </a:solidFill>
                <a:latin typeface="Fira Sans" pitchFamily="34" charset="0"/>
                <a:ea typeface="Fira Sans" pitchFamily="34" charset="-122"/>
                <a:cs typeface="Fira Sans" pitchFamily="34" charset="-120"/>
              </a:rPr>
              <a:t>'A2' with a Stable Outlook</a:t>
            </a:r>
            <a:endParaRPr lang="en-US" sz="1618" dirty="0"/>
          </a:p>
        </p:txBody>
      </p:sp>
      <p:sp>
        <p:nvSpPr>
          <p:cNvPr id="14" name="Text 5"/>
          <p:cNvSpPr/>
          <p:nvPr/>
        </p:nvSpPr>
        <p:spPr>
          <a:xfrm>
            <a:off x="4995863" y="4127271"/>
            <a:ext cx="2660170" cy="128588"/>
          </a:xfrm>
          <a:prstGeom prst="rect">
            <a:avLst/>
          </a:prstGeom>
          <a:noFill/>
          <a:ln/>
        </p:spPr>
        <p:txBody>
          <a:bodyPr wrap="square" rtlCol="0" anchor="ctr"/>
          <a:lstStyle/>
          <a:p>
            <a:pPr marL="0" indent="0" algn="l">
              <a:lnSpc>
                <a:spcPts val="1007"/>
              </a:lnSpc>
              <a:buNone/>
            </a:pPr>
            <a:r>
              <a:rPr lang="en-US" sz="719" dirty="0">
                <a:solidFill>
                  <a:srgbClr val="000000">
                    <a:alpha val="99000"/>
                  </a:srgbClr>
                </a:solidFill>
                <a:latin typeface="Fira Sans" pitchFamily="34" charset="0"/>
                <a:ea typeface="Fira Sans" pitchFamily="34" charset="-122"/>
                <a:cs typeface="Fira Sans" pitchFamily="34" charset="-120"/>
              </a:rPr>
              <a:t>(November 2024)</a:t>
            </a:r>
            <a:endParaRPr lang="en-US" sz="719" dirty="0"/>
          </a:p>
        </p:txBody>
      </p:sp>
      <p:sp>
        <p:nvSpPr>
          <p:cNvPr id="15" name="Text 6"/>
          <p:cNvSpPr/>
          <p:nvPr/>
        </p:nvSpPr>
        <p:spPr>
          <a:xfrm>
            <a:off x="4995863" y="2203366"/>
            <a:ext cx="2660170" cy="571500"/>
          </a:xfrm>
          <a:prstGeom prst="rect">
            <a:avLst/>
          </a:prstGeom>
          <a:noFill/>
          <a:ln/>
        </p:spPr>
        <p:txBody>
          <a:bodyPr wrap="square" rtlCol="0" anchor="ctr"/>
          <a:lstStyle/>
          <a:p>
            <a:pPr marL="0" indent="0" algn="l">
              <a:lnSpc>
                <a:spcPts val="2265"/>
              </a:lnSpc>
              <a:buNone/>
            </a:pPr>
            <a:r>
              <a:rPr lang="en-US" sz="1618" kern="0" spc="-16" dirty="0">
                <a:solidFill>
                  <a:srgbClr val="000000">
                    <a:alpha val="99000"/>
                  </a:srgbClr>
                </a:solidFill>
                <a:latin typeface="Fira Sans" pitchFamily="34" charset="0"/>
                <a:ea typeface="Fira Sans" pitchFamily="34" charset="-122"/>
                <a:cs typeface="Fira Sans" pitchFamily="34" charset="-120"/>
              </a:rPr>
              <a:t>'A-' with a Stable Outlook</a:t>
            </a:r>
            <a:endParaRPr lang="en-US" sz="1618" dirty="0"/>
          </a:p>
        </p:txBody>
      </p:sp>
      <p:sp>
        <p:nvSpPr>
          <p:cNvPr id="16" name="Text 7"/>
          <p:cNvSpPr/>
          <p:nvPr/>
        </p:nvSpPr>
        <p:spPr>
          <a:xfrm>
            <a:off x="4995863" y="2634520"/>
            <a:ext cx="2660170" cy="128588"/>
          </a:xfrm>
          <a:prstGeom prst="rect">
            <a:avLst/>
          </a:prstGeom>
          <a:noFill/>
          <a:ln/>
        </p:spPr>
        <p:txBody>
          <a:bodyPr wrap="square" rtlCol="0" anchor="ctr"/>
          <a:lstStyle/>
          <a:p>
            <a:pPr marL="0" indent="0" algn="l">
              <a:lnSpc>
                <a:spcPts val="1007"/>
              </a:lnSpc>
              <a:buNone/>
            </a:pPr>
            <a:r>
              <a:rPr lang="en-US" sz="719" dirty="0">
                <a:solidFill>
                  <a:srgbClr val="000000">
                    <a:alpha val="99000"/>
                  </a:srgbClr>
                </a:solidFill>
                <a:latin typeface="Fira Sans" pitchFamily="34" charset="0"/>
                <a:ea typeface="Fira Sans" pitchFamily="34" charset="-122"/>
                <a:cs typeface="Fira Sans" pitchFamily="34" charset="-120"/>
              </a:rPr>
              <a:t>(December 2024)</a:t>
            </a:r>
            <a:endParaRPr lang="en-US" sz="719" dirty="0"/>
          </a:p>
        </p:txBody>
      </p:sp>
      <p:sp>
        <p:nvSpPr>
          <p:cNvPr id="17" name="Text 8"/>
          <p:cNvSpPr/>
          <p:nvPr/>
        </p:nvSpPr>
        <p:spPr>
          <a:xfrm>
            <a:off x="1943100" y="3841521"/>
            <a:ext cx="2660170" cy="571500"/>
          </a:xfrm>
          <a:prstGeom prst="rect">
            <a:avLst/>
          </a:prstGeom>
          <a:noFill/>
          <a:ln/>
        </p:spPr>
        <p:txBody>
          <a:bodyPr wrap="square" rtlCol="0" anchor="ctr"/>
          <a:lstStyle/>
          <a:p>
            <a:pPr marL="0" indent="0" algn="l">
              <a:lnSpc>
                <a:spcPts val="2265"/>
              </a:lnSpc>
              <a:buNone/>
            </a:pPr>
            <a:r>
              <a:rPr lang="en-US" sz="1618" kern="0" spc="-16" dirty="0">
                <a:solidFill>
                  <a:srgbClr val="000000">
                    <a:alpha val="99000"/>
                  </a:srgbClr>
                </a:solidFill>
                <a:latin typeface="Fira Sans" pitchFamily="34" charset="0"/>
                <a:ea typeface="Fira Sans" pitchFamily="34" charset="-122"/>
                <a:cs typeface="Fira Sans" pitchFamily="34" charset="-120"/>
              </a:rPr>
              <a:t>'A (high)' with a Stable Trend</a:t>
            </a:r>
            <a:endParaRPr lang="en-US" sz="1618" dirty="0"/>
          </a:p>
        </p:txBody>
      </p:sp>
      <p:sp>
        <p:nvSpPr>
          <p:cNvPr id="18" name="Text 9"/>
          <p:cNvSpPr/>
          <p:nvPr/>
        </p:nvSpPr>
        <p:spPr>
          <a:xfrm>
            <a:off x="1943100" y="4435849"/>
            <a:ext cx="2660170" cy="128588"/>
          </a:xfrm>
          <a:prstGeom prst="rect">
            <a:avLst/>
          </a:prstGeom>
          <a:noFill/>
          <a:ln/>
        </p:spPr>
        <p:txBody>
          <a:bodyPr wrap="square" rtlCol="0" anchor="ctr"/>
          <a:lstStyle/>
          <a:p>
            <a:pPr marL="0" indent="0" algn="l">
              <a:lnSpc>
                <a:spcPts val="1007"/>
              </a:lnSpc>
              <a:buNone/>
            </a:pPr>
            <a:r>
              <a:rPr lang="en-US" sz="719" dirty="0">
                <a:solidFill>
                  <a:srgbClr val="000000">
                    <a:alpha val="99000"/>
                  </a:srgbClr>
                </a:solidFill>
                <a:latin typeface="Fira Sans" pitchFamily="34" charset="0"/>
                <a:ea typeface="Fira Sans" pitchFamily="34" charset="-122"/>
                <a:cs typeface="Fira Sans" pitchFamily="34" charset="-120"/>
              </a:rPr>
              <a:t>(April 2026)</a:t>
            </a:r>
            <a:endParaRPr lang="en-US" sz="719" dirty="0"/>
          </a:p>
        </p:txBody>
      </p:sp>
      <p:sp>
        <p:nvSpPr>
          <p:cNvPr id="19" name="Text 10"/>
          <p:cNvSpPr/>
          <p:nvPr/>
        </p:nvSpPr>
        <p:spPr>
          <a:xfrm>
            <a:off x="1943100" y="2203561"/>
            <a:ext cx="2660170" cy="571500"/>
          </a:xfrm>
          <a:prstGeom prst="rect">
            <a:avLst/>
          </a:prstGeom>
          <a:noFill/>
          <a:ln/>
        </p:spPr>
        <p:txBody>
          <a:bodyPr wrap="square" rtlCol="0" anchor="ctr"/>
          <a:lstStyle/>
          <a:p>
            <a:pPr marL="0" indent="0" algn="l">
              <a:lnSpc>
                <a:spcPts val="2265"/>
              </a:lnSpc>
              <a:buNone/>
            </a:pPr>
            <a:r>
              <a:rPr lang="en-US" sz="1618" kern="0" spc="-16" dirty="0">
                <a:solidFill>
                  <a:srgbClr val="000000">
                    <a:alpha val="99000"/>
                  </a:srgbClr>
                </a:solidFill>
                <a:latin typeface="Fira Sans" pitchFamily="34" charset="0"/>
                <a:ea typeface="Fira Sans" pitchFamily="34" charset="-122"/>
                <a:cs typeface="Fira Sans" pitchFamily="34" charset="-120"/>
              </a:rPr>
              <a:t>“A+” with a Stable outlook</a:t>
            </a:r>
            <a:endParaRPr lang="en-US" sz="1618" dirty="0"/>
          </a:p>
        </p:txBody>
      </p:sp>
      <p:sp>
        <p:nvSpPr>
          <p:cNvPr id="20" name="Text 11"/>
          <p:cNvSpPr/>
          <p:nvPr/>
        </p:nvSpPr>
        <p:spPr>
          <a:xfrm>
            <a:off x="1943100" y="2636990"/>
            <a:ext cx="2660170" cy="128588"/>
          </a:xfrm>
          <a:prstGeom prst="rect">
            <a:avLst/>
          </a:prstGeom>
          <a:noFill/>
          <a:ln/>
        </p:spPr>
        <p:txBody>
          <a:bodyPr wrap="square" rtlCol="0" anchor="ctr"/>
          <a:lstStyle/>
          <a:p>
            <a:pPr marL="0" indent="0" algn="l">
              <a:lnSpc>
                <a:spcPts val="1007"/>
              </a:lnSpc>
              <a:buNone/>
            </a:pPr>
            <a:r>
              <a:rPr lang="en-US" sz="719" dirty="0">
                <a:solidFill>
                  <a:srgbClr val="000000">
                    <a:alpha val="99000"/>
                  </a:srgbClr>
                </a:solidFill>
                <a:latin typeface="Fira Sans" pitchFamily="34" charset="0"/>
                <a:ea typeface="Fira Sans" pitchFamily="34" charset="-122"/>
                <a:cs typeface="Fira Sans" pitchFamily="34" charset="-120"/>
              </a:rPr>
              <a:t>(September 2025)</a:t>
            </a:r>
            <a:endParaRPr lang="en-US" sz="719" dirty="0"/>
          </a:p>
        </p:txBody>
      </p:sp>
      <p:sp>
        <p:nvSpPr>
          <p:cNvPr id="21" name="Text 12"/>
          <p:cNvSpPr/>
          <p:nvPr/>
        </p:nvSpPr>
        <p:spPr>
          <a:xfrm>
            <a:off x="195263" y="227806"/>
            <a:ext cx="5481638" cy="547688"/>
          </a:xfrm>
          <a:prstGeom prst="rect">
            <a:avLst/>
          </a:prstGeom>
          <a:noFill/>
          <a:ln/>
        </p:spPr>
        <p:txBody>
          <a:bodyPr wrap="square" rtlCol="0" anchor="ctr"/>
          <a:lstStyle/>
          <a:p>
            <a:pPr marL="0" indent="0" algn="l">
              <a:lnSpc>
                <a:spcPts val="4320"/>
              </a:lnSpc>
              <a:buNone/>
            </a:pPr>
            <a:r>
              <a:rPr lang="en-US" sz="3600" kern="0" spc="-72" dirty="0">
                <a:solidFill>
                  <a:srgbClr val="000000">
                    <a:alpha val="99000"/>
                  </a:srgbClr>
                </a:solidFill>
                <a:latin typeface="Fira Sans" pitchFamily="34" charset="0"/>
                <a:ea typeface="Fira Sans" pitchFamily="34" charset="-122"/>
                <a:cs typeface="Fira Sans" pitchFamily="34" charset="-120"/>
              </a:rPr>
              <a:t>Malta’s  Sovereign Rating</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Shape 0"/>
          <p:cNvSpPr/>
          <p:nvPr/>
        </p:nvSpPr>
        <p:spPr>
          <a:xfrm>
            <a:off x="609600" y="609600"/>
            <a:ext cx="3381375" cy="342900"/>
          </a:xfrm>
          <a:prstGeom prst="rect">
            <a:avLst/>
          </a:prstGeom>
          <a:noFill/>
          <a:ln/>
        </p:spPr>
        <p:txBody>
          <a:bodyPr/>
          <a:lstStyle/>
          <a:p>
            <a:endParaRPr lang="en-MT"/>
          </a:p>
        </p:txBody>
      </p:sp>
      <p:pic>
        <p:nvPicPr>
          <p:cNvPr id="4" name="Image 0" descr="preencoded.png"/>
          <p:cNvPicPr>
            <a:picLocks noChangeAspect="1"/>
          </p:cNvPicPr>
          <p:nvPr/>
        </p:nvPicPr>
        <p:blipFill>
          <a:blip r:embed="rId3"/>
          <a:stretch>
            <a:fillRect/>
          </a:stretch>
        </p:blipFill>
        <p:spPr>
          <a:xfrm>
            <a:off x="5529263" y="609600"/>
            <a:ext cx="3169718" cy="3595688"/>
          </a:xfrm>
          <a:prstGeom prst="rect">
            <a:avLst/>
          </a:prstGeom>
        </p:spPr>
      </p:pic>
      <p:pic>
        <p:nvPicPr>
          <p:cNvPr id="5" name="Image 1" descr="preencoded.png"/>
          <p:cNvPicPr>
            <a:picLocks noChangeAspect="1"/>
          </p:cNvPicPr>
          <p:nvPr/>
        </p:nvPicPr>
        <p:blipFill>
          <a:blip r:embed="rId4"/>
          <a:stretch>
            <a:fillRect/>
          </a:stretch>
        </p:blipFill>
        <p:spPr>
          <a:xfrm>
            <a:off x="609600" y="1176338"/>
            <a:ext cx="330371" cy="2792317"/>
          </a:xfrm>
          <a:prstGeom prst="rect">
            <a:avLst/>
          </a:prstGeom>
        </p:spPr>
      </p:pic>
      <p:pic>
        <p:nvPicPr>
          <p:cNvPr id="6" name="Image 2" descr="preencoded.png"/>
          <p:cNvPicPr>
            <a:picLocks noChangeAspect="1"/>
          </p:cNvPicPr>
          <p:nvPr/>
        </p:nvPicPr>
        <p:blipFill>
          <a:blip r:embed="rId5"/>
          <a:stretch>
            <a:fillRect/>
          </a:stretch>
        </p:blipFill>
        <p:spPr>
          <a:xfrm>
            <a:off x="609600" y="4036540"/>
            <a:ext cx="316795" cy="705999"/>
          </a:xfrm>
          <a:prstGeom prst="rect">
            <a:avLst/>
          </a:prstGeom>
        </p:spPr>
      </p:pic>
      <p:pic>
        <p:nvPicPr>
          <p:cNvPr id="7" name="Image 3" descr="preencoded.png"/>
          <p:cNvPicPr>
            <a:picLocks noChangeAspect="1"/>
          </p:cNvPicPr>
          <p:nvPr/>
        </p:nvPicPr>
        <p:blipFill>
          <a:blip r:embed="rId6"/>
          <a:stretch>
            <a:fillRect/>
          </a:stretch>
        </p:blipFill>
        <p:spPr>
          <a:xfrm>
            <a:off x="7715250" y="4586288"/>
            <a:ext cx="1063898" cy="404813"/>
          </a:xfrm>
          <a:prstGeom prst="rect">
            <a:avLst/>
          </a:prstGeom>
        </p:spPr>
      </p:pic>
      <p:sp>
        <p:nvSpPr>
          <p:cNvPr id="8" name="Text 1"/>
          <p:cNvSpPr/>
          <p:nvPr/>
        </p:nvSpPr>
        <p:spPr>
          <a:xfrm>
            <a:off x="985228" y="1248747"/>
            <a:ext cx="2919145" cy="214313"/>
          </a:xfrm>
          <a:prstGeom prst="rect">
            <a:avLst/>
          </a:prstGeom>
          <a:noFill/>
          <a:ln/>
        </p:spPr>
        <p:txBody>
          <a:bodyPr wrap="square" rtlCol="0" anchor="ctr"/>
          <a:lstStyle/>
          <a:p>
            <a:pPr marL="0" indent="0" algn="l">
              <a:lnSpc>
                <a:spcPts val="1693"/>
              </a:lnSpc>
              <a:buNone/>
            </a:pPr>
            <a:r>
              <a:rPr lang="en-US" sz="1283" b="1" kern="0" spc="-26" dirty="0">
                <a:solidFill>
                  <a:srgbClr val="FFFFFF">
                    <a:alpha val="99000"/>
                  </a:srgbClr>
                </a:solidFill>
                <a:latin typeface="Fira Sans" pitchFamily="34" charset="0"/>
                <a:ea typeface="Fira Sans" pitchFamily="34" charset="-122"/>
                <a:cs typeface="Fira Sans" pitchFamily="34" charset="-120"/>
              </a:rPr>
              <a:t>Diversified and dynamic economy</a:t>
            </a:r>
            <a:endParaRPr lang="en-US" sz="1283" dirty="0"/>
          </a:p>
        </p:txBody>
      </p:sp>
      <p:sp>
        <p:nvSpPr>
          <p:cNvPr id="9" name="Text 2"/>
          <p:cNvSpPr/>
          <p:nvPr/>
        </p:nvSpPr>
        <p:spPr>
          <a:xfrm>
            <a:off x="985228" y="1660582"/>
            <a:ext cx="4358297" cy="214313"/>
          </a:xfrm>
          <a:prstGeom prst="rect">
            <a:avLst/>
          </a:prstGeom>
          <a:noFill/>
          <a:ln/>
        </p:spPr>
        <p:txBody>
          <a:bodyPr wrap="square" rtlCol="0" anchor="ctr"/>
          <a:lstStyle/>
          <a:p>
            <a:pPr marL="0" indent="0" algn="l">
              <a:lnSpc>
                <a:spcPts val="1693"/>
              </a:lnSpc>
              <a:buNone/>
            </a:pPr>
            <a:r>
              <a:rPr lang="en-US" sz="1283" b="1" kern="0" spc="-26" dirty="0">
                <a:solidFill>
                  <a:srgbClr val="FFFFFF">
                    <a:alpha val="99000"/>
                  </a:srgbClr>
                </a:solidFill>
                <a:latin typeface="Fira Sans" pitchFamily="34" charset="0"/>
                <a:ea typeface="Fira Sans" pitchFamily="34" charset="-122"/>
                <a:cs typeface="Fira Sans" pitchFamily="34" charset="-120"/>
              </a:rPr>
              <a:t>A key comprehensive legal and regulatory framework</a:t>
            </a:r>
            <a:endParaRPr lang="en-US" sz="1283" dirty="0"/>
          </a:p>
        </p:txBody>
      </p:sp>
      <p:sp>
        <p:nvSpPr>
          <p:cNvPr id="10" name="Text 3"/>
          <p:cNvSpPr/>
          <p:nvPr/>
        </p:nvSpPr>
        <p:spPr>
          <a:xfrm>
            <a:off x="985228" y="2072413"/>
            <a:ext cx="3887631" cy="214313"/>
          </a:xfrm>
          <a:prstGeom prst="rect">
            <a:avLst/>
          </a:prstGeom>
          <a:noFill/>
          <a:ln/>
        </p:spPr>
        <p:txBody>
          <a:bodyPr wrap="square" rtlCol="0" anchor="ctr"/>
          <a:lstStyle/>
          <a:p>
            <a:pPr marL="0" indent="0" algn="l">
              <a:lnSpc>
                <a:spcPts val="1693"/>
              </a:lnSpc>
              <a:buNone/>
            </a:pPr>
            <a:r>
              <a:rPr lang="en-US" sz="1283" b="1" kern="0" spc="-26" dirty="0">
                <a:solidFill>
                  <a:srgbClr val="FFFFFF">
                    <a:alpha val="99000"/>
                  </a:srgbClr>
                </a:solidFill>
                <a:latin typeface="Fira Sans" pitchFamily="34" charset="0"/>
                <a:ea typeface="Fira Sans" pitchFamily="34" charset="-122"/>
                <a:cs typeface="Fira Sans" pitchFamily="34" charset="-120"/>
              </a:rPr>
              <a:t>3.9% GDP growth (Q1/2026) mostly from services</a:t>
            </a:r>
            <a:endParaRPr lang="en-US" sz="1283" dirty="0"/>
          </a:p>
        </p:txBody>
      </p:sp>
      <p:sp>
        <p:nvSpPr>
          <p:cNvPr id="11" name="Text 4"/>
          <p:cNvSpPr/>
          <p:nvPr/>
        </p:nvSpPr>
        <p:spPr>
          <a:xfrm>
            <a:off x="985228" y="2484248"/>
            <a:ext cx="4145593" cy="214313"/>
          </a:xfrm>
          <a:prstGeom prst="rect">
            <a:avLst/>
          </a:prstGeom>
          <a:noFill/>
          <a:ln/>
        </p:spPr>
        <p:txBody>
          <a:bodyPr wrap="square" rtlCol="0" anchor="ctr"/>
          <a:lstStyle/>
          <a:p>
            <a:pPr marL="0" indent="0" algn="l">
              <a:lnSpc>
                <a:spcPts val="1693"/>
              </a:lnSpc>
              <a:buNone/>
            </a:pPr>
            <a:r>
              <a:rPr lang="en-US" sz="1283" b="1" kern="0" spc="-26" dirty="0">
                <a:solidFill>
                  <a:srgbClr val="FFFFFF">
                    <a:alpha val="99000"/>
                  </a:srgbClr>
                </a:solidFill>
                <a:latin typeface="Fira Sans" pitchFamily="34" charset="0"/>
                <a:ea typeface="Fira Sans" pitchFamily="34" charset="-122"/>
                <a:cs typeface="Fira Sans" pitchFamily="34" charset="-120"/>
              </a:rPr>
              <a:t>Accessible and pro-business single regulatory body</a:t>
            </a:r>
            <a:endParaRPr lang="en-US" sz="1283" dirty="0"/>
          </a:p>
        </p:txBody>
      </p:sp>
      <p:sp>
        <p:nvSpPr>
          <p:cNvPr id="12" name="Text 5"/>
          <p:cNvSpPr/>
          <p:nvPr/>
        </p:nvSpPr>
        <p:spPr>
          <a:xfrm>
            <a:off x="985228" y="2896079"/>
            <a:ext cx="2919145" cy="214313"/>
          </a:xfrm>
          <a:prstGeom prst="rect">
            <a:avLst/>
          </a:prstGeom>
          <a:noFill/>
          <a:ln/>
        </p:spPr>
        <p:txBody>
          <a:bodyPr wrap="square" rtlCol="0" anchor="ctr"/>
          <a:lstStyle/>
          <a:p>
            <a:pPr marL="0" indent="0" algn="l">
              <a:lnSpc>
                <a:spcPts val="1693"/>
              </a:lnSpc>
              <a:buNone/>
            </a:pPr>
            <a:r>
              <a:rPr lang="en-US" sz="1283" b="1" kern="0" spc="-26" dirty="0">
                <a:solidFill>
                  <a:srgbClr val="FFFFFF">
                    <a:alpha val="99000"/>
                  </a:srgbClr>
                </a:solidFill>
                <a:latin typeface="Fira Sans" pitchFamily="34" charset="0"/>
                <a:ea typeface="Fira Sans" pitchFamily="34" charset="-122"/>
                <a:cs typeface="Fira Sans" pitchFamily="34" charset="-120"/>
              </a:rPr>
              <a:t>Strong focus on innovation</a:t>
            </a:r>
            <a:endParaRPr lang="en-US" sz="1283" dirty="0"/>
          </a:p>
        </p:txBody>
      </p:sp>
      <p:sp>
        <p:nvSpPr>
          <p:cNvPr id="13" name="Text 6"/>
          <p:cNvSpPr/>
          <p:nvPr/>
        </p:nvSpPr>
        <p:spPr>
          <a:xfrm>
            <a:off x="985228" y="3307910"/>
            <a:ext cx="4113913" cy="214313"/>
          </a:xfrm>
          <a:prstGeom prst="rect">
            <a:avLst/>
          </a:prstGeom>
          <a:noFill/>
          <a:ln/>
        </p:spPr>
        <p:txBody>
          <a:bodyPr wrap="square" rtlCol="0" anchor="ctr"/>
          <a:lstStyle/>
          <a:p>
            <a:pPr marL="0" indent="0" algn="l">
              <a:lnSpc>
                <a:spcPts val="1693"/>
              </a:lnSpc>
              <a:buNone/>
            </a:pPr>
            <a:r>
              <a:rPr lang="en-US" sz="1283" b="1" kern="0" spc="-26" dirty="0">
                <a:solidFill>
                  <a:srgbClr val="FFFFFF">
                    <a:alpha val="99000"/>
                  </a:srgbClr>
                </a:solidFill>
                <a:latin typeface="Fira Sans" pitchFamily="34" charset="0"/>
                <a:ea typeface="Fira Sans" pitchFamily="34" charset="-122"/>
                <a:cs typeface="Fira Sans" pitchFamily="34" charset="-120"/>
              </a:rPr>
              <a:t>Political and economic stability - a safe jurisdiction</a:t>
            </a:r>
            <a:endParaRPr lang="en-US" sz="1283" dirty="0"/>
          </a:p>
        </p:txBody>
      </p:sp>
      <p:sp>
        <p:nvSpPr>
          <p:cNvPr id="14" name="Text 7"/>
          <p:cNvSpPr/>
          <p:nvPr/>
        </p:nvSpPr>
        <p:spPr>
          <a:xfrm>
            <a:off x="985228" y="3706169"/>
            <a:ext cx="3815221" cy="214313"/>
          </a:xfrm>
          <a:prstGeom prst="rect">
            <a:avLst/>
          </a:prstGeom>
          <a:noFill/>
          <a:ln/>
        </p:spPr>
        <p:txBody>
          <a:bodyPr wrap="square" rtlCol="0" anchor="ctr"/>
          <a:lstStyle/>
          <a:p>
            <a:pPr marL="0" indent="0" algn="l">
              <a:lnSpc>
                <a:spcPts val="1693"/>
              </a:lnSpc>
              <a:buNone/>
            </a:pPr>
            <a:r>
              <a:rPr lang="en-US" sz="1283" b="1" kern="0" spc="-26" dirty="0">
                <a:solidFill>
                  <a:srgbClr val="FFFFFF">
                    <a:alpha val="99000"/>
                  </a:srgbClr>
                </a:solidFill>
                <a:latin typeface="Fira Sans" pitchFamily="34" charset="0"/>
                <a:ea typeface="Fira Sans" pitchFamily="34" charset="-122"/>
                <a:cs typeface="Fira Sans" pitchFamily="34" charset="-120"/>
              </a:rPr>
              <a:t>Accessible and pro-business decision-makers</a:t>
            </a:r>
            <a:endParaRPr lang="en-US" sz="1283" dirty="0"/>
          </a:p>
        </p:txBody>
      </p:sp>
      <p:sp>
        <p:nvSpPr>
          <p:cNvPr id="15" name="Text 8"/>
          <p:cNvSpPr/>
          <p:nvPr/>
        </p:nvSpPr>
        <p:spPr>
          <a:xfrm>
            <a:off x="985228" y="4099899"/>
            <a:ext cx="2919145" cy="214313"/>
          </a:xfrm>
          <a:prstGeom prst="rect">
            <a:avLst/>
          </a:prstGeom>
          <a:noFill/>
          <a:ln/>
        </p:spPr>
        <p:txBody>
          <a:bodyPr wrap="square" rtlCol="0" anchor="ctr"/>
          <a:lstStyle/>
          <a:p>
            <a:pPr marL="0" indent="0" algn="l">
              <a:lnSpc>
                <a:spcPts val="1693"/>
              </a:lnSpc>
              <a:buNone/>
            </a:pPr>
            <a:r>
              <a:rPr lang="en-US" sz="1283" b="1" kern="0" spc="-26" dirty="0">
                <a:solidFill>
                  <a:srgbClr val="FFFFFF">
                    <a:alpha val="99000"/>
                  </a:srgbClr>
                </a:solidFill>
                <a:latin typeface="Fira Sans" pitchFamily="34" charset="0"/>
                <a:ea typeface="Fira Sans" pitchFamily="34" charset="-122"/>
                <a:cs typeface="Fira Sans" pitchFamily="34" charset="-120"/>
              </a:rPr>
              <a:t>Cost competitive environment</a:t>
            </a:r>
            <a:endParaRPr lang="en-US" sz="1283" dirty="0"/>
          </a:p>
        </p:txBody>
      </p:sp>
      <p:sp>
        <p:nvSpPr>
          <p:cNvPr id="16" name="Text 9"/>
          <p:cNvSpPr/>
          <p:nvPr/>
        </p:nvSpPr>
        <p:spPr>
          <a:xfrm>
            <a:off x="985228" y="4480052"/>
            <a:ext cx="3887631" cy="214313"/>
          </a:xfrm>
          <a:prstGeom prst="rect">
            <a:avLst/>
          </a:prstGeom>
          <a:noFill/>
          <a:ln/>
        </p:spPr>
        <p:txBody>
          <a:bodyPr wrap="square" rtlCol="0" anchor="ctr"/>
          <a:lstStyle/>
          <a:p>
            <a:pPr marL="0" indent="0" algn="l">
              <a:lnSpc>
                <a:spcPts val="1693"/>
              </a:lnSpc>
              <a:buNone/>
            </a:pPr>
            <a:r>
              <a:rPr lang="en-US" sz="1283" b="1" kern="0" spc="-26" dirty="0">
                <a:solidFill>
                  <a:srgbClr val="FFFFFF">
                    <a:alpha val="99000"/>
                  </a:srgbClr>
                </a:solidFill>
                <a:latin typeface="Fira Sans" pitchFamily="34" charset="0"/>
                <a:ea typeface="Fira Sans" pitchFamily="34" charset="-122"/>
                <a:cs typeface="Fira Sans" pitchFamily="34" charset="-120"/>
              </a:rPr>
              <a:t>Highly-educated and cosmopolitan workforce</a:t>
            </a:r>
            <a:endParaRPr lang="en-US" sz="1283" dirty="0"/>
          </a:p>
        </p:txBody>
      </p:sp>
      <p:sp>
        <p:nvSpPr>
          <p:cNvPr id="17" name="Text 10"/>
          <p:cNvSpPr/>
          <p:nvPr/>
        </p:nvSpPr>
        <p:spPr>
          <a:xfrm>
            <a:off x="609600" y="609600"/>
            <a:ext cx="3838575" cy="342900"/>
          </a:xfrm>
          <a:prstGeom prst="rect">
            <a:avLst/>
          </a:prstGeom>
          <a:noFill/>
          <a:ln/>
        </p:spPr>
        <p:txBody>
          <a:bodyPr wrap="square" rtlCol="0" anchor="ctr"/>
          <a:lstStyle/>
          <a:p>
            <a:pPr marL="0" indent="0" algn="l">
              <a:lnSpc>
                <a:spcPts val="2700"/>
              </a:lnSpc>
              <a:buNone/>
            </a:pPr>
            <a:r>
              <a:rPr lang="en-US" sz="2250" b="1" kern="0" spc="-50" dirty="0">
                <a:solidFill>
                  <a:srgbClr val="FFFFFF">
                    <a:alpha val="99000"/>
                  </a:srgbClr>
                </a:solidFill>
                <a:latin typeface="Fira Sans" pitchFamily="34" charset="0"/>
                <a:ea typeface="Fira Sans" pitchFamily="34" charset="-122"/>
                <a:cs typeface="Fira Sans" pitchFamily="34" charset="-120"/>
              </a:rPr>
              <a:t>Malta's Key Strengths</a:t>
            </a:r>
            <a:endParaRPr lang="en-US" sz="2250" dirty="0"/>
          </a:p>
        </p:txBody>
      </p:sp>
      <mc:AlternateContent xmlns:mc="http://schemas.openxmlformats.org/markup-compatibility/2006" xmlns:pslz="http://schemas.microsoft.com/office/powerpoint/2016/slidezoom">
        <mc:Choice Requires="pslz">
          <p:graphicFrame>
            <p:nvGraphicFramePr>
              <p:cNvPr id="18" name="Slide Zoom 17">
                <a:extLst>
                  <a:ext uri="{FF2B5EF4-FFF2-40B4-BE49-F238E27FC236}">
                    <a16:creationId xmlns:a16="http://schemas.microsoft.com/office/drawing/2014/main" id="{485BADE1-C2F8-A0DC-93C7-73D133826029}"/>
                  </a:ext>
                </a:extLst>
              </p:cNvPr>
              <p:cNvGraphicFramePr>
                <a:graphicFrameLocks noChangeAspect="1"/>
              </p:cNvGraphicFramePr>
              <p:nvPr>
                <p:extLst>
                  <p:ext uri="{D42A27DB-BD31-4B8C-83A1-F6EECF244321}">
                    <p14:modId xmlns:p14="http://schemas.microsoft.com/office/powerpoint/2010/main" val="2342816519"/>
                  </p:ext>
                </p:extLst>
              </p:nvPr>
            </p:nvGraphicFramePr>
            <p:xfrm>
              <a:off x="-2389909" y="4791391"/>
              <a:ext cx="2286000" cy="1285875"/>
            </p:xfrm>
            <a:graphic>
              <a:graphicData uri="http://schemas.microsoft.com/office/powerpoint/2016/slidezoom">
                <pslz:sldZm>
                  <pslz:sldZmObj sldId="259" cId="0">
                    <pslz:zmPr id="{0F6BEC4C-8ACD-4A2B-B0AE-E1CEC956EB7F}" returnToParent="0" transitionDur="1000">
                      <p166:blipFill xmlns:p166="http://schemas.microsoft.com/office/powerpoint/2016/6/main">
                        <a:blip r:embed="rId7"/>
                        <a:stretch>
                          <a:fillRect/>
                        </a:stretch>
                      </p166:blipFill>
                      <p166:spPr xmlns:p166="http://schemas.microsoft.com/office/powerpoint/2016/6/main">
                        <a:xfrm>
                          <a:off x="0" y="0"/>
                          <a:ext cx="2286000" cy="1285875"/>
                        </a:xfrm>
                        <a:prstGeom prst="rect">
                          <a:avLst/>
                        </a:prstGeom>
                      </p166:spPr>
                    </pslz:zmPr>
                  </pslz:sldZmObj>
                </pslz:sldZm>
              </a:graphicData>
            </a:graphic>
          </p:graphicFrame>
        </mc:Choice>
        <mc:Fallback xmlns="">
          <p:pic>
            <p:nvPicPr>
              <p:cNvPr id="18" name="Slide Zoom 17">
                <a:extLst>
                  <a:ext uri="{FF2B5EF4-FFF2-40B4-BE49-F238E27FC236}">
                    <a16:creationId xmlns:a16="http://schemas.microsoft.com/office/drawing/2014/main" id="{485BADE1-C2F8-A0DC-93C7-73D133826029}"/>
                  </a:ext>
                </a:extLst>
              </p:cNvPr>
              <p:cNvPicPr>
                <a:picLocks noGrp="1" noRot="1" noChangeAspect="1" noMove="1" noResize="1" noEditPoints="1" noAdjustHandles="1" noChangeArrowheads="1" noChangeShapeType="1"/>
              </p:cNvPicPr>
              <p:nvPr/>
            </p:nvPicPr>
            <p:blipFill>
              <a:blip r:embed="rId8"/>
              <a:stretch>
                <a:fillRect/>
              </a:stretch>
            </p:blipFill>
            <p:spPr>
              <a:xfrm>
                <a:off x="-2389909" y="4791391"/>
                <a:ext cx="2286000" cy="1285875"/>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Shape 0"/>
          <p:cNvSpPr/>
          <p:nvPr/>
        </p:nvSpPr>
        <p:spPr>
          <a:xfrm>
            <a:off x="609600" y="609600"/>
            <a:ext cx="3381375" cy="342900"/>
          </a:xfrm>
          <a:prstGeom prst="rect">
            <a:avLst/>
          </a:prstGeom>
          <a:noFill/>
          <a:ln/>
        </p:spPr>
        <p:txBody>
          <a:bodyPr/>
          <a:lstStyle/>
          <a:p>
            <a:endParaRPr lang="en-MT"/>
          </a:p>
        </p:txBody>
      </p:sp>
      <p:pic>
        <p:nvPicPr>
          <p:cNvPr id="4" name="Image 0" descr="preencoded.png"/>
          <p:cNvPicPr>
            <a:picLocks noChangeAspect="1"/>
          </p:cNvPicPr>
          <p:nvPr/>
        </p:nvPicPr>
        <p:blipFill>
          <a:blip r:embed="rId3"/>
          <a:stretch>
            <a:fillRect/>
          </a:stretch>
        </p:blipFill>
        <p:spPr>
          <a:xfrm>
            <a:off x="609600" y="1095375"/>
            <a:ext cx="390409" cy="3637622"/>
          </a:xfrm>
          <a:prstGeom prst="rect">
            <a:avLst/>
          </a:prstGeom>
        </p:spPr>
      </p:pic>
      <p:pic>
        <p:nvPicPr>
          <p:cNvPr id="5" name="Image 1" descr="preencoded.png"/>
          <p:cNvPicPr>
            <a:picLocks noChangeAspect="1"/>
          </p:cNvPicPr>
          <p:nvPr/>
        </p:nvPicPr>
        <p:blipFill>
          <a:blip r:embed="rId4"/>
          <a:stretch>
            <a:fillRect/>
          </a:stretch>
        </p:blipFill>
        <p:spPr>
          <a:xfrm>
            <a:off x="5338763" y="838200"/>
            <a:ext cx="3197251" cy="3314700"/>
          </a:xfrm>
          <a:prstGeom prst="rect">
            <a:avLst/>
          </a:prstGeom>
        </p:spPr>
      </p:pic>
      <p:pic>
        <p:nvPicPr>
          <p:cNvPr id="6" name="Image 2" descr="preencoded.png"/>
          <p:cNvPicPr>
            <a:picLocks noChangeAspect="1"/>
          </p:cNvPicPr>
          <p:nvPr/>
        </p:nvPicPr>
        <p:blipFill>
          <a:blip r:embed="rId5"/>
          <a:stretch>
            <a:fillRect/>
          </a:stretch>
        </p:blipFill>
        <p:spPr>
          <a:xfrm>
            <a:off x="7715250" y="4586288"/>
            <a:ext cx="1063898" cy="404813"/>
          </a:xfrm>
          <a:prstGeom prst="rect">
            <a:avLst/>
          </a:prstGeom>
        </p:spPr>
      </p:pic>
      <p:sp>
        <p:nvSpPr>
          <p:cNvPr id="7" name="Text 1"/>
          <p:cNvSpPr/>
          <p:nvPr/>
        </p:nvSpPr>
        <p:spPr>
          <a:xfrm>
            <a:off x="1090789" y="1179254"/>
            <a:ext cx="2633593" cy="209550"/>
          </a:xfrm>
          <a:prstGeom prst="rect">
            <a:avLst/>
          </a:prstGeom>
          <a:noFill/>
          <a:ln/>
        </p:spPr>
        <p:txBody>
          <a:bodyPr wrap="square" rtlCol="0" anchor="ctr"/>
          <a:lstStyle/>
          <a:p>
            <a:pPr marL="0" indent="0" algn="l">
              <a:lnSpc>
                <a:spcPts val="1652"/>
              </a:lnSpc>
              <a:buNone/>
            </a:pPr>
            <a:r>
              <a:rPr lang="en-US" sz="1251" b="1" kern="0" spc="-25" dirty="0">
                <a:solidFill>
                  <a:srgbClr val="FFFFFF">
                    <a:alpha val="99000"/>
                  </a:srgbClr>
                </a:solidFill>
                <a:latin typeface="Fira Sans" pitchFamily="34" charset="0"/>
                <a:ea typeface="Fira Sans" pitchFamily="34" charset="-122"/>
                <a:cs typeface="Fira Sans" pitchFamily="34" charset="-120"/>
              </a:rPr>
              <a:t>Millenia of history and heritage</a:t>
            </a:r>
            <a:endParaRPr lang="en-US" sz="1251" dirty="0"/>
          </a:p>
        </p:txBody>
      </p:sp>
      <p:sp>
        <p:nvSpPr>
          <p:cNvPr id="8" name="Text 2"/>
          <p:cNvSpPr/>
          <p:nvPr/>
        </p:nvSpPr>
        <p:spPr>
          <a:xfrm>
            <a:off x="1090789" y="2287316"/>
            <a:ext cx="2633593" cy="209550"/>
          </a:xfrm>
          <a:prstGeom prst="rect">
            <a:avLst/>
          </a:prstGeom>
          <a:noFill/>
          <a:ln/>
        </p:spPr>
        <p:txBody>
          <a:bodyPr wrap="square" rtlCol="0" anchor="ctr"/>
          <a:lstStyle/>
          <a:p>
            <a:pPr marL="0" indent="0" algn="l">
              <a:lnSpc>
                <a:spcPts val="1652"/>
              </a:lnSpc>
              <a:buNone/>
            </a:pPr>
            <a:r>
              <a:rPr lang="en-US" sz="1251" b="1" kern="0" spc="-25" dirty="0">
                <a:solidFill>
                  <a:srgbClr val="FFFFFF">
                    <a:alpha val="99000"/>
                  </a:srgbClr>
                </a:solidFill>
                <a:latin typeface="Fira Sans" pitchFamily="34" charset="0"/>
                <a:ea typeface="Fira Sans" pitchFamily="34" charset="-122"/>
                <a:cs typeface="Fira Sans" pitchFamily="34" charset="-120"/>
              </a:rPr>
              <a:t>Mediterranean lifestyle</a:t>
            </a:r>
            <a:endParaRPr lang="en-US" sz="1251" dirty="0"/>
          </a:p>
        </p:txBody>
      </p:sp>
      <p:sp>
        <p:nvSpPr>
          <p:cNvPr id="9" name="Text 3"/>
          <p:cNvSpPr/>
          <p:nvPr/>
        </p:nvSpPr>
        <p:spPr>
          <a:xfrm>
            <a:off x="1086376" y="3382133"/>
            <a:ext cx="2633593" cy="209550"/>
          </a:xfrm>
          <a:prstGeom prst="rect">
            <a:avLst/>
          </a:prstGeom>
          <a:noFill/>
          <a:ln/>
        </p:spPr>
        <p:txBody>
          <a:bodyPr wrap="square" rtlCol="0" anchor="ctr"/>
          <a:lstStyle/>
          <a:p>
            <a:pPr marL="0" indent="0" algn="l">
              <a:lnSpc>
                <a:spcPts val="1652"/>
              </a:lnSpc>
              <a:buNone/>
            </a:pPr>
            <a:r>
              <a:rPr lang="en-US" sz="1251" b="1" kern="0" spc="-25" dirty="0">
                <a:solidFill>
                  <a:srgbClr val="FFFFFF">
                    <a:alpha val="99000"/>
                  </a:srgbClr>
                </a:solidFill>
                <a:latin typeface="Fira Sans" pitchFamily="34" charset="0"/>
                <a:ea typeface="Fira Sans" pitchFamily="34" charset="-122"/>
                <a:cs typeface="Fira Sans" pitchFamily="34" charset="-120"/>
              </a:rPr>
              <a:t>Diverse educational offering</a:t>
            </a:r>
            <a:endParaRPr lang="en-US" sz="1251" dirty="0"/>
          </a:p>
        </p:txBody>
      </p:sp>
      <p:sp>
        <p:nvSpPr>
          <p:cNvPr id="10" name="Text 4"/>
          <p:cNvSpPr/>
          <p:nvPr/>
        </p:nvSpPr>
        <p:spPr>
          <a:xfrm>
            <a:off x="1086376" y="1691343"/>
            <a:ext cx="8138587" cy="209550"/>
          </a:xfrm>
          <a:prstGeom prst="rect">
            <a:avLst/>
          </a:prstGeom>
          <a:noFill/>
          <a:ln/>
        </p:spPr>
        <p:txBody>
          <a:bodyPr wrap="square" rtlCol="0" anchor="ctr"/>
          <a:lstStyle/>
          <a:p>
            <a:pPr marL="0" indent="0" algn="l">
              <a:lnSpc>
                <a:spcPts val="1652"/>
              </a:lnSpc>
              <a:buNone/>
            </a:pPr>
            <a:r>
              <a:rPr lang="en-US" sz="1251" b="1" kern="0" spc="-25" dirty="0">
                <a:solidFill>
                  <a:srgbClr val="FFFFFF">
                    <a:alpha val="99000"/>
                  </a:srgbClr>
                </a:solidFill>
                <a:latin typeface="Fira Sans" pitchFamily="34" charset="0"/>
                <a:ea typeface="Fira Sans" pitchFamily="34" charset="-122"/>
                <a:cs typeface="Fira Sans" pitchFamily="34" charset="-120"/>
              </a:rPr>
              <a:t>Central location between Europe and North Africa</a:t>
            </a:r>
            <a:endParaRPr lang="en-US" sz="1251" dirty="0"/>
          </a:p>
        </p:txBody>
      </p:sp>
      <p:sp>
        <p:nvSpPr>
          <p:cNvPr id="11" name="Text 5"/>
          <p:cNvSpPr/>
          <p:nvPr/>
        </p:nvSpPr>
        <p:spPr>
          <a:xfrm>
            <a:off x="1086376" y="2843552"/>
            <a:ext cx="2633593" cy="209550"/>
          </a:xfrm>
          <a:prstGeom prst="rect">
            <a:avLst/>
          </a:prstGeom>
          <a:noFill/>
          <a:ln/>
        </p:spPr>
        <p:txBody>
          <a:bodyPr wrap="square" rtlCol="0" anchor="ctr"/>
          <a:lstStyle/>
          <a:p>
            <a:pPr marL="0" indent="0" algn="l">
              <a:lnSpc>
                <a:spcPts val="1652"/>
              </a:lnSpc>
              <a:buNone/>
            </a:pPr>
            <a:r>
              <a:rPr lang="en-US" sz="1251" b="1" kern="0" spc="-25" dirty="0">
                <a:solidFill>
                  <a:srgbClr val="FFFFFF">
                    <a:alpha val="99000"/>
                  </a:srgbClr>
                </a:solidFill>
                <a:latin typeface="Fira Sans" pitchFamily="34" charset="0"/>
                <a:ea typeface="Fira Sans" pitchFamily="34" charset="-122"/>
                <a:cs typeface="Fira Sans" pitchFamily="34" charset="-120"/>
              </a:rPr>
              <a:t>Comprehensive health system</a:t>
            </a:r>
            <a:endParaRPr lang="en-US" sz="1251" dirty="0"/>
          </a:p>
        </p:txBody>
      </p:sp>
      <p:sp>
        <p:nvSpPr>
          <p:cNvPr id="12" name="Text 6"/>
          <p:cNvSpPr/>
          <p:nvPr/>
        </p:nvSpPr>
        <p:spPr>
          <a:xfrm>
            <a:off x="1086376" y="3920714"/>
            <a:ext cx="2633593" cy="209550"/>
          </a:xfrm>
          <a:prstGeom prst="rect">
            <a:avLst/>
          </a:prstGeom>
          <a:noFill/>
          <a:ln/>
        </p:spPr>
        <p:txBody>
          <a:bodyPr wrap="square" rtlCol="0" anchor="ctr"/>
          <a:lstStyle/>
          <a:p>
            <a:pPr marL="0" indent="0" algn="l">
              <a:lnSpc>
                <a:spcPts val="1652"/>
              </a:lnSpc>
              <a:buNone/>
            </a:pPr>
            <a:r>
              <a:rPr lang="en-US" sz="1251" b="1" kern="0" spc="-25" dirty="0">
                <a:solidFill>
                  <a:srgbClr val="FFFFFF">
                    <a:alpha val="99000"/>
                  </a:srgbClr>
                </a:solidFill>
                <a:latin typeface="Fira Sans" pitchFamily="34" charset="0"/>
                <a:ea typeface="Fira Sans" pitchFamily="34" charset="-122"/>
                <a:cs typeface="Fira Sans" pitchFamily="34" charset="-120"/>
              </a:rPr>
              <a:t>Extensive flight network</a:t>
            </a:r>
            <a:endParaRPr lang="en-US" sz="1251" dirty="0"/>
          </a:p>
        </p:txBody>
      </p:sp>
      <p:sp>
        <p:nvSpPr>
          <p:cNvPr id="13" name="Text 7"/>
          <p:cNvSpPr/>
          <p:nvPr/>
        </p:nvSpPr>
        <p:spPr>
          <a:xfrm>
            <a:off x="1086376" y="4459291"/>
            <a:ext cx="2633593" cy="209550"/>
          </a:xfrm>
          <a:prstGeom prst="rect">
            <a:avLst/>
          </a:prstGeom>
          <a:noFill/>
          <a:ln/>
        </p:spPr>
        <p:txBody>
          <a:bodyPr wrap="square" rtlCol="0" anchor="ctr"/>
          <a:lstStyle/>
          <a:p>
            <a:pPr marL="0" indent="0" algn="l">
              <a:lnSpc>
                <a:spcPts val="1652"/>
              </a:lnSpc>
              <a:buNone/>
            </a:pPr>
            <a:r>
              <a:rPr lang="en-US" sz="1251" b="1" kern="0" spc="-25" dirty="0">
                <a:solidFill>
                  <a:srgbClr val="FFFFFF">
                    <a:alpha val="99000"/>
                  </a:srgbClr>
                </a:solidFill>
                <a:latin typeface="Fira Sans" pitchFamily="34" charset="0"/>
                <a:ea typeface="Fira Sans" pitchFamily="34" charset="-122"/>
                <a:cs typeface="Fira Sans" pitchFamily="34" charset="-120"/>
              </a:rPr>
              <a:t>Thriving cruise port</a:t>
            </a:r>
            <a:endParaRPr lang="en-US" sz="1251" dirty="0"/>
          </a:p>
        </p:txBody>
      </p:sp>
      <p:sp>
        <p:nvSpPr>
          <p:cNvPr id="14" name="Text 8"/>
          <p:cNvSpPr/>
          <p:nvPr/>
        </p:nvSpPr>
        <p:spPr>
          <a:xfrm>
            <a:off x="609600" y="609600"/>
            <a:ext cx="3838575" cy="342900"/>
          </a:xfrm>
          <a:prstGeom prst="rect">
            <a:avLst/>
          </a:prstGeom>
          <a:noFill/>
          <a:ln/>
        </p:spPr>
        <p:txBody>
          <a:bodyPr wrap="square" rtlCol="0" anchor="ctr"/>
          <a:lstStyle/>
          <a:p>
            <a:pPr marL="0" indent="0" algn="l">
              <a:lnSpc>
                <a:spcPts val="2700"/>
              </a:lnSpc>
              <a:buNone/>
            </a:pPr>
            <a:r>
              <a:rPr lang="en-US" sz="2250" b="1" kern="0" spc="-50" dirty="0">
                <a:solidFill>
                  <a:srgbClr val="FFFFFF">
                    <a:alpha val="99000"/>
                  </a:srgbClr>
                </a:solidFill>
                <a:latin typeface="Fira Sans" pitchFamily="34" charset="0"/>
                <a:ea typeface="Fira Sans" pitchFamily="34" charset="-122"/>
                <a:cs typeface="Fira Sans" pitchFamily="34" charset="-120"/>
              </a:rPr>
              <a:t>Not only business</a:t>
            </a:r>
            <a:endParaRPr lang="en-US" sz="22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Shape 0"/>
          <p:cNvSpPr/>
          <p:nvPr/>
        </p:nvSpPr>
        <p:spPr>
          <a:xfrm>
            <a:off x="1133475" y="1819275"/>
            <a:ext cx="1571191" cy="2562225"/>
          </a:xfrm>
          <a:prstGeom prst="roundRect">
            <a:avLst>
              <a:gd name="adj" fmla="val 7585"/>
            </a:avLst>
          </a:prstGeom>
          <a:solidFill>
            <a:srgbClr val="F65009"/>
          </a:solidFill>
          <a:ln/>
        </p:spPr>
        <p:txBody>
          <a:bodyPr/>
          <a:lstStyle/>
          <a:p>
            <a:endParaRPr lang="en-MT"/>
          </a:p>
        </p:txBody>
      </p:sp>
      <p:sp>
        <p:nvSpPr>
          <p:cNvPr id="4" name="Shape 1"/>
          <p:cNvSpPr/>
          <p:nvPr/>
        </p:nvSpPr>
        <p:spPr>
          <a:xfrm>
            <a:off x="2902521" y="1819275"/>
            <a:ext cx="1567311" cy="2562225"/>
          </a:xfrm>
          <a:prstGeom prst="roundRect">
            <a:avLst>
              <a:gd name="adj" fmla="val 7604"/>
            </a:avLst>
          </a:prstGeom>
          <a:solidFill>
            <a:srgbClr val="F65009"/>
          </a:solidFill>
          <a:ln/>
        </p:spPr>
        <p:txBody>
          <a:bodyPr/>
          <a:lstStyle/>
          <a:p>
            <a:endParaRPr lang="en-MT"/>
          </a:p>
        </p:txBody>
      </p:sp>
      <p:sp>
        <p:nvSpPr>
          <p:cNvPr id="5" name="Shape 2"/>
          <p:cNvSpPr/>
          <p:nvPr/>
        </p:nvSpPr>
        <p:spPr>
          <a:xfrm>
            <a:off x="4667683" y="1819275"/>
            <a:ext cx="1571191" cy="2562225"/>
          </a:xfrm>
          <a:prstGeom prst="roundRect">
            <a:avLst>
              <a:gd name="adj" fmla="val 7585"/>
            </a:avLst>
          </a:prstGeom>
          <a:solidFill>
            <a:srgbClr val="F65009"/>
          </a:solidFill>
          <a:ln/>
        </p:spPr>
        <p:txBody>
          <a:bodyPr/>
          <a:lstStyle/>
          <a:p>
            <a:endParaRPr lang="en-MT"/>
          </a:p>
        </p:txBody>
      </p:sp>
      <p:sp>
        <p:nvSpPr>
          <p:cNvPr id="6" name="Shape 3"/>
          <p:cNvSpPr/>
          <p:nvPr/>
        </p:nvSpPr>
        <p:spPr>
          <a:xfrm>
            <a:off x="6438900" y="1819275"/>
            <a:ext cx="1571191" cy="2562225"/>
          </a:xfrm>
          <a:prstGeom prst="roundRect">
            <a:avLst>
              <a:gd name="adj" fmla="val 7585"/>
            </a:avLst>
          </a:prstGeom>
          <a:solidFill>
            <a:srgbClr val="F65009"/>
          </a:solidFill>
          <a:ln/>
        </p:spPr>
        <p:txBody>
          <a:bodyPr/>
          <a:lstStyle/>
          <a:p>
            <a:endParaRPr lang="en-MT"/>
          </a:p>
        </p:txBody>
      </p:sp>
      <p:pic>
        <p:nvPicPr>
          <p:cNvPr id="7" name="Image 0" descr="preencoded.png"/>
          <p:cNvPicPr>
            <a:picLocks noChangeAspect="1"/>
          </p:cNvPicPr>
          <p:nvPr/>
        </p:nvPicPr>
        <p:blipFill>
          <a:blip r:embed="rId3"/>
          <a:stretch>
            <a:fillRect/>
          </a:stretch>
        </p:blipFill>
        <p:spPr>
          <a:xfrm>
            <a:off x="7715250" y="4586288"/>
            <a:ext cx="1063898" cy="404813"/>
          </a:xfrm>
          <a:prstGeom prst="rect">
            <a:avLst/>
          </a:prstGeom>
        </p:spPr>
      </p:pic>
      <p:pic>
        <p:nvPicPr>
          <p:cNvPr id="8" name="Image 1" descr="preencoded.png"/>
          <p:cNvPicPr>
            <a:picLocks noChangeAspect="1"/>
          </p:cNvPicPr>
          <p:nvPr/>
        </p:nvPicPr>
        <p:blipFill>
          <a:blip r:embed="rId4"/>
          <a:stretch>
            <a:fillRect/>
          </a:stretch>
        </p:blipFill>
        <p:spPr>
          <a:xfrm>
            <a:off x="6962775" y="2828925"/>
            <a:ext cx="519113" cy="542925"/>
          </a:xfrm>
          <a:prstGeom prst="rect">
            <a:avLst/>
          </a:prstGeom>
        </p:spPr>
      </p:pic>
      <p:pic>
        <p:nvPicPr>
          <p:cNvPr id="9" name="Image 2" descr="preencoded.png"/>
          <p:cNvPicPr>
            <a:picLocks noChangeAspect="1"/>
          </p:cNvPicPr>
          <p:nvPr/>
        </p:nvPicPr>
        <p:blipFill>
          <a:blip r:embed="rId5"/>
          <a:stretch>
            <a:fillRect/>
          </a:stretch>
        </p:blipFill>
        <p:spPr>
          <a:xfrm>
            <a:off x="5167313" y="2838450"/>
            <a:ext cx="576263" cy="523875"/>
          </a:xfrm>
          <a:prstGeom prst="rect">
            <a:avLst/>
          </a:prstGeom>
        </p:spPr>
      </p:pic>
      <p:pic>
        <p:nvPicPr>
          <p:cNvPr id="10" name="Image 3" descr="preencoded.png"/>
          <p:cNvPicPr>
            <a:picLocks noChangeAspect="1"/>
          </p:cNvPicPr>
          <p:nvPr/>
        </p:nvPicPr>
        <p:blipFill>
          <a:blip r:embed="rId6"/>
          <a:stretch>
            <a:fillRect/>
          </a:stretch>
        </p:blipFill>
        <p:spPr>
          <a:xfrm>
            <a:off x="3419475" y="2790825"/>
            <a:ext cx="538163" cy="614363"/>
          </a:xfrm>
          <a:prstGeom prst="rect">
            <a:avLst/>
          </a:prstGeom>
        </p:spPr>
      </p:pic>
      <p:pic>
        <p:nvPicPr>
          <p:cNvPr id="11" name="Image 4" descr="preencoded.png"/>
          <p:cNvPicPr>
            <a:picLocks noChangeAspect="1"/>
          </p:cNvPicPr>
          <p:nvPr/>
        </p:nvPicPr>
        <p:blipFill>
          <a:blip r:embed="rId7"/>
          <a:stretch>
            <a:fillRect/>
          </a:stretch>
        </p:blipFill>
        <p:spPr>
          <a:xfrm>
            <a:off x="1643063" y="2776538"/>
            <a:ext cx="552450" cy="528638"/>
          </a:xfrm>
          <a:prstGeom prst="rect">
            <a:avLst/>
          </a:prstGeom>
        </p:spPr>
      </p:pic>
      <p:sp>
        <p:nvSpPr>
          <p:cNvPr id="12" name="Text 4"/>
          <p:cNvSpPr/>
          <p:nvPr/>
        </p:nvSpPr>
        <p:spPr>
          <a:xfrm>
            <a:off x="609600" y="609600"/>
            <a:ext cx="8001000" cy="276225"/>
          </a:xfrm>
          <a:prstGeom prst="rect">
            <a:avLst/>
          </a:prstGeom>
          <a:noFill/>
          <a:ln/>
        </p:spPr>
        <p:txBody>
          <a:bodyPr wrap="square" rtlCol="0" anchor="ctr"/>
          <a:lstStyle/>
          <a:p>
            <a:pPr marL="0" indent="0" algn="l">
              <a:lnSpc>
                <a:spcPts val="2160"/>
              </a:lnSpc>
              <a:buNone/>
            </a:pPr>
            <a:r>
              <a:rPr lang="en-US" sz="1800" b="1" kern="0" spc="-36" dirty="0">
                <a:solidFill>
                  <a:srgbClr val="FFFFFF">
                    <a:alpha val="99000"/>
                  </a:srgbClr>
                </a:solidFill>
                <a:latin typeface="Fira Sans" pitchFamily="34" charset="0"/>
                <a:ea typeface="Fira Sans" pitchFamily="34" charset="-122"/>
                <a:cs typeface="Fira Sans" pitchFamily="34" charset="-120"/>
              </a:rPr>
              <a:t>Building on a solid foundation to define a new direction for the future</a:t>
            </a:r>
            <a:endParaRPr lang="en-US" sz="1800" dirty="0"/>
          </a:p>
        </p:txBody>
      </p:sp>
      <p:sp>
        <p:nvSpPr>
          <p:cNvPr id="13" name="Text 5"/>
          <p:cNvSpPr/>
          <p:nvPr/>
        </p:nvSpPr>
        <p:spPr>
          <a:xfrm>
            <a:off x="6484047" y="3704671"/>
            <a:ext cx="1476568" cy="571500"/>
          </a:xfrm>
          <a:prstGeom prst="rect">
            <a:avLst/>
          </a:prstGeom>
          <a:noFill/>
          <a:ln/>
        </p:spPr>
        <p:txBody>
          <a:bodyPr wrap="square" rtlCol="0" anchor="ctr"/>
          <a:lstStyle/>
          <a:p>
            <a:pPr marL="0" indent="0" algn="ctr">
              <a:lnSpc>
                <a:spcPts val="900"/>
              </a:lnSpc>
              <a:buNone/>
            </a:pPr>
            <a:r>
              <a:rPr lang="en-US" sz="750" kern="0" spc="-15" dirty="0">
                <a:solidFill>
                  <a:srgbClr val="FFFFFF">
                    <a:alpha val="99000"/>
                  </a:srgbClr>
                </a:solidFill>
                <a:latin typeface="Fira Sans" pitchFamily="34" charset="0"/>
                <a:ea typeface="Fira Sans" pitchFamily="34" charset="-122"/>
                <a:cs typeface="Fira Sans" pitchFamily="34" charset="-120"/>
              </a:rPr>
              <a:t>The country is focused on being an attractive and effective domicile across multiple verticals in financial services.</a:t>
            </a:r>
            <a:endParaRPr lang="en-US" sz="750" dirty="0"/>
          </a:p>
        </p:txBody>
      </p:sp>
      <p:sp>
        <p:nvSpPr>
          <p:cNvPr id="14" name="Text 6"/>
          <p:cNvSpPr/>
          <p:nvPr/>
        </p:nvSpPr>
        <p:spPr>
          <a:xfrm>
            <a:off x="6385958" y="1920516"/>
            <a:ext cx="1677944" cy="557213"/>
          </a:xfrm>
          <a:prstGeom prst="rect">
            <a:avLst/>
          </a:prstGeom>
          <a:noFill/>
          <a:ln/>
        </p:spPr>
        <p:txBody>
          <a:bodyPr wrap="square" rtlCol="0" anchor="ctr"/>
          <a:lstStyle/>
          <a:p>
            <a:pPr marL="0" indent="0" algn="ctr">
              <a:lnSpc>
                <a:spcPts val="1452"/>
              </a:lnSpc>
              <a:buNone/>
            </a:pPr>
            <a:r>
              <a:rPr lang="en-US" sz="1100" b="1" kern="0" spc="-22" dirty="0">
                <a:solidFill>
                  <a:srgbClr val="FFFFFF">
                    <a:alpha val="99000"/>
                  </a:srgbClr>
                </a:solidFill>
                <a:latin typeface="Fira Sans" pitchFamily="34" charset="0"/>
                <a:ea typeface="Fira Sans" pitchFamily="34" charset="-122"/>
                <a:cs typeface="Fira Sans" pitchFamily="34" charset="-120"/>
              </a:rPr>
              <a:t>Constantly seeking responsible growth in this sector</a:t>
            </a:r>
            <a:endParaRPr lang="en-US" sz="1100" dirty="0"/>
          </a:p>
        </p:txBody>
      </p:sp>
      <p:sp>
        <p:nvSpPr>
          <p:cNvPr id="15" name="Text 7"/>
          <p:cNvSpPr/>
          <p:nvPr/>
        </p:nvSpPr>
        <p:spPr>
          <a:xfrm>
            <a:off x="4610100" y="1922067"/>
            <a:ext cx="1677944" cy="557213"/>
          </a:xfrm>
          <a:prstGeom prst="rect">
            <a:avLst/>
          </a:prstGeom>
          <a:noFill/>
          <a:ln/>
        </p:spPr>
        <p:txBody>
          <a:bodyPr wrap="square" rtlCol="0" anchor="ctr"/>
          <a:lstStyle/>
          <a:p>
            <a:pPr marL="0" indent="0" algn="ctr">
              <a:lnSpc>
                <a:spcPts val="1452"/>
              </a:lnSpc>
              <a:buNone/>
            </a:pPr>
            <a:r>
              <a:rPr lang="en-US" sz="1100" b="1" kern="0" spc="-22" dirty="0">
                <a:solidFill>
                  <a:srgbClr val="FFFFFF">
                    <a:alpha val="99000"/>
                  </a:srgbClr>
                </a:solidFill>
                <a:latin typeface="Fira Sans" pitchFamily="34" charset="0"/>
                <a:ea typeface="Fira Sans" pitchFamily="34" charset="-122"/>
                <a:cs typeface="Fira Sans" pitchFamily="34" charset="-120"/>
              </a:rPr>
              <a:t>A joint effort between all stakeholders</a:t>
            </a:r>
            <a:endParaRPr lang="en-US" sz="1100" dirty="0"/>
          </a:p>
        </p:txBody>
      </p:sp>
      <p:sp>
        <p:nvSpPr>
          <p:cNvPr id="16" name="Text 8"/>
          <p:cNvSpPr/>
          <p:nvPr/>
        </p:nvSpPr>
        <p:spPr>
          <a:xfrm>
            <a:off x="2851316" y="1917304"/>
            <a:ext cx="1674065" cy="557213"/>
          </a:xfrm>
          <a:prstGeom prst="rect">
            <a:avLst/>
          </a:prstGeom>
          <a:noFill/>
          <a:ln/>
        </p:spPr>
        <p:txBody>
          <a:bodyPr wrap="square" rtlCol="0" anchor="ctr"/>
          <a:lstStyle/>
          <a:p>
            <a:pPr marL="0" indent="0" algn="ctr">
              <a:lnSpc>
                <a:spcPts val="1452"/>
              </a:lnSpc>
              <a:buNone/>
            </a:pPr>
            <a:r>
              <a:rPr lang="en-US" sz="1100" b="1" kern="0" spc="-22" dirty="0">
                <a:solidFill>
                  <a:srgbClr val="FFFFFF">
                    <a:alpha val="99000"/>
                  </a:srgbClr>
                </a:solidFill>
                <a:latin typeface="Fira Sans" pitchFamily="34" charset="0"/>
                <a:ea typeface="Fira Sans" pitchFamily="34" charset="-122"/>
                <a:cs typeface="Fira Sans" pitchFamily="34" charset="-120"/>
              </a:rPr>
              <a:t>Robust regulatory framework Infrastructure</a:t>
            </a:r>
            <a:endParaRPr lang="en-US" sz="1100" dirty="0"/>
          </a:p>
        </p:txBody>
      </p:sp>
      <p:sp>
        <p:nvSpPr>
          <p:cNvPr id="17" name="Text 9"/>
          <p:cNvSpPr/>
          <p:nvPr/>
        </p:nvSpPr>
        <p:spPr>
          <a:xfrm>
            <a:off x="1207869" y="3703147"/>
            <a:ext cx="1422401" cy="342900"/>
          </a:xfrm>
          <a:prstGeom prst="rect">
            <a:avLst/>
          </a:prstGeom>
          <a:noFill/>
          <a:ln/>
        </p:spPr>
        <p:txBody>
          <a:bodyPr wrap="square" rtlCol="0" anchor="ctr"/>
          <a:lstStyle/>
          <a:p>
            <a:pPr marL="0" indent="0" algn="ctr">
              <a:lnSpc>
                <a:spcPts val="900"/>
              </a:lnSpc>
              <a:buNone/>
            </a:pPr>
            <a:r>
              <a:rPr lang="en-US" sz="750" kern="0" spc="-15" dirty="0">
                <a:solidFill>
                  <a:srgbClr val="FFFFFF">
                    <a:alpha val="99000"/>
                  </a:srgbClr>
                </a:solidFill>
                <a:latin typeface="Fira Sans" pitchFamily="34" charset="0"/>
                <a:ea typeface="Fira Sans" pitchFamily="34" charset="-122"/>
                <a:cs typeface="Fira Sans" pitchFamily="34" charset="-120"/>
              </a:rPr>
              <a:t>A regulatory regime ensuring consumer protection without stifling innovation.</a:t>
            </a:r>
            <a:endParaRPr lang="en-US" sz="750" dirty="0"/>
          </a:p>
        </p:txBody>
      </p:sp>
      <p:sp>
        <p:nvSpPr>
          <p:cNvPr id="18" name="Text 10"/>
          <p:cNvSpPr/>
          <p:nvPr/>
        </p:nvSpPr>
        <p:spPr>
          <a:xfrm>
            <a:off x="1080098" y="1966914"/>
            <a:ext cx="1677944" cy="371475"/>
          </a:xfrm>
          <a:prstGeom prst="rect">
            <a:avLst/>
          </a:prstGeom>
          <a:noFill/>
          <a:ln/>
        </p:spPr>
        <p:txBody>
          <a:bodyPr wrap="square" rtlCol="0" anchor="ctr"/>
          <a:lstStyle/>
          <a:p>
            <a:pPr marL="0" indent="0" algn="ctr">
              <a:lnSpc>
                <a:spcPts val="1452"/>
              </a:lnSpc>
              <a:buNone/>
            </a:pPr>
            <a:r>
              <a:rPr lang="en-US" sz="1100" b="1" kern="0" spc="-22" dirty="0">
                <a:solidFill>
                  <a:srgbClr val="FFFFFF">
                    <a:alpha val="99000"/>
                  </a:srgbClr>
                </a:solidFill>
                <a:latin typeface="Fira Sans" pitchFamily="34" charset="0"/>
                <a:ea typeface="Fira Sans" pitchFamily="34" charset="-122"/>
                <a:cs typeface="Fira Sans" pitchFamily="34" charset="-120"/>
              </a:rPr>
              <a:t>Ground-breaking legislation</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Shape 0"/>
          <p:cNvSpPr/>
          <p:nvPr/>
        </p:nvSpPr>
        <p:spPr>
          <a:xfrm>
            <a:off x="6448425" y="1395413"/>
            <a:ext cx="1541883" cy="1354884"/>
          </a:xfrm>
          <a:prstGeom prst="roundRect">
            <a:avLst>
              <a:gd name="adj" fmla="val 26541"/>
            </a:avLst>
          </a:prstGeom>
          <a:solidFill>
            <a:srgbClr val="F65009"/>
          </a:solidFill>
          <a:ln/>
        </p:spPr>
        <p:txBody>
          <a:bodyPr/>
          <a:lstStyle/>
          <a:p>
            <a:endParaRPr lang="en-MT"/>
          </a:p>
        </p:txBody>
      </p:sp>
      <p:sp>
        <p:nvSpPr>
          <p:cNvPr id="4" name="Shape 1"/>
          <p:cNvSpPr/>
          <p:nvPr/>
        </p:nvSpPr>
        <p:spPr>
          <a:xfrm>
            <a:off x="6448425" y="2853565"/>
            <a:ext cx="1541883" cy="1354884"/>
          </a:xfrm>
          <a:prstGeom prst="roundRect">
            <a:avLst>
              <a:gd name="adj" fmla="val 26541"/>
            </a:avLst>
          </a:prstGeom>
          <a:solidFill>
            <a:srgbClr val="F65009"/>
          </a:solidFill>
          <a:ln/>
        </p:spPr>
        <p:txBody>
          <a:bodyPr/>
          <a:lstStyle/>
          <a:p>
            <a:endParaRPr lang="en-MT"/>
          </a:p>
        </p:txBody>
      </p:sp>
      <p:sp>
        <p:nvSpPr>
          <p:cNvPr id="5" name="Shape 2"/>
          <p:cNvSpPr/>
          <p:nvPr/>
        </p:nvSpPr>
        <p:spPr>
          <a:xfrm>
            <a:off x="1152525" y="2853565"/>
            <a:ext cx="1541883" cy="1354884"/>
          </a:xfrm>
          <a:prstGeom prst="roundRect">
            <a:avLst>
              <a:gd name="adj" fmla="val 26541"/>
            </a:avLst>
          </a:prstGeom>
          <a:solidFill>
            <a:srgbClr val="F65009"/>
          </a:solidFill>
          <a:ln/>
        </p:spPr>
        <p:txBody>
          <a:bodyPr/>
          <a:lstStyle/>
          <a:p>
            <a:endParaRPr lang="en-MT"/>
          </a:p>
        </p:txBody>
      </p:sp>
      <p:sp>
        <p:nvSpPr>
          <p:cNvPr id="6" name="Shape 3"/>
          <p:cNvSpPr/>
          <p:nvPr/>
        </p:nvSpPr>
        <p:spPr>
          <a:xfrm>
            <a:off x="2913729" y="2853565"/>
            <a:ext cx="1541883" cy="1354884"/>
          </a:xfrm>
          <a:prstGeom prst="roundRect">
            <a:avLst>
              <a:gd name="adj" fmla="val 26541"/>
            </a:avLst>
          </a:prstGeom>
          <a:solidFill>
            <a:srgbClr val="F65009"/>
          </a:solidFill>
          <a:ln/>
        </p:spPr>
        <p:txBody>
          <a:bodyPr/>
          <a:lstStyle/>
          <a:p>
            <a:endParaRPr lang="en-MT"/>
          </a:p>
        </p:txBody>
      </p:sp>
      <p:sp>
        <p:nvSpPr>
          <p:cNvPr id="7" name="Shape 4"/>
          <p:cNvSpPr/>
          <p:nvPr/>
        </p:nvSpPr>
        <p:spPr>
          <a:xfrm>
            <a:off x="4674933" y="2853565"/>
            <a:ext cx="1541883" cy="1354884"/>
          </a:xfrm>
          <a:prstGeom prst="roundRect">
            <a:avLst>
              <a:gd name="adj" fmla="val 26541"/>
            </a:avLst>
          </a:prstGeom>
          <a:solidFill>
            <a:srgbClr val="F65009"/>
          </a:solidFill>
          <a:ln/>
        </p:spPr>
        <p:txBody>
          <a:bodyPr/>
          <a:lstStyle/>
          <a:p>
            <a:endParaRPr lang="en-MT"/>
          </a:p>
        </p:txBody>
      </p:sp>
      <p:sp>
        <p:nvSpPr>
          <p:cNvPr id="8" name="Shape 5"/>
          <p:cNvSpPr/>
          <p:nvPr/>
        </p:nvSpPr>
        <p:spPr>
          <a:xfrm>
            <a:off x="1152525" y="1395413"/>
            <a:ext cx="1541883" cy="1354884"/>
          </a:xfrm>
          <a:prstGeom prst="roundRect">
            <a:avLst>
              <a:gd name="adj" fmla="val 26541"/>
            </a:avLst>
          </a:prstGeom>
          <a:solidFill>
            <a:srgbClr val="F65009"/>
          </a:solidFill>
          <a:ln/>
        </p:spPr>
        <p:txBody>
          <a:bodyPr/>
          <a:lstStyle/>
          <a:p>
            <a:endParaRPr lang="en-MT"/>
          </a:p>
        </p:txBody>
      </p:sp>
      <p:sp>
        <p:nvSpPr>
          <p:cNvPr id="9" name="Shape 6"/>
          <p:cNvSpPr/>
          <p:nvPr/>
        </p:nvSpPr>
        <p:spPr>
          <a:xfrm>
            <a:off x="2913729" y="1395413"/>
            <a:ext cx="1541883" cy="1354884"/>
          </a:xfrm>
          <a:prstGeom prst="roundRect">
            <a:avLst>
              <a:gd name="adj" fmla="val 26541"/>
            </a:avLst>
          </a:prstGeom>
          <a:solidFill>
            <a:srgbClr val="F65009"/>
          </a:solidFill>
          <a:ln/>
        </p:spPr>
        <p:txBody>
          <a:bodyPr/>
          <a:lstStyle/>
          <a:p>
            <a:endParaRPr lang="en-MT"/>
          </a:p>
        </p:txBody>
      </p:sp>
      <p:sp>
        <p:nvSpPr>
          <p:cNvPr id="10" name="Shape 7"/>
          <p:cNvSpPr/>
          <p:nvPr/>
        </p:nvSpPr>
        <p:spPr>
          <a:xfrm>
            <a:off x="4674933" y="1395413"/>
            <a:ext cx="1541883" cy="1354884"/>
          </a:xfrm>
          <a:prstGeom prst="roundRect">
            <a:avLst>
              <a:gd name="adj" fmla="val 26541"/>
            </a:avLst>
          </a:prstGeom>
          <a:solidFill>
            <a:srgbClr val="F65009"/>
          </a:solidFill>
          <a:ln/>
        </p:spPr>
        <p:txBody>
          <a:bodyPr/>
          <a:lstStyle/>
          <a:p>
            <a:endParaRPr lang="en-MT"/>
          </a:p>
        </p:txBody>
      </p:sp>
      <p:pic>
        <p:nvPicPr>
          <p:cNvPr id="11" name="Image 0" descr="preencoded.png"/>
          <p:cNvPicPr>
            <a:picLocks noChangeAspect="1"/>
          </p:cNvPicPr>
          <p:nvPr/>
        </p:nvPicPr>
        <p:blipFill>
          <a:blip r:embed="rId3"/>
          <a:stretch>
            <a:fillRect/>
          </a:stretch>
        </p:blipFill>
        <p:spPr>
          <a:xfrm>
            <a:off x="7715250" y="4586288"/>
            <a:ext cx="1063898" cy="404813"/>
          </a:xfrm>
          <a:prstGeom prst="rect">
            <a:avLst/>
          </a:prstGeom>
        </p:spPr>
      </p:pic>
      <p:pic>
        <p:nvPicPr>
          <p:cNvPr id="12" name="Image 1" descr="preencoded.png"/>
          <p:cNvPicPr>
            <a:picLocks noChangeAspect="1"/>
          </p:cNvPicPr>
          <p:nvPr/>
        </p:nvPicPr>
        <p:blipFill>
          <a:blip r:embed="rId4"/>
          <a:stretch>
            <a:fillRect/>
          </a:stretch>
        </p:blipFill>
        <p:spPr>
          <a:xfrm>
            <a:off x="6724650" y="2852738"/>
            <a:ext cx="1062651" cy="737360"/>
          </a:xfrm>
          <a:prstGeom prst="rect">
            <a:avLst/>
          </a:prstGeom>
        </p:spPr>
      </p:pic>
      <p:pic>
        <p:nvPicPr>
          <p:cNvPr id="13" name="Image 2" descr="preencoded.png"/>
          <p:cNvPicPr>
            <a:picLocks noChangeAspect="1"/>
          </p:cNvPicPr>
          <p:nvPr/>
        </p:nvPicPr>
        <p:blipFill>
          <a:blip r:embed="rId5"/>
          <a:stretch>
            <a:fillRect/>
          </a:stretch>
        </p:blipFill>
        <p:spPr>
          <a:xfrm>
            <a:off x="7020231" y="1644054"/>
            <a:ext cx="471488" cy="471488"/>
          </a:xfrm>
          <a:prstGeom prst="rect">
            <a:avLst/>
          </a:prstGeom>
        </p:spPr>
      </p:pic>
      <p:pic>
        <p:nvPicPr>
          <p:cNvPr id="14" name="Image 3" descr="preencoded.png"/>
          <p:cNvPicPr>
            <a:picLocks noChangeAspect="1"/>
          </p:cNvPicPr>
          <p:nvPr/>
        </p:nvPicPr>
        <p:blipFill>
          <a:blip r:embed="rId6"/>
          <a:stretch>
            <a:fillRect/>
          </a:stretch>
        </p:blipFill>
        <p:spPr>
          <a:xfrm>
            <a:off x="5167610" y="2928590"/>
            <a:ext cx="553520" cy="671747"/>
          </a:xfrm>
          <a:prstGeom prst="rect">
            <a:avLst/>
          </a:prstGeom>
        </p:spPr>
      </p:pic>
      <p:pic>
        <p:nvPicPr>
          <p:cNvPr id="15" name="Image 4" descr="preencoded.png"/>
          <p:cNvPicPr>
            <a:picLocks noChangeAspect="1"/>
          </p:cNvPicPr>
          <p:nvPr/>
        </p:nvPicPr>
        <p:blipFill>
          <a:blip r:embed="rId7"/>
          <a:stretch>
            <a:fillRect/>
          </a:stretch>
        </p:blipFill>
        <p:spPr>
          <a:xfrm>
            <a:off x="3371074" y="3033513"/>
            <a:ext cx="594829" cy="594827"/>
          </a:xfrm>
          <a:prstGeom prst="rect">
            <a:avLst/>
          </a:prstGeom>
        </p:spPr>
      </p:pic>
      <p:pic>
        <p:nvPicPr>
          <p:cNvPr id="16" name="Image 5" descr="preencoded.png"/>
          <p:cNvPicPr>
            <a:picLocks noChangeAspect="1"/>
          </p:cNvPicPr>
          <p:nvPr/>
        </p:nvPicPr>
        <p:blipFill>
          <a:blip r:embed="rId8"/>
          <a:stretch>
            <a:fillRect/>
          </a:stretch>
        </p:blipFill>
        <p:spPr>
          <a:xfrm>
            <a:off x="1588530" y="2946173"/>
            <a:ext cx="669871" cy="574173"/>
          </a:xfrm>
          <a:prstGeom prst="rect">
            <a:avLst/>
          </a:prstGeom>
        </p:spPr>
      </p:pic>
      <p:pic>
        <p:nvPicPr>
          <p:cNvPr id="17" name="Image 6" descr="preencoded.png"/>
          <p:cNvPicPr>
            <a:picLocks noChangeAspect="1"/>
          </p:cNvPicPr>
          <p:nvPr/>
        </p:nvPicPr>
        <p:blipFill>
          <a:blip r:embed="rId9"/>
          <a:stretch>
            <a:fillRect/>
          </a:stretch>
        </p:blipFill>
        <p:spPr>
          <a:xfrm>
            <a:off x="5180000" y="1597819"/>
            <a:ext cx="533642" cy="541127"/>
          </a:xfrm>
          <a:prstGeom prst="rect">
            <a:avLst/>
          </a:prstGeom>
        </p:spPr>
      </p:pic>
      <p:pic>
        <p:nvPicPr>
          <p:cNvPr id="18" name="Image 7" descr="preencoded.png"/>
          <p:cNvPicPr>
            <a:picLocks noChangeAspect="1"/>
          </p:cNvPicPr>
          <p:nvPr/>
        </p:nvPicPr>
        <p:blipFill>
          <a:blip r:embed="rId10"/>
          <a:stretch>
            <a:fillRect/>
          </a:stretch>
        </p:blipFill>
        <p:spPr>
          <a:xfrm>
            <a:off x="3371074" y="1515204"/>
            <a:ext cx="623743" cy="623742"/>
          </a:xfrm>
          <a:prstGeom prst="rect">
            <a:avLst/>
          </a:prstGeom>
        </p:spPr>
      </p:pic>
      <p:pic>
        <p:nvPicPr>
          <p:cNvPr id="19" name="Image 8" descr="preencoded.png"/>
          <p:cNvPicPr>
            <a:picLocks noChangeAspect="1"/>
          </p:cNvPicPr>
          <p:nvPr/>
        </p:nvPicPr>
        <p:blipFill>
          <a:blip r:embed="rId11"/>
          <a:stretch>
            <a:fillRect/>
          </a:stretch>
        </p:blipFill>
        <p:spPr>
          <a:xfrm>
            <a:off x="1598647" y="1545840"/>
            <a:ext cx="652658" cy="562011"/>
          </a:xfrm>
          <a:prstGeom prst="rect">
            <a:avLst/>
          </a:prstGeom>
        </p:spPr>
      </p:pic>
      <p:sp>
        <p:nvSpPr>
          <p:cNvPr id="20" name="Text 8"/>
          <p:cNvSpPr/>
          <p:nvPr/>
        </p:nvSpPr>
        <p:spPr>
          <a:xfrm>
            <a:off x="609600" y="609600"/>
            <a:ext cx="8001000" cy="276225"/>
          </a:xfrm>
          <a:prstGeom prst="rect">
            <a:avLst/>
          </a:prstGeom>
          <a:noFill/>
          <a:ln/>
        </p:spPr>
        <p:txBody>
          <a:bodyPr wrap="square" rtlCol="0" anchor="ctr"/>
          <a:lstStyle/>
          <a:p>
            <a:pPr marL="0" indent="0" algn="l">
              <a:lnSpc>
                <a:spcPts val="2160"/>
              </a:lnSpc>
              <a:buNone/>
            </a:pPr>
            <a:r>
              <a:rPr lang="en-US" sz="1800" b="1" kern="0" spc="-36" dirty="0">
                <a:solidFill>
                  <a:srgbClr val="FFFFFF">
                    <a:alpha val="99000"/>
                  </a:srgbClr>
                </a:solidFill>
                <a:latin typeface="Fira Sans" pitchFamily="34" charset="0"/>
                <a:ea typeface="Fira Sans" pitchFamily="34" charset="-122"/>
                <a:cs typeface="Fira Sans" pitchFamily="34" charset="-120"/>
              </a:rPr>
              <a:t>Building on a solid foundation to define a new direction for the future</a:t>
            </a:r>
            <a:endParaRPr lang="en-US" sz="1800" dirty="0"/>
          </a:p>
        </p:txBody>
      </p:sp>
      <p:sp>
        <p:nvSpPr>
          <p:cNvPr id="21" name="Text 9"/>
          <p:cNvSpPr/>
          <p:nvPr/>
        </p:nvSpPr>
        <p:spPr>
          <a:xfrm>
            <a:off x="6745879" y="3719593"/>
            <a:ext cx="1020191" cy="352425"/>
          </a:xfrm>
          <a:prstGeom prst="rect">
            <a:avLst/>
          </a:prstGeom>
          <a:noFill/>
          <a:ln/>
        </p:spPr>
        <p:txBody>
          <a:bodyPr wrap="square" rtlCol="0" anchor="ctr"/>
          <a:lstStyle/>
          <a:p>
            <a:pPr marL="0" indent="0" algn="ctr">
              <a:lnSpc>
                <a:spcPts val="1383"/>
              </a:lnSpc>
              <a:buNone/>
            </a:pPr>
            <a:r>
              <a:rPr lang="en-US" sz="1048" b="1" kern="0" spc="-21" dirty="0">
                <a:solidFill>
                  <a:srgbClr val="FFFFFF">
                    <a:alpha val="99000"/>
                  </a:srgbClr>
                </a:solidFill>
                <a:latin typeface="Fira Sans" pitchFamily="34" charset="0"/>
                <a:ea typeface="Fira Sans" pitchFamily="34" charset="-122"/>
                <a:cs typeface="Fira Sans" pitchFamily="34" charset="-120"/>
              </a:rPr>
              <a:t>SUSTAINABLE</a:t>
            </a:r>
            <a:endParaRPr lang="en-US" sz="1048" dirty="0"/>
          </a:p>
          <a:p>
            <a:pPr marL="0" indent="0" algn="ctr">
              <a:lnSpc>
                <a:spcPts val="1383"/>
              </a:lnSpc>
              <a:buNone/>
            </a:pPr>
            <a:r>
              <a:rPr lang="en-US" sz="1048" b="1" kern="0" spc="-21" dirty="0">
                <a:solidFill>
                  <a:srgbClr val="FFFFFF">
                    <a:alpha val="99000"/>
                  </a:srgbClr>
                </a:solidFill>
                <a:latin typeface="Fira Sans" pitchFamily="34" charset="0"/>
                <a:ea typeface="Fira Sans" pitchFamily="34" charset="-122"/>
                <a:cs typeface="Fira Sans" pitchFamily="34" charset="-120"/>
              </a:rPr>
              <a:t>FINANCE</a:t>
            </a:r>
            <a:endParaRPr lang="en-US" sz="1048" dirty="0"/>
          </a:p>
        </p:txBody>
      </p:sp>
      <p:sp>
        <p:nvSpPr>
          <p:cNvPr id="22" name="Text 10"/>
          <p:cNvSpPr/>
          <p:nvPr/>
        </p:nvSpPr>
        <p:spPr>
          <a:xfrm>
            <a:off x="6793833" y="2257637"/>
            <a:ext cx="847471" cy="352425"/>
          </a:xfrm>
          <a:prstGeom prst="rect">
            <a:avLst/>
          </a:prstGeom>
          <a:noFill/>
          <a:ln/>
        </p:spPr>
        <p:txBody>
          <a:bodyPr wrap="square" rtlCol="0" anchor="ctr"/>
          <a:lstStyle/>
          <a:p>
            <a:pPr marL="0" indent="0" algn="ctr">
              <a:lnSpc>
                <a:spcPts val="1383"/>
              </a:lnSpc>
              <a:buNone/>
            </a:pPr>
            <a:r>
              <a:rPr lang="en-US" sz="1048" b="1" kern="0" spc="-21" dirty="0">
                <a:solidFill>
                  <a:srgbClr val="FFFFFF">
                    <a:alpha val="99000"/>
                  </a:srgbClr>
                </a:solidFill>
                <a:latin typeface="Fira Sans" pitchFamily="34" charset="0"/>
                <a:ea typeface="Fira Sans" pitchFamily="34" charset="-122"/>
                <a:cs typeface="Fira Sans" pitchFamily="34" charset="-120"/>
              </a:rPr>
              <a:t>AIRCRAFT</a:t>
            </a:r>
            <a:endParaRPr lang="en-US" sz="1048" dirty="0"/>
          </a:p>
          <a:p>
            <a:pPr marL="0" indent="0" algn="ctr">
              <a:lnSpc>
                <a:spcPts val="1383"/>
              </a:lnSpc>
              <a:buNone/>
            </a:pPr>
            <a:r>
              <a:rPr lang="en-US" sz="1048" b="1" kern="0" spc="-21" dirty="0">
                <a:solidFill>
                  <a:srgbClr val="FFFFFF">
                    <a:alpha val="99000"/>
                  </a:srgbClr>
                </a:solidFill>
                <a:latin typeface="Fira Sans" pitchFamily="34" charset="0"/>
                <a:ea typeface="Fira Sans" pitchFamily="34" charset="-122"/>
                <a:cs typeface="Fira Sans" pitchFamily="34" charset="-120"/>
              </a:rPr>
              <a:t>LEASING</a:t>
            </a:r>
            <a:endParaRPr lang="en-US" sz="1048" dirty="0"/>
          </a:p>
        </p:txBody>
      </p:sp>
      <p:sp>
        <p:nvSpPr>
          <p:cNvPr id="23" name="Text 11"/>
          <p:cNvSpPr/>
          <p:nvPr/>
        </p:nvSpPr>
        <p:spPr>
          <a:xfrm>
            <a:off x="5064801" y="3710147"/>
            <a:ext cx="759138" cy="352425"/>
          </a:xfrm>
          <a:prstGeom prst="rect">
            <a:avLst/>
          </a:prstGeom>
          <a:noFill/>
          <a:ln/>
        </p:spPr>
        <p:txBody>
          <a:bodyPr wrap="square" rtlCol="0" anchor="ctr"/>
          <a:lstStyle/>
          <a:p>
            <a:pPr marL="0" indent="0" algn="ctr">
              <a:lnSpc>
                <a:spcPts val="1383"/>
              </a:lnSpc>
              <a:buNone/>
            </a:pPr>
            <a:r>
              <a:rPr lang="en-US" sz="1048" b="1" kern="0" spc="-21" dirty="0">
                <a:solidFill>
                  <a:srgbClr val="FFFFFF">
                    <a:alpha val="99000"/>
                  </a:srgbClr>
                </a:solidFill>
                <a:latin typeface="Fira Sans" pitchFamily="34" charset="0"/>
                <a:ea typeface="Fira Sans" pitchFamily="34" charset="-122"/>
                <a:cs typeface="Fira Sans" pitchFamily="34" charset="-120"/>
              </a:rPr>
              <a:t>CAPITAL</a:t>
            </a:r>
            <a:endParaRPr lang="en-US" sz="1048" dirty="0"/>
          </a:p>
          <a:p>
            <a:pPr marL="0" indent="0" algn="ctr">
              <a:lnSpc>
                <a:spcPts val="1383"/>
              </a:lnSpc>
              <a:buNone/>
            </a:pPr>
            <a:r>
              <a:rPr lang="en-US" sz="1048" b="1" kern="0" spc="-21" dirty="0">
                <a:solidFill>
                  <a:srgbClr val="FFFFFF">
                    <a:alpha val="99000"/>
                  </a:srgbClr>
                </a:solidFill>
                <a:latin typeface="Fira Sans" pitchFamily="34" charset="0"/>
                <a:ea typeface="Fira Sans" pitchFamily="34" charset="-122"/>
                <a:cs typeface="Fira Sans" pitchFamily="34" charset="-120"/>
              </a:rPr>
              <a:t>MARKETS</a:t>
            </a:r>
            <a:endParaRPr lang="en-US" sz="1048" dirty="0"/>
          </a:p>
        </p:txBody>
      </p:sp>
      <p:sp>
        <p:nvSpPr>
          <p:cNvPr id="24" name="Text 12"/>
          <p:cNvSpPr/>
          <p:nvPr/>
        </p:nvSpPr>
        <p:spPr>
          <a:xfrm>
            <a:off x="3175821" y="3796354"/>
            <a:ext cx="1017695" cy="176213"/>
          </a:xfrm>
          <a:prstGeom prst="rect">
            <a:avLst/>
          </a:prstGeom>
          <a:noFill/>
          <a:ln/>
        </p:spPr>
        <p:txBody>
          <a:bodyPr wrap="square" rtlCol="0" anchor="ctr"/>
          <a:lstStyle/>
          <a:p>
            <a:pPr marL="0" indent="0" algn="ctr">
              <a:lnSpc>
                <a:spcPts val="1383"/>
              </a:lnSpc>
              <a:buNone/>
            </a:pPr>
            <a:r>
              <a:rPr lang="en-US" sz="1048" b="1" kern="0" spc="-21" dirty="0">
                <a:solidFill>
                  <a:srgbClr val="FFFFFF">
                    <a:alpha val="99000"/>
                  </a:srgbClr>
                </a:solidFill>
                <a:latin typeface="Fira Sans" pitchFamily="34" charset="0"/>
                <a:ea typeface="Fira Sans" pitchFamily="34" charset="-122"/>
                <a:cs typeface="Fira Sans" pitchFamily="34" charset="-120"/>
              </a:rPr>
              <a:t>FINTECH &amp; AI</a:t>
            </a:r>
            <a:endParaRPr lang="en-US" sz="1048" dirty="0"/>
          </a:p>
        </p:txBody>
      </p:sp>
      <p:sp>
        <p:nvSpPr>
          <p:cNvPr id="25" name="Text 13"/>
          <p:cNvSpPr/>
          <p:nvPr/>
        </p:nvSpPr>
        <p:spPr>
          <a:xfrm>
            <a:off x="1292165" y="3708249"/>
            <a:ext cx="1262602" cy="352425"/>
          </a:xfrm>
          <a:prstGeom prst="rect">
            <a:avLst/>
          </a:prstGeom>
          <a:noFill/>
          <a:ln/>
        </p:spPr>
        <p:txBody>
          <a:bodyPr wrap="square" rtlCol="0" anchor="ctr"/>
          <a:lstStyle/>
          <a:p>
            <a:pPr marL="0" indent="0" algn="ctr">
              <a:lnSpc>
                <a:spcPts val="1383"/>
              </a:lnSpc>
              <a:buNone/>
            </a:pPr>
            <a:r>
              <a:rPr lang="en-US" sz="1048" b="1" kern="0" spc="-21" dirty="0">
                <a:solidFill>
                  <a:srgbClr val="FFFFFF">
                    <a:alpha val="99000"/>
                  </a:srgbClr>
                </a:solidFill>
                <a:latin typeface="Fira Sans" pitchFamily="34" charset="0"/>
                <a:ea typeface="Fira Sans" pitchFamily="34" charset="-122"/>
                <a:cs typeface="Fira Sans" pitchFamily="34" charset="-120"/>
              </a:rPr>
              <a:t>FAMILY OFFICES &amp; PRIVATE WEALTH</a:t>
            </a:r>
            <a:endParaRPr lang="en-US" sz="1048" dirty="0"/>
          </a:p>
        </p:txBody>
      </p:sp>
      <p:sp>
        <p:nvSpPr>
          <p:cNvPr id="26" name="Text 14"/>
          <p:cNvSpPr/>
          <p:nvPr/>
        </p:nvSpPr>
        <p:spPr>
          <a:xfrm>
            <a:off x="4888271" y="2277733"/>
            <a:ext cx="1112198" cy="352425"/>
          </a:xfrm>
          <a:prstGeom prst="rect">
            <a:avLst/>
          </a:prstGeom>
          <a:noFill/>
          <a:ln/>
        </p:spPr>
        <p:txBody>
          <a:bodyPr wrap="square" rtlCol="0" anchor="ctr"/>
          <a:lstStyle/>
          <a:p>
            <a:pPr marL="0" indent="0" algn="ctr">
              <a:lnSpc>
                <a:spcPts val="1383"/>
              </a:lnSpc>
              <a:buNone/>
            </a:pPr>
            <a:r>
              <a:rPr lang="en-US" sz="1048" b="1" kern="0" spc="-21" dirty="0">
                <a:solidFill>
                  <a:srgbClr val="FFFFFF">
                    <a:alpha val="99000"/>
                  </a:srgbClr>
                </a:solidFill>
                <a:latin typeface="Fira Sans" pitchFamily="34" charset="0"/>
                <a:ea typeface="Fira Sans" pitchFamily="34" charset="-122"/>
                <a:cs typeface="Fira Sans" pitchFamily="34" charset="-120"/>
              </a:rPr>
              <a:t>INSURANCE &amp; REINSURANCE</a:t>
            </a:r>
            <a:endParaRPr lang="en-US" sz="1048" dirty="0"/>
          </a:p>
        </p:txBody>
      </p:sp>
      <p:sp>
        <p:nvSpPr>
          <p:cNvPr id="27" name="Text 15"/>
          <p:cNvSpPr/>
          <p:nvPr/>
        </p:nvSpPr>
        <p:spPr>
          <a:xfrm>
            <a:off x="2998628" y="2281667"/>
            <a:ext cx="1372083" cy="352425"/>
          </a:xfrm>
          <a:prstGeom prst="rect">
            <a:avLst/>
          </a:prstGeom>
          <a:noFill/>
          <a:ln/>
        </p:spPr>
        <p:txBody>
          <a:bodyPr wrap="square" rtlCol="0" anchor="ctr"/>
          <a:lstStyle/>
          <a:p>
            <a:pPr marL="0" indent="0" algn="ctr">
              <a:lnSpc>
                <a:spcPts val="1383"/>
              </a:lnSpc>
              <a:buNone/>
            </a:pPr>
            <a:r>
              <a:rPr lang="en-US" sz="1048" b="1" kern="0" spc="-21" dirty="0">
                <a:solidFill>
                  <a:srgbClr val="FFFFFF">
                    <a:alpha val="99000"/>
                  </a:srgbClr>
                </a:solidFill>
                <a:latin typeface="Fira Sans" pitchFamily="34" charset="0"/>
                <a:ea typeface="Fira Sans" pitchFamily="34" charset="-122"/>
                <a:cs typeface="Fira Sans" pitchFamily="34" charset="-120"/>
              </a:rPr>
              <a:t>CREDIT &amp; FINANCIAL INSTITUTIONS</a:t>
            </a:r>
            <a:endParaRPr lang="en-US" sz="1048" dirty="0"/>
          </a:p>
        </p:txBody>
      </p:sp>
      <p:sp>
        <p:nvSpPr>
          <p:cNvPr id="28" name="Text 16"/>
          <p:cNvSpPr/>
          <p:nvPr/>
        </p:nvSpPr>
        <p:spPr>
          <a:xfrm>
            <a:off x="1188156" y="2258278"/>
            <a:ext cx="1470620" cy="352425"/>
          </a:xfrm>
          <a:prstGeom prst="rect">
            <a:avLst/>
          </a:prstGeom>
          <a:noFill/>
          <a:ln/>
        </p:spPr>
        <p:txBody>
          <a:bodyPr wrap="square" rtlCol="0" anchor="ctr"/>
          <a:lstStyle/>
          <a:p>
            <a:pPr marL="0" indent="0" algn="ctr">
              <a:lnSpc>
                <a:spcPts val="1383"/>
              </a:lnSpc>
              <a:buNone/>
            </a:pPr>
            <a:r>
              <a:rPr lang="en-US" sz="1048" b="1" kern="0" spc="-21" dirty="0">
                <a:solidFill>
                  <a:srgbClr val="FFFFFF">
                    <a:alpha val="99000"/>
                  </a:srgbClr>
                </a:solidFill>
                <a:latin typeface="Fira Sans" pitchFamily="34" charset="0"/>
                <a:ea typeface="Fira Sans" pitchFamily="34" charset="-122"/>
                <a:cs typeface="Fira Sans" pitchFamily="34" charset="-120"/>
              </a:rPr>
              <a:t>INVESTMENT FUNDS &amp; ASSET MANAGEMENT</a:t>
            </a:r>
            <a:endParaRPr lang="en-US" sz="1048"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Shape 0"/>
          <p:cNvSpPr/>
          <p:nvPr/>
        </p:nvSpPr>
        <p:spPr>
          <a:xfrm>
            <a:off x="5543550" y="1547813"/>
            <a:ext cx="2990850" cy="419100"/>
          </a:xfrm>
          <a:prstGeom prst="rect">
            <a:avLst/>
          </a:prstGeom>
          <a:noFill/>
          <a:ln/>
        </p:spPr>
        <p:txBody>
          <a:bodyPr/>
          <a:lstStyle/>
          <a:p>
            <a:endParaRPr lang="en-MT"/>
          </a:p>
        </p:txBody>
      </p:sp>
      <p:sp>
        <p:nvSpPr>
          <p:cNvPr id="4" name="Shape 1"/>
          <p:cNvSpPr/>
          <p:nvPr/>
        </p:nvSpPr>
        <p:spPr>
          <a:xfrm>
            <a:off x="5543550" y="2357438"/>
            <a:ext cx="2990850" cy="419100"/>
          </a:xfrm>
          <a:prstGeom prst="rect">
            <a:avLst/>
          </a:prstGeom>
          <a:noFill/>
          <a:ln/>
        </p:spPr>
        <p:txBody>
          <a:bodyPr/>
          <a:lstStyle/>
          <a:p>
            <a:endParaRPr lang="en-MT"/>
          </a:p>
        </p:txBody>
      </p:sp>
      <p:sp>
        <p:nvSpPr>
          <p:cNvPr id="5" name="Shape 2"/>
          <p:cNvSpPr/>
          <p:nvPr/>
        </p:nvSpPr>
        <p:spPr>
          <a:xfrm>
            <a:off x="5543550" y="3167063"/>
            <a:ext cx="2990850" cy="647700"/>
          </a:xfrm>
          <a:prstGeom prst="rect">
            <a:avLst/>
          </a:prstGeom>
          <a:noFill/>
          <a:ln/>
        </p:spPr>
        <p:txBody>
          <a:bodyPr/>
          <a:lstStyle/>
          <a:p>
            <a:endParaRPr lang="en-MT"/>
          </a:p>
        </p:txBody>
      </p:sp>
      <p:sp>
        <p:nvSpPr>
          <p:cNvPr id="6" name="Shape 3"/>
          <p:cNvSpPr/>
          <p:nvPr/>
        </p:nvSpPr>
        <p:spPr>
          <a:xfrm>
            <a:off x="5543550" y="3905250"/>
            <a:ext cx="2990850" cy="571500"/>
          </a:xfrm>
          <a:prstGeom prst="rect">
            <a:avLst/>
          </a:prstGeom>
          <a:noFill/>
          <a:ln/>
        </p:spPr>
        <p:txBody>
          <a:bodyPr/>
          <a:lstStyle/>
          <a:p>
            <a:endParaRPr lang="en-MT"/>
          </a:p>
        </p:txBody>
      </p:sp>
      <p:pic>
        <p:nvPicPr>
          <p:cNvPr id="7" name="Image 0" descr="preencoded.png"/>
          <p:cNvPicPr>
            <a:picLocks noChangeAspect="1"/>
          </p:cNvPicPr>
          <p:nvPr/>
        </p:nvPicPr>
        <p:blipFill>
          <a:blip r:embed="rId4"/>
          <a:stretch>
            <a:fillRect/>
          </a:stretch>
        </p:blipFill>
        <p:spPr>
          <a:xfrm>
            <a:off x="4081463" y="661988"/>
            <a:ext cx="490538" cy="490538"/>
          </a:xfrm>
          <a:prstGeom prst="rect">
            <a:avLst/>
          </a:prstGeom>
        </p:spPr>
      </p:pic>
      <p:pic>
        <p:nvPicPr>
          <p:cNvPr id="8" name="Image 1" descr="preencoded.png"/>
          <p:cNvPicPr>
            <a:picLocks noChangeAspect="1"/>
          </p:cNvPicPr>
          <p:nvPr/>
        </p:nvPicPr>
        <p:blipFill>
          <a:blip r:embed="rId4"/>
          <a:stretch>
            <a:fillRect/>
          </a:stretch>
        </p:blipFill>
        <p:spPr>
          <a:xfrm>
            <a:off x="4081463" y="2281238"/>
            <a:ext cx="490538" cy="490538"/>
          </a:xfrm>
          <a:prstGeom prst="rect">
            <a:avLst/>
          </a:prstGeom>
        </p:spPr>
      </p:pic>
      <p:pic>
        <p:nvPicPr>
          <p:cNvPr id="9" name="Image 2" descr="preencoded.png"/>
          <p:cNvPicPr>
            <a:picLocks noChangeAspect="1"/>
          </p:cNvPicPr>
          <p:nvPr/>
        </p:nvPicPr>
        <p:blipFill>
          <a:blip r:embed="rId4"/>
          <a:stretch>
            <a:fillRect/>
          </a:stretch>
        </p:blipFill>
        <p:spPr>
          <a:xfrm>
            <a:off x="4081463" y="1471613"/>
            <a:ext cx="490538" cy="490538"/>
          </a:xfrm>
          <a:prstGeom prst="rect">
            <a:avLst/>
          </a:prstGeom>
        </p:spPr>
      </p:pic>
      <p:pic>
        <p:nvPicPr>
          <p:cNvPr id="10" name="Image 3" descr="preencoded.png"/>
          <p:cNvPicPr>
            <a:picLocks noChangeAspect="1"/>
          </p:cNvPicPr>
          <p:nvPr/>
        </p:nvPicPr>
        <p:blipFill>
          <a:blip r:embed="rId4"/>
          <a:stretch>
            <a:fillRect/>
          </a:stretch>
        </p:blipFill>
        <p:spPr>
          <a:xfrm>
            <a:off x="4081463" y="3019425"/>
            <a:ext cx="490538" cy="490538"/>
          </a:xfrm>
          <a:prstGeom prst="rect">
            <a:avLst/>
          </a:prstGeom>
        </p:spPr>
      </p:pic>
      <p:pic>
        <p:nvPicPr>
          <p:cNvPr id="11" name="Image 4" descr="preencoded.png"/>
          <p:cNvPicPr>
            <a:picLocks noChangeAspect="1"/>
          </p:cNvPicPr>
          <p:nvPr/>
        </p:nvPicPr>
        <p:blipFill>
          <a:blip r:embed="rId5"/>
          <a:stretch>
            <a:fillRect/>
          </a:stretch>
        </p:blipFill>
        <p:spPr>
          <a:xfrm>
            <a:off x="4114800" y="1504950"/>
            <a:ext cx="428625" cy="431581"/>
          </a:xfrm>
          <a:prstGeom prst="rect">
            <a:avLst/>
          </a:prstGeom>
        </p:spPr>
      </p:pic>
      <p:pic>
        <p:nvPicPr>
          <p:cNvPr id="12" name="Image 5" descr="preencoded.png"/>
          <p:cNvPicPr>
            <a:picLocks noChangeAspect="1"/>
          </p:cNvPicPr>
          <p:nvPr/>
        </p:nvPicPr>
        <p:blipFill>
          <a:blip r:embed="rId6"/>
          <a:stretch>
            <a:fillRect/>
          </a:stretch>
        </p:blipFill>
        <p:spPr>
          <a:xfrm>
            <a:off x="4105275" y="2305050"/>
            <a:ext cx="447675" cy="447675"/>
          </a:xfrm>
          <a:prstGeom prst="rect">
            <a:avLst/>
          </a:prstGeom>
        </p:spPr>
      </p:pic>
      <p:pic>
        <p:nvPicPr>
          <p:cNvPr id="13" name="Image 6" descr="preencoded.png"/>
          <p:cNvPicPr>
            <a:picLocks noChangeAspect="1"/>
          </p:cNvPicPr>
          <p:nvPr/>
        </p:nvPicPr>
        <p:blipFill>
          <a:blip r:embed="rId7"/>
          <a:stretch>
            <a:fillRect/>
          </a:stretch>
        </p:blipFill>
        <p:spPr>
          <a:xfrm>
            <a:off x="4105275" y="3038475"/>
            <a:ext cx="454819" cy="454819"/>
          </a:xfrm>
          <a:prstGeom prst="rect">
            <a:avLst/>
          </a:prstGeom>
        </p:spPr>
      </p:pic>
      <p:pic>
        <p:nvPicPr>
          <p:cNvPr id="14" name="Image 7" descr="preencoded.png"/>
          <p:cNvPicPr>
            <a:picLocks noChangeAspect="1"/>
          </p:cNvPicPr>
          <p:nvPr/>
        </p:nvPicPr>
        <p:blipFill>
          <a:blip r:embed="rId8"/>
          <a:stretch>
            <a:fillRect/>
          </a:stretch>
        </p:blipFill>
        <p:spPr>
          <a:xfrm>
            <a:off x="7715250" y="4586288"/>
            <a:ext cx="1063898" cy="404813"/>
          </a:xfrm>
          <a:prstGeom prst="rect">
            <a:avLst/>
          </a:prstGeom>
        </p:spPr>
      </p:pic>
      <p:sp>
        <p:nvSpPr>
          <p:cNvPr id="15" name="Text 4"/>
          <p:cNvSpPr/>
          <p:nvPr/>
        </p:nvSpPr>
        <p:spPr>
          <a:xfrm>
            <a:off x="609600" y="2424113"/>
            <a:ext cx="3219450" cy="552450"/>
          </a:xfrm>
          <a:prstGeom prst="rect">
            <a:avLst/>
          </a:prstGeom>
          <a:noFill/>
          <a:ln/>
        </p:spPr>
        <p:txBody>
          <a:bodyPr wrap="square" rtlCol="0" anchor="ctr"/>
          <a:lstStyle/>
          <a:p>
            <a:pPr marL="0" indent="0" algn="l">
              <a:lnSpc>
                <a:spcPts val="2160"/>
              </a:lnSpc>
              <a:buNone/>
            </a:pPr>
            <a:r>
              <a:rPr lang="en-US" sz="1800" b="1" kern="0" spc="-36" dirty="0">
                <a:solidFill>
                  <a:srgbClr val="FFFFFF">
                    <a:alpha val="99000"/>
                  </a:srgbClr>
                </a:solidFill>
                <a:latin typeface="Fira Sans" pitchFamily="34" charset="0"/>
                <a:ea typeface="Fira Sans" pitchFamily="34" charset="-122"/>
                <a:cs typeface="Fira Sans" pitchFamily="34" charset="-120"/>
              </a:rPr>
              <a:t>A small country punching above its weight</a:t>
            </a:r>
            <a:endParaRPr lang="en-US" sz="1800" dirty="0"/>
          </a:p>
        </p:txBody>
      </p:sp>
      <p:sp>
        <p:nvSpPr>
          <p:cNvPr id="16" name="Text 5"/>
          <p:cNvSpPr/>
          <p:nvPr/>
        </p:nvSpPr>
        <p:spPr>
          <a:xfrm>
            <a:off x="4341876" y="682943"/>
            <a:ext cx="1276350" cy="342900"/>
          </a:xfrm>
          <a:prstGeom prst="rect">
            <a:avLst/>
          </a:prstGeom>
          <a:noFill/>
          <a:ln/>
        </p:spPr>
        <p:txBody>
          <a:bodyPr wrap="square" rtlCol="0" anchor="ctr"/>
          <a:lstStyle/>
          <a:p>
            <a:pPr marL="0" indent="0" algn="r">
              <a:lnSpc>
                <a:spcPts val="2700"/>
              </a:lnSpc>
              <a:buNone/>
            </a:pPr>
            <a:r>
              <a:rPr lang="en-US" sz="2250" b="1" kern="0" spc="-50" dirty="0">
                <a:solidFill>
                  <a:srgbClr val="FFFFFF">
                    <a:alpha val="99000"/>
                  </a:srgbClr>
                </a:solidFill>
                <a:latin typeface="Fira Sans" pitchFamily="34" charset="0"/>
                <a:ea typeface="Fira Sans" pitchFamily="34" charset="-122"/>
                <a:cs typeface="Fira Sans" pitchFamily="34" charset="-120"/>
              </a:rPr>
              <a:t>+3.9%</a:t>
            </a:r>
            <a:endParaRPr lang="en-US" sz="2250" dirty="0"/>
          </a:p>
        </p:txBody>
      </p:sp>
      <p:sp>
        <p:nvSpPr>
          <p:cNvPr id="17" name="Text 6"/>
          <p:cNvSpPr/>
          <p:nvPr/>
        </p:nvSpPr>
        <p:spPr>
          <a:xfrm>
            <a:off x="4341876" y="1492568"/>
            <a:ext cx="1276350" cy="342900"/>
          </a:xfrm>
          <a:prstGeom prst="rect">
            <a:avLst/>
          </a:prstGeom>
          <a:noFill/>
          <a:ln/>
        </p:spPr>
        <p:txBody>
          <a:bodyPr wrap="square" rtlCol="0" anchor="ctr"/>
          <a:lstStyle/>
          <a:p>
            <a:pPr marL="0" indent="0" algn="r">
              <a:lnSpc>
                <a:spcPts val="2700"/>
              </a:lnSpc>
              <a:buNone/>
            </a:pPr>
            <a:r>
              <a:rPr lang="en-US" sz="2250" b="1" kern="0" spc="-50" dirty="0">
                <a:solidFill>
                  <a:srgbClr val="FFFFFF">
                    <a:alpha val="99000"/>
                  </a:srgbClr>
                </a:solidFill>
                <a:latin typeface="Fira Sans" pitchFamily="34" charset="0"/>
                <a:ea typeface="Fira Sans" pitchFamily="34" charset="-122"/>
                <a:cs typeface="Fira Sans" pitchFamily="34" charset="-120"/>
              </a:rPr>
              <a:t>3.5%</a:t>
            </a:r>
            <a:endParaRPr lang="en-US" sz="2250" dirty="0"/>
          </a:p>
        </p:txBody>
      </p:sp>
      <p:sp>
        <p:nvSpPr>
          <p:cNvPr id="18" name="Text 7"/>
          <p:cNvSpPr/>
          <p:nvPr/>
        </p:nvSpPr>
        <p:spPr>
          <a:xfrm>
            <a:off x="4341876" y="2302193"/>
            <a:ext cx="1276350" cy="342900"/>
          </a:xfrm>
          <a:prstGeom prst="rect">
            <a:avLst/>
          </a:prstGeom>
          <a:noFill/>
          <a:ln/>
        </p:spPr>
        <p:txBody>
          <a:bodyPr wrap="square" rtlCol="0" anchor="ctr"/>
          <a:lstStyle/>
          <a:p>
            <a:pPr marL="0" indent="0" algn="r">
              <a:lnSpc>
                <a:spcPts val="2700"/>
              </a:lnSpc>
              <a:buNone/>
            </a:pPr>
            <a:r>
              <a:rPr lang="en-US" sz="2250" b="1" kern="0" spc="-50" dirty="0">
                <a:solidFill>
                  <a:srgbClr val="FFFFFF">
                    <a:alpha val="99000"/>
                  </a:srgbClr>
                </a:solidFill>
                <a:latin typeface="Fira Sans" pitchFamily="34" charset="0"/>
                <a:ea typeface="Fira Sans" pitchFamily="34" charset="-122"/>
                <a:cs typeface="Fira Sans" pitchFamily="34" charset="-120"/>
              </a:rPr>
              <a:t>22nd</a:t>
            </a:r>
            <a:endParaRPr lang="en-US" sz="2250" dirty="0"/>
          </a:p>
        </p:txBody>
      </p:sp>
      <p:sp>
        <p:nvSpPr>
          <p:cNvPr id="19" name="Text 8"/>
          <p:cNvSpPr/>
          <p:nvPr/>
        </p:nvSpPr>
        <p:spPr>
          <a:xfrm>
            <a:off x="4341876" y="3040380"/>
            <a:ext cx="1276350" cy="342900"/>
          </a:xfrm>
          <a:prstGeom prst="rect">
            <a:avLst/>
          </a:prstGeom>
          <a:noFill/>
          <a:ln/>
        </p:spPr>
        <p:txBody>
          <a:bodyPr wrap="square" rtlCol="0" anchor="ctr"/>
          <a:lstStyle/>
          <a:p>
            <a:pPr marL="0" indent="0" algn="r">
              <a:lnSpc>
                <a:spcPts val="2700"/>
              </a:lnSpc>
              <a:buNone/>
            </a:pPr>
            <a:r>
              <a:rPr lang="en-US" sz="2250" b="1" kern="0" spc="-50" dirty="0">
                <a:solidFill>
                  <a:srgbClr val="FFFFFF">
                    <a:alpha val="99000"/>
                  </a:srgbClr>
                </a:solidFill>
                <a:latin typeface="Fira Sans" pitchFamily="34" charset="0"/>
                <a:ea typeface="Fira Sans" pitchFamily="34" charset="-122"/>
                <a:cs typeface="Fira Sans" pitchFamily="34" charset="-120"/>
              </a:rPr>
              <a:t>32nd</a:t>
            </a:r>
            <a:endParaRPr lang="en-US" sz="2250" dirty="0"/>
          </a:p>
        </p:txBody>
      </p:sp>
      <p:sp>
        <p:nvSpPr>
          <p:cNvPr id="20" name="Text 9"/>
          <p:cNvSpPr/>
          <p:nvPr/>
        </p:nvSpPr>
        <p:spPr>
          <a:xfrm>
            <a:off x="5543550" y="3095625"/>
            <a:ext cx="3448050"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Global Financial Centres</a:t>
            </a:r>
            <a:endParaRPr lang="en-US" sz="1350" dirty="0"/>
          </a:p>
        </p:txBody>
      </p:sp>
      <p:sp>
        <p:nvSpPr>
          <p:cNvPr id="21" name="Text 10"/>
          <p:cNvSpPr/>
          <p:nvPr/>
        </p:nvSpPr>
        <p:spPr>
          <a:xfrm>
            <a:off x="5543550" y="3362325"/>
            <a:ext cx="3448050" cy="3048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The Smart Centres Index 12 Report. Published by Z/Yen Group December 2025.</a:t>
            </a:r>
            <a:endParaRPr lang="en-US" sz="900" dirty="0"/>
          </a:p>
        </p:txBody>
      </p:sp>
      <p:sp>
        <p:nvSpPr>
          <p:cNvPr id="22" name="Text 11"/>
          <p:cNvSpPr/>
          <p:nvPr/>
        </p:nvSpPr>
        <p:spPr>
          <a:xfrm>
            <a:off x="5543550" y="2357438"/>
            <a:ext cx="3448050" cy="4572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Ranked in Global Talent Competitivness Index 2025</a:t>
            </a:r>
            <a:endParaRPr lang="en-US" sz="1350" dirty="0"/>
          </a:p>
        </p:txBody>
      </p:sp>
      <p:sp>
        <p:nvSpPr>
          <p:cNvPr id="23" name="Text 12"/>
          <p:cNvSpPr/>
          <p:nvPr/>
        </p:nvSpPr>
        <p:spPr>
          <a:xfrm>
            <a:off x="5543550" y="2852737"/>
            <a:ext cx="3448050" cy="1524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World Economic Forum</a:t>
            </a:r>
            <a:endParaRPr lang="en-US" sz="900" dirty="0"/>
          </a:p>
        </p:txBody>
      </p:sp>
      <p:sp>
        <p:nvSpPr>
          <p:cNvPr id="24" name="Text 13"/>
          <p:cNvSpPr/>
          <p:nvPr/>
        </p:nvSpPr>
        <p:spPr>
          <a:xfrm>
            <a:off x="5543550" y="1547813"/>
            <a:ext cx="3448050"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Unemployment Rate</a:t>
            </a:r>
            <a:endParaRPr lang="en-US" sz="1350" dirty="0"/>
          </a:p>
        </p:txBody>
      </p:sp>
      <p:sp>
        <p:nvSpPr>
          <p:cNvPr id="25" name="Text 14"/>
          <p:cNvSpPr/>
          <p:nvPr/>
        </p:nvSpPr>
        <p:spPr>
          <a:xfrm>
            <a:off x="5543550" y="1814513"/>
            <a:ext cx="3448050" cy="1524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NSO May 2026</a:t>
            </a:r>
            <a:endParaRPr lang="en-US" sz="900" dirty="0"/>
          </a:p>
        </p:txBody>
      </p:sp>
      <p:sp>
        <p:nvSpPr>
          <p:cNvPr id="26" name="Text 15"/>
          <p:cNvSpPr/>
          <p:nvPr/>
        </p:nvSpPr>
        <p:spPr>
          <a:xfrm>
            <a:off x="5543550" y="738188"/>
            <a:ext cx="3448050"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GDP Growth</a:t>
            </a:r>
            <a:endParaRPr lang="en-US" sz="1350" dirty="0"/>
          </a:p>
        </p:txBody>
      </p:sp>
      <p:sp>
        <p:nvSpPr>
          <p:cNvPr id="27" name="Text 16"/>
          <p:cNvSpPr/>
          <p:nvPr/>
        </p:nvSpPr>
        <p:spPr>
          <a:xfrm>
            <a:off x="5543550" y="1004888"/>
            <a:ext cx="3448050" cy="1524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NSO Q1/2026</a:t>
            </a:r>
            <a:endParaRPr lang="en-US" sz="900" dirty="0"/>
          </a:p>
        </p:txBody>
      </p:sp>
      <p:sp>
        <p:nvSpPr>
          <p:cNvPr id="40" name="Text 17"/>
          <p:cNvSpPr/>
          <p:nvPr/>
        </p:nvSpPr>
        <p:spPr>
          <a:xfrm>
            <a:off x="5543550" y="3905250"/>
            <a:ext cx="3448050" cy="228600"/>
          </a:xfrm>
          <a:prstGeom prst="rect">
            <a:avLst/>
          </a:prstGeom>
          <a:noFill/>
          <a:ln/>
        </p:spPr>
        <p:txBody>
          <a:bodyPr wrap="square" rtlCol="0" anchor="ctr"/>
          <a:lstStyle/>
          <a:p>
            <a:pPr marL="0" indent="0" algn="l">
              <a:lnSpc>
                <a:spcPts val="1782"/>
              </a:lnSpc>
              <a:buNone/>
            </a:pPr>
            <a:r>
              <a:rPr lang="en-US" sz="1350" b="1" kern="0" spc="-27" dirty="0">
                <a:solidFill>
                  <a:srgbClr val="FFFFFF">
                    <a:alpha val="99000"/>
                  </a:srgbClr>
                </a:solidFill>
                <a:latin typeface="Fira Sans" pitchFamily="34" charset="0"/>
                <a:ea typeface="Fira Sans" pitchFamily="34" charset="-122"/>
                <a:cs typeface="Fira Sans" pitchFamily="34" charset="-120"/>
              </a:rPr>
              <a:t>Regulated FinTechs in EEA</a:t>
            </a:r>
            <a:endParaRPr lang="en-US" sz="1350" dirty="0"/>
          </a:p>
        </p:txBody>
      </p:sp>
      <p:sp>
        <p:nvSpPr>
          <p:cNvPr id="41" name="Text 18"/>
          <p:cNvSpPr/>
          <p:nvPr/>
        </p:nvSpPr>
        <p:spPr>
          <a:xfrm>
            <a:off x="5543550" y="4171950"/>
            <a:ext cx="3448050" cy="304800"/>
          </a:xfrm>
          <a:prstGeom prst="rect">
            <a:avLst/>
          </a:prstGeom>
          <a:noFill/>
          <a:ln/>
        </p:spPr>
        <p:txBody>
          <a:bodyPr wrap="square" rtlCol="0" anchor="ctr"/>
          <a:lstStyle/>
          <a:p>
            <a:pPr marL="0" indent="0" algn="l">
              <a:lnSpc>
                <a:spcPts val="1206"/>
              </a:lnSpc>
              <a:buNone/>
            </a:pPr>
            <a:r>
              <a:rPr lang="en-US" sz="900" kern="0" spc="-5" dirty="0">
                <a:solidFill>
                  <a:srgbClr val="FFFFFF">
                    <a:alpha val="99000"/>
                  </a:srgbClr>
                </a:solidFill>
                <a:latin typeface="Fira Sans" pitchFamily="34" charset="0"/>
                <a:ea typeface="Fira Sans" pitchFamily="34" charset="-122"/>
                <a:cs typeface="Fira Sans" pitchFamily="34" charset="-120"/>
              </a:rPr>
              <a:t>Fintech Ireland – September 2025</a:t>
            </a:r>
            <a:endParaRPr lang="en-US" sz="900" dirty="0"/>
          </a:p>
        </p:txBody>
      </p:sp>
      <p:sp>
        <p:nvSpPr>
          <p:cNvPr id="42" name="Text 19"/>
          <p:cNvSpPr/>
          <p:nvPr/>
        </p:nvSpPr>
        <p:spPr>
          <a:xfrm>
            <a:off x="4341876" y="3850005"/>
            <a:ext cx="1276350" cy="342900"/>
          </a:xfrm>
          <a:prstGeom prst="rect">
            <a:avLst/>
          </a:prstGeom>
          <a:noFill/>
          <a:ln/>
        </p:spPr>
        <p:txBody>
          <a:bodyPr wrap="square" rtlCol="0" anchor="ctr"/>
          <a:lstStyle/>
          <a:p>
            <a:pPr marL="0" indent="0" algn="r">
              <a:lnSpc>
                <a:spcPts val="2700"/>
              </a:lnSpc>
              <a:buNone/>
            </a:pPr>
            <a:r>
              <a:rPr lang="en-US" sz="2250" b="1" kern="0" spc="-50" dirty="0">
                <a:solidFill>
                  <a:srgbClr val="FFFFFF">
                    <a:alpha val="99000"/>
                  </a:srgbClr>
                </a:solidFill>
                <a:latin typeface="Fira Sans" pitchFamily="34" charset="0"/>
                <a:ea typeface="Fira Sans" pitchFamily="34" charset="-122"/>
                <a:cs typeface="Fira Sans" pitchFamily="34" charset="-120"/>
              </a:rPr>
              <a:t>7th</a:t>
            </a:r>
            <a:endParaRPr lang="en-US" sz="2250" dirty="0"/>
          </a:p>
        </p:txBody>
      </p:sp>
      <p:pic>
        <p:nvPicPr>
          <p:cNvPr id="43" name="Image 8" descr="preencoded.png"/>
          <p:cNvPicPr>
            <a:picLocks noChangeAspect="1"/>
          </p:cNvPicPr>
          <p:nvPr/>
        </p:nvPicPr>
        <p:blipFill>
          <a:blip r:embed="rId4"/>
          <a:stretch>
            <a:fillRect/>
          </a:stretch>
        </p:blipFill>
        <p:spPr>
          <a:xfrm>
            <a:off x="4081463" y="3829050"/>
            <a:ext cx="490538" cy="490538"/>
          </a:xfrm>
          <a:prstGeom prst="rect">
            <a:avLst/>
          </a:prstGeom>
        </p:spPr>
      </p:pic>
      <p:pic>
        <p:nvPicPr>
          <p:cNvPr id="44" name="Image 9" descr="preencoded.png"/>
          <p:cNvPicPr>
            <a:picLocks noChangeAspect="1"/>
          </p:cNvPicPr>
          <p:nvPr/>
        </p:nvPicPr>
        <p:blipFill>
          <a:blip r:embed="rId9"/>
          <a:stretch>
            <a:fillRect/>
          </a:stretch>
        </p:blipFill>
        <p:spPr>
          <a:xfrm>
            <a:off x="4105275" y="3848100"/>
            <a:ext cx="454819" cy="454819"/>
          </a:xfrm>
          <a:prstGeom prst="rect">
            <a:avLst/>
          </a:prstGeom>
        </p:spPr>
      </p:pic>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03dc1ca-d031-49c1-95b3-df99ffa1ffc6">
      <UserInfo>
        <DisplayName/>
        <AccountId xsi:nil="true"/>
        <AccountType/>
      </UserInfo>
    </SharedWithUsers>
    <TaxCatchAll xmlns="403dc1ca-d031-49c1-95b3-df99ffa1ffc6" xsi:nil="true"/>
    <lcf76f155ced4ddcb4097134ff3c332f xmlns="b78d884f-ee32-4c61-9e3d-320756ce0ef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FA8709ADEEE0419F1BA88C0A710F90" ma:contentTypeVersion="18" ma:contentTypeDescription="Create a new document." ma:contentTypeScope="" ma:versionID="111339ce5b7dc32436c1dae0a54576a9">
  <xsd:schema xmlns:xsd="http://www.w3.org/2001/XMLSchema" xmlns:xs="http://www.w3.org/2001/XMLSchema" xmlns:p="http://schemas.microsoft.com/office/2006/metadata/properties" xmlns:ns2="986647d1-b426-499b-a8b4-6767312b0c7f" xmlns:ns3="403dc1ca-d031-49c1-95b3-df99ffa1ffc6" xmlns:ns4="ba418874-f975-43cf-84e3-23cd54aa4354" xmlns:ns5="b78d884f-ee32-4c61-9e3d-320756ce0ef7" targetNamespace="http://schemas.microsoft.com/office/2006/metadata/properties" ma:root="true" ma:fieldsID="5187a91af756d96a71f9f81705c20182" ns2:_="" ns3:_="" ns4:_="" ns5:_="">
    <xsd:import namespace="986647d1-b426-499b-a8b4-6767312b0c7f"/>
    <xsd:import namespace="403dc1ca-d031-49c1-95b3-df99ffa1ffc6"/>
    <xsd:import namespace="ba418874-f975-43cf-84e3-23cd54aa4354"/>
    <xsd:import namespace="b78d884f-ee32-4c61-9e3d-320756ce0e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4:SharedWithDetails" minOccurs="0"/>
                <xsd:element ref="ns2:MediaServiceGenerationTime" minOccurs="0"/>
                <xsd:element ref="ns2:MediaServiceEventHashCode" minOccurs="0"/>
                <xsd:element ref="ns2:MediaServiceAutoKeyPoints" minOccurs="0"/>
                <xsd:element ref="ns2:MediaServiceKeyPoints" minOccurs="0"/>
                <xsd:element ref="ns5:MediaLengthInSeconds" minOccurs="0"/>
                <xsd:element ref="ns5:lcf76f155ced4ddcb4097134ff3c332f" minOccurs="0"/>
                <xsd:element ref="ns3:TaxCatchAll"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6647d1-b426-499b-a8b4-6767312b0c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3dc1ca-d031-49c1-95b3-df99ffa1ffc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3" nillable="true" ma:displayName="Taxonomy Catch All Column" ma:hidden="true" ma:list="{7181e4f3-6660-4af2-a74c-683136ced851}" ma:internalName="TaxCatchAll" ma:showField="CatchAllData" ma:web="403dc1ca-d031-49c1-95b3-df99ffa1ff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418874-f975-43cf-84e3-23cd54aa4354" elementFormDefault="qualified">
    <xsd:import namespace="http://schemas.microsoft.com/office/2006/documentManagement/types"/>
    <xsd:import namespace="http://schemas.microsoft.com/office/infopath/2007/PartnerControls"/>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8d884f-ee32-4c61-9e3d-320756ce0ef7" elementFormDefault="qualified">
    <xsd:import namespace="http://schemas.microsoft.com/office/2006/documentManagement/types"/>
    <xsd:import namespace="http://schemas.microsoft.com/office/infopath/2007/PartnerControls"/>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f71162-e65b-4dbb-b46d-a75f1e3d83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6D60AE-63B4-4BD4-8250-7FF054E9B256}">
  <ds:schemaRefs>
    <ds:schemaRef ds:uri="http://schemas.microsoft.com/sharepoint/v3/contenttype/forms"/>
  </ds:schemaRefs>
</ds:datastoreItem>
</file>

<file path=customXml/itemProps2.xml><?xml version="1.0" encoding="utf-8"?>
<ds:datastoreItem xmlns:ds="http://schemas.openxmlformats.org/officeDocument/2006/customXml" ds:itemID="{4332F679-DD65-4789-ADF1-1DC954480DEC}">
  <ds:schemaRefs>
    <ds:schemaRef ds:uri="986647d1-b426-499b-a8b4-6767312b0c7f"/>
    <ds:schemaRef ds:uri="http://www.w3.org/XML/1998/namespace"/>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403dc1ca-d031-49c1-95b3-df99ffa1ffc6"/>
    <ds:schemaRef ds:uri="http://schemas.microsoft.com/office/infopath/2007/PartnerControls"/>
    <ds:schemaRef ds:uri="b78d884f-ee32-4c61-9e3d-320756ce0ef7"/>
    <ds:schemaRef ds:uri="ba418874-f975-43cf-84e3-23cd54aa4354"/>
    <ds:schemaRef ds:uri="http://schemas.microsoft.com/office/2006/metadata/properties"/>
  </ds:schemaRefs>
</ds:datastoreItem>
</file>

<file path=customXml/itemProps3.xml><?xml version="1.0" encoding="utf-8"?>
<ds:datastoreItem xmlns:ds="http://schemas.openxmlformats.org/officeDocument/2006/customXml" ds:itemID="{DDEDC887-7EEC-4444-8587-E177266F0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6647d1-b426-499b-a8b4-6767312b0c7f"/>
    <ds:schemaRef ds:uri="403dc1ca-d031-49c1-95b3-df99ffa1ffc6"/>
    <ds:schemaRef ds:uri="ba418874-f975-43cf-84e3-23cd54aa4354"/>
    <ds:schemaRef ds:uri="b78d884f-ee32-4c61-9e3d-320756ce0e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265</TotalTime>
  <Words>3015</Words>
  <Application>Microsoft Office PowerPoint</Application>
  <PresentationFormat>On-screen Show (16:9)</PresentationFormat>
  <Paragraphs>205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Vanessa Macdonald</cp:lastModifiedBy>
  <cp:revision>11</cp:revision>
  <cp:lastPrinted>2026-01-05T08:00:19Z</cp:lastPrinted>
  <dcterms:created xsi:type="dcterms:W3CDTF">2025-05-08T08:16:25Z</dcterms:created>
  <dcterms:modified xsi:type="dcterms:W3CDTF">2026-07-13T06:37:44Z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0x01010059FA8709ADEEE0419F1BA88C0A710F90</vt:lpwstr>
  </property>
</Properties>
</file>