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7772400" cy="100584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BEB"/>
    <a:srgbClr val="122E5E"/>
    <a:srgbClr val="A50021"/>
    <a:srgbClr val="EF98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5EC3C6-97E9-9B26-FA9B-9485352DC584}" v="39" dt="2026-08-11T22:05:27.579"/>
    <p1510:client id="{D54A45F2-21F2-4B8C-84FE-B32CE9E3FB7A}" v="13" dt="2026-08-11T13:24:53.9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2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30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picture frame with leaves and fruits&#10;&#10;Description automatically generated">
            <a:extLst>
              <a:ext uri="{FF2B5EF4-FFF2-40B4-BE49-F238E27FC236}">
                <a16:creationId xmlns:a16="http://schemas.microsoft.com/office/drawing/2014/main" id="{EE0348A5-3298-12EB-DFF5-EC3AC625B1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EA9A3FC-ED64-C7A6-380C-92A79C27494C}"/>
              </a:ext>
            </a:extLst>
          </p:cNvPr>
          <p:cNvSpPr/>
          <p:nvPr userDrawn="1"/>
        </p:nvSpPr>
        <p:spPr>
          <a:xfrm>
            <a:off x="-12700" y="6908800"/>
            <a:ext cx="7124700" cy="18415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1F5972-334D-ECBD-7781-A715D4CB3582}"/>
              </a:ext>
            </a:extLst>
          </p:cNvPr>
          <p:cNvSpPr/>
          <p:nvPr userDrawn="1"/>
        </p:nvSpPr>
        <p:spPr>
          <a:xfrm>
            <a:off x="0" y="6769100"/>
            <a:ext cx="7112000" cy="26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53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white border with leaves&#10;&#10;Description automatically generated">
            <a:extLst>
              <a:ext uri="{FF2B5EF4-FFF2-40B4-BE49-F238E27FC236}">
                <a16:creationId xmlns:a16="http://schemas.microsoft.com/office/drawing/2014/main" id="{86509030-49BA-02A7-116C-E97DD7BF36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089" y="-244703"/>
            <a:ext cx="8150577" cy="1054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83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63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ity.club/lists/suggestions/limite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5365702-48C9-CD01-F3D2-B2DFC2C1AECE}"/>
              </a:ext>
            </a:extLst>
          </p:cNvPr>
          <p:cNvSpPr/>
          <p:nvPr/>
        </p:nvSpPr>
        <p:spPr>
          <a:xfrm>
            <a:off x="459082" y="8818350"/>
            <a:ext cx="6994326" cy="857235"/>
          </a:xfrm>
          <a:prstGeom prst="roundRect">
            <a:avLst/>
          </a:prstGeom>
          <a:solidFill>
            <a:srgbClr val="DEEB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49C5D7-A2B6-833B-5CFF-F85B5442E8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728" y="3750261"/>
            <a:ext cx="3730760" cy="194158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4CE3CB0-5C6C-4511-A2C6-0CA474804742}"/>
              </a:ext>
            </a:extLst>
          </p:cNvPr>
          <p:cNvSpPr txBox="1"/>
          <p:nvPr/>
        </p:nvSpPr>
        <p:spPr>
          <a:xfrm>
            <a:off x="463922" y="401327"/>
            <a:ext cx="2900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122E5E"/>
                </a:solidFill>
                <a:latin typeface="Footlight MT Light" panose="0204060206030A020304" pitchFamily="18" charset="0"/>
              </a:rPr>
              <a:t>All Day Breakfast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A1229D-0A3B-4634-8948-1B4FF2D2FA7B}"/>
              </a:ext>
            </a:extLst>
          </p:cNvPr>
          <p:cNvSpPr txBox="1"/>
          <p:nvPr/>
        </p:nvSpPr>
        <p:spPr>
          <a:xfrm>
            <a:off x="463922" y="2913661"/>
            <a:ext cx="3161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122E5E"/>
                </a:solidFill>
                <a:latin typeface="Footlight MT Light" panose="0204060206030A020304" pitchFamily="18" charset="0"/>
              </a:rPr>
              <a:t>Lighter Fare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E11989-C6EE-4CAE-9EEC-67105358A5A7}"/>
              </a:ext>
            </a:extLst>
          </p:cNvPr>
          <p:cNvSpPr txBox="1"/>
          <p:nvPr/>
        </p:nvSpPr>
        <p:spPr>
          <a:xfrm>
            <a:off x="463922" y="864678"/>
            <a:ext cx="3161943" cy="17988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Fresh Omelet 		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Either sausage, bacon, veggie or ham and (1) side and a biscuit or (2) pieces of toast</a:t>
            </a:r>
          </a:p>
          <a:p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Pinecrest Breakfast Plate	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choice of two eggs any style, bacon or sausage, and toast or 1 biscuit </a:t>
            </a:r>
          </a:p>
          <a:p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2 Pancakes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E4109D-DED2-4AD4-A131-7B9FEFB85664}"/>
              </a:ext>
            </a:extLst>
          </p:cNvPr>
          <p:cNvSpPr txBox="1"/>
          <p:nvPr/>
        </p:nvSpPr>
        <p:spPr>
          <a:xfrm>
            <a:off x="463923" y="3436882"/>
            <a:ext cx="3166781" cy="12937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Soup &amp; Salad		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Soup of the day &amp; side salad</a:t>
            </a:r>
          </a:p>
          <a:p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Pinecrest Trio Plate	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Chicken salad, pimento cheese salad and fruit salad</a:t>
            </a:r>
          </a:p>
          <a:p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755D33-00EF-3598-3D74-6805272B664B}"/>
              </a:ext>
            </a:extLst>
          </p:cNvPr>
          <p:cNvSpPr txBox="1"/>
          <p:nvPr/>
        </p:nvSpPr>
        <p:spPr>
          <a:xfrm>
            <a:off x="459082" y="4734328"/>
            <a:ext cx="3161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122E5E"/>
                </a:solidFill>
                <a:latin typeface="Footlight MT Light" panose="0204060206030A020304" pitchFamily="18" charset="0"/>
              </a:rPr>
              <a:t>Fresh off the Grill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602296-BA76-8E98-7384-9E007A71F5D3}"/>
              </a:ext>
            </a:extLst>
          </p:cNvPr>
          <p:cNvSpPr txBox="1"/>
          <p:nvPr/>
        </p:nvSpPr>
        <p:spPr>
          <a:xfrm>
            <a:off x="459082" y="5162828"/>
            <a:ext cx="3215902" cy="34895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US" sz="1400" i="1" dirty="0"/>
              <a:t>All grill items are served with your choice of two side dishes unless stated.</a:t>
            </a:r>
          </a:p>
          <a:p>
            <a:pPr>
              <a:spcAft>
                <a:spcPts val="600"/>
              </a:spcAft>
            </a:pPr>
            <a:r>
              <a:rPr lang="en-US" sz="1600" b="1"/>
              <a:t>10oz Choice Ribeye	</a:t>
            </a:r>
            <a:endParaRPr lang="en-US" sz="1600" b="1"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Salmon Filet		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Marinated Chicken	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White Fish			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Available either blackened or plain</a:t>
            </a:r>
          </a:p>
          <a:p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Quesadilla			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Chicken or cheese. Served with one side, sour cream, and salsa</a:t>
            </a:r>
          </a:p>
          <a:p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Shrimp			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 shrimp either blackened or fried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236467-5D23-2110-9542-ADA48D7E7556}"/>
              </a:ext>
            </a:extLst>
          </p:cNvPr>
          <p:cNvSpPr txBox="1"/>
          <p:nvPr/>
        </p:nvSpPr>
        <p:spPr>
          <a:xfrm>
            <a:off x="4097416" y="382815"/>
            <a:ext cx="3211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122E5E"/>
                </a:solidFill>
                <a:latin typeface="Footlight MT Light" panose="0204060206030A020304" pitchFamily="18" charset="0"/>
              </a:rPr>
              <a:t>Handhelds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60A4D9-1296-D371-B301-B6FB2159978B}"/>
              </a:ext>
            </a:extLst>
          </p:cNvPr>
          <p:cNvSpPr txBox="1"/>
          <p:nvPr/>
        </p:nvSpPr>
        <p:spPr>
          <a:xfrm>
            <a:off x="4141699" y="796224"/>
            <a:ext cx="3166778" cy="39651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US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Served with one (1) side dish</a:t>
            </a:r>
          </a:p>
          <a:p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Club Sandwich		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Turkey, lettuce, tomato, bacon, mayo</a:t>
            </a:r>
          </a:p>
          <a:p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Pinecrest Burger		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</a:rPr>
              <a:t>Add cheese and/or bacon </a:t>
            </a:r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Philly Cheesesteak 		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Grilled with grilled onions, bell pepper and Swiss cheese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Grilled Cheese		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BLT			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Grilled or Fried Fish Po’boy	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Shrimp can be grilled or fried</a:t>
            </a:r>
          </a:p>
          <a:p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Grilled or Fried Shrimp Po’boy	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Shrimp can be grilled or fried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2D194A-7FBF-D8D1-C8E1-53BE610D4870}"/>
              </a:ext>
            </a:extLst>
          </p:cNvPr>
          <p:cNvSpPr txBox="1"/>
          <p:nvPr/>
        </p:nvSpPr>
        <p:spPr>
          <a:xfrm>
            <a:off x="4146537" y="4734328"/>
            <a:ext cx="3478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122E5E"/>
                </a:solidFill>
                <a:latin typeface="Footlight MT Light" panose="0204060206030A020304" pitchFamily="18" charset="0"/>
              </a:rPr>
              <a:t>Favorites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CB7C1E-AA9F-4DA9-B531-A329E4B817E6}"/>
              </a:ext>
            </a:extLst>
          </p:cNvPr>
          <p:cNvSpPr txBox="1"/>
          <p:nvPr/>
        </p:nvSpPr>
        <p:spPr>
          <a:xfrm>
            <a:off x="4097417" y="5162828"/>
            <a:ext cx="3355991" cy="36200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Chicken Strip Basket		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 chicken strips fried or grilled served with fries</a:t>
            </a:r>
          </a:p>
          <a:p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Chicken Fried Steak		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House battered chicken fried steak served with fries</a:t>
            </a:r>
          </a:p>
          <a:p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Fish &amp; Chips		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House fried fish with fries</a:t>
            </a:r>
          </a:p>
          <a:p>
            <a:pPr>
              <a:spcAft>
                <a:spcPts val="600"/>
              </a:spcAft>
            </a:pPr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2 Egg Rolls			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Large Pizza-8 Slices		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Pepperoni, cheese, supreme or Italian sausage.  Extra cheese (+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3)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Extra meat (+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3)</a:t>
            </a:r>
          </a:p>
          <a:p>
            <a:r>
              <a:rPr lang="en-US" sz="1600" b="1"/>
              <a:t>Turkey Burger</a:t>
            </a:r>
            <a:endParaRPr lang="en-US" sz="1400" b="1"/>
          </a:p>
          <a:p>
            <a:r>
              <a:rPr lang="en-US" sz="1400"/>
              <a:t>Served with one side</a:t>
            </a:r>
            <a:endParaRPr lang="en-US" sz="1400" b="1">
              <a:ea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3FB2F9-A5C3-7514-9415-CCFB7CB5528D}"/>
              </a:ext>
            </a:extLst>
          </p:cNvPr>
          <p:cNvSpPr txBox="1"/>
          <p:nvPr/>
        </p:nvSpPr>
        <p:spPr>
          <a:xfrm>
            <a:off x="459082" y="8998995"/>
            <a:ext cx="168580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>
                <a:solidFill>
                  <a:srgbClr val="122E5E"/>
                </a:solidFill>
                <a:latin typeface="Footlight MT Light"/>
              </a:rPr>
              <a:t>Sides	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08BC85-C284-5832-CD99-B997E973F31A}"/>
              </a:ext>
            </a:extLst>
          </p:cNvPr>
          <p:cNvSpPr txBox="1"/>
          <p:nvPr/>
        </p:nvSpPr>
        <p:spPr>
          <a:xfrm>
            <a:off x="2144889" y="8940565"/>
            <a:ext cx="5308520" cy="640080"/>
          </a:xfrm>
          <a:prstGeom prst="rect">
            <a:avLst/>
          </a:prstGeom>
          <a:noFill/>
        </p:spPr>
        <p:txBody>
          <a:bodyPr wrap="square" numCol="3" spcCol="182880" rtlCol="0">
            <a:no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Sweet Potato Fries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Baked Potato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Green Beans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Mashed Potatoes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House Made Chips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French Fries   </a:t>
            </a:r>
          </a:p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Fried Okra             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Grilled Squash   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Onion Rings</a:t>
            </a:r>
          </a:p>
          <a:p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BA32F0D-3511-6F6F-94CA-DB5B850C8D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500430" y="8187072"/>
            <a:ext cx="789096" cy="63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0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59B218C97D264084611B115895DF0B" ma:contentTypeVersion="22" ma:contentTypeDescription="Create a new document." ma:contentTypeScope="" ma:versionID="24db7384dce177e9e921b94749b0b99e">
  <xsd:schema xmlns:xsd="http://www.w3.org/2001/XMLSchema" xmlns:xs="http://www.w3.org/2001/XMLSchema" xmlns:p="http://schemas.microsoft.com/office/2006/metadata/properties" xmlns:ns2="119a05a1-d937-403a-afc0-8a6d1863b3fe" xmlns:ns3="75002e75-9433-4b62-a046-6cc45773cbac" targetNamespace="http://schemas.microsoft.com/office/2006/metadata/properties" ma:root="true" ma:fieldsID="f96fcb44af3e5a6031e869ef77ebf4cd" ns2:_="" ns3:_="">
    <xsd:import namespace="119a05a1-d937-403a-afc0-8a6d1863b3fe"/>
    <xsd:import namespace="75002e75-9433-4b62-a046-6cc45773cb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DisplayPage" minOccurs="0"/>
                <xsd:element ref="ns2:DocumentGroup" minOccurs="0"/>
                <xsd:element ref="ns2:DocumentCategory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Department" minOccurs="0"/>
                <xsd:element ref="ns2:MediaServiceSearchProperties" minOccurs="0"/>
                <xsd:element ref="ns2:CXD" minOccurs="0"/>
                <xsd:element ref="ns2:NP_x002d_Cleanup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9a05a1-d937-403a-afc0-8a6d1863b3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DisplayPage" ma:index="18" nillable="true" ma:displayName="Display Page" ma:format="Dropdown" ma:indexed="true" ma:internalName="DisplayPage">
      <xsd:simpleType>
        <xsd:restriction base="dms:Text">
          <xsd:maxLength value="255"/>
        </xsd:restriction>
      </xsd:simpleType>
    </xsd:element>
    <xsd:element name="DocumentGroup" ma:index="19" nillable="true" ma:displayName="Document Group" ma:format="Dropdown" ma:indexed="true" ma:internalName="DocumentGroup">
      <xsd:simpleType>
        <xsd:restriction base="dms:Text">
          <xsd:maxLength value="255"/>
        </xsd:restriction>
      </xsd:simpleType>
    </xsd:element>
    <xsd:element name="DocumentCategory" ma:index="20" nillable="true" ma:displayName="Document Category" ma:format="Dropdown" ma:indexed="true" ma:internalName="DocumentCategory">
      <xsd:simpleType>
        <xsd:restriction base="dms:Text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912e36a2-49b7-4b00-ba12-1750025de1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Department" ma:index="26" nillable="true" ma:displayName="Department" ma:default="50" ma:description="CCLHG Designated Department Names" ma:format="Dropdown" ma:indexed="true" ma:internalName="Department">
      <xsd:simpleType>
        <xsd:restriction base="dms:Text">
          <xsd:maxLength value="255"/>
        </xsd:restriction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XD" ma:index="28" nillable="true" ma:displayName="CXD" ma:format="Dropdown" ma:indexed="true" ma:internalName="CXD">
      <xsd:simpleType>
        <xsd:restriction base="dms:Text">
          <xsd:maxLength value="255"/>
        </xsd:restriction>
      </xsd:simpleType>
    </xsd:element>
    <xsd:element name="NP_x002d_Cleanup" ma:index="29" nillable="true" ma:displayName="NP-Cleanup" ma:format="Dropdown" ma:indexed="true" ma:internalName="NP_x002d_Cleanup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002e75-9433-4b62-a046-6cc45773cbac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034e3fe8-eee7-471d-a67c-a991a46ddd74}" ma:internalName="TaxCatchAll" ma:showField="CatchAllData" ma:web="75002e75-9433-4b62-a046-6cc45773cb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splayPage xmlns="119a05a1-d937-403a-afc0-8a6d1863b3fe" xsi:nil="true"/>
    <lcf76f155ced4ddcb4097134ff3c332f xmlns="119a05a1-d937-403a-afc0-8a6d1863b3fe">
      <Terms xmlns="http://schemas.microsoft.com/office/infopath/2007/PartnerControls"/>
    </lcf76f155ced4ddcb4097134ff3c332f>
    <TaxCatchAll xmlns="75002e75-9433-4b62-a046-6cc45773cbac" xsi:nil="true"/>
    <DocumentGroup xmlns="119a05a1-d937-403a-afc0-8a6d1863b3fe">MENU-ACORN</DocumentGroup>
    <DocumentCategory xmlns="119a05a1-d937-403a-afc0-8a6d1863b3fe" xsi:nil="true"/>
    <Department xmlns="119a05a1-d937-403a-afc0-8a6d1863b3fe">B2C Marketing &amp; The HUB</Department>
    <CXD xmlns="119a05a1-d937-403a-afc0-8a6d1863b3fe" xsi:nil="true"/>
    <NP_x002d_Cleanup xmlns="119a05a1-d937-403a-afc0-8a6d1863b3f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109CF8-37B5-4D1F-8BA1-B0C84C9A99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9a05a1-d937-403a-afc0-8a6d1863b3fe"/>
    <ds:schemaRef ds:uri="75002e75-9433-4b62-a046-6cc45773cb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F9C8CC-8C36-442A-936F-8B9793C10FCF}">
  <ds:schemaRefs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75002e75-9433-4b62-a046-6cc45773cbac"/>
    <ds:schemaRef ds:uri="119a05a1-d937-403a-afc0-8a6d1863b3fe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F3B6749-0113-4453-B21F-2BF44117694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cd62b7dd-4b48-44bd-90e7-e143a22c8ead}" enabled="0" method="" siteId="{cd62b7dd-4b48-44bd-90e7-e143a22c8ea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5823</TotalTime>
  <Words>387</Words>
  <Application>Microsoft Office PowerPoint</Application>
  <PresentationFormat>Custom</PresentationFormat>
  <Paragraphs>60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Acorn Grove _8.5x11</dc:title>
  <dc:creator>Schoepf, Marlene</dc:creator>
  <cp:lastModifiedBy>Higuera, Mike</cp:lastModifiedBy>
  <cp:revision>38</cp:revision>
  <cp:lastPrinted>2026-08-11T16:23:41Z</cp:lastPrinted>
  <dcterms:created xsi:type="dcterms:W3CDTF">2020-12-08T18:49:56Z</dcterms:created>
  <dcterms:modified xsi:type="dcterms:W3CDTF">2026-08-11T22:05:47Z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0x0101009A59B218C97D264084611B115895DF0B</vt:lpwstr>
  </property>
  <property fmtid="{D5CDD505-2E9C-101B-9397-08002B2CF9AE}" pid="3" name="MediaServiceImageTags">
    <vt:lpwstr/>
  </property>
</Properties>
</file>