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80" r:id="rId3"/>
    <p:sldId id="261" r:id="rId4"/>
    <p:sldId id="257" r:id="rId5"/>
    <p:sldId id="276" r:id="rId6"/>
    <p:sldId id="277" r:id="rId7"/>
    <p:sldId id="262" r:id="rId8"/>
    <p:sldId id="263" r:id="rId9"/>
    <p:sldId id="270" r:id="rId10"/>
    <p:sldId id="279" r:id="rId11"/>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修正依頼②" initials="Wユ" lastIdx="16" clrIdx="0">
    <p:extLst>
      <p:ext uri="{19B8F6BF-5375-455C-9EA6-DF929625EA0E}">
        <p15:presenceInfo xmlns:p15="http://schemas.microsoft.com/office/powerpoint/2012/main" userId="修正依頼②" providerId="None"/>
      </p:ext>
    </p:extLst>
  </p:cmAuthor>
  <p:cmAuthor id="2" name="Yuma Hirato" initials="" lastIdx="1" clrIdx="1">
    <p:extLst>
      <p:ext uri="{19B8F6BF-5375-455C-9EA6-DF929625EA0E}">
        <p15:presenceInfo xmlns:p15="http://schemas.microsoft.com/office/powerpoint/2012/main" userId="S::yuma.hirato@forstartups.com::40b94cc0-a1e7-4ff4-be02-d49199da2d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CCFFFF"/>
    <a:srgbClr val="CCECFF"/>
    <a:srgbClr val="99CC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29" autoAdjust="0"/>
    <p:restoredTop sz="94660"/>
  </p:normalViewPr>
  <p:slideViewPr>
    <p:cSldViewPr snapToGrid="0">
      <p:cViewPr varScale="1">
        <p:scale>
          <a:sx n="119" d="100"/>
          <a:sy n="119" d="100"/>
        </p:scale>
        <p:origin x="83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448" cy="497838"/>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3" y="1"/>
            <a:ext cx="2945448" cy="497838"/>
          </a:xfrm>
          <a:prstGeom prst="rect">
            <a:avLst/>
          </a:prstGeom>
        </p:spPr>
        <p:txBody>
          <a:bodyPr vert="horz" lIns="91312" tIns="45656" rIns="91312" bIns="45656" rtlCol="0"/>
          <a:lstStyle>
            <a:lvl1pPr algn="r">
              <a:defRPr sz="1200"/>
            </a:lvl1pPr>
          </a:lstStyle>
          <a:p>
            <a:fld id="{B49E83EB-724F-4254-81B3-88182BA75CFB}" type="datetimeFigureOut">
              <a:rPr kumimoji="1" lang="ja-JP" altLang="en-US" smtClean="0"/>
              <a:t>2025/7/31</a:t>
            </a:fld>
            <a:endParaRPr kumimoji="1" lang="ja-JP" altLang="en-US"/>
          </a:p>
        </p:txBody>
      </p:sp>
      <p:sp>
        <p:nvSpPr>
          <p:cNvPr id="4" name="フッター プレースホルダー 3"/>
          <p:cNvSpPr>
            <a:spLocks noGrp="1"/>
          </p:cNvSpPr>
          <p:nvPr>
            <p:ph type="ftr" sz="quarter" idx="2"/>
          </p:nvPr>
        </p:nvSpPr>
        <p:spPr>
          <a:xfrm>
            <a:off x="0" y="9428800"/>
            <a:ext cx="2945448" cy="497838"/>
          </a:xfrm>
          <a:prstGeom prst="rect">
            <a:avLst/>
          </a:prstGeom>
        </p:spPr>
        <p:txBody>
          <a:bodyPr vert="horz" lIns="91312" tIns="45656" rIns="91312" bIns="4565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3" y="9428800"/>
            <a:ext cx="2945448" cy="497838"/>
          </a:xfrm>
          <a:prstGeom prst="rect">
            <a:avLst/>
          </a:prstGeom>
        </p:spPr>
        <p:txBody>
          <a:bodyPr vert="horz" lIns="91312" tIns="45656" rIns="91312" bIns="45656" rtlCol="0" anchor="b"/>
          <a:lstStyle>
            <a:lvl1pPr algn="r">
              <a:defRPr sz="1200"/>
            </a:lvl1pPr>
          </a:lstStyle>
          <a:p>
            <a:fld id="{985F7C5C-3730-43E4-BFB0-6CB69ECB50C2}" type="slidenum">
              <a:rPr kumimoji="1" lang="ja-JP" altLang="en-US" smtClean="0"/>
              <a:t>‹#›</a:t>
            </a:fld>
            <a:endParaRPr kumimoji="1" lang="ja-JP" altLang="en-US"/>
          </a:p>
        </p:txBody>
      </p:sp>
    </p:spTree>
    <p:extLst>
      <p:ext uri="{BB962C8B-B14F-4D97-AF65-F5344CB8AC3E}">
        <p14:creationId xmlns:p14="http://schemas.microsoft.com/office/powerpoint/2010/main" val="17089168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312" tIns="45656" rIns="91312" bIns="45656" rtlCol="0"/>
          <a:lstStyle>
            <a:lvl1pPr algn="r">
              <a:defRPr sz="1200"/>
            </a:lvl1pPr>
          </a:lstStyle>
          <a:p>
            <a:fld id="{B5C1C338-FFD9-4547-8F1A-188C07A835E7}" type="datetimeFigureOut">
              <a:rPr kumimoji="1" lang="ja-JP" altLang="en-US" smtClean="0"/>
              <a:t>2025/7/31</a:t>
            </a:fld>
            <a:endParaRPr kumimoji="1" lang="ja-JP" altLang="en-US"/>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4"/>
            <a:ext cx="2945659" cy="498055"/>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312" tIns="45656" rIns="91312" bIns="45656" rtlCol="0" anchor="b"/>
          <a:lstStyle>
            <a:lvl1pPr algn="r">
              <a:defRPr sz="1200"/>
            </a:lvl1pPr>
          </a:lstStyle>
          <a:p>
            <a:fld id="{55810818-AB35-41E6-BC2F-367B68455E6C}" type="slidenum">
              <a:rPr kumimoji="1" lang="ja-JP" altLang="en-US" smtClean="0"/>
              <a:t>‹#›</a:t>
            </a:fld>
            <a:endParaRPr kumimoji="1" lang="ja-JP" altLang="en-US"/>
          </a:p>
        </p:txBody>
      </p:sp>
    </p:spTree>
    <p:extLst>
      <p:ext uri="{BB962C8B-B14F-4D97-AF65-F5344CB8AC3E}">
        <p14:creationId xmlns:p14="http://schemas.microsoft.com/office/powerpoint/2010/main" val="25143163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EDAE88D-623F-4864-AB0E-646F66F98B43}" type="datetimeFigureOut">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3844284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DAE88D-623F-4864-AB0E-646F66F98B43}" type="datetimeFigureOut">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2027837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DAE88D-623F-4864-AB0E-646F66F98B43}" type="datetimeFigureOut">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434149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DAE88D-623F-4864-AB0E-646F66F98B43}" type="datetimeFigureOut">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2560149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EDAE88D-623F-4864-AB0E-646F66F98B43}" type="datetimeFigureOut">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3448684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EDAE88D-623F-4864-AB0E-646F66F98B43}" type="datetimeFigureOut">
              <a:rPr kumimoji="1" lang="ja-JP" altLang="en-US" smtClean="0"/>
              <a:t>2025/7/31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4138162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EDAE88D-623F-4864-AB0E-646F66F98B43}" type="datetimeFigureOut">
              <a:rPr kumimoji="1" lang="ja-JP" altLang="en-US" smtClean="0"/>
              <a:t>2025/7/31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4244572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EDAE88D-623F-4864-AB0E-646F66F98B43}" type="datetimeFigureOut">
              <a:rPr kumimoji="1" lang="ja-JP" altLang="en-US" smtClean="0"/>
              <a:t>2025/7/31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270817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DAE88D-623F-4864-AB0E-646F66F98B43}" type="datetimeFigureOut">
              <a:rPr kumimoji="1" lang="ja-JP" altLang="en-US" smtClean="0"/>
              <a:t>2025/7/31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534945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DAE88D-623F-4864-AB0E-646F66F98B43}" type="datetimeFigureOut">
              <a:rPr kumimoji="1" lang="ja-JP" altLang="en-US" smtClean="0"/>
              <a:t>2025/7/31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1132384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DAE88D-623F-4864-AB0E-646F66F98B43}" type="datetimeFigureOut">
              <a:rPr kumimoji="1" lang="ja-JP" altLang="en-US" smtClean="0"/>
              <a:t>2025/7/31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4232887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AE88D-623F-4864-AB0E-646F66F98B43}" type="datetimeFigureOut">
              <a:rPr kumimoji="1" lang="ja-JP" altLang="en-US" smtClean="0"/>
              <a:t>2025/7/31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27418672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EF51C65-8A53-4F80-A4E9-4FCFBD3A0EC7}"/>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1</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7EA7A96-9C50-42BB-9647-737AB37D3001}"/>
              </a:ext>
            </a:extLst>
          </p:cNvPr>
          <p:cNvSpPr txBox="1"/>
          <p:nvPr/>
        </p:nvSpPr>
        <p:spPr>
          <a:xfrm>
            <a:off x="-1" y="230710"/>
            <a:ext cx="9906000" cy="1566337"/>
          </a:xfrm>
          <a:prstGeom prst="rect">
            <a:avLst/>
          </a:prstGeom>
          <a:noFill/>
        </p:spPr>
        <p:txBody>
          <a:bodyPr wrap="square" lIns="36000" tIns="36000" rIns="36000" bIns="36000" rtlCol="0" anchor="ctr" anchorCtr="0">
            <a:noAutofit/>
          </a:bodyPr>
          <a:lstStyle/>
          <a:p>
            <a:pPr algn="ctr">
              <a:lnSpc>
                <a:spcPts val="4000"/>
              </a:lnSpc>
            </a:pPr>
            <a:r>
              <a:rPr kumimoji="1" lang="ja-JP" altLang="en-US" sz="2400" b="1" dirty="0">
                <a:solidFill>
                  <a:srgbClr val="FF0000"/>
                </a:solidFill>
                <a:latin typeface="メイリオ" panose="020B0604030504040204" pitchFamily="50" charset="-128"/>
                <a:ea typeface="メイリオ" panose="020B0604030504040204" pitchFamily="50" charset="-128"/>
              </a:rPr>
              <a:t>令和７年度　浜松地域スタートアップ連携促進事業</a:t>
            </a:r>
            <a:endParaRPr kumimoji="1" lang="en-US" altLang="ja-JP" sz="2400" b="1" dirty="0">
              <a:solidFill>
                <a:srgbClr val="FF0000"/>
              </a:solidFill>
              <a:latin typeface="メイリオ" panose="020B0604030504040204" pitchFamily="50" charset="-128"/>
              <a:ea typeface="メイリオ" panose="020B0604030504040204" pitchFamily="50" charset="-128"/>
            </a:endParaRPr>
          </a:p>
          <a:p>
            <a:pPr algn="ctr">
              <a:lnSpc>
                <a:spcPts val="4000"/>
              </a:lnSpc>
            </a:pPr>
            <a:r>
              <a:rPr kumimoji="1" lang="ja-JP" altLang="en-US" sz="2400" b="1" dirty="0">
                <a:solidFill>
                  <a:srgbClr val="FF0000"/>
                </a:solidFill>
                <a:latin typeface="メイリオ" panose="020B0604030504040204" pitchFamily="50" charset="-128"/>
                <a:ea typeface="メイリオ" panose="020B0604030504040204" pitchFamily="50" charset="-128"/>
              </a:rPr>
              <a:t>応募様式</a:t>
            </a:r>
          </a:p>
        </p:txBody>
      </p:sp>
      <p:sp>
        <p:nvSpPr>
          <p:cNvPr id="9" name="テキスト ボックス 8">
            <a:extLst>
              <a:ext uri="{FF2B5EF4-FFF2-40B4-BE49-F238E27FC236}">
                <a16:creationId xmlns:a16="http://schemas.microsoft.com/office/drawing/2014/main" id="{A20BDF5B-FF05-4CAC-A5E1-6EC7063C1E3D}"/>
              </a:ext>
            </a:extLst>
          </p:cNvPr>
          <p:cNvSpPr txBox="1"/>
          <p:nvPr/>
        </p:nvSpPr>
        <p:spPr>
          <a:xfrm>
            <a:off x="3505198" y="1858432"/>
            <a:ext cx="2895601" cy="516466"/>
          </a:xfrm>
          <a:prstGeom prst="rect">
            <a:avLst/>
          </a:prstGeom>
          <a:noFill/>
        </p:spPr>
        <p:txBody>
          <a:bodyPr wrap="square" lIns="36000" tIns="36000" rIns="36000" bIns="36000" rtlCol="0" anchor="ctr" anchorCtr="0">
            <a:noAutofit/>
          </a:bodyPr>
          <a:lstStyle/>
          <a:p>
            <a:pPr algn="ctr"/>
            <a:r>
              <a:rPr kumimoji="1" lang="ja-JP" altLang="en-US" sz="2400" b="1" dirty="0">
                <a:solidFill>
                  <a:srgbClr val="FF0000"/>
                </a:solidFill>
                <a:latin typeface="メイリオ" panose="020B0604030504040204" pitchFamily="50" charset="-128"/>
                <a:ea typeface="メイリオ" panose="020B0604030504040204" pitchFamily="50" charset="-128"/>
              </a:rPr>
              <a:t>≪ 留意事項 ≫</a:t>
            </a:r>
          </a:p>
        </p:txBody>
      </p:sp>
      <p:sp>
        <p:nvSpPr>
          <p:cNvPr id="11" name="テキスト ボックス 10">
            <a:extLst>
              <a:ext uri="{FF2B5EF4-FFF2-40B4-BE49-F238E27FC236}">
                <a16:creationId xmlns:a16="http://schemas.microsoft.com/office/drawing/2014/main" id="{29728F72-BB91-4034-AB18-8344849F815D}"/>
              </a:ext>
            </a:extLst>
          </p:cNvPr>
          <p:cNvSpPr txBox="1"/>
          <p:nvPr/>
        </p:nvSpPr>
        <p:spPr>
          <a:xfrm>
            <a:off x="-1" y="2497667"/>
            <a:ext cx="9906000" cy="4360333"/>
          </a:xfrm>
          <a:prstGeom prst="rect">
            <a:avLst/>
          </a:prstGeom>
          <a:noFill/>
        </p:spPr>
        <p:txBody>
          <a:bodyPr wrap="square" lIns="36000" tIns="36000" rIns="36000" bIns="36000" rtlCol="0" anchor="ctr" anchorCtr="0">
            <a:noAutofit/>
          </a:bodyPr>
          <a:lstStyle/>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① 記入に際しては、簡潔明瞭を旨とし、イメージ図や画像を活用することにより、分かりや</a:t>
            </a:r>
            <a:endParaRPr kumimoji="1" lang="en-US" altLang="ja-JP" b="1"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　 </a:t>
            </a:r>
            <a:r>
              <a:rPr kumimoji="1" lang="ja-JP" altLang="en-US" b="1" dirty="0" err="1">
                <a:solidFill>
                  <a:srgbClr val="FF0000"/>
                </a:solidFill>
                <a:latin typeface="メイリオ" panose="020B0604030504040204" pitchFamily="50" charset="-128"/>
                <a:ea typeface="メイリオ" panose="020B0604030504040204" pitchFamily="50" charset="-128"/>
              </a:rPr>
              <a:t>すくする</a:t>
            </a:r>
            <a:r>
              <a:rPr kumimoji="1" lang="ja-JP" altLang="en-US" b="1" dirty="0">
                <a:solidFill>
                  <a:srgbClr val="FF0000"/>
                </a:solidFill>
                <a:latin typeface="メイリオ" panose="020B0604030504040204" pitchFamily="50" charset="-128"/>
                <a:ea typeface="メイリオ" panose="020B0604030504040204" pitchFamily="50" charset="-128"/>
              </a:rPr>
              <a:t>よう努めてください。</a:t>
            </a:r>
            <a:endParaRPr kumimoji="1" lang="en-US" altLang="ja-JP" b="1"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② 「６</a:t>
            </a:r>
            <a:r>
              <a:rPr kumimoji="1" lang="en-US" altLang="ja-JP" b="1" dirty="0">
                <a:solidFill>
                  <a:srgbClr val="FF0000"/>
                </a:solidFill>
                <a:latin typeface="メイリオ" panose="020B0604030504040204" pitchFamily="50" charset="-128"/>
                <a:ea typeface="メイリオ" panose="020B0604030504040204" pitchFamily="50" charset="-128"/>
              </a:rPr>
              <a:t> </a:t>
            </a:r>
            <a:r>
              <a:rPr kumimoji="1" lang="ja-JP" altLang="en-US" b="1" dirty="0">
                <a:solidFill>
                  <a:srgbClr val="FF0000"/>
                </a:solidFill>
                <a:latin typeface="メイリオ" panose="020B0604030504040204" pitchFamily="50" charset="-128"/>
                <a:ea typeface="メイリオ" panose="020B0604030504040204" pitchFamily="50" charset="-128"/>
              </a:rPr>
              <a:t>プロジェクトの概要」以降の事業計画に関する資料は</a:t>
            </a:r>
            <a:r>
              <a:rPr kumimoji="1" lang="en-US" altLang="ja-JP" b="1" u="sng" dirty="0">
                <a:solidFill>
                  <a:srgbClr val="FF0000"/>
                </a:solidFill>
                <a:latin typeface="メイリオ" panose="020B0604030504040204" pitchFamily="50" charset="-128"/>
                <a:ea typeface="メイリオ" panose="020B0604030504040204" pitchFamily="50" charset="-128"/>
              </a:rPr>
              <a:t>15</a:t>
            </a:r>
            <a:r>
              <a:rPr kumimoji="1" lang="ja-JP" altLang="en-US" b="1" u="sng" dirty="0">
                <a:solidFill>
                  <a:srgbClr val="FF0000"/>
                </a:solidFill>
                <a:latin typeface="メイリオ" panose="020B0604030504040204" pitchFamily="50" charset="-128"/>
                <a:ea typeface="メイリオ" panose="020B0604030504040204" pitchFamily="50" charset="-128"/>
              </a:rPr>
              <a:t>ページ以内を目安</a:t>
            </a:r>
            <a:r>
              <a:rPr kumimoji="1" lang="ja-JP" altLang="en-US" b="1" dirty="0">
                <a:solidFill>
                  <a:srgbClr val="FF0000"/>
                </a:solidFill>
                <a:latin typeface="メイリオ" panose="020B0604030504040204" pitchFamily="50" charset="-128"/>
                <a:ea typeface="メイリオ" panose="020B0604030504040204" pitchFamily="50" charset="-128"/>
              </a:rPr>
              <a:t>に作成して</a:t>
            </a:r>
            <a:endParaRPr kumimoji="1" lang="en-US" altLang="ja-JP" b="1"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en-US" altLang="ja-JP" b="1" dirty="0">
                <a:solidFill>
                  <a:srgbClr val="FF0000"/>
                </a:solidFill>
                <a:latin typeface="メイリオ" panose="020B0604030504040204" pitchFamily="50" charset="-128"/>
                <a:ea typeface="メイリオ" panose="020B0604030504040204" pitchFamily="50" charset="-128"/>
              </a:rPr>
              <a:t>    </a:t>
            </a:r>
            <a:r>
              <a:rPr kumimoji="1" lang="ja-JP" altLang="en-US" b="1" dirty="0">
                <a:solidFill>
                  <a:srgbClr val="FF0000"/>
                </a:solidFill>
                <a:latin typeface="メイリオ" panose="020B0604030504040204" pitchFamily="50" charset="-128"/>
                <a:ea typeface="メイリオ" panose="020B0604030504040204" pitchFamily="50" charset="-128"/>
              </a:rPr>
              <a:t>ください。</a:t>
            </a:r>
            <a:endParaRPr kumimoji="1" lang="en-US" altLang="ja-JP" b="1"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③ スライドのサイズは、</a:t>
            </a:r>
            <a:r>
              <a:rPr kumimoji="1" lang="ja-JP" altLang="en-US" b="1" u="sng" dirty="0">
                <a:solidFill>
                  <a:srgbClr val="FF0000"/>
                </a:solidFill>
                <a:latin typeface="メイリオ" panose="020B0604030504040204" pitchFamily="50" charset="-128"/>
                <a:ea typeface="メイリオ" panose="020B0604030504040204" pitchFamily="50" charset="-128"/>
              </a:rPr>
              <a:t>「Ａ４」又は「１６：９」</a:t>
            </a:r>
            <a:r>
              <a:rPr kumimoji="1" lang="ja-JP" altLang="en-US" b="1" dirty="0">
                <a:solidFill>
                  <a:srgbClr val="FF0000"/>
                </a:solidFill>
                <a:latin typeface="メイリオ" panose="020B0604030504040204" pitchFamily="50" charset="-128"/>
                <a:ea typeface="メイリオ" panose="020B0604030504040204" pitchFamily="50" charset="-128"/>
              </a:rPr>
              <a:t>のいずれかに設定してください。</a:t>
            </a:r>
            <a:endParaRPr kumimoji="1" lang="en-US" altLang="ja-JP" b="1"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④ 表やスライドの記載スペースが足りない場合は、</a:t>
            </a:r>
            <a:r>
              <a:rPr kumimoji="1" lang="ja-JP" altLang="en-US" b="1" u="sng" dirty="0">
                <a:solidFill>
                  <a:srgbClr val="FF0000"/>
                </a:solidFill>
                <a:latin typeface="メイリオ" panose="020B0604030504040204" pitchFamily="50" charset="-128"/>
                <a:ea typeface="メイリオ" panose="020B0604030504040204" pitchFamily="50" charset="-128"/>
              </a:rPr>
              <a:t>スライドを次ページに追加</a:t>
            </a:r>
            <a:r>
              <a:rPr kumimoji="1" lang="ja-JP" altLang="en-US" b="1" dirty="0">
                <a:solidFill>
                  <a:srgbClr val="FF0000"/>
                </a:solidFill>
                <a:latin typeface="メイリオ" panose="020B0604030504040204" pitchFamily="50" charset="-128"/>
                <a:ea typeface="メイリオ" panose="020B0604030504040204" pitchFamily="50" charset="-128"/>
              </a:rPr>
              <a:t>してください。</a:t>
            </a: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⑤ フォントサイズは、</a:t>
            </a:r>
            <a:r>
              <a:rPr kumimoji="1" lang="ja-JP" altLang="en-US" b="1" u="sng" dirty="0">
                <a:solidFill>
                  <a:srgbClr val="FF0000"/>
                </a:solidFill>
                <a:latin typeface="メイリオ" panose="020B0604030504040204" pitchFamily="50" charset="-128"/>
                <a:ea typeface="メイリオ" panose="020B0604030504040204" pitchFamily="50" charset="-128"/>
              </a:rPr>
              <a:t>原則として、１４ポイント以上</a:t>
            </a:r>
            <a:r>
              <a:rPr kumimoji="1" lang="ja-JP" altLang="en-US" b="1" dirty="0">
                <a:solidFill>
                  <a:srgbClr val="FF0000"/>
                </a:solidFill>
                <a:latin typeface="メイリオ" panose="020B0604030504040204" pitchFamily="50" charset="-128"/>
                <a:ea typeface="メイリオ" panose="020B0604030504040204" pitchFamily="50" charset="-128"/>
              </a:rPr>
              <a:t>にしてください。</a:t>
            </a:r>
            <a:endParaRPr kumimoji="1" lang="en-US" altLang="ja-JP" b="1"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⑥ あらかじめ記載している</a:t>
            </a:r>
            <a:r>
              <a:rPr kumimoji="1" lang="ja-JP" altLang="en-US" b="1" u="sng" dirty="0">
                <a:solidFill>
                  <a:srgbClr val="FF0000"/>
                </a:solidFill>
                <a:latin typeface="メイリオ" panose="020B0604030504040204" pitchFamily="50" charset="-128"/>
                <a:ea typeface="メイリオ" panose="020B0604030504040204" pitchFamily="50" charset="-128"/>
              </a:rPr>
              <a:t>スライドの見出し、表、テキストボックス（黒文字）は、</a:t>
            </a:r>
            <a:endParaRPr kumimoji="1" lang="en-US" altLang="ja-JP" b="1" u="sng"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　</a:t>
            </a:r>
            <a:r>
              <a:rPr kumimoji="1" lang="ja-JP" altLang="en-US" b="1" u="sng" dirty="0">
                <a:solidFill>
                  <a:srgbClr val="FF0000"/>
                </a:solidFill>
                <a:latin typeface="メイリオ" panose="020B0604030504040204" pitchFamily="50" charset="-128"/>
                <a:ea typeface="メイリオ" panose="020B0604030504040204" pitchFamily="50" charset="-128"/>
              </a:rPr>
              <a:t>削除しないでください</a:t>
            </a:r>
            <a:r>
              <a:rPr kumimoji="1" lang="ja-JP" altLang="en-US" b="1" dirty="0">
                <a:solidFill>
                  <a:srgbClr val="FF0000"/>
                </a:solidFill>
                <a:latin typeface="メイリオ" panose="020B0604030504040204" pitchFamily="50" charset="-128"/>
                <a:ea typeface="メイリオ" panose="020B0604030504040204" pitchFamily="50" charset="-128"/>
              </a:rPr>
              <a:t>。</a:t>
            </a:r>
            <a:endParaRPr kumimoji="1" lang="en-US" altLang="ja-JP" b="1"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⑦ 提出の際には、</a:t>
            </a:r>
            <a:r>
              <a:rPr kumimoji="1" lang="ja-JP" altLang="en-US" b="1" u="sng" dirty="0">
                <a:solidFill>
                  <a:srgbClr val="FF0000"/>
                </a:solidFill>
                <a:latin typeface="メイリオ" panose="020B0604030504040204" pitchFamily="50" charset="-128"/>
                <a:ea typeface="メイリオ" panose="020B0604030504040204" pitchFamily="50" charset="-128"/>
              </a:rPr>
              <a:t>このページを含め、赤文字で記載している留意事項及びテキストボックス</a:t>
            </a:r>
            <a:endParaRPr kumimoji="1" lang="en-US" altLang="ja-JP" b="1" u="sng"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en-US" altLang="ja-JP" b="1" dirty="0">
                <a:solidFill>
                  <a:srgbClr val="FF0000"/>
                </a:solidFill>
                <a:latin typeface="メイリオ" panose="020B0604030504040204" pitchFamily="50" charset="-128"/>
                <a:ea typeface="メイリオ" panose="020B0604030504040204" pitchFamily="50" charset="-128"/>
              </a:rPr>
              <a:t>    </a:t>
            </a:r>
            <a:r>
              <a:rPr kumimoji="1" lang="ja-JP" altLang="en-US" b="1" u="sng" dirty="0">
                <a:solidFill>
                  <a:srgbClr val="FF0000"/>
                </a:solidFill>
                <a:latin typeface="メイリオ" panose="020B0604030504040204" pitchFamily="50" charset="-128"/>
                <a:ea typeface="メイリオ" panose="020B0604030504040204" pitchFamily="50" charset="-128"/>
              </a:rPr>
              <a:t>は、全て削除</a:t>
            </a:r>
            <a:r>
              <a:rPr kumimoji="1" lang="ja-JP" altLang="en-US" b="1" dirty="0">
                <a:solidFill>
                  <a:srgbClr val="FF0000"/>
                </a:solidFill>
                <a:latin typeface="メイリオ" panose="020B0604030504040204" pitchFamily="50" charset="-128"/>
                <a:ea typeface="メイリオ" panose="020B0604030504040204" pitchFamily="50" charset="-128"/>
              </a:rPr>
              <a:t>してください。</a:t>
            </a:r>
            <a:endParaRPr kumimoji="1" lang="en-US" altLang="ja-JP" b="1" dirty="0">
              <a:solidFill>
                <a:srgbClr val="FF0000"/>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B690AC13-ACBE-4431-97B9-F224678F0B99}"/>
              </a:ext>
            </a:extLst>
          </p:cNvPr>
          <p:cNvSpPr txBox="1"/>
          <p:nvPr/>
        </p:nvSpPr>
        <p:spPr>
          <a:xfrm>
            <a:off x="6137260" y="1634063"/>
            <a:ext cx="3488267" cy="965203"/>
          </a:xfrm>
          <a:prstGeom prst="rect">
            <a:avLst/>
          </a:prstGeom>
          <a:solidFill>
            <a:srgbClr val="FF0000"/>
          </a:solidFill>
          <a:ln w="31750">
            <a:noFill/>
          </a:ln>
        </p:spPr>
        <p:txBody>
          <a:bodyPr wrap="square" lIns="36000" tIns="36000" rIns="36000" bIns="36000" rtlCol="0" anchor="ctr" anchorCtr="0">
            <a:noAutofit/>
          </a:bodyPr>
          <a:lstStyle/>
          <a:p>
            <a:pPr algn="ctr"/>
            <a:r>
              <a:rPr kumimoji="1" lang="ja-JP" altLang="en-US" sz="2400" b="1" dirty="0">
                <a:solidFill>
                  <a:schemeClr val="bg1"/>
                </a:solidFill>
                <a:latin typeface="メイリオ" panose="020B0604030504040204" pitchFamily="50" charset="-128"/>
                <a:ea typeface="メイリオ" panose="020B0604030504040204" pitchFamily="50" charset="-128"/>
              </a:rPr>
              <a:t>このページは、</a:t>
            </a:r>
            <a:endParaRPr kumimoji="1" lang="en-US" altLang="ja-JP" sz="24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2400" b="1" dirty="0">
                <a:solidFill>
                  <a:schemeClr val="bg1"/>
                </a:solidFill>
                <a:latin typeface="メイリオ" panose="020B0604030504040204" pitchFamily="50" charset="-128"/>
                <a:ea typeface="メイリオ" panose="020B0604030504040204" pitchFamily="50" charset="-128"/>
              </a:rPr>
              <a:t>削除して提出すること</a:t>
            </a:r>
            <a:endParaRPr kumimoji="1" lang="en-US" altLang="ja-JP" sz="2400" b="1"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296215" y="230710"/>
            <a:ext cx="965915" cy="400110"/>
          </a:xfrm>
          <a:prstGeom prst="rect">
            <a:avLst/>
          </a:prstGeom>
          <a:noFill/>
          <a:ln>
            <a:solidFill>
              <a:srgbClr val="FF0000"/>
            </a:solidFill>
          </a:ln>
        </p:spPr>
        <p:txBody>
          <a:bodyPr wrap="square" rtlCol="0">
            <a:spAutoFit/>
          </a:bodyPr>
          <a:lstStyle/>
          <a:p>
            <a:r>
              <a:rPr kumimoji="1" lang="ja-JP" altLang="en-US" sz="2000" b="1" dirty="0">
                <a:solidFill>
                  <a:srgbClr val="FF0000"/>
                </a:solidFill>
              </a:rPr>
              <a:t>様式１</a:t>
            </a:r>
          </a:p>
        </p:txBody>
      </p:sp>
    </p:spTree>
    <p:extLst>
      <p:ext uri="{BB962C8B-B14F-4D97-AF65-F5344CB8AC3E}">
        <p14:creationId xmlns:p14="http://schemas.microsoft.com/office/powerpoint/2010/main" val="965555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F3A5D-FEF7-986E-65BA-4695DBA397F6}"/>
            </a:ext>
          </a:extLst>
        </p:cNvPr>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81A1032-2F82-D8F1-E209-C156AF4EFA2D}"/>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10</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19A9073C-E3BA-C6E2-CA67-53F3B8746B6E}"/>
              </a:ext>
            </a:extLst>
          </p:cNvPr>
          <p:cNvSpPr txBox="1"/>
          <p:nvPr/>
        </p:nvSpPr>
        <p:spPr>
          <a:xfrm>
            <a:off x="0" y="0"/>
            <a:ext cx="9906000" cy="349702"/>
          </a:xfrm>
          <a:prstGeom prst="rect">
            <a:avLst/>
          </a:prstGeom>
          <a:noFill/>
        </p:spPr>
        <p:txBody>
          <a:bodyPr wrap="square" lIns="36000" tIns="36000" rIns="36000" bIns="36000" rtlCol="0" anchor="ctr" anchorCtr="0">
            <a:noAutofit/>
          </a:bodyPr>
          <a:lstStyle/>
          <a:p>
            <a:r>
              <a:rPr kumimoji="1" lang="en-US" altLang="ja-JP" sz="1600" b="1" dirty="0">
                <a:latin typeface="メイリオ" panose="020B0604030504040204" pitchFamily="50" charset="-128"/>
                <a:ea typeface="メイリオ" panose="020B0604030504040204" pitchFamily="50" charset="-128"/>
              </a:rPr>
              <a:t>8</a:t>
            </a:r>
            <a:r>
              <a:rPr kumimoji="1" lang="ja-JP" altLang="en-US" sz="1600" b="1">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事業展開の見通し</a:t>
            </a:r>
          </a:p>
        </p:txBody>
      </p:sp>
      <p:cxnSp>
        <p:nvCxnSpPr>
          <p:cNvPr id="8" name="直線コネクタ 7">
            <a:extLst>
              <a:ext uri="{FF2B5EF4-FFF2-40B4-BE49-F238E27FC236}">
                <a16:creationId xmlns:a16="http://schemas.microsoft.com/office/drawing/2014/main" id="{550ECB02-6EAB-3E47-3BFC-62872BE201F9}"/>
              </a:ext>
            </a:extLst>
          </p:cNvPr>
          <p:cNvCxnSpPr/>
          <p:nvPr/>
        </p:nvCxnSpPr>
        <p:spPr>
          <a:xfrm>
            <a:off x="0" y="349702"/>
            <a:ext cx="990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FAAE8448-9E2C-1276-EA38-F709282643E3}"/>
              </a:ext>
            </a:extLst>
          </p:cNvPr>
          <p:cNvSpPr txBox="1"/>
          <p:nvPr/>
        </p:nvSpPr>
        <p:spPr>
          <a:xfrm>
            <a:off x="8808988" y="30851"/>
            <a:ext cx="1054681" cy="288000"/>
          </a:xfrm>
          <a:prstGeom prst="rect">
            <a:avLst/>
          </a:prstGeom>
          <a:noFill/>
          <a:ln w="19050">
            <a:solidFill>
              <a:schemeClr val="tx1"/>
            </a:solidFill>
          </a:ln>
        </p:spPr>
        <p:txBody>
          <a:bodyPr wrap="square" lIns="36000" tIns="108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事業計画</a:t>
            </a:r>
          </a:p>
        </p:txBody>
      </p:sp>
      <p:sp>
        <p:nvSpPr>
          <p:cNvPr id="10" name="テキスト ボックス 9">
            <a:extLst>
              <a:ext uri="{FF2B5EF4-FFF2-40B4-BE49-F238E27FC236}">
                <a16:creationId xmlns:a16="http://schemas.microsoft.com/office/drawing/2014/main" id="{656527AF-BA42-FB81-4918-C8185E07EF17}"/>
              </a:ext>
            </a:extLst>
          </p:cNvPr>
          <p:cNvSpPr txBox="1"/>
          <p:nvPr/>
        </p:nvSpPr>
        <p:spPr>
          <a:xfrm>
            <a:off x="359833" y="651935"/>
            <a:ext cx="9186334" cy="1600612"/>
          </a:xfrm>
          <a:prstGeom prst="rect">
            <a:avLst/>
          </a:prstGeom>
          <a:noFill/>
          <a:ln w="19050">
            <a:solidFill>
              <a:srgbClr val="FF0000"/>
            </a:solidFill>
          </a:ln>
        </p:spPr>
        <p:txBody>
          <a:bodyPr wrap="square" lIns="36000" tIns="36000" rIns="36000" bIns="36000" rtlCol="0" anchor="ctr" anchorCtr="0">
            <a:noAutofit/>
          </a:bodyPr>
          <a:lstStyle/>
          <a:p>
            <a:r>
              <a:rPr kumimoji="1" lang="ja-JP" altLang="en-US" sz="1600" b="1" dirty="0">
                <a:solidFill>
                  <a:srgbClr val="FF0000"/>
                </a:solidFill>
                <a:latin typeface="メイリオ" panose="020B0604030504040204" pitchFamily="50" charset="-128"/>
                <a:ea typeface="メイリオ" panose="020B0604030504040204" pitchFamily="50" charset="-128"/>
              </a:rPr>
              <a:t>✓プロジェクト終了後の事業展開の見通しについて記載して</a:t>
            </a:r>
            <a:r>
              <a:rPr kumimoji="1" lang="ja-JP" altLang="en-US" sz="1600" b="1">
                <a:solidFill>
                  <a:srgbClr val="FF0000"/>
                </a:solidFill>
                <a:latin typeface="メイリオ" panose="020B0604030504040204" pitchFamily="50" charset="-128"/>
                <a:ea typeface="メイリオ" panose="020B0604030504040204" pitchFamily="50" charset="-128"/>
              </a:rPr>
              <a:t>ください。</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en-US" altLang="ja-JP" sz="1600" b="1" dirty="0">
                <a:solidFill>
                  <a:srgbClr val="FF0000"/>
                </a:solidFill>
                <a:latin typeface="Meiryo" panose="020B0604030504040204" pitchFamily="34" charset="-128"/>
                <a:ea typeface="Meiryo" panose="020B0604030504040204" pitchFamily="34" charset="-128"/>
                <a:cs typeface="メイリオ" panose="020B0604030504040204" pitchFamily="34" charset="-128"/>
              </a:rPr>
              <a:t>&lt;</a:t>
            </a:r>
            <a:r>
              <a:rPr kumimoji="1" lang="ja-JP" altLang="en-US" sz="1600" b="1">
                <a:solidFill>
                  <a:srgbClr val="FF0000"/>
                </a:solidFill>
                <a:latin typeface="Meiryo" panose="020B0604030504040204" pitchFamily="34" charset="-128"/>
                <a:ea typeface="Meiryo" panose="020B0604030504040204" pitchFamily="34" charset="-128"/>
                <a:cs typeface="メイリオ" panose="020B0604030504040204" pitchFamily="34" charset="-128"/>
              </a:rPr>
              <a:t>審査のポイント</a:t>
            </a:r>
            <a:r>
              <a:rPr kumimoji="1" lang="en-US" altLang="ja-JP" sz="1600" b="1" dirty="0">
                <a:solidFill>
                  <a:srgbClr val="FF0000"/>
                </a:solidFill>
                <a:latin typeface="Meiryo" panose="020B0604030504040204" pitchFamily="34" charset="-128"/>
                <a:ea typeface="Meiryo" panose="020B0604030504040204" pitchFamily="34" charset="-128"/>
                <a:cs typeface="メイリオ" panose="020B0604030504040204" pitchFamily="34" charset="-128"/>
              </a:rPr>
              <a:t>&gt;</a:t>
            </a:r>
            <a:endParaRPr kumimoji="1" lang="en-US" altLang="ja-JP" sz="1600" b="1" dirty="0">
              <a:solidFill>
                <a:srgbClr val="FF0000"/>
              </a:solidFill>
              <a:effectLst/>
              <a:latin typeface="Meiryo" panose="020B0604030504040204" pitchFamily="34" charset="-128"/>
              <a:ea typeface="Meiryo" panose="020B0604030504040204" pitchFamily="34" charset="-128"/>
              <a:cs typeface="メイリオ" panose="020B0604030504040204" pitchFamily="34" charset="-128"/>
            </a:endParaRPr>
          </a:p>
          <a:p>
            <a:r>
              <a:rPr kumimoji="1" lang="en-US" altLang="ja-JP" sz="1600" b="1" dirty="0">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a:t>
            </a:r>
            <a:r>
              <a:rPr kumimoji="1" lang="ja-JP" altLang="en-US"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この項目では、</a:t>
            </a:r>
            <a:r>
              <a:rPr kumimoji="1" lang="en-US" altLang="ja-JP" sz="1600" b="1" dirty="0">
                <a:solidFill>
                  <a:schemeClr val="accent1"/>
                </a:solidFill>
                <a:latin typeface="Meiryo" panose="020B0604030504040204" pitchFamily="34" charset="-128"/>
                <a:ea typeface="Meiryo" panose="020B0604030504040204" pitchFamily="34" charset="-128"/>
                <a:cs typeface="メイリオ" panose="020B0604030504040204" pitchFamily="34" charset="-128"/>
              </a:rPr>
              <a:t>【 </a:t>
            </a:r>
            <a:r>
              <a:rPr lang="ja-JP" altLang="ja-JP"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プロジェクト</a:t>
            </a:r>
            <a:r>
              <a:rPr lang="ja-JP" altLang="en-US"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が</a:t>
            </a:r>
            <a:r>
              <a:rPr lang="ja-JP" altLang="ja-JP"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浜松市または市内経済の発展に寄与する取り組みであるか</a:t>
            </a:r>
            <a:r>
              <a:rPr lang="en-US" altLang="ja-JP" sz="1600" b="1" dirty="0">
                <a:solidFill>
                  <a:schemeClr val="accent1"/>
                </a:solidFill>
                <a:latin typeface="Meiryo" panose="020B0604030504040204" pitchFamily="34" charset="-128"/>
                <a:ea typeface="Meiryo" panose="020B0604030504040204" pitchFamily="34" charset="-128"/>
                <a:cs typeface="メイリオ" panose="020B0604030504040204" pitchFamily="34" charset="-128"/>
              </a:rPr>
              <a:t> </a:t>
            </a:r>
            <a:r>
              <a:rPr lang="en-US" altLang="ja-JP" sz="1600" b="1" dirty="0">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a:t>
            </a:r>
            <a:r>
              <a:rPr lang="ja-JP" altLang="ja-JP"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を評価</a:t>
            </a:r>
            <a:r>
              <a:rPr lang="ja-JP" altLang="en-US"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します</a:t>
            </a:r>
            <a:r>
              <a:rPr lang="ja-JP" altLang="ja-JP" sz="1600" b="1">
                <a:solidFill>
                  <a:schemeClr val="accent1"/>
                </a:solidFill>
                <a:effectLst/>
                <a:latin typeface="Meiryo" panose="020B0604030504040204" pitchFamily="34" charset="-128"/>
                <a:ea typeface="Meiryo" panose="020B0604030504040204" pitchFamily="34" charset="-128"/>
              </a:rPr>
              <a:t> </a:t>
            </a:r>
            <a:r>
              <a:rPr lang="ja-JP" altLang="ja-JP" sz="1600" b="1">
                <a:solidFill>
                  <a:schemeClr val="accent1"/>
                </a:solidFill>
                <a:effectLst/>
                <a:latin typeface="Meiryo" panose="020B0604030504040204" pitchFamily="34" charset="-128"/>
                <a:ea typeface="Meiryo" panose="020B0604030504040204" pitchFamily="34" charset="-128"/>
                <a:cs typeface="游明朝" panose="02020400000000000000" pitchFamily="18" charset="-128"/>
              </a:rPr>
              <a:t> </a:t>
            </a:r>
          </a:p>
          <a:p>
            <a:endParaRPr kumimoji="1" lang="en-US" altLang="ja-JP" sz="1600" b="1"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57190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6697EE-56EC-D4DF-6E1C-B88DDFD97138}"/>
            </a:ext>
          </a:extLst>
        </p:cNvPr>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F8B2843-0676-61C5-D68A-642451052525}"/>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2</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F73D5E44-AF5A-0300-87D8-08AA8B3EDCBD}"/>
              </a:ext>
            </a:extLst>
          </p:cNvPr>
          <p:cNvSpPr txBox="1"/>
          <p:nvPr/>
        </p:nvSpPr>
        <p:spPr>
          <a:xfrm>
            <a:off x="0" y="0"/>
            <a:ext cx="9906000" cy="349702"/>
          </a:xfrm>
          <a:prstGeom prst="rect">
            <a:avLst/>
          </a:prstGeom>
          <a:noFill/>
        </p:spPr>
        <p:txBody>
          <a:bodyPr wrap="square" lIns="36000" tIns="36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令和７年度　浜松地域スタートアップ連携促進事業　様式１</a:t>
            </a:r>
          </a:p>
        </p:txBody>
      </p:sp>
      <p:cxnSp>
        <p:nvCxnSpPr>
          <p:cNvPr id="8" name="直線コネクタ 7">
            <a:extLst>
              <a:ext uri="{FF2B5EF4-FFF2-40B4-BE49-F238E27FC236}">
                <a16:creationId xmlns:a16="http://schemas.microsoft.com/office/drawing/2014/main" id="{DF270F11-7464-046D-3747-9E43AFAEC09E}"/>
              </a:ext>
            </a:extLst>
          </p:cNvPr>
          <p:cNvCxnSpPr/>
          <p:nvPr/>
        </p:nvCxnSpPr>
        <p:spPr>
          <a:xfrm>
            <a:off x="0" y="349702"/>
            <a:ext cx="990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C0D81EBC-60EF-7625-5EB2-91A085624021}"/>
              </a:ext>
            </a:extLst>
          </p:cNvPr>
          <p:cNvSpPr txBox="1"/>
          <p:nvPr/>
        </p:nvSpPr>
        <p:spPr>
          <a:xfrm>
            <a:off x="-1" y="453663"/>
            <a:ext cx="2895601" cy="349702"/>
          </a:xfrm>
          <a:prstGeom prst="rect">
            <a:avLst/>
          </a:prstGeom>
          <a:noFill/>
        </p:spPr>
        <p:txBody>
          <a:bodyPr wrap="square" lIns="36000" tIns="36000" rIns="36000" bIns="36000" rtlCol="0" anchor="ctr" anchorCtr="0">
            <a:noAutofit/>
          </a:bodyPr>
          <a:lstStyle/>
          <a:p>
            <a:r>
              <a:rPr kumimoji="1" lang="ja-JP" altLang="en-US" sz="1600" b="1">
                <a:latin typeface="メイリオ" panose="020B0604030504040204" pitchFamily="50" charset="-128"/>
                <a:ea typeface="メイリオ" panose="020B0604030504040204" pitchFamily="50" charset="-128"/>
              </a:rPr>
              <a:t>　チェック項目</a:t>
            </a:r>
            <a:endParaRPr kumimoji="1" lang="ja-JP" altLang="en-US" sz="1600" b="1"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1F376D12-2F72-871E-E5C2-E2E205160647}"/>
              </a:ext>
            </a:extLst>
          </p:cNvPr>
          <p:cNvSpPr txBox="1"/>
          <p:nvPr/>
        </p:nvSpPr>
        <p:spPr>
          <a:xfrm>
            <a:off x="8753056" y="52393"/>
            <a:ext cx="1054681" cy="288000"/>
          </a:xfrm>
          <a:prstGeom prst="rect">
            <a:avLst/>
          </a:prstGeom>
          <a:noFill/>
          <a:ln w="19050">
            <a:solidFill>
              <a:schemeClr val="tx1"/>
            </a:solidFill>
          </a:ln>
        </p:spPr>
        <p:txBody>
          <a:bodyPr wrap="square" lIns="36000" tIns="108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基礎資料</a:t>
            </a:r>
          </a:p>
        </p:txBody>
      </p:sp>
      <p:graphicFrame>
        <p:nvGraphicFramePr>
          <p:cNvPr id="18" name="表 17">
            <a:extLst>
              <a:ext uri="{FF2B5EF4-FFF2-40B4-BE49-F238E27FC236}">
                <a16:creationId xmlns:a16="http://schemas.microsoft.com/office/drawing/2014/main" id="{186F6391-B5FD-2D95-D603-BD3B9903133B}"/>
              </a:ext>
            </a:extLst>
          </p:cNvPr>
          <p:cNvGraphicFramePr>
            <a:graphicFrameLocks noGrp="1"/>
          </p:cNvGraphicFramePr>
          <p:nvPr>
            <p:extLst>
              <p:ext uri="{D42A27DB-BD31-4B8C-83A1-F6EECF244321}">
                <p14:modId xmlns:p14="http://schemas.microsoft.com/office/powerpoint/2010/main" val="1395439366"/>
              </p:ext>
            </p:extLst>
          </p:nvPr>
        </p:nvGraphicFramePr>
        <p:xfrm>
          <a:off x="358509" y="699401"/>
          <a:ext cx="9188979" cy="5608594"/>
        </p:xfrm>
        <a:graphic>
          <a:graphicData uri="http://schemas.openxmlformats.org/drawingml/2006/table">
            <a:tbl>
              <a:tblPr firstRow="1" firstCol="1" bandRow="1">
                <a:tableStyleId>{2D5ABB26-0587-4C30-8999-92F81FD0307C}</a:tableStyleId>
              </a:tblPr>
              <a:tblGrid>
                <a:gridCol w="475703">
                  <a:extLst>
                    <a:ext uri="{9D8B030D-6E8A-4147-A177-3AD203B41FA5}">
                      <a16:colId xmlns:a16="http://schemas.microsoft.com/office/drawing/2014/main" val="3416247494"/>
                    </a:ext>
                  </a:extLst>
                </a:gridCol>
                <a:gridCol w="7496850">
                  <a:extLst>
                    <a:ext uri="{9D8B030D-6E8A-4147-A177-3AD203B41FA5}">
                      <a16:colId xmlns:a16="http://schemas.microsoft.com/office/drawing/2014/main" val="491518794"/>
                    </a:ext>
                  </a:extLst>
                </a:gridCol>
                <a:gridCol w="1216426">
                  <a:extLst>
                    <a:ext uri="{9D8B030D-6E8A-4147-A177-3AD203B41FA5}">
                      <a16:colId xmlns:a16="http://schemas.microsoft.com/office/drawing/2014/main" val="2480967428"/>
                    </a:ext>
                  </a:extLst>
                </a:gridCol>
              </a:tblGrid>
              <a:tr h="371861">
                <a:tc gridSpan="2">
                  <a:txBody>
                    <a:bodyPr/>
                    <a:lstStyle/>
                    <a:p>
                      <a:pPr algn="ctr"/>
                      <a:r>
                        <a:rPr lang="ja-JP" altLang="en-US" sz="1600" b="0" i="0" kern="100" dirty="0">
                          <a:effectLst/>
                          <a:latin typeface="Meiryo" panose="020B0604030504040204" pitchFamily="34" charset="-128"/>
                          <a:ea typeface="Meiryo" panose="020B0604030504040204" pitchFamily="34" charset="-128"/>
                          <a:cs typeface="Times New Roman" panose="02020603050405020304" pitchFamily="18" charset="0"/>
                        </a:rPr>
                        <a:t>申請時・確認事項</a:t>
                      </a:r>
                      <a:endParaRPr lang="ja-JP" sz="1600" b="0" i="0" kern="1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hMerge="1">
                  <a:txBody>
                    <a:bodyPr/>
                    <a:lstStyle/>
                    <a:p>
                      <a:endParaRPr kumimoji="1" lang="ja-JP" altLang="en-US"/>
                    </a:p>
                  </a:txBody>
                  <a:tcPr/>
                </a:tc>
                <a:tc>
                  <a:txBody>
                    <a:bodyPr/>
                    <a:lstStyle/>
                    <a:p>
                      <a:pPr algn="ctr"/>
                      <a:r>
                        <a:rPr lang="ja-JP" sz="1200" b="0" i="0" kern="100" dirty="0">
                          <a:effectLst/>
                          <a:latin typeface="Meiryo" panose="020B0604030504040204" pitchFamily="34" charset="-128"/>
                          <a:ea typeface="Meiryo" panose="020B0604030504040204" pitchFamily="34" charset="-128"/>
                        </a:rPr>
                        <a:t>チェック</a:t>
                      </a:r>
                      <a:endParaRPr lang="ja-JP" sz="1200" b="0" i="0" kern="1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extLst>
                  <a:ext uri="{0D108BD9-81ED-4DB2-BD59-A6C34878D82A}">
                    <a16:rowId xmlns:a16="http://schemas.microsoft.com/office/drawing/2014/main" val="3944014445"/>
                  </a:ext>
                </a:extLst>
              </a:tr>
              <a:tr h="2203063">
                <a:tc>
                  <a:txBody>
                    <a:bodyPr/>
                    <a:lstStyle/>
                    <a:p>
                      <a:pPr marL="0" lvl="0" indent="0" algn="ctr">
                        <a:buFont typeface="+mj-ea"/>
                        <a:buNone/>
                      </a:pPr>
                      <a:r>
                        <a:rPr lang="ja-JP" altLang="en-US" sz="1200" b="0" i="0" kern="100" dirty="0">
                          <a:effectLst/>
                          <a:latin typeface="Meiryo" panose="020B0604030504040204" pitchFamily="34" charset="-128"/>
                          <a:ea typeface="Meiryo" panose="020B0604030504040204" pitchFamily="34" charset="-128"/>
                        </a:rPr>
                        <a:t>①</a:t>
                      </a:r>
                      <a:r>
                        <a:rPr lang="en-US" sz="1200" b="0" i="0" kern="100" dirty="0">
                          <a:effectLst/>
                          <a:latin typeface="Meiryo" panose="020B0604030504040204" pitchFamily="34" charset="-128"/>
                          <a:ea typeface="Meiryo" panose="020B0604030504040204" pitchFamily="34" charset="-128"/>
                        </a:rPr>
                        <a:t> </a:t>
                      </a:r>
                      <a:endParaRPr lang="ja-JP" sz="1200" b="0" i="0" kern="1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133350"/>
                      <a:r>
                        <a:rPr lang="ja-JP" sz="1200" b="0" i="0" kern="100" dirty="0">
                          <a:effectLst/>
                          <a:latin typeface="Meiryo" panose="020B0604030504040204" pitchFamily="34" charset="-128"/>
                          <a:ea typeface="Meiryo" panose="020B0604030504040204" pitchFamily="34" charset="-128"/>
                        </a:rPr>
                        <a:t>マッチングを実施した市内企業又はスタートアップであること</a:t>
                      </a:r>
                      <a:endParaRPr lang="en-US" altLang="ja-JP" sz="1200" b="0" i="0" kern="100" dirty="0">
                        <a:effectLst/>
                        <a:latin typeface="Meiryo" panose="020B0604030504040204" pitchFamily="34" charset="-128"/>
                        <a:ea typeface="Meiryo" panose="020B0604030504040204" pitchFamily="34" charset="-128"/>
                      </a:endParaRPr>
                    </a:p>
                    <a:p>
                      <a:pPr indent="133350"/>
                      <a:endParaRPr lang="en-US" altLang="ja-JP" sz="1200" b="0" i="0" kern="100" dirty="0">
                        <a:solidFill>
                          <a:srgbClr val="FF0000"/>
                        </a:solidFill>
                        <a:effectLst/>
                        <a:latin typeface="Meiryo" panose="020B0604030504040204" pitchFamily="34" charset="-128"/>
                        <a:ea typeface="Meiryo" panose="020B0604030504040204" pitchFamily="34" charset="-128"/>
                        <a:cs typeface="ＭＳ Ｐゴシック" panose="020B0600070205080204" pitchFamily="34" charset="-128"/>
                      </a:endParaRPr>
                    </a:p>
                    <a:p>
                      <a:pPr indent="133350"/>
                      <a:r>
                        <a:rPr lang="en-US" altLang="ja-JP" sz="1200" b="0" i="0" kern="10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&lt;</a:t>
                      </a:r>
                      <a:r>
                        <a:rPr lang="ja-JP" altLang="en-US" sz="1200" b="0" i="0" kern="10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参考</a:t>
                      </a:r>
                      <a:r>
                        <a:rPr lang="en-US" altLang="ja-JP" sz="1200" b="0" i="0" kern="10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&gt;</a:t>
                      </a:r>
                    </a:p>
                    <a:p>
                      <a:pPr indent="133350"/>
                      <a:r>
                        <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(1) </a:t>
                      </a:r>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市内企業</a:t>
                      </a:r>
                    </a:p>
                    <a:p>
                      <a:pPr indent="400050"/>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中小企業基本法（昭和</a:t>
                      </a:r>
                      <a:r>
                        <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 38</a:t>
                      </a:r>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年法律第</a:t>
                      </a:r>
                      <a:r>
                        <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154</a:t>
                      </a:r>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号）第</a:t>
                      </a:r>
                      <a:r>
                        <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2 </a:t>
                      </a:r>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条第</a:t>
                      </a:r>
                      <a:r>
                        <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1 </a:t>
                      </a:r>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項各号に規定する中小企業者であり、浜松市内に本店</a:t>
                      </a:r>
                      <a:r>
                        <a:rPr lang="ja-JP" altLang="en-US" sz="12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　　　　　</a:t>
                      </a:r>
                      <a:endParaRPr lang="en-US" altLang="ja-JP" sz="12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endParaRPr>
                    </a:p>
                    <a:p>
                      <a:pPr indent="400050"/>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又は支店の登記を有するもの。</a:t>
                      </a:r>
                    </a:p>
                    <a:p>
                      <a:pPr indent="133350"/>
                      <a:r>
                        <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(2) </a:t>
                      </a:r>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スタートアップ</a:t>
                      </a:r>
                    </a:p>
                    <a:p>
                      <a:pPr indent="400050"/>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中小企業基本法（昭和</a:t>
                      </a:r>
                      <a:r>
                        <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 38</a:t>
                      </a:r>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年法律第</a:t>
                      </a:r>
                      <a:r>
                        <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154</a:t>
                      </a:r>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号）第</a:t>
                      </a:r>
                      <a:r>
                        <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2 </a:t>
                      </a:r>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条第</a:t>
                      </a:r>
                      <a:r>
                        <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1 </a:t>
                      </a:r>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項各号に規定する中小企業者であり、法人を設立して</a:t>
                      </a:r>
                      <a:endPar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endParaRPr>
                    </a:p>
                    <a:p>
                      <a:pPr indent="400050"/>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から</a:t>
                      </a:r>
                      <a:r>
                        <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 10</a:t>
                      </a:r>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年以内のもの。ただし、市内に本店を有する中小企業者については、法人を設立してから</a:t>
                      </a:r>
                      <a:r>
                        <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 20</a:t>
                      </a:r>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年以内</a:t>
                      </a:r>
                      <a:endPar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endParaRPr>
                    </a:p>
                    <a:p>
                      <a:pPr indent="400050"/>
                      <a:r>
                        <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のもの。</a:t>
                      </a:r>
                      <a:endPar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endParaRPr>
                    </a:p>
                    <a:p>
                      <a:pPr indent="400050"/>
                      <a:r>
                        <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a:t>
                      </a:r>
                      <a:r>
                        <a:rPr lang="ja-JP" altLang="en-US"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今回の公募における法人設立年数の基準日については、令和７年</a:t>
                      </a:r>
                      <a:r>
                        <a:rPr lang="en-US"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10</a:t>
                      </a:r>
                      <a:r>
                        <a:rPr lang="ja-JP" altLang="en-US"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rPr>
                        <a:t>月１日時点とします。</a:t>
                      </a:r>
                      <a:endParaRPr lang="ja-JP" altLang="ja-JP" sz="1100" b="0" dirty="0">
                        <a:solidFill>
                          <a:schemeClr val="tx1"/>
                        </a:solidFill>
                        <a:effectLst/>
                        <a:latin typeface="Meiryo" panose="020B0604030504040204" pitchFamily="34" charset="-128"/>
                        <a:ea typeface="Meiryo" panose="020B0604030504040204" pitchFamily="34" charset="-128"/>
                        <a:cs typeface="ＭＳ Ｐゴシック" panose="020B0600070205080204" pitchFamily="34"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sz="1200" b="0" i="0" kern="100" dirty="0">
                          <a:effectLst/>
                          <a:latin typeface="Meiryo" panose="020B0604030504040204" pitchFamily="34" charset="-128"/>
                          <a:ea typeface="Meiryo" panose="020B0604030504040204" pitchFamily="34" charset="-128"/>
                        </a:rPr>
                        <a:t>☐</a:t>
                      </a:r>
                      <a:endParaRPr lang="ja-JP" sz="1200" b="0" i="0" kern="1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3254810"/>
                  </a:ext>
                </a:extLst>
              </a:tr>
              <a:tr h="409637">
                <a:tc>
                  <a:txBody>
                    <a:bodyPr/>
                    <a:lstStyle/>
                    <a:p>
                      <a:pPr marL="0" lvl="0" indent="0" algn="ctr">
                        <a:buFont typeface="+mj-ea"/>
                        <a:buNone/>
                      </a:pPr>
                      <a:r>
                        <a:rPr lang="ja-JP" altLang="en-US" sz="1200" b="0" i="0" kern="100" dirty="0">
                          <a:effectLst/>
                          <a:latin typeface="Meiryo" panose="020B0604030504040204" pitchFamily="34" charset="-128"/>
                          <a:ea typeface="Meiryo" panose="020B0604030504040204" pitchFamily="34" charset="-128"/>
                        </a:rPr>
                        <a:t>②</a:t>
                      </a:r>
                      <a:r>
                        <a:rPr lang="en-US" sz="1200" b="0" i="0" kern="100" dirty="0">
                          <a:effectLst/>
                          <a:latin typeface="Meiryo" panose="020B0604030504040204" pitchFamily="34" charset="-128"/>
                          <a:ea typeface="Meiryo" panose="020B0604030504040204" pitchFamily="34" charset="-128"/>
                        </a:rPr>
                        <a:t> </a:t>
                      </a:r>
                      <a:endParaRPr lang="ja-JP" sz="1200" b="0" i="0" kern="1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ja-JP" sz="1200" b="0" i="0" kern="100" dirty="0">
                          <a:effectLst/>
                          <a:latin typeface="Meiryo" panose="020B0604030504040204" pitchFamily="34" charset="-128"/>
                          <a:ea typeface="Meiryo" panose="020B0604030504040204" pitchFamily="34" charset="-128"/>
                        </a:rPr>
                        <a:t>市区町村税を滞納していないこと。</a:t>
                      </a:r>
                      <a:endParaRPr lang="ja-JP" sz="1200" b="0" i="0" kern="1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sz="1200" b="0" i="0" kern="100">
                          <a:effectLst/>
                          <a:latin typeface="Meiryo" panose="020B0604030504040204" pitchFamily="34" charset="-128"/>
                          <a:ea typeface="Meiryo" panose="020B0604030504040204" pitchFamily="34" charset="-128"/>
                        </a:rPr>
                        <a:t>☐</a:t>
                      </a:r>
                      <a:endParaRPr lang="ja-JP" sz="1200" b="0" i="0" kern="10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6700935"/>
                  </a:ext>
                </a:extLst>
              </a:tr>
              <a:tr h="579339">
                <a:tc>
                  <a:txBody>
                    <a:bodyPr/>
                    <a:lstStyle/>
                    <a:p>
                      <a:pPr marL="0" lvl="0" indent="0" algn="ctr">
                        <a:buFont typeface="+mj-ea"/>
                        <a:buNone/>
                      </a:pPr>
                      <a:r>
                        <a:rPr lang="ja-JP" altLang="en-US" sz="1200" b="0" i="0" kern="100" dirty="0">
                          <a:effectLst/>
                          <a:latin typeface="Meiryo" panose="020B0604030504040204" pitchFamily="34" charset="-128"/>
                          <a:ea typeface="Meiryo" panose="020B0604030504040204" pitchFamily="34" charset="-128"/>
                        </a:rPr>
                        <a:t>③</a:t>
                      </a:r>
                      <a:r>
                        <a:rPr lang="en-US" sz="1200" b="0" i="0" kern="100" dirty="0">
                          <a:effectLst/>
                          <a:latin typeface="Meiryo" panose="020B0604030504040204" pitchFamily="34" charset="-128"/>
                          <a:ea typeface="Meiryo" panose="020B0604030504040204" pitchFamily="34" charset="-128"/>
                        </a:rPr>
                        <a:t> </a:t>
                      </a:r>
                      <a:endParaRPr lang="ja-JP" sz="1200" b="0" i="0" kern="1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ja-JP" sz="1200" b="0" i="0" kern="100">
                          <a:effectLst/>
                          <a:latin typeface="Meiryo" panose="020B0604030504040204" pitchFamily="34" charset="-128"/>
                          <a:ea typeface="Meiryo" panose="020B0604030504040204" pitchFamily="34" charset="-128"/>
                        </a:rPr>
                        <a:t>納税義務者に対して給与の支払いをする者にあっては、市民税及び県民税の特別徴収義務者として指定されていること又は指定されていないことについて正当な理由があること。</a:t>
                      </a:r>
                      <a:endParaRPr lang="ja-JP" sz="1200" b="0" i="0" kern="10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sz="1200" b="0" i="0" kern="100">
                          <a:effectLst/>
                          <a:latin typeface="Meiryo" panose="020B0604030504040204" pitchFamily="34" charset="-128"/>
                          <a:ea typeface="Meiryo" panose="020B0604030504040204" pitchFamily="34" charset="-128"/>
                        </a:rPr>
                        <a:t>☐</a:t>
                      </a:r>
                      <a:endParaRPr lang="ja-JP" sz="1200" b="0" i="0" kern="10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9156183"/>
                  </a:ext>
                </a:extLst>
              </a:tr>
              <a:tr h="2044694">
                <a:tc>
                  <a:txBody>
                    <a:bodyPr/>
                    <a:lstStyle/>
                    <a:p>
                      <a:pPr marL="0" lvl="0" indent="0" algn="ctr">
                        <a:buFont typeface="+mj-ea"/>
                        <a:buNone/>
                      </a:pPr>
                      <a:r>
                        <a:rPr lang="ja-JP" altLang="en-US" sz="1200" b="0" i="0" kern="100" dirty="0">
                          <a:effectLst/>
                          <a:latin typeface="Meiryo" panose="020B0604030504040204" pitchFamily="34" charset="-128"/>
                          <a:ea typeface="Meiryo" panose="020B0604030504040204" pitchFamily="34" charset="-128"/>
                        </a:rPr>
                        <a:t>④</a:t>
                      </a:r>
                      <a:r>
                        <a:rPr lang="en-US" sz="1200" b="0" i="0" kern="100" dirty="0">
                          <a:effectLst/>
                          <a:latin typeface="Meiryo" panose="020B0604030504040204" pitchFamily="34" charset="-128"/>
                          <a:ea typeface="Meiryo" panose="020B0604030504040204" pitchFamily="34" charset="-128"/>
                        </a:rPr>
                        <a:t> </a:t>
                      </a:r>
                      <a:endParaRPr lang="ja-JP" sz="1200" b="0" i="0" kern="1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sz="1200" b="0" i="0" kern="100" dirty="0">
                          <a:effectLst/>
                          <a:latin typeface="Meiryo" panose="020B0604030504040204" pitchFamily="34" charset="-128"/>
                          <a:ea typeface="Meiryo" panose="020B0604030504040204" pitchFamily="34" charset="-128"/>
                        </a:rPr>
                        <a:t>次の</a:t>
                      </a:r>
                      <a:r>
                        <a:rPr lang="en-US" sz="1200" b="0" i="0" kern="100" dirty="0">
                          <a:effectLst/>
                          <a:latin typeface="Meiryo" panose="020B0604030504040204" pitchFamily="34" charset="-128"/>
                          <a:ea typeface="Meiryo" panose="020B0604030504040204" pitchFamily="34" charset="-128"/>
                        </a:rPr>
                        <a:t>①</a:t>
                      </a:r>
                      <a:r>
                        <a:rPr lang="ja-JP" sz="1200" b="0" i="0" kern="100" dirty="0">
                          <a:effectLst/>
                          <a:latin typeface="Meiryo" panose="020B0604030504040204" pitchFamily="34" charset="-128"/>
                          <a:ea typeface="Meiryo" panose="020B0604030504040204" pitchFamily="34" charset="-128"/>
                        </a:rPr>
                        <a:t>～</a:t>
                      </a:r>
                      <a:r>
                        <a:rPr lang="en-US" sz="1200" b="0" i="0" kern="100" dirty="0">
                          <a:effectLst/>
                          <a:latin typeface="Meiryo" panose="020B0604030504040204" pitchFamily="34" charset="-128"/>
                          <a:ea typeface="Meiryo" panose="020B0604030504040204" pitchFamily="34" charset="-128"/>
                        </a:rPr>
                        <a:t>⑤</a:t>
                      </a:r>
                      <a:r>
                        <a:rPr lang="ja-JP" sz="1200" b="0" i="0" kern="100" dirty="0">
                          <a:effectLst/>
                          <a:latin typeface="Meiryo" panose="020B0604030504040204" pitchFamily="34" charset="-128"/>
                          <a:ea typeface="Meiryo" panose="020B0604030504040204" pitchFamily="34" charset="-128"/>
                        </a:rPr>
                        <a:t>のいずれにも該当しない者であること。</a:t>
                      </a:r>
                    </a:p>
                    <a:p>
                      <a:pPr indent="266700"/>
                      <a:r>
                        <a:rPr lang="en-US" sz="1200" b="0" i="0" kern="100" dirty="0">
                          <a:effectLst/>
                          <a:latin typeface="Meiryo" panose="020B0604030504040204" pitchFamily="34" charset="-128"/>
                          <a:ea typeface="Meiryo" panose="020B0604030504040204" pitchFamily="34" charset="-128"/>
                        </a:rPr>
                        <a:t>① </a:t>
                      </a:r>
                      <a:r>
                        <a:rPr lang="ja-JP" sz="1200" b="0" i="0" kern="100" dirty="0">
                          <a:effectLst/>
                          <a:latin typeface="Meiryo" panose="020B0604030504040204" pitchFamily="34" charset="-128"/>
                          <a:ea typeface="Meiryo" panose="020B0604030504040204" pitchFamily="34" charset="-128"/>
                        </a:rPr>
                        <a:t>暴力団</a:t>
                      </a:r>
                      <a:r>
                        <a:rPr lang="en-US" sz="1200" b="0" i="0" kern="100" dirty="0">
                          <a:effectLst/>
                          <a:latin typeface="Meiryo" panose="020B0604030504040204" pitchFamily="34" charset="-128"/>
                          <a:ea typeface="Meiryo" panose="020B0604030504040204" pitchFamily="34" charset="-128"/>
                        </a:rPr>
                        <a:t>(</a:t>
                      </a:r>
                      <a:r>
                        <a:rPr lang="ja-JP" sz="1200" b="0" i="0" kern="100" dirty="0">
                          <a:effectLst/>
                          <a:latin typeface="Meiryo" panose="020B0604030504040204" pitchFamily="34" charset="-128"/>
                          <a:ea typeface="Meiryo" panose="020B0604030504040204" pitchFamily="34" charset="-128"/>
                        </a:rPr>
                        <a:t>浜松市暴力団排除条例</a:t>
                      </a:r>
                      <a:r>
                        <a:rPr lang="en-US" sz="1200" b="0" i="0" kern="100" dirty="0">
                          <a:effectLst/>
                          <a:latin typeface="Meiryo" panose="020B0604030504040204" pitchFamily="34" charset="-128"/>
                          <a:ea typeface="Meiryo" panose="020B0604030504040204" pitchFamily="34" charset="-128"/>
                        </a:rPr>
                        <a:t>(</a:t>
                      </a:r>
                      <a:r>
                        <a:rPr lang="ja-JP" sz="1200" b="0" i="0" kern="100" dirty="0">
                          <a:effectLst/>
                          <a:latin typeface="Meiryo" panose="020B0604030504040204" pitchFamily="34" charset="-128"/>
                          <a:ea typeface="Meiryo" panose="020B0604030504040204" pitchFamily="34" charset="-128"/>
                        </a:rPr>
                        <a:t>平成</a:t>
                      </a:r>
                      <a:r>
                        <a:rPr lang="en-US" sz="1200" b="0" i="0" kern="100" dirty="0">
                          <a:effectLst/>
                          <a:latin typeface="Meiryo" panose="020B0604030504040204" pitchFamily="34" charset="-128"/>
                          <a:ea typeface="Meiryo" panose="020B0604030504040204" pitchFamily="34" charset="-128"/>
                        </a:rPr>
                        <a:t>24 </a:t>
                      </a:r>
                      <a:r>
                        <a:rPr lang="ja-JP" sz="1200" b="0" i="0" kern="100" dirty="0">
                          <a:effectLst/>
                          <a:latin typeface="Meiryo" panose="020B0604030504040204" pitchFamily="34" charset="-128"/>
                          <a:ea typeface="Meiryo" panose="020B0604030504040204" pitchFamily="34" charset="-128"/>
                        </a:rPr>
                        <a:t>年浜松市条例第</a:t>
                      </a:r>
                      <a:r>
                        <a:rPr lang="en-US" sz="1200" b="0" i="0" kern="100" dirty="0">
                          <a:effectLst/>
                          <a:latin typeface="Meiryo" panose="020B0604030504040204" pitchFamily="34" charset="-128"/>
                          <a:ea typeface="Meiryo" panose="020B0604030504040204" pitchFamily="34" charset="-128"/>
                        </a:rPr>
                        <a:t> 81 </a:t>
                      </a:r>
                      <a:r>
                        <a:rPr lang="ja-JP" sz="1200" b="0" i="0" kern="100" dirty="0">
                          <a:effectLst/>
                          <a:latin typeface="Meiryo" panose="020B0604030504040204" pitchFamily="34" charset="-128"/>
                          <a:ea typeface="Meiryo" panose="020B0604030504040204" pitchFamily="34" charset="-128"/>
                        </a:rPr>
                        <a:t>号。以下「条例」という。</a:t>
                      </a:r>
                      <a:r>
                        <a:rPr lang="en-US" sz="1200" b="0" i="0" kern="100" dirty="0">
                          <a:effectLst/>
                          <a:latin typeface="Meiryo" panose="020B0604030504040204" pitchFamily="34" charset="-128"/>
                          <a:ea typeface="Meiryo" panose="020B0604030504040204" pitchFamily="34" charset="-128"/>
                        </a:rPr>
                        <a:t>)</a:t>
                      </a:r>
                      <a:endParaRPr lang="ja-JP" sz="1200" b="0" i="0" kern="100" dirty="0">
                        <a:effectLst/>
                        <a:latin typeface="Meiryo" panose="020B0604030504040204" pitchFamily="34" charset="-128"/>
                        <a:ea typeface="Meiryo" panose="020B0604030504040204" pitchFamily="34" charset="-128"/>
                      </a:endParaRPr>
                    </a:p>
                    <a:p>
                      <a:pPr indent="266700"/>
                      <a:r>
                        <a:rPr lang="ja-JP" altLang="en-US" sz="1200" b="0" i="0" kern="100" dirty="0">
                          <a:effectLst/>
                          <a:latin typeface="Meiryo" panose="020B0604030504040204" pitchFamily="34" charset="-128"/>
                          <a:ea typeface="Meiryo" panose="020B0604030504040204" pitchFamily="34" charset="-128"/>
                        </a:rPr>
                        <a:t>　</a:t>
                      </a:r>
                      <a:r>
                        <a:rPr lang="en-US" altLang="ja-JP" sz="1200" b="0" i="0" kern="100" dirty="0">
                          <a:effectLst/>
                          <a:latin typeface="Meiryo" panose="020B0604030504040204" pitchFamily="34" charset="-128"/>
                          <a:ea typeface="Meiryo" panose="020B0604030504040204" pitchFamily="34" charset="-128"/>
                        </a:rPr>
                        <a:t> </a:t>
                      </a:r>
                      <a:r>
                        <a:rPr lang="ja-JP" sz="1200" b="0" i="0" kern="100" dirty="0">
                          <a:effectLst/>
                          <a:latin typeface="Meiryo" panose="020B0604030504040204" pitchFamily="34" charset="-128"/>
                          <a:ea typeface="Meiryo" panose="020B0604030504040204" pitchFamily="34" charset="-128"/>
                        </a:rPr>
                        <a:t>第</a:t>
                      </a:r>
                      <a:r>
                        <a:rPr lang="en-US" sz="1200" b="0" i="0" kern="100" dirty="0">
                          <a:effectLst/>
                          <a:latin typeface="Meiryo" panose="020B0604030504040204" pitchFamily="34" charset="-128"/>
                          <a:ea typeface="Meiryo" panose="020B0604030504040204" pitchFamily="34" charset="-128"/>
                        </a:rPr>
                        <a:t> 2 </a:t>
                      </a:r>
                      <a:r>
                        <a:rPr lang="ja-JP" sz="1200" b="0" i="0" kern="100" dirty="0">
                          <a:effectLst/>
                          <a:latin typeface="Meiryo" panose="020B0604030504040204" pitchFamily="34" charset="-128"/>
                          <a:ea typeface="Meiryo" panose="020B0604030504040204" pitchFamily="34" charset="-128"/>
                        </a:rPr>
                        <a:t>条第</a:t>
                      </a:r>
                      <a:r>
                        <a:rPr lang="en-US" sz="1200" b="0" i="0" kern="100" dirty="0">
                          <a:effectLst/>
                          <a:latin typeface="Meiryo" panose="020B0604030504040204" pitchFamily="34" charset="-128"/>
                          <a:ea typeface="Meiryo" panose="020B0604030504040204" pitchFamily="34" charset="-128"/>
                        </a:rPr>
                        <a:t> 1</a:t>
                      </a:r>
                      <a:r>
                        <a:rPr lang="ja-JP" sz="1200" b="0" i="0" kern="100" dirty="0">
                          <a:effectLst/>
                          <a:latin typeface="Meiryo" panose="020B0604030504040204" pitchFamily="34" charset="-128"/>
                          <a:ea typeface="Meiryo" panose="020B0604030504040204" pitchFamily="34" charset="-128"/>
                        </a:rPr>
                        <a:t>号に規定する暴力団をいう。</a:t>
                      </a:r>
                      <a:r>
                        <a:rPr lang="en-US" sz="1200" b="0" i="0" kern="100" dirty="0">
                          <a:effectLst/>
                          <a:latin typeface="Meiryo" panose="020B0604030504040204" pitchFamily="34" charset="-128"/>
                          <a:ea typeface="Meiryo" panose="020B0604030504040204" pitchFamily="34" charset="-128"/>
                        </a:rPr>
                        <a:t>)</a:t>
                      </a:r>
                      <a:endParaRPr lang="ja-JP" sz="1200" b="0" i="0" kern="100" dirty="0">
                        <a:effectLst/>
                        <a:latin typeface="Meiryo" panose="020B0604030504040204" pitchFamily="34" charset="-128"/>
                        <a:ea typeface="Meiryo" panose="020B0604030504040204" pitchFamily="34" charset="-128"/>
                      </a:endParaRPr>
                    </a:p>
                    <a:p>
                      <a:pPr indent="266700"/>
                      <a:r>
                        <a:rPr lang="en-US" sz="1200" b="0" i="0" kern="100" dirty="0">
                          <a:effectLst/>
                          <a:latin typeface="Meiryo" panose="020B0604030504040204" pitchFamily="34" charset="-128"/>
                          <a:ea typeface="Meiryo" panose="020B0604030504040204" pitchFamily="34" charset="-128"/>
                        </a:rPr>
                        <a:t>② </a:t>
                      </a:r>
                      <a:r>
                        <a:rPr lang="ja-JP" sz="1200" b="0" i="0" kern="100" dirty="0">
                          <a:effectLst/>
                          <a:latin typeface="Meiryo" panose="020B0604030504040204" pitchFamily="34" charset="-128"/>
                          <a:ea typeface="Meiryo" panose="020B0604030504040204" pitchFamily="34" charset="-128"/>
                        </a:rPr>
                        <a:t>暴力団員等</a:t>
                      </a:r>
                      <a:r>
                        <a:rPr lang="en-US" sz="1200" b="0" i="0" kern="100" dirty="0">
                          <a:effectLst/>
                          <a:latin typeface="Meiryo" panose="020B0604030504040204" pitchFamily="34" charset="-128"/>
                          <a:ea typeface="Meiryo" panose="020B0604030504040204" pitchFamily="34" charset="-128"/>
                        </a:rPr>
                        <a:t>(</a:t>
                      </a:r>
                      <a:r>
                        <a:rPr lang="ja-JP" sz="1200" b="0" i="0" kern="100" dirty="0">
                          <a:effectLst/>
                          <a:latin typeface="Meiryo" panose="020B0604030504040204" pitchFamily="34" charset="-128"/>
                          <a:ea typeface="Meiryo" panose="020B0604030504040204" pitchFamily="34" charset="-128"/>
                        </a:rPr>
                        <a:t>条例第</a:t>
                      </a:r>
                      <a:r>
                        <a:rPr lang="en-US" sz="1200" b="0" i="0" kern="100" dirty="0">
                          <a:effectLst/>
                          <a:latin typeface="Meiryo" panose="020B0604030504040204" pitchFamily="34" charset="-128"/>
                          <a:ea typeface="Meiryo" panose="020B0604030504040204" pitchFamily="34" charset="-128"/>
                        </a:rPr>
                        <a:t>2</a:t>
                      </a:r>
                      <a:r>
                        <a:rPr lang="ja-JP" sz="1200" b="0" i="0" kern="100" dirty="0">
                          <a:effectLst/>
                          <a:latin typeface="Meiryo" panose="020B0604030504040204" pitchFamily="34" charset="-128"/>
                          <a:ea typeface="Meiryo" panose="020B0604030504040204" pitchFamily="34" charset="-128"/>
                        </a:rPr>
                        <a:t>条第</a:t>
                      </a:r>
                      <a:r>
                        <a:rPr lang="en-US" sz="1200" b="0" i="0" kern="100" dirty="0">
                          <a:effectLst/>
                          <a:latin typeface="Meiryo" panose="020B0604030504040204" pitchFamily="34" charset="-128"/>
                          <a:ea typeface="Meiryo" panose="020B0604030504040204" pitchFamily="34" charset="-128"/>
                        </a:rPr>
                        <a:t> 4</a:t>
                      </a:r>
                      <a:r>
                        <a:rPr lang="ja-JP" sz="1200" b="0" i="0" kern="100" dirty="0">
                          <a:effectLst/>
                          <a:latin typeface="Meiryo" panose="020B0604030504040204" pitchFamily="34" charset="-128"/>
                          <a:ea typeface="Meiryo" panose="020B0604030504040204" pitchFamily="34" charset="-128"/>
                        </a:rPr>
                        <a:t>号に規定する暴力団員等をいう。</a:t>
                      </a:r>
                      <a:r>
                        <a:rPr lang="en-US" sz="1200" b="0" i="0" kern="100" dirty="0">
                          <a:effectLst/>
                          <a:latin typeface="Meiryo" panose="020B0604030504040204" pitchFamily="34" charset="-128"/>
                          <a:ea typeface="Meiryo" panose="020B0604030504040204" pitchFamily="34" charset="-128"/>
                        </a:rPr>
                        <a:t>)</a:t>
                      </a:r>
                      <a:endParaRPr lang="ja-JP" sz="1200" b="0" i="0" kern="100" dirty="0">
                        <a:effectLst/>
                        <a:latin typeface="Meiryo" panose="020B0604030504040204" pitchFamily="34" charset="-128"/>
                        <a:ea typeface="Meiryo" panose="020B0604030504040204" pitchFamily="34" charset="-128"/>
                      </a:endParaRPr>
                    </a:p>
                    <a:p>
                      <a:pPr indent="266700"/>
                      <a:r>
                        <a:rPr lang="en-US" sz="1200" b="0" i="0" kern="100" dirty="0">
                          <a:effectLst/>
                          <a:latin typeface="Meiryo" panose="020B0604030504040204" pitchFamily="34" charset="-128"/>
                          <a:ea typeface="Meiryo" panose="020B0604030504040204" pitchFamily="34" charset="-128"/>
                        </a:rPr>
                        <a:t>③ </a:t>
                      </a:r>
                      <a:r>
                        <a:rPr lang="ja-JP" sz="1200" b="0" i="0" kern="100" dirty="0">
                          <a:effectLst/>
                          <a:latin typeface="Meiryo" panose="020B0604030504040204" pitchFamily="34" charset="-128"/>
                          <a:ea typeface="Meiryo" panose="020B0604030504040204" pitchFamily="34" charset="-128"/>
                        </a:rPr>
                        <a:t>暴力団員等と密接な関係を有する者</a:t>
                      </a:r>
                    </a:p>
                    <a:p>
                      <a:pPr indent="266700"/>
                      <a:r>
                        <a:rPr lang="en-US" sz="1200" b="0" i="0" kern="100" dirty="0">
                          <a:effectLst/>
                          <a:latin typeface="Meiryo" panose="020B0604030504040204" pitchFamily="34" charset="-128"/>
                          <a:ea typeface="Meiryo" panose="020B0604030504040204" pitchFamily="34" charset="-128"/>
                        </a:rPr>
                        <a:t>④ </a:t>
                      </a:r>
                      <a:r>
                        <a:rPr lang="ja-JP" sz="1200" b="0" i="0" kern="100" dirty="0">
                          <a:effectLst/>
                          <a:latin typeface="Meiryo" panose="020B0604030504040204" pitchFamily="34" charset="-128"/>
                          <a:ea typeface="Meiryo" panose="020B0604030504040204" pitchFamily="34" charset="-128"/>
                        </a:rPr>
                        <a:t>前</a:t>
                      </a:r>
                      <a:r>
                        <a:rPr lang="en-US" sz="1200" b="0" i="0" kern="100" dirty="0">
                          <a:effectLst/>
                          <a:latin typeface="Meiryo" panose="020B0604030504040204" pitchFamily="34" charset="-128"/>
                          <a:ea typeface="Meiryo" panose="020B0604030504040204" pitchFamily="34" charset="-128"/>
                        </a:rPr>
                        <a:t> 3</a:t>
                      </a:r>
                      <a:r>
                        <a:rPr lang="ja-JP" sz="1200" b="0" i="0" kern="100" dirty="0">
                          <a:effectLst/>
                          <a:latin typeface="Meiryo" panose="020B0604030504040204" pitchFamily="34" charset="-128"/>
                          <a:ea typeface="Meiryo" panose="020B0604030504040204" pitchFamily="34" charset="-128"/>
                        </a:rPr>
                        <a:t>号に掲げる者のいずれかが役員等</a:t>
                      </a:r>
                      <a:r>
                        <a:rPr lang="en-US" sz="1200" b="0" i="0" kern="100" dirty="0">
                          <a:effectLst/>
                          <a:latin typeface="Meiryo" panose="020B0604030504040204" pitchFamily="34" charset="-128"/>
                          <a:ea typeface="Meiryo" panose="020B0604030504040204" pitchFamily="34" charset="-128"/>
                        </a:rPr>
                        <a:t>(</a:t>
                      </a:r>
                      <a:r>
                        <a:rPr lang="ja-JP" sz="1200" b="0" i="0" kern="100" dirty="0">
                          <a:effectLst/>
                          <a:latin typeface="Meiryo" panose="020B0604030504040204" pitchFamily="34" charset="-128"/>
                          <a:ea typeface="Meiryo" panose="020B0604030504040204" pitchFamily="34" charset="-128"/>
                        </a:rPr>
                        <a:t>無限責任社員、取締役、執行役若しくは監査役又はこれらに</a:t>
                      </a:r>
                      <a:r>
                        <a:rPr lang="en-US" altLang="ja-JP" sz="1200" b="0" i="0" kern="100" dirty="0">
                          <a:effectLst/>
                          <a:latin typeface="Meiryo" panose="020B0604030504040204" pitchFamily="34" charset="-128"/>
                          <a:ea typeface="Meiryo" panose="020B0604030504040204" pitchFamily="34" charset="-128"/>
                        </a:rPr>
                        <a:t> </a:t>
                      </a:r>
                      <a:r>
                        <a:rPr lang="ja-JP" altLang="en-US" sz="1200" b="0" i="0" kern="100" dirty="0">
                          <a:effectLst/>
                          <a:latin typeface="Meiryo" panose="020B0604030504040204" pitchFamily="34" charset="-128"/>
                          <a:ea typeface="Meiryo" panose="020B0604030504040204" pitchFamily="34" charset="-128"/>
                        </a:rPr>
                        <a:t>　　</a:t>
                      </a:r>
                      <a:endParaRPr lang="en-US" altLang="ja-JP" sz="1200" b="0" i="0" kern="100" dirty="0">
                        <a:effectLst/>
                        <a:latin typeface="Meiryo" panose="020B0604030504040204" pitchFamily="34" charset="-128"/>
                        <a:ea typeface="Meiryo" panose="020B0604030504040204" pitchFamily="34" charset="-128"/>
                      </a:endParaRPr>
                    </a:p>
                    <a:p>
                      <a:pPr indent="266700"/>
                      <a:r>
                        <a:rPr lang="ja-JP" altLang="en-US" sz="1200" b="0" i="0" kern="100" dirty="0">
                          <a:effectLst/>
                          <a:latin typeface="Meiryo" panose="020B0604030504040204" pitchFamily="34" charset="-128"/>
                          <a:ea typeface="Meiryo" panose="020B0604030504040204" pitchFamily="34" charset="-128"/>
                        </a:rPr>
                        <a:t>　</a:t>
                      </a:r>
                      <a:r>
                        <a:rPr lang="en-US" altLang="ja-JP" sz="1200" b="0" i="0" kern="100" dirty="0">
                          <a:effectLst/>
                          <a:latin typeface="Meiryo" panose="020B0604030504040204" pitchFamily="34" charset="-128"/>
                          <a:ea typeface="Meiryo" panose="020B0604030504040204" pitchFamily="34" charset="-128"/>
                        </a:rPr>
                        <a:t> </a:t>
                      </a:r>
                      <a:r>
                        <a:rPr lang="ja-JP" sz="1200" b="0" i="0" kern="100" dirty="0">
                          <a:effectLst/>
                          <a:latin typeface="Meiryo" panose="020B0604030504040204" pitchFamily="34" charset="-128"/>
                          <a:ea typeface="Meiryo" panose="020B0604030504040204" pitchFamily="34" charset="-128"/>
                        </a:rPr>
                        <a:t>準じるべき者、支配人及び清算人をいう。</a:t>
                      </a:r>
                      <a:r>
                        <a:rPr lang="en-US" sz="1200" b="0" i="0" kern="100" dirty="0">
                          <a:effectLst/>
                          <a:latin typeface="Meiryo" panose="020B0604030504040204" pitchFamily="34" charset="-128"/>
                          <a:ea typeface="Meiryo" panose="020B0604030504040204" pitchFamily="34" charset="-128"/>
                        </a:rPr>
                        <a:t>)</a:t>
                      </a:r>
                      <a:r>
                        <a:rPr lang="ja-JP" sz="1200" b="0" i="0" kern="100" dirty="0">
                          <a:effectLst/>
                          <a:latin typeface="Meiryo" panose="020B0604030504040204" pitchFamily="34" charset="-128"/>
                          <a:ea typeface="Meiryo" panose="020B0604030504040204" pitchFamily="34" charset="-128"/>
                        </a:rPr>
                        <a:t>となっている法人又はその他の団体</a:t>
                      </a:r>
                    </a:p>
                    <a:p>
                      <a:pPr indent="266700"/>
                      <a:r>
                        <a:rPr lang="en-US" sz="1200" b="0" i="0" kern="100" dirty="0">
                          <a:effectLst/>
                          <a:latin typeface="Meiryo" panose="020B0604030504040204" pitchFamily="34" charset="-128"/>
                          <a:ea typeface="Meiryo" panose="020B0604030504040204" pitchFamily="34" charset="-128"/>
                        </a:rPr>
                        <a:t>⑤ </a:t>
                      </a:r>
                      <a:r>
                        <a:rPr lang="ja-JP" sz="1200" b="0" i="0" kern="100" dirty="0">
                          <a:effectLst/>
                          <a:latin typeface="Meiryo" panose="020B0604030504040204" pitchFamily="34" charset="-128"/>
                          <a:ea typeface="Meiryo" panose="020B0604030504040204" pitchFamily="34" charset="-128"/>
                        </a:rPr>
                        <a:t>前各号に掲げる者のほか、公の秩序に反するおそれがあると認められる団体</a:t>
                      </a:r>
                      <a:r>
                        <a:rPr lang="en-US" sz="1200" b="0" i="0" kern="100" dirty="0">
                          <a:effectLst/>
                          <a:latin typeface="Meiryo" panose="020B0604030504040204" pitchFamily="34" charset="-128"/>
                          <a:ea typeface="Meiryo" panose="020B0604030504040204" pitchFamily="34" charset="-128"/>
                        </a:rPr>
                        <a:t> </a:t>
                      </a:r>
                      <a:endParaRPr lang="ja-JP" sz="1200" b="0" i="0" kern="100" dirty="0">
                        <a:effectLst/>
                        <a:latin typeface="Meiryo" panose="020B0604030504040204" pitchFamily="34" charset="-128"/>
                        <a:ea typeface="Meiryo" panose="020B0604030504040204" pitchFamily="34"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sz="1200" b="0" i="0" kern="100" dirty="0">
                          <a:effectLst/>
                          <a:latin typeface="Meiryo" panose="020B0604030504040204" pitchFamily="34" charset="-128"/>
                          <a:ea typeface="Meiryo" panose="020B0604030504040204" pitchFamily="34" charset="-128"/>
                        </a:rPr>
                        <a:t>☐</a:t>
                      </a:r>
                      <a:endParaRPr lang="ja-JP" sz="1200" b="0" i="0" kern="1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4310953"/>
                  </a:ext>
                </a:extLst>
              </a:tr>
            </a:tbl>
          </a:graphicData>
        </a:graphic>
      </p:graphicFrame>
      <p:sp>
        <p:nvSpPr>
          <p:cNvPr id="21" name="テキスト ボックス 20">
            <a:extLst>
              <a:ext uri="{FF2B5EF4-FFF2-40B4-BE49-F238E27FC236}">
                <a16:creationId xmlns:a16="http://schemas.microsoft.com/office/drawing/2014/main" id="{854FB06E-830D-3319-5B1A-01527D2ED901}"/>
              </a:ext>
            </a:extLst>
          </p:cNvPr>
          <p:cNvSpPr txBox="1"/>
          <p:nvPr/>
        </p:nvSpPr>
        <p:spPr>
          <a:xfrm>
            <a:off x="358508" y="6404588"/>
            <a:ext cx="9188979" cy="356820"/>
          </a:xfrm>
          <a:prstGeom prst="rect">
            <a:avLst/>
          </a:prstGeom>
          <a:noFill/>
          <a:ln>
            <a:solidFill>
              <a:schemeClr val="tx1"/>
            </a:solidFill>
          </a:ln>
        </p:spPr>
        <p:txBody>
          <a:bodyPr wrap="square" lIns="36000" tIns="36000" rIns="36000" bIns="36000" rtlCol="0" anchor="ctr" anchorCtr="0">
            <a:noAutofit/>
          </a:bodyPr>
          <a:lstStyle/>
          <a:p>
            <a:endParaRPr kumimoji="1" lang="en-US" altLang="ja-JP" sz="1400" b="1"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 項目確認の上、右のチェック欄に、チェックをしてください</a:t>
            </a:r>
            <a:endParaRPr kumimoji="1" lang="en-US" altLang="ja-JP" sz="1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9899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EF51C65-8A53-4F80-A4E9-4FCFBD3A0EC7}"/>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3</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7EA7A96-9C50-42BB-9647-737AB37D3001}"/>
              </a:ext>
            </a:extLst>
          </p:cNvPr>
          <p:cNvSpPr txBox="1"/>
          <p:nvPr/>
        </p:nvSpPr>
        <p:spPr>
          <a:xfrm>
            <a:off x="0" y="0"/>
            <a:ext cx="9906000" cy="349702"/>
          </a:xfrm>
          <a:prstGeom prst="rect">
            <a:avLst/>
          </a:prstGeom>
          <a:noFill/>
        </p:spPr>
        <p:txBody>
          <a:bodyPr wrap="square" lIns="36000" tIns="36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令和７年度　浜松地域スタートアップ連携促進事業　様式１</a:t>
            </a:r>
          </a:p>
        </p:txBody>
      </p:sp>
      <p:cxnSp>
        <p:nvCxnSpPr>
          <p:cNvPr id="8" name="直線コネクタ 7">
            <a:extLst>
              <a:ext uri="{FF2B5EF4-FFF2-40B4-BE49-F238E27FC236}">
                <a16:creationId xmlns:a16="http://schemas.microsoft.com/office/drawing/2014/main" id="{5F4ECA51-C779-459C-91DD-1A87599858C4}"/>
              </a:ext>
            </a:extLst>
          </p:cNvPr>
          <p:cNvCxnSpPr/>
          <p:nvPr/>
        </p:nvCxnSpPr>
        <p:spPr>
          <a:xfrm>
            <a:off x="0" y="349702"/>
            <a:ext cx="990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A20BDF5B-FF05-4CAC-A5E1-6EC7063C1E3D}"/>
              </a:ext>
            </a:extLst>
          </p:cNvPr>
          <p:cNvSpPr txBox="1"/>
          <p:nvPr/>
        </p:nvSpPr>
        <p:spPr>
          <a:xfrm>
            <a:off x="-1" y="453663"/>
            <a:ext cx="2895601" cy="349702"/>
          </a:xfrm>
          <a:prstGeom prst="rect">
            <a:avLst/>
          </a:prstGeom>
          <a:noFill/>
        </p:spPr>
        <p:txBody>
          <a:bodyPr wrap="square" lIns="36000" tIns="36000" rIns="36000" bIns="36000" rtlCol="0" anchor="ctr" anchorCtr="0">
            <a:noAutofit/>
          </a:bodyPr>
          <a:lstStyle/>
          <a:p>
            <a:r>
              <a:rPr kumimoji="1" lang="ja-JP" altLang="en-US" sz="1600" b="1" dirty="0">
                <a:latin typeface="メイリオ" panose="020B0604030504040204" pitchFamily="50" charset="-128"/>
                <a:ea typeface="メイリオ" panose="020B0604030504040204" pitchFamily="50" charset="-128"/>
              </a:rPr>
              <a:t>１．応募</a:t>
            </a:r>
            <a:r>
              <a:rPr kumimoji="1" lang="ja-JP" altLang="en-US" sz="1600" b="1">
                <a:latin typeface="メイリオ" panose="020B0604030504040204" pitchFamily="50" charset="-128"/>
                <a:ea typeface="メイリオ" panose="020B0604030504040204" pitchFamily="50" charset="-128"/>
              </a:rPr>
              <a:t>基本情報</a:t>
            </a:r>
            <a:endParaRPr kumimoji="1" lang="ja-JP" altLang="en-US" sz="1600" b="1" dirty="0">
              <a:latin typeface="メイリオ" panose="020B0604030504040204" pitchFamily="50" charset="-128"/>
              <a:ea typeface="メイリオ" panose="020B0604030504040204" pitchFamily="50" charset="-128"/>
            </a:endParaRPr>
          </a:p>
        </p:txBody>
      </p:sp>
      <p:graphicFrame>
        <p:nvGraphicFramePr>
          <p:cNvPr id="10" name="表 6">
            <a:extLst>
              <a:ext uri="{FF2B5EF4-FFF2-40B4-BE49-F238E27FC236}">
                <a16:creationId xmlns:a16="http://schemas.microsoft.com/office/drawing/2014/main" id="{A5A8FAF0-C162-49C4-B77B-645B9859D8A4}"/>
              </a:ext>
            </a:extLst>
          </p:cNvPr>
          <p:cNvGraphicFramePr>
            <a:graphicFrameLocks noGrp="1"/>
          </p:cNvGraphicFramePr>
          <p:nvPr>
            <p:extLst>
              <p:ext uri="{D42A27DB-BD31-4B8C-83A1-F6EECF244321}">
                <p14:modId xmlns:p14="http://schemas.microsoft.com/office/powerpoint/2010/main" val="1909170282"/>
              </p:ext>
            </p:extLst>
          </p:nvPr>
        </p:nvGraphicFramePr>
        <p:xfrm>
          <a:off x="76199" y="803365"/>
          <a:ext cx="9550780" cy="2146444"/>
        </p:xfrm>
        <a:graphic>
          <a:graphicData uri="http://schemas.openxmlformats.org/drawingml/2006/table">
            <a:tbl>
              <a:tblPr firstRow="1" bandRow="1">
                <a:tableStyleId>{5940675A-B579-460E-94D1-54222C63F5DA}</a:tableStyleId>
              </a:tblPr>
              <a:tblGrid>
                <a:gridCol w="2187499">
                  <a:extLst>
                    <a:ext uri="{9D8B030D-6E8A-4147-A177-3AD203B41FA5}">
                      <a16:colId xmlns:a16="http://schemas.microsoft.com/office/drawing/2014/main" val="4110436078"/>
                    </a:ext>
                  </a:extLst>
                </a:gridCol>
                <a:gridCol w="7363281">
                  <a:extLst>
                    <a:ext uri="{9D8B030D-6E8A-4147-A177-3AD203B41FA5}">
                      <a16:colId xmlns:a16="http://schemas.microsoft.com/office/drawing/2014/main" val="480516148"/>
                    </a:ext>
                  </a:extLst>
                </a:gridCol>
              </a:tblGrid>
              <a:tr h="674214">
                <a:tc>
                  <a:txBody>
                    <a:bodyPr/>
                    <a:lstStyle/>
                    <a:p>
                      <a:pPr algn="ctr"/>
                      <a:r>
                        <a:rPr kumimoji="1" lang="ja-JP" altLang="en-US" sz="1400" b="1">
                          <a:latin typeface="メイリオ" panose="020B0604030504040204" pitchFamily="50" charset="-128"/>
                          <a:ea typeface="メイリオ" panose="020B0604030504040204" pitchFamily="50" charset="-128"/>
                        </a:rPr>
                        <a:t>申請企業名</a:t>
                      </a:r>
                      <a:r>
                        <a:rPr kumimoji="1" lang="ja-JP" altLang="en-US" sz="1400" b="1" dirty="0">
                          <a:latin typeface="メイリオ" panose="020B0604030504040204" pitchFamily="50" charset="-128"/>
                          <a:ea typeface="メイリオ" panose="020B0604030504040204" pitchFamily="50" charset="-128"/>
                        </a:rPr>
                        <a:t>（ふりがな）</a:t>
                      </a:r>
                    </a:p>
                  </a:txBody>
                  <a:tcPr marL="36000" marR="36000" marT="36000" marB="36000" anchor="ctr">
                    <a:solidFill>
                      <a:srgbClr val="CCFFFF"/>
                    </a:solidFill>
                  </a:tcPr>
                </a:tc>
                <a:tc>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marL="36000" marR="36000" marT="36000" marB="36000" anchor="ctr">
                    <a:noFill/>
                  </a:tcPr>
                </a:tc>
                <a:extLst>
                  <a:ext uri="{0D108BD9-81ED-4DB2-BD59-A6C34878D82A}">
                    <a16:rowId xmlns:a16="http://schemas.microsoft.com/office/drawing/2014/main" val="240111836"/>
                  </a:ext>
                </a:extLst>
              </a:tr>
              <a:tr h="720689">
                <a:tc>
                  <a:txBody>
                    <a:bodyPr/>
                    <a:lstStyle/>
                    <a:p>
                      <a:pPr algn="ctr"/>
                      <a:r>
                        <a:rPr kumimoji="1" lang="ja-JP" altLang="en-US" sz="1400" b="1">
                          <a:latin typeface="メイリオ" panose="020B0604030504040204" pitchFamily="50" charset="-128"/>
                          <a:ea typeface="メイリオ" panose="020B0604030504040204" pitchFamily="50" charset="-128"/>
                        </a:rPr>
                        <a:t>プロジェクト名</a:t>
                      </a: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marL="36000" marR="36000" marT="36000" marB="36000" anchor="ctr">
                    <a:noFill/>
                  </a:tcPr>
                </a:tc>
                <a:extLst>
                  <a:ext uri="{0D108BD9-81ED-4DB2-BD59-A6C34878D82A}">
                    <a16:rowId xmlns:a16="http://schemas.microsoft.com/office/drawing/2014/main" val="881650861"/>
                  </a:ext>
                </a:extLst>
              </a:tr>
              <a:tr h="751541">
                <a:tc>
                  <a:txBody>
                    <a:bodyPr/>
                    <a:lstStyle/>
                    <a:p>
                      <a:pPr algn="ctr"/>
                      <a:r>
                        <a:rPr kumimoji="1" lang="ja-JP" altLang="en-US" sz="1400" b="1">
                          <a:latin typeface="メイリオ" panose="020B0604030504040204" pitchFamily="50" charset="-128"/>
                          <a:ea typeface="メイリオ" panose="020B0604030504040204" pitchFamily="50" charset="-128"/>
                        </a:rPr>
                        <a:t>連携相手</a:t>
                      </a:r>
                      <a:endParaRPr kumimoji="1" lang="en-US" altLang="ja-JP" sz="1400" b="1" dirty="0">
                        <a:latin typeface="メイリオ" panose="020B0604030504040204" pitchFamily="50" charset="-128"/>
                        <a:ea typeface="メイリオ" panose="020B0604030504040204" pitchFamily="50" charset="-128"/>
                      </a:endParaRPr>
                    </a:p>
                    <a:p>
                      <a:pPr algn="ctr"/>
                      <a:r>
                        <a:rPr kumimoji="1" lang="en-US" altLang="ja-JP" sz="1400" b="1" dirty="0">
                          <a:latin typeface="メイリオ" panose="020B0604030504040204" pitchFamily="50" charset="-128"/>
                          <a:ea typeface="メイリオ" panose="020B0604030504040204" pitchFamily="50" charset="-128"/>
                        </a:rPr>
                        <a:t>(</a:t>
                      </a:r>
                      <a:r>
                        <a:rPr kumimoji="1" lang="ja-JP" altLang="en-US" sz="1400" b="1">
                          <a:latin typeface="メイリオ" panose="020B0604030504040204" pitchFamily="50" charset="-128"/>
                          <a:ea typeface="メイリオ" panose="020B0604030504040204" pitchFamily="50" charset="-128"/>
                        </a:rPr>
                        <a:t>企業名・浜松市担当課</a:t>
                      </a: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marL="36000" marR="36000" marT="36000" marB="36000" anchor="ctr">
                    <a:noFill/>
                  </a:tcPr>
                </a:tc>
                <a:extLst>
                  <a:ext uri="{0D108BD9-81ED-4DB2-BD59-A6C34878D82A}">
                    <a16:rowId xmlns:a16="http://schemas.microsoft.com/office/drawing/2014/main" val="251299372"/>
                  </a:ext>
                </a:extLst>
              </a:tr>
            </a:tbl>
          </a:graphicData>
        </a:graphic>
      </p:graphicFrame>
      <p:sp>
        <p:nvSpPr>
          <p:cNvPr id="13" name="テキスト ボックス 12">
            <a:extLst>
              <a:ext uri="{FF2B5EF4-FFF2-40B4-BE49-F238E27FC236}">
                <a16:creationId xmlns:a16="http://schemas.microsoft.com/office/drawing/2014/main" id="{1FCA2C88-EEA3-401E-950F-3DFC0531CA76}"/>
              </a:ext>
            </a:extLst>
          </p:cNvPr>
          <p:cNvSpPr txBox="1"/>
          <p:nvPr/>
        </p:nvSpPr>
        <p:spPr>
          <a:xfrm>
            <a:off x="8728990" y="61702"/>
            <a:ext cx="1054681" cy="288000"/>
          </a:xfrm>
          <a:prstGeom prst="rect">
            <a:avLst/>
          </a:prstGeom>
          <a:noFill/>
          <a:ln w="19050">
            <a:solidFill>
              <a:schemeClr val="tx1"/>
            </a:solidFill>
          </a:ln>
        </p:spPr>
        <p:txBody>
          <a:bodyPr wrap="square" lIns="36000" tIns="108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基礎資料</a:t>
            </a:r>
          </a:p>
        </p:txBody>
      </p:sp>
      <p:graphicFrame>
        <p:nvGraphicFramePr>
          <p:cNvPr id="3" name="表 6">
            <a:extLst>
              <a:ext uri="{FF2B5EF4-FFF2-40B4-BE49-F238E27FC236}">
                <a16:creationId xmlns:a16="http://schemas.microsoft.com/office/drawing/2014/main" id="{2FDC9E55-B970-9E51-416C-0A4B0CA172DF}"/>
              </a:ext>
            </a:extLst>
          </p:cNvPr>
          <p:cNvGraphicFramePr>
            <a:graphicFrameLocks noGrp="1"/>
          </p:cNvGraphicFramePr>
          <p:nvPr>
            <p:extLst>
              <p:ext uri="{D42A27DB-BD31-4B8C-83A1-F6EECF244321}">
                <p14:modId xmlns:p14="http://schemas.microsoft.com/office/powerpoint/2010/main" val="2924359476"/>
              </p:ext>
            </p:extLst>
          </p:nvPr>
        </p:nvGraphicFramePr>
        <p:xfrm>
          <a:off x="76199" y="3666032"/>
          <a:ext cx="9550780" cy="3043801"/>
        </p:xfrm>
        <a:graphic>
          <a:graphicData uri="http://schemas.openxmlformats.org/drawingml/2006/table">
            <a:tbl>
              <a:tblPr firstRow="1" bandRow="1">
                <a:tableStyleId>{5940675A-B579-460E-94D1-54222C63F5DA}</a:tableStyleId>
              </a:tblPr>
              <a:tblGrid>
                <a:gridCol w="1073680">
                  <a:extLst>
                    <a:ext uri="{9D8B030D-6E8A-4147-A177-3AD203B41FA5}">
                      <a16:colId xmlns:a16="http://schemas.microsoft.com/office/drawing/2014/main" val="4110436078"/>
                    </a:ext>
                  </a:extLst>
                </a:gridCol>
                <a:gridCol w="1076181">
                  <a:extLst>
                    <a:ext uri="{9D8B030D-6E8A-4147-A177-3AD203B41FA5}">
                      <a16:colId xmlns:a16="http://schemas.microsoft.com/office/drawing/2014/main" val="4132257130"/>
                    </a:ext>
                  </a:extLst>
                </a:gridCol>
                <a:gridCol w="7400919">
                  <a:extLst>
                    <a:ext uri="{9D8B030D-6E8A-4147-A177-3AD203B41FA5}">
                      <a16:colId xmlns:a16="http://schemas.microsoft.com/office/drawing/2014/main" val="1332300219"/>
                    </a:ext>
                  </a:extLst>
                </a:gridCol>
              </a:tblGrid>
              <a:tr h="382513">
                <a:tc gridSpan="2">
                  <a:txBody>
                    <a:bodyPr/>
                    <a:lstStyle/>
                    <a:p>
                      <a:pPr algn="ctr"/>
                      <a:r>
                        <a:rPr kumimoji="1" lang="ja-JP" altLang="en-US" sz="1400" b="1">
                          <a:latin typeface="メイリオ" panose="020B0604030504040204" pitchFamily="50" charset="-128"/>
                          <a:ea typeface="メイリオ" panose="020B0604030504040204" pitchFamily="50" charset="-128"/>
                        </a:rPr>
                        <a:t>設立</a:t>
                      </a:r>
                      <a:r>
                        <a:rPr kumimoji="1" lang="ja-JP" altLang="en-US" sz="1400" b="1" dirty="0">
                          <a:latin typeface="メイリオ" panose="020B0604030504040204" pitchFamily="50" charset="-128"/>
                          <a:ea typeface="メイリオ" panose="020B0604030504040204" pitchFamily="50" charset="-128"/>
                        </a:rPr>
                        <a:t>年月日</a:t>
                      </a:r>
                    </a:p>
                  </a:txBody>
                  <a:tcPr marL="36000" marR="36000" marT="36000" marB="36000" anchor="ctr">
                    <a:solidFill>
                      <a:srgbClr val="CCFFFF"/>
                    </a:solidFill>
                  </a:tcPr>
                </a:tc>
                <a:tc h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dirty="0">
                          <a:latin typeface="メイリオ" panose="020B0604030504040204" pitchFamily="50" charset="-128"/>
                          <a:ea typeface="メイリオ" panose="020B0604030504040204" pitchFamily="50" charset="-128"/>
                        </a:rPr>
                        <a:t>年　　月　　日</a:t>
                      </a:r>
                    </a:p>
                  </a:txBody>
                  <a:tcPr marL="36000" marR="36000" marT="36000" marB="36000" anchor="ctr"/>
                </a:tc>
                <a:extLst>
                  <a:ext uri="{0D108BD9-81ED-4DB2-BD59-A6C34878D82A}">
                    <a16:rowId xmlns:a16="http://schemas.microsoft.com/office/drawing/2014/main" val="240111836"/>
                  </a:ext>
                </a:extLst>
              </a:tr>
              <a:tr h="43268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資本金</a:t>
                      </a:r>
                    </a:p>
                  </a:txBody>
                  <a:tcPr marL="36000" marR="36000" marT="36000" marB="36000" anchor="ctr">
                    <a:solidFill>
                      <a:srgbClr val="CCFFFF"/>
                    </a:solidFill>
                  </a:tcPr>
                </a:tc>
                <a:tc hMerge="1">
                  <a:txBody>
                    <a:bodyPr/>
                    <a:lstStyle/>
                    <a:p>
                      <a:endParaRPr kumimoji="1" lang="ja-JP" altLang="en-US"/>
                    </a:p>
                  </a:txBody>
                  <a:tcPr/>
                </a:tc>
                <a:tc>
                  <a:txBody>
                    <a:bodyPr/>
                    <a:lstStyle/>
                    <a:p>
                      <a:pPr algn="ctr"/>
                      <a:r>
                        <a:rPr kumimoji="1" lang="ja-JP" altLang="en-US" sz="1400" dirty="0">
                          <a:latin typeface="メイリオ" panose="020B0604030504040204" pitchFamily="50" charset="-128"/>
                          <a:ea typeface="メイリオ" panose="020B0604030504040204" pitchFamily="50" charset="-128"/>
                        </a:rPr>
                        <a:t>円</a:t>
                      </a:r>
                    </a:p>
                  </a:txBody>
                  <a:tcPr marL="36000" marR="36000" marT="36000" marB="36000" anchor="ctr"/>
                </a:tc>
                <a:extLst>
                  <a:ext uri="{0D108BD9-81ED-4DB2-BD59-A6C34878D82A}">
                    <a16:rowId xmlns:a16="http://schemas.microsoft.com/office/drawing/2014/main" val="230084755"/>
                  </a:ext>
                </a:extLst>
              </a:tr>
              <a:tr h="495902">
                <a:tc>
                  <a:txBody>
                    <a:bodyPr/>
                    <a:lstStyle/>
                    <a:p>
                      <a:pPr algn="ctr"/>
                      <a:r>
                        <a:rPr kumimoji="1" lang="ja-JP" altLang="en-US" sz="1400" b="1" dirty="0">
                          <a:latin typeface="メイリオ" panose="020B0604030504040204" pitchFamily="50" charset="-128"/>
                          <a:ea typeface="メイリオ" panose="020B0604030504040204" pitchFamily="50" charset="-128"/>
                        </a:rPr>
                        <a:t>従業員数</a:t>
                      </a: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全　体</a:t>
                      </a:r>
                    </a:p>
                  </a:txBody>
                  <a:tcPr marL="36000" marR="36000" marT="36000" marB="36000" anchor="ctr">
                    <a:lnB w="12700" cap="flat" cmpd="sng" algn="ctr">
                      <a:solidFill>
                        <a:schemeClr val="tx1"/>
                      </a:solidFill>
                      <a:prstDash val="solid"/>
                      <a:round/>
                      <a:headEnd type="none" w="med" len="med"/>
                      <a:tailEnd type="none" w="med" len="med"/>
                    </a:lnB>
                    <a:solidFill>
                      <a:srgbClr val="CCFFFF"/>
                    </a:solidFill>
                  </a:tcPr>
                </a:tc>
                <a:tc>
                  <a:txBody>
                    <a:bodyPr/>
                    <a:lstStyle/>
                    <a:p>
                      <a:pPr algn="ctr"/>
                      <a:r>
                        <a:rPr kumimoji="1" lang="ja-JP" altLang="en-US" sz="1400" dirty="0">
                          <a:latin typeface="メイリオ" panose="020B0604030504040204" pitchFamily="50" charset="-128"/>
                          <a:ea typeface="メイリオ" panose="020B0604030504040204" pitchFamily="50" charset="-128"/>
                        </a:rPr>
                        <a:t>人　</a:t>
                      </a:r>
                      <a:r>
                        <a:rPr kumimoji="1" lang="zh-TW" altLang="en-US" sz="1400" dirty="0">
                          <a:latin typeface="メイリオ" panose="020B0604030504040204" pitchFamily="50" charset="-128"/>
                          <a:ea typeface="メイリオ" panose="020B0604030504040204" pitchFamily="50" charset="-128"/>
                        </a:rPr>
                        <a:t>（令和　　年　　月　　日現在）</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7104130"/>
                  </a:ext>
                </a:extLst>
              </a:tr>
              <a:tr h="432681">
                <a:tc gridSpan="2">
                  <a:txBody>
                    <a:bodyPr/>
                    <a:lstStyle/>
                    <a:p>
                      <a:pPr algn="ctr"/>
                      <a:r>
                        <a:rPr kumimoji="1" lang="ja-JP" altLang="en-US" sz="1400" b="1" dirty="0">
                          <a:latin typeface="メイリオ" panose="020B0604030504040204" pitchFamily="50" charset="-128"/>
                          <a:ea typeface="メイリオ" panose="020B0604030504040204" pitchFamily="50" charset="-128"/>
                        </a:rPr>
                        <a:t>主な業種</a:t>
                      </a:r>
                    </a:p>
                  </a:txBody>
                  <a:tcPr marL="36000" marR="36000" marT="36000" marB="36000" anchor="ctr">
                    <a:solidFill>
                      <a:srgbClr val="CCFFFF"/>
                    </a:solidFill>
                  </a:tcPr>
                </a:tc>
                <a:tc hMerge="1">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799187171"/>
                  </a:ext>
                </a:extLst>
              </a:tr>
              <a:tr h="1300024">
                <a:tc gridSpan="2">
                  <a:txBody>
                    <a:bodyPr/>
                    <a:lstStyle/>
                    <a:p>
                      <a:pPr algn="ctr"/>
                      <a:r>
                        <a:rPr kumimoji="1" lang="ja-JP" altLang="en-US" sz="1400" b="1" dirty="0">
                          <a:latin typeface="メイリオ" panose="020B0604030504040204" pitchFamily="50" charset="-128"/>
                          <a:ea typeface="メイリオ" panose="020B0604030504040204" pitchFamily="50" charset="-128"/>
                        </a:rPr>
                        <a:t>主な事業内容</a:t>
                      </a:r>
                    </a:p>
                  </a:txBody>
                  <a:tcPr marL="36000" marR="36000" marT="36000" marB="36000" anchor="ctr">
                    <a:solidFill>
                      <a:srgbClr val="CCFFFF"/>
                    </a:solidFill>
                  </a:tcPr>
                </a:tc>
                <a:tc hMerge="1">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3518965829"/>
                  </a:ext>
                </a:extLst>
              </a:tr>
            </a:tbl>
          </a:graphicData>
        </a:graphic>
      </p:graphicFrame>
      <p:sp>
        <p:nvSpPr>
          <p:cNvPr id="6" name="テキスト ボックス 5">
            <a:extLst>
              <a:ext uri="{FF2B5EF4-FFF2-40B4-BE49-F238E27FC236}">
                <a16:creationId xmlns:a16="http://schemas.microsoft.com/office/drawing/2014/main" id="{8AEF6E12-CD1F-919A-E317-6C8ECB2E3CC7}"/>
              </a:ext>
            </a:extLst>
          </p:cNvPr>
          <p:cNvSpPr txBox="1"/>
          <p:nvPr/>
        </p:nvSpPr>
        <p:spPr>
          <a:xfrm>
            <a:off x="55755" y="3141107"/>
            <a:ext cx="2895601" cy="349702"/>
          </a:xfrm>
          <a:prstGeom prst="rect">
            <a:avLst/>
          </a:prstGeom>
          <a:noFill/>
        </p:spPr>
        <p:txBody>
          <a:bodyPr wrap="square" lIns="36000" tIns="36000" rIns="36000" bIns="36000" rtlCol="0" anchor="ctr" anchorCtr="0">
            <a:noAutofit/>
          </a:bodyPr>
          <a:lstStyle/>
          <a:p>
            <a:r>
              <a:rPr kumimoji="1" lang="en-US" altLang="ja-JP" sz="1600" b="1" dirty="0">
                <a:latin typeface="メイリオ" panose="020B0604030504040204" pitchFamily="50" charset="-128"/>
                <a:ea typeface="メイリオ" panose="020B0604030504040204" pitchFamily="50" charset="-128"/>
              </a:rPr>
              <a:t>2</a:t>
            </a:r>
            <a:r>
              <a:rPr kumimoji="1" lang="ja-JP" altLang="en-US" sz="1600" b="1">
                <a:latin typeface="メイリオ" panose="020B0604030504040204" pitchFamily="50" charset="-128"/>
                <a:ea typeface="メイリオ" panose="020B0604030504040204" pitchFamily="50" charset="-128"/>
              </a:rPr>
              <a:t>．申請者の概要</a:t>
            </a:r>
            <a:endParaRPr kumimoji="1" lang="ja-JP" altLang="en-US" sz="16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75848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EF51C65-8A53-4F80-A4E9-4FCFBD3A0EC7}"/>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4</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7EA7A96-9C50-42BB-9647-737AB37D3001}"/>
              </a:ext>
            </a:extLst>
          </p:cNvPr>
          <p:cNvSpPr txBox="1"/>
          <p:nvPr/>
        </p:nvSpPr>
        <p:spPr>
          <a:xfrm>
            <a:off x="0" y="0"/>
            <a:ext cx="9906000" cy="349702"/>
          </a:xfrm>
          <a:prstGeom prst="rect">
            <a:avLst/>
          </a:prstGeom>
          <a:noFill/>
        </p:spPr>
        <p:txBody>
          <a:bodyPr wrap="square" lIns="36000" tIns="36000" rIns="36000" bIns="36000" rtlCol="0" anchor="ctr" anchorCtr="0">
            <a:noAutofit/>
          </a:bodyPr>
          <a:lstStyle/>
          <a:p>
            <a:r>
              <a:rPr kumimoji="1" lang="ja-JP" altLang="en-US" sz="1600" b="1" dirty="0">
                <a:latin typeface="メイリオ" panose="020B0604030504040204" pitchFamily="50" charset="-128"/>
                <a:ea typeface="メイリオ" panose="020B0604030504040204" pitchFamily="50" charset="-128"/>
              </a:rPr>
              <a:t>２．申請者の概要（所在地、窓口等）</a:t>
            </a:r>
          </a:p>
        </p:txBody>
      </p:sp>
      <p:graphicFrame>
        <p:nvGraphicFramePr>
          <p:cNvPr id="6" name="表 6">
            <a:extLst>
              <a:ext uri="{FF2B5EF4-FFF2-40B4-BE49-F238E27FC236}">
                <a16:creationId xmlns:a16="http://schemas.microsoft.com/office/drawing/2014/main" id="{09A87F8A-4F91-4AB9-A8A4-5A296716566C}"/>
              </a:ext>
            </a:extLst>
          </p:cNvPr>
          <p:cNvGraphicFramePr>
            <a:graphicFrameLocks noGrp="1"/>
          </p:cNvGraphicFramePr>
          <p:nvPr>
            <p:extLst>
              <p:ext uri="{D42A27DB-BD31-4B8C-83A1-F6EECF244321}">
                <p14:modId xmlns:p14="http://schemas.microsoft.com/office/powerpoint/2010/main" val="290474189"/>
              </p:ext>
            </p:extLst>
          </p:nvPr>
        </p:nvGraphicFramePr>
        <p:xfrm>
          <a:off x="76199" y="574041"/>
          <a:ext cx="9753602" cy="6253104"/>
        </p:xfrm>
        <a:graphic>
          <a:graphicData uri="http://schemas.openxmlformats.org/drawingml/2006/table">
            <a:tbl>
              <a:tblPr firstRow="1" bandRow="1">
                <a:tableStyleId>{5940675A-B579-460E-94D1-54222C63F5DA}</a:tableStyleId>
              </a:tblPr>
              <a:tblGrid>
                <a:gridCol w="1391993">
                  <a:extLst>
                    <a:ext uri="{9D8B030D-6E8A-4147-A177-3AD203B41FA5}">
                      <a16:colId xmlns:a16="http://schemas.microsoft.com/office/drawing/2014/main" val="4110436078"/>
                    </a:ext>
                  </a:extLst>
                </a:gridCol>
                <a:gridCol w="1275008">
                  <a:extLst>
                    <a:ext uri="{9D8B030D-6E8A-4147-A177-3AD203B41FA5}">
                      <a16:colId xmlns:a16="http://schemas.microsoft.com/office/drawing/2014/main" val="4132257130"/>
                    </a:ext>
                  </a:extLst>
                </a:gridCol>
                <a:gridCol w="7086601">
                  <a:extLst>
                    <a:ext uri="{9D8B030D-6E8A-4147-A177-3AD203B41FA5}">
                      <a16:colId xmlns:a16="http://schemas.microsoft.com/office/drawing/2014/main" val="1332300219"/>
                    </a:ext>
                  </a:extLst>
                </a:gridCol>
              </a:tblGrid>
              <a:tr h="446002">
                <a:tc rowSpan="2">
                  <a:txBody>
                    <a:bodyPr/>
                    <a:lstStyle/>
                    <a:p>
                      <a:pPr algn="ctr"/>
                      <a:r>
                        <a:rPr kumimoji="1" lang="ja-JP" altLang="en-US" sz="1400" b="1" dirty="0">
                          <a:latin typeface="メイリオ" panose="020B0604030504040204" pitchFamily="50" charset="-128"/>
                          <a:ea typeface="メイリオ" panose="020B0604030504040204" pitchFamily="50" charset="-128"/>
                        </a:rPr>
                        <a:t>代 表 者</a:t>
                      </a: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役　職</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1407104130"/>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氏　名</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865576954"/>
                  </a:ext>
                </a:extLst>
              </a:tr>
              <a:tr h="414793">
                <a:tc rowSpan="2">
                  <a:txBody>
                    <a:bodyPr/>
                    <a:lstStyle/>
                    <a:p>
                      <a:pPr algn="ctr"/>
                      <a:r>
                        <a:rPr kumimoji="1" lang="ja-JP" altLang="en-US" sz="1400" b="1" dirty="0">
                          <a:latin typeface="メイリオ" panose="020B0604030504040204" pitchFamily="50" charset="-128"/>
                          <a:ea typeface="メイリオ" panose="020B0604030504040204" pitchFamily="50" charset="-128"/>
                        </a:rPr>
                        <a:t>本　社</a:t>
                      </a: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所在地</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773764853"/>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電　話</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3799187171"/>
                  </a:ext>
                </a:extLst>
              </a:tr>
              <a:tr h="414793">
                <a:tc rowSpan="2">
                  <a:txBody>
                    <a:bodyPr/>
                    <a:lstStyle/>
                    <a:p>
                      <a:pPr algn="ctr"/>
                      <a:r>
                        <a:rPr kumimoji="1" lang="zh-CN" altLang="en-US" sz="1400" b="1" dirty="0">
                          <a:latin typeface="メイリオ" panose="020B0604030504040204" pitchFamily="50" charset="-128"/>
                          <a:ea typeface="メイリオ" panose="020B0604030504040204" pitchFamily="50" charset="-128"/>
                        </a:rPr>
                        <a:t>浜松市内</a:t>
                      </a:r>
                      <a:endParaRPr kumimoji="1" lang="en-US" altLang="zh-CN" sz="1400" b="1" dirty="0">
                        <a:latin typeface="メイリオ" panose="020B0604030504040204" pitchFamily="50" charset="-128"/>
                        <a:ea typeface="メイリオ" panose="020B0604030504040204" pitchFamily="50" charset="-128"/>
                      </a:endParaRPr>
                    </a:p>
                    <a:p>
                      <a:pPr algn="ctr"/>
                      <a:r>
                        <a:rPr kumimoji="1" lang="zh-CN" altLang="en-US" sz="1400" b="1" dirty="0">
                          <a:latin typeface="メイリオ" panose="020B0604030504040204" pitchFamily="50" charset="-128"/>
                          <a:ea typeface="メイリオ" panose="020B0604030504040204" pitchFamily="50" charset="-128"/>
                        </a:rPr>
                        <a:t>拠点</a:t>
                      </a:r>
                      <a:endParaRPr kumimoji="1" lang="en-US" altLang="zh-CN"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（本社以外）</a:t>
                      </a: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有　無</a:t>
                      </a:r>
                    </a:p>
                  </a:txBody>
                  <a:tcPr marL="36000" marR="36000" marT="36000" marB="36000" anchor="ctr">
                    <a:solidFill>
                      <a:srgbClr val="CCFFFF"/>
                    </a:solidFill>
                  </a:tcPr>
                </a:tc>
                <a:tc>
                  <a:txBody>
                    <a:bodyPr/>
                    <a:lstStyle/>
                    <a:p>
                      <a:pPr algn="ctr"/>
                      <a:r>
                        <a:rPr kumimoji="1" lang="ja-JP" altLang="en-US" sz="1400" dirty="0">
                          <a:latin typeface="メイリオ" panose="020B0604030504040204" pitchFamily="50" charset="-128"/>
                          <a:ea typeface="メイリオ" panose="020B0604030504040204" pitchFamily="50" charset="-128"/>
                        </a:rPr>
                        <a:t>あり　　　なし　　</a:t>
                      </a:r>
                      <a:r>
                        <a:rPr kumimoji="1" lang="en-US" altLang="ja-JP" sz="1400" dirty="0">
                          <a:solidFill>
                            <a:srgbClr val="FF0000"/>
                          </a:solidFill>
                          <a:latin typeface="メイリオ" panose="020B0604030504040204" pitchFamily="50" charset="-128"/>
                          <a:ea typeface="メイリオ" panose="020B0604030504040204" pitchFamily="50" charset="-128"/>
                        </a:rPr>
                        <a:t>※</a:t>
                      </a:r>
                      <a:r>
                        <a:rPr kumimoji="1" lang="ja-JP" altLang="en-US" sz="1400" dirty="0">
                          <a:solidFill>
                            <a:srgbClr val="FF0000"/>
                          </a:solidFill>
                          <a:latin typeface="メイリオ" panose="020B0604030504040204" pitchFamily="50" charset="-128"/>
                          <a:ea typeface="メイリオ" panose="020B0604030504040204" pitchFamily="50" charset="-128"/>
                        </a:rPr>
                        <a:t>いずれかを選択</a:t>
                      </a:r>
                    </a:p>
                  </a:txBody>
                  <a:tcPr marL="36000" marR="36000" marT="36000" marB="36000" anchor="ctr"/>
                </a:tc>
                <a:extLst>
                  <a:ext uri="{0D108BD9-81ED-4DB2-BD59-A6C34878D82A}">
                    <a16:rowId xmlns:a16="http://schemas.microsoft.com/office/drawing/2014/main" val="3518965829"/>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所在地</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1078925949"/>
                  </a:ext>
                </a:extLst>
              </a:tr>
              <a:tr h="414793">
                <a:tc rowSpan="4">
                  <a:txBody>
                    <a:bodyPr/>
                    <a:lstStyle/>
                    <a:p>
                      <a:pPr algn="ctr"/>
                      <a:r>
                        <a:rPr kumimoji="1" lang="ja-JP" altLang="en-US" sz="1400" b="1" dirty="0">
                          <a:latin typeface="メイリオ" panose="020B0604030504040204" pitchFamily="50" charset="-128"/>
                          <a:ea typeface="メイリオ" panose="020B0604030504040204" pitchFamily="50" charset="-128"/>
                        </a:rPr>
                        <a:t>プロジェクトの</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責 任 者</a:t>
                      </a: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役　職</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60431595"/>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氏　名</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1364122457"/>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電　話</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1394811001"/>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Ｅメール</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364017033"/>
                  </a:ext>
                </a:extLst>
              </a:tr>
              <a:tr h="414793">
                <a:tc rowSpan="4">
                  <a:txBody>
                    <a:bodyPr/>
                    <a:lstStyle/>
                    <a:p>
                      <a:pPr algn="ctr"/>
                      <a:r>
                        <a:rPr kumimoji="1" lang="ja-JP" altLang="en-US" sz="1400" b="1" dirty="0">
                          <a:latin typeface="メイリオ" panose="020B0604030504040204" pitchFamily="50" charset="-128"/>
                          <a:ea typeface="メイリオ" panose="020B0604030504040204" pitchFamily="50" charset="-128"/>
                        </a:rPr>
                        <a:t>プロジェクト</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担 当 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（窓口）</a:t>
                      </a: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役　職</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994897426"/>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氏　名</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752809515"/>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電　話</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3805198130"/>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Ｅメール</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541761883"/>
                  </a:ext>
                </a:extLst>
              </a:tr>
              <a:tr h="414793">
                <a:tc gridSpan="2">
                  <a:txBody>
                    <a:bodyPr/>
                    <a:lstStyle/>
                    <a:p>
                      <a:pPr algn="ctr"/>
                      <a:r>
                        <a:rPr kumimoji="1" lang="ja-JP" altLang="en-US" sz="1400" b="1" dirty="0">
                          <a:latin typeface="メイリオ" panose="020B0604030504040204" pitchFamily="50" charset="-128"/>
                          <a:ea typeface="メイリオ" panose="020B0604030504040204" pitchFamily="50" charset="-128"/>
                        </a:rPr>
                        <a:t>企業ウェブサイト</a:t>
                      </a:r>
                      <a:r>
                        <a:rPr kumimoji="1" lang="en-US" altLang="ja-JP" sz="1400" b="1" dirty="0">
                          <a:latin typeface="メイリオ" panose="020B0604030504040204" pitchFamily="50" charset="-128"/>
                          <a:ea typeface="メイリオ" panose="020B0604030504040204" pitchFamily="50" charset="-128"/>
                        </a:rPr>
                        <a:t>URL</a:t>
                      </a: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698106150"/>
                  </a:ext>
                </a:extLst>
              </a:tr>
            </a:tbl>
          </a:graphicData>
        </a:graphic>
      </p:graphicFrame>
      <p:cxnSp>
        <p:nvCxnSpPr>
          <p:cNvPr id="8" name="直線コネクタ 7">
            <a:extLst>
              <a:ext uri="{FF2B5EF4-FFF2-40B4-BE49-F238E27FC236}">
                <a16:creationId xmlns:a16="http://schemas.microsoft.com/office/drawing/2014/main" id="{5F4ECA51-C779-459C-91DD-1A87599858C4}"/>
              </a:ext>
            </a:extLst>
          </p:cNvPr>
          <p:cNvCxnSpPr/>
          <p:nvPr/>
        </p:nvCxnSpPr>
        <p:spPr>
          <a:xfrm>
            <a:off x="0" y="349702"/>
            <a:ext cx="990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BFC54814-49BF-4AFB-A858-1A866E735CFB}"/>
              </a:ext>
            </a:extLst>
          </p:cNvPr>
          <p:cNvSpPr txBox="1"/>
          <p:nvPr/>
        </p:nvSpPr>
        <p:spPr>
          <a:xfrm>
            <a:off x="8808988" y="30851"/>
            <a:ext cx="1054681" cy="288000"/>
          </a:xfrm>
          <a:prstGeom prst="rect">
            <a:avLst/>
          </a:prstGeom>
          <a:noFill/>
          <a:ln w="19050">
            <a:solidFill>
              <a:schemeClr val="tx1"/>
            </a:solidFill>
          </a:ln>
        </p:spPr>
        <p:txBody>
          <a:bodyPr wrap="square" lIns="36000" tIns="108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基礎資料</a:t>
            </a:r>
          </a:p>
        </p:txBody>
      </p:sp>
    </p:spTree>
    <p:extLst>
      <p:ext uri="{BB962C8B-B14F-4D97-AF65-F5344CB8AC3E}">
        <p14:creationId xmlns:p14="http://schemas.microsoft.com/office/powerpoint/2010/main" val="3090750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7BA3B0-EF9D-7562-F849-B65836279107}"/>
            </a:ext>
          </a:extLst>
        </p:cNvPr>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58ABDD0-CAE5-626E-D931-C07B78A80133}"/>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5</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E6AF9AC1-457E-46CD-D083-B6664B37D152}"/>
              </a:ext>
            </a:extLst>
          </p:cNvPr>
          <p:cNvSpPr txBox="1"/>
          <p:nvPr/>
        </p:nvSpPr>
        <p:spPr>
          <a:xfrm>
            <a:off x="0" y="0"/>
            <a:ext cx="9906000" cy="349702"/>
          </a:xfrm>
          <a:prstGeom prst="rect">
            <a:avLst/>
          </a:prstGeom>
          <a:noFill/>
        </p:spPr>
        <p:txBody>
          <a:bodyPr wrap="square" lIns="36000" tIns="36000" rIns="36000" bIns="36000" rtlCol="0" anchor="ctr" anchorCtr="0">
            <a:noAutofit/>
          </a:bodyPr>
          <a:lstStyle/>
          <a:p>
            <a:r>
              <a:rPr kumimoji="1" lang="en-US" altLang="ja-JP" sz="1600" b="1" dirty="0">
                <a:latin typeface="メイリオ" panose="020B0604030504040204" pitchFamily="50" charset="-128"/>
                <a:ea typeface="メイリオ" panose="020B0604030504040204" pitchFamily="50" charset="-128"/>
              </a:rPr>
              <a:t>3</a:t>
            </a:r>
            <a:r>
              <a:rPr kumimoji="1" lang="ja-JP" altLang="en-US" sz="1600" b="1">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連携相手の概要（所在地、窓口等）</a:t>
            </a:r>
          </a:p>
        </p:txBody>
      </p:sp>
      <p:graphicFrame>
        <p:nvGraphicFramePr>
          <p:cNvPr id="6" name="表 6">
            <a:extLst>
              <a:ext uri="{FF2B5EF4-FFF2-40B4-BE49-F238E27FC236}">
                <a16:creationId xmlns:a16="http://schemas.microsoft.com/office/drawing/2014/main" id="{D41E3333-5CDD-E1EA-B6CF-B9A0930B3EDF}"/>
              </a:ext>
            </a:extLst>
          </p:cNvPr>
          <p:cNvGraphicFramePr>
            <a:graphicFrameLocks noGrp="1"/>
          </p:cNvGraphicFramePr>
          <p:nvPr>
            <p:extLst>
              <p:ext uri="{D42A27DB-BD31-4B8C-83A1-F6EECF244321}">
                <p14:modId xmlns:p14="http://schemas.microsoft.com/office/powerpoint/2010/main" val="3506292170"/>
              </p:ext>
            </p:extLst>
          </p:nvPr>
        </p:nvGraphicFramePr>
        <p:xfrm>
          <a:off x="76199" y="427048"/>
          <a:ext cx="9753602" cy="5869520"/>
        </p:xfrm>
        <a:graphic>
          <a:graphicData uri="http://schemas.openxmlformats.org/drawingml/2006/table">
            <a:tbl>
              <a:tblPr firstRow="1" bandRow="1">
                <a:tableStyleId>{5940675A-B579-460E-94D1-54222C63F5DA}</a:tableStyleId>
              </a:tblPr>
              <a:tblGrid>
                <a:gridCol w="1585176">
                  <a:extLst>
                    <a:ext uri="{9D8B030D-6E8A-4147-A177-3AD203B41FA5}">
                      <a16:colId xmlns:a16="http://schemas.microsoft.com/office/drawing/2014/main" val="4110436078"/>
                    </a:ext>
                  </a:extLst>
                </a:gridCol>
                <a:gridCol w="1120462">
                  <a:extLst>
                    <a:ext uri="{9D8B030D-6E8A-4147-A177-3AD203B41FA5}">
                      <a16:colId xmlns:a16="http://schemas.microsoft.com/office/drawing/2014/main" val="4132257130"/>
                    </a:ext>
                  </a:extLst>
                </a:gridCol>
                <a:gridCol w="7047964">
                  <a:extLst>
                    <a:ext uri="{9D8B030D-6E8A-4147-A177-3AD203B41FA5}">
                      <a16:colId xmlns:a16="http://schemas.microsoft.com/office/drawing/2014/main" val="1332300219"/>
                    </a:ext>
                  </a:extLst>
                </a:gridCol>
              </a:tblGrid>
              <a:tr h="446002">
                <a:tc>
                  <a:txBody>
                    <a:bodyPr/>
                    <a:lstStyle/>
                    <a:p>
                      <a:pPr algn="ctr"/>
                      <a:r>
                        <a:rPr kumimoji="1" lang="ja-JP" altLang="en-US" sz="1400" b="1">
                          <a:latin typeface="メイリオ" panose="020B0604030504040204" pitchFamily="50" charset="-128"/>
                          <a:ea typeface="メイリオ" panose="020B0604030504040204" pitchFamily="50" charset="-128"/>
                        </a:rPr>
                        <a:t>社　名</a:t>
                      </a: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a:txBody>
                    <a:bodyPr/>
                    <a:lstStyle/>
                    <a:p>
                      <a:pPr algn="ct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1476599915"/>
                  </a:ext>
                </a:extLst>
              </a:tr>
              <a:tr h="446002">
                <a:tc rowSpan="2">
                  <a:txBody>
                    <a:bodyPr/>
                    <a:lstStyle/>
                    <a:p>
                      <a:pPr algn="ctr"/>
                      <a:r>
                        <a:rPr kumimoji="1" lang="ja-JP" altLang="en-US" sz="1400" b="1" dirty="0">
                          <a:latin typeface="メイリオ" panose="020B0604030504040204" pitchFamily="50" charset="-128"/>
                          <a:ea typeface="メイリオ" panose="020B0604030504040204" pitchFamily="50" charset="-128"/>
                        </a:rPr>
                        <a:t>代 表 者</a:t>
                      </a: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役　職</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1407104130"/>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氏　名</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865576954"/>
                  </a:ext>
                </a:extLst>
              </a:tr>
              <a:tr h="414793">
                <a:tc rowSpan="2">
                  <a:txBody>
                    <a:bodyPr/>
                    <a:lstStyle/>
                    <a:p>
                      <a:pPr algn="ctr"/>
                      <a:r>
                        <a:rPr kumimoji="1" lang="ja-JP" altLang="en-US" sz="1400" b="1" dirty="0">
                          <a:latin typeface="メイリオ" panose="020B0604030504040204" pitchFamily="50" charset="-128"/>
                          <a:ea typeface="メイリオ" panose="020B0604030504040204" pitchFamily="50" charset="-128"/>
                        </a:rPr>
                        <a:t>本　社</a:t>
                      </a: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所在地</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773764853"/>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電　話</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3799187171"/>
                  </a:ext>
                </a:extLst>
              </a:tr>
              <a:tr h="414793">
                <a:tc rowSpan="4">
                  <a:txBody>
                    <a:bodyPr/>
                    <a:lstStyle/>
                    <a:p>
                      <a:pPr algn="ctr"/>
                      <a:r>
                        <a:rPr kumimoji="1" lang="ja-JP" altLang="en-US" sz="1400" b="1" dirty="0">
                          <a:latin typeface="メイリオ" panose="020B0604030504040204" pitchFamily="50" charset="-128"/>
                          <a:ea typeface="メイリオ" panose="020B0604030504040204" pitchFamily="50" charset="-128"/>
                        </a:rPr>
                        <a:t>プロジェクトの</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責 任 者</a:t>
                      </a: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役　職</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60431595"/>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氏　名</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1364122457"/>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電　話</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1394811001"/>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Ｅメール</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364017033"/>
                  </a:ext>
                </a:extLst>
              </a:tr>
              <a:tr h="414793">
                <a:tc rowSpan="4">
                  <a:txBody>
                    <a:bodyPr/>
                    <a:lstStyle/>
                    <a:p>
                      <a:pPr algn="ctr"/>
                      <a:r>
                        <a:rPr kumimoji="1" lang="ja-JP" altLang="en-US" sz="1400" b="1" dirty="0">
                          <a:latin typeface="メイリオ" panose="020B0604030504040204" pitchFamily="50" charset="-128"/>
                          <a:ea typeface="メイリオ" panose="020B0604030504040204" pitchFamily="50" charset="-128"/>
                        </a:rPr>
                        <a:t>プロジェクトの</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担 当 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（窓口）</a:t>
                      </a: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役　職</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994897426"/>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氏　名</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752809515"/>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電　話</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3805198130"/>
                  </a:ext>
                </a:extLst>
              </a:tr>
              <a:tr h="41479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Ｅメール</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541761883"/>
                  </a:ext>
                </a:extLst>
              </a:tr>
              <a:tr h="414793">
                <a:tc gridSpan="2">
                  <a:txBody>
                    <a:bodyPr/>
                    <a:lstStyle/>
                    <a:p>
                      <a:pPr algn="ctr"/>
                      <a:r>
                        <a:rPr kumimoji="1" lang="ja-JP" altLang="en-US" sz="1400" b="1" dirty="0">
                          <a:latin typeface="メイリオ" panose="020B0604030504040204" pitchFamily="50" charset="-128"/>
                          <a:ea typeface="メイリオ" panose="020B0604030504040204" pitchFamily="50" charset="-128"/>
                        </a:rPr>
                        <a:t>企業ウェブサイト</a:t>
                      </a:r>
                      <a:r>
                        <a:rPr kumimoji="1" lang="en-US" altLang="ja-JP" sz="1400" b="1" dirty="0">
                          <a:latin typeface="メイリオ" panose="020B0604030504040204" pitchFamily="50" charset="-128"/>
                          <a:ea typeface="メイリオ" panose="020B0604030504040204" pitchFamily="50" charset="-128"/>
                        </a:rPr>
                        <a:t>URL</a:t>
                      </a: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698106150"/>
                  </a:ext>
                </a:extLst>
              </a:tr>
            </a:tbl>
          </a:graphicData>
        </a:graphic>
      </p:graphicFrame>
      <p:cxnSp>
        <p:nvCxnSpPr>
          <p:cNvPr id="8" name="直線コネクタ 7">
            <a:extLst>
              <a:ext uri="{FF2B5EF4-FFF2-40B4-BE49-F238E27FC236}">
                <a16:creationId xmlns:a16="http://schemas.microsoft.com/office/drawing/2014/main" id="{DB726F80-783E-044E-F95C-22F4FEADAF8D}"/>
              </a:ext>
            </a:extLst>
          </p:cNvPr>
          <p:cNvCxnSpPr/>
          <p:nvPr/>
        </p:nvCxnSpPr>
        <p:spPr>
          <a:xfrm>
            <a:off x="0" y="349702"/>
            <a:ext cx="990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5FA012C3-5DED-6761-753F-6B6440629F23}"/>
              </a:ext>
            </a:extLst>
          </p:cNvPr>
          <p:cNvSpPr txBox="1"/>
          <p:nvPr/>
        </p:nvSpPr>
        <p:spPr>
          <a:xfrm>
            <a:off x="8808988" y="30851"/>
            <a:ext cx="1054681" cy="288000"/>
          </a:xfrm>
          <a:prstGeom prst="rect">
            <a:avLst/>
          </a:prstGeom>
          <a:noFill/>
          <a:ln w="19050">
            <a:solidFill>
              <a:schemeClr val="tx1"/>
            </a:solidFill>
          </a:ln>
        </p:spPr>
        <p:txBody>
          <a:bodyPr wrap="square" lIns="36000" tIns="108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基礎資料</a:t>
            </a:r>
          </a:p>
        </p:txBody>
      </p:sp>
      <p:sp>
        <p:nvSpPr>
          <p:cNvPr id="2" name="テキスト ボックス 1">
            <a:extLst>
              <a:ext uri="{FF2B5EF4-FFF2-40B4-BE49-F238E27FC236}">
                <a16:creationId xmlns:a16="http://schemas.microsoft.com/office/drawing/2014/main" id="{8368F7AE-5044-3A4B-06F8-8CBE4DC541D6}"/>
              </a:ext>
            </a:extLst>
          </p:cNvPr>
          <p:cNvSpPr txBox="1"/>
          <p:nvPr/>
        </p:nvSpPr>
        <p:spPr>
          <a:xfrm>
            <a:off x="76200" y="6360130"/>
            <a:ext cx="9829800" cy="467015"/>
          </a:xfrm>
          <a:prstGeom prst="rect">
            <a:avLst/>
          </a:prstGeom>
          <a:noFill/>
          <a:ln>
            <a:solidFill>
              <a:srgbClr val="FF0000"/>
            </a:solidFill>
          </a:ln>
        </p:spPr>
        <p:txBody>
          <a:bodyPr wrap="square" lIns="36000" tIns="36000" rIns="36000" bIns="36000" rtlCol="0" anchor="ctr" anchorCtr="0">
            <a:noAutofit/>
          </a:bodyPr>
          <a:lstStyle/>
          <a:p>
            <a:endParaRPr kumimoji="1" lang="en-US" altLang="ja-JP" sz="1400" b="1" dirty="0">
              <a:solidFill>
                <a:srgbClr val="FF0000"/>
              </a:solidFill>
              <a:latin typeface="メイリオ" panose="020B0604030504040204" pitchFamily="50" charset="-128"/>
              <a:ea typeface="メイリオ" panose="020B0604030504040204" pitchFamily="50" charset="-128"/>
            </a:endParaRPr>
          </a:p>
          <a:p>
            <a:r>
              <a:rPr kumimoji="1" lang="ja-JP" altLang="en-US" sz="1400" b="1" dirty="0">
                <a:solidFill>
                  <a:srgbClr val="FF0000"/>
                </a:solidFill>
                <a:latin typeface="メイリオ" panose="020B0604030504040204" pitchFamily="50" charset="-128"/>
                <a:ea typeface="メイリオ" panose="020B0604030504040204" pitchFamily="50" charset="-128"/>
              </a:rPr>
              <a:t>✓連携先する相手が浜松市各課であれば記載不要です</a:t>
            </a:r>
            <a:endParaRPr kumimoji="1" lang="en-US" altLang="ja-JP" sz="1400" b="1"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06133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05C4D1-87BF-698C-ADCD-8DB014605108}"/>
            </a:ext>
          </a:extLst>
        </p:cNvPr>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AE2E4AF-E611-0FE2-30F6-E696C6D09E32}"/>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6</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87B94A71-FF27-57CB-6234-44F759172313}"/>
              </a:ext>
            </a:extLst>
          </p:cNvPr>
          <p:cNvSpPr txBox="1"/>
          <p:nvPr/>
        </p:nvSpPr>
        <p:spPr>
          <a:xfrm>
            <a:off x="0" y="0"/>
            <a:ext cx="9906000" cy="349702"/>
          </a:xfrm>
          <a:prstGeom prst="rect">
            <a:avLst/>
          </a:prstGeom>
          <a:noFill/>
        </p:spPr>
        <p:txBody>
          <a:bodyPr wrap="square" lIns="36000" tIns="36000" rIns="36000" bIns="36000" rtlCol="0" anchor="ctr" anchorCtr="0">
            <a:noAutofit/>
          </a:bodyPr>
          <a:lstStyle/>
          <a:p>
            <a:r>
              <a:rPr kumimoji="1" lang="en-US" altLang="ja-JP" sz="1600" b="1" dirty="0">
                <a:latin typeface="メイリオ" panose="020B0604030504040204" pitchFamily="50" charset="-128"/>
                <a:ea typeface="メイリオ" panose="020B0604030504040204" pitchFamily="50" charset="-128"/>
              </a:rPr>
              <a:t>4</a:t>
            </a:r>
            <a:r>
              <a:rPr kumimoji="1" lang="ja-JP" altLang="en-US" sz="1600" b="1">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連携相手の概要（企業情報）</a:t>
            </a:r>
          </a:p>
        </p:txBody>
      </p:sp>
      <p:graphicFrame>
        <p:nvGraphicFramePr>
          <p:cNvPr id="6" name="表 6">
            <a:extLst>
              <a:ext uri="{FF2B5EF4-FFF2-40B4-BE49-F238E27FC236}">
                <a16:creationId xmlns:a16="http://schemas.microsoft.com/office/drawing/2014/main" id="{814CFB1C-106F-C1EB-C933-A19522BAA341}"/>
              </a:ext>
            </a:extLst>
          </p:cNvPr>
          <p:cNvGraphicFramePr>
            <a:graphicFrameLocks noGrp="1"/>
          </p:cNvGraphicFramePr>
          <p:nvPr>
            <p:extLst>
              <p:ext uri="{D42A27DB-BD31-4B8C-83A1-F6EECF244321}">
                <p14:modId xmlns:p14="http://schemas.microsoft.com/office/powerpoint/2010/main" val="1012656047"/>
              </p:ext>
            </p:extLst>
          </p:nvPr>
        </p:nvGraphicFramePr>
        <p:xfrm>
          <a:off x="86782" y="434814"/>
          <a:ext cx="9732435" cy="3030189"/>
        </p:xfrm>
        <a:graphic>
          <a:graphicData uri="http://schemas.openxmlformats.org/drawingml/2006/table">
            <a:tbl>
              <a:tblPr firstRow="1" bandRow="1">
                <a:tableStyleId>{5940675A-B579-460E-94D1-54222C63F5DA}</a:tableStyleId>
              </a:tblPr>
              <a:tblGrid>
                <a:gridCol w="1094101">
                  <a:extLst>
                    <a:ext uri="{9D8B030D-6E8A-4147-A177-3AD203B41FA5}">
                      <a16:colId xmlns:a16="http://schemas.microsoft.com/office/drawing/2014/main" val="4110436078"/>
                    </a:ext>
                  </a:extLst>
                </a:gridCol>
                <a:gridCol w="1096650">
                  <a:extLst>
                    <a:ext uri="{9D8B030D-6E8A-4147-A177-3AD203B41FA5}">
                      <a16:colId xmlns:a16="http://schemas.microsoft.com/office/drawing/2014/main" val="4132257130"/>
                    </a:ext>
                  </a:extLst>
                </a:gridCol>
                <a:gridCol w="7541684">
                  <a:extLst>
                    <a:ext uri="{9D8B030D-6E8A-4147-A177-3AD203B41FA5}">
                      <a16:colId xmlns:a16="http://schemas.microsoft.com/office/drawing/2014/main" val="1332300219"/>
                    </a:ext>
                  </a:extLst>
                </a:gridCol>
              </a:tblGrid>
              <a:tr h="423762">
                <a:tc gridSpan="2">
                  <a:txBody>
                    <a:bodyPr/>
                    <a:lstStyle/>
                    <a:p>
                      <a:pPr algn="ctr"/>
                      <a:r>
                        <a:rPr kumimoji="1" lang="ja-JP" altLang="en-US" sz="1400" b="1" dirty="0">
                          <a:latin typeface="メイリオ" panose="020B0604030504040204" pitchFamily="50" charset="-128"/>
                          <a:ea typeface="メイリオ" panose="020B0604030504040204" pitchFamily="50" charset="-128"/>
                        </a:rPr>
                        <a:t>設立年月日</a:t>
                      </a:r>
                    </a:p>
                  </a:txBody>
                  <a:tcPr marL="36000" marR="36000" marT="36000" marB="36000" anchor="ctr">
                    <a:solidFill>
                      <a:srgbClr val="CCFFFF"/>
                    </a:solidFill>
                  </a:tcPr>
                </a:tc>
                <a:tc h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dirty="0">
                          <a:latin typeface="メイリオ" panose="020B0604030504040204" pitchFamily="50" charset="-128"/>
                          <a:ea typeface="メイリオ" panose="020B0604030504040204" pitchFamily="50" charset="-128"/>
                        </a:rPr>
                        <a:t>年　　月　　日</a:t>
                      </a:r>
                    </a:p>
                  </a:txBody>
                  <a:tcPr marL="36000" marR="36000" marT="36000" marB="36000" anchor="ctr"/>
                </a:tc>
                <a:extLst>
                  <a:ext uri="{0D108BD9-81ED-4DB2-BD59-A6C34878D82A}">
                    <a16:rowId xmlns:a16="http://schemas.microsoft.com/office/drawing/2014/main" val="240111836"/>
                  </a:ext>
                </a:extLst>
              </a:tr>
              <a:tr h="42376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資本金</a:t>
                      </a:r>
                    </a:p>
                  </a:txBody>
                  <a:tcPr marL="36000" marR="36000" marT="36000" marB="36000" anchor="ctr">
                    <a:solidFill>
                      <a:srgbClr val="CCFFFF"/>
                    </a:solidFill>
                  </a:tcPr>
                </a:tc>
                <a:tc hMerge="1">
                  <a:txBody>
                    <a:bodyPr/>
                    <a:lstStyle/>
                    <a:p>
                      <a:endParaRPr kumimoji="1" lang="ja-JP" altLang="en-US"/>
                    </a:p>
                  </a:txBody>
                  <a:tcPr/>
                </a:tc>
                <a:tc>
                  <a:txBody>
                    <a:bodyPr/>
                    <a:lstStyle/>
                    <a:p>
                      <a:pPr algn="ctr"/>
                      <a:r>
                        <a:rPr kumimoji="1" lang="ja-JP" altLang="en-US" sz="1400" dirty="0">
                          <a:latin typeface="メイリオ" panose="020B0604030504040204" pitchFamily="50" charset="-128"/>
                          <a:ea typeface="メイリオ" panose="020B0604030504040204" pitchFamily="50" charset="-128"/>
                        </a:rPr>
                        <a:t>円</a:t>
                      </a:r>
                    </a:p>
                  </a:txBody>
                  <a:tcPr marL="36000" marR="36000" marT="36000" marB="36000" anchor="ctr"/>
                </a:tc>
                <a:extLst>
                  <a:ext uri="{0D108BD9-81ED-4DB2-BD59-A6C34878D82A}">
                    <a16:rowId xmlns:a16="http://schemas.microsoft.com/office/drawing/2014/main" val="230084755"/>
                  </a:ext>
                </a:extLst>
              </a:tr>
              <a:tr h="485679">
                <a:tc>
                  <a:txBody>
                    <a:bodyPr/>
                    <a:lstStyle/>
                    <a:p>
                      <a:pPr algn="ctr"/>
                      <a:r>
                        <a:rPr kumimoji="1" lang="ja-JP" altLang="en-US" sz="1400" b="1" dirty="0">
                          <a:latin typeface="メイリオ" panose="020B0604030504040204" pitchFamily="50" charset="-128"/>
                          <a:ea typeface="メイリオ" panose="020B0604030504040204" pitchFamily="50" charset="-128"/>
                        </a:rPr>
                        <a:t>従業員数</a:t>
                      </a: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全　体</a:t>
                      </a:r>
                    </a:p>
                  </a:txBody>
                  <a:tcPr marL="36000" marR="36000" marT="36000" marB="36000" anchor="ctr">
                    <a:lnB w="12700" cap="flat" cmpd="sng" algn="ctr">
                      <a:solidFill>
                        <a:schemeClr val="tx1"/>
                      </a:solidFill>
                      <a:prstDash val="solid"/>
                      <a:round/>
                      <a:headEnd type="none" w="med" len="med"/>
                      <a:tailEnd type="none" w="med" len="med"/>
                    </a:lnB>
                    <a:solidFill>
                      <a:srgbClr val="CCFFFF"/>
                    </a:solidFill>
                  </a:tcPr>
                </a:tc>
                <a:tc>
                  <a:txBody>
                    <a:bodyPr/>
                    <a:lstStyle/>
                    <a:p>
                      <a:pPr algn="ctr"/>
                      <a:r>
                        <a:rPr kumimoji="1" lang="ja-JP" altLang="en-US" sz="1400" dirty="0">
                          <a:latin typeface="メイリオ" panose="020B0604030504040204" pitchFamily="50" charset="-128"/>
                          <a:ea typeface="メイリオ" panose="020B0604030504040204" pitchFamily="50" charset="-128"/>
                        </a:rPr>
                        <a:t>人　</a:t>
                      </a:r>
                      <a:r>
                        <a:rPr kumimoji="1" lang="zh-TW" altLang="en-US" sz="1400" dirty="0">
                          <a:latin typeface="メイリオ" panose="020B0604030504040204" pitchFamily="50" charset="-128"/>
                          <a:ea typeface="メイリオ" panose="020B0604030504040204" pitchFamily="50" charset="-128"/>
                        </a:rPr>
                        <a:t>（令和　　年　　月　　日現在）</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7104130"/>
                  </a:ext>
                </a:extLst>
              </a:tr>
              <a:tr h="423762">
                <a:tc gridSpan="2">
                  <a:txBody>
                    <a:bodyPr/>
                    <a:lstStyle/>
                    <a:p>
                      <a:pPr algn="ctr"/>
                      <a:r>
                        <a:rPr kumimoji="1" lang="ja-JP" altLang="en-US" sz="1400" b="1" dirty="0">
                          <a:latin typeface="メイリオ" panose="020B0604030504040204" pitchFamily="50" charset="-128"/>
                          <a:ea typeface="メイリオ" panose="020B0604030504040204" pitchFamily="50" charset="-128"/>
                        </a:rPr>
                        <a:t>主な業種</a:t>
                      </a:r>
                    </a:p>
                  </a:txBody>
                  <a:tcPr marL="36000" marR="36000" marT="36000" marB="36000" anchor="ctr">
                    <a:solidFill>
                      <a:srgbClr val="CCFFFF"/>
                    </a:solidFill>
                  </a:tcPr>
                </a:tc>
                <a:tc hMerge="1">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799187171"/>
                  </a:ext>
                </a:extLst>
              </a:tr>
              <a:tr h="1273224">
                <a:tc gridSpan="2">
                  <a:txBody>
                    <a:bodyPr/>
                    <a:lstStyle/>
                    <a:p>
                      <a:pPr algn="ctr"/>
                      <a:r>
                        <a:rPr kumimoji="1" lang="ja-JP" altLang="en-US" sz="1400" b="1" dirty="0">
                          <a:latin typeface="メイリオ" panose="020B0604030504040204" pitchFamily="50" charset="-128"/>
                          <a:ea typeface="メイリオ" panose="020B0604030504040204" pitchFamily="50" charset="-128"/>
                        </a:rPr>
                        <a:t>主な事業内容</a:t>
                      </a:r>
                    </a:p>
                  </a:txBody>
                  <a:tcPr marL="36000" marR="36000" marT="36000" marB="36000" anchor="ctr">
                    <a:solidFill>
                      <a:srgbClr val="CCFFFF"/>
                    </a:solidFill>
                  </a:tcPr>
                </a:tc>
                <a:tc hMerge="1">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3518965829"/>
                  </a:ext>
                </a:extLst>
              </a:tr>
            </a:tbl>
          </a:graphicData>
        </a:graphic>
      </p:graphicFrame>
      <p:cxnSp>
        <p:nvCxnSpPr>
          <p:cNvPr id="8" name="直線コネクタ 7">
            <a:extLst>
              <a:ext uri="{FF2B5EF4-FFF2-40B4-BE49-F238E27FC236}">
                <a16:creationId xmlns:a16="http://schemas.microsoft.com/office/drawing/2014/main" id="{215CBF9F-30DE-CEA8-C036-C19780AC016F}"/>
              </a:ext>
            </a:extLst>
          </p:cNvPr>
          <p:cNvCxnSpPr/>
          <p:nvPr/>
        </p:nvCxnSpPr>
        <p:spPr>
          <a:xfrm>
            <a:off x="0" y="349702"/>
            <a:ext cx="990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F33E4701-C977-CA15-DEB6-CE316E04379F}"/>
              </a:ext>
            </a:extLst>
          </p:cNvPr>
          <p:cNvSpPr txBox="1"/>
          <p:nvPr/>
        </p:nvSpPr>
        <p:spPr>
          <a:xfrm>
            <a:off x="8808988" y="30851"/>
            <a:ext cx="1054681" cy="288000"/>
          </a:xfrm>
          <a:prstGeom prst="rect">
            <a:avLst/>
          </a:prstGeom>
          <a:noFill/>
          <a:ln w="19050">
            <a:solidFill>
              <a:schemeClr val="tx1"/>
            </a:solidFill>
          </a:ln>
        </p:spPr>
        <p:txBody>
          <a:bodyPr wrap="square" lIns="36000" tIns="108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基礎資料</a:t>
            </a:r>
          </a:p>
        </p:txBody>
      </p:sp>
      <p:sp>
        <p:nvSpPr>
          <p:cNvPr id="2" name="テキスト ボックス 1">
            <a:extLst>
              <a:ext uri="{FF2B5EF4-FFF2-40B4-BE49-F238E27FC236}">
                <a16:creationId xmlns:a16="http://schemas.microsoft.com/office/drawing/2014/main" id="{C4F5EA77-755F-57D0-59F3-A84914D93FE5}"/>
              </a:ext>
            </a:extLst>
          </p:cNvPr>
          <p:cNvSpPr txBox="1"/>
          <p:nvPr/>
        </p:nvSpPr>
        <p:spPr>
          <a:xfrm>
            <a:off x="76199" y="3679904"/>
            <a:ext cx="9829800" cy="3120502"/>
          </a:xfrm>
          <a:prstGeom prst="rect">
            <a:avLst/>
          </a:prstGeom>
          <a:noFill/>
          <a:ln>
            <a:solidFill>
              <a:srgbClr val="FF0000"/>
            </a:solidFill>
          </a:ln>
        </p:spPr>
        <p:txBody>
          <a:bodyPr wrap="square" lIns="36000" tIns="36000" rIns="36000" bIns="36000" rtlCol="0" anchor="ctr" anchorCtr="0">
            <a:noAutofit/>
          </a:bodyPr>
          <a:lstStyle/>
          <a:p>
            <a:endParaRPr kumimoji="1" lang="en-US" altLang="ja-JP" sz="1400" b="1" dirty="0">
              <a:solidFill>
                <a:srgbClr val="FF0000"/>
              </a:solidFill>
              <a:latin typeface="メイリオ" panose="020B0604030504040204" pitchFamily="50" charset="-128"/>
              <a:ea typeface="メイリオ" panose="020B0604030504040204" pitchFamily="50" charset="-128"/>
            </a:endParaRPr>
          </a:p>
          <a:p>
            <a:r>
              <a:rPr kumimoji="1" lang="ja-JP" altLang="en-US" sz="1400" b="1" dirty="0">
                <a:solidFill>
                  <a:srgbClr val="FF0000"/>
                </a:solidFill>
                <a:latin typeface="メイリオ" panose="020B0604030504040204" pitchFamily="50" charset="-128"/>
                <a:ea typeface="メイリオ" panose="020B0604030504040204" pitchFamily="50" charset="-128"/>
              </a:rPr>
              <a:t>✓連携する相手が浜松市各課であれば記載不要です</a:t>
            </a:r>
            <a:endParaRPr kumimoji="1" lang="en-US" altLang="ja-JP" sz="1400" b="1"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27137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EF51C65-8A53-4F80-A4E9-4FCFBD3A0EC7}"/>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7</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7EA7A96-9C50-42BB-9647-737AB37D3001}"/>
              </a:ext>
            </a:extLst>
          </p:cNvPr>
          <p:cNvSpPr txBox="1"/>
          <p:nvPr/>
        </p:nvSpPr>
        <p:spPr>
          <a:xfrm>
            <a:off x="0" y="0"/>
            <a:ext cx="9906000" cy="349702"/>
          </a:xfrm>
          <a:prstGeom prst="rect">
            <a:avLst/>
          </a:prstGeom>
          <a:noFill/>
        </p:spPr>
        <p:txBody>
          <a:bodyPr wrap="square" lIns="36000" tIns="36000" rIns="36000" bIns="36000" rtlCol="0" anchor="ctr" anchorCtr="0">
            <a:noAutofit/>
          </a:bodyPr>
          <a:lstStyle/>
          <a:p>
            <a:r>
              <a:rPr kumimoji="1" lang="en-US" altLang="ja-JP" sz="1600" b="1" dirty="0">
                <a:latin typeface="メイリオ" panose="020B0604030504040204" pitchFamily="50" charset="-128"/>
                <a:ea typeface="メイリオ" panose="020B0604030504040204" pitchFamily="50" charset="-128"/>
              </a:rPr>
              <a:t>5</a:t>
            </a:r>
            <a:r>
              <a:rPr kumimoji="1" lang="ja-JP" altLang="en-US" sz="1600" b="1">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プロジェクトの概要</a:t>
            </a:r>
          </a:p>
        </p:txBody>
      </p:sp>
      <p:cxnSp>
        <p:nvCxnSpPr>
          <p:cNvPr id="8" name="直線コネクタ 7">
            <a:extLst>
              <a:ext uri="{FF2B5EF4-FFF2-40B4-BE49-F238E27FC236}">
                <a16:creationId xmlns:a16="http://schemas.microsoft.com/office/drawing/2014/main" id="{5F4ECA51-C779-459C-91DD-1A87599858C4}"/>
              </a:ext>
            </a:extLst>
          </p:cNvPr>
          <p:cNvCxnSpPr/>
          <p:nvPr/>
        </p:nvCxnSpPr>
        <p:spPr>
          <a:xfrm>
            <a:off x="0" y="349702"/>
            <a:ext cx="990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DD3A4F16-968A-4CCF-A428-2858DA7525B3}"/>
              </a:ext>
            </a:extLst>
          </p:cNvPr>
          <p:cNvSpPr txBox="1"/>
          <p:nvPr/>
        </p:nvSpPr>
        <p:spPr>
          <a:xfrm>
            <a:off x="8808988" y="30851"/>
            <a:ext cx="1054681" cy="288000"/>
          </a:xfrm>
          <a:prstGeom prst="rect">
            <a:avLst/>
          </a:prstGeom>
          <a:noFill/>
          <a:ln w="19050">
            <a:solidFill>
              <a:schemeClr val="tx1"/>
            </a:solidFill>
          </a:ln>
        </p:spPr>
        <p:txBody>
          <a:bodyPr wrap="square" lIns="36000" tIns="108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事業計画</a:t>
            </a:r>
          </a:p>
        </p:txBody>
      </p:sp>
      <p:sp>
        <p:nvSpPr>
          <p:cNvPr id="9" name="テキスト ボックス 8">
            <a:extLst>
              <a:ext uri="{FF2B5EF4-FFF2-40B4-BE49-F238E27FC236}">
                <a16:creationId xmlns:a16="http://schemas.microsoft.com/office/drawing/2014/main" id="{14732400-D1BD-4F95-B726-96F6D355EFD5}"/>
              </a:ext>
            </a:extLst>
          </p:cNvPr>
          <p:cNvSpPr txBox="1"/>
          <p:nvPr/>
        </p:nvSpPr>
        <p:spPr>
          <a:xfrm>
            <a:off x="359833" y="498888"/>
            <a:ext cx="9186334" cy="2612000"/>
          </a:xfrm>
          <a:prstGeom prst="rect">
            <a:avLst/>
          </a:prstGeom>
          <a:noFill/>
          <a:ln w="19050">
            <a:solidFill>
              <a:srgbClr val="FF0000"/>
            </a:solidFill>
          </a:ln>
        </p:spPr>
        <p:txBody>
          <a:bodyPr wrap="square" lIns="36000" tIns="36000" rIns="36000" bIns="36000" rtlCol="0" anchor="ctr" anchorCtr="0">
            <a:noAutofit/>
          </a:bodyPr>
          <a:lstStyle/>
          <a:p>
            <a:r>
              <a:rPr kumimoji="1" lang="ja-JP" altLang="en-US" sz="1600" b="1" dirty="0">
                <a:solidFill>
                  <a:srgbClr val="FF0000"/>
                </a:solidFill>
                <a:latin typeface="メイリオ" panose="020B0604030504040204" pitchFamily="50" charset="-128"/>
                <a:ea typeface="メイリオ" panose="020B0604030504040204" pitchFamily="50" charset="-128"/>
              </a:rPr>
              <a:t>✓ プロジェクトの概要を記載してください。</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ja-JP" altLang="en-US" sz="1600" b="1" dirty="0">
                <a:solidFill>
                  <a:srgbClr val="FF0000"/>
                </a:solidFill>
                <a:latin typeface="メイリオ" panose="020B0604030504040204" pitchFamily="50" charset="-128"/>
                <a:ea typeface="メイリオ" panose="020B0604030504040204" pitchFamily="50" charset="-128"/>
              </a:rPr>
              <a:t>✓ 取組で用いる製品・技術・サービスの説明と、それがどのように取組に関わるのか、</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ja-JP" altLang="en-US" sz="1600" b="1" dirty="0">
                <a:solidFill>
                  <a:srgbClr val="FF0000"/>
                </a:solidFill>
                <a:latin typeface="メイリオ" panose="020B0604030504040204" pitchFamily="50" charset="-128"/>
                <a:ea typeface="メイリオ" panose="020B0604030504040204" pitchFamily="50" charset="-128"/>
              </a:rPr>
              <a:t>　 記載してください。</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ja-JP" altLang="en-US" sz="1600" b="1" dirty="0">
                <a:solidFill>
                  <a:srgbClr val="FF0000"/>
                </a:solidFill>
                <a:latin typeface="メイリオ" panose="020B0604030504040204" pitchFamily="50" charset="-128"/>
                <a:ea typeface="メイリオ" panose="020B0604030504040204" pitchFamily="50" charset="-128"/>
              </a:rPr>
              <a:t>✓ 申請者及び連携相手等がどのような役割を果たすのか、実施体制について記載して</a:t>
            </a:r>
            <a:r>
              <a:rPr kumimoji="1" lang="ja-JP" altLang="en-US" sz="1600" b="1">
                <a:solidFill>
                  <a:srgbClr val="FF0000"/>
                </a:solidFill>
                <a:latin typeface="メイリオ" panose="020B0604030504040204" pitchFamily="50" charset="-128"/>
                <a:ea typeface="メイリオ" panose="020B0604030504040204" pitchFamily="50" charset="-128"/>
              </a:rPr>
              <a:t>ください。</a:t>
            </a:r>
            <a:r>
              <a:rPr kumimoji="1" lang="en-US" altLang="ja-JP" b="1" dirty="0">
                <a:solidFill>
                  <a:srgbClr val="FF0000"/>
                </a:solidFill>
                <a:latin typeface="Meiryo" panose="020B0604030504040204" pitchFamily="34" charset="-128"/>
                <a:ea typeface="Meiryo" panose="020B0604030504040204" pitchFamily="34" charset="-128"/>
              </a:rPr>
              <a:t>※</a:t>
            </a:r>
          </a:p>
          <a:p>
            <a:endParaRPr kumimoji="1" lang="en-US" altLang="ja-JP" sz="1600" b="1" dirty="0">
              <a:solidFill>
                <a:srgbClr val="FF0000"/>
              </a:solidFill>
              <a:effectLst/>
              <a:latin typeface="Meiryo" panose="020B0604030504040204" pitchFamily="34" charset="-128"/>
              <a:ea typeface="Meiryo" panose="020B0604030504040204" pitchFamily="34" charset="-128"/>
              <a:cs typeface="メイリオ" panose="020B0604030504040204" pitchFamily="34" charset="-128"/>
            </a:endParaRPr>
          </a:p>
          <a:p>
            <a:r>
              <a:rPr kumimoji="1" lang="en-US" altLang="ja-JP" sz="1600" b="1" dirty="0">
                <a:solidFill>
                  <a:schemeClr val="accent1"/>
                </a:solidFill>
                <a:latin typeface="Meiryo" panose="020B0604030504040204" pitchFamily="34" charset="-128"/>
                <a:ea typeface="Meiryo" panose="020B0604030504040204" pitchFamily="34" charset="-128"/>
                <a:cs typeface="メイリオ" panose="020B0604030504040204" pitchFamily="34" charset="-128"/>
              </a:rPr>
              <a:t>&lt;</a:t>
            </a:r>
            <a:r>
              <a:rPr kumimoji="1" lang="ja-JP" altLang="en-US" sz="1600" b="1">
                <a:solidFill>
                  <a:schemeClr val="accent1"/>
                </a:solidFill>
                <a:latin typeface="Meiryo" panose="020B0604030504040204" pitchFamily="34" charset="-128"/>
                <a:ea typeface="Meiryo" panose="020B0604030504040204" pitchFamily="34" charset="-128"/>
                <a:cs typeface="メイリオ" panose="020B0604030504040204" pitchFamily="34" charset="-128"/>
              </a:rPr>
              <a:t>審査のポイント</a:t>
            </a:r>
            <a:r>
              <a:rPr kumimoji="1" lang="en-US" altLang="ja-JP" sz="1600" b="1" dirty="0">
                <a:solidFill>
                  <a:schemeClr val="accent1"/>
                </a:solidFill>
                <a:latin typeface="Meiryo" panose="020B0604030504040204" pitchFamily="34" charset="-128"/>
                <a:ea typeface="Meiryo" panose="020B0604030504040204" pitchFamily="34" charset="-128"/>
                <a:cs typeface="メイリオ" panose="020B0604030504040204" pitchFamily="34" charset="-128"/>
              </a:rPr>
              <a:t>&gt;</a:t>
            </a:r>
            <a:endParaRPr kumimoji="1" lang="en-US" altLang="ja-JP" sz="1600" b="1" dirty="0">
              <a:solidFill>
                <a:schemeClr val="accent1"/>
              </a:solidFill>
              <a:effectLst/>
              <a:latin typeface="Meiryo" panose="020B0604030504040204" pitchFamily="34" charset="-128"/>
              <a:ea typeface="Meiryo" panose="020B0604030504040204" pitchFamily="34" charset="-128"/>
              <a:cs typeface="メイリオ" panose="020B0604030504040204" pitchFamily="34" charset="-128"/>
            </a:endParaRPr>
          </a:p>
          <a:p>
            <a:r>
              <a:rPr kumimoji="1" lang="en-US" altLang="ja-JP" sz="1600" b="1" dirty="0">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a:t>
            </a:r>
            <a:r>
              <a:rPr kumimoji="1" lang="ja-JP" altLang="en-US"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この項目では、</a:t>
            </a:r>
            <a:r>
              <a:rPr kumimoji="1" lang="en-US" altLang="ja-JP" sz="1600" b="1" dirty="0">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 </a:t>
            </a:r>
            <a:r>
              <a:rPr lang="ja-JP" altLang="ja-JP"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プロジェクトの内容・実施体制</a:t>
            </a:r>
            <a:r>
              <a:rPr lang="en-US" altLang="ja-JP" sz="1600" b="1" dirty="0">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 】</a:t>
            </a:r>
            <a:r>
              <a:rPr lang="ja-JP" altLang="ja-JP"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を評価</a:t>
            </a:r>
            <a:r>
              <a:rPr lang="ja-JP" altLang="en-US"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します</a:t>
            </a:r>
            <a:r>
              <a:rPr lang="ja-JP" altLang="ja-JP" sz="1600" b="1">
                <a:solidFill>
                  <a:schemeClr val="accent1"/>
                </a:solidFill>
                <a:effectLst/>
                <a:latin typeface="Meiryo" panose="020B0604030504040204" pitchFamily="34" charset="-128"/>
                <a:ea typeface="Meiryo" panose="020B0604030504040204" pitchFamily="34" charset="-128"/>
              </a:rPr>
              <a:t> </a:t>
            </a:r>
            <a:r>
              <a:rPr lang="ja-JP" altLang="ja-JP" sz="1600" b="1">
                <a:solidFill>
                  <a:schemeClr val="accent1"/>
                </a:solidFill>
                <a:effectLst/>
                <a:latin typeface="Meiryo" panose="020B0604030504040204" pitchFamily="34" charset="-128"/>
                <a:ea typeface="Meiryo" panose="020B0604030504040204" pitchFamily="34" charset="-128"/>
                <a:cs typeface="游明朝" panose="02020400000000000000" pitchFamily="18" charset="-128"/>
              </a:rPr>
              <a:t> </a:t>
            </a:r>
          </a:p>
          <a:p>
            <a:endParaRPr kumimoji="1" lang="en-US" altLang="ja-JP" sz="1600" b="1"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93979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EF51C65-8A53-4F80-A4E9-4FCFBD3A0EC7}"/>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8</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7EA7A96-9C50-42BB-9647-737AB37D3001}"/>
              </a:ext>
            </a:extLst>
          </p:cNvPr>
          <p:cNvSpPr txBox="1"/>
          <p:nvPr/>
        </p:nvSpPr>
        <p:spPr>
          <a:xfrm>
            <a:off x="0" y="0"/>
            <a:ext cx="9906000" cy="349702"/>
          </a:xfrm>
          <a:prstGeom prst="rect">
            <a:avLst/>
          </a:prstGeom>
          <a:noFill/>
        </p:spPr>
        <p:txBody>
          <a:bodyPr wrap="square" lIns="36000" tIns="36000" rIns="36000" bIns="36000" rtlCol="0" anchor="ctr" anchorCtr="0">
            <a:noAutofit/>
          </a:bodyPr>
          <a:lstStyle/>
          <a:p>
            <a:r>
              <a:rPr kumimoji="1" lang="en-US" altLang="ja-JP" sz="1600" b="1" dirty="0">
                <a:latin typeface="メイリオ" panose="020B0604030504040204" pitchFamily="50" charset="-128"/>
                <a:ea typeface="メイリオ" panose="020B0604030504040204" pitchFamily="50" charset="-128"/>
              </a:rPr>
              <a:t>6</a:t>
            </a:r>
            <a:r>
              <a:rPr kumimoji="1" lang="ja-JP" altLang="en-US" sz="1600" b="1">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スケジュールおよびロードマップ</a:t>
            </a:r>
          </a:p>
        </p:txBody>
      </p:sp>
      <p:cxnSp>
        <p:nvCxnSpPr>
          <p:cNvPr id="8" name="直線コネクタ 7">
            <a:extLst>
              <a:ext uri="{FF2B5EF4-FFF2-40B4-BE49-F238E27FC236}">
                <a16:creationId xmlns:a16="http://schemas.microsoft.com/office/drawing/2014/main" id="{5F4ECA51-C779-459C-91DD-1A87599858C4}"/>
              </a:ext>
            </a:extLst>
          </p:cNvPr>
          <p:cNvCxnSpPr/>
          <p:nvPr/>
        </p:nvCxnSpPr>
        <p:spPr>
          <a:xfrm>
            <a:off x="0" y="349702"/>
            <a:ext cx="990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DD3A4F16-968A-4CCF-A428-2858DA7525B3}"/>
              </a:ext>
            </a:extLst>
          </p:cNvPr>
          <p:cNvSpPr txBox="1"/>
          <p:nvPr/>
        </p:nvSpPr>
        <p:spPr>
          <a:xfrm>
            <a:off x="8808988" y="30851"/>
            <a:ext cx="1054681" cy="288000"/>
          </a:xfrm>
          <a:prstGeom prst="rect">
            <a:avLst/>
          </a:prstGeom>
          <a:noFill/>
          <a:ln w="19050">
            <a:solidFill>
              <a:schemeClr val="tx1"/>
            </a:solidFill>
          </a:ln>
        </p:spPr>
        <p:txBody>
          <a:bodyPr wrap="square" lIns="36000" tIns="108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事業計画</a:t>
            </a:r>
          </a:p>
        </p:txBody>
      </p:sp>
      <p:sp>
        <p:nvSpPr>
          <p:cNvPr id="9" name="テキスト ボックス 8">
            <a:extLst>
              <a:ext uri="{FF2B5EF4-FFF2-40B4-BE49-F238E27FC236}">
                <a16:creationId xmlns:a16="http://schemas.microsoft.com/office/drawing/2014/main" id="{14732400-D1BD-4F95-B726-96F6D355EFD5}"/>
              </a:ext>
            </a:extLst>
          </p:cNvPr>
          <p:cNvSpPr txBox="1"/>
          <p:nvPr/>
        </p:nvSpPr>
        <p:spPr>
          <a:xfrm>
            <a:off x="359833" y="635514"/>
            <a:ext cx="9186334" cy="1918111"/>
          </a:xfrm>
          <a:prstGeom prst="rect">
            <a:avLst/>
          </a:prstGeom>
          <a:noFill/>
          <a:ln w="19050">
            <a:solidFill>
              <a:srgbClr val="FF0000"/>
            </a:solidFill>
          </a:ln>
        </p:spPr>
        <p:txBody>
          <a:bodyPr wrap="square" lIns="36000" tIns="36000" rIns="36000" bIns="36000" rtlCol="0" anchor="ctr" anchorCtr="0">
            <a:noAutofit/>
          </a:bodyPr>
          <a:lstStyle/>
          <a:p>
            <a:r>
              <a:rPr kumimoji="1" lang="ja-JP" altLang="en-US" sz="1600" b="1" dirty="0">
                <a:solidFill>
                  <a:srgbClr val="FF0000"/>
                </a:solidFill>
                <a:latin typeface="メイリオ" panose="020B0604030504040204" pitchFamily="50" charset="-128"/>
                <a:ea typeface="メイリオ" panose="020B0604030504040204" pitchFamily="50" charset="-128"/>
              </a:rPr>
              <a:t>✓ 事業期間において、「いつ」、「何を」行うのか、時系列で記載してください。</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ja-JP" altLang="en-US" sz="1600" b="1" dirty="0">
                <a:solidFill>
                  <a:srgbClr val="FF0000"/>
                </a:solidFill>
                <a:latin typeface="メイリオ" panose="020B0604030504040204" pitchFamily="50" charset="-128"/>
                <a:ea typeface="メイリオ" panose="020B0604030504040204" pitchFamily="50" charset="-128"/>
              </a:rPr>
              <a:t>　 </a:t>
            </a:r>
            <a:r>
              <a:rPr kumimoji="1" lang="en-US" altLang="ja-JP" sz="1600" b="1" dirty="0">
                <a:solidFill>
                  <a:srgbClr val="FF0000"/>
                </a:solidFill>
                <a:latin typeface="メイリオ" panose="020B0604030504040204" pitchFamily="50" charset="-128"/>
                <a:ea typeface="メイリオ" panose="020B0604030504040204" pitchFamily="50" charset="-128"/>
              </a:rPr>
              <a:t>※</a:t>
            </a:r>
            <a:r>
              <a:rPr kumimoji="1" lang="ja-JP" altLang="en-US" sz="1600" b="1" dirty="0">
                <a:solidFill>
                  <a:srgbClr val="FF0000"/>
                </a:solidFill>
                <a:latin typeface="メイリオ" panose="020B0604030504040204" pitchFamily="50" charset="-128"/>
                <a:ea typeface="メイリオ" panose="020B0604030504040204" pitchFamily="50" charset="-128"/>
              </a:rPr>
              <a:t>事業期間は最長令和８年９月</a:t>
            </a:r>
            <a:r>
              <a:rPr kumimoji="1" lang="ja-JP" altLang="en-US" sz="1600" b="1">
                <a:solidFill>
                  <a:srgbClr val="FF0000"/>
                </a:solidFill>
                <a:latin typeface="メイリオ" panose="020B0604030504040204" pitchFamily="50" charset="-128"/>
                <a:ea typeface="メイリオ" panose="020B0604030504040204" pitchFamily="50" charset="-128"/>
              </a:rPr>
              <a:t>末日まで</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en-US" altLang="ja-JP" sz="1600" b="1" dirty="0">
                <a:solidFill>
                  <a:schemeClr val="accent1"/>
                </a:solidFill>
                <a:latin typeface="Meiryo" panose="020B0604030504040204" pitchFamily="34" charset="-128"/>
                <a:ea typeface="Meiryo" panose="020B0604030504040204" pitchFamily="34" charset="-128"/>
                <a:cs typeface="メイリオ" panose="020B0604030504040204" pitchFamily="34" charset="-128"/>
              </a:rPr>
              <a:t>&lt;</a:t>
            </a:r>
            <a:r>
              <a:rPr kumimoji="1" lang="ja-JP" altLang="en-US" sz="1600" b="1">
                <a:solidFill>
                  <a:schemeClr val="accent1"/>
                </a:solidFill>
                <a:latin typeface="Meiryo" panose="020B0604030504040204" pitchFamily="34" charset="-128"/>
                <a:ea typeface="Meiryo" panose="020B0604030504040204" pitchFamily="34" charset="-128"/>
                <a:cs typeface="メイリオ" panose="020B0604030504040204" pitchFamily="34" charset="-128"/>
              </a:rPr>
              <a:t>審査のポイント</a:t>
            </a:r>
            <a:r>
              <a:rPr kumimoji="1" lang="en-US" altLang="ja-JP" sz="1600" b="1" dirty="0">
                <a:solidFill>
                  <a:schemeClr val="accent1"/>
                </a:solidFill>
                <a:latin typeface="Meiryo" panose="020B0604030504040204" pitchFamily="34" charset="-128"/>
                <a:ea typeface="Meiryo" panose="020B0604030504040204" pitchFamily="34" charset="-128"/>
                <a:cs typeface="メイリオ" panose="020B0604030504040204" pitchFamily="34" charset="-128"/>
              </a:rPr>
              <a:t>&gt;</a:t>
            </a:r>
            <a:endParaRPr kumimoji="1" lang="en-US" altLang="ja-JP" sz="1600" b="1" dirty="0">
              <a:solidFill>
                <a:schemeClr val="accent1"/>
              </a:solidFill>
              <a:effectLst/>
              <a:latin typeface="Meiryo" panose="020B0604030504040204" pitchFamily="34" charset="-128"/>
              <a:ea typeface="Meiryo" panose="020B0604030504040204" pitchFamily="34" charset="-128"/>
              <a:cs typeface="メイリオ" panose="020B0604030504040204" pitchFamily="34" charset="-128"/>
            </a:endParaRPr>
          </a:p>
          <a:p>
            <a:r>
              <a:rPr kumimoji="1" lang="en-US" altLang="ja-JP" sz="1600" b="1" dirty="0">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a:t>
            </a:r>
            <a:r>
              <a:rPr kumimoji="1" lang="ja-JP" altLang="en-US"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この項目では、</a:t>
            </a:r>
            <a:r>
              <a:rPr kumimoji="1" lang="en-US" altLang="ja-JP" sz="1600" b="1" dirty="0">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 </a:t>
            </a:r>
            <a:r>
              <a:rPr lang="ja-JP" altLang="ja-JP"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プロジェクトの実現可能性</a:t>
            </a:r>
            <a:r>
              <a:rPr lang="en-US" altLang="ja-JP" sz="1600" b="1" dirty="0">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 </a:t>
            </a:r>
            <a:r>
              <a:rPr lang="en-US" altLang="ja-JP" sz="1600" b="1" dirty="0">
                <a:solidFill>
                  <a:schemeClr val="accent1"/>
                </a:solidFill>
                <a:latin typeface="Meiryo" panose="020B0604030504040204" pitchFamily="34" charset="-128"/>
                <a:ea typeface="Meiryo" panose="020B0604030504040204" pitchFamily="34" charset="-128"/>
                <a:cs typeface="メイリオ" panose="020B0604030504040204" pitchFamily="34" charset="-128"/>
              </a:rPr>
              <a:t>】</a:t>
            </a:r>
            <a:r>
              <a:rPr lang="ja-JP" altLang="ja-JP"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を評価</a:t>
            </a:r>
            <a:r>
              <a:rPr lang="ja-JP" altLang="en-US"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します</a:t>
            </a:r>
            <a:r>
              <a:rPr lang="ja-JP" altLang="ja-JP" sz="1600" b="1">
                <a:solidFill>
                  <a:schemeClr val="accent1"/>
                </a:solidFill>
                <a:effectLst/>
                <a:latin typeface="Meiryo" panose="020B0604030504040204" pitchFamily="34" charset="-128"/>
                <a:ea typeface="Meiryo" panose="020B0604030504040204" pitchFamily="34" charset="-128"/>
              </a:rPr>
              <a:t> </a:t>
            </a:r>
            <a:r>
              <a:rPr lang="ja-JP" altLang="ja-JP" sz="1600" b="1">
                <a:solidFill>
                  <a:schemeClr val="accent1"/>
                </a:solidFill>
                <a:effectLst/>
                <a:latin typeface="Meiryo" panose="020B0604030504040204" pitchFamily="34" charset="-128"/>
                <a:ea typeface="Meiryo" panose="020B0604030504040204" pitchFamily="34" charset="-128"/>
                <a:cs typeface="游明朝" panose="02020400000000000000" pitchFamily="18" charset="-128"/>
              </a:rPr>
              <a:t> </a:t>
            </a:r>
          </a:p>
          <a:p>
            <a:endParaRPr kumimoji="1" lang="en-US" altLang="ja-JP" sz="1600" b="1"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54988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EF51C65-8A53-4F80-A4E9-4FCFBD3A0EC7}"/>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9</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7EA7A96-9C50-42BB-9647-737AB37D3001}"/>
              </a:ext>
            </a:extLst>
          </p:cNvPr>
          <p:cNvSpPr txBox="1"/>
          <p:nvPr/>
        </p:nvSpPr>
        <p:spPr>
          <a:xfrm>
            <a:off x="0" y="0"/>
            <a:ext cx="9906000" cy="349702"/>
          </a:xfrm>
          <a:prstGeom prst="rect">
            <a:avLst/>
          </a:prstGeom>
          <a:noFill/>
        </p:spPr>
        <p:txBody>
          <a:bodyPr wrap="square" lIns="36000" tIns="36000" rIns="36000" bIns="36000" rtlCol="0" anchor="ctr" anchorCtr="0">
            <a:noAutofit/>
          </a:bodyPr>
          <a:lstStyle/>
          <a:p>
            <a:r>
              <a:rPr kumimoji="1" lang="en-US" altLang="ja-JP" sz="1600" b="1" dirty="0">
                <a:latin typeface="メイリオ" panose="020B0604030504040204" pitchFamily="50" charset="-128"/>
                <a:ea typeface="メイリオ" panose="020B0604030504040204" pitchFamily="50" charset="-128"/>
              </a:rPr>
              <a:t>7</a:t>
            </a:r>
            <a:r>
              <a:rPr kumimoji="1" lang="ja-JP" altLang="en-US" sz="1600" b="1">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成果指標（</a:t>
            </a:r>
            <a:r>
              <a:rPr kumimoji="1" lang="en-US" altLang="ja-JP" sz="1600" b="1" dirty="0">
                <a:latin typeface="メイリオ" panose="020B0604030504040204" pitchFamily="50" charset="-128"/>
                <a:ea typeface="メイリオ" panose="020B0604030504040204" pitchFamily="50" charset="-128"/>
              </a:rPr>
              <a:t>KPI</a:t>
            </a:r>
            <a:r>
              <a:rPr kumimoji="1" lang="ja-JP" altLang="en-US" sz="1600" b="1" dirty="0">
                <a:latin typeface="メイリオ" panose="020B0604030504040204" pitchFamily="50" charset="-128"/>
                <a:ea typeface="メイリオ" panose="020B0604030504040204" pitchFamily="50" charset="-128"/>
              </a:rPr>
              <a:t>）</a:t>
            </a:r>
          </a:p>
        </p:txBody>
      </p:sp>
      <p:cxnSp>
        <p:nvCxnSpPr>
          <p:cNvPr id="8" name="直線コネクタ 7">
            <a:extLst>
              <a:ext uri="{FF2B5EF4-FFF2-40B4-BE49-F238E27FC236}">
                <a16:creationId xmlns:a16="http://schemas.microsoft.com/office/drawing/2014/main" id="{5F4ECA51-C779-459C-91DD-1A87599858C4}"/>
              </a:ext>
            </a:extLst>
          </p:cNvPr>
          <p:cNvCxnSpPr/>
          <p:nvPr/>
        </p:nvCxnSpPr>
        <p:spPr>
          <a:xfrm>
            <a:off x="0" y="349702"/>
            <a:ext cx="990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DD3A4F16-968A-4CCF-A428-2858DA7525B3}"/>
              </a:ext>
            </a:extLst>
          </p:cNvPr>
          <p:cNvSpPr txBox="1"/>
          <p:nvPr/>
        </p:nvSpPr>
        <p:spPr>
          <a:xfrm>
            <a:off x="8808988" y="30851"/>
            <a:ext cx="1054681" cy="288000"/>
          </a:xfrm>
          <a:prstGeom prst="rect">
            <a:avLst/>
          </a:prstGeom>
          <a:noFill/>
          <a:ln w="19050">
            <a:solidFill>
              <a:schemeClr val="tx1"/>
            </a:solidFill>
          </a:ln>
        </p:spPr>
        <p:txBody>
          <a:bodyPr wrap="square" lIns="36000" tIns="108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事業計画</a:t>
            </a:r>
          </a:p>
        </p:txBody>
      </p:sp>
      <p:sp>
        <p:nvSpPr>
          <p:cNvPr id="10" name="テキスト ボックス 9">
            <a:extLst>
              <a:ext uri="{FF2B5EF4-FFF2-40B4-BE49-F238E27FC236}">
                <a16:creationId xmlns:a16="http://schemas.microsoft.com/office/drawing/2014/main" id="{AFC38E25-9B9F-4190-B5F6-A67CC2DFA3BF}"/>
              </a:ext>
            </a:extLst>
          </p:cNvPr>
          <p:cNvSpPr txBox="1"/>
          <p:nvPr/>
        </p:nvSpPr>
        <p:spPr>
          <a:xfrm>
            <a:off x="359833" y="948267"/>
            <a:ext cx="9186334" cy="1761480"/>
          </a:xfrm>
          <a:prstGeom prst="rect">
            <a:avLst/>
          </a:prstGeom>
          <a:noFill/>
          <a:ln w="19050">
            <a:solidFill>
              <a:srgbClr val="FF0000"/>
            </a:solidFill>
          </a:ln>
        </p:spPr>
        <p:txBody>
          <a:bodyPr wrap="square" lIns="36000" tIns="36000" rIns="36000" bIns="36000" rtlCol="0" anchor="ctr" anchorCtr="0">
            <a:noAutofit/>
          </a:bodyPr>
          <a:lstStyle/>
          <a:p>
            <a:r>
              <a:rPr kumimoji="1" lang="ja-JP" altLang="en-US" sz="1600" b="1" dirty="0">
                <a:solidFill>
                  <a:srgbClr val="FF0000"/>
                </a:solidFill>
                <a:latin typeface="メイリオ" panose="020B0604030504040204" pitchFamily="50" charset="-128"/>
                <a:ea typeface="メイリオ" panose="020B0604030504040204" pitchFamily="50" charset="-128"/>
              </a:rPr>
              <a:t>✓ プロジェクトの成果指標（</a:t>
            </a:r>
            <a:r>
              <a:rPr kumimoji="1" lang="en-US" altLang="ja-JP" sz="1600" b="1" dirty="0">
                <a:solidFill>
                  <a:srgbClr val="FF0000"/>
                </a:solidFill>
                <a:latin typeface="メイリオ" panose="020B0604030504040204" pitchFamily="50" charset="-128"/>
                <a:ea typeface="メイリオ" panose="020B0604030504040204" pitchFamily="50" charset="-128"/>
              </a:rPr>
              <a:t>KPI</a:t>
            </a:r>
            <a:r>
              <a:rPr kumimoji="1" lang="ja-JP" altLang="en-US" sz="1600" b="1" dirty="0">
                <a:solidFill>
                  <a:srgbClr val="FF0000"/>
                </a:solidFill>
                <a:latin typeface="メイリオ" panose="020B0604030504040204" pitchFamily="50" charset="-128"/>
                <a:ea typeface="メイリオ" panose="020B0604030504040204" pitchFamily="50" charset="-128"/>
              </a:rPr>
              <a:t>）について、設定根拠及び評価方法を示しながら</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ja-JP" altLang="en-US" sz="1600" b="1" dirty="0">
                <a:solidFill>
                  <a:srgbClr val="FF0000"/>
                </a:solidFill>
                <a:latin typeface="メイリオ" panose="020B0604030504040204" pitchFamily="50" charset="-128"/>
                <a:ea typeface="メイリオ" panose="020B0604030504040204" pitchFamily="50" charset="-128"/>
              </a:rPr>
              <a:t>　 記載して</a:t>
            </a:r>
            <a:r>
              <a:rPr kumimoji="1" lang="ja-JP" altLang="en-US" sz="1600" b="1">
                <a:solidFill>
                  <a:srgbClr val="FF0000"/>
                </a:solidFill>
                <a:latin typeface="メイリオ" panose="020B0604030504040204" pitchFamily="50" charset="-128"/>
                <a:ea typeface="メイリオ" panose="020B0604030504040204" pitchFamily="50" charset="-128"/>
              </a:rPr>
              <a:t>ください。</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en-US" altLang="ja-JP" sz="1600" b="1" dirty="0">
                <a:solidFill>
                  <a:schemeClr val="accent1"/>
                </a:solidFill>
                <a:latin typeface="Meiryo" panose="020B0604030504040204" pitchFamily="34" charset="-128"/>
                <a:ea typeface="Meiryo" panose="020B0604030504040204" pitchFamily="34" charset="-128"/>
                <a:cs typeface="メイリオ" panose="020B0604030504040204" pitchFamily="34" charset="-128"/>
              </a:rPr>
              <a:t>&lt;</a:t>
            </a:r>
            <a:r>
              <a:rPr kumimoji="1" lang="ja-JP" altLang="en-US" sz="1600" b="1">
                <a:solidFill>
                  <a:schemeClr val="accent1"/>
                </a:solidFill>
                <a:latin typeface="Meiryo" panose="020B0604030504040204" pitchFamily="34" charset="-128"/>
                <a:ea typeface="Meiryo" panose="020B0604030504040204" pitchFamily="34" charset="-128"/>
                <a:cs typeface="メイリオ" panose="020B0604030504040204" pitchFamily="34" charset="-128"/>
              </a:rPr>
              <a:t>審査のポイント</a:t>
            </a:r>
            <a:r>
              <a:rPr kumimoji="1" lang="en-US" altLang="ja-JP" sz="1600" b="1" dirty="0">
                <a:solidFill>
                  <a:schemeClr val="accent1"/>
                </a:solidFill>
                <a:latin typeface="Meiryo" panose="020B0604030504040204" pitchFamily="34" charset="-128"/>
                <a:ea typeface="Meiryo" panose="020B0604030504040204" pitchFamily="34" charset="-128"/>
                <a:cs typeface="メイリオ" panose="020B0604030504040204" pitchFamily="34" charset="-128"/>
              </a:rPr>
              <a:t>&gt;</a:t>
            </a:r>
            <a:endParaRPr kumimoji="1" lang="en-US" altLang="ja-JP" sz="1600" b="1" dirty="0">
              <a:solidFill>
                <a:schemeClr val="accent1"/>
              </a:solidFill>
              <a:effectLst/>
              <a:latin typeface="Meiryo" panose="020B0604030504040204" pitchFamily="34" charset="-128"/>
              <a:ea typeface="Meiryo" panose="020B0604030504040204" pitchFamily="34" charset="-128"/>
              <a:cs typeface="メイリオ" panose="020B0604030504040204" pitchFamily="34" charset="-128"/>
            </a:endParaRPr>
          </a:p>
          <a:p>
            <a:r>
              <a:rPr kumimoji="1" lang="en-US" altLang="ja-JP" sz="1600" b="1" dirty="0">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a:t>
            </a:r>
            <a:r>
              <a:rPr kumimoji="1" lang="ja-JP" altLang="en-US"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この項目では、</a:t>
            </a:r>
            <a:r>
              <a:rPr kumimoji="1" lang="en-US" altLang="ja-JP" sz="1600" b="1" dirty="0">
                <a:solidFill>
                  <a:schemeClr val="accent1"/>
                </a:solidFill>
                <a:latin typeface="Meiryo" panose="020B0604030504040204" pitchFamily="34" charset="-128"/>
                <a:ea typeface="Meiryo" panose="020B0604030504040204" pitchFamily="34" charset="-128"/>
                <a:cs typeface="メイリオ" panose="020B0604030504040204" pitchFamily="34" charset="-128"/>
              </a:rPr>
              <a:t>【 </a:t>
            </a:r>
            <a:r>
              <a:rPr lang="ja-JP" altLang="ja-JP"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プロジェクトの成果指標の妥当性</a:t>
            </a:r>
            <a:r>
              <a:rPr lang="en-US" altLang="ja-JP" sz="1600" b="1" dirty="0">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 】</a:t>
            </a:r>
            <a:r>
              <a:rPr lang="ja-JP" altLang="ja-JP"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を評価</a:t>
            </a:r>
            <a:r>
              <a:rPr lang="ja-JP" altLang="en-US" sz="1600" b="1">
                <a:solidFill>
                  <a:schemeClr val="accent1"/>
                </a:solidFill>
                <a:effectLst/>
                <a:latin typeface="Meiryo" panose="020B0604030504040204" pitchFamily="34" charset="-128"/>
                <a:ea typeface="Meiryo" panose="020B0604030504040204" pitchFamily="34" charset="-128"/>
                <a:cs typeface="メイリオ" panose="020B0604030504040204" pitchFamily="34" charset="-128"/>
              </a:rPr>
              <a:t>します</a:t>
            </a:r>
            <a:r>
              <a:rPr lang="ja-JP" altLang="ja-JP" sz="1600" b="1">
                <a:solidFill>
                  <a:schemeClr val="accent1"/>
                </a:solidFill>
                <a:effectLst/>
                <a:latin typeface="Meiryo" panose="020B0604030504040204" pitchFamily="34" charset="-128"/>
                <a:ea typeface="Meiryo" panose="020B0604030504040204" pitchFamily="34" charset="-128"/>
              </a:rPr>
              <a:t> </a:t>
            </a:r>
            <a:r>
              <a:rPr lang="ja-JP" altLang="ja-JP" sz="1600" b="1">
                <a:solidFill>
                  <a:schemeClr val="accent1"/>
                </a:solidFill>
                <a:effectLst/>
                <a:latin typeface="Meiryo" panose="020B0604030504040204" pitchFamily="34" charset="-128"/>
                <a:ea typeface="Meiryo" panose="020B0604030504040204" pitchFamily="34" charset="-128"/>
                <a:cs typeface="游明朝" panose="02020400000000000000" pitchFamily="18" charset="-128"/>
              </a:rPr>
              <a:t> </a:t>
            </a:r>
          </a:p>
          <a:p>
            <a:endParaRPr kumimoji="1" lang="en-US" altLang="ja-JP" sz="1600" b="1"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3253639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2254</TotalTime>
  <Words>1118</Words>
  <Application>Microsoft Macintosh PowerPoint</Application>
  <PresentationFormat>A4 210 x 297 mm</PresentationFormat>
  <Paragraphs>178</Paragraphs>
  <Slides>10</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Meiryo</vt:lpstr>
      <vt:lpstr>Meiryo</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小濵 隼人</dc:creator>
  <cp:lastModifiedBy>Yuma Hirato</cp:lastModifiedBy>
  <cp:revision>134</cp:revision>
  <cp:lastPrinted>2025-07-29T00:58:14Z</cp:lastPrinted>
  <dcterms:created xsi:type="dcterms:W3CDTF">2024-06-25T23:29:57Z</dcterms:created>
  <dcterms:modified xsi:type="dcterms:W3CDTF">2025-07-31T05:15:57Z</dcterms:modified>
</cp:coreProperties>
</file>