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6858000" cx="12192000"/>
  <p:notesSz cx="6858000" cy="9144000"/>
  <p:embeddedFontLst>
    <p:embeddedFont>
      <p:font typeface="Plus Jakarta Sans"/>
      <p:regular r:id="rId21"/>
      <p:bold r:id="rId22"/>
      <p:italic r:id="rId23"/>
      <p:boldItalic r:id="rId24"/>
    </p:embeddedFont>
    <p:embeddedFont>
      <p:font typeface="Outfit"/>
      <p:regular r:id="rId25"/>
      <p:bold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PlusJakartaSans-bold.fntdata"/><Relationship Id="rId21" Type="http://schemas.openxmlformats.org/officeDocument/2006/relationships/font" Target="fonts/PlusJakartaSans-regular.fntdata"/><Relationship Id="rId24" Type="http://schemas.openxmlformats.org/officeDocument/2006/relationships/font" Target="fonts/PlusJakartaSans-boldItalic.fntdata"/><Relationship Id="rId23" Type="http://schemas.openxmlformats.org/officeDocument/2006/relationships/font" Target="fonts/PlusJakartaSans-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utfit-bold.fntdata"/><Relationship Id="rId25" Type="http://schemas.openxmlformats.org/officeDocument/2006/relationships/font" Target="fonts/Outfit-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40a19794ef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g40a19794ef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5.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1" Type="http://schemas.openxmlformats.org/officeDocument/2006/relationships/image" Target="../media/image15.png"/><Relationship Id="rId10" Type="http://schemas.openxmlformats.org/officeDocument/2006/relationships/image" Target="../media/image14.png"/><Relationship Id="rId13" Type="http://schemas.openxmlformats.org/officeDocument/2006/relationships/image" Target="../media/image10.png"/><Relationship Id="rId12"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1.png"/><Relationship Id="rId9" Type="http://schemas.openxmlformats.org/officeDocument/2006/relationships/image" Target="../media/image8.png"/><Relationship Id="rId15" Type="http://schemas.openxmlformats.org/officeDocument/2006/relationships/image" Target="../media/image7.png"/><Relationship Id="rId14" Type="http://schemas.openxmlformats.org/officeDocument/2006/relationships/image" Target="../media/image22.png"/><Relationship Id="rId5" Type="http://schemas.openxmlformats.org/officeDocument/2006/relationships/image" Target="../media/image9.png"/><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5.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6.png"/><Relationship Id="rId7" Type="http://schemas.openxmlformats.org/officeDocument/2006/relationships/image" Target="../media/image28.png"/><Relationship Id="rId8"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7.png"/><Relationship Id="rId4" Type="http://schemas.openxmlformats.org/officeDocument/2006/relationships/image" Target="../media/image12.png"/><Relationship Id="rId5" Type="http://schemas.openxmlformats.org/officeDocument/2006/relationships/image" Target="../media/image2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0.png"/><Relationship Id="rId6" Type="http://schemas.openxmlformats.org/officeDocument/2006/relationships/image" Target="../media/image3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4.png"/><Relationship Id="rId4" Type="http://schemas.openxmlformats.org/officeDocument/2006/relationships/image" Target="../media/image30.png"/><Relationship Id="rId5"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3.png"/><Relationship Id="rId4" Type="http://schemas.openxmlformats.org/officeDocument/2006/relationships/image" Target="../media/image36.png"/><Relationship Id="rId5" Type="http://schemas.openxmlformats.org/officeDocument/2006/relationships/image" Target="../media/image35.png"/><Relationship Id="rId6" Type="http://schemas.openxmlformats.org/officeDocument/2006/relationships/image" Target="../media/image31.png"/><Relationship Id="rId7" Type="http://schemas.openxmlformats.org/officeDocument/2006/relationships/image" Target="../media/image39.png"/><Relationship Id="rId8" Type="http://schemas.openxmlformats.org/officeDocument/2006/relationships/image" Target="../media/image3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4CEA"/>
        </a:solidFill>
      </p:bgPr>
    </p:bg>
    <p:spTree>
      <p:nvGrpSpPr>
        <p:cNvPr id="83" name="Shape 83"/>
        <p:cNvGrpSpPr/>
        <p:nvPr/>
      </p:nvGrpSpPr>
      <p:grpSpPr>
        <a:xfrm>
          <a:off x="0" y="0"/>
          <a:ext cx="0" cy="0"/>
          <a:chOff x="0" y="0"/>
          <a:chExt cx="0" cy="0"/>
        </a:xfrm>
      </p:grpSpPr>
      <p:pic>
        <p:nvPicPr>
          <p:cNvPr descr="image.png" id="84" name="Google Shape;84;p1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85" name="Google Shape;85;p13"/>
          <p:cNvSpPr/>
          <p:nvPr/>
        </p:nvSpPr>
        <p:spPr>
          <a:xfrm>
            <a:off x="609600" y="5610225"/>
            <a:ext cx="10972800" cy="71437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86" name="Google Shape;86;p13"/>
          <p:cNvSpPr/>
          <p:nvPr/>
        </p:nvSpPr>
        <p:spPr>
          <a:xfrm>
            <a:off x="609600" y="533400"/>
            <a:ext cx="3929062" cy="400050"/>
          </a:xfrm>
          <a:prstGeom prst="roundRect">
            <a:avLst>
              <a:gd fmla="val 50000" name="adj"/>
            </a:avLst>
          </a:prstGeom>
          <a:solidFill>
            <a:srgbClr val="6A67ED"/>
          </a:solidFill>
          <a:ln cap="flat" cmpd="sng" w="9525">
            <a:solidFill>
              <a:srgbClr val="7C79E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87" name="Google Shape;87;p13"/>
          <p:cNvSpPr/>
          <p:nvPr/>
        </p:nvSpPr>
        <p:spPr>
          <a:xfrm>
            <a:off x="9310687" y="538162"/>
            <a:ext cx="2271712" cy="390525"/>
          </a:xfrm>
          <a:prstGeom prst="roundRect">
            <a:avLst>
              <a:gd fmla="val 50000" name="adj"/>
            </a:avLst>
          </a:prstGeom>
          <a:solidFill>
            <a:srgbClr val="FDE0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88" name="Google Shape;88;p13"/>
          <p:cNvSpPr/>
          <p:nvPr/>
        </p:nvSpPr>
        <p:spPr>
          <a:xfrm>
            <a:off x="609600" y="5610225"/>
            <a:ext cx="10972800" cy="9525"/>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89" name="Google Shape;89;p13"/>
          <p:cNvSpPr/>
          <p:nvPr/>
        </p:nvSpPr>
        <p:spPr>
          <a:xfrm>
            <a:off x="8286750" y="5876925"/>
            <a:ext cx="3295650" cy="447675"/>
          </a:xfrm>
          <a:prstGeom prst="roundRect">
            <a:avLst>
              <a:gd fmla="val 29787" name="adj"/>
            </a:avLst>
          </a:prstGeom>
          <a:solidFill>
            <a:srgbClr val="7370EE"/>
          </a:solidFill>
          <a:ln cap="flat" cmpd="sng" w="9525">
            <a:solidFill>
              <a:srgbClr val="8582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90" name="Google Shape;90;p13"/>
          <p:cNvPicPr preferRelativeResize="0"/>
          <p:nvPr/>
        </p:nvPicPr>
        <p:blipFill rotWithShape="1">
          <a:blip r:embed="rId4">
            <a:alphaModFix/>
          </a:blip>
          <a:srcRect b="0" l="0" r="0" t="0"/>
          <a:stretch/>
        </p:blipFill>
        <p:spPr>
          <a:xfrm>
            <a:off x="790575" y="619125"/>
            <a:ext cx="285750" cy="228600"/>
          </a:xfrm>
          <a:prstGeom prst="rect">
            <a:avLst/>
          </a:prstGeom>
          <a:noFill/>
          <a:ln>
            <a:noFill/>
          </a:ln>
        </p:spPr>
      </p:pic>
      <p:pic>
        <p:nvPicPr>
          <p:cNvPr descr="image.png" id="91" name="Google Shape;91;p13"/>
          <p:cNvPicPr preferRelativeResize="0"/>
          <p:nvPr/>
        </p:nvPicPr>
        <p:blipFill rotWithShape="1">
          <a:blip r:embed="rId5">
            <a:alphaModFix/>
          </a:blip>
          <a:srcRect b="0" l="0" r="0" t="0"/>
          <a:stretch/>
        </p:blipFill>
        <p:spPr>
          <a:xfrm>
            <a:off x="8486775" y="6005512"/>
            <a:ext cx="142875" cy="190500"/>
          </a:xfrm>
          <a:prstGeom prst="rect">
            <a:avLst/>
          </a:prstGeom>
          <a:noFill/>
          <a:ln>
            <a:noFill/>
          </a:ln>
        </p:spPr>
      </p:pic>
      <p:sp>
        <p:nvSpPr>
          <p:cNvPr id="92" name="Google Shape;92;p13"/>
          <p:cNvSpPr txBox="1"/>
          <p:nvPr/>
        </p:nvSpPr>
        <p:spPr>
          <a:xfrm>
            <a:off x="9520237" y="633412"/>
            <a:ext cx="1947862"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00" u="none" cap="none" strike="noStrike">
                <a:solidFill>
                  <a:srgbClr val="1E1B4B"/>
                </a:solidFill>
                <a:latin typeface="Plus Jakarta Sans"/>
                <a:ea typeface="Plus Jakarta Sans"/>
                <a:cs typeface="Plus Jakarta Sans"/>
                <a:sym typeface="Plus Jakarta Sans"/>
              </a:rPr>
              <a:t>SLT MONTHLY MEETING</a:t>
            </a:r>
            <a:endParaRPr/>
          </a:p>
        </p:txBody>
      </p:sp>
      <p:sp>
        <p:nvSpPr>
          <p:cNvPr id="93" name="Google Shape;93;p13"/>
          <p:cNvSpPr txBox="1"/>
          <p:nvPr/>
        </p:nvSpPr>
        <p:spPr>
          <a:xfrm>
            <a:off x="609600" y="2342257"/>
            <a:ext cx="11582400"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A7F3D0"/>
                </a:solidFill>
                <a:latin typeface="Plus Jakarta Sans"/>
                <a:ea typeface="Plus Jakarta Sans"/>
                <a:cs typeface="Plus Jakarta Sans"/>
                <a:sym typeface="Plus Jakarta Sans"/>
              </a:rPr>
              <a:t>OFFICIAL GOVERNANCE SESSION</a:t>
            </a:r>
            <a:endParaRPr/>
          </a:p>
        </p:txBody>
      </p:sp>
      <p:sp>
        <p:nvSpPr>
          <p:cNvPr id="94" name="Google Shape;94;p13"/>
          <p:cNvSpPr txBox="1"/>
          <p:nvPr/>
        </p:nvSpPr>
        <p:spPr>
          <a:xfrm>
            <a:off x="609600" y="2694682"/>
            <a:ext cx="11582400" cy="649485"/>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None/>
            </a:pPr>
            <a:r>
              <a:rPr b="1" i="0" lang="en-US" sz="4650" u="none" cap="none" strike="noStrike">
                <a:solidFill>
                  <a:srgbClr val="FFFFFF"/>
                </a:solidFill>
                <a:latin typeface="Outfit"/>
                <a:ea typeface="Outfit"/>
                <a:cs typeface="Outfit"/>
                <a:sym typeface="Outfit"/>
              </a:rPr>
              <a:t>School Leadership Team Meeting</a:t>
            </a:r>
            <a:endParaRPr/>
          </a:p>
        </p:txBody>
      </p:sp>
      <p:sp>
        <p:nvSpPr>
          <p:cNvPr id="95" name="Google Shape;95;p13"/>
          <p:cNvSpPr txBox="1"/>
          <p:nvPr/>
        </p:nvSpPr>
        <p:spPr>
          <a:xfrm>
            <a:off x="609600" y="3534667"/>
            <a:ext cx="8286750" cy="66675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1875" u="none" cap="none" strike="noStrike">
                <a:solidFill>
                  <a:srgbClr val="E0E7FF"/>
                </a:solidFill>
                <a:latin typeface="Plus Jakarta Sans"/>
                <a:ea typeface="Plus Jakarta Sans"/>
                <a:cs typeface="Plus Jakarta Sans"/>
                <a:sym typeface="Plus Jakarta Sans"/>
              </a:rPr>
              <a:t>Driving Academic Excellence, Authentic Student Engagement, and Strategic CEP Planning for 2026–2027</a:t>
            </a:r>
            <a:endParaRPr/>
          </a:p>
        </p:txBody>
      </p:sp>
      <p:sp>
        <p:nvSpPr>
          <p:cNvPr id="96" name="Google Shape;96;p13"/>
          <p:cNvSpPr txBox="1"/>
          <p:nvPr/>
        </p:nvSpPr>
        <p:spPr>
          <a:xfrm>
            <a:off x="1190625" y="628650"/>
            <a:ext cx="3958828" cy="2095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75" u="none" cap="none" strike="noStrike">
                <a:solidFill>
                  <a:srgbClr val="FFFFFF"/>
                </a:solidFill>
                <a:latin typeface="Plus Jakarta Sans"/>
                <a:ea typeface="Plus Jakarta Sans"/>
                <a:cs typeface="Plus Jakarta Sans"/>
                <a:sym typeface="Plus Jakarta Sans"/>
              </a:rPr>
              <a:t>DISTRICT 27Q319 • VILLAGE ACADEMY</a:t>
            </a:r>
            <a:endParaRPr/>
          </a:p>
        </p:txBody>
      </p:sp>
      <p:sp>
        <p:nvSpPr>
          <p:cNvPr id="97" name="Google Shape;97;p13"/>
          <p:cNvSpPr txBox="1"/>
          <p:nvPr/>
        </p:nvSpPr>
        <p:spPr>
          <a:xfrm>
            <a:off x="8724900" y="6000750"/>
            <a:ext cx="3321843"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00" u="none" cap="none" strike="noStrike">
                <a:solidFill>
                  <a:srgbClr val="FFFFFF"/>
                </a:solidFill>
                <a:latin typeface="Plus Jakarta Sans"/>
                <a:ea typeface="Plus Jakarta Sans"/>
                <a:cs typeface="Plus Jakarta Sans"/>
                <a:sym typeface="Plus Jakarta Sans"/>
              </a:rPr>
              <a:t>Sign in using Google Form link in Chat</a:t>
            </a:r>
            <a:endParaRPr/>
          </a:p>
        </p:txBody>
      </p:sp>
      <p:sp>
        <p:nvSpPr>
          <p:cNvPr id="98" name="Google Shape;98;p13"/>
          <p:cNvSpPr txBox="1"/>
          <p:nvPr/>
        </p:nvSpPr>
        <p:spPr>
          <a:xfrm>
            <a:off x="609600" y="5848350"/>
            <a:ext cx="3798093"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C7D2FE"/>
                </a:solidFill>
                <a:latin typeface="Plus Jakarta Sans"/>
                <a:ea typeface="Plus Jakarta Sans"/>
                <a:cs typeface="Plus Jakarta Sans"/>
                <a:sym typeface="Plus Jakarta Sans"/>
              </a:rPr>
              <a:t>DATE &amp; TIME</a:t>
            </a:r>
            <a:endParaRPr/>
          </a:p>
        </p:txBody>
      </p:sp>
      <p:sp>
        <p:nvSpPr>
          <p:cNvPr id="99" name="Google Shape;99;p13"/>
          <p:cNvSpPr txBox="1"/>
          <p:nvPr/>
        </p:nvSpPr>
        <p:spPr>
          <a:xfrm>
            <a:off x="609600" y="6067425"/>
            <a:ext cx="3798000" cy="242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75" u="none" cap="none" strike="noStrike">
                <a:solidFill>
                  <a:srgbClr val="FFFFFF"/>
                </a:solidFill>
                <a:latin typeface="Plus Jakarta Sans"/>
                <a:ea typeface="Plus Jakarta Sans"/>
                <a:cs typeface="Plus Jakarta Sans"/>
                <a:sym typeface="Plus Jakarta Sans"/>
              </a:rPr>
              <a:t>Sept 22, 2026 | 4:30 – </a:t>
            </a:r>
            <a:r>
              <a:rPr b="1" i="0" lang="en-US" sz="1575" u="none" cap="none" strike="noStrike">
                <a:solidFill>
                  <a:srgbClr val="FFFFFF"/>
                </a:solidFill>
                <a:latin typeface="Plus Jakarta Sans"/>
                <a:ea typeface="Plus Jakarta Sans"/>
                <a:cs typeface="Plus Jakarta Sans"/>
                <a:sym typeface="Plus Jakarta Sans"/>
              </a:rPr>
              <a:t>7</a:t>
            </a:r>
            <a:r>
              <a:rPr b="1" i="0" lang="en-US" sz="1575" u="none" cap="none" strike="noStrike">
                <a:solidFill>
                  <a:srgbClr val="FFFFFF"/>
                </a:solidFill>
                <a:latin typeface="Plus Jakarta Sans"/>
                <a:ea typeface="Plus Jakarta Sans"/>
                <a:cs typeface="Plus Jakarta Sans"/>
                <a:sym typeface="Plus Jakarta Sans"/>
              </a:rPr>
              <a:t>:</a:t>
            </a:r>
            <a:r>
              <a:rPr b="1" lang="en-US" sz="1575">
                <a:solidFill>
                  <a:srgbClr val="FFFFFF"/>
                </a:solidFill>
                <a:latin typeface="Plus Jakarta Sans"/>
                <a:ea typeface="Plus Jakarta Sans"/>
                <a:cs typeface="Plus Jakarta Sans"/>
                <a:sym typeface="Plus Jakarta Sans"/>
              </a:rPr>
              <a:t>0</a:t>
            </a:r>
            <a:r>
              <a:rPr b="1" i="0" lang="en-US" sz="1575" u="none" cap="none" strike="noStrike">
                <a:solidFill>
                  <a:srgbClr val="FFFFFF"/>
                </a:solidFill>
                <a:latin typeface="Plus Jakarta Sans"/>
                <a:ea typeface="Plus Jakarta Sans"/>
                <a:cs typeface="Plus Jakarta Sans"/>
                <a:sym typeface="Plus Jakarta Sans"/>
              </a:rPr>
              <a:t>0 PM</a:t>
            </a:r>
            <a:endParaRPr/>
          </a:p>
        </p:txBody>
      </p:sp>
      <p:sp>
        <p:nvSpPr>
          <p:cNvPr id="100" name="Google Shape;100;p13"/>
          <p:cNvSpPr txBox="1"/>
          <p:nvPr/>
        </p:nvSpPr>
        <p:spPr>
          <a:xfrm>
            <a:off x="4029075" y="5848350"/>
            <a:ext cx="304800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C7D2FE"/>
                </a:solidFill>
                <a:latin typeface="Plus Jakarta Sans"/>
                <a:ea typeface="Plus Jakarta Sans"/>
                <a:cs typeface="Plus Jakarta Sans"/>
                <a:sym typeface="Plus Jakarta Sans"/>
              </a:rPr>
              <a:t>LOCATION</a:t>
            </a:r>
            <a:endParaRPr/>
          </a:p>
        </p:txBody>
      </p:sp>
      <p:sp>
        <p:nvSpPr>
          <p:cNvPr id="101" name="Google Shape;101;p13"/>
          <p:cNvSpPr txBox="1"/>
          <p:nvPr/>
        </p:nvSpPr>
        <p:spPr>
          <a:xfrm>
            <a:off x="4029075" y="6067425"/>
            <a:ext cx="3048000" cy="2571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75" u="none" cap="none" strike="noStrike">
                <a:solidFill>
                  <a:srgbClr val="FFFFFF"/>
                </a:solidFill>
                <a:latin typeface="Plus Jakarta Sans"/>
                <a:ea typeface="Plus Jakarta Sans"/>
                <a:cs typeface="Plus Jakarta Sans"/>
                <a:sym typeface="Plus Jakarta Sans"/>
              </a:rPr>
              <a:t>Virtual Zoom Conference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AF9"/>
        </a:solidFill>
      </p:bgPr>
    </p:bg>
    <p:spTree>
      <p:nvGrpSpPr>
        <p:cNvPr id="105" name="Shape 105"/>
        <p:cNvGrpSpPr/>
        <p:nvPr/>
      </p:nvGrpSpPr>
      <p:grpSpPr>
        <a:xfrm>
          <a:off x="0" y="0"/>
          <a:ext cx="0" cy="0"/>
          <a:chOff x="0" y="0"/>
          <a:chExt cx="0" cy="0"/>
        </a:xfrm>
      </p:grpSpPr>
      <p:sp>
        <p:nvSpPr>
          <p:cNvPr id="106" name="Google Shape;106;p14"/>
          <p:cNvSpPr/>
          <p:nvPr/>
        </p:nvSpPr>
        <p:spPr>
          <a:xfrm>
            <a:off x="609600" y="5934075"/>
            <a:ext cx="10972800" cy="428625"/>
          </a:xfrm>
          <a:prstGeom prst="roundRect">
            <a:avLst>
              <a:gd fmla="val 31111" name="adj"/>
            </a:avLst>
          </a:prstGeom>
          <a:solidFill>
            <a:srgbClr val="EEF2FF"/>
          </a:solidFill>
          <a:ln cap="flat" cmpd="sng" w="9525">
            <a:solidFill>
              <a:srgbClr val="C7D2F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7" name="Google Shape;107;p14"/>
          <p:cNvSpPr/>
          <p:nvPr/>
        </p:nvSpPr>
        <p:spPr>
          <a:xfrm>
            <a:off x="9086850" y="676275"/>
            <a:ext cx="2495550" cy="390525"/>
          </a:xfrm>
          <a:prstGeom prst="roundRect">
            <a:avLst>
              <a:gd fmla="val 29268" name="adj"/>
            </a:avLst>
          </a:prstGeom>
          <a:solidFill>
            <a:srgbClr val="4F46E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8" name="Google Shape;108;p14"/>
          <p:cNvSpPr/>
          <p:nvPr/>
        </p:nvSpPr>
        <p:spPr>
          <a:xfrm>
            <a:off x="609600" y="2024062"/>
            <a:ext cx="5410200" cy="942975"/>
          </a:xfrm>
          <a:prstGeom prst="roundRect">
            <a:avLst>
              <a:gd fmla="val 16161"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9" name="Google Shape;109;p14"/>
          <p:cNvSpPr/>
          <p:nvPr/>
        </p:nvSpPr>
        <p:spPr>
          <a:xfrm>
            <a:off x="6172200" y="2024062"/>
            <a:ext cx="5410200" cy="942975"/>
          </a:xfrm>
          <a:prstGeom prst="roundRect">
            <a:avLst>
              <a:gd fmla="val 16161"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0" name="Google Shape;110;p14"/>
          <p:cNvSpPr/>
          <p:nvPr/>
        </p:nvSpPr>
        <p:spPr>
          <a:xfrm>
            <a:off x="609600" y="3119437"/>
            <a:ext cx="5410200" cy="942975"/>
          </a:xfrm>
          <a:prstGeom prst="roundRect">
            <a:avLst>
              <a:gd fmla="val 16161"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1" name="Google Shape;111;p14"/>
          <p:cNvSpPr/>
          <p:nvPr/>
        </p:nvSpPr>
        <p:spPr>
          <a:xfrm>
            <a:off x="6172200" y="3119437"/>
            <a:ext cx="5410200" cy="942975"/>
          </a:xfrm>
          <a:prstGeom prst="roundRect">
            <a:avLst>
              <a:gd fmla="val 16161"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2" name="Google Shape;112;p14"/>
          <p:cNvSpPr/>
          <p:nvPr/>
        </p:nvSpPr>
        <p:spPr>
          <a:xfrm>
            <a:off x="609600" y="4214812"/>
            <a:ext cx="5410200" cy="942975"/>
          </a:xfrm>
          <a:prstGeom prst="roundRect">
            <a:avLst>
              <a:gd fmla="val 16161"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3" name="Google Shape;113;p14"/>
          <p:cNvSpPr/>
          <p:nvPr/>
        </p:nvSpPr>
        <p:spPr>
          <a:xfrm>
            <a:off x="6172200" y="4214812"/>
            <a:ext cx="5410200" cy="942975"/>
          </a:xfrm>
          <a:prstGeom prst="roundRect">
            <a:avLst>
              <a:gd fmla="val 16161"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4" name="Google Shape;114;p14"/>
          <p:cNvSpPr/>
          <p:nvPr/>
        </p:nvSpPr>
        <p:spPr>
          <a:xfrm>
            <a:off x="609600" y="447675"/>
            <a:ext cx="1885950" cy="295275"/>
          </a:xfrm>
          <a:prstGeom prst="roundRect">
            <a:avLst>
              <a:gd fmla="val 50000" name="adj"/>
            </a:avLst>
          </a:prstGeom>
          <a:solidFill>
            <a:srgbClr val="E0E7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5" name="Google Shape;115;p14"/>
          <p:cNvSpPr/>
          <p:nvPr/>
        </p:nvSpPr>
        <p:spPr>
          <a:xfrm>
            <a:off x="609600" y="2957512"/>
            <a:ext cx="5410200" cy="952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6" name="Google Shape;116;p14"/>
          <p:cNvSpPr/>
          <p:nvPr/>
        </p:nvSpPr>
        <p:spPr>
          <a:xfrm>
            <a:off x="609600" y="2024062"/>
            <a:ext cx="5410200" cy="952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7" name="Google Shape;117;p14"/>
          <p:cNvSpPr/>
          <p:nvPr/>
        </p:nvSpPr>
        <p:spPr>
          <a:xfrm>
            <a:off x="609600" y="2024062"/>
            <a:ext cx="47625" cy="94297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8" name="Google Shape;118;p14"/>
          <p:cNvSpPr/>
          <p:nvPr/>
        </p:nvSpPr>
        <p:spPr>
          <a:xfrm>
            <a:off x="6010275" y="2024062"/>
            <a:ext cx="9525" cy="94297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9" name="Google Shape;119;p14"/>
          <p:cNvSpPr/>
          <p:nvPr/>
        </p:nvSpPr>
        <p:spPr>
          <a:xfrm>
            <a:off x="4714875" y="2381250"/>
            <a:ext cx="1085850" cy="228600"/>
          </a:xfrm>
          <a:prstGeom prst="roundRect">
            <a:avLst>
              <a:gd fmla="val 50000" name="adj"/>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0" name="Google Shape;120;p14"/>
          <p:cNvSpPr/>
          <p:nvPr/>
        </p:nvSpPr>
        <p:spPr>
          <a:xfrm>
            <a:off x="6172200" y="2957512"/>
            <a:ext cx="5410200" cy="952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1" name="Google Shape;121;p14"/>
          <p:cNvSpPr/>
          <p:nvPr/>
        </p:nvSpPr>
        <p:spPr>
          <a:xfrm>
            <a:off x="6172200" y="2024062"/>
            <a:ext cx="5410200" cy="952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2" name="Google Shape;122;p14"/>
          <p:cNvSpPr/>
          <p:nvPr/>
        </p:nvSpPr>
        <p:spPr>
          <a:xfrm>
            <a:off x="6172200" y="2024062"/>
            <a:ext cx="47625" cy="94297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3" name="Google Shape;123;p14"/>
          <p:cNvSpPr/>
          <p:nvPr/>
        </p:nvSpPr>
        <p:spPr>
          <a:xfrm>
            <a:off x="11572875" y="2024062"/>
            <a:ext cx="9525" cy="94297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4" name="Google Shape;124;p14"/>
          <p:cNvSpPr/>
          <p:nvPr/>
        </p:nvSpPr>
        <p:spPr>
          <a:xfrm>
            <a:off x="10229850" y="2381250"/>
            <a:ext cx="1133475" cy="228600"/>
          </a:xfrm>
          <a:prstGeom prst="roundRect">
            <a:avLst>
              <a:gd fmla="val 50000" name="adj"/>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5" name="Google Shape;125;p14"/>
          <p:cNvSpPr/>
          <p:nvPr/>
        </p:nvSpPr>
        <p:spPr>
          <a:xfrm>
            <a:off x="609600" y="4052887"/>
            <a:ext cx="5410200" cy="952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6" name="Google Shape;126;p14"/>
          <p:cNvSpPr/>
          <p:nvPr/>
        </p:nvSpPr>
        <p:spPr>
          <a:xfrm>
            <a:off x="609600" y="3119437"/>
            <a:ext cx="5410200" cy="952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7" name="Google Shape;127;p14"/>
          <p:cNvSpPr/>
          <p:nvPr/>
        </p:nvSpPr>
        <p:spPr>
          <a:xfrm>
            <a:off x="609600" y="3119437"/>
            <a:ext cx="47625" cy="94297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8" name="Google Shape;128;p14"/>
          <p:cNvSpPr/>
          <p:nvPr/>
        </p:nvSpPr>
        <p:spPr>
          <a:xfrm>
            <a:off x="6010275" y="3119437"/>
            <a:ext cx="9525" cy="94297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9" name="Google Shape;129;p14"/>
          <p:cNvSpPr/>
          <p:nvPr/>
        </p:nvSpPr>
        <p:spPr>
          <a:xfrm>
            <a:off x="4686300" y="3476625"/>
            <a:ext cx="1114425" cy="228600"/>
          </a:xfrm>
          <a:prstGeom prst="roundRect">
            <a:avLst>
              <a:gd fmla="val 50000" name="adj"/>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0" name="Google Shape;130;p14"/>
          <p:cNvSpPr/>
          <p:nvPr/>
        </p:nvSpPr>
        <p:spPr>
          <a:xfrm>
            <a:off x="6172200" y="4052887"/>
            <a:ext cx="5410200" cy="952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1" name="Google Shape;131;p14"/>
          <p:cNvSpPr/>
          <p:nvPr/>
        </p:nvSpPr>
        <p:spPr>
          <a:xfrm>
            <a:off x="6172200" y="3119437"/>
            <a:ext cx="5410200" cy="952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2" name="Google Shape;132;p14"/>
          <p:cNvSpPr/>
          <p:nvPr/>
        </p:nvSpPr>
        <p:spPr>
          <a:xfrm>
            <a:off x="6172200" y="3119437"/>
            <a:ext cx="47625" cy="94297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3" name="Google Shape;133;p14"/>
          <p:cNvSpPr/>
          <p:nvPr/>
        </p:nvSpPr>
        <p:spPr>
          <a:xfrm>
            <a:off x="11572875" y="3119437"/>
            <a:ext cx="9525" cy="94297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4" name="Google Shape;134;p14"/>
          <p:cNvSpPr/>
          <p:nvPr/>
        </p:nvSpPr>
        <p:spPr>
          <a:xfrm>
            <a:off x="10277475" y="3476625"/>
            <a:ext cx="1085850" cy="228600"/>
          </a:xfrm>
          <a:prstGeom prst="roundRect">
            <a:avLst>
              <a:gd fmla="val 50000" name="adj"/>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5" name="Google Shape;135;p14"/>
          <p:cNvSpPr/>
          <p:nvPr/>
        </p:nvSpPr>
        <p:spPr>
          <a:xfrm>
            <a:off x="609600" y="5148262"/>
            <a:ext cx="5410200" cy="952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6" name="Google Shape;136;p14"/>
          <p:cNvSpPr/>
          <p:nvPr/>
        </p:nvSpPr>
        <p:spPr>
          <a:xfrm>
            <a:off x="609600" y="4214812"/>
            <a:ext cx="5410200" cy="952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7" name="Google Shape;137;p14"/>
          <p:cNvSpPr/>
          <p:nvPr/>
        </p:nvSpPr>
        <p:spPr>
          <a:xfrm>
            <a:off x="609600" y="4214812"/>
            <a:ext cx="47625" cy="94297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8" name="Google Shape;138;p14"/>
          <p:cNvSpPr/>
          <p:nvPr/>
        </p:nvSpPr>
        <p:spPr>
          <a:xfrm>
            <a:off x="6010275" y="4214812"/>
            <a:ext cx="9525" cy="94297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9" name="Google Shape;139;p14"/>
          <p:cNvSpPr/>
          <p:nvPr/>
        </p:nvSpPr>
        <p:spPr>
          <a:xfrm>
            <a:off x="4724400" y="4572000"/>
            <a:ext cx="1076325" cy="228600"/>
          </a:xfrm>
          <a:prstGeom prst="roundRect">
            <a:avLst>
              <a:gd fmla="val 50000" name="adj"/>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0" name="Google Shape;140;p14"/>
          <p:cNvSpPr/>
          <p:nvPr/>
        </p:nvSpPr>
        <p:spPr>
          <a:xfrm>
            <a:off x="6172200" y="5148262"/>
            <a:ext cx="5410200" cy="952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1" name="Google Shape;141;p14"/>
          <p:cNvSpPr/>
          <p:nvPr/>
        </p:nvSpPr>
        <p:spPr>
          <a:xfrm>
            <a:off x="6172200" y="4214812"/>
            <a:ext cx="5410200" cy="952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2" name="Google Shape;142;p14"/>
          <p:cNvSpPr/>
          <p:nvPr/>
        </p:nvSpPr>
        <p:spPr>
          <a:xfrm>
            <a:off x="6172200" y="4214812"/>
            <a:ext cx="47625" cy="94297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3" name="Google Shape;143;p14"/>
          <p:cNvSpPr/>
          <p:nvPr/>
        </p:nvSpPr>
        <p:spPr>
          <a:xfrm>
            <a:off x="11572875" y="4214812"/>
            <a:ext cx="9525" cy="942975"/>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4" name="Google Shape;144;p14"/>
          <p:cNvSpPr/>
          <p:nvPr/>
        </p:nvSpPr>
        <p:spPr>
          <a:xfrm>
            <a:off x="10248900" y="4572000"/>
            <a:ext cx="1114425" cy="228600"/>
          </a:xfrm>
          <a:prstGeom prst="roundRect">
            <a:avLst>
              <a:gd fmla="val 50000" name="adj"/>
            </a:avLst>
          </a:prstGeom>
          <a:solidFill>
            <a:srgbClr val="F1F5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45" name="Google Shape;145;p14"/>
          <p:cNvPicPr preferRelativeResize="0"/>
          <p:nvPr/>
        </p:nvPicPr>
        <p:blipFill rotWithShape="1">
          <a:blip r:embed="rId3">
            <a:alphaModFix/>
          </a:blip>
          <a:srcRect b="0" l="0" r="0" t="0"/>
          <a:stretch/>
        </p:blipFill>
        <p:spPr>
          <a:xfrm>
            <a:off x="809625" y="6086475"/>
            <a:ext cx="142875" cy="142875"/>
          </a:xfrm>
          <a:prstGeom prst="rect">
            <a:avLst/>
          </a:prstGeom>
          <a:noFill/>
          <a:ln>
            <a:noFill/>
          </a:ln>
        </p:spPr>
      </p:pic>
      <p:pic>
        <p:nvPicPr>
          <p:cNvPr descr="image.png" id="146" name="Google Shape;146;p14"/>
          <p:cNvPicPr preferRelativeResize="0"/>
          <p:nvPr/>
        </p:nvPicPr>
        <p:blipFill rotWithShape="1">
          <a:blip r:embed="rId4">
            <a:alphaModFix/>
          </a:blip>
          <a:srcRect b="0" l="0" r="0" t="0"/>
          <a:stretch/>
        </p:blipFill>
        <p:spPr>
          <a:xfrm>
            <a:off x="866775" y="2295525"/>
            <a:ext cx="400050" cy="400050"/>
          </a:xfrm>
          <a:prstGeom prst="rect">
            <a:avLst/>
          </a:prstGeom>
          <a:noFill/>
          <a:ln>
            <a:noFill/>
          </a:ln>
        </p:spPr>
      </p:pic>
      <p:pic>
        <p:nvPicPr>
          <p:cNvPr descr="image.png" id="147" name="Google Shape;147;p14"/>
          <p:cNvPicPr preferRelativeResize="0"/>
          <p:nvPr/>
        </p:nvPicPr>
        <p:blipFill rotWithShape="1">
          <a:blip r:embed="rId5">
            <a:alphaModFix/>
          </a:blip>
          <a:srcRect b="0" l="0" r="0" t="0"/>
          <a:stretch/>
        </p:blipFill>
        <p:spPr>
          <a:xfrm>
            <a:off x="6429375" y="2295525"/>
            <a:ext cx="400050" cy="400050"/>
          </a:xfrm>
          <a:prstGeom prst="rect">
            <a:avLst/>
          </a:prstGeom>
          <a:noFill/>
          <a:ln>
            <a:noFill/>
          </a:ln>
        </p:spPr>
      </p:pic>
      <p:pic>
        <p:nvPicPr>
          <p:cNvPr descr="image.png" id="148" name="Google Shape;148;p14"/>
          <p:cNvPicPr preferRelativeResize="0"/>
          <p:nvPr/>
        </p:nvPicPr>
        <p:blipFill rotWithShape="1">
          <a:blip r:embed="rId6">
            <a:alphaModFix/>
          </a:blip>
          <a:srcRect b="0" l="0" r="0" t="0"/>
          <a:stretch/>
        </p:blipFill>
        <p:spPr>
          <a:xfrm>
            <a:off x="866775" y="3390900"/>
            <a:ext cx="400050" cy="400050"/>
          </a:xfrm>
          <a:prstGeom prst="rect">
            <a:avLst/>
          </a:prstGeom>
          <a:noFill/>
          <a:ln>
            <a:noFill/>
          </a:ln>
        </p:spPr>
      </p:pic>
      <p:pic>
        <p:nvPicPr>
          <p:cNvPr descr="image.png" id="149" name="Google Shape;149;p14"/>
          <p:cNvPicPr preferRelativeResize="0"/>
          <p:nvPr/>
        </p:nvPicPr>
        <p:blipFill rotWithShape="1">
          <a:blip r:embed="rId7">
            <a:alphaModFix/>
          </a:blip>
          <a:srcRect b="0" l="0" r="0" t="0"/>
          <a:stretch/>
        </p:blipFill>
        <p:spPr>
          <a:xfrm>
            <a:off x="6429375" y="3390900"/>
            <a:ext cx="400050" cy="400050"/>
          </a:xfrm>
          <a:prstGeom prst="rect">
            <a:avLst/>
          </a:prstGeom>
          <a:noFill/>
          <a:ln>
            <a:noFill/>
          </a:ln>
        </p:spPr>
      </p:pic>
      <p:pic>
        <p:nvPicPr>
          <p:cNvPr descr="image.png" id="150" name="Google Shape;150;p14"/>
          <p:cNvPicPr preferRelativeResize="0"/>
          <p:nvPr/>
        </p:nvPicPr>
        <p:blipFill rotWithShape="1">
          <a:blip r:embed="rId8">
            <a:alphaModFix/>
          </a:blip>
          <a:srcRect b="0" l="0" r="0" t="0"/>
          <a:stretch/>
        </p:blipFill>
        <p:spPr>
          <a:xfrm>
            <a:off x="866775" y="4486275"/>
            <a:ext cx="400050" cy="400050"/>
          </a:xfrm>
          <a:prstGeom prst="rect">
            <a:avLst/>
          </a:prstGeom>
          <a:noFill/>
          <a:ln>
            <a:noFill/>
          </a:ln>
        </p:spPr>
      </p:pic>
      <p:pic>
        <p:nvPicPr>
          <p:cNvPr descr="image.png" id="151" name="Google Shape;151;p14"/>
          <p:cNvPicPr preferRelativeResize="0"/>
          <p:nvPr/>
        </p:nvPicPr>
        <p:blipFill rotWithShape="1">
          <a:blip r:embed="rId9">
            <a:alphaModFix/>
          </a:blip>
          <a:srcRect b="0" l="0" r="0" t="0"/>
          <a:stretch/>
        </p:blipFill>
        <p:spPr>
          <a:xfrm>
            <a:off x="6429375" y="4486275"/>
            <a:ext cx="400050" cy="400050"/>
          </a:xfrm>
          <a:prstGeom prst="rect">
            <a:avLst/>
          </a:prstGeom>
          <a:noFill/>
          <a:ln>
            <a:noFill/>
          </a:ln>
        </p:spPr>
      </p:pic>
      <p:pic>
        <p:nvPicPr>
          <p:cNvPr descr="image.png" id="152" name="Google Shape;152;p14"/>
          <p:cNvPicPr preferRelativeResize="0"/>
          <p:nvPr/>
        </p:nvPicPr>
        <p:blipFill rotWithShape="1">
          <a:blip r:embed="rId10">
            <a:alphaModFix/>
          </a:blip>
          <a:srcRect b="0" l="0" r="0" t="0"/>
          <a:stretch/>
        </p:blipFill>
        <p:spPr>
          <a:xfrm>
            <a:off x="957262" y="2409825"/>
            <a:ext cx="219075" cy="171450"/>
          </a:xfrm>
          <a:prstGeom prst="rect">
            <a:avLst/>
          </a:prstGeom>
          <a:noFill/>
          <a:ln>
            <a:noFill/>
          </a:ln>
        </p:spPr>
      </p:pic>
      <p:pic>
        <p:nvPicPr>
          <p:cNvPr descr="image.png" id="153" name="Google Shape;153;p14"/>
          <p:cNvPicPr preferRelativeResize="0"/>
          <p:nvPr/>
        </p:nvPicPr>
        <p:blipFill rotWithShape="1">
          <a:blip r:embed="rId11">
            <a:alphaModFix/>
          </a:blip>
          <a:srcRect b="0" l="0" r="0" t="0"/>
          <a:stretch/>
        </p:blipFill>
        <p:spPr>
          <a:xfrm>
            <a:off x="6543675" y="2409825"/>
            <a:ext cx="171450" cy="171450"/>
          </a:xfrm>
          <a:prstGeom prst="rect">
            <a:avLst/>
          </a:prstGeom>
          <a:noFill/>
          <a:ln>
            <a:noFill/>
          </a:ln>
        </p:spPr>
      </p:pic>
      <p:pic>
        <p:nvPicPr>
          <p:cNvPr descr="image.png" id="154" name="Google Shape;154;p14"/>
          <p:cNvPicPr preferRelativeResize="0"/>
          <p:nvPr/>
        </p:nvPicPr>
        <p:blipFill rotWithShape="1">
          <a:blip r:embed="rId12">
            <a:alphaModFix/>
          </a:blip>
          <a:srcRect b="0" l="0" r="0" t="0"/>
          <a:stretch/>
        </p:blipFill>
        <p:spPr>
          <a:xfrm>
            <a:off x="981075" y="3505200"/>
            <a:ext cx="171450" cy="171450"/>
          </a:xfrm>
          <a:prstGeom prst="rect">
            <a:avLst/>
          </a:prstGeom>
          <a:noFill/>
          <a:ln>
            <a:noFill/>
          </a:ln>
        </p:spPr>
      </p:pic>
      <p:pic>
        <p:nvPicPr>
          <p:cNvPr descr="image.png" id="155" name="Google Shape;155;p14"/>
          <p:cNvPicPr preferRelativeResize="0"/>
          <p:nvPr/>
        </p:nvPicPr>
        <p:blipFill rotWithShape="1">
          <a:blip r:embed="rId13">
            <a:alphaModFix/>
          </a:blip>
          <a:srcRect b="0" l="0" r="0" t="0"/>
          <a:stretch/>
        </p:blipFill>
        <p:spPr>
          <a:xfrm>
            <a:off x="6543675" y="3505200"/>
            <a:ext cx="171450" cy="171450"/>
          </a:xfrm>
          <a:prstGeom prst="rect">
            <a:avLst/>
          </a:prstGeom>
          <a:noFill/>
          <a:ln>
            <a:noFill/>
          </a:ln>
        </p:spPr>
      </p:pic>
      <p:pic>
        <p:nvPicPr>
          <p:cNvPr descr="image.png" id="156" name="Google Shape;156;p14"/>
          <p:cNvPicPr preferRelativeResize="0"/>
          <p:nvPr/>
        </p:nvPicPr>
        <p:blipFill rotWithShape="1">
          <a:blip r:embed="rId14">
            <a:alphaModFix/>
          </a:blip>
          <a:srcRect b="0" l="0" r="0" t="0"/>
          <a:stretch/>
        </p:blipFill>
        <p:spPr>
          <a:xfrm>
            <a:off x="990600" y="4600575"/>
            <a:ext cx="152400" cy="171450"/>
          </a:xfrm>
          <a:prstGeom prst="rect">
            <a:avLst/>
          </a:prstGeom>
          <a:noFill/>
          <a:ln>
            <a:noFill/>
          </a:ln>
        </p:spPr>
      </p:pic>
      <p:pic>
        <p:nvPicPr>
          <p:cNvPr descr="image.png" id="157" name="Google Shape;157;p14"/>
          <p:cNvPicPr preferRelativeResize="0"/>
          <p:nvPr/>
        </p:nvPicPr>
        <p:blipFill rotWithShape="1">
          <a:blip r:embed="rId15">
            <a:alphaModFix/>
          </a:blip>
          <a:srcRect b="0" l="0" r="0" t="0"/>
          <a:stretch/>
        </p:blipFill>
        <p:spPr>
          <a:xfrm>
            <a:off x="6519862" y="4600575"/>
            <a:ext cx="219075" cy="171450"/>
          </a:xfrm>
          <a:prstGeom prst="rect">
            <a:avLst/>
          </a:prstGeom>
          <a:noFill/>
          <a:ln>
            <a:noFill/>
          </a:ln>
        </p:spPr>
      </p:pic>
      <p:sp>
        <p:nvSpPr>
          <p:cNvPr id="158" name="Google Shape;158;p14"/>
          <p:cNvSpPr txBox="1"/>
          <p:nvPr/>
        </p:nvSpPr>
        <p:spPr>
          <a:xfrm>
            <a:off x="9163050" y="771525"/>
            <a:ext cx="2304900" cy="184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200">
                <a:solidFill>
                  <a:srgbClr val="FFFFFF"/>
                </a:solidFill>
                <a:latin typeface="Plus Jakarta Sans"/>
                <a:ea typeface="Plus Jakarta Sans"/>
                <a:cs typeface="Plus Jakarta Sans"/>
                <a:sym typeface="Plus Jakarta Sans"/>
              </a:rPr>
              <a:t>2.5 </a:t>
            </a:r>
            <a:r>
              <a:rPr b="1" i="0" lang="en-US" sz="1200" u="none" cap="none" strike="noStrike">
                <a:solidFill>
                  <a:srgbClr val="FFFFFF"/>
                </a:solidFill>
                <a:latin typeface="Plus Jakarta Sans"/>
                <a:ea typeface="Plus Jakarta Sans"/>
                <a:cs typeface="Plus Jakarta Sans"/>
                <a:sym typeface="Plus Jakarta Sans"/>
              </a:rPr>
              <a:t>Hours • 4:30 PM – 7:</a:t>
            </a:r>
            <a:r>
              <a:rPr b="1" lang="en-US" sz="1200">
                <a:solidFill>
                  <a:srgbClr val="FFFFFF"/>
                </a:solidFill>
                <a:latin typeface="Plus Jakarta Sans"/>
                <a:ea typeface="Plus Jakarta Sans"/>
                <a:cs typeface="Plus Jakarta Sans"/>
                <a:sym typeface="Plus Jakarta Sans"/>
              </a:rPr>
              <a:t>0</a:t>
            </a:r>
            <a:r>
              <a:rPr b="1" i="0" lang="en-US" sz="1200" u="none" cap="none" strike="noStrike">
                <a:solidFill>
                  <a:srgbClr val="FFFFFF"/>
                </a:solidFill>
                <a:latin typeface="Plus Jakarta Sans"/>
                <a:ea typeface="Plus Jakarta Sans"/>
                <a:cs typeface="Plus Jakarta Sans"/>
                <a:sym typeface="Plus Jakarta Sans"/>
              </a:rPr>
              <a:t>0 PM</a:t>
            </a:r>
            <a:endParaRPr/>
          </a:p>
        </p:txBody>
      </p:sp>
      <p:sp>
        <p:nvSpPr>
          <p:cNvPr id="159" name="Google Shape;159;p14"/>
          <p:cNvSpPr txBox="1"/>
          <p:nvPr/>
        </p:nvSpPr>
        <p:spPr>
          <a:xfrm>
            <a:off x="809625" y="6057900"/>
            <a:ext cx="5214937" cy="180975"/>
          </a:xfrm>
          <a:prstGeom prst="rect">
            <a:avLst/>
          </a:prstGeom>
          <a:noFill/>
          <a:ln>
            <a:noFill/>
          </a:ln>
        </p:spPr>
        <p:txBody>
          <a:bodyPr anchorCtr="0" anchor="t" bIns="0" lIns="219075" spcFirstLastPara="1" rIns="0" wrap="square" tIns="0">
            <a:spAutoFit/>
          </a:bodyPr>
          <a:lstStyle/>
          <a:p>
            <a:pPr indent="0" lvl="0" marL="0" marR="0" rtl="0" algn="l">
              <a:spcBef>
                <a:spcPts val="0"/>
              </a:spcBef>
              <a:spcAft>
                <a:spcPts val="0"/>
              </a:spcAft>
              <a:buNone/>
            </a:pPr>
            <a:r>
              <a:rPr b="1" i="0" lang="en-US" sz="1125" u="none" cap="none" strike="noStrike">
                <a:solidFill>
                  <a:srgbClr val="3730A3"/>
                </a:solidFill>
                <a:latin typeface="Plus Jakarta Sans"/>
                <a:ea typeface="Plus Jakarta Sans"/>
                <a:cs typeface="Plus Jakarta Sans"/>
                <a:sym typeface="Plus Jakarta Sans"/>
              </a:rPr>
              <a:t>All sessions are recorded in official SLT meeting minutes.</a:t>
            </a:r>
            <a:endParaRPr/>
          </a:p>
        </p:txBody>
      </p:sp>
      <p:sp>
        <p:nvSpPr>
          <p:cNvPr id="160" name="Google Shape;160;p14"/>
          <p:cNvSpPr txBox="1"/>
          <p:nvPr/>
        </p:nvSpPr>
        <p:spPr>
          <a:xfrm>
            <a:off x="9163050" y="6062662"/>
            <a:ext cx="2774156" cy="171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4338CA"/>
                </a:solidFill>
                <a:latin typeface="Plus Jakarta Sans"/>
                <a:ea typeface="Plus Jakarta Sans"/>
                <a:cs typeface="Plus Jakarta Sans"/>
                <a:sym typeface="Plus Jakarta Sans"/>
              </a:rPr>
              <a:t>VILLAGE ACADEMY GOVERNANCE</a:t>
            </a:r>
            <a:endParaRPr/>
          </a:p>
        </p:txBody>
      </p:sp>
      <p:sp>
        <p:nvSpPr>
          <p:cNvPr id="161" name="Google Shape;161;p14"/>
          <p:cNvSpPr txBox="1"/>
          <p:nvPr/>
        </p:nvSpPr>
        <p:spPr>
          <a:xfrm>
            <a:off x="762000" y="504825"/>
            <a:ext cx="167640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4338CA"/>
                </a:solidFill>
                <a:latin typeface="Plus Jakarta Sans"/>
                <a:ea typeface="Plus Jakarta Sans"/>
                <a:cs typeface="Plus Jakarta Sans"/>
                <a:sym typeface="Plus Jakarta Sans"/>
              </a:rPr>
              <a:t>SESSION OVERVIEW</a:t>
            </a:r>
            <a:endParaRPr/>
          </a:p>
        </p:txBody>
      </p:sp>
      <p:sp>
        <p:nvSpPr>
          <p:cNvPr id="162" name="Google Shape;162;p14"/>
          <p:cNvSpPr txBox="1"/>
          <p:nvPr/>
        </p:nvSpPr>
        <p:spPr>
          <a:xfrm>
            <a:off x="609600" y="771525"/>
            <a:ext cx="5450681" cy="4762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0F172A"/>
                </a:solidFill>
                <a:latin typeface="Outfit"/>
                <a:ea typeface="Outfit"/>
                <a:cs typeface="Outfit"/>
                <a:sym typeface="Outfit"/>
              </a:rPr>
              <a:t>Agenda &amp; Meeting Flow</a:t>
            </a:r>
            <a:endParaRPr/>
          </a:p>
        </p:txBody>
      </p:sp>
      <p:sp>
        <p:nvSpPr>
          <p:cNvPr id="163" name="Google Shape;163;p14"/>
          <p:cNvSpPr txBox="1"/>
          <p:nvPr/>
        </p:nvSpPr>
        <p:spPr>
          <a:xfrm>
            <a:off x="4829175" y="2419350"/>
            <a:ext cx="952500" cy="152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975" u="none" cap="none" strike="noStrike">
                <a:solidFill>
                  <a:srgbClr val="475569"/>
                </a:solidFill>
                <a:latin typeface="Plus Jakarta Sans"/>
                <a:ea typeface="Plus Jakarta Sans"/>
                <a:cs typeface="Plus Jakarta Sans"/>
                <a:sym typeface="Plus Jakarta Sans"/>
              </a:rPr>
              <a:t>4:30 PM (15m)</a:t>
            </a:r>
            <a:endParaRPr/>
          </a:p>
        </p:txBody>
      </p:sp>
      <p:sp>
        <p:nvSpPr>
          <p:cNvPr id="164" name="Google Shape;164;p14"/>
          <p:cNvSpPr txBox="1"/>
          <p:nvPr/>
        </p:nvSpPr>
        <p:spPr>
          <a:xfrm>
            <a:off x="10344150" y="2419350"/>
            <a:ext cx="1000125" cy="152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975" u="none" cap="none" strike="noStrike">
                <a:solidFill>
                  <a:srgbClr val="475569"/>
                </a:solidFill>
                <a:latin typeface="Plus Jakarta Sans"/>
                <a:ea typeface="Plus Jakarta Sans"/>
                <a:cs typeface="Plus Jakarta Sans"/>
                <a:sym typeface="Plus Jakarta Sans"/>
              </a:rPr>
              <a:t>4:45 PM (40m)</a:t>
            </a:r>
            <a:endParaRPr/>
          </a:p>
        </p:txBody>
      </p:sp>
      <p:sp>
        <p:nvSpPr>
          <p:cNvPr id="165" name="Google Shape;165;p14"/>
          <p:cNvSpPr txBox="1"/>
          <p:nvPr/>
        </p:nvSpPr>
        <p:spPr>
          <a:xfrm>
            <a:off x="4800600" y="3514725"/>
            <a:ext cx="981075" cy="152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975" u="none" cap="none" strike="noStrike">
                <a:solidFill>
                  <a:srgbClr val="475569"/>
                </a:solidFill>
                <a:latin typeface="Plus Jakarta Sans"/>
                <a:ea typeface="Plus Jakarta Sans"/>
                <a:cs typeface="Plus Jakarta Sans"/>
                <a:sym typeface="Plus Jakarta Sans"/>
              </a:rPr>
              <a:t>5:25 PM (40m)</a:t>
            </a:r>
            <a:endParaRPr/>
          </a:p>
        </p:txBody>
      </p:sp>
      <p:sp>
        <p:nvSpPr>
          <p:cNvPr id="166" name="Google Shape;166;p14"/>
          <p:cNvSpPr txBox="1"/>
          <p:nvPr/>
        </p:nvSpPr>
        <p:spPr>
          <a:xfrm>
            <a:off x="10391775" y="3514725"/>
            <a:ext cx="952500" cy="152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975" u="none" cap="none" strike="noStrike">
                <a:solidFill>
                  <a:srgbClr val="475569"/>
                </a:solidFill>
                <a:latin typeface="Plus Jakarta Sans"/>
                <a:ea typeface="Plus Jakarta Sans"/>
                <a:cs typeface="Plus Jakarta Sans"/>
                <a:sym typeface="Plus Jakarta Sans"/>
              </a:rPr>
              <a:t>6:05 PM (10m)</a:t>
            </a:r>
            <a:endParaRPr/>
          </a:p>
        </p:txBody>
      </p:sp>
      <p:sp>
        <p:nvSpPr>
          <p:cNvPr id="167" name="Google Shape;167;p14"/>
          <p:cNvSpPr txBox="1"/>
          <p:nvPr/>
        </p:nvSpPr>
        <p:spPr>
          <a:xfrm>
            <a:off x="4838700" y="4610100"/>
            <a:ext cx="942900" cy="150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975" u="none" cap="none" strike="noStrike">
                <a:solidFill>
                  <a:srgbClr val="475569"/>
                </a:solidFill>
                <a:latin typeface="Plus Jakarta Sans"/>
                <a:ea typeface="Plus Jakarta Sans"/>
                <a:cs typeface="Plus Jakarta Sans"/>
                <a:sym typeface="Plus Jakarta Sans"/>
              </a:rPr>
              <a:t>6:15 PM (</a:t>
            </a:r>
            <a:r>
              <a:rPr b="1" lang="en-US" sz="975">
                <a:solidFill>
                  <a:srgbClr val="475569"/>
                </a:solidFill>
                <a:latin typeface="Plus Jakarta Sans"/>
                <a:ea typeface="Plus Jakarta Sans"/>
                <a:cs typeface="Plus Jakarta Sans"/>
                <a:sym typeface="Plus Jakarta Sans"/>
              </a:rPr>
              <a:t>2</a:t>
            </a:r>
            <a:r>
              <a:rPr b="1" i="0" lang="en-US" sz="975" u="none" cap="none" strike="noStrike">
                <a:solidFill>
                  <a:srgbClr val="475569"/>
                </a:solidFill>
                <a:latin typeface="Plus Jakarta Sans"/>
                <a:ea typeface="Plus Jakarta Sans"/>
                <a:cs typeface="Plus Jakarta Sans"/>
                <a:sym typeface="Plus Jakarta Sans"/>
              </a:rPr>
              <a:t>0m)</a:t>
            </a:r>
            <a:endParaRPr/>
          </a:p>
        </p:txBody>
      </p:sp>
      <p:sp>
        <p:nvSpPr>
          <p:cNvPr id="168" name="Google Shape;168;p14"/>
          <p:cNvSpPr txBox="1"/>
          <p:nvPr/>
        </p:nvSpPr>
        <p:spPr>
          <a:xfrm>
            <a:off x="10363200" y="4610100"/>
            <a:ext cx="981000" cy="150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975" u="none" cap="none" strike="noStrike">
                <a:solidFill>
                  <a:srgbClr val="475569"/>
                </a:solidFill>
                <a:latin typeface="Plus Jakarta Sans"/>
                <a:ea typeface="Plus Jakarta Sans"/>
                <a:cs typeface="Plus Jakarta Sans"/>
                <a:sym typeface="Plus Jakarta Sans"/>
              </a:rPr>
              <a:t>6:</a:t>
            </a:r>
            <a:r>
              <a:rPr b="1" lang="en-US" sz="975">
                <a:solidFill>
                  <a:srgbClr val="475569"/>
                </a:solidFill>
                <a:latin typeface="Plus Jakarta Sans"/>
                <a:ea typeface="Plus Jakarta Sans"/>
                <a:cs typeface="Plus Jakarta Sans"/>
                <a:sym typeface="Plus Jakarta Sans"/>
              </a:rPr>
              <a:t>3</a:t>
            </a:r>
            <a:r>
              <a:rPr b="1" i="0" lang="en-US" sz="975" u="none" cap="none" strike="noStrike">
                <a:solidFill>
                  <a:srgbClr val="475569"/>
                </a:solidFill>
                <a:latin typeface="Plus Jakarta Sans"/>
                <a:ea typeface="Plus Jakarta Sans"/>
                <a:cs typeface="Plus Jakarta Sans"/>
                <a:sym typeface="Plus Jakarta Sans"/>
              </a:rPr>
              <a:t>5 PM (</a:t>
            </a:r>
            <a:r>
              <a:rPr b="1" lang="en-US" sz="975">
                <a:solidFill>
                  <a:srgbClr val="475569"/>
                </a:solidFill>
                <a:latin typeface="Plus Jakarta Sans"/>
                <a:ea typeface="Plus Jakarta Sans"/>
                <a:cs typeface="Plus Jakarta Sans"/>
                <a:sym typeface="Plus Jakarta Sans"/>
              </a:rPr>
              <a:t>2</a:t>
            </a:r>
            <a:r>
              <a:rPr b="1" i="0" lang="en-US" sz="975" u="none" cap="none" strike="noStrike">
                <a:solidFill>
                  <a:srgbClr val="475569"/>
                </a:solidFill>
                <a:latin typeface="Plus Jakarta Sans"/>
                <a:ea typeface="Plus Jakarta Sans"/>
                <a:cs typeface="Plus Jakarta Sans"/>
                <a:sym typeface="Plus Jakarta Sans"/>
              </a:rPr>
              <a:t>5m)</a:t>
            </a:r>
            <a:endParaRPr/>
          </a:p>
        </p:txBody>
      </p:sp>
      <p:sp>
        <p:nvSpPr>
          <p:cNvPr id="169" name="Google Shape;169;p14"/>
          <p:cNvSpPr txBox="1"/>
          <p:nvPr/>
        </p:nvSpPr>
        <p:spPr>
          <a:xfrm>
            <a:off x="1419225" y="2205037"/>
            <a:ext cx="4325540"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Outfit"/>
                <a:ea typeface="Outfit"/>
                <a:cs typeface="Outfit"/>
                <a:sym typeface="Outfit"/>
              </a:rPr>
              <a:t>1. Welcome &amp; Admin Setup</a:t>
            </a:r>
            <a:endParaRPr/>
          </a:p>
        </p:txBody>
      </p:sp>
      <p:sp>
        <p:nvSpPr>
          <p:cNvPr id="170" name="Google Shape;170;p14"/>
          <p:cNvSpPr txBox="1"/>
          <p:nvPr/>
        </p:nvSpPr>
        <p:spPr>
          <a:xfrm>
            <a:off x="1419225" y="2443162"/>
            <a:ext cx="3390900" cy="342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64748B"/>
                </a:solidFill>
                <a:latin typeface="Plus Jakarta Sans"/>
                <a:ea typeface="Plus Jakarta Sans"/>
                <a:cs typeface="Plus Jakarta Sans"/>
                <a:sym typeface="Plus Jakarta Sans"/>
              </a:rPr>
              <a:t>Introductions, quorum verification, and minutes approval</a:t>
            </a:r>
            <a:endParaRPr/>
          </a:p>
        </p:txBody>
      </p:sp>
      <p:sp>
        <p:nvSpPr>
          <p:cNvPr id="171" name="Google Shape;171;p14"/>
          <p:cNvSpPr txBox="1"/>
          <p:nvPr/>
        </p:nvSpPr>
        <p:spPr>
          <a:xfrm>
            <a:off x="6981825" y="2205037"/>
            <a:ext cx="4263032"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Outfit"/>
                <a:ea typeface="Outfit"/>
                <a:cs typeface="Outfit"/>
                <a:sym typeface="Outfit"/>
              </a:rPr>
              <a:t>2. Instructional Focus &amp; Workload</a:t>
            </a:r>
            <a:endParaRPr/>
          </a:p>
        </p:txBody>
      </p:sp>
      <p:sp>
        <p:nvSpPr>
          <p:cNvPr id="172" name="Google Shape;172;p14"/>
          <p:cNvSpPr txBox="1"/>
          <p:nvPr/>
        </p:nvSpPr>
        <p:spPr>
          <a:xfrm>
            <a:off x="6981825" y="2443162"/>
            <a:ext cx="3343275" cy="342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64748B"/>
                </a:solidFill>
                <a:latin typeface="Plus Jakarta Sans"/>
                <a:ea typeface="Plus Jakarta Sans"/>
                <a:cs typeface="Plus Jakarta Sans"/>
                <a:sym typeface="Plus Jakarta Sans"/>
              </a:rPr>
              <a:t>2026–27 priorities, Danielson 1e/3c, and student homework</a:t>
            </a:r>
            <a:endParaRPr/>
          </a:p>
        </p:txBody>
      </p:sp>
      <p:sp>
        <p:nvSpPr>
          <p:cNvPr id="173" name="Google Shape;173;p14"/>
          <p:cNvSpPr txBox="1"/>
          <p:nvPr/>
        </p:nvSpPr>
        <p:spPr>
          <a:xfrm>
            <a:off x="1419225" y="3300412"/>
            <a:ext cx="4288035"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Outfit"/>
                <a:ea typeface="Outfit"/>
                <a:cs typeface="Outfit"/>
                <a:sym typeface="Outfit"/>
              </a:rPr>
              <a:t>3. CEP Target Benchmarks</a:t>
            </a:r>
            <a:endParaRPr/>
          </a:p>
        </p:txBody>
      </p:sp>
      <p:sp>
        <p:nvSpPr>
          <p:cNvPr id="174" name="Google Shape;174;p14"/>
          <p:cNvSpPr txBox="1"/>
          <p:nvPr/>
        </p:nvSpPr>
        <p:spPr>
          <a:xfrm>
            <a:off x="1419225" y="3538537"/>
            <a:ext cx="3362325" cy="342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64748B"/>
                </a:solidFill>
                <a:latin typeface="Plus Jakarta Sans"/>
                <a:ea typeface="Plus Jakarta Sans"/>
                <a:cs typeface="Plus Jakarta Sans"/>
                <a:sym typeface="Plus Jakarta Sans"/>
              </a:rPr>
              <a:t>ELA, Math, Regents, and attendance goals &amp; strategy</a:t>
            </a:r>
            <a:endParaRPr/>
          </a:p>
        </p:txBody>
      </p:sp>
      <p:sp>
        <p:nvSpPr>
          <p:cNvPr id="175" name="Google Shape;175;p14"/>
          <p:cNvSpPr txBox="1"/>
          <p:nvPr/>
        </p:nvSpPr>
        <p:spPr>
          <a:xfrm>
            <a:off x="6981825" y="3386137"/>
            <a:ext cx="3900487"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Outfit"/>
                <a:ea typeface="Outfit"/>
                <a:cs typeface="Outfit"/>
                <a:sym typeface="Outfit"/>
              </a:rPr>
              <a:t>4. Health &amp; Screen Break</a:t>
            </a:r>
            <a:endParaRPr/>
          </a:p>
        </p:txBody>
      </p:sp>
      <p:sp>
        <p:nvSpPr>
          <p:cNvPr id="176" name="Google Shape;176;p14"/>
          <p:cNvSpPr txBox="1"/>
          <p:nvPr/>
        </p:nvSpPr>
        <p:spPr>
          <a:xfrm>
            <a:off x="6981825" y="3624262"/>
            <a:ext cx="3714750" cy="171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64748B"/>
                </a:solidFill>
                <a:latin typeface="Plus Jakarta Sans"/>
                <a:ea typeface="Plus Jakarta Sans"/>
                <a:cs typeface="Plus Jakarta Sans"/>
                <a:sym typeface="Plus Jakarta Sans"/>
              </a:rPr>
              <a:t>10-minute refresh before cultural programming</a:t>
            </a:r>
            <a:endParaRPr/>
          </a:p>
        </p:txBody>
      </p:sp>
      <p:sp>
        <p:nvSpPr>
          <p:cNvPr id="177" name="Google Shape;177;p14"/>
          <p:cNvSpPr txBox="1"/>
          <p:nvPr/>
        </p:nvSpPr>
        <p:spPr>
          <a:xfrm>
            <a:off x="1419225" y="4395787"/>
            <a:ext cx="4338042"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Outfit"/>
                <a:ea typeface="Outfit"/>
                <a:cs typeface="Outfit"/>
                <a:sym typeface="Outfit"/>
              </a:rPr>
              <a:t>5. Cultural Events &amp; Logistics</a:t>
            </a:r>
            <a:endParaRPr/>
          </a:p>
        </p:txBody>
      </p:sp>
      <p:sp>
        <p:nvSpPr>
          <p:cNvPr id="178" name="Google Shape;178;p14"/>
          <p:cNvSpPr txBox="1"/>
          <p:nvPr/>
        </p:nvSpPr>
        <p:spPr>
          <a:xfrm>
            <a:off x="1419225" y="4633912"/>
            <a:ext cx="3400425" cy="342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64748B"/>
                </a:solidFill>
                <a:latin typeface="Plus Jakarta Sans"/>
                <a:ea typeface="Plus Jakarta Sans"/>
                <a:cs typeface="Plus Jakarta Sans"/>
                <a:sym typeface="Plus Jakarta Sans"/>
              </a:rPr>
              <a:t>October calendar events, volunteer &amp; distribution planning</a:t>
            </a:r>
            <a:endParaRPr/>
          </a:p>
        </p:txBody>
      </p:sp>
      <p:sp>
        <p:nvSpPr>
          <p:cNvPr id="179" name="Google Shape;179;p14"/>
          <p:cNvSpPr txBox="1"/>
          <p:nvPr/>
        </p:nvSpPr>
        <p:spPr>
          <a:xfrm>
            <a:off x="6981825" y="4395787"/>
            <a:ext cx="4288035"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Outfit"/>
                <a:ea typeface="Outfit"/>
                <a:cs typeface="Outfit"/>
                <a:sym typeface="Outfit"/>
              </a:rPr>
              <a:t>6. Open Forum &amp; Adjournment</a:t>
            </a:r>
            <a:endParaRPr/>
          </a:p>
        </p:txBody>
      </p:sp>
      <p:sp>
        <p:nvSpPr>
          <p:cNvPr id="180" name="Google Shape;180;p14"/>
          <p:cNvSpPr txBox="1"/>
          <p:nvPr/>
        </p:nvSpPr>
        <p:spPr>
          <a:xfrm>
            <a:off x="6981825" y="4633912"/>
            <a:ext cx="3362325" cy="342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64748B"/>
                </a:solidFill>
                <a:latin typeface="Plus Jakarta Sans"/>
                <a:ea typeface="Plus Jakarta Sans"/>
                <a:cs typeface="Plus Jakarta Sans"/>
                <a:sym typeface="Plus Jakarta Sans"/>
              </a:rPr>
              <a:t>Public comment period, action items, and next meeting details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AF9"/>
        </a:solidFill>
      </p:bgPr>
    </p:bg>
    <p:spTree>
      <p:nvGrpSpPr>
        <p:cNvPr id="184" name="Shape 184"/>
        <p:cNvGrpSpPr/>
        <p:nvPr/>
      </p:nvGrpSpPr>
      <p:grpSpPr>
        <a:xfrm>
          <a:off x="0" y="0"/>
          <a:ext cx="0" cy="0"/>
          <a:chOff x="0" y="0"/>
          <a:chExt cx="0" cy="0"/>
        </a:xfrm>
      </p:grpSpPr>
      <p:sp>
        <p:nvSpPr>
          <p:cNvPr id="185" name="Google Shape;185;p15"/>
          <p:cNvSpPr/>
          <p:nvPr/>
        </p:nvSpPr>
        <p:spPr>
          <a:xfrm>
            <a:off x="9715500" y="733425"/>
            <a:ext cx="1866900" cy="400050"/>
          </a:xfrm>
          <a:prstGeom prst="roundRect">
            <a:avLst>
              <a:gd fmla="val 28571" name="adj"/>
            </a:avLst>
          </a:prstGeom>
          <a:solidFill>
            <a:srgbClr val="4F46E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6" name="Google Shape;186;p15"/>
          <p:cNvSpPr/>
          <p:nvPr/>
        </p:nvSpPr>
        <p:spPr>
          <a:xfrm>
            <a:off x="609600" y="2726531"/>
            <a:ext cx="3505200" cy="2509837"/>
          </a:xfrm>
          <a:prstGeom prst="roundRect">
            <a:avLst>
              <a:gd fmla="val 7590"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7" name="Google Shape;187;p15"/>
          <p:cNvSpPr/>
          <p:nvPr/>
        </p:nvSpPr>
        <p:spPr>
          <a:xfrm>
            <a:off x="4343400" y="2726531"/>
            <a:ext cx="3505200" cy="2509837"/>
          </a:xfrm>
          <a:prstGeom prst="roundRect">
            <a:avLst>
              <a:gd fmla="val 7590"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8" name="Google Shape;188;p15"/>
          <p:cNvSpPr/>
          <p:nvPr/>
        </p:nvSpPr>
        <p:spPr>
          <a:xfrm>
            <a:off x="8077200" y="2726531"/>
            <a:ext cx="3505200" cy="2509837"/>
          </a:xfrm>
          <a:prstGeom prst="roundRect">
            <a:avLst>
              <a:gd fmla="val 7590"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9" name="Google Shape;189;p15"/>
          <p:cNvSpPr/>
          <p:nvPr/>
        </p:nvSpPr>
        <p:spPr>
          <a:xfrm>
            <a:off x="609600" y="485775"/>
            <a:ext cx="2305050" cy="295275"/>
          </a:xfrm>
          <a:prstGeom prst="roundRect">
            <a:avLst>
              <a:gd fmla="val 50000" name="adj"/>
            </a:avLst>
          </a:prstGeom>
          <a:solidFill>
            <a:srgbClr val="E0E7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0" name="Google Shape;190;p15"/>
          <p:cNvSpPr/>
          <p:nvPr/>
        </p:nvSpPr>
        <p:spPr>
          <a:xfrm>
            <a:off x="609600" y="2726531"/>
            <a:ext cx="3505200" cy="57150"/>
          </a:xfrm>
          <a:prstGeom prst="rect">
            <a:avLst/>
          </a:prstGeom>
          <a:solidFill>
            <a:srgbClr val="2563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1" name="Google Shape;191;p15"/>
          <p:cNvSpPr/>
          <p:nvPr/>
        </p:nvSpPr>
        <p:spPr>
          <a:xfrm>
            <a:off x="4343400" y="2726531"/>
            <a:ext cx="3505200" cy="57150"/>
          </a:xfrm>
          <a:prstGeom prst="rect">
            <a:avLst/>
          </a:prstGeom>
          <a:solidFill>
            <a:srgbClr val="0596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2" name="Google Shape;192;p15"/>
          <p:cNvSpPr/>
          <p:nvPr/>
        </p:nvSpPr>
        <p:spPr>
          <a:xfrm>
            <a:off x="8077200" y="2726531"/>
            <a:ext cx="3505200" cy="57150"/>
          </a:xfrm>
          <a:prstGeom prst="rect">
            <a:avLst/>
          </a:prstGeom>
          <a:solidFill>
            <a:srgbClr val="D9770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93" name="Google Shape;193;p15"/>
          <p:cNvPicPr preferRelativeResize="0"/>
          <p:nvPr/>
        </p:nvPicPr>
        <p:blipFill rotWithShape="1">
          <a:blip r:embed="rId3">
            <a:alphaModFix/>
          </a:blip>
          <a:srcRect b="0" l="0" r="0" t="0"/>
          <a:stretch/>
        </p:blipFill>
        <p:spPr>
          <a:xfrm>
            <a:off x="914400" y="3088481"/>
            <a:ext cx="533400" cy="533400"/>
          </a:xfrm>
          <a:prstGeom prst="rect">
            <a:avLst/>
          </a:prstGeom>
          <a:noFill/>
          <a:ln>
            <a:noFill/>
          </a:ln>
        </p:spPr>
      </p:pic>
      <p:pic>
        <p:nvPicPr>
          <p:cNvPr descr="image.png" id="194" name="Google Shape;194;p15"/>
          <p:cNvPicPr preferRelativeResize="0"/>
          <p:nvPr/>
        </p:nvPicPr>
        <p:blipFill rotWithShape="1">
          <a:blip r:embed="rId4">
            <a:alphaModFix/>
          </a:blip>
          <a:srcRect b="0" l="0" r="0" t="0"/>
          <a:stretch/>
        </p:blipFill>
        <p:spPr>
          <a:xfrm>
            <a:off x="4648200" y="3088481"/>
            <a:ext cx="533400" cy="533400"/>
          </a:xfrm>
          <a:prstGeom prst="rect">
            <a:avLst/>
          </a:prstGeom>
          <a:noFill/>
          <a:ln>
            <a:noFill/>
          </a:ln>
        </p:spPr>
      </p:pic>
      <p:pic>
        <p:nvPicPr>
          <p:cNvPr descr="image.png" id="195" name="Google Shape;195;p15"/>
          <p:cNvPicPr preferRelativeResize="0"/>
          <p:nvPr/>
        </p:nvPicPr>
        <p:blipFill rotWithShape="1">
          <a:blip r:embed="rId5">
            <a:alphaModFix/>
          </a:blip>
          <a:srcRect b="0" l="0" r="0" t="0"/>
          <a:stretch/>
        </p:blipFill>
        <p:spPr>
          <a:xfrm>
            <a:off x="8382000" y="3088481"/>
            <a:ext cx="533400" cy="533400"/>
          </a:xfrm>
          <a:prstGeom prst="rect">
            <a:avLst/>
          </a:prstGeom>
          <a:noFill/>
          <a:ln>
            <a:noFill/>
          </a:ln>
        </p:spPr>
      </p:pic>
      <p:pic>
        <p:nvPicPr>
          <p:cNvPr descr="image.png" id="196" name="Google Shape;196;p15"/>
          <p:cNvPicPr preferRelativeResize="0"/>
          <p:nvPr/>
        </p:nvPicPr>
        <p:blipFill rotWithShape="1">
          <a:blip r:embed="rId6">
            <a:alphaModFix/>
          </a:blip>
          <a:srcRect b="0" l="0" r="0" t="0"/>
          <a:stretch/>
        </p:blipFill>
        <p:spPr>
          <a:xfrm>
            <a:off x="1038225" y="3240881"/>
            <a:ext cx="285750" cy="228600"/>
          </a:xfrm>
          <a:prstGeom prst="rect">
            <a:avLst/>
          </a:prstGeom>
          <a:noFill/>
          <a:ln>
            <a:noFill/>
          </a:ln>
        </p:spPr>
      </p:pic>
      <p:pic>
        <p:nvPicPr>
          <p:cNvPr descr="image.png" id="197" name="Google Shape;197;p15"/>
          <p:cNvPicPr preferRelativeResize="0"/>
          <p:nvPr/>
        </p:nvPicPr>
        <p:blipFill rotWithShape="1">
          <a:blip r:embed="rId7">
            <a:alphaModFix/>
          </a:blip>
          <a:srcRect b="0" l="0" r="0" t="0"/>
          <a:stretch/>
        </p:blipFill>
        <p:spPr>
          <a:xfrm>
            <a:off x="4772025" y="3240881"/>
            <a:ext cx="285750" cy="228600"/>
          </a:xfrm>
          <a:prstGeom prst="rect">
            <a:avLst/>
          </a:prstGeom>
          <a:noFill/>
          <a:ln>
            <a:noFill/>
          </a:ln>
        </p:spPr>
      </p:pic>
      <p:pic>
        <p:nvPicPr>
          <p:cNvPr descr="image.png" id="198" name="Google Shape;198;p15"/>
          <p:cNvPicPr preferRelativeResize="0"/>
          <p:nvPr/>
        </p:nvPicPr>
        <p:blipFill rotWithShape="1">
          <a:blip r:embed="rId8">
            <a:alphaModFix/>
          </a:blip>
          <a:srcRect b="0" l="0" r="0" t="0"/>
          <a:stretch/>
        </p:blipFill>
        <p:spPr>
          <a:xfrm>
            <a:off x="8520112" y="3240881"/>
            <a:ext cx="257175" cy="228600"/>
          </a:xfrm>
          <a:prstGeom prst="rect">
            <a:avLst/>
          </a:prstGeom>
          <a:noFill/>
          <a:ln>
            <a:noFill/>
          </a:ln>
        </p:spPr>
      </p:pic>
      <p:sp>
        <p:nvSpPr>
          <p:cNvPr id="199" name="Google Shape;199;p15"/>
          <p:cNvSpPr txBox="1"/>
          <p:nvPr/>
        </p:nvSpPr>
        <p:spPr>
          <a:xfrm>
            <a:off x="9925050" y="828675"/>
            <a:ext cx="1543050" cy="2095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75" u="none" cap="none" strike="noStrike">
                <a:solidFill>
                  <a:srgbClr val="FFFFFF"/>
                </a:solidFill>
                <a:latin typeface="Plus Jakarta Sans"/>
                <a:ea typeface="Plus Jakarta Sans"/>
                <a:cs typeface="Plus Jakarta Sans"/>
                <a:sym typeface="Plus Jakarta Sans"/>
              </a:rPr>
              <a:t>4:30 PM – 4:45 PM</a:t>
            </a:r>
            <a:endParaRPr/>
          </a:p>
        </p:txBody>
      </p:sp>
      <p:sp>
        <p:nvSpPr>
          <p:cNvPr id="200" name="Google Shape;200;p15"/>
          <p:cNvSpPr txBox="1"/>
          <p:nvPr/>
        </p:nvSpPr>
        <p:spPr>
          <a:xfrm>
            <a:off x="762000" y="542925"/>
            <a:ext cx="209550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4338CA"/>
                </a:solidFill>
                <a:latin typeface="Plus Jakarta Sans"/>
                <a:ea typeface="Plus Jakarta Sans"/>
                <a:cs typeface="Plus Jakarta Sans"/>
                <a:sym typeface="Plus Jakarta Sans"/>
              </a:rPr>
              <a:t>SECTION 01 • 15 MINUTES</a:t>
            </a:r>
            <a:endParaRPr/>
          </a:p>
        </p:txBody>
      </p:sp>
      <p:sp>
        <p:nvSpPr>
          <p:cNvPr id="201" name="Google Shape;201;p15"/>
          <p:cNvSpPr txBox="1"/>
          <p:nvPr/>
        </p:nvSpPr>
        <p:spPr>
          <a:xfrm>
            <a:off x="609600" y="828675"/>
            <a:ext cx="7975996" cy="5048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150" u="none" cap="none" strike="noStrike">
                <a:solidFill>
                  <a:srgbClr val="0F172A"/>
                </a:solidFill>
                <a:latin typeface="Outfit"/>
                <a:ea typeface="Outfit"/>
                <a:cs typeface="Outfit"/>
                <a:sym typeface="Outfit"/>
              </a:rPr>
              <a:t>Welcome &amp; Administrative Setup</a:t>
            </a:r>
            <a:endParaRPr/>
          </a:p>
        </p:txBody>
      </p:sp>
      <p:sp>
        <p:nvSpPr>
          <p:cNvPr id="202" name="Google Shape;202;p15"/>
          <p:cNvSpPr txBox="1"/>
          <p:nvPr/>
        </p:nvSpPr>
        <p:spPr>
          <a:xfrm>
            <a:off x="914400" y="3774281"/>
            <a:ext cx="3800475" cy="2762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725" u="none" cap="none" strike="noStrike">
                <a:solidFill>
                  <a:srgbClr val="0F172A"/>
                </a:solidFill>
                <a:latin typeface="Outfit"/>
                <a:ea typeface="Outfit"/>
                <a:cs typeface="Outfit"/>
                <a:sym typeface="Outfit"/>
              </a:rPr>
              <a:t>1. Member Introductions</a:t>
            </a:r>
            <a:endParaRPr/>
          </a:p>
        </p:txBody>
      </p:sp>
      <p:sp>
        <p:nvSpPr>
          <p:cNvPr id="203" name="Google Shape;203;p15"/>
          <p:cNvSpPr txBox="1"/>
          <p:nvPr/>
        </p:nvSpPr>
        <p:spPr>
          <a:xfrm>
            <a:off x="914400" y="4202906"/>
            <a:ext cx="2990850" cy="728662"/>
          </a:xfrm>
          <a:prstGeom prst="rect">
            <a:avLst/>
          </a:prstGeom>
          <a:noFill/>
          <a:ln>
            <a:noFill/>
          </a:ln>
        </p:spPr>
        <p:txBody>
          <a:bodyPr anchorCtr="0" anchor="t" bIns="0" lIns="0" spcFirstLastPara="1" rIns="0" wrap="square" tIns="0">
            <a:spAutoFit/>
          </a:bodyPr>
          <a:lstStyle/>
          <a:p>
            <a:pPr indent="0" lvl="0" marL="0" marR="0" rtl="0" algn="l">
              <a:lnSpc>
                <a:spcPct val="149960"/>
              </a:lnSpc>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Round-robin introductions across parent, teacher, and administrative constituencies.</a:t>
            </a:r>
            <a:endParaRPr/>
          </a:p>
        </p:txBody>
      </p:sp>
      <p:sp>
        <p:nvSpPr>
          <p:cNvPr id="204" name="Google Shape;204;p15"/>
          <p:cNvSpPr txBox="1"/>
          <p:nvPr/>
        </p:nvSpPr>
        <p:spPr>
          <a:xfrm>
            <a:off x="4648200" y="3774281"/>
            <a:ext cx="3800475" cy="2762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725" u="none" cap="none" strike="noStrike">
                <a:solidFill>
                  <a:srgbClr val="0F172A"/>
                </a:solidFill>
                <a:latin typeface="Outfit"/>
                <a:ea typeface="Outfit"/>
                <a:cs typeface="Outfit"/>
                <a:sym typeface="Outfit"/>
              </a:rPr>
              <a:t>2. Quorum Verification</a:t>
            </a:r>
            <a:endParaRPr/>
          </a:p>
        </p:txBody>
      </p:sp>
      <p:sp>
        <p:nvSpPr>
          <p:cNvPr id="205" name="Google Shape;205;p15"/>
          <p:cNvSpPr txBox="1"/>
          <p:nvPr/>
        </p:nvSpPr>
        <p:spPr>
          <a:xfrm>
            <a:off x="4648200" y="4202906"/>
            <a:ext cx="2990850" cy="728662"/>
          </a:xfrm>
          <a:prstGeom prst="rect">
            <a:avLst/>
          </a:prstGeom>
          <a:noFill/>
          <a:ln>
            <a:noFill/>
          </a:ln>
        </p:spPr>
        <p:txBody>
          <a:bodyPr anchorCtr="0" anchor="t" bIns="0" lIns="0" spcFirstLastPara="1" rIns="0" wrap="square" tIns="0">
            <a:spAutoFit/>
          </a:bodyPr>
          <a:lstStyle/>
          <a:p>
            <a:pPr indent="0" lvl="0" marL="0" marR="0" rtl="0" algn="l">
              <a:lnSpc>
                <a:spcPct val="149960"/>
              </a:lnSpc>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Recording Secretary verifies core and elected member attendance for decision power.</a:t>
            </a:r>
            <a:endParaRPr/>
          </a:p>
        </p:txBody>
      </p:sp>
      <p:sp>
        <p:nvSpPr>
          <p:cNvPr id="206" name="Google Shape;206;p15"/>
          <p:cNvSpPr txBox="1"/>
          <p:nvPr/>
        </p:nvSpPr>
        <p:spPr>
          <a:xfrm>
            <a:off x="8382000" y="3774281"/>
            <a:ext cx="3800475" cy="2762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725" u="none" cap="none" strike="noStrike">
                <a:solidFill>
                  <a:srgbClr val="0F172A"/>
                </a:solidFill>
                <a:latin typeface="Outfit"/>
                <a:ea typeface="Outfit"/>
                <a:cs typeface="Outfit"/>
                <a:sym typeface="Outfit"/>
              </a:rPr>
              <a:t>3. Minutes Approval</a:t>
            </a:r>
            <a:endParaRPr/>
          </a:p>
        </p:txBody>
      </p:sp>
      <p:sp>
        <p:nvSpPr>
          <p:cNvPr id="207" name="Google Shape;207;p15"/>
          <p:cNvSpPr txBox="1"/>
          <p:nvPr/>
        </p:nvSpPr>
        <p:spPr>
          <a:xfrm>
            <a:off x="8382000" y="4202906"/>
            <a:ext cx="2990850" cy="728662"/>
          </a:xfrm>
          <a:prstGeom prst="rect">
            <a:avLst/>
          </a:prstGeom>
          <a:noFill/>
          <a:ln>
            <a:noFill/>
          </a:ln>
        </p:spPr>
        <p:txBody>
          <a:bodyPr anchorCtr="0" anchor="t" bIns="0" lIns="0" spcFirstLastPara="1" rIns="0" wrap="square" tIns="0">
            <a:spAutoFit/>
          </a:bodyPr>
          <a:lstStyle/>
          <a:p>
            <a:pPr indent="0" lvl="0" marL="0" marR="0" rtl="0" algn="l">
              <a:lnSpc>
                <a:spcPct val="149960"/>
              </a:lnSpc>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Review, motion, and vote to approve official session minutes from prior meeting.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211" name="Shape 211"/>
        <p:cNvGrpSpPr/>
        <p:nvPr/>
      </p:nvGrpSpPr>
      <p:grpSpPr>
        <a:xfrm>
          <a:off x="0" y="0"/>
          <a:ext cx="0" cy="0"/>
          <a:chOff x="0" y="0"/>
          <a:chExt cx="0" cy="0"/>
        </a:xfrm>
      </p:grpSpPr>
      <p:sp>
        <p:nvSpPr>
          <p:cNvPr id="212" name="Google Shape;212;p16"/>
          <p:cNvSpPr/>
          <p:nvPr/>
        </p:nvSpPr>
        <p:spPr>
          <a:xfrm>
            <a:off x="609600" y="485775"/>
            <a:ext cx="2343150" cy="295275"/>
          </a:xfrm>
          <a:prstGeom prst="roundRect">
            <a:avLst>
              <a:gd fmla="val 50000" name="adj"/>
            </a:avLst>
          </a:prstGeom>
          <a:solidFill>
            <a:srgbClr val="FEF3C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3" name="Google Shape;213;p16"/>
          <p:cNvSpPr/>
          <p:nvPr/>
        </p:nvSpPr>
        <p:spPr>
          <a:xfrm>
            <a:off x="609600" y="2038350"/>
            <a:ext cx="10972800" cy="847725"/>
          </a:xfrm>
          <a:prstGeom prst="roundRect">
            <a:avLst>
              <a:gd fmla="val 17977"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4" name="Google Shape;214;p16"/>
          <p:cNvSpPr/>
          <p:nvPr/>
        </p:nvSpPr>
        <p:spPr>
          <a:xfrm>
            <a:off x="609600" y="3038475"/>
            <a:ext cx="10972800" cy="847725"/>
          </a:xfrm>
          <a:prstGeom prst="roundRect">
            <a:avLst>
              <a:gd fmla="val 17977"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5" name="Google Shape;215;p16"/>
          <p:cNvSpPr/>
          <p:nvPr/>
        </p:nvSpPr>
        <p:spPr>
          <a:xfrm>
            <a:off x="609600" y="4038600"/>
            <a:ext cx="10972800" cy="847725"/>
          </a:xfrm>
          <a:prstGeom prst="roundRect">
            <a:avLst>
              <a:gd fmla="val 17977"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6" name="Google Shape;216;p16"/>
          <p:cNvSpPr/>
          <p:nvPr/>
        </p:nvSpPr>
        <p:spPr>
          <a:xfrm>
            <a:off x="609600" y="5038725"/>
            <a:ext cx="10972800" cy="847725"/>
          </a:xfrm>
          <a:prstGeom prst="roundRect">
            <a:avLst>
              <a:gd fmla="val 17977"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7" name="Google Shape;217;p16"/>
          <p:cNvSpPr/>
          <p:nvPr/>
        </p:nvSpPr>
        <p:spPr>
          <a:xfrm>
            <a:off x="895350" y="2233612"/>
            <a:ext cx="457200" cy="457200"/>
          </a:xfrm>
          <a:prstGeom prst="roundRect">
            <a:avLst>
              <a:gd fmla="val 25000" name="adj"/>
            </a:avLst>
          </a:prstGeom>
          <a:solidFill>
            <a:srgbClr val="EFF6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8" name="Google Shape;218;p16"/>
          <p:cNvSpPr/>
          <p:nvPr/>
        </p:nvSpPr>
        <p:spPr>
          <a:xfrm>
            <a:off x="609600" y="2038350"/>
            <a:ext cx="57150" cy="847725"/>
          </a:xfrm>
          <a:prstGeom prst="rect">
            <a:avLst/>
          </a:prstGeom>
          <a:solidFill>
            <a:srgbClr val="3B82F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9" name="Google Shape;219;p16"/>
          <p:cNvSpPr/>
          <p:nvPr/>
        </p:nvSpPr>
        <p:spPr>
          <a:xfrm>
            <a:off x="895350" y="3233737"/>
            <a:ext cx="457200" cy="457200"/>
          </a:xfrm>
          <a:prstGeom prst="roundRect">
            <a:avLst>
              <a:gd fmla="val 25000" name="adj"/>
            </a:avLst>
          </a:prstGeom>
          <a:solidFill>
            <a:srgbClr val="ECFD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0" name="Google Shape;220;p16"/>
          <p:cNvSpPr/>
          <p:nvPr/>
        </p:nvSpPr>
        <p:spPr>
          <a:xfrm>
            <a:off x="609600" y="3038475"/>
            <a:ext cx="57150" cy="847725"/>
          </a:xfrm>
          <a:prstGeom prst="rect">
            <a:avLst/>
          </a:prstGeom>
          <a:solidFill>
            <a:srgbClr val="10B9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1" name="Google Shape;221;p16"/>
          <p:cNvSpPr/>
          <p:nvPr/>
        </p:nvSpPr>
        <p:spPr>
          <a:xfrm>
            <a:off x="895350" y="4233862"/>
            <a:ext cx="457200" cy="457200"/>
          </a:xfrm>
          <a:prstGeom prst="roundRect">
            <a:avLst>
              <a:gd fmla="val 25000" name="adj"/>
            </a:avLst>
          </a:prstGeom>
          <a:solidFill>
            <a:srgbClr val="FFFB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2" name="Google Shape;222;p16"/>
          <p:cNvSpPr/>
          <p:nvPr/>
        </p:nvSpPr>
        <p:spPr>
          <a:xfrm>
            <a:off x="609600" y="4038600"/>
            <a:ext cx="57150" cy="847725"/>
          </a:xfrm>
          <a:prstGeom prst="rect">
            <a:avLst/>
          </a:prstGeom>
          <a:solidFill>
            <a:srgbClr val="F59E0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3" name="Google Shape;223;p16"/>
          <p:cNvSpPr/>
          <p:nvPr/>
        </p:nvSpPr>
        <p:spPr>
          <a:xfrm>
            <a:off x="895350" y="5233987"/>
            <a:ext cx="457200" cy="457200"/>
          </a:xfrm>
          <a:prstGeom prst="roundRect">
            <a:avLst>
              <a:gd fmla="val 25000" name="adj"/>
            </a:avLst>
          </a:prstGeom>
          <a:solidFill>
            <a:srgbClr val="F3E8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4" name="Google Shape;224;p16"/>
          <p:cNvSpPr/>
          <p:nvPr/>
        </p:nvSpPr>
        <p:spPr>
          <a:xfrm>
            <a:off x="609600" y="5038725"/>
            <a:ext cx="57150" cy="847725"/>
          </a:xfrm>
          <a:prstGeom prst="rect">
            <a:avLst/>
          </a:prstGeom>
          <a:solidFill>
            <a:srgbClr val="8B5CF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5" name="Google Shape;225;p16"/>
          <p:cNvSpPr txBox="1"/>
          <p:nvPr/>
        </p:nvSpPr>
        <p:spPr>
          <a:xfrm>
            <a:off x="762000" y="542925"/>
            <a:ext cx="213360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B45309"/>
                </a:solidFill>
                <a:latin typeface="Plus Jakarta Sans"/>
                <a:ea typeface="Plus Jakarta Sans"/>
                <a:cs typeface="Plus Jakarta Sans"/>
                <a:sym typeface="Plus Jakarta Sans"/>
              </a:rPr>
              <a:t>GOVERNANCE &amp; CULTURE</a:t>
            </a:r>
            <a:endParaRPr/>
          </a:p>
        </p:txBody>
      </p:sp>
      <p:sp>
        <p:nvSpPr>
          <p:cNvPr id="226" name="Google Shape;226;p16"/>
          <p:cNvSpPr txBox="1"/>
          <p:nvPr/>
        </p:nvSpPr>
        <p:spPr>
          <a:xfrm>
            <a:off x="609600" y="828675"/>
            <a:ext cx="11582400" cy="5048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150" u="none" cap="none" strike="noStrike">
                <a:solidFill>
                  <a:srgbClr val="0F172A"/>
                </a:solidFill>
                <a:latin typeface="Outfit"/>
                <a:ea typeface="Outfit"/>
                <a:cs typeface="Outfit"/>
                <a:sym typeface="Outfit"/>
              </a:rPr>
              <a:t>SLT Operating Norms</a:t>
            </a:r>
            <a:endParaRPr/>
          </a:p>
        </p:txBody>
      </p:sp>
      <p:sp>
        <p:nvSpPr>
          <p:cNvPr id="227" name="Google Shape;227;p16"/>
          <p:cNvSpPr txBox="1"/>
          <p:nvPr/>
        </p:nvSpPr>
        <p:spPr>
          <a:xfrm>
            <a:off x="752475" y="2233612"/>
            <a:ext cx="742950" cy="457200"/>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i="0" lang="en-US" sz="1650" u="none" cap="none" strike="noStrike">
                <a:solidFill>
                  <a:srgbClr val="2563EB"/>
                </a:solidFill>
                <a:latin typeface="Plus Jakarta Sans"/>
                <a:ea typeface="Plus Jakarta Sans"/>
                <a:cs typeface="Plus Jakarta Sans"/>
                <a:sym typeface="Plus Jakarta Sans"/>
              </a:rPr>
              <a:t>1</a:t>
            </a:r>
            <a:endParaRPr/>
          </a:p>
        </p:txBody>
      </p:sp>
      <p:sp>
        <p:nvSpPr>
          <p:cNvPr id="228" name="Google Shape;228;p16"/>
          <p:cNvSpPr txBox="1"/>
          <p:nvPr/>
        </p:nvSpPr>
        <p:spPr>
          <a:xfrm>
            <a:off x="752475" y="3233737"/>
            <a:ext cx="742950" cy="457200"/>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i="0" lang="en-US" sz="1650" u="none" cap="none" strike="noStrike">
                <a:solidFill>
                  <a:srgbClr val="059669"/>
                </a:solidFill>
                <a:latin typeface="Plus Jakarta Sans"/>
                <a:ea typeface="Plus Jakarta Sans"/>
                <a:cs typeface="Plus Jakarta Sans"/>
                <a:sym typeface="Plus Jakarta Sans"/>
              </a:rPr>
              <a:t>2</a:t>
            </a:r>
            <a:endParaRPr/>
          </a:p>
        </p:txBody>
      </p:sp>
      <p:sp>
        <p:nvSpPr>
          <p:cNvPr id="229" name="Google Shape;229;p16"/>
          <p:cNvSpPr txBox="1"/>
          <p:nvPr/>
        </p:nvSpPr>
        <p:spPr>
          <a:xfrm>
            <a:off x="752475" y="4233862"/>
            <a:ext cx="742950" cy="457200"/>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i="0" lang="en-US" sz="1650" u="none" cap="none" strike="noStrike">
                <a:solidFill>
                  <a:srgbClr val="D97706"/>
                </a:solidFill>
                <a:latin typeface="Plus Jakarta Sans"/>
                <a:ea typeface="Plus Jakarta Sans"/>
                <a:cs typeface="Plus Jakarta Sans"/>
                <a:sym typeface="Plus Jakarta Sans"/>
              </a:rPr>
              <a:t>3</a:t>
            </a:r>
            <a:endParaRPr/>
          </a:p>
        </p:txBody>
      </p:sp>
      <p:sp>
        <p:nvSpPr>
          <p:cNvPr id="230" name="Google Shape;230;p16"/>
          <p:cNvSpPr txBox="1"/>
          <p:nvPr/>
        </p:nvSpPr>
        <p:spPr>
          <a:xfrm>
            <a:off x="752475" y="5233987"/>
            <a:ext cx="742950" cy="457200"/>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i="0" lang="en-US" sz="1650" u="none" cap="none" strike="noStrike">
                <a:solidFill>
                  <a:srgbClr val="7C3AED"/>
                </a:solidFill>
                <a:latin typeface="Plus Jakarta Sans"/>
                <a:ea typeface="Plus Jakarta Sans"/>
                <a:cs typeface="Plus Jakarta Sans"/>
                <a:sym typeface="Plus Jakarta Sans"/>
              </a:rPr>
              <a:t>4</a:t>
            </a:r>
            <a:endParaRPr/>
          </a:p>
        </p:txBody>
      </p:sp>
      <p:sp>
        <p:nvSpPr>
          <p:cNvPr id="231" name="Google Shape;231;p16"/>
          <p:cNvSpPr txBox="1"/>
          <p:nvPr/>
        </p:nvSpPr>
        <p:spPr>
          <a:xfrm>
            <a:off x="1543050" y="2228850"/>
            <a:ext cx="7381875"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Plus Jakarta Sans"/>
                <a:ea typeface="Plus Jakarta Sans"/>
                <a:cs typeface="Plus Jakarta Sans"/>
                <a:sym typeface="Plus Jakarta Sans"/>
              </a:rPr>
              <a:t>Start and End on Time • Big Picture Focus</a:t>
            </a:r>
            <a:endParaRPr/>
          </a:p>
        </p:txBody>
      </p:sp>
      <p:sp>
        <p:nvSpPr>
          <p:cNvPr id="232" name="Google Shape;232;p16"/>
          <p:cNvSpPr txBox="1"/>
          <p:nvPr/>
        </p:nvSpPr>
        <p:spPr>
          <a:xfrm>
            <a:off x="1543050" y="2486025"/>
            <a:ext cx="7381875" cy="2095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75" u="none" cap="none" strike="noStrike">
                <a:solidFill>
                  <a:srgbClr val="64748B"/>
                </a:solidFill>
                <a:latin typeface="Plus Jakarta Sans"/>
                <a:ea typeface="Plus Jakarta Sans"/>
                <a:cs typeface="Plus Jakarta Sans"/>
                <a:sym typeface="Plus Jakarta Sans"/>
              </a:rPr>
              <a:t>Respect schedules and prioritize high-level strategic goals over minor details.</a:t>
            </a:r>
            <a:endParaRPr/>
          </a:p>
        </p:txBody>
      </p:sp>
      <p:sp>
        <p:nvSpPr>
          <p:cNvPr id="233" name="Google Shape;233;p16"/>
          <p:cNvSpPr txBox="1"/>
          <p:nvPr/>
        </p:nvSpPr>
        <p:spPr>
          <a:xfrm>
            <a:off x="1543050" y="3228975"/>
            <a:ext cx="7941468"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Plus Jakarta Sans"/>
                <a:ea typeface="Plus Jakarta Sans"/>
                <a:cs typeface="Plus Jakarta Sans"/>
                <a:sym typeface="Plus Jakarta Sans"/>
              </a:rPr>
              <a:t>Assume Positive Intent</a:t>
            </a:r>
            <a:endParaRPr/>
          </a:p>
        </p:txBody>
      </p:sp>
      <p:sp>
        <p:nvSpPr>
          <p:cNvPr id="234" name="Google Shape;234;p16"/>
          <p:cNvSpPr txBox="1"/>
          <p:nvPr/>
        </p:nvSpPr>
        <p:spPr>
          <a:xfrm>
            <a:off x="1543050" y="3486150"/>
            <a:ext cx="7941468" cy="2095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75" u="none" cap="none" strike="noStrike">
                <a:solidFill>
                  <a:srgbClr val="64748B"/>
                </a:solidFill>
                <a:latin typeface="Plus Jakarta Sans"/>
                <a:ea typeface="Plus Jakarta Sans"/>
                <a:cs typeface="Plus Jakarta Sans"/>
                <a:sym typeface="Plus Jakarta Sans"/>
              </a:rPr>
              <a:t>Trust that every member contributes with good intentions and shared commitment.</a:t>
            </a:r>
            <a:endParaRPr/>
          </a:p>
        </p:txBody>
      </p:sp>
      <p:sp>
        <p:nvSpPr>
          <p:cNvPr id="235" name="Google Shape;235;p16"/>
          <p:cNvSpPr txBox="1"/>
          <p:nvPr/>
        </p:nvSpPr>
        <p:spPr>
          <a:xfrm>
            <a:off x="1543050" y="4229100"/>
            <a:ext cx="8024812"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Plus Jakarta Sans"/>
                <a:ea typeface="Plus Jakarta Sans"/>
                <a:cs typeface="Plus Jakarta Sans"/>
                <a:sym typeface="Plus Jakarta Sans"/>
              </a:rPr>
              <a:t>Keep Feedback Student-Centered</a:t>
            </a:r>
            <a:endParaRPr/>
          </a:p>
        </p:txBody>
      </p:sp>
      <p:sp>
        <p:nvSpPr>
          <p:cNvPr id="236" name="Google Shape;236;p16"/>
          <p:cNvSpPr txBox="1"/>
          <p:nvPr/>
        </p:nvSpPr>
        <p:spPr>
          <a:xfrm>
            <a:off x="1543050" y="4486275"/>
            <a:ext cx="8024812" cy="2095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75" u="none" cap="none" strike="noStrike">
                <a:solidFill>
                  <a:srgbClr val="64748B"/>
                </a:solidFill>
                <a:latin typeface="Plus Jakarta Sans"/>
                <a:ea typeface="Plus Jakarta Sans"/>
                <a:cs typeface="Plus Jakarta Sans"/>
                <a:sym typeface="Plus Jakarta Sans"/>
              </a:rPr>
              <a:t>Anchor all discussions directly around scholar growth, well-being, and achievement.</a:t>
            </a:r>
            <a:endParaRPr/>
          </a:p>
        </p:txBody>
      </p:sp>
      <p:sp>
        <p:nvSpPr>
          <p:cNvPr id="237" name="Google Shape;237;p16"/>
          <p:cNvSpPr txBox="1"/>
          <p:nvPr/>
        </p:nvSpPr>
        <p:spPr>
          <a:xfrm>
            <a:off x="1543050" y="5229225"/>
            <a:ext cx="7060406" cy="2381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Plus Jakarta Sans"/>
                <a:ea typeface="Plus Jakarta Sans"/>
                <a:cs typeface="Plus Jakarta Sans"/>
                <a:sym typeface="Plus Jakarta Sans"/>
              </a:rPr>
              <a:t>Equity of Voice &amp; Strive for Consensus</a:t>
            </a:r>
            <a:endParaRPr/>
          </a:p>
        </p:txBody>
      </p:sp>
      <p:sp>
        <p:nvSpPr>
          <p:cNvPr id="238" name="Google Shape;238;p16"/>
          <p:cNvSpPr txBox="1"/>
          <p:nvPr/>
        </p:nvSpPr>
        <p:spPr>
          <a:xfrm>
            <a:off x="1543050" y="5486400"/>
            <a:ext cx="7060406" cy="2095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75" u="none" cap="none" strike="noStrike">
                <a:solidFill>
                  <a:srgbClr val="64748B"/>
                </a:solidFill>
                <a:latin typeface="Plus Jakarta Sans"/>
                <a:ea typeface="Plus Jakarta Sans"/>
                <a:cs typeface="Plus Jakarta Sans"/>
                <a:sym typeface="Plus Jakarta Sans"/>
              </a:rPr>
              <a:t>Ensure equal space for all perspectives and work toward shared solutions.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2" name="Shape 242"/>
        <p:cNvGrpSpPr/>
        <p:nvPr/>
      </p:nvGrpSpPr>
      <p:grpSpPr>
        <a:xfrm>
          <a:off x="0" y="0"/>
          <a:ext cx="0" cy="0"/>
          <a:chOff x="0" y="0"/>
          <a:chExt cx="0" cy="0"/>
        </a:xfrm>
      </p:grpSpPr>
      <p:sp>
        <p:nvSpPr>
          <p:cNvPr id="243" name="Google Shape;243;p17"/>
          <p:cNvSpPr/>
          <p:nvPr/>
        </p:nvSpPr>
        <p:spPr>
          <a:xfrm>
            <a:off x="9744075" y="633412"/>
            <a:ext cx="1838325" cy="400050"/>
          </a:xfrm>
          <a:prstGeom prst="roundRect">
            <a:avLst>
              <a:gd fmla="val 28571" name="adj"/>
            </a:avLst>
          </a:prstGeom>
          <a:solidFill>
            <a:srgbClr val="10B9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44" name="Google Shape;244;p17"/>
          <p:cNvSpPr/>
          <p:nvPr/>
        </p:nvSpPr>
        <p:spPr>
          <a:xfrm>
            <a:off x="609600" y="2346573"/>
            <a:ext cx="10972800" cy="2431553"/>
          </a:xfrm>
          <a:prstGeom prst="roundRect">
            <a:avLst>
              <a:gd fmla="val 7834" name="adj"/>
            </a:avLst>
          </a:prstGeom>
          <a:solidFill>
            <a:srgbClr val="E8F6FF"/>
          </a:solidFill>
          <a:ln cap="flat" cmpd="sng" w="19050">
            <a:solidFill>
              <a:srgbClr val="BAE6F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45" name="Google Shape;245;p17"/>
          <p:cNvSpPr/>
          <p:nvPr/>
        </p:nvSpPr>
        <p:spPr>
          <a:xfrm>
            <a:off x="609600" y="409575"/>
            <a:ext cx="2390775" cy="295275"/>
          </a:xfrm>
          <a:prstGeom prst="roundRect">
            <a:avLst>
              <a:gd fmla="val 50000" name="adj"/>
            </a:avLst>
          </a:prstGeom>
          <a:solidFill>
            <a:srgbClr val="DCFC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46" name="Google Shape;246;p17"/>
          <p:cNvSpPr/>
          <p:nvPr/>
        </p:nvSpPr>
        <p:spPr>
          <a:xfrm>
            <a:off x="609600" y="4968626"/>
            <a:ext cx="3555950" cy="485775"/>
          </a:xfrm>
          <a:prstGeom prst="roundRect">
            <a:avLst>
              <a:gd fmla="val 23529" name="adj"/>
            </a:avLst>
          </a:prstGeom>
          <a:solidFill>
            <a:srgbClr val="EFF6FF"/>
          </a:solidFill>
          <a:ln cap="flat" cmpd="sng" w="9525">
            <a:solidFill>
              <a:srgbClr val="BFDBF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47" name="Google Shape;247;p17"/>
          <p:cNvSpPr/>
          <p:nvPr/>
        </p:nvSpPr>
        <p:spPr>
          <a:xfrm>
            <a:off x="4317950" y="4968626"/>
            <a:ext cx="3555950" cy="485775"/>
          </a:xfrm>
          <a:prstGeom prst="roundRect">
            <a:avLst>
              <a:gd fmla="val 23529" name="adj"/>
            </a:avLst>
          </a:prstGeom>
          <a:solidFill>
            <a:srgbClr val="ECFDF5"/>
          </a:solidFill>
          <a:ln cap="flat" cmpd="sng" w="9525">
            <a:solidFill>
              <a:srgbClr val="A7F3D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48" name="Google Shape;248;p17"/>
          <p:cNvSpPr/>
          <p:nvPr/>
        </p:nvSpPr>
        <p:spPr>
          <a:xfrm>
            <a:off x="8026300" y="4968626"/>
            <a:ext cx="3555950" cy="485775"/>
          </a:xfrm>
          <a:prstGeom prst="roundRect">
            <a:avLst>
              <a:gd fmla="val 23529" name="adj"/>
            </a:avLst>
          </a:prstGeom>
          <a:solidFill>
            <a:srgbClr val="FFFBEB"/>
          </a:solidFill>
          <a:ln cap="flat" cmpd="sng" w="9525">
            <a:solidFill>
              <a:srgbClr val="FDE68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249" name="Google Shape;249;p17"/>
          <p:cNvPicPr preferRelativeResize="0"/>
          <p:nvPr/>
        </p:nvPicPr>
        <p:blipFill rotWithShape="1">
          <a:blip r:embed="rId3">
            <a:alphaModFix/>
          </a:blip>
          <a:srcRect b="0" l="0" r="0" t="0"/>
          <a:stretch/>
        </p:blipFill>
        <p:spPr>
          <a:xfrm>
            <a:off x="1415950" y="5140076"/>
            <a:ext cx="152400" cy="152400"/>
          </a:xfrm>
          <a:prstGeom prst="rect">
            <a:avLst/>
          </a:prstGeom>
          <a:noFill/>
          <a:ln>
            <a:noFill/>
          </a:ln>
        </p:spPr>
      </p:pic>
      <p:pic>
        <p:nvPicPr>
          <p:cNvPr descr="image.png" id="250" name="Google Shape;250;p17"/>
          <p:cNvPicPr preferRelativeResize="0"/>
          <p:nvPr/>
        </p:nvPicPr>
        <p:blipFill rotWithShape="1">
          <a:blip r:embed="rId4">
            <a:alphaModFix/>
          </a:blip>
          <a:srcRect b="0" l="0" r="0" t="0"/>
          <a:stretch/>
        </p:blipFill>
        <p:spPr>
          <a:xfrm>
            <a:off x="5119538" y="5140076"/>
            <a:ext cx="190500" cy="152400"/>
          </a:xfrm>
          <a:prstGeom prst="rect">
            <a:avLst/>
          </a:prstGeom>
          <a:noFill/>
          <a:ln>
            <a:noFill/>
          </a:ln>
        </p:spPr>
      </p:pic>
      <p:pic>
        <p:nvPicPr>
          <p:cNvPr descr="image.png" id="251" name="Google Shape;251;p17"/>
          <p:cNvPicPr preferRelativeResize="0"/>
          <p:nvPr/>
        </p:nvPicPr>
        <p:blipFill rotWithShape="1">
          <a:blip r:embed="rId5">
            <a:alphaModFix/>
          </a:blip>
          <a:srcRect b="0" l="0" r="0" t="0"/>
          <a:stretch/>
        </p:blipFill>
        <p:spPr>
          <a:xfrm>
            <a:off x="8818364" y="5140076"/>
            <a:ext cx="152400" cy="152400"/>
          </a:xfrm>
          <a:prstGeom prst="rect">
            <a:avLst/>
          </a:prstGeom>
          <a:noFill/>
          <a:ln>
            <a:noFill/>
          </a:ln>
        </p:spPr>
      </p:pic>
      <p:sp>
        <p:nvSpPr>
          <p:cNvPr id="252" name="Google Shape;252;p17"/>
          <p:cNvSpPr txBox="1"/>
          <p:nvPr/>
        </p:nvSpPr>
        <p:spPr>
          <a:xfrm>
            <a:off x="9953625" y="728662"/>
            <a:ext cx="1514475" cy="2095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75" u="none" cap="none" strike="noStrike">
                <a:solidFill>
                  <a:srgbClr val="F8FAFC"/>
                </a:solidFill>
                <a:latin typeface="Plus Jakarta Sans"/>
                <a:ea typeface="Plus Jakarta Sans"/>
                <a:cs typeface="Plus Jakarta Sans"/>
                <a:sym typeface="Plus Jakarta Sans"/>
              </a:rPr>
              <a:t>4:45 PM – 5:25 PM</a:t>
            </a:r>
            <a:endParaRPr/>
          </a:p>
        </p:txBody>
      </p:sp>
      <p:sp>
        <p:nvSpPr>
          <p:cNvPr id="253" name="Google Shape;253;p17"/>
          <p:cNvSpPr txBox="1"/>
          <p:nvPr/>
        </p:nvSpPr>
        <p:spPr>
          <a:xfrm>
            <a:off x="762000" y="466725"/>
            <a:ext cx="2181225"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15803D"/>
                </a:solidFill>
                <a:latin typeface="Plus Jakarta Sans"/>
                <a:ea typeface="Plus Jakarta Sans"/>
                <a:cs typeface="Plus Jakarta Sans"/>
                <a:sym typeface="Plus Jakarta Sans"/>
              </a:rPr>
              <a:t>SECTION 02 • 40 MINUTES</a:t>
            </a:r>
            <a:endParaRPr/>
          </a:p>
        </p:txBody>
      </p:sp>
      <p:sp>
        <p:nvSpPr>
          <p:cNvPr id="254" name="Google Shape;254;p17"/>
          <p:cNvSpPr txBox="1"/>
          <p:nvPr/>
        </p:nvSpPr>
        <p:spPr>
          <a:xfrm>
            <a:off x="609600" y="733425"/>
            <a:ext cx="7138392" cy="4762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0F172A"/>
                </a:solidFill>
                <a:latin typeface="Outfit"/>
                <a:ea typeface="Outfit"/>
                <a:cs typeface="Outfit"/>
                <a:sym typeface="Outfit"/>
              </a:rPr>
              <a:t>2026–2027 Instructional Focus</a:t>
            </a:r>
            <a:endParaRPr/>
          </a:p>
        </p:txBody>
      </p:sp>
      <p:sp>
        <p:nvSpPr>
          <p:cNvPr id="255" name="Google Shape;255;p17"/>
          <p:cNvSpPr txBox="1"/>
          <p:nvPr/>
        </p:nvSpPr>
        <p:spPr>
          <a:xfrm>
            <a:off x="971550" y="2632323"/>
            <a:ext cx="10344150" cy="1860053"/>
          </a:xfrm>
          <a:prstGeom prst="rect">
            <a:avLst/>
          </a:prstGeom>
          <a:noFill/>
          <a:ln>
            <a:noFill/>
          </a:ln>
        </p:spPr>
        <p:txBody>
          <a:bodyPr anchorCtr="0" anchor="t" bIns="0" lIns="0" spcFirstLastPara="1" rIns="0" wrap="square" tIns="0">
            <a:spAutoFit/>
          </a:bodyPr>
          <a:lstStyle/>
          <a:p>
            <a:pPr indent="0" lvl="0" marL="0" marR="0" rtl="0" algn="l">
              <a:lnSpc>
                <a:spcPct val="154984"/>
              </a:lnSpc>
              <a:spcBef>
                <a:spcPts val="0"/>
              </a:spcBef>
              <a:spcAft>
                <a:spcPts val="0"/>
              </a:spcAft>
              <a:buNone/>
            </a:pPr>
            <a:r>
              <a:rPr b="0" i="0" lang="en-US" sz="1575" u="none" cap="none" strike="noStrike">
                <a:solidFill>
                  <a:srgbClr val="0C4A6E"/>
                </a:solidFill>
                <a:latin typeface="Plus Jakarta Sans"/>
                <a:ea typeface="Plus Jakarta Sans"/>
                <a:cs typeface="Plus Jakarta Sans"/>
                <a:sym typeface="Plus Jakarta Sans"/>
              </a:rPr>
              <a:t>“Throughout the 2026–2027 school year, Village Academy will champion authentic student engagement by prioritizing </a:t>
            </a:r>
            <a:r>
              <a:rPr b="1" i="0" lang="en-US" sz="1575" u="none" cap="none" strike="noStrike">
                <a:solidFill>
                  <a:srgbClr val="0284C7"/>
                </a:solidFill>
                <a:latin typeface="Plus Jakarta Sans"/>
                <a:ea typeface="Plus Jakarta Sans"/>
                <a:cs typeface="Plus Jakarta Sans"/>
                <a:sym typeface="Plus Jakarta Sans"/>
              </a:rPr>
              <a:t>Designing Coherent Instruction (1e)</a:t>
            </a:r>
            <a:r>
              <a:rPr b="0" i="0" lang="en-US" sz="1575" u="none" cap="none" strike="noStrike">
                <a:solidFill>
                  <a:srgbClr val="0C4A6E"/>
                </a:solidFill>
                <a:latin typeface="Plus Jakarta Sans"/>
                <a:ea typeface="Plus Jakarta Sans"/>
                <a:cs typeface="Plus Jakarta Sans"/>
                <a:sym typeface="Plus Jakarta Sans"/>
              </a:rPr>
              <a:t> and </a:t>
            </a:r>
            <a:r>
              <a:rPr b="1" i="0" lang="en-US" sz="1575" u="none" cap="none" strike="noStrike">
                <a:solidFill>
                  <a:srgbClr val="0284C7"/>
                </a:solidFill>
                <a:latin typeface="Plus Jakarta Sans"/>
                <a:ea typeface="Plus Jakarta Sans"/>
                <a:cs typeface="Plus Jakarta Sans"/>
                <a:sym typeface="Plus Jakarta Sans"/>
              </a:rPr>
              <a:t>Engaging Students in Learning (3c)</a:t>
            </a:r>
            <a:r>
              <a:rPr b="0" i="0" lang="en-US" sz="1575" u="none" cap="none" strike="noStrike">
                <a:solidFill>
                  <a:srgbClr val="0C4A6E"/>
                </a:solidFill>
                <a:latin typeface="Plus Jakarta Sans"/>
                <a:ea typeface="Plus Jakarta Sans"/>
                <a:cs typeface="Plus Jakarta Sans"/>
                <a:sym typeface="Plus Jakarta Sans"/>
              </a:rPr>
              <a:t>. Operating with sharp consistency and intentionality, we will embed targeted small groups, clear classroom roles, and structured thinking routines into our daily routines. Continuing our emphasis on explicit vocabulary, etymology, and robust student discussion, we will create dynamic classrooms where </a:t>
            </a:r>
            <a:r>
              <a:rPr b="1" i="0" lang="en-US" sz="1575" u="none" cap="none" strike="noStrike">
                <a:solidFill>
                  <a:srgbClr val="059669"/>
                </a:solidFill>
                <a:latin typeface="Plus Jakarta Sans"/>
                <a:ea typeface="Plus Jakarta Sans"/>
                <a:cs typeface="Plus Jakarta Sans"/>
                <a:sym typeface="Plus Jakarta Sans"/>
              </a:rPr>
              <a:t>teacher talk is minimized</a:t>
            </a:r>
            <a:r>
              <a:rPr b="0" i="0" lang="en-US" sz="1575" u="none" cap="none" strike="noStrike">
                <a:solidFill>
                  <a:srgbClr val="0C4A6E"/>
                </a:solidFill>
                <a:latin typeface="Plus Jakarta Sans"/>
                <a:ea typeface="Plus Jakarta Sans"/>
                <a:cs typeface="Plus Jakarta Sans"/>
                <a:sym typeface="Plus Jakarta Sans"/>
              </a:rPr>
              <a:t>, </a:t>
            </a:r>
            <a:r>
              <a:rPr b="1" i="0" lang="en-US" sz="1575" u="none" cap="none" strike="noStrike">
                <a:solidFill>
                  <a:srgbClr val="059669"/>
                </a:solidFill>
                <a:latin typeface="Plus Jakarta Sans"/>
                <a:ea typeface="Plus Jakarta Sans"/>
                <a:cs typeface="Plus Jakarta Sans"/>
                <a:sym typeface="Plus Jakarta Sans"/>
              </a:rPr>
              <a:t>downtime is eliminated</a:t>
            </a:r>
            <a:r>
              <a:rPr b="0" i="0" lang="en-US" sz="1575" u="none" cap="none" strike="noStrike">
                <a:solidFill>
                  <a:srgbClr val="0C4A6E"/>
                </a:solidFill>
                <a:latin typeface="Plus Jakarta Sans"/>
                <a:ea typeface="Plus Jakarta Sans"/>
                <a:cs typeface="Plus Jakarta Sans"/>
                <a:sym typeface="Plus Jakarta Sans"/>
              </a:rPr>
              <a:t>, and </a:t>
            </a:r>
            <a:r>
              <a:rPr b="1" i="0" lang="en-US" sz="1575" u="none" cap="none" strike="noStrike">
                <a:solidFill>
                  <a:srgbClr val="0F172A"/>
                </a:solidFill>
                <a:latin typeface="Plus Jakarta Sans"/>
                <a:ea typeface="Plus Jakarta Sans"/>
                <a:cs typeface="Plus Jakarta Sans"/>
                <a:sym typeface="Plus Jakarta Sans"/>
              </a:rPr>
              <a:t>scholars are consistently placed at the center of critical thinking</a:t>
            </a:r>
            <a:r>
              <a:rPr b="0" i="0" lang="en-US" sz="1575" u="none" cap="none" strike="noStrike">
                <a:solidFill>
                  <a:srgbClr val="0C4A6E"/>
                </a:solidFill>
                <a:latin typeface="Plus Jakarta Sans"/>
                <a:ea typeface="Plus Jakarta Sans"/>
                <a:cs typeface="Plus Jakarta Sans"/>
                <a:sym typeface="Plus Jakarta Sans"/>
              </a:rPr>
              <a:t>.”</a:t>
            </a:r>
            <a:endParaRPr/>
          </a:p>
        </p:txBody>
      </p:sp>
      <p:sp>
        <p:nvSpPr>
          <p:cNvPr id="256" name="Google Shape;256;p17"/>
          <p:cNvSpPr txBox="1"/>
          <p:nvPr/>
        </p:nvSpPr>
        <p:spPr>
          <a:xfrm>
            <a:off x="391324" y="5111501"/>
            <a:ext cx="3992500" cy="200025"/>
          </a:xfrm>
          <a:prstGeom prst="rect">
            <a:avLst/>
          </a:prstGeom>
          <a:noFill/>
          <a:ln>
            <a:noFill/>
          </a:ln>
        </p:spPr>
        <p:txBody>
          <a:bodyPr anchorCtr="0" anchor="t" bIns="0" lIns="228600" spcFirstLastPara="1" rIns="0" wrap="square" tIns="0">
            <a:spAutoFit/>
          </a:bodyPr>
          <a:lstStyle/>
          <a:p>
            <a:pPr indent="0" lvl="0" marL="0" marR="0" rtl="0" algn="ctr">
              <a:spcBef>
                <a:spcPts val="0"/>
              </a:spcBef>
              <a:spcAft>
                <a:spcPts val="0"/>
              </a:spcAft>
              <a:buNone/>
            </a:pPr>
            <a:r>
              <a:rPr b="1" i="0" lang="en-US" sz="1200" u="none" cap="none" strike="noStrike">
                <a:solidFill>
                  <a:srgbClr val="1D4ED8"/>
                </a:solidFill>
                <a:latin typeface="Plus Jakarta Sans"/>
                <a:ea typeface="Plus Jakarta Sans"/>
                <a:cs typeface="Plus Jakarta Sans"/>
                <a:sym typeface="Plus Jakarta Sans"/>
              </a:rPr>
              <a:t>Danielson Core: 1e &amp; 3c</a:t>
            </a:r>
            <a:endParaRPr/>
          </a:p>
        </p:txBody>
      </p:sp>
      <p:sp>
        <p:nvSpPr>
          <p:cNvPr id="257" name="Google Shape;257;p17"/>
          <p:cNvSpPr txBox="1"/>
          <p:nvPr/>
        </p:nvSpPr>
        <p:spPr>
          <a:xfrm>
            <a:off x="4099675" y="5111501"/>
            <a:ext cx="3992500" cy="200025"/>
          </a:xfrm>
          <a:prstGeom prst="rect">
            <a:avLst/>
          </a:prstGeom>
          <a:noFill/>
          <a:ln>
            <a:noFill/>
          </a:ln>
        </p:spPr>
        <p:txBody>
          <a:bodyPr anchorCtr="0" anchor="t" bIns="0" lIns="266700" spcFirstLastPara="1" rIns="0" wrap="square" tIns="0">
            <a:spAutoFit/>
          </a:bodyPr>
          <a:lstStyle/>
          <a:p>
            <a:pPr indent="0" lvl="0" marL="0" marR="0" rtl="0" algn="ctr">
              <a:spcBef>
                <a:spcPts val="0"/>
              </a:spcBef>
              <a:spcAft>
                <a:spcPts val="0"/>
              </a:spcAft>
              <a:buNone/>
            </a:pPr>
            <a:r>
              <a:rPr b="1" i="0" lang="en-US" sz="1200" u="none" cap="none" strike="noStrike">
                <a:solidFill>
                  <a:srgbClr val="047857"/>
                </a:solidFill>
                <a:latin typeface="Plus Jakarta Sans"/>
                <a:ea typeface="Plus Jakarta Sans"/>
                <a:cs typeface="Plus Jakarta Sans"/>
                <a:sym typeface="Plus Jakarta Sans"/>
              </a:rPr>
              <a:t>Teacher Talk Minimized</a:t>
            </a:r>
            <a:endParaRPr/>
          </a:p>
        </p:txBody>
      </p:sp>
      <p:sp>
        <p:nvSpPr>
          <p:cNvPr id="258" name="Google Shape;258;p17"/>
          <p:cNvSpPr txBox="1"/>
          <p:nvPr/>
        </p:nvSpPr>
        <p:spPr>
          <a:xfrm>
            <a:off x="7808025" y="5111501"/>
            <a:ext cx="3992500" cy="200025"/>
          </a:xfrm>
          <a:prstGeom prst="rect">
            <a:avLst/>
          </a:prstGeom>
          <a:noFill/>
          <a:ln>
            <a:noFill/>
          </a:ln>
        </p:spPr>
        <p:txBody>
          <a:bodyPr anchorCtr="0" anchor="t" bIns="0" lIns="228600" spcFirstLastPara="1" rIns="0" wrap="square" tIns="0">
            <a:spAutoFit/>
          </a:bodyPr>
          <a:lstStyle/>
          <a:p>
            <a:pPr indent="0" lvl="0" marL="0" marR="0" rtl="0" algn="ctr">
              <a:spcBef>
                <a:spcPts val="0"/>
              </a:spcBef>
              <a:spcAft>
                <a:spcPts val="0"/>
              </a:spcAft>
              <a:buNone/>
            </a:pPr>
            <a:r>
              <a:rPr b="1" i="0" lang="en-US" sz="1200" u="none" cap="none" strike="noStrike">
                <a:solidFill>
                  <a:srgbClr val="B45309"/>
                </a:solidFill>
                <a:latin typeface="Plus Jakarta Sans"/>
                <a:ea typeface="Plus Jakarta Sans"/>
                <a:cs typeface="Plus Jakarta Sans"/>
                <a:sym typeface="Plus Jakarta Sans"/>
              </a:rPr>
              <a:t>Scholar Critical Thinking</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AF9"/>
        </a:solidFill>
      </p:bgPr>
    </p:bg>
    <p:spTree>
      <p:nvGrpSpPr>
        <p:cNvPr id="262" name="Shape 262"/>
        <p:cNvGrpSpPr/>
        <p:nvPr/>
      </p:nvGrpSpPr>
      <p:grpSpPr>
        <a:xfrm>
          <a:off x="0" y="0"/>
          <a:ext cx="0" cy="0"/>
          <a:chOff x="0" y="0"/>
          <a:chExt cx="0" cy="0"/>
        </a:xfrm>
      </p:grpSpPr>
      <p:sp>
        <p:nvSpPr>
          <p:cNvPr id="263" name="Google Shape;263;p18"/>
          <p:cNvSpPr/>
          <p:nvPr/>
        </p:nvSpPr>
        <p:spPr>
          <a:xfrm>
            <a:off x="609600" y="485775"/>
            <a:ext cx="3190875" cy="295275"/>
          </a:xfrm>
          <a:prstGeom prst="roundRect">
            <a:avLst>
              <a:gd fmla="val 50000" name="adj"/>
            </a:avLst>
          </a:prstGeom>
          <a:solidFill>
            <a:srgbClr val="F3E8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64" name="Google Shape;264;p18"/>
          <p:cNvSpPr/>
          <p:nvPr/>
        </p:nvSpPr>
        <p:spPr>
          <a:xfrm>
            <a:off x="609600" y="2243137"/>
            <a:ext cx="5353050" cy="3400425"/>
          </a:xfrm>
          <a:prstGeom prst="roundRect">
            <a:avLst>
              <a:gd fmla="val 5602" name="adj"/>
            </a:avLst>
          </a:prstGeom>
          <a:solidFill>
            <a:srgbClr val="FFFFFF"/>
          </a:solidFill>
          <a:ln cap="flat" cmpd="sng" w="19050">
            <a:solidFill>
              <a:srgbClr val="E0E7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65" name="Google Shape;265;p18"/>
          <p:cNvSpPr/>
          <p:nvPr/>
        </p:nvSpPr>
        <p:spPr>
          <a:xfrm>
            <a:off x="6229350" y="1985962"/>
            <a:ext cx="5353050" cy="3914775"/>
          </a:xfrm>
          <a:prstGeom prst="roundRect">
            <a:avLst>
              <a:gd fmla="val 4866" name="adj"/>
            </a:avLst>
          </a:prstGeom>
          <a:solidFill>
            <a:srgbClr val="FFFFFF"/>
          </a:solidFill>
          <a:ln cap="flat" cmpd="sng" w="19050">
            <a:solidFill>
              <a:srgbClr val="FDE68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66" name="Google Shape;266;p18"/>
          <p:cNvSpPr/>
          <p:nvPr/>
        </p:nvSpPr>
        <p:spPr>
          <a:xfrm>
            <a:off x="933450" y="3214687"/>
            <a:ext cx="4705350" cy="809625"/>
          </a:xfrm>
          <a:prstGeom prst="roundRect">
            <a:avLst>
              <a:gd fmla="val 16470" name="adj"/>
            </a:avLst>
          </a:prstGeom>
          <a:solidFill>
            <a:srgbClr val="F5F3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67" name="Google Shape;267;p18"/>
          <p:cNvSpPr/>
          <p:nvPr/>
        </p:nvSpPr>
        <p:spPr>
          <a:xfrm>
            <a:off x="933450" y="4176712"/>
            <a:ext cx="4705350" cy="809625"/>
          </a:xfrm>
          <a:prstGeom prst="roundRect">
            <a:avLst>
              <a:gd fmla="val 16470" name="adj"/>
            </a:avLst>
          </a:prstGeom>
          <a:solidFill>
            <a:srgbClr val="F5F3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68" name="Google Shape;268;p18"/>
          <p:cNvSpPr/>
          <p:nvPr/>
        </p:nvSpPr>
        <p:spPr>
          <a:xfrm>
            <a:off x="6553200" y="2957512"/>
            <a:ext cx="4705350" cy="685800"/>
          </a:xfrm>
          <a:prstGeom prst="roundRect">
            <a:avLst>
              <a:gd fmla="val 19444" name="adj"/>
            </a:avLst>
          </a:prstGeom>
          <a:solidFill>
            <a:srgbClr val="FFFB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69" name="Google Shape;269;p18"/>
          <p:cNvSpPr/>
          <p:nvPr/>
        </p:nvSpPr>
        <p:spPr>
          <a:xfrm>
            <a:off x="6553200" y="3757612"/>
            <a:ext cx="4705350" cy="685800"/>
          </a:xfrm>
          <a:prstGeom prst="roundRect">
            <a:avLst>
              <a:gd fmla="val 19444" name="adj"/>
            </a:avLst>
          </a:prstGeom>
          <a:solidFill>
            <a:srgbClr val="FFFB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70" name="Google Shape;270;p18"/>
          <p:cNvSpPr/>
          <p:nvPr/>
        </p:nvSpPr>
        <p:spPr>
          <a:xfrm>
            <a:off x="6553200" y="4557712"/>
            <a:ext cx="4705350" cy="685800"/>
          </a:xfrm>
          <a:prstGeom prst="roundRect">
            <a:avLst>
              <a:gd fmla="val 19444" name="adj"/>
            </a:avLst>
          </a:prstGeom>
          <a:solidFill>
            <a:srgbClr val="FFFB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71" name="Google Shape;271;p18"/>
          <p:cNvSpPr/>
          <p:nvPr/>
        </p:nvSpPr>
        <p:spPr>
          <a:xfrm>
            <a:off x="933450" y="3214687"/>
            <a:ext cx="38100" cy="809625"/>
          </a:xfrm>
          <a:prstGeom prst="rect">
            <a:avLst/>
          </a:prstGeom>
          <a:solidFill>
            <a:srgbClr val="6366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72" name="Google Shape;272;p18"/>
          <p:cNvSpPr/>
          <p:nvPr/>
        </p:nvSpPr>
        <p:spPr>
          <a:xfrm>
            <a:off x="933450" y="4176712"/>
            <a:ext cx="38100" cy="809625"/>
          </a:xfrm>
          <a:prstGeom prst="rect">
            <a:avLst/>
          </a:prstGeom>
          <a:solidFill>
            <a:srgbClr val="6366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73" name="Google Shape;273;p18"/>
          <p:cNvSpPr/>
          <p:nvPr/>
        </p:nvSpPr>
        <p:spPr>
          <a:xfrm>
            <a:off x="6553200" y="2957512"/>
            <a:ext cx="38100" cy="685800"/>
          </a:xfrm>
          <a:prstGeom prst="rect">
            <a:avLst/>
          </a:prstGeom>
          <a:solidFill>
            <a:srgbClr val="F59E0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74" name="Google Shape;274;p18"/>
          <p:cNvSpPr/>
          <p:nvPr/>
        </p:nvSpPr>
        <p:spPr>
          <a:xfrm>
            <a:off x="6553200" y="3757612"/>
            <a:ext cx="38100" cy="685800"/>
          </a:xfrm>
          <a:prstGeom prst="rect">
            <a:avLst/>
          </a:prstGeom>
          <a:solidFill>
            <a:srgbClr val="F59E0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75" name="Google Shape;275;p18"/>
          <p:cNvSpPr/>
          <p:nvPr/>
        </p:nvSpPr>
        <p:spPr>
          <a:xfrm>
            <a:off x="6553200" y="4557712"/>
            <a:ext cx="38100" cy="685800"/>
          </a:xfrm>
          <a:prstGeom prst="rect">
            <a:avLst/>
          </a:prstGeom>
          <a:solidFill>
            <a:srgbClr val="F59E0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276" name="Google Shape;276;p18"/>
          <p:cNvPicPr preferRelativeResize="0"/>
          <p:nvPr/>
        </p:nvPicPr>
        <p:blipFill rotWithShape="1">
          <a:blip r:embed="rId3">
            <a:alphaModFix/>
          </a:blip>
          <a:srcRect b="0" l="0" r="0" t="0"/>
          <a:stretch/>
        </p:blipFill>
        <p:spPr>
          <a:xfrm>
            <a:off x="933450" y="2566987"/>
            <a:ext cx="457200" cy="457200"/>
          </a:xfrm>
          <a:prstGeom prst="rect">
            <a:avLst/>
          </a:prstGeom>
          <a:noFill/>
          <a:ln>
            <a:noFill/>
          </a:ln>
        </p:spPr>
      </p:pic>
      <p:pic>
        <p:nvPicPr>
          <p:cNvPr descr="image.png" id="277" name="Google Shape;277;p18"/>
          <p:cNvPicPr preferRelativeResize="0"/>
          <p:nvPr/>
        </p:nvPicPr>
        <p:blipFill rotWithShape="1">
          <a:blip r:embed="rId4">
            <a:alphaModFix/>
          </a:blip>
          <a:srcRect b="0" l="0" r="0" t="0"/>
          <a:stretch/>
        </p:blipFill>
        <p:spPr>
          <a:xfrm>
            <a:off x="6553200" y="2309812"/>
            <a:ext cx="457200" cy="457200"/>
          </a:xfrm>
          <a:prstGeom prst="rect">
            <a:avLst/>
          </a:prstGeom>
          <a:noFill/>
          <a:ln>
            <a:noFill/>
          </a:ln>
        </p:spPr>
      </p:pic>
      <p:pic>
        <p:nvPicPr>
          <p:cNvPr descr="image.png" id="278" name="Google Shape;278;p18"/>
          <p:cNvPicPr preferRelativeResize="0"/>
          <p:nvPr/>
        </p:nvPicPr>
        <p:blipFill rotWithShape="1">
          <a:blip r:embed="rId5">
            <a:alphaModFix/>
          </a:blip>
          <a:srcRect b="0" l="0" r="0" t="0"/>
          <a:stretch/>
        </p:blipFill>
        <p:spPr>
          <a:xfrm>
            <a:off x="1081087" y="2690812"/>
            <a:ext cx="161925" cy="209550"/>
          </a:xfrm>
          <a:prstGeom prst="rect">
            <a:avLst/>
          </a:prstGeom>
          <a:noFill/>
          <a:ln>
            <a:noFill/>
          </a:ln>
        </p:spPr>
      </p:pic>
      <p:pic>
        <p:nvPicPr>
          <p:cNvPr descr="image.png" id="279" name="Google Shape;279;p18"/>
          <p:cNvPicPr preferRelativeResize="0"/>
          <p:nvPr/>
        </p:nvPicPr>
        <p:blipFill rotWithShape="1">
          <a:blip r:embed="rId6">
            <a:alphaModFix/>
          </a:blip>
          <a:srcRect b="0" l="0" r="0" t="0"/>
          <a:stretch/>
        </p:blipFill>
        <p:spPr>
          <a:xfrm>
            <a:off x="6691312" y="2433637"/>
            <a:ext cx="180975" cy="209550"/>
          </a:xfrm>
          <a:prstGeom prst="rect">
            <a:avLst/>
          </a:prstGeom>
          <a:noFill/>
          <a:ln>
            <a:noFill/>
          </a:ln>
        </p:spPr>
      </p:pic>
      <p:sp>
        <p:nvSpPr>
          <p:cNvPr id="280" name="Google Shape;280;p18"/>
          <p:cNvSpPr txBox="1"/>
          <p:nvPr/>
        </p:nvSpPr>
        <p:spPr>
          <a:xfrm>
            <a:off x="762000" y="542925"/>
            <a:ext cx="2981325"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7C3AED"/>
                </a:solidFill>
                <a:latin typeface="Plus Jakarta Sans"/>
                <a:ea typeface="Plus Jakarta Sans"/>
                <a:cs typeface="Plus Jakarta Sans"/>
                <a:sym typeface="Plus Jakarta Sans"/>
              </a:rPr>
              <a:t>EXTENDED LEARNING EXPECTATIONS</a:t>
            </a:r>
            <a:endParaRPr/>
          </a:p>
        </p:txBody>
      </p:sp>
      <p:sp>
        <p:nvSpPr>
          <p:cNvPr id="281" name="Google Shape;281;p18"/>
          <p:cNvSpPr txBox="1"/>
          <p:nvPr/>
        </p:nvSpPr>
        <p:spPr>
          <a:xfrm>
            <a:off x="609600" y="828675"/>
            <a:ext cx="11582400" cy="5048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150" u="none" cap="none" strike="noStrike">
                <a:solidFill>
                  <a:srgbClr val="0F172A"/>
                </a:solidFill>
                <a:latin typeface="Outfit"/>
                <a:ea typeface="Outfit"/>
                <a:cs typeface="Outfit"/>
                <a:sym typeface="Outfit"/>
              </a:rPr>
              <a:t>Student Workload Framework</a:t>
            </a:r>
            <a:endParaRPr/>
          </a:p>
        </p:txBody>
      </p:sp>
      <p:sp>
        <p:nvSpPr>
          <p:cNvPr id="282" name="Google Shape;282;p18"/>
          <p:cNvSpPr txBox="1"/>
          <p:nvPr/>
        </p:nvSpPr>
        <p:spPr>
          <a:xfrm>
            <a:off x="933450" y="5138737"/>
            <a:ext cx="5881687"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6366F1"/>
                </a:solidFill>
                <a:latin typeface="Plus Jakarta Sans"/>
                <a:ea typeface="Plus Jakarta Sans"/>
                <a:cs typeface="Plus Jakarta Sans"/>
                <a:sym typeface="Plus Jakarta Sans"/>
              </a:rPr>
              <a:t>BUILDS DAILY ACADEMIC STAMINA &amp; FLUENCIES</a:t>
            </a:r>
            <a:endParaRPr/>
          </a:p>
        </p:txBody>
      </p:sp>
      <p:sp>
        <p:nvSpPr>
          <p:cNvPr id="283" name="Google Shape;283;p18"/>
          <p:cNvSpPr txBox="1"/>
          <p:nvPr/>
        </p:nvSpPr>
        <p:spPr>
          <a:xfrm>
            <a:off x="6553200" y="5395912"/>
            <a:ext cx="563880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D97706"/>
                </a:solidFill>
                <a:latin typeface="Plus Jakarta Sans"/>
                <a:ea typeface="Plus Jakarta Sans"/>
                <a:cs typeface="Plus Jakarta Sans"/>
                <a:sym typeface="Plus Jakarta Sans"/>
              </a:rPr>
              <a:t>MONITORED VIA SCHOOL DASHBOARDS</a:t>
            </a:r>
            <a:endParaRPr/>
          </a:p>
        </p:txBody>
      </p:sp>
      <p:sp>
        <p:nvSpPr>
          <p:cNvPr id="284" name="Google Shape;284;p18"/>
          <p:cNvSpPr txBox="1"/>
          <p:nvPr/>
        </p:nvSpPr>
        <p:spPr>
          <a:xfrm>
            <a:off x="1504950" y="2643187"/>
            <a:ext cx="3187898" cy="304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875" u="none" cap="none" strike="noStrike">
                <a:solidFill>
                  <a:srgbClr val="1E1B4B"/>
                </a:solidFill>
                <a:latin typeface="Outfit"/>
                <a:ea typeface="Outfit"/>
                <a:cs typeface="Outfit"/>
                <a:sym typeface="Outfit"/>
              </a:rPr>
              <a:t>Nightly Requirements</a:t>
            </a:r>
            <a:endParaRPr/>
          </a:p>
        </p:txBody>
      </p:sp>
      <p:sp>
        <p:nvSpPr>
          <p:cNvPr id="285" name="Google Shape;285;p18"/>
          <p:cNvSpPr txBox="1"/>
          <p:nvPr/>
        </p:nvSpPr>
        <p:spPr>
          <a:xfrm>
            <a:off x="7124700" y="2386012"/>
            <a:ext cx="3187898" cy="304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875" u="none" cap="none" strike="noStrike">
                <a:solidFill>
                  <a:srgbClr val="78350F"/>
                </a:solidFill>
                <a:latin typeface="Outfit"/>
                <a:ea typeface="Outfit"/>
                <a:cs typeface="Outfit"/>
                <a:sym typeface="Outfit"/>
              </a:rPr>
              <a:t>Weekly Requirements</a:t>
            </a:r>
            <a:endParaRPr/>
          </a:p>
        </p:txBody>
      </p:sp>
      <p:sp>
        <p:nvSpPr>
          <p:cNvPr id="286" name="Google Shape;286;p18"/>
          <p:cNvSpPr txBox="1"/>
          <p:nvPr/>
        </p:nvSpPr>
        <p:spPr>
          <a:xfrm>
            <a:off x="1143000" y="3386137"/>
            <a:ext cx="5405437" cy="2286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425" u="none" cap="none" strike="noStrike">
                <a:solidFill>
                  <a:srgbClr val="1E1B4B"/>
                </a:solidFill>
                <a:latin typeface="Plus Jakarta Sans"/>
                <a:ea typeface="Plus Jakarta Sans"/>
                <a:cs typeface="Plus Jakarta Sans"/>
                <a:sym typeface="Plus Jakarta Sans"/>
              </a:rPr>
              <a:t>Independent Reading</a:t>
            </a:r>
            <a:endParaRPr/>
          </a:p>
        </p:txBody>
      </p:sp>
      <p:sp>
        <p:nvSpPr>
          <p:cNvPr id="287" name="Google Shape;287;p18"/>
          <p:cNvSpPr txBox="1"/>
          <p:nvPr/>
        </p:nvSpPr>
        <p:spPr>
          <a:xfrm>
            <a:off x="1143000" y="3652837"/>
            <a:ext cx="5405437"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00" u="none" cap="none" strike="noStrike">
                <a:solidFill>
                  <a:srgbClr val="4338CA"/>
                </a:solidFill>
                <a:latin typeface="Plus Jakarta Sans"/>
                <a:ea typeface="Plus Jakarta Sans"/>
                <a:cs typeface="Plus Jakarta Sans"/>
                <a:sym typeface="Plus Jakarta Sans"/>
              </a:rPr>
              <a:t>45+ minutes nightly for all scholars</a:t>
            </a:r>
            <a:endParaRPr/>
          </a:p>
        </p:txBody>
      </p:sp>
      <p:sp>
        <p:nvSpPr>
          <p:cNvPr id="288" name="Google Shape;288;p18"/>
          <p:cNvSpPr txBox="1"/>
          <p:nvPr/>
        </p:nvSpPr>
        <p:spPr>
          <a:xfrm>
            <a:off x="1143000" y="4348162"/>
            <a:ext cx="5405437" cy="2286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425" u="none" cap="none" strike="noStrike">
                <a:solidFill>
                  <a:srgbClr val="1E1B4B"/>
                </a:solidFill>
                <a:latin typeface="Plus Jakarta Sans"/>
                <a:ea typeface="Plus Jakarta Sans"/>
                <a:cs typeface="Plus Jakarta Sans"/>
                <a:sym typeface="Plus Jakarta Sans"/>
              </a:rPr>
              <a:t>Math Acceleration (6th Grade)</a:t>
            </a:r>
            <a:endParaRPr/>
          </a:p>
        </p:txBody>
      </p:sp>
      <p:sp>
        <p:nvSpPr>
          <p:cNvPr id="289" name="Google Shape;289;p18"/>
          <p:cNvSpPr txBox="1"/>
          <p:nvPr/>
        </p:nvSpPr>
        <p:spPr>
          <a:xfrm>
            <a:off x="1143000" y="4614862"/>
            <a:ext cx="5405437"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00" u="none" cap="none" strike="noStrike">
                <a:solidFill>
                  <a:srgbClr val="4338CA"/>
                </a:solidFill>
                <a:latin typeface="Plus Jakarta Sans"/>
                <a:ea typeface="Plus Jakarta Sans"/>
                <a:cs typeface="Plus Jakarta Sans"/>
                <a:sym typeface="Plus Jakarta Sans"/>
              </a:rPr>
              <a:t>10+ minutes of XtraMath practice nightly</a:t>
            </a:r>
            <a:endParaRPr/>
          </a:p>
        </p:txBody>
      </p:sp>
      <p:sp>
        <p:nvSpPr>
          <p:cNvPr id="290" name="Google Shape;290;p18"/>
          <p:cNvSpPr txBox="1"/>
          <p:nvPr/>
        </p:nvSpPr>
        <p:spPr>
          <a:xfrm>
            <a:off x="6762750" y="3090862"/>
            <a:ext cx="5405437"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78350F"/>
                </a:solidFill>
                <a:latin typeface="Plus Jakarta Sans"/>
                <a:ea typeface="Plus Jakarta Sans"/>
                <a:cs typeface="Plus Jakarta Sans"/>
                <a:sym typeface="Plus Jakarta Sans"/>
              </a:rPr>
              <a:t>i-Ready Reading</a:t>
            </a:r>
            <a:endParaRPr/>
          </a:p>
        </p:txBody>
      </p:sp>
      <p:sp>
        <p:nvSpPr>
          <p:cNvPr id="291" name="Google Shape;291;p18"/>
          <p:cNvSpPr txBox="1"/>
          <p:nvPr/>
        </p:nvSpPr>
        <p:spPr>
          <a:xfrm>
            <a:off x="6762750" y="3328987"/>
            <a:ext cx="5405437"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B45309"/>
                </a:solidFill>
                <a:latin typeface="Plus Jakarta Sans"/>
                <a:ea typeface="Plus Jakarta Sans"/>
                <a:cs typeface="Plus Jakarta Sans"/>
                <a:sym typeface="Plus Jakarta Sans"/>
              </a:rPr>
              <a:t>2 completed lessons • 90 mins time-on-task</a:t>
            </a:r>
            <a:endParaRPr/>
          </a:p>
        </p:txBody>
      </p:sp>
      <p:sp>
        <p:nvSpPr>
          <p:cNvPr id="292" name="Google Shape;292;p18"/>
          <p:cNvSpPr txBox="1"/>
          <p:nvPr/>
        </p:nvSpPr>
        <p:spPr>
          <a:xfrm>
            <a:off x="6762750" y="3890962"/>
            <a:ext cx="5405437"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78350F"/>
                </a:solidFill>
                <a:latin typeface="Plus Jakarta Sans"/>
                <a:ea typeface="Plus Jakarta Sans"/>
                <a:cs typeface="Plus Jakarta Sans"/>
                <a:sym typeface="Plus Jakarta Sans"/>
              </a:rPr>
              <a:t>i-Ready Math</a:t>
            </a:r>
            <a:endParaRPr/>
          </a:p>
        </p:txBody>
      </p:sp>
      <p:sp>
        <p:nvSpPr>
          <p:cNvPr id="293" name="Google Shape;293;p18"/>
          <p:cNvSpPr txBox="1"/>
          <p:nvPr/>
        </p:nvSpPr>
        <p:spPr>
          <a:xfrm>
            <a:off x="6762750" y="4129087"/>
            <a:ext cx="5405437"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B45309"/>
                </a:solidFill>
                <a:latin typeface="Plus Jakarta Sans"/>
                <a:ea typeface="Plus Jakarta Sans"/>
                <a:cs typeface="Plus Jakarta Sans"/>
                <a:sym typeface="Plus Jakarta Sans"/>
              </a:rPr>
              <a:t>2 completed lessons • 90 mins time-on-task</a:t>
            </a:r>
            <a:endParaRPr/>
          </a:p>
        </p:txBody>
      </p:sp>
      <p:sp>
        <p:nvSpPr>
          <p:cNvPr id="294" name="Google Shape;294;p18"/>
          <p:cNvSpPr txBox="1"/>
          <p:nvPr/>
        </p:nvSpPr>
        <p:spPr>
          <a:xfrm>
            <a:off x="6762750" y="4691062"/>
            <a:ext cx="5405437"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78350F"/>
                </a:solidFill>
                <a:latin typeface="Plus Jakarta Sans"/>
                <a:ea typeface="Plus Jakarta Sans"/>
                <a:cs typeface="Plus Jakarta Sans"/>
                <a:sym typeface="Plus Jakarta Sans"/>
              </a:rPr>
              <a:t>Humanities Writing</a:t>
            </a:r>
            <a:endParaRPr/>
          </a:p>
        </p:txBody>
      </p:sp>
      <p:sp>
        <p:nvSpPr>
          <p:cNvPr id="295" name="Google Shape;295;p18"/>
          <p:cNvSpPr txBox="1"/>
          <p:nvPr/>
        </p:nvSpPr>
        <p:spPr>
          <a:xfrm>
            <a:off x="6762750" y="4929187"/>
            <a:ext cx="5405437"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B45309"/>
                </a:solidFill>
                <a:latin typeface="Plus Jakarta Sans"/>
                <a:ea typeface="Plus Jakarta Sans"/>
                <a:cs typeface="Plus Jakarta Sans"/>
                <a:sym typeface="Plus Jakarta Sans"/>
              </a:rPr>
              <a:t>1 completed structured essay weekly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99" name="Shape 299"/>
        <p:cNvGrpSpPr/>
        <p:nvPr/>
      </p:nvGrpSpPr>
      <p:grpSpPr>
        <a:xfrm>
          <a:off x="0" y="0"/>
          <a:ext cx="0" cy="0"/>
          <a:chOff x="0" y="0"/>
          <a:chExt cx="0" cy="0"/>
        </a:xfrm>
      </p:grpSpPr>
      <p:sp>
        <p:nvSpPr>
          <p:cNvPr id="300" name="Google Shape;300;p19"/>
          <p:cNvSpPr/>
          <p:nvPr/>
        </p:nvSpPr>
        <p:spPr>
          <a:xfrm>
            <a:off x="609600" y="485775"/>
            <a:ext cx="2457450" cy="295275"/>
          </a:xfrm>
          <a:prstGeom prst="roundRect">
            <a:avLst>
              <a:gd fmla="val 50000" name="adj"/>
            </a:avLst>
          </a:prstGeom>
          <a:solidFill>
            <a:srgbClr val="E0F2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01" name="Google Shape;301;p19"/>
          <p:cNvSpPr/>
          <p:nvPr/>
        </p:nvSpPr>
        <p:spPr>
          <a:xfrm>
            <a:off x="609600" y="1714500"/>
            <a:ext cx="10972800" cy="647700"/>
          </a:xfrm>
          <a:prstGeom prst="roundRect">
            <a:avLst>
              <a:gd fmla="val 20588" name="adj"/>
            </a:avLst>
          </a:prstGeom>
          <a:solidFill>
            <a:srgbClr val="F8FAFC"/>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02" name="Google Shape;302;p19"/>
          <p:cNvSpPr/>
          <p:nvPr/>
        </p:nvSpPr>
        <p:spPr>
          <a:xfrm>
            <a:off x="609600" y="2476500"/>
            <a:ext cx="10972800" cy="647700"/>
          </a:xfrm>
          <a:prstGeom prst="roundRect">
            <a:avLst>
              <a:gd fmla="val 20588" name="adj"/>
            </a:avLst>
          </a:prstGeom>
          <a:solidFill>
            <a:srgbClr val="F8FAFC"/>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03" name="Google Shape;303;p19"/>
          <p:cNvSpPr/>
          <p:nvPr/>
        </p:nvSpPr>
        <p:spPr>
          <a:xfrm>
            <a:off x="609600" y="3238500"/>
            <a:ext cx="10972800" cy="647700"/>
          </a:xfrm>
          <a:prstGeom prst="roundRect">
            <a:avLst>
              <a:gd fmla="val 20588" name="adj"/>
            </a:avLst>
          </a:prstGeom>
          <a:solidFill>
            <a:srgbClr val="F8FAFC"/>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04" name="Google Shape;304;p19"/>
          <p:cNvSpPr/>
          <p:nvPr/>
        </p:nvSpPr>
        <p:spPr>
          <a:xfrm>
            <a:off x="609600" y="4000500"/>
            <a:ext cx="10972800" cy="647700"/>
          </a:xfrm>
          <a:prstGeom prst="roundRect">
            <a:avLst>
              <a:gd fmla="val 20588" name="adj"/>
            </a:avLst>
          </a:prstGeom>
          <a:solidFill>
            <a:srgbClr val="F8FAFC"/>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05" name="Google Shape;305;p19"/>
          <p:cNvSpPr/>
          <p:nvPr/>
        </p:nvSpPr>
        <p:spPr>
          <a:xfrm>
            <a:off x="609600" y="4762500"/>
            <a:ext cx="10972800" cy="647700"/>
          </a:xfrm>
          <a:prstGeom prst="roundRect">
            <a:avLst>
              <a:gd fmla="val 20588" name="adj"/>
            </a:avLst>
          </a:prstGeom>
          <a:solidFill>
            <a:srgbClr val="F8FAFC"/>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06" name="Google Shape;306;p19"/>
          <p:cNvSpPr/>
          <p:nvPr/>
        </p:nvSpPr>
        <p:spPr>
          <a:xfrm>
            <a:off x="609600" y="5524500"/>
            <a:ext cx="10972800" cy="647700"/>
          </a:xfrm>
          <a:prstGeom prst="roundRect">
            <a:avLst>
              <a:gd fmla="val 20588" name="adj"/>
            </a:avLst>
          </a:prstGeom>
          <a:solidFill>
            <a:srgbClr val="F8FAFC"/>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07" name="Google Shape;307;p19"/>
          <p:cNvSpPr/>
          <p:nvPr/>
        </p:nvSpPr>
        <p:spPr>
          <a:xfrm>
            <a:off x="809625" y="1857375"/>
            <a:ext cx="361950" cy="361950"/>
          </a:xfrm>
          <a:prstGeom prst="roundRect">
            <a:avLst>
              <a:gd fmla="val 26315" name="adj"/>
            </a:avLst>
          </a:prstGeom>
          <a:solidFill>
            <a:srgbClr val="EC489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08" name="Google Shape;308;p19"/>
          <p:cNvSpPr/>
          <p:nvPr/>
        </p:nvSpPr>
        <p:spPr>
          <a:xfrm>
            <a:off x="809625" y="2619375"/>
            <a:ext cx="361950" cy="361950"/>
          </a:xfrm>
          <a:prstGeom prst="roundRect">
            <a:avLst>
              <a:gd fmla="val 26315" name="adj"/>
            </a:avLst>
          </a:prstGeom>
          <a:solidFill>
            <a:srgbClr val="8B5CF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09" name="Google Shape;309;p19"/>
          <p:cNvSpPr/>
          <p:nvPr/>
        </p:nvSpPr>
        <p:spPr>
          <a:xfrm>
            <a:off x="809625" y="3381375"/>
            <a:ext cx="361950" cy="361950"/>
          </a:xfrm>
          <a:prstGeom prst="roundRect">
            <a:avLst>
              <a:gd fmla="val 26315" name="adj"/>
            </a:avLst>
          </a:prstGeom>
          <a:solidFill>
            <a:srgbClr val="3B82F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10" name="Google Shape;310;p19"/>
          <p:cNvSpPr/>
          <p:nvPr/>
        </p:nvSpPr>
        <p:spPr>
          <a:xfrm>
            <a:off x="809625" y="4143375"/>
            <a:ext cx="361950" cy="361950"/>
          </a:xfrm>
          <a:prstGeom prst="roundRect">
            <a:avLst>
              <a:gd fmla="val 26315" name="adj"/>
            </a:avLst>
          </a:prstGeom>
          <a:solidFill>
            <a:srgbClr val="10B9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11" name="Google Shape;311;p19"/>
          <p:cNvSpPr/>
          <p:nvPr/>
        </p:nvSpPr>
        <p:spPr>
          <a:xfrm>
            <a:off x="809625" y="4905375"/>
            <a:ext cx="361950" cy="361950"/>
          </a:xfrm>
          <a:prstGeom prst="roundRect">
            <a:avLst>
              <a:gd fmla="val 26315" name="adj"/>
            </a:avLst>
          </a:prstGeom>
          <a:solidFill>
            <a:srgbClr val="F59E0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12" name="Google Shape;312;p19"/>
          <p:cNvSpPr/>
          <p:nvPr/>
        </p:nvSpPr>
        <p:spPr>
          <a:xfrm>
            <a:off x="809625" y="5667375"/>
            <a:ext cx="361950" cy="361950"/>
          </a:xfrm>
          <a:prstGeom prst="roundRect">
            <a:avLst>
              <a:gd fmla="val 26315" name="adj"/>
            </a:avLst>
          </a:prstGeom>
          <a:solidFill>
            <a:srgbClr val="06B6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13" name="Google Shape;313;p19"/>
          <p:cNvSpPr txBox="1"/>
          <p:nvPr/>
        </p:nvSpPr>
        <p:spPr>
          <a:xfrm>
            <a:off x="762000" y="542925"/>
            <a:ext cx="224790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0284C7"/>
                </a:solidFill>
                <a:latin typeface="Plus Jakarta Sans"/>
                <a:ea typeface="Plus Jakarta Sans"/>
                <a:cs typeface="Plus Jakarta Sans"/>
                <a:sym typeface="Plus Jakarta Sans"/>
              </a:rPr>
              <a:t>STRUCTURED FACILITATION</a:t>
            </a:r>
            <a:endParaRPr/>
          </a:p>
        </p:txBody>
      </p:sp>
      <p:sp>
        <p:nvSpPr>
          <p:cNvPr id="314" name="Google Shape;314;p19"/>
          <p:cNvSpPr txBox="1"/>
          <p:nvPr/>
        </p:nvSpPr>
        <p:spPr>
          <a:xfrm>
            <a:off x="609600" y="828675"/>
            <a:ext cx="11582400" cy="5048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150" u="none" cap="none" strike="noStrike">
                <a:solidFill>
                  <a:srgbClr val="0F172A"/>
                </a:solidFill>
                <a:latin typeface="Outfit"/>
                <a:ea typeface="Outfit"/>
                <a:cs typeface="Outfit"/>
                <a:sym typeface="Outfit"/>
              </a:rPr>
              <a:t>Instructional Focus Discussion</a:t>
            </a:r>
            <a:endParaRPr/>
          </a:p>
        </p:txBody>
      </p:sp>
      <p:sp>
        <p:nvSpPr>
          <p:cNvPr id="315" name="Google Shape;315;p19"/>
          <p:cNvSpPr txBox="1"/>
          <p:nvPr/>
        </p:nvSpPr>
        <p:spPr>
          <a:xfrm>
            <a:off x="666750" y="1857375"/>
            <a:ext cx="647700" cy="361950"/>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i="0" lang="en-US" sz="1350" u="none" cap="none" strike="noStrike">
                <a:solidFill>
                  <a:srgbClr val="FFFFFF"/>
                </a:solidFill>
                <a:latin typeface="Plus Jakarta Sans"/>
                <a:ea typeface="Plus Jakarta Sans"/>
                <a:cs typeface="Plus Jakarta Sans"/>
                <a:sym typeface="Plus Jakarta Sans"/>
              </a:rPr>
              <a:t>1</a:t>
            </a:r>
            <a:endParaRPr/>
          </a:p>
        </p:txBody>
      </p:sp>
      <p:sp>
        <p:nvSpPr>
          <p:cNvPr id="316" name="Google Shape;316;p19"/>
          <p:cNvSpPr txBox="1"/>
          <p:nvPr/>
        </p:nvSpPr>
        <p:spPr>
          <a:xfrm>
            <a:off x="1323975" y="1928812"/>
            <a:ext cx="8322468"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1E293B"/>
                </a:solidFill>
                <a:latin typeface="Plus Jakarta Sans"/>
                <a:ea typeface="Plus Jakarta Sans"/>
                <a:cs typeface="Plus Jakarta Sans"/>
                <a:sym typeface="Plus Jakarta Sans"/>
              </a:rPr>
              <a:t>Key Words: What stand out as the key words in our instructional focus statement?</a:t>
            </a:r>
            <a:endParaRPr/>
          </a:p>
        </p:txBody>
      </p:sp>
      <p:sp>
        <p:nvSpPr>
          <p:cNvPr id="317" name="Google Shape;317;p19"/>
          <p:cNvSpPr txBox="1"/>
          <p:nvPr/>
        </p:nvSpPr>
        <p:spPr>
          <a:xfrm>
            <a:off x="666750" y="2619375"/>
            <a:ext cx="647700" cy="361950"/>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i="0" lang="en-US" sz="1350" u="none" cap="none" strike="noStrike">
                <a:solidFill>
                  <a:srgbClr val="FFFFFF"/>
                </a:solidFill>
                <a:latin typeface="Plus Jakarta Sans"/>
                <a:ea typeface="Plus Jakarta Sans"/>
                <a:cs typeface="Plus Jakarta Sans"/>
                <a:sym typeface="Plus Jakarta Sans"/>
              </a:rPr>
              <a:t>2</a:t>
            </a:r>
            <a:endParaRPr/>
          </a:p>
        </p:txBody>
      </p:sp>
      <p:sp>
        <p:nvSpPr>
          <p:cNvPr id="318" name="Google Shape;318;p19"/>
          <p:cNvSpPr txBox="1"/>
          <p:nvPr/>
        </p:nvSpPr>
        <p:spPr>
          <a:xfrm>
            <a:off x="1323975" y="2690812"/>
            <a:ext cx="10108406"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1E293B"/>
                </a:solidFill>
                <a:latin typeface="Plus Jakarta Sans"/>
                <a:ea typeface="Plus Jakarta Sans"/>
                <a:cs typeface="Plus Jakarta Sans"/>
                <a:sym typeface="Plus Jakarta Sans"/>
              </a:rPr>
              <a:t>Key Defining Phrases: Which phrases best define what our academic year will look like day-to-day?</a:t>
            </a:r>
            <a:endParaRPr/>
          </a:p>
        </p:txBody>
      </p:sp>
      <p:sp>
        <p:nvSpPr>
          <p:cNvPr id="319" name="Google Shape;319;p19"/>
          <p:cNvSpPr txBox="1"/>
          <p:nvPr/>
        </p:nvSpPr>
        <p:spPr>
          <a:xfrm>
            <a:off x="666750" y="3381375"/>
            <a:ext cx="647700" cy="361950"/>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i="0" lang="en-US" sz="1350" u="none" cap="none" strike="noStrike">
                <a:solidFill>
                  <a:srgbClr val="FFFFFF"/>
                </a:solidFill>
                <a:latin typeface="Plus Jakarta Sans"/>
                <a:ea typeface="Plus Jakarta Sans"/>
                <a:cs typeface="Plus Jakarta Sans"/>
                <a:sym typeface="Plus Jakarta Sans"/>
              </a:rPr>
              <a:t>3</a:t>
            </a:r>
            <a:endParaRPr/>
          </a:p>
        </p:txBody>
      </p:sp>
      <p:sp>
        <p:nvSpPr>
          <p:cNvPr id="320" name="Google Shape;320;p19"/>
          <p:cNvSpPr txBox="1"/>
          <p:nvPr/>
        </p:nvSpPr>
        <p:spPr>
          <a:xfrm>
            <a:off x="1323975" y="3452812"/>
            <a:ext cx="10868025"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1E293B"/>
                </a:solidFill>
                <a:latin typeface="Plus Jakarta Sans"/>
                <a:ea typeface="Plus Jakarta Sans"/>
                <a:cs typeface="Plus Jakarta Sans"/>
                <a:sym typeface="Plus Jakarta Sans"/>
              </a:rPr>
              <a:t>Interconnectedness (1e &amp; 3c): How does proactive planning in 1e directly enable active student engagement in 3c?</a:t>
            </a:r>
            <a:endParaRPr/>
          </a:p>
        </p:txBody>
      </p:sp>
      <p:sp>
        <p:nvSpPr>
          <p:cNvPr id="321" name="Google Shape;321;p19"/>
          <p:cNvSpPr txBox="1"/>
          <p:nvPr/>
        </p:nvSpPr>
        <p:spPr>
          <a:xfrm>
            <a:off x="666750" y="4143375"/>
            <a:ext cx="647700" cy="361950"/>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i="0" lang="en-US" sz="1350" u="none" cap="none" strike="noStrike">
                <a:solidFill>
                  <a:srgbClr val="F8FAFC"/>
                </a:solidFill>
                <a:latin typeface="Plus Jakarta Sans"/>
                <a:ea typeface="Plus Jakarta Sans"/>
                <a:cs typeface="Plus Jakarta Sans"/>
                <a:sym typeface="Plus Jakarta Sans"/>
              </a:rPr>
              <a:t>4</a:t>
            </a:r>
            <a:endParaRPr/>
          </a:p>
        </p:txBody>
      </p:sp>
      <p:sp>
        <p:nvSpPr>
          <p:cNvPr id="322" name="Google Shape;322;p19"/>
          <p:cNvSpPr txBox="1"/>
          <p:nvPr/>
        </p:nvSpPr>
        <p:spPr>
          <a:xfrm>
            <a:off x="1323975" y="4214812"/>
            <a:ext cx="10868025"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1E293B"/>
                </a:solidFill>
                <a:latin typeface="Plus Jakarta Sans"/>
                <a:ea typeface="Plus Jakarta Sans"/>
                <a:cs typeface="Plus Jakarta Sans"/>
                <a:sym typeface="Plus Jakarta Sans"/>
              </a:rPr>
              <a:t>Importance to Goal: Why is mastering the 1e/3c bridge essential to placing scholars at the center of learning?</a:t>
            </a:r>
            <a:endParaRPr/>
          </a:p>
        </p:txBody>
      </p:sp>
      <p:sp>
        <p:nvSpPr>
          <p:cNvPr id="323" name="Google Shape;323;p19"/>
          <p:cNvSpPr txBox="1"/>
          <p:nvPr/>
        </p:nvSpPr>
        <p:spPr>
          <a:xfrm>
            <a:off x="666750" y="4905375"/>
            <a:ext cx="647700" cy="361950"/>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i="0" lang="en-US" sz="1350" u="none" cap="none" strike="noStrike">
                <a:solidFill>
                  <a:srgbClr val="F8FAFC"/>
                </a:solidFill>
                <a:latin typeface="Plus Jakarta Sans"/>
                <a:ea typeface="Plus Jakarta Sans"/>
                <a:cs typeface="Plus Jakarta Sans"/>
                <a:sym typeface="Plus Jakarta Sans"/>
              </a:rPr>
              <a:t>5</a:t>
            </a:r>
            <a:endParaRPr/>
          </a:p>
        </p:txBody>
      </p:sp>
      <p:sp>
        <p:nvSpPr>
          <p:cNvPr id="324" name="Google Shape;324;p19"/>
          <p:cNvSpPr txBox="1"/>
          <p:nvPr/>
        </p:nvSpPr>
        <p:spPr>
          <a:xfrm>
            <a:off x="1323975" y="4976812"/>
            <a:ext cx="10001250"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1E293B"/>
                </a:solidFill>
                <a:latin typeface="Plus Jakarta Sans"/>
                <a:ea typeface="Plus Jakarta Sans"/>
                <a:cs typeface="Plus Jakarta Sans"/>
                <a:sym typeface="Plus Jakarta Sans"/>
              </a:rPr>
              <a:t>Analytical Framework: How will we measure whether teacher talk is being successfully minimized?</a:t>
            </a:r>
            <a:endParaRPr/>
          </a:p>
        </p:txBody>
      </p:sp>
      <p:sp>
        <p:nvSpPr>
          <p:cNvPr id="325" name="Google Shape;325;p19"/>
          <p:cNvSpPr txBox="1"/>
          <p:nvPr/>
        </p:nvSpPr>
        <p:spPr>
          <a:xfrm>
            <a:off x="666750" y="5667375"/>
            <a:ext cx="647700" cy="361950"/>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i="0" lang="en-US" sz="1350" u="none" cap="none" strike="noStrike">
                <a:solidFill>
                  <a:srgbClr val="F8FAFC"/>
                </a:solidFill>
                <a:latin typeface="Plus Jakarta Sans"/>
                <a:ea typeface="Plus Jakarta Sans"/>
                <a:cs typeface="Plus Jakarta Sans"/>
                <a:sym typeface="Plus Jakarta Sans"/>
              </a:rPr>
              <a:t>6</a:t>
            </a:r>
            <a:endParaRPr/>
          </a:p>
        </p:txBody>
      </p:sp>
      <p:sp>
        <p:nvSpPr>
          <p:cNvPr id="326" name="Google Shape;326;p19"/>
          <p:cNvSpPr txBox="1"/>
          <p:nvPr/>
        </p:nvSpPr>
        <p:spPr>
          <a:xfrm>
            <a:off x="1323975" y="5738812"/>
            <a:ext cx="10868025"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1E293B"/>
                </a:solidFill>
                <a:latin typeface="Plus Jakarta Sans"/>
                <a:ea typeface="Plus Jakarta Sans"/>
                <a:cs typeface="Plus Jakarta Sans"/>
                <a:sym typeface="Plus Jakarta Sans"/>
              </a:rPr>
              <a:t>Family Alignment: How are we supporting families with workload expectations without causing overwhelm?</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330" name="Shape 330"/>
        <p:cNvGrpSpPr/>
        <p:nvPr/>
      </p:nvGrpSpPr>
      <p:grpSpPr>
        <a:xfrm>
          <a:off x="0" y="0"/>
          <a:ext cx="0" cy="0"/>
          <a:chOff x="0" y="0"/>
          <a:chExt cx="0" cy="0"/>
        </a:xfrm>
      </p:grpSpPr>
      <p:sp>
        <p:nvSpPr>
          <p:cNvPr id="331" name="Google Shape;331;p20"/>
          <p:cNvSpPr/>
          <p:nvPr/>
        </p:nvSpPr>
        <p:spPr>
          <a:xfrm>
            <a:off x="9744075" y="719137"/>
            <a:ext cx="1838325" cy="400050"/>
          </a:xfrm>
          <a:prstGeom prst="roundRect">
            <a:avLst>
              <a:gd fmla="val 28571" name="adj"/>
            </a:avLst>
          </a:prstGeom>
          <a:solidFill>
            <a:srgbClr val="DB277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2" name="Google Shape;332;p20"/>
          <p:cNvSpPr/>
          <p:nvPr/>
        </p:nvSpPr>
        <p:spPr>
          <a:xfrm>
            <a:off x="609600" y="2319337"/>
            <a:ext cx="3530500" cy="1514475"/>
          </a:xfrm>
          <a:prstGeom prst="roundRect">
            <a:avLst>
              <a:gd fmla="val 10062"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3" name="Google Shape;333;p20"/>
          <p:cNvSpPr/>
          <p:nvPr/>
        </p:nvSpPr>
        <p:spPr>
          <a:xfrm>
            <a:off x="4330600" y="2319337"/>
            <a:ext cx="3530649" cy="1514475"/>
          </a:xfrm>
          <a:prstGeom prst="roundRect">
            <a:avLst>
              <a:gd fmla="val 10062"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4" name="Google Shape;334;p20"/>
          <p:cNvSpPr/>
          <p:nvPr/>
        </p:nvSpPr>
        <p:spPr>
          <a:xfrm>
            <a:off x="8051750" y="2319337"/>
            <a:ext cx="3530500" cy="1514475"/>
          </a:xfrm>
          <a:prstGeom prst="roundRect">
            <a:avLst>
              <a:gd fmla="val 10062"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5" name="Google Shape;335;p20"/>
          <p:cNvSpPr/>
          <p:nvPr/>
        </p:nvSpPr>
        <p:spPr>
          <a:xfrm>
            <a:off x="609600" y="4024312"/>
            <a:ext cx="3530500" cy="1514475"/>
          </a:xfrm>
          <a:prstGeom prst="roundRect">
            <a:avLst>
              <a:gd fmla="val 10062"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6" name="Google Shape;336;p20"/>
          <p:cNvSpPr/>
          <p:nvPr/>
        </p:nvSpPr>
        <p:spPr>
          <a:xfrm>
            <a:off x="4330600" y="4024312"/>
            <a:ext cx="3530649" cy="1514475"/>
          </a:xfrm>
          <a:prstGeom prst="roundRect">
            <a:avLst>
              <a:gd fmla="val 10062"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7" name="Google Shape;337;p20"/>
          <p:cNvSpPr/>
          <p:nvPr/>
        </p:nvSpPr>
        <p:spPr>
          <a:xfrm>
            <a:off x="8051750" y="4024312"/>
            <a:ext cx="3530500" cy="1514475"/>
          </a:xfrm>
          <a:prstGeom prst="roundRect">
            <a:avLst>
              <a:gd fmla="val 10062"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8" name="Google Shape;338;p20"/>
          <p:cNvSpPr/>
          <p:nvPr/>
        </p:nvSpPr>
        <p:spPr>
          <a:xfrm>
            <a:off x="609600" y="485775"/>
            <a:ext cx="2390775" cy="295275"/>
          </a:xfrm>
          <a:prstGeom prst="roundRect">
            <a:avLst>
              <a:gd fmla="val 50000" name="adj"/>
            </a:avLst>
          </a:prstGeom>
          <a:solidFill>
            <a:srgbClr val="FCE7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9" name="Google Shape;339;p20"/>
          <p:cNvSpPr/>
          <p:nvPr/>
        </p:nvSpPr>
        <p:spPr>
          <a:xfrm>
            <a:off x="609600" y="2319337"/>
            <a:ext cx="3530500" cy="47625"/>
          </a:xfrm>
          <a:prstGeom prst="rect">
            <a:avLst/>
          </a:prstGeom>
          <a:solidFill>
            <a:srgbClr val="2563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40" name="Google Shape;340;p20"/>
          <p:cNvSpPr/>
          <p:nvPr/>
        </p:nvSpPr>
        <p:spPr>
          <a:xfrm>
            <a:off x="4330600" y="2319337"/>
            <a:ext cx="3530649" cy="47625"/>
          </a:xfrm>
          <a:prstGeom prst="rect">
            <a:avLst/>
          </a:prstGeom>
          <a:solidFill>
            <a:srgbClr val="0596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41" name="Google Shape;341;p20"/>
          <p:cNvSpPr/>
          <p:nvPr/>
        </p:nvSpPr>
        <p:spPr>
          <a:xfrm>
            <a:off x="8051750" y="2319337"/>
            <a:ext cx="3530500" cy="47625"/>
          </a:xfrm>
          <a:prstGeom prst="rect">
            <a:avLst/>
          </a:prstGeom>
          <a:solidFill>
            <a:srgbClr val="D9770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42" name="Google Shape;342;p20"/>
          <p:cNvSpPr/>
          <p:nvPr/>
        </p:nvSpPr>
        <p:spPr>
          <a:xfrm>
            <a:off x="609600" y="4024312"/>
            <a:ext cx="3530500" cy="47625"/>
          </a:xfrm>
          <a:prstGeom prst="rect">
            <a:avLst/>
          </a:prstGeom>
          <a:solidFill>
            <a:srgbClr val="7C3AE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43" name="Google Shape;343;p20"/>
          <p:cNvSpPr/>
          <p:nvPr/>
        </p:nvSpPr>
        <p:spPr>
          <a:xfrm>
            <a:off x="4330600" y="4024312"/>
            <a:ext cx="3530649" cy="47625"/>
          </a:xfrm>
          <a:prstGeom prst="rect">
            <a:avLst/>
          </a:prstGeom>
          <a:solidFill>
            <a:srgbClr val="DC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44" name="Google Shape;344;p20"/>
          <p:cNvSpPr/>
          <p:nvPr/>
        </p:nvSpPr>
        <p:spPr>
          <a:xfrm>
            <a:off x="8051750" y="4024312"/>
            <a:ext cx="3530500" cy="47625"/>
          </a:xfrm>
          <a:prstGeom prst="rect">
            <a:avLst/>
          </a:prstGeom>
          <a:solidFill>
            <a:srgbClr val="0891B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45" name="Google Shape;345;p20"/>
          <p:cNvSpPr/>
          <p:nvPr/>
        </p:nvSpPr>
        <p:spPr>
          <a:xfrm>
            <a:off x="3340000" y="2576512"/>
            <a:ext cx="590550" cy="238125"/>
          </a:xfrm>
          <a:prstGeom prst="roundRect">
            <a:avLst>
              <a:gd fmla="val 50000" name="adj"/>
            </a:avLst>
          </a:prstGeom>
          <a:solidFill>
            <a:srgbClr val="DCFC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46" name="Google Shape;346;p20"/>
          <p:cNvSpPr/>
          <p:nvPr/>
        </p:nvSpPr>
        <p:spPr>
          <a:xfrm>
            <a:off x="7080200" y="2576512"/>
            <a:ext cx="571500" cy="238125"/>
          </a:xfrm>
          <a:prstGeom prst="roundRect">
            <a:avLst>
              <a:gd fmla="val 50000" name="adj"/>
            </a:avLst>
          </a:prstGeom>
          <a:solidFill>
            <a:srgbClr val="DCFC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47" name="Google Shape;347;p20"/>
          <p:cNvSpPr/>
          <p:nvPr/>
        </p:nvSpPr>
        <p:spPr>
          <a:xfrm>
            <a:off x="10791676" y="2576512"/>
            <a:ext cx="581025" cy="238125"/>
          </a:xfrm>
          <a:prstGeom prst="roundRect">
            <a:avLst>
              <a:gd fmla="val 50000" name="adj"/>
            </a:avLst>
          </a:prstGeom>
          <a:solidFill>
            <a:srgbClr val="DCFC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48" name="Google Shape;348;p20"/>
          <p:cNvSpPr/>
          <p:nvPr/>
        </p:nvSpPr>
        <p:spPr>
          <a:xfrm>
            <a:off x="3320950" y="4281487"/>
            <a:ext cx="609600" cy="238125"/>
          </a:xfrm>
          <a:prstGeom prst="roundRect">
            <a:avLst>
              <a:gd fmla="val 50000" name="adj"/>
            </a:avLst>
          </a:prstGeom>
          <a:solidFill>
            <a:srgbClr val="DCFC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49" name="Google Shape;349;p20"/>
          <p:cNvSpPr/>
          <p:nvPr/>
        </p:nvSpPr>
        <p:spPr>
          <a:xfrm>
            <a:off x="7080200" y="4281487"/>
            <a:ext cx="571500" cy="238125"/>
          </a:xfrm>
          <a:prstGeom prst="roundRect">
            <a:avLst>
              <a:gd fmla="val 50000" name="adj"/>
            </a:avLst>
          </a:prstGeom>
          <a:solidFill>
            <a:srgbClr val="DCFC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50" name="Google Shape;350;p20"/>
          <p:cNvSpPr/>
          <p:nvPr/>
        </p:nvSpPr>
        <p:spPr>
          <a:xfrm>
            <a:off x="10772626" y="4281487"/>
            <a:ext cx="600075" cy="238125"/>
          </a:xfrm>
          <a:prstGeom prst="roundRect">
            <a:avLst>
              <a:gd fmla="val 50000" name="adj"/>
            </a:avLst>
          </a:prstGeom>
          <a:solidFill>
            <a:srgbClr val="DCFC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51" name="Google Shape;351;p20"/>
          <p:cNvSpPr txBox="1"/>
          <p:nvPr/>
        </p:nvSpPr>
        <p:spPr>
          <a:xfrm>
            <a:off x="9953625" y="814387"/>
            <a:ext cx="1514475" cy="2095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75" u="none" cap="none" strike="noStrike">
                <a:solidFill>
                  <a:srgbClr val="FFFFFF"/>
                </a:solidFill>
                <a:latin typeface="Plus Jakarta Sans"/>
                <a:ea typeface="Plus Jakarta Sans"/>
                <a:cs typeface="Plus Jakarta Sans"/>
                <a:sym typeface="Plus Jakarta Sans"/>
              </a:rPr>
              <a:t>5:25 PM – 6:05 PM</a:t>
            </a:r>
            <a:endParaRPr/>
          </a:p>
        </p:txBody>
      </p:sp>
      <p:sp>
        <p:nvSpPr>
          <p:cNvPr id="352" name="Google Shape;352;p20"/>
          <p:cNvSpPr txBox="1"/>
          <p:nvPr/>
        </p:nvSpPr>
        <p:spPr>
          <a:xfrm>
            <a:off x="762000" y="542925"/>
            <a:ext cx="2181225"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BE185D"/>
                </a:solidFill>
                <a:latin typeface="Plus Jakarta Sans"/>
                <a:ea typeface="Plus Jakarta Sans"/>
                <a:cs typeface="Plus Jakarta Sans"/>
                <a:sym typeface="Plus Jakarta Sans"/>
              </a:rPr>
              <a:t>SECTION 03 • 40 MINUTES</a:t>
            </a:r>
            <a:endParaRPr/>
          </a:p>
        </p:txBody>
      </p:sp>
      <p:sp>
        <p:nvSpPr>
          <p:cNvPr id="353" name="Google Shape;353;p20"/>
          <p:cNvSpPr txBox="1"/>
          <p:nvPr/>
        </p:nvSpPr>
        <p:spPr>
          <a:xfrm>
            <a:off x="609600" y="828675"/>
            <a:ext cx="8663582" cy="4762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0F172A"/>
                </a:solidFill>
                <a:latin typeface="Outfit"/>
                <a:ea typeface="Outfit"/>
                <a:cs typeface="Outfit"/>
                <a:sym typeface="Outfit"/>
              </a:rPr>
              <a:t>CEP Target Benchmarks (2026–2027)</a:t>
            </a:r>
            <a:endParaRPr/>
          </a:p>
        </p:txBody>
      </p:sp>
      <p:sp>
        <p:nvSpPr>
          <p:cNvPr id="354" name="Google Shape;354;p20"/>
          <p:cNvSpPr txBox="1"/>
          <p:nvPr/>
        </p:nvSpPr>
        <p:spPr>
          <a:xfrm>
            <a:off x="819150" y="2871787"/>
            <a:ext cx="3889250" cy="552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450" u="none" cap="none" strike="noStrike">
                <a:solidFill>
                  <a:srgbClr val="0F172A"/>
                </a:solidFill>
                <a:latin typeface="Plus Jakarta Sans"/>
                <a:ea typeface="Plus Jakarta Sans"/>
                <a:cs typeface="Plus Jakarta Sans"/>
                <a:sym typeface="Plus Jakarta Sans"/>
              </a:rPr>
              <a:t>60%</a:t>
            </a:r>
            <a:endParaRPr/>
          </a:p>
        </p:txBody>
      </p:sp>
      <p:sp>
        <p:nvSpPr>
          <p:cNvPr id="355" name="Google Shape;355;p20"/>
          <p:cNvSpPr txBox="1"/>
          <p:nvPr/>
        </p:nvSpPr>
        <p:spPr>
          <a:xfrm>
            <a:off x="819150" y="3443287"/>
            <a:ext cx="388925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64748B"/>
                </a:solidFill>
                <a:latin typeface="Plus Jakarta Sans"/>
                <a:ea typeface="Plus Jakarta Sans"/>
                <a:cs typeface="Plus Jakarta Sans"/>
                <a:sym typeface="Plus Jakarta Sans"/>
              </a:rPr>
              <a:t>NYS ELA Exam Proficiency (up from 46%)</a:t>
            </a:r>
            <a:endParaRPr/>
          </a:p>
        </p:txBody>
      </p:sp>
      <p:sp>
        <p:nvSpPr>
          <p:cNvPr id="356" name="Google Shape;356;p20"/>
          <p:cNvSpPr txBox="1"/>
          <p:nvPr/>
        </p:nvSpPr>
        <p:spPr>
          <a:xfrm>
            <a:off x="4540150" y="2871787"/>
            <a:ext cx="3889437" cy="552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450" u="none" cap="none" strike="noStrike">
                <a:solidFill>
                  <a:srgbClr val="0F172A"/>
                </a:solidFill>
                <a:latin typeface="Plus Jakarta Sans"/>
                <a:ea typeface="Plus Jakarta Sans"/>
                <a:cs typeface="Plus Jakarta Sans"/>
                <a:sym typeface="Plus Jakarta Sans"/>
              </a:rPr>
              <a:t>75%</a:t>
            </a:r>
            <a:endParaRPr/>
          </a:p>
        </p:txBody>
      </p:sp>
      <p:sp>
        <p:nvSpPr>
          <p:cNvPr id="357" name="Google Shape;357;p20"/>
          <p:cNvSpPr txBox="1"/>
          <p:nvPr/>
        </p:nvSpPr>
        <p:spPr>
          <a:xfrm>
            <a:off x="4540150" y="3443287"/>
            <a:ext cx="3889500" cy="173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64748B"/>
                </a:solidFill>
                <a:latin typeface="Plus Jakarta Sans"/>
                <a:ea typeface="Plus Jakarta Sans"/>
                <a:cs typeface="Plus Jakarta Sans"/>
                <a:sym typeface="Plus Jakarta Sans"/>
              </a:rPr>
              <a:t>NYS Math Exam Proficiency (up from </a:t>
            </a:r>
            <a:r>
              <a:rPr b="1" lang="en-US" sz="1125">
                <a:solidFill>
                  <a:srgbClr val="64748B"/>
                </a:solidFill>
                <a:latin typeface="Plus Jakarta Sans"/>
                <a:ea typeface="Plus Jakarta Sans"/>
                <a:cs typeface="Plus Jakarta Sans"/>
                <a:sym typeface="Plus Jakarta Sans"/>
              </a:rPr>
              <a:t>62</a:t>
            </a:r>
            <a:r>
              <a:rPr b="1" i="0" lang="en-US" sz="1125" u="none" cap="none" strike="noStrike">
                <a:solidFill>
                  <a:srgbClr val="64748B"/>
                </a:solidFill>
                <a:latin typeface="Plus Jakarta Sans"/>
                <a:ea typeface="Plus Jakarta Sans"/>
                <a:cs typeface="Plus Jakarta Sans"/>
                <a:sym typeface="Plus Jakarta Sans"/>
              </a:rPr>
              <a:t>%)</a:t>
            </a:r>
            <a:endParaRPr/>
          </a:p>
        </p:txBody>
      </p:sp>
      <p:sp>
        <p:nvSpPr>
          <p:cNvPr id="358" name="Google Shape;358;p20"/>
          <p:cNvSpPr txBox="1"/>
          <p:nvPr/>
        </p:nvSpPr>
        <p:spPr>
          <a:xfrm>
            <a:off x="8261300" y="2871787"/>
            <a:ext cx="3889250" cy="552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450" u="none" cap="none" strike="noStrike">
                <a:solidFill>
                  <a:srgbClr val="0F172A"/>
                </a:solidFill>
                <a:latin typeface="Plus Jakarta Sans"/>
                <a:ea typeface="Plus Jakarta Sans"/>
                <a:cs typeface="Plus Jakarta Sans"/>
                <a:sym typeface="Plus Jakarta Sans"/>
              </a:rPr>
              <a:t>85%</a:t>
            </a:r>
            <a:endParaRPr/>
          </a:p>
        </p:txBody>
      </p:sp>
      <p:sp>
        <p:nvSpPr>
          <p:cNvPr id="359" name="Google Shape;359;p20"/>
          <p:cNvSpPr txBox="1"/>
          <p:nvPr/>
        </p:nvSpPr>
        <p:spPr>
          <a:xfrm>
            <a:off x="8261300" y="3443287"/>
            <a:ext cx="388925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64748B"/>
                </a:solidFill>
                <a:latin typeface="Plus Jakarta Sans"/>
                <a:ea typeface="Plus Jakarta Sans"/>
                <a:cs typeface="Plus Jakarta Sans"/>
                <a:sym typeface="Plus Jakarta Sans"/>
              </a:rPr>
              <a:t>NYC Survey Favorable Environment</a:t>
            </a:r>
            <a:endParaRPr/>
          </a:p>
        </p:txBody>
      </p:sp>
      <p:sp>
        <p:nvSpPr>
          <p:cNvPr id="360" name="Google Shape;360;p20"/>
          <p:cNvSpPr txBox="1"/>
          <p:nvPr/>
        </p:nvSpPr>
        <p:spPr>
          <a:xfrm>
            <a:off x="819150" y="4576762"/>
            <a:ext cx="3889250" cy="552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450" u="none" cap="none" strike="noStrike">
                <a:solidFill>
                  <a:srgbClr val="0F172A"/>
                </a:solidFill>
                <a:latin typeface="Plus Jakarta Sans"/>
                <a:ea typeface="Plus Jakarta Sans"/>
                <a:cs typeface="Plus Jakarta Sans"/>
                <a:sym typeface="Plus Jakarta Sans"/>
              </a:rPr>
              <a:t>60%</a:t>
            </a:r>
            <a:endParaRPr/>
          </a:p>
        </p:txBody>
      </p:sp>
      <p:sp>
        <p:nvSpPr>
          <p:cNvPr id="361" name="Google Shape;361;p20"/>
          <p:cNvSpPr txBox="1"/>
          <p:nvPr/>
        </p:nvSpPr>
        <p:spPr>
          <a:xfrm>
            <a:off x="819150" y="5148262"/>
            <a:ext cx="388925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64748B"/>
                </a:solidFill>
                <a:latin typeface="Plus Jakarta Sans"/>
                <a:ea typeface="Plus Jakarta Sans"/>
                <a:cs typeface="Plus Jakarta Sans"/>
                <a:sym typeface="Plus Jakarta Sans"/>
              </a:rPr>
              <a:t>Scholars Earning HS Credit by June 2027</a:t>
            </a:r>
            <a:endParaRPr/>
          </a:p>
        </p:txBody>
      </p:sp>
      <p:sp>
        <p:nvSpPr>
          <p:cNvPr id="362" name="Google Shape;362;p20"/>
          <p:cNvSpPr txBox="1"/>
          <p:nvPr/>
        </p:nvSpPr>
        <p:spPr>
          <a:xfrm>
            <a:off x="4540150" y="4576762"/>
            <a:ext cx="3889437" cy="552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450" u="none" cap="none" strike="noStrike">
                <a:solidFill>
                  <a:srgbClr val="0F172A"/>
                </a:solidFill>
                <a:latin typeface="Plus Jakarta Sans"/>
                <a:ea typeface="Plus Jakarta Sans"/>
                <a:cs typeface="Plus Jakarta Sans"/>
                <a:sym typeface="Plus Jakarta Sans"/>
              </a:rPr>
              <a:t>25%</a:t>
            </a:r>
            <a:endParaRPr/>
          </a:p>
        </p:txBody>
      </p:sp>
      <p:sp>
        <p:nvSpPr>
          <p:cNvPr id="363" name="Google Shape;363;p20"/>
          <p:cNvSpPr txBox="1"/>
          <p:nvPr/>
        </p:nvSpPr>
        <p:spPr>
          <a:xfrm>
            <a:off x="4540150" y="5148262"/>
            <a:ext cx="3889437"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64748B"/>
                </a:solidFill>
                <a:latin typeface="Plus Jakarta Sans"/>
                <a:ea typeface="Plus Jakarta Sans"/>
                <a:cs typeface="Plus Jakarta Sans"/>
                <a:sym typeface="Plus Jakarta Sans"/>
              </a:rPr>
              <a:t>Chronic Absenteeism (down from 41%)</a:t>
            </a:r>
            <a:endParaRPr/>
          </a:p>
        </p:txBody>
      </p:sp>
      <p:sp>
        <p:nvSpPr>
          <p:cNvPr id="364" name="Google Shape;364;p20"/>
          <p:cNvSpPr txBox="1"/>
          <p:nvPr/>
        </p:nvSpPr>
        <p:spPr>
          <a:xfrm>
            <a:off x="8261300" y="4576762"/>
            <a:ext cx="3889250" cy="5524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450" u="none" cap="none" strike="noStrike">
                <a:solidFill>
                  <a:srgbClr val="0F172A"/>
                </a:solidFill>
                <a:latin typeface="Plus Jakarta Sans"/>
                <a:ea typeface="Plus Jakarta Sans"/>
                <a:cs typeface="Plus Jakarta Sans"/>
                <a:sym typeface="Plus Jakarta Sans"/>
              </a:rPr>
              <a:t>85%</a:t>
            </a:r>
            <a:endParaRPr/>
          </a:p>
        </p:txBody>
      </p:sp>
      <p:sp>
        <p:nvSpPr>
          <p:cNvPr id="365" name="Google Shape;365;p20"/>
          <p:cNvSpPr txBox="1"/>
          <p:nvPr/>
        </p:nvSpPr>
        <p:spPr>
          <a:xfrm>
            <a:off x="8261300" y="5148262"/>
            <a:ext cx="388925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64748B"/>
                </a:solidFill>
                <a:latin typeface="Plus Jakarta Sans"/>
                <a:ea typeface="Plus Jakarta Sans"/>
                <a:cs typeface="Plus Jakarta Sans"/>
                <a:sym typeface="Plus Jakarta Sans"/>
              </a:rPr>
              <a:t>Students with IEPs meeting i-Ready goals</a:t>
            </a:r>
            <a:endParaRPr/>
          </a:p>
        </p:txBody>
      </p:sp>
      <p:sp>
        <p:nvSpPr>
          <p:cNvPr id="366" name="Google Shape;366;p20"/>
          <p:cNvSpPr txBox="1"/>
          <p:nvPr/>
        </p:nvSpPr>
        <p:spPr>
          <a:xfrm>
            <a:off x="819150" y="2605087"/>
            <a:ext cx="1381125"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2563EB"/>
                </a:solidFill>
                <a:latin typeface="Plus Jakarta Sans"/>
                <a:ea typeface="Plus Jakarta Sans"/>
                <a:cs typeface="Plus Jakarta Sans"/>
                <a:sym typeface="Plus Jakarta Sans"/>
              </a:rPr>
              <a:t>PRIORITY 1: ELA</a:t>
            </a:r>
            <a:endParaRPr/>
          </a:p>
        </p:txBody>
      </p:sp>
      <p:sp>
        <p:nvSpPr>
          <p:cNvPr id="367" name="Google Shape;367;p20"/>
          <p:cNvSpPr txBox="1"/>
          <p:nvPr/>
        </p:nvSpPr>
        <p:spPr>
          <a:xfrm>
            <a:off x="3435250" y="2605087"/>
            <a:ext cx="49530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15803D"/>
                </a:solidFill>
                <a:latin typeface="Plus Jakarta Sans"/>
                <a:ea typeface="Plus Jakarta Sans"/>
                <a:cs typeface="Plus Jakarta Sans"/>
                <a:sym typeface="Plus Jakarta Sans"/>
              </a:rPr>
              <a:t>+14%</a:t>
            </a:r>
            <a:endParaRPr/>
          </a:p>
        </p:txBody>
      </p:sp>
      <p:sp>
        <p:nvSpPr>
          <p:cNvPr id="368" name="Google Shape;368;p20"/>
          <p:cNvSpPr txBox="1"/>
          <p:nvPr/>
        </p:nvSpPr>
        <p:spPr>
          <a:xfrm>
            <a:off x="4540150" y="2605087"/>
            <a:ext cx="1571625"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059669"/>
                </a:solidFill>
                <a:latin typeface="Plus Jakarta Sans"/>
                <a:ea typeface="Plus Jakarta Sans"/>
                <a:cs typeface="Plus Jakarta Sans"/>
                <a:sym typeface="Plus Jakarta Sans"/>
              </a:rPr>
              <a:t>PRIORITY 2: MATH</a:t>
            </a:r>
            <a:endParaRPr/>
          </a:p>
        </p:txBody>
      </p:sp>
      <p:sp>
        <p:nvSpPr>
          <p:cNvPr id="369" name="Google Shape;369;p20"/>
          <p:cNvSpPr txBox="1"/>
          <p:nvPr/>
        </p:nvSpPr>
        <p:spPr>
          <a:xfrm>
            <a:off x="7175450" y="2605087"/>
            <a:ext cx="47625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15803D"/>
                </a:solidFill>
                <a:latin typeface="Plus Jakarta Sans"/>
                <a:ea typeface="Plus Jakarta Sans"/>
                <a:cs typeface="Plus Jakarta Sans"/>
                <a:sym typeface="Plus Jakarta Sans"/>
              </a:rPr>
              <a:t>+17%</a:t>
            </a:r>
            <a:endParaRPr/>
          </a:p>
        </p:txBody>
      </p:sp>
      <p:sp>
        <p:nvSpPr>
          <p:cNvPr id="370" name="Google Shape;370;p20"/>
          <p:cNvSpPr txBox="1"/>
          <p:nvPr/>
        </p:nvSpPr>
        <p:spPr>
          <a:xfrm>
            <a:off x="8261300" y="2605087"/>
            <a:ext cx="1750218"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D97706"/>
                </a:solidFill>
                <a:latin typeface="Plus Jakarta Sans"/>
                <a:ea typeface="Plus Jakarta Sans"/>
                <a:cs typeface="Plus Jakarta Sans"/>
                <a:sym typeface="Plus Jakarta Sans"/>
              </a:rPr>
              <a:t>PRIORITY 3: SAFETY</a:t>
            </a:r>
            <a:endParaRPr/>
          </a:p>
        </p:txBody>
      </p:sp>
      <p:sp>
        <p:nvSpPr>
          <p:cNvPr id="371" name="Google Shape;371;p20"/>
          <p:cNvSpPr txBox="1"/>
          <p:nvPr/>
        </p:nvSpPr>
        <p:spPr>
          <a:xfrm>
            <a:off x="10886926" y="2605087"/>
            <a:ext cx="485775"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15803D"/>
                </a:solidFill>
                <a:latin typeface="Plus Jakarta Sans"/>
                <a:ea typeface="Plus Jakarta Sans"/>
                <a:cs typeface="Plus Jakarta Sans"/>
                <a:sym typeface="Plus Jakarta Sans"/>
              </a:rPr>
              <a:t>+15%</a:t>
            </a:r>
            <a:endParaRPr/>
          </a:p>
        </p:txBody>
      </p:sp>
      <p:sp>
        <p:nvSpPr>
          <p:cNvPr id="372" name="Google Shape;372;p20"/>
          <p:cNvSpPr txBox="1"/>
          <p:nvPr/>
        </p:nvSpPr>
        <p:spPr>
          <a:xfrm>
            <a:off x="819150" y="4310062"/>
            <a:ext cx="190500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7C3AED"/>
                </a:solidFill>
                <a:latin typeface="Plus Jakarta Sans"/>
                <a:ea typeface="Plus Jakarta Sans"/>
                <a:cs typeface="Plus Jakarta Sans"/>
                <a:sym typeface="Plus Jakarta Sans"/>
              </a:rPr>
              <a:t>PRIORITY 4: REGENTS</a:t>
            </a:r>
            <a:endParaRPr/>
          </a:p>
        </p:txBody>
      </p:sp>
      <p:sp>
        <p:nvSpPr>
          <p:cNvPr id="373" name="Google Shape;373;p20"/>
          <p:cNvSpPr txBox="1"/>
          <p:nvPr/>
        </p:nvSpPr>
        <p:spPr>
          <a:xfrm>
            <a:off x="3416200" y="4310062"/>
            <a:ext cx="51435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15803D"/>
                </a:solidFill>
                <a:latin typeface="Plus Jakarta Sans"/>
                <a:ea typeface="Plus Jakarta Sans"/>
                <a:cs typeface="Plus Jakarta Sans"/>
                <a:sym typeface="Plus Jakarta Sans"/>
              </a:rPr>
              <a:t>+23%</a:t>
            </a:r>
            <a:endParaRPr/>
          </a:p>
        </p:txBody>
      </p:sp>
      <p:sp>
        <p:nvSpPr>
          <p:cNvPr id="374" name="Google Shape;374;p20"/>
          <p:cNvSpPr txBox="1"/>
          <p:nvPr/>
        </p:nvSpPr>
        <p:spPr>
          <a:xfrm>
            <a:off x="4540150" y="4310062"/>
            <a:ext cx="1750218"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DC2626"/>
                </a:solidFill>
                <a:latin typeface="Plus Jakarta Sans"/>
                <a:ea typeface="Plus Jakarta Sans"/>
                <a:cs typeface="Plus Jakarta Sans"/>
                <a:sym typeface="Plus Jakarta Sans"/>
              </a:rPr>
              <a:t>ATTENDANCE GOAL</a:t>
            </a:r>
            <a:endParaRPr/>
          </a:p>
        </p:txBody>
      </p:sp>
      <p:sp>
        <p:nvSpPr>
          <p:cNvPr id="375" name="Google Shape;375;p20"/>
          <p:cNvSpPr txBox="1"/>
          <p:nvPr/>
        </p:nvSpPr>
        <p:spPr>
          <a:xfrm>
            <a:off x="7175450" y="4310062"/>
            <a:ext cx="47625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15803D"/>
                </a:solidFill>
                <a:latin typeface="Plus Jakarta Sans"/>
                <a:ea typeface="Plus Jakarta Sans"/>
                <a:cs typeface="Plus Jakarta Sans"/>
                <a:sym typeface="Plus Jakarta Sans"/>
              </a:rPr>
              <a:t>-16%</a:t>
            </a:r>
            <a:endParaRPr/>
          </a:p>
        </p:txBody>
      </p:sp>
      <p:sp>
        <p:nvSpPr>
          <p:cNvPr id="376" name="Google Shape;376;p20"/>
          <p:cNvSpPr txBox="1"/>
          <p:nvPr/>
        </p:nvSpPr>
        <p:spPr>
          <a:xfrm>
            <a:off x="8261300" y="4310062"/>
            <a:ext cx="1464468"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0891B2"/>
                </a:solidFill>
                <a:latin typeface="Plus Jakarta Sans"/>
                <a:ea typeface="Plus Jakarta Sans"/>
                <a:cs typeface="Plus Jakarta Sans"/>
                <a:sym typeface="Plus Jakarta Sans"/>
              </a:rPr>
              <a:t>SWD INCLUSION</a:t>
            </a:r>
            <a:endParaRPr/>
          </a:p>
        </p:txBody>
      </p:sp>
      <p:sp>
        <p:nvSpPr>
          <p:cNvPr id="377" name="Google Shape;377;p20"/>
          <p:cNvSpPr txBox="1"/>
          <p:nvPr/>
        </p:nvSpPr>
        <p:spPr>
          <a:xfrm>
            <a:off x="10867876" y="4310062"/>
            <a:ext cx="504825"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15803D"/>
                </a:solidFill>
                <a:latin typeface="Plus Jakarta Sans"/>
                <a:ea typeface="Plus Jakarta Sans"/>
                <a:cs typeface="Plus Jakarta Sans"/>
                <a:sym typeface="Plus Jakarta Sans"/>
              </a:rPr>
              <a:t>+10%</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81" name="Shape 381"/>
        <p:cNvGrpSpPr/>
        <p:nvPr/>
      </p:nvGrpSpPr>
      <p:grpSpPr>
        <a:xfrm>
          <a:off x="0" y="0"/>
          <a:ext cx="0" cy="0"/>
          <a:chOff x="0" y="0"/>
          <a:chExt cx="0" cy="0"/>
        </a:xfrm>
      </p:grpSpPr>
      <p:sp>
        <p:nvSpPr>
          <p:cNvPr id="382" name="Google Shape;382;p21"/>
          <p:cNvSpPr/>
          <p:nvPr/>
        </p:nvSpPr>
        <p:spPr>
          <a:xfrm>
            <a:off x="609600" y="485775"/>
            <a:ext cx="2000250" cy="295275"/>
          </a:xfrm>
          <a:prstGeom prst="roundRect">
            <a:avLst>
              <a:gd fmla="val 50000" name="adj"/>
            </a:avLst>
          </a:prstGeom>
          <a:solidFill>
            <a:srgbClr val="FEF3C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83" name="Google Shape;383;p21"/>
          <p:cNvSpPr/>
          <p:nvPr/>
        </p:nvSpPr>
        <p:spPr>
          <a:xfrm>
            <a:off x="609600" y="1600200"/>
            <a:ext cx="3505200" cy="4724400"/>
          </a:xfrm>
          <a:prstGeom prst="roundRect">
            <a:avLst>
              <a:gd fmla="val 5434" name="adj"/>
            </a:avLst>
          </a:prstGeom>
          <a:solidFill>
            <a:srgbClr val="F8FAFC"/>
          </a:solidFill>
          <a:ln cap="flat" cmpd="sng" w="1905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84" name="Google Shape;384;p21"/>
          <p:cNvSpPr/>
          <p:nvPr/>
        </p:nvSpPr>
        <p:spPr>
          <a:xfrm>
            <a:off x="4343400" y="1600200"/>
            <a:ext cx="3505200" cy="4724400"/>
          </a:xfrm>
          <a:prstGeom prst="roundRect">
            <a:avLst>
              <a:gd fmla="val 5434" name="adj"/>
            </a:avLst>
          </a:prstGeom>
          <a:solidFill>
            <a:srgbClr val="F8FAFC"/>
          </a:solidFill>
          <a:ln cap="flat" cmpd="sng" w="1905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85" name="Google Shape;385;p21"/>
          <p:cNvSpPr/>
          <p:nvPr/>
        </p:nvSpPr>
        <p:spPr>
          <a:xfrm>
            <a:off x="8077200" y="1600200"/>
            <a:ext cx="3505200" cy="4724400"/>
          </a:xfrm>
          <a:prstGeom prst="roundRect">
            <a:avLst>
              <a:gd fmla="val 5434" name="adj"/>
            </a:avLst>
          </a:prstGeom>
          <a:solidFill>
            <a:srgbClr val="F8FAFC"/>
          </a:solidFill>
          <a:ln cap="flat" cmpd="sng" w="1905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86" name="Google Shape;386;p21"/>
          <p:cNvSpPr/>
          <p:nvPr/>
        </p:nvSpPr>
        <p:spPr>
          <a:xfrm>
            <a:off x="933450" y="5591175"/>
            <a:ext cx="2857500" cy="409575"/>
          </a:xfrm>
          <a:prstGeom prst="roundRect">
            <a:avLst>
              <a:gd fmla="val 23255" name="adj"/>
            </a:avLst>
          </a:prstGeom>
          <a:solidFill>
            <a:srgbClr val="DBEA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87" name="Google Shape;387;p21"/>
          <p:cNvSpPr/>
          <p:nvPr/>
        </p:nvSpPr>
        <p:spPr>
          <a:xfrm>
            <a:off x="4667250" y="5410200"/>
            <a:ext cx="2857500" cy="590550"/>
          </a:xfrm>
          <a:prstGeom prst="roundRect">
            <a:avLst>
              <a:gd fmla="val 16129" name="adj"/>
            </a:avLst>
          </a:prstGeom>
          <a:solidFill>
            <a:srgbClr val="D1FAE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88" name="Google Shape;388;p21"/>
          <p:cNvSpPr/>
          <p:nvPr/>
        </p:nvSpPr>
        <p:spPr>
          <a:xfrm>
            <a:off x="8401050" y="5591175"/>
            <a:ext cx="2857500" cy="409575"/>
          </a:xfrm>
          <a:prstGeom prst="roundRect">
            <a:avLst>
              <a:gd fmla="val 23255" name="adj"/>
            </a:avLst>
          </a:prstGeom>
          <a:solidFill>
            <a:srgbClr val="EDE9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89" name="Google Shape;389;p21"/>
          <p:cNvSpPr/>
          <p:nvPr/>
        </p:nvSpPr>
        <p:spPr>
          <a:xfrm>
            <a:off x="933450" y="1866900"/>
            <a:ext cx="962025" cy="314325"/>
          </a:xfrm>
          <a:prstGeom prst="roundRect">
            <a:avLst>
              <a:gd fmla="val 30303" name="adj"/>
            </a:avLst>
          </a:prstGeom>
          <a:solidFill>
            <a:srgbClr val="2563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90" name="Google Shape;390;p21"/>
          <p:cNvSpPr/>
          <p:nvPr/>
        </p:nvSpPr>
        <p:spPr>
          <a:xfrm>
            <a:off x="4667250" y="1866900"/>
            <a:ext cx="1000125" cy="314325"/>
          </a:xfrm>
          <a:prstGeom prst="roundRect">
            <a:avLst>
              <a:gd fmla="val 30303" name="adj"/>
            </a:avLst>
          </a:prstGeom>
          <a:solidFill>
            <a:srgbClr val="10B9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91" name="Google Shape;391;p21"/>
          <p:cNvSpPr/>
          <p:nvPr/>
        </p:nvSpPr>
        <p:spPr>
          <a:xfrm>
            <a:off x="8401050" y="1866900"/>
            <a:ext cx="1000125" cy="314325"/>
          </a:xfrm>
          <a:prstGeom prst="roundRect">
            <a:avLst>
              <a:gd fmla="val 30303" name="adj"/>
            </a:avLst>
          </a:prstGeom>
          <a:solidFill>
            <a:srgbClr val="8B5CF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92" name="Google Shape;392;p21"/>
          <p:cNvSpPr txBox="1"/>
          <p:nvPr/>
        </p:nvSpPr>
        <p:spPr>
          <a:xfrm>
            <a:off x="762000" y="542925"/>
            <a:ext cx="179070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B45309"/>
                </a:solidFill>
                <a:latin typeface="Plus Jakarta Sans"/>
                <a:ea typeface="Plus Jakarta Sans"/>
                <a:cs typeface="Plus Jakarta Sans"/>
                <a:sym typeface="Plus Jakarta Sans"/>
              </a:rPr>
              <a:t>STRATEGIC ANALYSIS</a:t>
            </a:r>
            <a:endParaRPr/>
          </a:p>
        </p:txBody>
      </p:sp>
      <p:sp>
        <p:nvSpPr>
          <p:cNvPr id="393" name="Google Shape;393;p21"/>
          <p:cNvSpPr txBox="1"/>
          <p:nvPr/>
        </p:nvSpPr>
        <p:spPr>
          <a:xfrm>
            <a:off x="609600" y="828675"/>
            <a:ext cx="11582400" cy="5048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150" u="none" cap="none" strike="noStrike">
                <a:solidFill>
                  <a:srgbClr val="0F172A"/>
                </a:solidFill>
                <a:latin typeface="Outfit"/>
                <a:ea typeface="Outfit"/>
                <a:cs typeface="Outfit"/>
                <a:sym typeface="Outfit"/>
              </a:rPr>
              <a:t>CEP Goal Analysis &amp; Strategy</a:t>
            </a:r>
            <a:endParaRPr/>
          </a:p>
        </p:txBody>
      </p:sp>
      <p:sp>
        <p:nvSpPr>
          <p:cNvPr id="394" name="Google Shape;394;p21"/>
          <p:cNvSpPr txBox="1"/>
          <p:nvPr/>
        </p:nvSpPr>
        <p:spPr>
          <a:xfrm>
            <a:off x="1085850" y="1924050"/>
            <a:ext cx="752475"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00" u="none" cap="none" strike="noStrike">
                <a:solidFill>
                  <a:srgbClr val="FFFFFF"/>
                </a:solidFill>
                <a:latin typeface="Plus Jakarta Sans"/>
                <a:ea typeface="Plus Jakarta Sans"/>
                <a:cs typeface="Plus Jakarta Sans"/>
                <a:sym typeface="Plus Jakarta Sans"/>
              </a:rPr>
              <a:t>Q1 Focus</a:t>
            </a:r>
            <a:endParaRPr/>
          </a:p>
        </p:txBody>
      </p:sp>
      <p:sp>
        <p:nvSpPr>
          <p:cNvPr id="395" name="Google Shape;395;p21"/>
          <p:cNvSpPr txBox="1"/>
          <p:nvPr/>
        </p:nvSpPr>
        <p:spPr>
          <a:xfrm>
            <a:off x="933450" y="2314575"/>
            <a:ext cx="3750468" cy="2762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725" u="none" cap="none" strike="noStrike">
                <a:solidFill>
                  <a:srgbClr val="0F172A"/>
                </a:solidFill>
                <a:latin typeface="Outfit"/>
                <a:ea typeface="Outfit"/>
                <a:cs typeface="Outfit"/>
                <a:sym typeface="Outfit"/>
              </a:rPr>
              <a:t>Early Diagnostic Pulse</a:t>
            </a:r>
            <a:endParaRPr/>
          </a:p>
        </p:txBody>
      </p:sp>
      <p:sp>
        <p:nvSpPr>
          <p:cNvPr id="396" name="Google Shape;396;p21"/>
          <p:cNvSpPr txBox="1"/>
          <p:nvPr/>
        </p:nvSpPr>
        <p:spPr>
          <a:xfrm>
            <a:off x="933450" y="2705100"/>
            <a:ext cx="2952750" cy="971550"/>
          </a:xfrm>
          <a:prstGeom prst="rect">
            <a:avLst/>
          </a:prstGeom>
          <a:noFill/>
          <a:ln>
            <a:noFill/>
          </a:ln>
        </p:spPr>
        <p:txBody>
          <a:bodyPr anchorCtr="0" anchor="t" bIns="0" lIns="0" spcFirstLastPara="1" rIns="0" wrap="square" tIns="0">
            <a:spAutoFit/>
          </a:bodyPr>
          <a:lstStyle/>
          <a:p>
            <a:pPr indent="0" lvl="0" marL="0" marR="0" rtl="0" algn="l">
              <a:lnSpc>
                <a:spcPct val="149960"/>
              </a:lnSpc>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What baseline diagnostic data will give us our first pulse check on the 14% ELA and 17% Math proficiency leaps?</a:t>
            </a:r>
            <a:endParaRPr/>
          </a:p>
        </p:txBody>
      </p:sp>
      <p:sp>
        <p:nvSpPr>
          <p:cNvPr id="397" name="Google Shape;397;p21"/>
          <p:cNvSpPr txBox="1"/>
          <p:nvPr/>
        </p:nvSpPr>
        <p:spPr>
          <a:xfrm>
            <a:off x="1085850" y="5705475"/>
            <a:ext cx="3190875"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1E40AF"/>
                </a:solidFill>
                <a:latin typeface="Plus Jakarta Sans"/>
                <a:ea typeface="Plus Jakarta Sans"/>
                <a:cs typeface="Plus Jakarta Sans"/>
                <a:sym typeface="Plus Jakarta Sans"/>
              </a:rPr>
              <a:t>Key Tool: i-Ready Diagnostic 1 Data</a:t>
            </a:r>
            <a:endParaRPr/>
          </a:p>
        </p:txBody>
      </p:sp>
      <p:sp>
        <p:nvSpPr>
          <p:cNvPr id="398" name="Google Shape;398;p21"/>
          <p:cNvSpPr txBox="1"/>
          <p:nvPr/>
        </p:nvSpPr>
        <p:spPr>
          <a:xfrm>
            <a:off x="4819650" y="1924050"/>
            <a:ext cx="790575"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00" u="none" cap="none" strike="noStrike">
                <a:solidFill>
                  <a:srgbClr val="F8FAFC"/>
                </a:solidFill>
                <a:latin typeface="Plus Jakarta Sans"/>
                <a:ea typeface="Plus Jakarta Sans"/>
                <a:cs typeface="Plus Jakarta Sans"/>
                <a:sym typeface="Plus Jakarta Sans"/>
              </a:rPr>
              <a:t>Q2 Focus</a:t>
            </a:r>
            <a:endParaRPr/>
          </a:p>
        </p:txBody>
      </p:sp>
      <p:sp>
        <p:nvSpPr>
          <p:cNvPr id="399" name="Google Shape;399;p21"/>
          <p:cNvSpPr txBox="1"/>
          <p:nvPr/>
        </p:nvSpPr>
        <p:spPr>
          <a:xfrm>
            <a:off x="4667250" y="2314575"/>
            <a:ext cx="3750468" cy="2762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725" u="none" cap="none" strike="noStrike">
                <a:solidFill>
                  <a:srgbClr val="0F172A"/>
                </a:solidFill>
                <a:latin typeface="Outfit"/>
                <a:ea typeface="Outfit"/>
                <a:cs typeface="Outfit"/>
                <a:sym typeface="Outfit"/>
              </a:rPr>
              <a:t>Attendance Outreach</a:t>
            </a:r>
            <a:endParaRPr/>
          </a:p>
        </p:txBody>
      </p:sp>
      <p:sp>
        <p:nvSpPr>
          <p:cNvPr id="400" name="Google Shape;400;p21"/>
          <p:cNvSpPr txBox="1"/>
          <p:nvPr/>
        </p:nvSpPr>
        <p:spPr>
          <a:xfrm>
            <a:off x="4667250" y="2705100"/>
            <a:ext cx="2952750" cy="728662"/>
          </a:xfrm>
          <a:prstGeom prst="rect">
            <a:avLst/>
          </a:prstGeom>
          <a:noFill/>
          <a:ln>
            <a:noFill/>
          </a:ln>
        </p:spPr>
        <p:txBody>
          <a:bodyPr anchorCtr="0" anchor="t" bIns="0" lIns="0" spcFirstLastPara="1" rIns="0" wrap="square" tIns="0">
            <a:spAutoFit/>
          </a:bodyPr>
          <a:lstStyle/>
          <a:p>
            <a:pPr indent="0" lvl="0" marL="0" marR="0" rtl="0" algn="l">
              <a:lnSpc>
                <a:spcPct val="149960"/>
              </a:lnSpc>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Dropping chronic absenteeism to 25% is an aggressive target. What specific incentives start this month?</a:t>
            </a:r>
            <a:endParaRPr/>
          </a:p>
        </p:txBody>
      </p:sp>
      <p:sp>
        <p:nvSpPr>
          <p:cNvPr id="401" name="Google Shape;401;p21"/>
          <p:cNvSpPr txBox="1"/>
          <p:nvPr/>
        </p:nvSpPr>
        <p:spPr>
          <a:xfrm>
            <a:off x="4819650" y="5524500"/>
            <a:ext cx="2647950" cy="3619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065F46"/>
                </a:solidFill>
                <a:latin typeface="Plus Jakarta Sans"/>
                <a:ea typeface="Plus Jakarta Sans"/>
                <a:cs typeface="Plus Jakarta Sans"/>
                <a:sym typeface="Plus Jakarta Sans"/>
              </a:rPr>
              <a:t>Key Team: Attendance Support Team</a:t>
            </a:r>
            <a:endParaRPr/>
          </a:p>
        </p:txBody>
      </p:sp>
      <p:sp>
        <p:nvSpPr>
          <p:cNvPr id="402" name="Google Shape;402;p21"/>
          <p:cNvSpPr txBox="1"/>
          <p:nvPr/>
        </p:nvSpPr>
        <p:spPr>
          <a:xfrm>
            <a:off x="8553450" y="1924050"/>
            <a:ext cx="790575"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00" u="none" cap="none" strike="noStrike">
                <a:solidFill>
                  <a:srgbClr val="FFFFFF"/>
                </a:solidFill>
                <a:latin typeface="Plus Jakarta Sans"/>
                <a:ea typeface="Plus Jakarta Sans"/>
                <a:cs typeface="Plus Jakarta Sans"/>
                <a:sym typeface="Plus Jakarta Sans"/>
              </a:rPr>
              <a:t>Q3 Focus</a:t>
            </a:r>
            <a:endParaRPr/>
          </a:p>
        </p:txBody>
      </p:sp>
      <p:sp>
        <p:nvSpPr>
          <p:cNvPr id="403" name="Google Shape;403;p21"/>
          <p:cNvSpPr txBox="1"/>
          <p:nvPr/>
        </p:nvSpPr>
        <p:spPr>
          <a:xfrm>
            <a:off x="8401050" y="2314575"/>
            <a:ext cx="3750468" cy="2762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725" u="none" cap="none" strike="noStrike">
                <a:solidFill>
                  <a:srgbClr val="0F172A"/>
                </a:solidFill>
                <a:latin typeface="Outfit"/>
                <a:ea typeface="Outfit"/>
                <a:cs typeface="Outfit"/>
                <a:sym typeface="Outfit"/>
              </a:rPr>
              <a:t>SWD Instructional Tools</a:t>
            </a:r>
            <a:endParaRPr/>
          </a:p>
        </p:txBody>
      </p:sp>
      <p:sp>
        <p:nvSpPr>
          <p:cNvPr id="404" name="Google Shape;404;p21"/>
          <p:cNvSpPr txBox="1"/>
          <p:nvPr/>
        </p:nvSpPr>
        <p:spPr>
          <a:xfrm>
            <a:off x="8401050" y="2705100"/>
            <a:ext cx="2952750" cy="971550"/>
          </a:xfrm>
          <a:prstGeom prst="rect">
            <a:avLst/>
          </a:prstGeom>
          <a:noFill/>
          <a:ln>
            <a:noFill/>
          </a:ln>
        </p:spPr>
        <p:txBody>
          <a:bodyPr anchorCtr="0" anchor="t" bIns="0" lIns="0" spcFirstLastPara="1" rIns="0" wrap="square" tIns="0">
            <a:spAutoFit/>
          </a:bodyPr>
          <a:lstStyle/>
          <a:p>
            <a:pPr indent="0" lvl="0" marL="0" marR="0" rtl="0" algn="l">
              <a:lnSpc>
                <a:spcPct val="149960"/>
              </a:lnSpc>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What adaptive tools and co-teaching structures support our SWD cohort in reaching the 85% goal?</a:t>
            </a:r>
            <a:endParaRPr/>
          </a:p>
        </p:txBody>
      </p:sp>
      <p:sp>
        <p:nvSpPr>
          <p:cNvPr id="405" name="Google Shape;405;p21"/>
          <p:cNvSpPr txBox="1"/>
          <p:nvPr/>
        </p:nvSpPr>
        <p:spPr>
          <a:xfrm>
            <a:off x="8553450" y="5705475"/>
            <a:ext cx="3190875"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5B21B6"/>
                </a:solidFill>
                <a:latin typeface="Plus Jakarta Sans"/>
                <a:ea typeface="Plus Jakarta Sans"/>
                <a:cs typeface="Plus Jakarta Sans"/>
                <a:sym typeface="Plus Jakarta Sans"/>
              </a:rPr>
              <a:t>Key Model: ICT &amp; Special Education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8B09"/>
        </a:solidFill>
      </p:bgPr>
    </p:bg>
    <p:spTree>
      <p:nvGrpSpPr>
        <p:cNvPr id="409" name="Shape 409"/>
        <p:cNvGrpSpPr/>
        <p:nvPr/>
      </p:nvGrpSpPr>
      <p:grpSpPr>
        <a:xfrm>
          <a:off x="0" y="0"/>
          <a:ext cx="0" cy="0"/>
          <a:chOff x="0" y="0"/>
          <a:chExt cx="0" cy="0"/>
        </a:xfrm>
      </p:grpSpPr>
      <p:pic>
        <p:nvPicPr>
          <p:cNvPr descr="image.png" id="410" name="Google Shape;410;p2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411" name="Google Shape;411;p22"/>
          <p:cNvSpPr/>
          <p:nvPr/>
        </p:nvSpPr>
        <p:spPr>
          <a:xfrm>
            <a:off x="5014912" y="2952750"/>
            <a:ext cx="2162175" cy="371475"/>
          </a:xfrm>
          <a:prstGeom prst="roundRect">
            <a:avLst>
              <a:gd fmla="val 50000"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412" name="Google Shape;412;p22"/>
          <p:cNvPicPr preferRelativeResize="0"/>
          <p:nvPr/>
        </p:nvPicPr>
        <p:blipFill rotWithShape="1">
          <a:blip r:embed="rId4">
            <a:alphaModFix/>
          </a:blip>
          <a:srcRect b="0" l="0" r="0" t="0"/>
          <a:stretch/>
        </p:blipFill>
        <p:spPr>
          <a:xfrm>
            <a:off x="5638800" y="1809750"/>
            <a:ext cx="914400" cy="914400"/>
          </a:xfrm>
          <a:prstGeom prst="rect">
            <a:avLst/>
          </a:prstGeom>
          <a:noFill/>
          <a:ln>
            <a:noFill/>
          </a:ln>
        </p:spPr>
      </p:pic>
      <p:pic>
        <p:nvPicPr>
          <p:cNvPr descr="image.png" id="413" name="Google Shape;413;p22"/>
          <p:cNvPicPr preferRelativeResize="0"/>
          <p:nvPr/>
        </p:nvPicPr>
        <p:blipFill rotWithShape="1">
          <a:blip r:embed="rId5">
            <a:alphaModFix/>
          </a:blip>
          <a:srcRect b="0" l="0" r="0" t="0"/>
          <a:stretch/>
        </p:blipFill>
        <p:spPr>
          <a:xfrm>
            <a:off x="5886450" y="2057400"/>
            <a:ext cx="419100" cy="419100"/>
          </a:xfrm>
          <a:prstGeom prst="rect">
            <a:avLst/>
          </a:prstGeom>
          <a:noFill/>
          <a:ln>
            <a:noFill/>
          </a:ln>
        </p:spPr>
      </p:pic>
      <p:sp>
        <p:nvSpPr>
          <p:cNvPr id="414" name="Google Shape;414;p22"/>
          <p:cNvSpPr txBox="1"/>
          <p:nvPr/>
        </p:nvSpPr>
        <p:spPr>
          <a:xfrm>
            <a:off x="4992290" y="3028950"/>
            <a:ext cx="2207418" cy="21907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350" u="none" cap="none" strike="noStrike">
                <a:solidFill>
                  <a:srgbClr val="B45309"/>
                </a:solidFill>
                <a:latin typeface="Plus Jakarta Sans"/>
                <a:ea typeface="Plus Jakarta Sans"/>
                <a:cs typeface="Plus Jakarta Sans"/>
                <a:sym typeface="Plus Jakarta Sans"/>
              </a:rPr>
              <a:t>6:05 PM – 6:15 PM</a:t>
            </a:r>
            <a:endParaRPr/>
          </a:p>
        </p:txBody>
      </p:sp>
      <p:sp>
        <p:nvSpPr>
          <p:cNvPr id="415" name="Google Shape;415;p22"/>
          <p:cNvSpPr txBox="1"/>
          <p:nvPr/>
        </p:nvSpPr>
        <p:spPr>
          <a:xfrm>
            <a:off x="351532" y="3514725"/>
            <a:ext cx="11488935" cy="7239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4500" u="none" cap="none" strike="noStrike">
                <a:solidFill>
                  <a:srgbClr val="F8FAFC"/>
                </a:solidFill>
                <a:latin typeface="Outfit"/>
                <a:ea typeface="Outfit"/>
                <a:cs typeface="Outfit"/>
                <a:sym typeface="Outfit"/>
              </a:rPr>
              <a:t>10-Minute Health &amp; Screen Break</a:t>
            </a:r>
            <a:endParaRPr/>
          </a:p>
        </p:txBody>
      </p:sp>
      <p:sp>
        <p:nvSpPr>
          <p:cNvPr id="416" name="Google Shape;416;p22"/>
          <p:cNvSpPr txBox="1"/>
          <p:nvPr/>
        </p:nvSpPr>
        <p:spPr>
          <a:xfrm>
            <a:off x="1928812" y="4391025"/>
            <a:ext cx="8334375" cy="657225"/>
          </a:xfrm>
          <a:prstGeom prst="rect">
            <a:avLst/>
          </a:prstGeom>
          <a:noFill/>
          <a:ln>
            <a:noFill/>
          </a:ln>
        </p:spPr>
        <p:txBody>
          <a:bodyPr anchorCtr="0" anchor="t" bIns="0" lIns="0" spcFirstLastPara="1" rIns="0" wrap="square" tIns="0">
            <a:spAutoFit/>
          </a:bodyPr>
          <a:lstStyle/>
          <a:p>
            <a:pPr indent="0" lvl="0" marL="0" marR="0" rtl="0" algn="ctr">
              <a:lnSpc>
                <a:spcPct val="149971"/>
              </a:lnSpc>
              <a:spcBef>
                <a:spcPts val="0"/>
              </a:spcBef>
              <a:spcAft>
                <a:spcPts val="0"/>
              </a:spcAft>
              <a:buNone/>
            </a:pPr>
            <a:r>
              <a:rPr b="0" i="0" lang="en-US" sz="1725" u="none" cap="none" strike="noStrike">
                <a:solidFill>
                  <a:srgbClr val="F8FAFC"/>
                </a:solidFill>
                <a:latin typeface="Plus Jakarta Sans"/>
                <a:ea typeface="Plus Jakarta Sans"/>
                <a:cs typeface="Plus Jakarta Sans"/>
                <a:sym typeface="Plus Jakarta Sans"/>
              </a:rPr>
              <a:t>Please step away, stretch, and refresh. We will reconvene promptly at 6:15 PM for Cultural Programming &amp; Open Forum.</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AF9"/>
        </a:solidFill>
      </p:bgPr>
    </p:bg>
    <p:spTree>
      <p:nvGrpSpPr>
        <p:cNvPr id="420" name="Shape 420"/>
        <p:cNvGrpSpPr/>
        <p:nvPr/>
      </p:nvGrpSpPr>
      <p:grpSpPr>
        <a:xfrm>
          <a:off x="0" y="0"/>
          <a:ext cx="0" cy="0"/>
          <a:chOff x="0" y="0"/>
          <a:chExt cx="0" cy="0"/>
        </a:xfrm>
      </p:grpSpPr>
      <p:sp>
        <p:nvSpPr>
          <p:cNvPr id="421" name="Google Shape;421;p23"/>
          <p:cNvSpPr/>
          <p:nvPr/>
        </p:nvSpPr>
        <p:spPr>
          <a:xfrm>
            <a:off x="9782175" y="719137"/>
            <a:ext cx="1800225" cy="400050"/>
          </a:xfrm>
          <a:prstGeom prst="roundRect">
            <a:avLst>
              <a:gd fmla="val 28571" name="adj"/>
            </a:avLst>
          </a:prstGeom>
          <a:solidFill>
            <a:srgbClr val="0284C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22" name="Google Shape;422;p23"/>
          <p:cNvSpPr/>
          <p:nvPr/>
        </p:nvSpPr>
        <p:spPr>
          <a:xfrm>
            <a:off x="609600" y="2305050"/>
            <a:ext cx="5410200" cy="981075"/>
          </a:xfrm>
          <a:prstGeom prst="roundRect">
            <a:avLst>
              <a:gd fmla="val 15533" name="adj"/>
            </a:avLst>
          </a:prstGeom>
          <a:solidFill>
            <a:srgbClr val="FFFFFF"/>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23" name="Google Shape;423;p23"/>
          <p:cNvSpPr/>
          <p:nvPr/>
        </p:nvSpPr>
        <p:spPr>
          <a:xfrm>
            <a:off x="6172200" y="2305050"/>
            <a:ext cx="5410200" cy="981075"/>
          </a:xfrm>
          <a:prstGeom prst="roundRect">
            <a:avLst>
              <a:gd fmla="val 15533" name="adj"/>
            </a:avLst>
          </a:prstGeom>
          <a:solidFill>
            <a:srgbClr val="FFFFFF"/>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24" name="Google Shape;424;p23"/>
          <p:cNvSpPr/>
          <p:nvPr/>
        </p:nvSpPr>
        <p:spPr>
          <a:xfrm>
            <a:off x="609600" y="3438525"/>
            <a:ext cx="5410200" cy="981075"/>
          </a:xfrm>
          <a:prstGeom prst="roundRect">
            <a:avLst>
              <a:gd fmla="val 15533" name="adj"/>
            </a:avLst>
          </a:prstGeom>
          <a:solidFill>
            <a:srgbClr val="FFFFFF"/>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25" name="Google Shape;425;p23"/>
          <p:cNvSpPr/>
          <p:nvPr/>
        </p:nvSpPr>
        <p:spPr>
          <a:xfrm>
            <a:off x="6172200" y="3438525"/>
            <a:ext cx="5410200" cy="981075"/>
          </a:xfrm>
          <a:prstGeom prst="roundRect">
            <a:avLst>
              <a:gd fmla="val 15533" name="adj"/>
            </a:avLst>
          </a:prstGeom>
          <a:solidFill>
            <a:srgbClr val="FFFFFF"/>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26" name="Google Shape;426;p23"/>
          <p:cNvSpPr/>
          <p:nvPr/>
        </p:nvSpPr>
        <p:spPr>
          <a:xfrm>
            <a:off x="609600" y="4572000"/>
            <a:ext cx="5410200" cy="981075"/>
          </a:xfrm>
          <a:prstGeom prst="roundRect">
            <a:avLst>
              <a:gd fmla="val 15533" name="adj"/>
            </a:avLst>
          </a:prstGeom>
          <a:solidFill>
            <a:srgbClr val="FFFFFF"/>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27" name="Google Shape;427;p23"/>
          <p:cNvSpPr/>
          <p:nvPr/>
        </p:nvSpPr>
        <p:spPr>
          <a:xfrm>
            <a:off x="6172200" y="4572000"/>
            <a:ext cx="5410200" cy="981075"/>
          </a:xfrm>
          <a:prstGeom prst="roundRect">
            <a:avLst>
              <a:gd fmla="val 15533" name="adj"/>
            </a:avLst>
          </a:prstGeom>
          <a:solidFill>
            <a:srgbClr val="FFFFFF"/>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28" name="Google Shape;428;p23"/>
          <p:cNvSpPr/>
          <p:nvPr/>
        </p:nvSpPr>
        <p:spPr>
          <a:xfrm>
            <a:off x="609600" y="485775"/>
            <a:ext cx="2390775" cy="295275"/>
          </a:xfrm>
          <a:prstGeom prst="roundRect">
            <a:avLst>
              <a:gd fmla="val 50000" name="adj"/>
            </a:avLst>
          </a:prstGeom>
          <a:solidFill>
            <a:srgbClr val="E0F2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29" name="Google Shape;429;p23"/>
          <p:cNvSpPr/>
          <p:nvPr/>
        </p:nvSpPr>
        <p:spPr>
          <a:xfrm>
            <a:off x="809625" y="2466975"/>
            <a:ext cx="609600" cy="657225"/>
          </a:xfrm>
          <a:prstGeom prst="roundRect">
            <a:avLst>
              <a:gd fmla="val 18750" name="adj"/>
            </a:avLst>
          </a:prstGeom>
          <a:solidFill>
            <a:srgbClr val="2563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30" name="Google Shape;430;p23"/>
          <p:cNvSpPr/>
          <p:nvPr/>
        </p:nvSpPr>
        <p:spPr>
          <a:xfrm>
            <a:off x="6372225" y="2466975"/>
            <a:ext cx="609600" cy="657225"/>
          </a:xfrm>
          <a:prstGeom prst="roundRect">
            <a:avLst>
              <a:gd fmla="val 18750" name="adj"/>
            </a:avLst>
          </a:prstGeom>
          <a:solidFill>
            <a:srgbClr val="8B5CF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31" name="Google Shape;431;p23"/>
          <p:cNvSpPr/>
          <p:nvPr/>
        </p:nvSpPr>
        <p:spPr>
          <a:xfrm>
            <a:off x="809625" y="3600450"/>
            <a:ext cx="666750" cy="657225"/>
          </a:xfrm>
          <a:prstGeom prst="roundRect">
            <a:avLst>
              <a:gd fmla="val 17391" name="adj"/>
            </a:avLst>
          </a:prstGeom>
          <a:solidFill>
            <a:srgbClr val="10B9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32" name="Google Shape;432;p23"/>
          <p:cNvSpPr/>
          <p:nvPr/>
        </p:nvSpPr>
        <p:spPr>
          <a:xfrm>
            <a:off x="6372225" y="3600450"/>
            <a:ext cx="666750" cy="657225"/>
          </a:xfrm>
          <a:prstGeom prst="roundRect">
            <a:avLst>
              <a:gd fmla="val 17391" name="adj"/>
            </a:avLst>
          </a:prstGeom>
          <a:solidFill>
            <a:srgbClr val="F59E0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33" name="Google Shape;433;p23"/>
          <p:cNvSpPr/>
          <p:nvPr/>
        </p:nvSpPr>
        <p:spPr>
          <a:xfrm>
            <a:off x="809625" y="4733925"/>
            <a:ext cx="666750" cy="657225"/>
          </a:xfrm>
          <a:prstGeom prst="roundRect">
            <a:avLst>
              <a:gd fmla="val 17391" name="adj"/>
            </a:avLst>
          </a:prstGeom>
          <a:solidFill>
            <a:srgbClr val="EC489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34" name="Google Shape;434;p23"/>
          <p:cNvSpPr/>
          <p:nvPr/>
        </p:nvSpPr>
        <p:spPr>
          <a:xfrm>
            <a:off x="6372225" y="4733925"/>
            <a:ext cx="609600" cy="657225"/>
          </a:xfrm>
          <a:prstGeom prst="roundRect">
            <a:avLst>
              <a:gd fmla="val 18750" name="adj"/>
            </a:avLst>
          </a:prstGeom>
          <a:solidFill>
            <a:srgbClr val="06B6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35" name="Google Shape;435;p23"/>
          <p:cNvSpPr txBox="1"/>
          <p:nvPr/>
        </p:nvSpPr>
        <p:spPr>
          <a:xfrm>
            <a:off x="9991725" y="814387"/>
            <a:ext cx="1476300" cy="196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75" u="none" cap="none" strike="noStrike">
                <a:solidFill>
                  <a:srgbClr val="FFFFFF"/>
                </a:solidFill>
                <a:latin typeface="Plus Jakarta Sans"/>
                <a:ea typeface="Plus Jakarta Sans"/>
                <a:cs typeface="Plus Jakarta Sans"/>
                <a:sym typeface="Plus Jakarta Sans"/>
              </a:rPr>
              <a:t>6:15 PM – 6:</a:t>
            </a:r>
            <a:r>
              <a:rPr b="1" lang="en-US" sz="1275">
                <a:solidFill>
                  <a:srgbClr val="FFFFFF"/>
                </a:solidFill>
                <a:latin typeface="Plus Jakarta Sans"/>
                <a:ea typeface="Plus Jakarta Sans"/>
                <a:cs typeface="Plus Jakarta Sans"/>
                <a:sym typeface="Plus Jakarta Sans"/>
              </a:rPr>
              <a:t>3</a:t>
            </a:r>
            <a:r>
              <a:rPr b="1" i="0" lang="en-US" sz="1275" u="none" cap="none" strike="noStrike">
                <a:solidFill>
                  <a:srgbClr val="FFFFFF"/>
                </a:solidFill>
                <a:latin typeface="Plus Jakarta Sans"/>
                <a:ea typeface="Plus Jakarta Sans"/>
                <a:cs typeface="Plus Jakarta Sans"/>
                <a:sym typeface="Plus Jakarta Sans"/>
              </a:rPr>
              <a:t>5 PM</a:t>
            </a:r>
            <a:endParaRPr/>
          </a:p>
        </p:txBody>
      </p:sp>
      <p:sp>
        <p:nvSpPr>
          <p:cNvPr id="436" name="Google Shape;436;p23"/>
          <p:cNvSpPr txBox="1"/>
          <p:nvPr/>
        </p:nvSpPr>
        <p:spPr>
          <a:xfrm>
            <a:off x="762000" y="542925"/>
            <a:ext cx="2181225"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0284C7"/>
                </a:solidFill>
                <a:latin typeface="Plus Jakarta Sans"/>
                <a:ea typeface="Plus Jakarta Sans"/>
                <a:cs typeface="Plus Jakarta Sans"/>
                <a:sym typeface="Plus Jakarta Sans"/>
              </a:rPr>
              <a:t>SECTION 04 • 30 MINUTES</a:t>
            </a:r>
            <a:endParaRPr/>
          </a:p>
        </p:txBody>
      </p:sp>
      <p:sp>
        <p:nvSpPr>
          <p:cNvPr id="437" name="Google Shape;437;p23"/>
          <p:cNvSpPr txBox="1"/>
          <p:nvPr/>
        </p:nvSpPr>
        <p:spPr>
          <a:xfrm>
            <a:off x="609600" y="828675"/>
            <a:ext cx="8663582" cy="4762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0F172A"/>
                </a:solidFill>
                <a:latin typeface="Outfit"/>
                <a:ea typeface="Outfit"/>
                <a:cs typeface="Outfit"/>
                <a:sym typeface="Outfit"/>
              </a:rPr>
              <a:t>Upcoming Events &amp; Cultural Calendar</a:t>
            </a:r>
            <a:endParaRPr/>
          </a:p>
        </p:txBody>
      </p:sp>
      <p:sp>
        <p:nvSpPr>
          <p:cNvPr id="438" name="Google Shape;438;p23"/>
          <p:cNvSpPr txBox="1"/>
          <p:nvPr/>
        </p:nvSpPr>
        <p:spPr>
          <a:xfrm>
            <a:off x="838200" y="2562225"/>
            <a:ext cx="552450" cy="1524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975" u="none" cap="none" strike="noStrike">
                <a:solidFill>
                  <a:srgbClr val="FFFFFF"/>
                </a:solidFill>
                <a:latin typeface="Plus Jakarta Sans"/>
                <a:ea typeface="Plus Jakarta Sans"/>
                <a:cs typeface="Plus Jakarta Sans"/>
                <a:sym typeface="Plus Jakarta Sans"/>
              </a:rPr>
              <a:t>OCT</a:t>
            </a:r>
            <a:endParaRPr/>
          </a:p>
        </p:txBody>
      </p:sp>
      <p:sp>
        <p:nvSpPr>
          <p:cNvPr id="439" name="Google Shape;439;p23"/>
          <p:cNvSpPr txBox="1"/>
          <p:nvPr/>
        </p:nvSpPr>
        <p:spPr>
          <a:xfrm>
            <a:off x="838200" y="2714625"/>
            <a:ext cx="552450" cy="3143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950" u="none" cap="none" strike="noStrike">
                <a:solidFill>
                  <a:srgbClr val="FFFFFF"/>
                </a:solidFill>
                <a:latin typeface="Plus Jakarta Sans"/>
                <a:ea typeface="Plus Jakarta Sans"/>
                <a:cs typeface="Plus Jakarta Sans"/>
                <a:sym typeface="Plus Jakarta Sans"/>
              </a:rPr>
              <a:t>01</a:t>
            </a:r>
            <a:endParaRPr/>
          </a:p>
        </p:txBody>
      </p:sp>
      <p:sp>
        <p:nvSpPr>
          <p:cNvPr id="440" name="Google Shape;440;p23"/>
          <p:cNvSpPr txBox="1"/>
          <p:nvPr/>
        </p:nvSpPr>
        <p:spPr>
          <a:xfrm>
            <a:off x="1590675" y="2586037"/>
            <a:ext cx="5107781"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Virtual Cooking Class (6:30 PM)</a:t>
            </a:r>
            <a:endParaRPr/>
          </a:p>
        </p:txBody>
      </p:sp>
      <p:sp>
        <p:nvSpPr>
          <p:cNvPr id="441" name="Google Shape;441;p23"/>
          <p:cNvSpPr txBox="1"/>
          <p:nvPr/>
        </p:nvSpPr>
        <p:spPr>
          <a:xfrm>
            <a:off x="1590675" y="2824162"/>
            <a:ext cx="5107781"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125" u="none" cap="none" strike="noStrike">
                <a:solidFill>
                  <a:srgbClr val="64748B"/>
                </a:solidFill>
                <a:latin typeface="Plus Jakarta Sans"/>
                <a:ea typeface="Plus Jakarta Sans"/>
                <a:cs typeface="Plus Jakarta Sans"/>
                <a:sym typeface="Plus Jakarta Sans"/>
              </a:rPr>
              <a:t>Taquitos with Cilantro Sauce • Groceries provided by school</a:t>
            </a:r>
            <a:endParaRPr/>
          </a:p>
        </p:txBody>
      </p:sp>
      <p:sp>
        <p:nvSpPr>
          <p:cNvPr id="442" name="Google Shape;442;p23"/>
          <p:cNvSpPr txBox="1"/>
          <p:nvPr/>
        </p:nvSpPr>
        <p:spPr>
          <a:xfrm>
            <a:off x="6400800" y="2562225"/>
            <a:ext cx="552450" cy="1524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975" u="none" cap="none" strike="noStrike">
                <a:solidFill>
                  <a:srgbClr val="FFFFFF"/>
                </a:solidFill>
                <a:latin typeface="Plus Jakarta Sans"/>
                <a:ea typeface="Plus Jakarta Sans"/>
                <a:cs typeface="Plus Jakarta Sans"/>
                <a:sym typeface="Plus Jakarta Sans"/>
              </a:rPr>
              <a:t>OCT</a:t>
            </a:r>
            <a:endParaRPr/>
          </a:p>
        </p:txBody>
      </p:sp>
      <p:sp>
        <p:nvSpPr>
          <p:cNvPr id="443" name="Google Shape;443;p23"/>
          <p:cNvSpPr txBox="1"/>
          <p:nvPr/>
        </p:nvSpPr>
        <p:spPr>
          <a:xfrm>
            <a:off x="6400800" y="2714625"/>
            <a:ext cx="552450" cy="3143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950" u="none" cap="none" strike="noStrike">
                <a:solidFill>
                  <a:srgbClr val="FFFFFF"/>
                </a:solidFill>
                <a:latin typeface="Plus Jakarta Sans"/>
                <a:ea typeface="Plus Jakarta Sans"/>
                <a:cs typeface="Plus Jakarta Sans"/>
                <a:sym typeface="Plus Jakarta Sans"/>
              </a:rPr>
              <a:t>01</a:t>
            </a:r>
            <a:endParaRPr/>
          </a:p>
        </p:txBody>
      </p:sp>
      <p:sp>
        <p:nvSpPr>
          <p:cNvPr id="444" name="Google Shape;444;p23"/>
          <p:cNvSpPr txBox="1"/>
          <p:nvPr/>
        </p:nvSpPr>
        <p:spPr>
          <a:xfrm>
            <a:off x="7153275" y="2586037"/>
            <a:ext cx="3821906"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Poetry Contest Application Deadline</a:t>
            </a:r>
            <a:endParaRPr/>
          </a:p>
        </p:txBody>
      </p:sp>
      <p:sp>
        <p:nvSpPr>
          <p:cNvPr id="445" name="Google Shape;445;p23"/>
          <p:cNvSpPr txBox="1"/>
          <p:nvPr/>
        </p:nvSpPr>
        <p:spPr>
          <a:xfrm>
            <a:off x="7153275" y="2824162"/>
            <a:ext cx="3821906"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125" u="none" cap="none" strike="noStrike">
                <a:solidFill>
                  <a:srgbClr val="64748B"/>
                </a:solidFill>
                <a:latin typeface="Plus Jakarta Sans"/>
                <a:ea typeface="Plus Jakarta Sans"/>
                <a:cs typeface="Plus Jakarta Sans"/>
                <a:sym typeface="Plus Jakarta Sans"/>
              </a:rPr>
              <a:t>Grand Prize: College Tour Trip</a:t>
            </a:r>
            <a:endParaRPr/>
          </a:p>
        </p:txBody>
      </p:sp>
      <p:sp>
        <p:nvSpPr>
          <p:cNvPr id="446" name="Google Shape;446;p23"/>
          <p:cNvSpPr txBox="1"/>
          <p:nvPr/>
        </p:nvSpPr>
        <p:spPr>
          <a:xfrm>
            <a:off x="838200" y="3695700"/>
            <a:ext cx="609600" cy="1524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975" u="none" cap="none" strike="noStrike">
                <a:solidFill>
                  <a:srgbClr val="F8FAFC"/>
                </a:solidFill>
                <a:latin typeface="Plus Jakarta Sans"/>
                <a:ea typeface="Plus Jakarta Sans"/>
                <a:cs typeface="Plus Jakarta Sans"/>
                <a:sym typeface="Plus Jakarta Sans"/>
              </a:rPr>
              <a:t>OCT</a:t>
            </a:r>
            <a:endParaRPr/>
          </a:p>
        </p:txBody>
      </p:sp>
      <p:sp>
        <p:nvSpPr>
          <p:cNvPr id="447" name="Google Shape;447;p23"/>
          <p:cNvSpPr txBox="1"/>
          <p:nvPr/>
        </p:nvSpPr>
        <p:spPr>
          <a:xfrm>
            <a:off x="838200" y="3848100"/>
            <a:ext cx="609600" cy="3143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950" u="none" cap="none" strike="noStrike">
                <a:solidFill>
                  <a:srgbClr val="F8FAFC"/>
                </a:solidFill>
                <a:latin typeface="Plus Jakarta Sans"/>
                <a:ea typeface="Plus Jakarta Sans"/>
                <a:cs typeface="Plus Jakarta Sans"/>
                <a:sym typeface="Plus Jakarta Sans"/>
              </a:rPr>
              <a:t>06</a:t>
            </a:r>
            <a:endParaRPr/>
          </a:p>
        </p:txBody>
      </p:sp>
      <p:sp>
        <p:nvSpPr>
          <p:cNvPr id="448" name="Google Shape;448;p23"/>
          <p:cNvSpPr txBox="1"/>
          <p:nvPr/>
        </p:nvSpPr>
        <p:spPr>
          <a:xfrm>
            <a:off x="1647825" y="3719512"/>
            <a:ext cx="4631531"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Village Academy Read Aloud</a:t>
            </a:r>
            <a:endParaRPr/>
          </a:p>
        </p:txBody>
      </p:sp>
      <p:sp>
        <p:nvSpPr>
          <p:cNvPr id="449" name="Google Shape;449;p23"/>
          <p:cNvSpPr txBox="1"/>
          <p:nvPr/>
        </p:nvSpPr>
        <p:spPr>
          <a:xfrm>
            <a:off x="1647825" y="3957637"/>
            <a:ext cx="4631531"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125" u="none" cap="none" strike="noStrike">
                <a:solidFill>
                  <a:srgbClr val="64748B"/>
                </a:solidFill>
                <a:latin typeface="Plus Jakarta Sans"/>
                <a:ea typeface="Plus Jakarta Sans"/>
                <a:cs typeface="Plus Jakarta Sans"/>
                <a:sym typeface="Plus Jakarta Sans"/>
              </a:rPr>
              <a:t>School-wide literacy engagement during school hours</a:t>
            </a:r>
            <a:endParaRPr/>
          </a:p>
        </p:txBody>
      </p:sp>
      <p:sp>
        <p:nvSpPr>
          <p:cNvPr id="450" name="Google Shape;450;p23"/>
          <p:cNvSpPr txBox="1"/>
          <p:nvPr/>
        </p:nvSpPr>
        <p:spPr>
          <a:xfrm>
            <a:off x="6400800" y="3695700"/>
            <a:ext cx="609600" cy="1524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975" u="none" cap="none" strike="noStrike">
                <a:solidFill>
                  <a:srgbClr val="F8FAFC"/>
                </a:solidFill>
                <a:latin typeface="Plus Jakarta Sans"/>
                <a:ea typeface="Plus Jakarta Sans"/>
                <a:cs typeface="Plus Jakarta Sans"/>
                <a:sym typeface="Plus Jakarta Sans"/>
              </a:rPr>
              <a:t>OCT</a:t>
            </a:r>
            <a:endParaRPr/>
          </a:p>
        </p:txBody>
      </p:sp>
      <p:sp>
        <p:nvSpPr>
          <p:cNvPr id="451" name="Google Shape;451;p23"/>
          <p:cNvSpPr txBox="1"/>
          <p:nvPr/>
        </p:nvSpPr>
        <p:spPr>
          <a:xfrm>
            <a:off x="6400800" y="3848100"/>
            <a:ext cx="609600" cy="3143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950" u="none" cap="none" strike="noStrike">
                <a:solidFill>
                  <a:srgbClr val="F8FAFC"/>
                </a:solidFill>
                <a:latin typeface="Plus Jakarta Sans"/>
                <a:ea typeface="Plus Jakarta Sans"/>
                <a:cs typeface="Plus Jakarta Sans"/>
                <a:sym typeface="Plus Jakarta Sans"/>
              </a:rPr>
              <a:t>08</a:t>
            </a:r>
            <a:endParaRPr/>
          </a:p>
        </p:txBody>
      </p:sp>
      <p:sp>
        <p:nvSpPr>
          <p:cNvPr id="452" name="Google Shape;452;p23"/>
          <p:cNvSpPr txBox="1"/>
          <p:nvPr/>
        </p:nvSpPr>
        <p:spPr>
          <a:xfrm>
            <a:off x="7210425" y="3719512"/>
            <a:ext cx="4226718"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Student vs. Staff Fútbol Game</a:t>
            </a:r>
            <a:endParaRPr/>
          </a:p>
        </p:txBody>
      </p:sp>
      <p:sp>
        <p:nvSpPr>
          <p:cNvPr id="453" name="Google Shape;453;p23"/>
          <p:cNvSpPr txBox="1"/>
          <p:nvPr/>
        </p:nvSpPr>
        <p:spPr>
          <a:xfrm>
            <a:off x="7210425" y="3957637"/>
            <a:ext cx="4226718"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125" u="none" cap="none" strike="noStrike">
                <a:solidFill>
                  <a:srgbClr val="64748B"/>
                </a:solidFill>
                <a:latin typeface="Plus Jakarta Sans"/>
                <a:ea typeface="Plus Jakarta Sans"/>
                <a:cs typeface="Plus Jakarta Sans"/>
                <a:sym typeface="Plus Jakarta Sans"/>
              </a:rPr>
              <a:t>Held during lunch period • Community spirit event</a:t>
            </a:r>
            <a:endParaRPr/>
          </a:p>
        </p:txBody>
      </p:sp>
      <p:sp>
        <p:nvSpPr>
          <p:cNvPr id="454" name="Google Shape;454;p23"/>
          <p:cNvSpPr txBox="1"/>
          <p:nvPr/>
        </p:nvSpPr>
        <p:spPr>
          <a:xfrm>
            <a:off x="838200" y="4829175"/>
            <a:ext cx="609600" cy="1524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975" u="none" cap="none" strike="noStrike">
                <a:solidFill>
                  <a:srgbClr val="FFFFFF"/>
                </a:solidFill>
                <a:latin typeface="Plus Jakarta Sans"/>
                <a:ea typeface="Plus Jakarta Sans"/>
                <a:cs typeface="Plus Jakarta Sans"/>
                <a:sym typeface="Plus Jakarta Sans"/>
              </a:rPr>
              <a:t>OCT</a:t>
            </a:r>
            <a:endParaRPr/>
          </a:p>
        </p:txBody>
      </p:sp>
      <p:sp>
        <p:nvSpPr>
          <p:cNvPr id="455" name="Google Shape;455;p23"/>
          <p:cNvSpPr txBox="1"/>
          <p:nvPr/>
        </p:nvSpPr>
        <p:spPr>
          <a:xfrm>
            <a:off x="838200" y="4981575"/>
            <a:ext cx="609600" cy="3143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950" u="none" cap="none" strike="noStrike">
                <a:solidFill>
                  <a:srgbClr val="FFFFFF"/>
                </a:solidFill>
                <a:latin typeface="Plus Jakarta Sans"/>
                <a:ea typeface="Plus Jakarta Sans"/>
                <a:cs typeface="Plus Jakarta Sans"/>
                <a:sym typeface="Plus Jakarta Sans"/>
              </a:rPr>
              <a:t>09</a:t>
            </a:r>
            <a:endParaRPr/>
          </a:p>
        </p:txBody>
      </p:sp>
      <p:sp>
        <p:nvSpPr>
          <p:cNvPr id="456" name="Google Shape;456;p23"/>
          <p:cNvSpPr txBox="1"/>
          <p:nvPr/>
        </p:nvSpPr>
        <p:spPr>
          <a:xfrm>
            <a:off x="1647825" y="4852987"/>
            <a:ext cx="4286250"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Family Movie Night (4:30 – 6:30 PM)</a:t>
            </a:r>
            <a:endParaRPr/>
          </a:p>
        </p:txBody>
      </p:sp>
      <p:sp>
        <p:nvSpPr>
          <p:cNvPr id="457" name="Google Shape;457;p23"/>
          <p:cNvSpPr txBox="1"/>
          <p:nvPr/>
        </p:nvSpPr>
        <p:spPr>
          <a:xfrm>
            <a:off x="1647825" y="5091112"/>
            <a:ext cx="428625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125" u="none" cap="none" strike="noStrike">
                <a:solidFill>
                  <a:srgbClr val="64748B"/>
                </a:solidFill>
                <a:latin typeface="Plus Jakarta Sans"/>
                <a:ea typeface="Plus Jakarta Sans"/>
                <a:cs typeface="Plus Jakarta Sans"/>
                <a:sym typeface="Plus Jakarta Sans"/>
              </a:rPr>
              <a:t>Screening of </a:t>
            </a:r>
            <a:r>
              <a:rPr b="0" i="1" lang="en-US" sz="1125" u="none" cap="none" strike="noStrike">
                <a:solidFill>
                  <a:srgbClr val="64748B"/>
                </a:solidFill>
                <a:latin typeface="Plus Jakarta Sans"/>
                <a:ea typeface="Plus Jakarta Sans"/>
                <a:cs typeface="Plus Jakarta Sans"/>
                <a:sym typeface="Plus Jakarta Sans"/>
              </a:rPr>
              <a:t>Encanto</a:t>
            </a:r>
            <a:r>
              <a:rPr b="0" i="0" lang="en-US" sz="1125" u="none" cap="none" strike="noStrike">
                <a:solidFill>
                  <a:srgbClr val="64748B"/>
                </a:solidFill>
                <a:latin typeface="Plus Jakarta Sans"/>
                <a:ea typeface="Plus Jakarta Sans"/>
                <a:cs typeface="Plus Jakarta Sans"/>
                <a:sym typeface="Plus Jakarta Sans"/>
              </a:rPr>
              <a:t> for Village Academy families</a:t>
            </a:r>
            <a:endParaRPr/>
          </a:p>
        </p:txBody>
      </p:sp>
      <p:sp>
        <p:nvSpPr>
          <p:cNvPr id="458" name="Google Shape;458;p23"/>
          <p:cNvSpPr txBox="1"/>
          <p:nvPr/>
        </p:nvSpPr>
        <p:spPr>
          <a:xfrm>
            <a:off x="6400800" y="4829175"/>
            <a:ext cx="552450" cy="1524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975" u="none" cap="none" strike="noStrike">
                <a:solidFill>
                  <a:srgbClr val="F8FAFC"/>
                </a:solidFill>
                <a:latin typeface="Plus Jakarta Sans"/>
                <a:ea typeface="Plus Jakarta Sans"/>
                <a:cs typeface="Plus Jakarta Sans"/>
                <a:sym typeface="Plus Jakarta Sans"/>
              </a:rPr>
              <a:t>OCT</a:t>
            </a:r>
            <a:endParaRPr/>
          </a:p>
        </p:txBody>
      </p:sp>
      <p:sp>
        <p:nvSpPr>
          <p:cNvPr id="459" name="Google Shape;459;p23"/>
          <p:cNvSpPr txBox="1"/>
          <p:nvPr/>
        </p:nvSpPr>
        <p:spPr>
          <a:xfrm>
            <a:off x="6400800" y="4981575"/>
            <a:ext cx="552450" cy="3143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950" u="none" cap="none" strike="noStrike">
                <a:solidFill>
                  <a:srgbClr val="F8FAFC"/>
                </a:solidFill>
                <a:latin typeface="Plus Jakarta Sans"/>
                <a:ea typeface="Plus Jakarta Sans"/>
                <a:cs typeface="Plus Jakarta Sans"/>
                <a:sym typeface="Plus Jakarta Sans"/>
              </a:rPr>
              <a:t>13</a:t>
            </a:r>
            <a:endParaRPr/>
          </a:p>
        </p:txBody>
      </p:sp>
      <p:sp>
        <p:nvSpPr>
          <p:cNvPr id="460" name="Google Shape;460;p23"/>
          <p:cNvSpPr txBox="1"/>
          <p:nvPr/>
        </p:nvSpPr>
        <p:spPr>
          <a:xfrm>
            <a:off x="7153275" y="4762500"/>
            <a:ext cx="5038725"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"Everybody Eats Rice" Potluck (12 PM)</a:t>
            </a:r>
            <a:endParaRPr/>
          </a:p>
        </p:txBody>
      </p:sp>
      <p:sp>
        <p:nvSpPr>
          <p:cNvPr id="461" name="Google Shape;461;p23"/>
          <p:cNvSpPr txBox="1"/>
          <p:nvPr/>
        </p:nvSpPr>
        <p:spPr>
          <a:xfrm>
            <a:off x="7153275" y="5000625"/>
            <a:ext cx="4324350" cy="3619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125" u="none" cap="none" strike="noStrike">
                <a:solidFill>
                  <a:srgbClr val="64748B"/>
                </a:solidFill>
                <a:latin typeface="Plus Jakarta Sans"/>
                <a:ea typeface="Plus Jakarta Sans"/>
                <a:cs typeface="Plus Jakarta Sans"/>
                <a:sym typeface="Plus Jakarta Sans"/>
              </a:rPr>
              <a:t>Hispanic Heritage &amp; Anti-Bullying celebration (No fish/peanuts)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AF9"/>
        </a:solidFill>
      </p:bgPr>
    </p:bg>
    <p:spTree>
      <p:nvGrpSpPr>
        <p:cNvPr id="465" name="Shape 465"/>
        <p:cNvGrpSpPr/>
        <p:nvPr/>
      </p:nvGrpSpPr>
      <p:grpSpPr>
        <a:xfrm>
          <a:off x="0" y="0"/>
          <a:ext cx="0" cy="0"/>
          <a:chOff x="0" y="0"/>
          <a:chExt cx="0" cy="0"/>
        </a:xfrm>
      </p:grpSpPr>
      <p:sp>
        <p:nvSpPr>
          <p:cNvPr id="466" name="Google Shape;466;p24"/>
          <p:cNvSpPr/>
          <p:nvPr/>
        </p:nvSpPr>
        <p:spPr>
          <a:xfrm>
            <a:off x="9782175" y="719137"/>
            <a:ext cx="1800300" cy="400200"/>
          </a:xfrm>
          <a:prstGeom prst="roundRect">
            <a:avLst>
              <a:gd fmla="val 28571" name="adj"/>
            </a:avLst>
          </a:prstGeom>
          <a:solidFill>
            <a:srgbClr val="0284C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67" name="Google Shape;467;p24"/>
          <p:cNvSpPr/>
          <p:nvPr/>
        </p:nvSpPr>
        <p:spPr>
          <a:xfrm>
            <a:off x="609600" y="2305050"/>
            <a:ext cx="5410200" cy="981000"/>
          </a:xfrm>
          <a:prstGeom prst="roundRect">
            <a:avLst>
              <a:gd fmla="val 15533" name="adj"/>
            </a:avLst>
          </a:prstGeom>
          <a:solidFill>
            <a:srgbClr val="FFFFFF"/>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68" name="Google Shape;468;p24"/>
          <p:cNvSpPr/>
          <p:nvPr/>
        </p:nvSpPr>
        <p:spPr>
          <a:xfrm>
            <a:off x="6172200" y="2300788"/>
            <a:ext cx="5410200" cy="981000"/>
          </a:xfrm>
          <a:prstGeom prst="roundRect">
            <a:avLst>
              <a:gd fmla="val 15533" name="adj"/>
            </a:avLst>
          </a:prstGeom>
          <a:solidFill>
            <a:srgbClr val="FFFFFF"/>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69" name="Google Shape;469;p24"/>
          <p:cNvSpPr/>
          <p:nvPr/>
        </p:nvSpPr>
        <p:spPr>
          <a:xfrm>
            <a:off x="609600" y="3438525"/>
            <a:ext cx="5410200" cy="981000"/>
          </a:xfrm>
          <a:prstGeom prst="roundRect">
            <a:avLst>
              <a:gd fmla="val 15533" name="adj"/>
            </a:avLst>
          </a:prstGeom>
          <a:solidFill>
            <a:srgbClr val="FFFFFF"/>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70" name="Google Shape;470;p24"/>
          <p:cNvSpPr/>
          <p:nvPr/>
        </p:nvSpPr>
        <p:spPr>
          <a:xfrm>
            <a:off x="609600" y="485775"/>
            <a:ext cx="2390700" cy="295200"/>
          </a:xfrm>
          <a:prstGeom prst="roundRect">
            <a:avLst>
              <a:gd fmla="val 50000" name="adj"/>
            </a:avLst>
          </a:prstGeom>
          <a:solidFill>
            <a:srgbClr val="E0F2F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71" name="Google Shape;471;p24"/>
          <p:cNvSpPr/>
          <p:nvPr/>
        </p:nvSpPr>
        <p:spPr>
          <a:xfrm>
            <a:off x="809625" y="2466975"/>
            <a:ext cx="609600" cy="657300"/>
          </a:xfrm>
          <a:prstGeom prst="roundRect">
            <a:avLst>
              <a:gd fmla="val 18750" name="adj"/>
            </a:avLst>
          </a:prstGeom>
          <a:solidFill>
            <a:srgbClr val="2563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72" name="Google Shape;472;p24"/>
          <p:cNvSpPr/>
          <p:nvPr/>
        </p:nvSpPr>
        <p:spPr>
          <a:xfrm>
            <a:off x="6372225" y="2466975"/>
            <a:ext cx="609600" cy="657300"/>
          </a:xfrm>
          <a:prstGeom prst="roundRect">
            <a:avLst>
              <a:gd fmla="val 18750" name="adj"/>
            </a:avLst>
          </a:prstGeom>
          <a:solidFill>
            <a:srgbClr val="8B5CF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73" name="Google Shape;473;p24"/>
          <p:cNvSpPr/>
          <p:nvPr/>
        </p:nvSpPr>
        <p:spPr>
          <a:xfrm>
            <a:off x="809625" y="3600450"/>
            <a:ext cx="666900" cy="657300"/>
          </a:xfrm>
          <a:prstGeom prst="roundRect">
            <a:avLst>
              <a:gd fmla="val 17391" name="adj"/>
            </a:avLst>
          </a:prstGeom>
          <a:solidFill>
            <a:srgbClr val="10B9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74" name="Google Shape;474;p24"/>
          <p:cNvSpPr txBox="1"/>
          <p:nvPr/>
        </p:nvSpPr>
        <p:spPr>
          <a:xfrm>
            <a:off x="9991725" y="814387"/>
            <a:ext cx="1476300" cy="196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75" u="none" cap="none" strike="noStrike">
                <a:solidFill>
                  <a:srgbClr val="FFFFFF"/>
                </a:solidFill>
                <a:latin typeface="Plus Jakarta Sans"/>
                <a:ea typeface="Plus Jakarta Sans"/>
                <a:cs typeface="Plus Jakarta Sans"/>
                <a:sym typeface="Plus Jakarta Sans"/>
              </a:rPr>
              <a:t>6:15 PM – 6:</a:t>
            </a:r>
            <a:r>
              <a:rPr b="1" lang="en-US" sz="1275">
                <a:solidFill>
                  <a:srgbClr val="FFFFFF"/>
                </a:solidFill>
                <a:latin typeface="Plus Jakarta Sans"/>
                <a:ea typeface="Plus Jakarta Sans"/>
                <a:cs typeface="Plus Jakarta Sans"/>
                <a:sym typeface="Plus Jakarta Sans"/>
              </a:rPr>
              <a:t>3</a:t>
            </a:r>
            <a:r>
              <a:rPr b="1" i="0" lang="en-US" sz="1275" u="none" cap="none" strike="noStrike">
                <a:solidFill>
                  <a:srgbClr val="FFFFFF"/>
                </a:solidFill>
                <a:latin typeface="Plus Jakarta Sans"/>
                <a:ea typeface="Plus Jakarta Sans"/>
                <a:cs typeface="Plus Jakarta Sans"/>
                <a:sym typeface="Plus Jakarta Sans"/>
              </a:rPr>
              <a:t>5 PM</a:t>
            </a:r>
            <a:endParaRPr/>
          </a:p>
        </p:txBody>
      </p:sp>
      <p:sp>
        <p:nvSpPr>
          <p:cNvPr id="475" name="Google Shape;475;p24"/>
          <p:cNvSpPr txBox="1"/>
          <p:nvPr/>
        </p:nvSpPr>
        <p:spPr>
          <a:xfrm>
            <a:off x="762000" y="542925"/>
            <a:ext cx="2181300" cy="173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0284C7"/>
                </a:solidFill>
                <a:latin typeface="Plus Jakarta Sans"/>
                <a:ea typeface="Plus Jakarta Sans"/>
                <a:cs typeface="Plus Jakarta Sans"/>
                <a:sym typeface="Plus Jakarta Sans"/>
              </a:rPr>
              <a:t>SECTION 04 • 30 MINUTES</a:t>
            </a:r>
            <a:endParaRPr/>
          </a:p>
        </p:txBody>
      </p:sp>
      <p:sp>
        <p:nvSpPr>
          <p:cNvPr id="476" name="Google Shape;476;p24"/>
          <p:cNvSpPr txBox="1"/>
          <p:nvPr/>
        </p:nvSpPr>
        <p:spPr>
          <a:xfrm>
            <a:off x="609600" y="828675"/>
            <a:ext cx="8663700" cy="461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0F172A"/>
                </a:solidFill>
                <a:latin typeface="Outfit"/>
                <a:ea typeface="Outfit"/>
                <a:cs typeface="Outfit"/>
                <a:sym typeface="Outfit"/>
              </a:rPr>
              <a:t>Upcoming Events &amp; Cultural Calendar</a:t>
            </a:r>
            <a:endParaRPr/>
          </a:p>
        </p:txBody>
      </p:sp>
      <p:sp>
        <p:nvSpPr>
          <p:cNvPr id="477" name="Google Shape;477;p24"/>
          <p:cNvSpPr txBox="1"/>
          <p:nvPr/>
        </p:nvSpPr>
        <p:spPr>
          <a:xfrm>
            <a:off x="838200" y="2562225"/>
            <a:ext cx="552600" cy="1500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975">
                <a:solidFill>
                  <a:srgbClr val="FFFFFF"/>
                </a:solidFill>
                <a:latin typeface="Plus Jakarta Sans"/>
                <a:ea typeface="Plus Jakarta Sans"/>
                <a:cs typeface="Plus Jakarta Sans"/>
                <a:sym typeface="Plus Jakarta Sans"/>
              </a:rPr>
              <a:t>Sept.</a:t>
            </a:r>
            <a:endParaRPr/>
          </a:p>
        </p:txBody>
      </p:sp>
      <p:sp>
        <p:nvSpPr>
          <p:cNvPr id="478" name="Google Shape;478;p24"/>
          <p:cNvSpPr txBox="1"/>
          <p:nvPr/>
        </p:nvSpPr>
        <p:spPr>
          <a:xfrm>
            <a:off x="838125" y="2731125"/>
            <a:ext cx="552600" cy="3003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1950">
                <a:solidFill>
                  <a:srgbClr val="FFFFFF"/>
                </a:solidFill>
                <a:latin typeface="Plus Jakarta Sans"/>
                <a:ea typeface="Plus Jakarta Sans"/>
                <a:cs typeface="Plus Jakarta Sans"/>
                <a:sym typeface="Plus Jakarta Sans"/>
              </a:rPr>
              <a:t>23</a:t>
            </a:r>
            <a:endParaRPr/>
          </a:p>
        </p:txBody>
      </p:sp>
      <p:sp>
        <p:nvSpPr>
          <p:cNvPr id="479" name="Google Shape;479;p24"/>
          <p:cNvSpPr txBox="1"/>
          <p:nvPr/>
        </p:nvSpPr>
        <p:spPr>
          <a:xfrm>
            <a:off x="1889400" y="2466975"/>
            <a:ext cx="37842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350">
                <a:solidFill>
                  <a:srgbClr val="0F172A"/>
                </a:solidFill>
                <a:latin typeface="Plus Jakarta Sans"/>
                <a:ea typeface="Plus Jakarta Sans"/>
                <a:cs typeface="Plus Jakarta Sans"/>
                <a:sym typeface="Plus Jakarta Sans"/>
              </a:rPr>
              <a:t>VA VIrtual Curriculum Night </a:t>
            </a:r>
            <a:r>
              <a:rPr b="1" i="0" lang="en-US" sz="1350" u="none" cap="none" strike="noStrike">
                <a:solidFill>
                  <a:srgbClr val="0F172A"/>
                </a:solidFill>
                <a:latin typeface="Plus Jakarta Sans"/>
                <a:ea typeface="Plus Jakarta Sans"/>
                <a:cs typeface="Plus Jakarta Sans"/>
                <a:sym typeface="Plus Jakarta Sans"/>
              </a:rPr>
              <a:t> (</a:t>
            </a:r>
            <a:r>
              <a:rPr b="1" lang="en-US" sz="1350">
                <a:solidFill>
                  <a:srgbClr val="0F172A"/>
                </a:solidFill>
                <a:latin typeface="Plus Jakarta Sans"/>
                <a:ea typeface="Plus Jakarta Sans"/>
                <a:cs typeface="Plus Jakarta Sans"/>
                <a:sym typeface="Plus Jakarta Sans"/>
              </a:rPr>
              <a:t>5:30-7</a:t>
            </a:r>
            <a:r>
              <a:rPr b="1" i="0" lang="en-US" sz="1350" u="none" cap="none" strike="noStrike">
                <a:solidFill>
                  <a:srgbClr val="0F172A"/>
                </a:solidFill>
                <a:latin typeface="Plus Jakarta Sans"/>
                <a:ea typeface="Plus Jakarta Sans"/>
                <a:cs typeface="Plus Jakarta Sans"/>
                <a:sym typeface="Plus Jakarta Sans"/>
              </a:rPr>
              <a:t>:30 PM)</a:t>
            </a:r>
            <a:endParaRPr/>
          </a:p>
        </p:txBody>
      </p:sp>
      <p:sp>
        <p:nvSpPr>
          <p:cNvPr id="480" name="Google Shape;480;p24"/>
          <p:cNvSpPr txBox="1"/>
          <p:nvPr/>
        </p:nvSpPr>
        <p:spPr>
          <a:xfrm>
            <a:off x="1476525" y="2796075"/>
            <a:ext cx="4422000" cy="3462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125">
                <a:solidFill>
                  <a:srgbClr val="64748B"/>
                </a:solidFill>
                <a:latin typeface="Plus Jakarta Sans"/>
                <a:ea typeface="Plus Jakarta Sans"/>
                <a:cs typeface="Plus Jakarta Sans"/>
                <a:sym typeface="Plus Jakarta Sans"/>
              </a:rPr>
              <a:t>This is a great opportunity to meet teachers, explore programs, and learn how we support student success all year long. </a:t>
            </a:r>
            <a:endParaRPr/>
          </a:p>
        </p:txBody>
      </p:sp>
      <p:sp>
        <p:nvSpPr>
          <p:cNvPr id="481" name="Google Shape;481;p24"/>
          <p:cNvSpPr txBox="1"/>
          <p:nvPr/>
        </p:nvSpPr>
        <p:spPr>
          <a:xfrm>
            <a:off x="6400800" y="2562225"/>
            <a:ext cx="552600" cy="1500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975">
                <a:solidFill>
                  <a:srgbClr val="FFFFFF"/>
                </a:solidFill>
                <a:latin typeface="Plus Jakarta Sans"/>
                <a:ea typeface="Plus Jakarta Sans"/>
                <a:cs typeface="Plus Jakarta Sans"/>
                <a:sym typeface="Plus Jakarta Sans"/>
              </a:rPr>
              <a:t>Sept.</a:t>
            </a:r>
            <a:endParaRPr/>
          </a:p>
        </p:txBody>
      </p:sp>
      <p:sp>
        <p:nvSpPr>
          <p:cNvPr id="482" name="Google Shape;482;p24"/>
          <p:cNvSpPr txBox="1"/>
          <p:nvPr/>
        </p:nvSpPr>
        <p:spPr>
          <a:xfrm>
            <a:off x="6372213" y="2728575"/>
            <a:ext cx="552600" cy="3003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1950">
                <a:solidFill>
                  <a:srgbClr val="FFFFFF"/>
                </a:solidFill>
                <a:latin typeface="Plus Jakarta Sans"/>
                <a:ea typeface="Plus Jakarta Sans"/>
                <a:cs typeface="Plus Jakarta Sans"/>
                <a:sym typeface="Plus Jakarta Sans"/>
              </a:rPr>
              <a:t>25</a:t>
            </a:r>
            <a:endParaRPr/>
          </a:p>
        </p:txBody>
      </p:sp>
      <p:sp>
        <p:nvSpPr>
          <p:cNvPr id="483" name="Google Shape;483;p24"/>
          <p:cNvSpPr txBox="1"/>
          <p:nvPr/>
        </p:nvSpPr>
        <p:spPr>
          <a:xfrm>
            <a:off x="7210425" y="2520062"/>
            <a:ext cx="38220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350">
                <a:solidFill>
                  <a:srgbClr val="0F172A"/>
                </a:solidFill>
                <a:latin typeface="Plus Jakarta Sans"/>
                <a:ea typeface="Plus Jakarta Sans"/>
                <a:cs typeface="Plus Jakarta Sans"/>
                <a:sym typeface="Plus Jakarta Sans"/>
              </a:rPr>
              <a:t>National Hispanic </a:t>
            </a:r>
            <a:r>
              <a:rPr b="1" lang="en-US" sz="1350">
                <a:solidFill>
                  <a:srgbClr val="0F172A"/>
                </a:solidFill>
                <a:latin typeface="Plus Jakarta Sans"/>
                <a:ea typeface="Plus Jakarta Sans"/>
                <a:cs typeface="Plus Jakarta Sans"/>
                <a:sym typeface="Plus Jakarta Sans"/>
              </a:rPr>
              <a:t>Heritage</a:t>
            </a:r>
            <a:r>
              <a:rPr b="1" lang="en-US" sz="1350">
                <a:solidFill>
                  <a:srgbClr val="0F172A"/>
                </a:solidFill>
                <a:latin typeface="Plus Jakarta Sans"/>
                <a:ea typeface="Plus Jakarta Sans"/>
                <a:cs typeface="Plus Jakarta Sans"/>
                <a:sym typeface="Plus Jakarta Sans"/>
              </a:rPr>
              <a:t> Month Dress Down</a:t>
            </a:r>
            <a:endParaRPr/>
          </a:p>
        </p:txBody>
      </p:sp>
      <p:sp>
        <p:nvSpPr>
          <p:cNvPr id="484" name="Google Shape;484;p24"/>
          <p:cNvSpPr txBox="1"/>
          <p:nvPr/>
        </p:nvSpPr>
        <p:spPr>
          <a:xfrm>
            <a:off x="7153275" y="2824162"/>
            <a:ext cx="3822000" cy="3462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125">
                <a:solidFill>
                  <a:srgbClr val="64748B"/>
                </a:solidFill>
                <a:latin typeface="Plus Jakarta Sans"/>
                <a:ea typeface="Plus Jakarta Sans"/>
                <a:cs typeface="Plus Jakarta Sans"/>
                <a:sym typeface="Plus Jakarta Sans"/>
              </a:rPr>
              <a:t>Dress Down Day: Rep Your Country;Wear traditional clothing or country colors </a:t>
            </a:r>
            <a:endParaRPr/>
          </a:p>
        </p:txBody>
      </p:sp>
      <p:sp>
        <p:nvSpPr>
          <p:cNvPr id="485" name="Google Shape;485;p24"/>
          <p:cNvSpPr txBox="1"/>
          <p:nvPr/>
        </p:nvSpPr>
        <p:spPr>
          <a:xfrm>
            <a:off x="838200" y="3695700"/>
            <a:ext cx="609600" cy="1500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975">
                <a:solidFill>
                  <a:srgbClr val="F8FAFC"/>
                </a:solidFill>
                <a:latin typeface="Plus Jakarta Sans"/>
                <a:ea typeface="Plus Jakarta Sans"/>
                <a:cs typeface="Plus Jakarta Sans"/>
                <a:sym typeface="Plus Jakarta Sans"/>
              </a:rPr>
              <a:t>Sept.</a:t>
            </a:r>
            <a:endParaRPr/>
          </a:p>
        </p:txBody>
      </p:sp>
      <p:sp>
        <p:nvSpPr>
          <p:cNvPr id="486" name="Google Shape;486;p24"/>
          <p:cNvSpPr txBox="1"/>
          <p:nvPr/>
        </p:nvSpPr>
        <p:spPr>
          <a:xfrm>
            <a:off x="838200" y="3848100"/>
            <a:ext cx="609600" cy="3003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1950">
                <a:solidFill>
                  <a:srgbClr val="F8FAFC"/>
                </a:solidFill>
                <a:latin typeface="Plus Jakarta Sans"/>
                <a:ea typeface="Plus Jakarta Sans"/>
                <a:cs typeface="Plus Jakarta Sans"/>
                <a:sym typeface="Plus Jakarta Sans"/>
              </a:rPr>
              <a:t>28</a:t>
            </a:r>
            <a:endParaRPr/>
          </a:p>
        </p:txBody>
      </p:sp>
      <p:sp>
        <p:nvSpPr>
          <p:cNvPr id="487" name="Google Shape;487;p24"/>
          <p:cNvSpPr txBox="1"/>
          <p:nvPr/>
        </p:nvSpPr>
        <p:spPr>
          <a:xfrm>
            <a:off x="1680575" y="3600462"/>
            <a:ext cx="46314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Village Academy </a:t>
            </a:r>
            <a:r>
              <a:rPr b="1" lang="en-US" sz="1350">
                <a:solidFill>
                  <a:srgbClr val="0F172A"/>
                </a:solidFill>
                <a:latin typeface="Plus Jakarta Sans"/>
                <a:ea typeface="Plus Jakarta Sans"/>
                <a:cs typeface="Plus Jakarta Sans"/>
                <a:sym typeface="Plus Jakarta Sans"/>
              </a:rPr>
              <a:t>Monthly Virtual PTA Meeting</a:t>
            </a:r>
            <a:endParaRPr/>
          </a:p>
        </p:txBody>
      </p:sp>
      <p:sp>
        <p:nvSpPr>
          <p:cNvPr id="488" name="Google Shape;488;p24"/>
          <p:cNvSpPr txBox="1"/>
          <p:nvPr/>
        </p:nvSpPr>
        <p:spPr>
          <a:xfrm>
            <a:off x="1419225" y="3874012"/>
            <a:ext cx="4631400" cy="5196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125">
                <a:solidFill>
                  <a:srgbClr val="64748B"/>
                </a:solidFill>
                <a:latin typeface="Plus Jakarta Sans"/>
                <a:ea typeface="Plus Jakarta Sans"/>
                <a:cs typeface="Plus Jakarta Sans"/>
                <a:sym typeface="Plus Jakarta Sans"/>
              </a:rPr>
              <a:t>We encourage all families to join us as we share important updates, discuss upcoming school initiatives, and collaborate on ways to strengthen our Village Academy community. </a:t>
            </a:r>
            <a:endParaRPr/>
          </a:p>
        </p:txBody>
      </p:sp>
      <p:sp>
        <p:nvSpPr>
          <p:cNvPr id="489" name="Google Shape;489;p24"/>
          <p:cNvSpPr txBox="1"/>
          <p:nvPr/>
        </p:nvSpPr>
        <p:spPr>
          <a:xfrm>
            <a:off x="6400800" y="3848100"/>
            <a:ext cx="609600" cy="3003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950" u="none" cap="none" strike="noStrike">
                <a:solidFill>
                  <a:srgbClr val="F8FAFC"/>
                </a:solidFill>
                <a:latin typeface="Plus Jakarta Sans"/>
                <a:ea typeface="Plus Jakarta Sans"/>
                <a:cs typeface="Plus Jakarta Sans"/>
                <a:sym typeface="Plus Jakarta Sans"/>
              </a:rPr>
              <a:t>0</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93" name="Shape 493"/>
        <p:cNvGrpSpPr/>
        <p:nvPr/>
      </p:nvGrpSpPr>
      <p:grpSpPr>
        <a:xfrm>
          <a:off x="0" y="0"/>
          <a:ext cx="0" cy="0"/>
          <a:chOff x="0" y="0"/>
          <a:chExt cx="0" cy="0"/>
        </a:xfrm>
      </p:grpSpPr>
      <p:sp>
        <p:nvSpPr>
          <p:cNvPr id="494" name="Google Shape;494;p25"/>
          <p:cNvSpPr/>
          <p:nvPr/>
        </p:nvSpPr>
        <p:spPr>
          <a:xfrm>
            <a:off x="609600" y="485775"/>
            <a:ext cx="1762125" cy="295275"/>
          </a:xfrm>
          <a:prstGeom prst="roundRect">
            <a:avLst>
              <a:gd fmla="val 50000" name="adj"/>
            </a:avLst>
          </a:prstGeom>
          <a:solidFill>
            <a:srgbClr val="DCFC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95" name="Google Shape;495;p25"/>
          <p:cNvSpPr/>
          <p:nvPr/>
        </p:nvSpPr>
        <p:spPr>
          <a:xfrm>
            <a:off x="609600" y="1600200"/>
            <a:ext cx="3505200" cy="4724400"/>
          </a:xfrm>
          <a:prstGeom prst="roundRect">
            <a:avLst>
              <a:gd fmla="val 5434" name="adj"/>
            </a:avLst>
          </a:prstGeom>
          <a:solidFill>
            <a:srgbClr val="FAFAF9"/>
          </a:solidFill>
          <a:ln cap="flat" cmpd="sng" w="9525">
            <a:solidFill>
              <a:srgbClr val="E7E5E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96" name="Google Shape;496;p25"/>
          <p:cNvSpPr/>
          <p:nvPr/>
        </p:nvSpPr>
        <p:spPr>
          <a:xfrm>
            <a:off x="4343400" y="1600200"/>
            <a:ext cx="3505200" cy="4724400"/>
          </a:xfrm>
          <a:prstGeom prst="roundRect">
            <a:avLst>
              <a:gd fmla="val 5434" name="adj"/>
            </a:avLst>
          </a:prstGeom>
          <a:solidFill>
            <a:srgbClr val="FAFAF9"/>
          </a:solidFill>
          <a:ln cap="flat" cmpd="sng" w="9525">
            <a:solidFill>
              <a:srgbClr val="E7E5E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97" name="Google Shape;497;p25"/>
          <p:cNvSpPr/>
          <p:nvPr/>
        </p:nvSpPr>
        <p:spPr>
          <a:xfrm>
            <a:off x="8077200" y="1600200"/>
            <a:ext cx="3505200" cy="4724400"/>
          </a:xfrm>
          <a:prstGeom prst="roundRect">
            <a:avLst>
              <a:gd fmla="val 5434" name="adj"/>
            </a:avLst>
          </a:prstGeom>
          <a:solidFill>
            <a:srgbClr val="FAFAF9"/>
          </a:solidFill>
          <a:ln cap="flat" cmpd="sng" w="9525">
            <a:solidFill>
              <a:srgbClr val="E7E5E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498" name="Google Shape;498;p25"/>
          <p:cNvPicPr preferRelativeResize="0"/>
          <p:nvPr/>
        </p:nvPicPr>
        <p:blipFill rotWithShape="1">
          <a:blip r:embed="rId3">
            <a:alphaModFix/>
          </a:blip>
          <a:srcRect b="0" l="0" r="0" t="0"/>
          <a:stretch/>
        </p:blipFill>
        <p:spPr>
          <a:xfrm>
            <a:off x="923925" y="1914525"/>
            <a:ext cx="495300" cy="495300"/>
          </a:xfrm>
          <a:prstGeom prst="rect">
            <a:avLst/>
          </a:prstGeom>
          <a:noFill/>
          <a:ln>
            <a:noFill/>
          </a:ln>
        </p:spPr>
      </p:pic>
      <p:pic>
        <p:nvPicPr>
          <p:cNvPr descr="image.png" id="499" name="Google Shape;499;p25"/>
          <p:cNvPicPr preferRelativeResize="0"/>
          <p:nvPr/>
        </p:nvPicPr>
        <p:blipFill rotWithShape="1">
          <a:blip r:embed="rId4">
            <a:alphaModFix/>
          </a:blip>
          <a:srcRect b="0" l="0" r="0" t="0"/>
          <a:stretch/>
        </p:blipFill>
        <p:spPr>
          <a:xfrm>
            <a:off x="4657725" y="1914525"/>
            <a:ext cx="495300" cy="495300"/>
          </a:xfrm>
          <a:prstGeom prst="rect">
            <a:avLst/>
          </a:prstGeom>
          <a:noFill/>
          <a:ln>
            <a:noFill/>
          </a:ln>
        </p:spPr>
      </p:pic>
      <p:pic>
        <p:nvPicPr>
          <p:cNvPr descr="image.png" id="500" name="Google Shape;500;p25"/>
          <p:cNvPicPr preferRelativeResize="0"/>
          <p:nvPr/>
        </p:nvPicPr>
        <p:blipFill rotWithShape="1">
          <a:blip r:embed="rId5">
            <a:alphaModFix/>
          </a:blip>
          <a:srcRect b="0" l="0" r="0" t="0"/>
          <a:stretch/>
        </p:blipFill>
        <p:spPr>
          <a:xfrm>
            <a:off x="8391525" y="1914525"/>
            <a:ext cx="495300" cy="495300"/>
          </a:xfrm>
          <a:prstGeom prst="rect">
            <a:avLst/>
          </a:prstGeom>
          <a:noFill/>
          <a:ln>
            <a:noFill/>
          </a:ln>
        </p:spPr>
      </p:pic>
      <p:pic>
        <p:nvPicPr>
          <p:cNvPr descr="image.png" id="501" name="Google Shape;501;p25"/>
          <p:cNvPicPr preferRelativeResize="0"/>
          <p:nvPr/>
        </p:nvPicPr>
        <p:blipFill rotWithShape="1">
          <a:blip r:embed="rId6">
            <a:alphaModFix/>
          </a:blip>
          <a:srcRect b="0" l="0" r="0" t="0"/>
          <a:stretch/>
        </p:blipFill>
        <p:spPr>
          <a:xfrm>
            <a:off x="1038225" y="2057400"/>
            <a:ext cx="266700" cy="209550"/>
          </a:xfrm>
          <a:prstGeom prst="rect">
            <a:avLst/>
          </a:prstGeom>
          <a:noFill/>
          <a:ln>
            <a:noFill/>
          </a:ln>
        </p:spPr>
      </p:pic>
      <p:pic>
        <p:nvPicPr>
          <p:cNvPr descr="image.png" id="502" name="Google Shape;502;p25"/>
          <p:cNvPicPr preferRelativeResize="0"/>
          <p:nvPr/>
        </p:nvPicPr>
        <p:blipFill rotWithShape="1">
          <a:blip r:embed="rId7">
            <a:alphaModFix/>
          </a:blip>
          <a:srcRect b="0" l="0" r="0" t="0"/>
          <a:stretch/>
        </p:blipFill>
        <p:spPr>
          <a:xfrm>
            <a:off x="4786312" y="2057400"/>
            <a:ext cx="238125" cy="209550"/>
          </a:xfrm>
          <a:prstGeom prst="rect">
            <a:avLst/>
          </a:prstGeom>
          <a:noFill/>
          <a:ln>
            <a:noFill/>
          </a:ln>
        </p:spPr>
      </p:pic>
      <p:pic>
        <p:nvPicPr>
          <p:cNvPr descr="image.png" id="503" name="Google Shape;503;p25"/>
          <p:cNvPicPr preferRelativeResize="0"/>
          <p:nvPr/>
        </p:nvPicPr>
        <p:blipFill rotWithShape="1">
          <a:blip r:embed="rId8">
            <a:alphaModFix/>
          </a:blip>
          <a:srcRect b="0" l="0" r="0" t="0"/>
          <a:stretch/>
        </p:blipFill>
        <p:spPr>
          <a:xfrm>
            <a:off x="8534400" y="2057400"/>
            <a:ext cx="209550" cy="209550"/>
          </a:xfrm>
          <a:prstGeom prst="rect">
            <a:avLst/>
          </a:prstGeom>
          <a:noFill/>
          <a:ln>
            <a:noFill/>
          </a:ln>
        </p:spPr>
      </p:pic>
      <p:sp>
        <p:nvSpPr>
          <p:cNvPr id="504" name="Google Shape;504;p25"/>
          <p:cNvSpPr txBox="1"/>
          <p:nvPr/>
        </p:nvSpPr>
        <p:spPr>
          <a:xfrm>
            <a:off x="762000" y="542925"/>
            <a:ext cx="1552575"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15803D"/>
                </a:solidFill>
                <a:latin typeface="Plus Jakarta Sans"/>
                <a:ea typeface="Plus Jakarta Sans"/>
                <a:cs typeface="Plus Jakarta Sans"/>
                <a:sym typeface="Plus Jakarta Sans"/>
              </a:rPr>
              <a:t>LOGISTICS CHECK</a:t>
            </a:r>
            <a:endParaRPr/>
          </a:p>
        </p:txBody>
      </p:sp>
      <p:sp>
        <p:nvSpPr>
          <p:cNvPr id="505" name="Google Shape;505;p25"/>
          <p:cNvSpPr txBox="1"/>
          <p:nvPr/>
        </p:nvSpPr>
        <p:spPr>
          <a:xfrm>
            <a:off x="609600" y="828675"/>
            <a:ext cx="11582400" cy="5048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150" u="none" cap="none" strike="noStrike">
                <a:solidFill>
                  <a:srgbClr val="0F172A"/>
                </a:solidFill>
                <a:latin typeface="Outfit"/>
                <a:ea typeface="Outfit"/>
                <a:cs typeface="Outfit"/>
                <a:sym typeface="Outfit"/>
              </a:rPr>
              <a:t>Event Planning &amp; Alignment</a:t>
            </a:r>
            <a:endParaRPr/>
          </a:p>
        </p:txBody>
      </p:sp>
      <p:sp>
        <p:nvSpPr>
          <p:cNvPr id="506" name="Google Shape;506;p25"/>
          <p:cNvSpPr txBox="1"/>
          <p:nvPr/>
        </p:nvSpPr>
        <p:spPr>
          <a:xfrm>
            <a:off x="923925" y="5829300"/>
            <a:ext cx="3595687"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BE185D"/>
                </a:solidFill>
                <a:latin typeface="Plus Jakarta Sans"/>
                <a:ea typeface="Plus Jakarta Sans"/>
                <a:cs typeface="Plus Jakarta Sans"/>
                <a:sym typeface="Plus Jakarta Sans"/>
              </a:rPr>
              <a:t>PTA / STAFF COORDINATION</a:t>
            </a:r>
            <a:endParaRPr/>
          </a:p>
        </p:txBody>
      </p:sp>
      <p:sp>
        <p:nvSpPr>
          <p:cNvPr id="507" name="Google Shape;507;p25"/>
          <p:cNvSpPr txBox="1"/>
          <p:nvPr/>
        </p:nvSpPr>
        <p:spPr>
          <a:xfrm>
            <a:off x="4657725" y="5829300"/>
            <a:ext cx="3595687"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1D4ED8"/>
                </a:solidFill>
                <a:latin typeface="Plus Jakarta Sans"/>
                <a:ea typeface="Plus Jakarta Sans"/>
                <a:cs typeface="Plus Jakarta Sans"/>
                <a:sym typeface="Plus Jakarta Sans"/>
              </a:rPr>
              <a:t>DISTRIBUTION PLAN</a:t>
            </a:r>
            <a:endParaRPr/>
          </a:p>
        </p:txBody>
      </p:sp>
      <p:sp>
        <p:nvSpPr>
          <p:cNvPr id="508" name="Google Shape;508;p25"/>
          <p:cNvSpPr txBox="1"/>
          <p:nvPr/>
        </p:nvSpPr>
        <p:spPr>
          <a:xfrm>
            <a:off x="8391525" y="5829300"/>
            <a:ext cx="3595687"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B45309"/>
                </a:solidFill>
                <a:latin typeface="Plus Jakarta Sans"/>
                <a:ea typeface="Plus Jakarta Sans"/>
                <a:cs typeface="Plus Jakarta Sans"/>
                <a:sym typeface="Plus Jakarta Sans"/>
              </a:rPr>
              <a:t>MAIN OFFICE CHECK</a:t>
            </a:r>
            <a:endParaRPr/>
          </a:p>
        </p:txBody>
      </p:sp>
      <p:sp>
        <p:nvSpPr>
          <p:cNvPr id="509" name="Google Shape;509;p25"/>
          <p:cNvSpPr txBox="1"/>
          <p:nvPr/>
        </p:nvSpPr>
        <p:spPr>
          <a:xfrm>
            <a:off x="923925" y="2600325"/>
            <a:ext cx="3775471" cy="2762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725" u="none" cap="none" strike="noStrike">
                <a:solidFill>
                  <a:srgbClr val="0F172A"/>
                </a:solidFill>
                <a:latin typeface="Outfit"/>
                <a:ea typeface="Outfit"/>
                <a:cs typeface="Outfit"/>
                <a:sym typeface="Outfit"/>
              </a:rPr>
              <a:t>1. Volunteers</a:t>
            </a:r>
            <a:endParaRPr/>
          </a:p>
        </p:txBody>
      </p:sp>
      <p:sp>
        <p:nvSpPr>
          <p:cNvPr id="510" name="Google Shape;510;p25"/>
          <p:cNvSpPr txBox="1"/>
          <p:nvPr/>
        </p:nvSpPr>
        <p:spPr>
          <a:xfrm>
            <a:off x="923925" y="2990850"/>
            <a:ext cx="2971800" cy="971550"/>
          </a:xfrm>
          <a:prstGeom prst="rect">
            <a:avLst/>
          </a:prstGeom>
          <a:noFill/>
          <a:ln>
            <a:noFill/>
          </a:ln>
        </p:spPr>
        <p:txBody>
          <a:bodyPr anchorCtr="0" anchor="t" bIns="0" lIns="0" spcFirstLastPara="1" rIns="0" wrap="square" tIns="0">
            <a:spAutoFit/>
          </a:bodyPr>
          <a:lstStyle/>
          <a:p>
            <a:pPr indent="0" lvl="0" marL="0" marR="0" rtl="0" algn="l">
              <a:lnSpc>
                <a:spcPct val="149960"/>
              </a:lnSpc>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Do we have enough staff and parent volunteers lined up for Family Movie Night (Oct 9) and the Potluck (Oct 13)?</a:t>
            </a:r>
            <a:endParaRPr/>
          </a:p>
        </p:txBody>
      </p:sp>
      <p:sp>
        <p:nvSpPr>
          <p:cNvPr id="511" name="Google Shape;511;p25"/>
          <p:cNvSpPr txBox="1"/>
          <p:nvPr/>
        </p:nvSpPr>
        <p:spPr>
          <a:xfrm>
            <a:off x="4657725" y="2600325"/>
            <a:ext cx="3775471" cy="2762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725" u="none" cap="none" strike="noStrike">
                <a:solidFill>
                  <a:srgbClr val="0F172A"/>
                </a:solidFill>
                <a:latin typeface="Outfit"/>
                <a:ea typeface="Outfit"/>
                <a:cs typeface="Outfit"/>
                <a:sym typeface="Outfit"/>
              </a:rPr>
              <a:t>2. Grocery Kits</a:t>
            </a:r>
            <a:endParaRPr/>
          </a:p>
        </p:txBody>
      </p:sp>
      <p:sp>
        <p:nvSpPr>
          <p:cNvPr id="512" name="Google Shape;512;p25"/>
          <p:cNvSpPr txBox="1"/>
          <p:nvPr/>
        </p:nvSpPr>
        <p:spPr>
          <a:xfrm>
            <a:off x="4657725" y="2990850"/>
            <a:ext cx="2971800" cy="971550"/>
          </a:xfrm>
          <a:prstGeom prst="rect">
            <a:avLst/>
          </a:prstGeom>
          <a:noFill/>
          <a:ln>
            <a:noFill/>
          </a:ln>
        </p:spPr>
        <p:txBody>
          <a:bodyPr anchorCtr="0" anchor="t" bIns="0" lIns="0" spcFirstLastPara="1" rIns="0" wrap="square" tIns="0">
            <a:spAutoFit/>
          </a:bodyPr>
          <a:lstStyle/>
          <a:p>
            <a:pPr indent="0" lvl="0" marL="0" marR="0" rtl="0" algn="l">
              <a:lnSpc>
                <a:spcPct val="149960"/>
              </a:lnSpc>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How and when will the school-provided grocery kits be distributed to families before the Oct 1st Cooking Class?</a:t>
            </a:r>
            <a:endParaRPr/>
          </a:p>
        </p:txBody>
      </p:sp>
      <p:sp>
        <p:nvSpPr>
          <p:cNvPr id="513" name="Google Shape;513;p25"/>
          <p:cNvSpPr txBox="1"/>
          <p:nvPr/>
        </p:nvSpPr>
        <p:spPr>
          <a:xfrm>
            <a:off x="8391525" y="2600325"/>
            <a:ext cx="3775471" cy="2762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725" u="none" cap="none" strike="noStrike">
                <a:solidFill>
                  <a:srgbClr val="0F172A"/>
                </a:solidFill>
                <a:latin typeface="Outfit"/>
                <a:ea typeface="Outfit"/>
                <a:cs typeface="Outfit"/>
                <a:sym typeface="Outfit"/>
              </a:rPr>
              <a:t>3. Fútbol Sign-Ups</a:t>
            </a:r>
            <a:endParaRPr/>
          </a:p>
        </p:txBody>
      </p:sp>
      <p:sp>
        <p:nvSpPr>
          <p:cNvPr id="514" name="Google Shape;514;p25"/>
          <p:cNvSpPr txBox="1"/>
          <p:nvPr/>
        </p:nvSpPr>
        <p:spPr>
          <a:xfrm>
            <a:off x="8391525" y="2990850"/>
            <a:ext cx="2971800" cy="728662"/>
          </a:xfrm>
          <a:prstGeom prst="rect">
            <a:avLst/>
          </a:prstGeom>
          <a:noFill/>
          <a:ln>
            <a:noFill/>
          </a:ln>
        </p:spPr>
        <p:txBody>
          <a:bodyPr anchorCtr="0" anchor="t" bIns="0" lIns="0" spcFirstLastPara="1" rIns="0" wrap="square" tIns="0">
            <a:spAutoFit/>
          </a:bodyPr>
          <a:lstStyle/>
          <a:p>
            <a:pPr indent="0" lvl="0" marL="0" marR="0" rtl="0" algn="l">
              <a:lnSpc>
                <a:spcPct val="149960"/>
              </a:lnSpc>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Are sign-up sheets active in the main office for the Oct 8th Student vs. Staff Fútbol game?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AF9"/>
        </a:solidFill>
      </p:bgPr>
    </p:bg>
    <p:spTree>
      <p:nvGrpSpPr>
        <p:cNvPr id="518" name="Shape 518"/>
        <p:cNvGrpSpPr/>
        <p:nvPr/>
      </p:nvGrpSpPr>
      <p:grpSpPr>
        <a:xfrm>
          <a:off x="0" y="0"/>
          <a:ext cx="0" cy="0"/>
          <a:chOff x="0" y="0"/>
          <a:chExt cx="0" cy="0"/>
        </a:xfrm>
      </p:grpSpPr>
      <p:sp>
        <p:nvSpPr>
          <p:cNvPr id="519" name="Google Shape;519;p26"/>
          <p:cNvSpPr/>
          <p:nvPr/>
        </p:nvSpPr>
        <p:spPr>
          <a:xfrm>
            <a:off x="9734550" y="719137"/>
            <a:ext cx="1847850" cy="400050"/>
          </a:xfrm>
          <a:prstGeom prst="roundRect">
            <a:avLst>
              <a:gd fmla="val 28571" name="adj"/>
            </a:avLst>
          </a:prstGeom>
          <a:solidFill>
            <a:srgbClr val="4338C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0" name="Google Shape;520;p26"/>
          <p:cNvSpPr/>
          <p:nvPr/>
        </p:nvSpPr>
        <p:spPr>
          <a:xfrm>
            <a:off x="609600" y="1571625"/>
            <a:ext cx="5353050" cy="4752975"/>
          </a:xfrm>
          <a:prstGeom prst="roundRect">
            <a:avLst>
              <a:gd fmla="val 4008" name="adj"/>
            </a:avLst>
          </a:prstGeom>
          <a:solidFill>
            <a:srgbClr val="FFFFFF"/>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1" name="Google Shape;521;p26"/>
          <p:cNvSpPr/>
          <p:nvPr/>
        </p:nvSpPr>
        <p:spPr>
          <a:xfrm>
            <a:off x="6229350" y="1571625"/>
            <a:ext cx="5353050" cy="4752975"/>
          </a:xfrm>
          <a:prstGeom prst="roundRect">
            <a:avLst>
              <a:gd fmla="val 4008" name="adj"/>
            </a:avLst>
          </a:prstGeom>
          <a:solidFill>
            <a:srgbClr val="FFFFFF"/>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2" name="Google Shape;522;p26"/>
          <p:cNvSpPr/>
          <p:nvPr/>
        </p:nvSpPr>
        <p:spPr>
          <a:xfrm>
            <a:off x="609600" y="485775"/>
            <a:ext cx="2362200" cy="295275"/>
          </a:xfrm>
          <a:prstGeom prst="roundRect">
            <a:avLst>
              <a:gd fmla="val 50000" name="adj"/>
            </a:avLst>
          </a:prstGeom>
          <a:solidFill>
            <a:srgbClr val="E0E7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3" name="Google Shape;523;p26"/>
          <p:cNvSpPr/>
          <p:nvPr/>
        </p:nvSpPr>
        <p:spPr>
          <a:xfrm>
            <a:off x="923925" y="3320057"/>
            <a:ext cx="4724400" cy="942975"/>
          </a:xfrm>
          <a:prstGeom prst="roundRect">
            <a:avLst>
              <a:gd fmla="val 14141" name="adj"/>
            </a:avLst>
          </a:prstGeom>
          <a:solidFill>
            <a:srgbClr val="EFF6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4" name="Google Shape;524;p26"/>
          <p:cNvSpPr/>
          <p:nvPr/>
        </p:nvSpPr>
        <p:spPr>
          <a:xfrm>
            <a:off x="923925" y="3320057"/>
            <a:ext cx="38100" cy="942975"/>
          </a:xfrm>
          <a:prstGeom prst="rect">
            <a:avLst/>
          </a:prstGeom>
          <a:solidFill>
            <a:srgbClr val="2563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5" name="Google Shape;525;p26"/>
          <p:cNvSpPr/>
          <p:nvPr/>
        </p:nvSpPr>
        <p:spPr>
          <a:xfrm>
            <a:off x="6543675" y="2314575"/>
            <a:ext cx="4724400" cy="704850"/>
          </a:xfrm>
          <a:prstGeom prst="roundRect">
            <a:avLst>
              <a:gd fmla="val 16216" name="adj"/>
            </a:avLst>
          </a:prstGeom>
          <a:solidFill>
            <a:srgbClr val="F8FAFC"/>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6" name="Google Shape;526;p26"/>
          <p:cNvSpPr/>
          <p:nvPr/>
        </p:nvSpPr>
        <p:spPr>
          <a:xfrm>
            <a:off x="6543675" y="3171825"/>
            <a:ext cx="4724400" cy="704850"/>
          </a:xfrm>
          <a:prstGeom prst="roundRect">
            <a:avLst>
              <a:gd fmla="val 16216" name="adj"/>
            </a:avLst>
          </a:prstGeom>
          <a:solidFill>
            <a:srgbClr val="F8FAFC"/>
          </a:solidFill>
          <a:ln cap="flat" cmpd="sng" w="9525">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7" name="Google Shape;527;p26"/>
          <p:cNvSpPr txBox="1"/>
          <p:nvPr/>
        </p:nvSpPr>
        <p:spPr>
          <a:xfrm>
            <a:off x="9944100" y="814387"/>
            <a:ext cx="1524000" cy="196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75" u="none" cap="none" strike="noStrike">
                <a:solidFill>
                  <a:srgbClr val="FFFFFF"/>
                </a:solidFill>
                <a:latin typeface="Plus Jakarta Sans"/>
                <a:ea typeface="Plus Jakarta Sans"/>
                <a:cs typeface="Plus Jakarta Sans"/>
                <a:sym typeface="Plus Jakarta Sans"/>
              </a:rPr>
              <a:t>6:</a:t>
            </a:r>
            <a:r>
              <a:rPr b="1" lang="en-US" sz="1275">
                <a:solidFill>
                  <a:srgbClr val="FFFFFF"/>
                </a:solidFill>
                <a:latin typeface="Plus Jakarta Sans"/>
                <a:ea typeface="Plus Jakarta Sans"/>
                <a:cs typeface="Plus Jakarta Sans"/>
                <a:sym typeface="Plus Jakarta Sans"/>
              </a:rPr>
              <a:t>3</a:t>
            </a:r>
            <a:r>
              <a:rPr b="1" i="0" lang="en-US" sz="1275" u="none" cap="none" strike="noStrike">
                <a:solidFill>
                  <a:srgbClr val="FFFFFF"/>
                </a:solidFill>
                <a:latin typeface="Plus Jakarta Sans"/>
                <a:ea typeface="Plus Jakarta Sans"/>
                <a:cs typeface="Plus Jakarta Sans"/>
                <a:sym typeface="Plus Jakarta Sans"/>
              </a:rPr>
              <a:t>5 PM – </a:t>
            </a:r>
            <a:r>
              <a:rPr b="1" lang="en-US" sz="1275">
                <a:solidFill>
                  <a:srgbClr val="FFFFFF"/>
                </a:solidFill>
                <a:latin typeface="Plus Jakarta Sans"/>
                <a:ea typeface="Plus Jakarta Sans"/>
                <a:cs typeface="Plus Jakarta Sans"/>
                <a:sym typeface="Plus Jakarta Sans"/>
              </a:rPr>
              <a:t>6</a:t>
            </a:r>
            <a:r>
              <a:rPr b="1" i="0" lang="en-US" sz="1275" u="none" cap="none" strike="noStrike">
                <a:solidFill>
                  <a:srgbClr val="FFFFFF"/>
                </a:solidFill>
                <a:latin typeface="Plus Jakarta Sans"/>
                <a:ea typeface="Plus Jakarta Sans"/>
                <a:cs typeface="Plus Jakarta Sans"/>
                <a:sym typeface="Plus Jakarta Sans"/>
              </a:rPr>
              <a:t>:</a:t>
            </a:r>
            <a:r>
              <a:rPr b="1" lang="en-US" sz="1275">
                <a:solidFill>
                  <a:srgbClr val="FFFFFF"/>
                </a:solidFill>
                <a:latin typeface="Plus Jakarta Sans"/>
                <a:ea typeface="Plus Jakarta Sans"/>
                <a:cs typeface="Plus Jakarta Sans"/>
                <a:sym typeface="Plus Jakarta Sans"/>
              </a:rPr>
              <a:t>55</a:t>
            </a:r>
            <a:r>
              <a:rPr b="1" i="0" lang="en-US" sz="1275" u="none" cap="none" strike="noStrike">
                <a:solidFill>
                  <a:srgbClr val="FFFFFF"/>
                </a:solidFill>
                <a:latin typeface="Plus Jakarta Sans"/>
                <a:ea typeface="Plus Jakarta Sans"/>
                <a:cs typeface="Plus Jakarta Sans"/>
                <a:sym typeface="Plus Jakarta Sans"/>
              </a:rPr>
              <a:t> PM</a:t>
            </a:r>
            <a:endParaRPr/>
          </a:p>
        </p:txBody>
      </p:sp>
      <p:sp>
        <p:nvSpPr>
          <p:cNvPr id="528" name="Google Shape;528;p26"/>
          <p:cNvSpPr txBox="1"/>
          <p:nvPr/>
        </p:nvSpPr>
        <p:spPr>
          <a:xfrm>
            <a:off x="762000" y="542925"/>
            <a:ext cx="215265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4338CA"/>
                </a:solidFill>
                <a:latin typeface="Plus Jakarta Sans"/>
                <a:ea typeface="Plus Jakarta Sans"/>
                <a:cs typeface="Plus Jakarta Sans"/>
                <a:sym typeface="Plus Jakarta Sans"/>
              </a:rPr>
              <a:t>SECTION 05 • 35 MINUTES</a:t>
            </a:r>
            <a:endParaRPr/>
          </a:p>
        </p:txBody>
      </p:sp>
      <p:sp>
        <p:nvSpPr>
          <p:cNvPr id="529" name="Google Shape;529;p26"/>
          <p:cNvSpPr txBox="1"/>
          <p:nvPr/>
        </p:nvSpPr>
        <p:spPr>
          <a:xfrm>
            <a:off x="609600" y="828675"/>
            <a:ext cx="6500812" cy="4762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000" u="none" cap="none" strike="noStrike">
                <a:solidFill>
                  <a:srgbClr val="0F172A"/>
                </a:solidFill>
                <a:latin typeface="Outfit"/>
                <a:ea typeface="Outfit"/>
                <a:cs typeface="Outfit"/>
                <a:sym typeface="Outfit"/>
              </a:rPr>
              <a:t>New Business &amp; Open Forum</a:t>
            </a:r>
            <a:endParaRPr/>
          </a:p>
        </p:txBody>
      </p:sp>
      <p:sp>
        <p:nvSpPr>
          <p:cNvPr id="530" name="Google Shape;530;p26"/>
          <p:cNvSpPr txBox="1"/>
          <p:nvPr/>
        </p:nvSpPr>
        <p:spPr>
          <a:xfrm>
            <a:off x="923925" y="1885950"/>
            <a:ext cx="6200775" cy="2762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725" u="none" cap="none" strike="noStrike">
                <a:solidFill>
                  <a:srgbClr val="0F172A"/>
                </a:solidFill>
                <a:latin typeface="Outfit"/>
                <a:ea typeface="Outfit"/>
                <a:cs typeface="Outfit"/>
                <a:sym typeface="Outfit"/>
              </a:rPr>
              <a:t>Public Comment Guidelines</a:t>
            </a:r>
            <a:endParaRPr/>
          </a:p>
        </p:txBody>
      </p:sp>
      <p:sp>
        <p:nvSpPr>
          <p:cNvPr id="531" name="Google Shape;531;p26"/>
          <p:cNvSpPr txBox="1"/>
          <p:nvPr/>
        </p:nvSpPr>
        <p:spPr>
          <a:xfrm>
            <a:off x="923925" y="2314575"/>
            <a:ext cx="4819650" cy="776882"/>
          </a:xfrm>
          <a:prstGeom prst="rect">
            <a:avLst/>
          </a:prstGeom>
          <a:noFill/>
          <a:ln>
            <a:noFill/>
          </a:ln>
        </p:spPr>
        <p:txBody>
          <a:bodyPr anchorCtr="0" anchor="t" bIns="0" lIns="0" spcFirstLastPara="1" rIns="0" wrap="square" tIns="0">
            <a:spAutoFit/>
          </a:bodyPr>
          <a:lstStyle/>
          <a:p>
            <a:pPr indent="0" lvl="0" marL="0" marR="0" rtl="0" algn="l">
              <a:lnSpc>
                <a:spcPct val="159921"/>
              </a:lnSpc>
              <a:spcBef>
                <a:spcPts val="0"/>
              </a:spcBef>
              <a:spcAft>
                <a:spcPts val="0"/>
              </a:spcAft>
              <a:buNone/>
            </a:pPr>
            <a:r>
              <a:rPr b="0" i="0" lang="en-US" sz="1275" u="none" cap="none" strike="noStrike">
                <a:solidFill>
                  <a:srgbClr val="475569"/>
                </a:solidFill>
                <a:latin typeface="Plus Jakarta Sans"/>
                <a:ea typeface="Plus Jakarta Sans"/>
                <a:cs typeface="Plus Jakarta Sans"/>
                <a:sym typeface="Plus Jakarta Sans"/>
              </a:rPr>
              <a:t>Open floor for visiting parents, staff, and community members. Speakers are allotted </a:t>
            </a:r>
            <a:r>
              <a:rPr b="1" i="0" lang="en-US" sz="1275" u="none" cap="none" strike="noStrike">
                <a:solidFill>
                  <a:srgbClr val="475569"/>
                </a:solidFill>
                <a:latin typeface="Plus Jakarta Sans"/>
                <a:ea typeface="Plus Jakarta Sans"/>
                <a:cs typeface="Plus Jakarta Sans"/>
                <a:sym typeface="Plus Jakarta Sans"/>
              </a:rPr>
              <a:t>2 minutes each</a:t>
            </a:r>
            <a:r>
              <a:rPr b="0" i="0" lang="en-US" sz="1275" u="none" cap="none" strike="noStrike">
                <a:solidFill>
                  <a:srgbClr val="475569"/>
                </a:solidFill>
                <a:latin typeface="Plus Jakarta Sans"/>
                <a:ea typeface="Plus Jakarta Sans"/>
                <a:cs typeface="Plus Jakarta Sans"/>
                <a:sym typeface="Plus Jakarta Sans"/>
              </a:rPr>
              <a:t> to raise topics or share reflections.</a:t>
            </a:r>
            <a:endParaRPr/>
          </a:p>
        </p:txBody>
      </p:sp>
      <p:sp>
        <p:nvSpPr>
          <p:cNvPr id="532" name="Google Shape;532;p26"/>
          <p:cNvSpPr txBox="1"/>
          <p:nvPr/>
        </p:nvSpPr>
        <p:spPr>
          <a:xfrm>
            <a:off x="6543675" y="5829300"/>
            <a:ext cx="5648325"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64748B"/>
                </a:solidFill>
                <a:latin typeface="Plus Jakarta Sans"/>
                <a:ea typeface="Plus Jakarta Sans"/>
                <a:cs typeface="Plus Jakarta Sans"/>
                <a:sym typeface="Plus Jakarta Sans"/>
              </a:rPr>
              <a:t>RECORDED IN OFFICIAL MINUTES</a:t>
            </a:r>
            <a:endParaRPr/>
          </a:p>
        </p:txBody>
      </p:sp>
      <p:sp>
        <p:nvSpPr>
          <p:cNvPr id="533" name="Google Shape;533;p26"/>
          <p:cNvSpPr txBox="1"/>
          <p:nvPr/>
        </p:nvSpPr>
        <p:spPr>
          <a:xfrm>
            <a:off x="1133475" y="3491507"/>
            <a:ext cx="5429250"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00" u="none" cap="none" strike="noStrike">
                <a:solidFill>
                  <a:srgbClr val="1D4ED8"/>
                </a:solidFill>
                <a:latin typeface="Plus Jakarta Sans"/>
                <a:ea typeface="Plus Jakarta Sans"/>
                <a:cs typeface="Plus Jakarta Sans"/>
                <a:sym typeface="Plus Jakarta Sans"/>
              </a:rPr>
              <a:t>Digital Parking Lot Review</a:t>
            </a:r>
            <a:endParaRPr/>
          </a:p>
        </p:txBody>
      </p:sp>
      <p:sp>
        <p:nvSpPr>
          <p:cNvPr id="534" name="Google Shape;534;p26"/>
          <p:cNvSpPr txBox="1"/>
          <p:nvPr/>
        </p:nvSpPr>
        <p:spPr>
          <a:xfrm>
            <a:off x="1133475" y="3729632"/>
            <a:ext cx="4438650" cy="3619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125" u="none" cap="none" strike="noStrike">
                <a:solidFill>
                  <a:srgbClr val="3B82F6"/>
                </a:solidFill>
                <a:latin typeface="Plus Jakarta Sans"/>
                <a:ea typeface="Plus Jakarta Sans"/>
                <a:cs typeface="Plus Jakarta Sans"/>
                <a:sym typeface="Plus Jakarta Sans"/>
              </a:rPr>
              <a:t>Reviewing unresolved questions submitted via attendance form.</a:t>
            </a:r>
            <a:endParaRPr/>
          </a:p>
        </p:txBody>
      </p:sp>
      <p:sp>
        <p:nvSpPr>
          <p:cNvPr id="535" name="Google Shape;535;p26"/>
          <p:cNvSpPr txBox="1"/>
          <p:nvPr/>
        </p:nvSpPr>
        <p:spPr>
          <a:xfrm>
            <a:off x="6543675" y="1885950"/>
            <a:ext cx="5648325" cy="2762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725" u="none" cap="none" strike="noStrike">
                <a:solidFill>
                  <a:srgbClr val="0F172A"/>
                </a:solidFill>
                <a:latin typeface="Outfit"/>
                <a:ea typeface="Outfit"/>
                <a:cs typeface="Outfit"/>
                <a:sym typeface="Outfit"/>
              </a:rPr>
              <a:t>Discussion Prompts</a:t>
            </a:r>
            <a:endParaRPr/>
          </a:p>
        </p:txBody>
      </p:sp>
      <p:sp>
        <p:nvSpPr>
          <p:cNvPr id="536" name="Google Shape;536;p26"/>
          <p:cNvSpPr txBox="1"/>
          <p:nvPr/>
        </p:nvSpPr>
        <p:spPr>
          <a:xfrm>
            <a:off x="6677025" y="2447925"/>
            <a:ext cx="4552950" cy="4381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75" u="none" cap="none" strike="noStrike">
                <a:solidFill>
                  <a:srgbClr val="1E293B"/>
                </a:solidFill>
                <a:latin typeface="Plus Jakarta Sans"/>
                <a:ea typeface="Plus Jakarta Sans"/>
                <a:cs typeface="Plus Jakarta Sans"/>
                <a:sym typeface="Plus Jakarta Sans"/>
              </a:rPr>
              <a:t>1. Community Partnerships: Are there local events or partnerships members would like to share?</a:t>
            </a:r>
            <a:endParaRPr/>
          </a:p>
        </p:txBody>
      </p:sp>
      <p:sp>
        <p:nvSpPr>
          <p:cNvPr id="537" name="Google Shape;537;p26"/>
          <p:cNvSpPr txBox="1"/>
          <p:nvPr/>
        </p:nvSpPr>
        <p:spPr>
          <a:xfrm>
            <a:off x="6677025" y="3305175"/>
            <a:ext cx="4552950" cy="4381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75" u="none" cap="none" strike="noStrike">
                <a:solidFill>
                  <a:srgbClr val="1E293B"/>
                </a:solidFill>
                <a:latin typeface="Plus Jakarta Sans"/>
                <a:ea typeface="Plus Jakarta Sans"/>
                <a:cs typeface="Plus Jakarta Sans"/>
                <a:sym typeface="Plus Jakarta Sans"/>
              </a:rPr>
              <a:t>2. Emerging Priorities: Are there new parent concerns or trends that should be tabled for next month?</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F2052"/>
        </a:solidFill>
      </p:bgPr>
    </p:bg>
    <p:spTree>
      <p:nvGrpSpPr>
        <p:cNvPr id="541" name="Shape 541"/>
        <p:cNvGrpSpPr/>
        <p:nvPr/>
      </p:nvGrpSpPr>
      <p:grpSpPr>
        <a:xfrm>
          <a:off x="0" y="0"/>
          <a:ext cx="0" cy="0"/>
          <a:chOff x="0" y="0"/>
          <a:chExt cx="0" cy="0"/>
        </a:xfrm>
      </p:grpSpPr>
      <p:pic>
        <p:nvPicPr>
          <p:cNvPr descr="image.png" id="542" name="Google Shape;542;p2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543" name="Google Shape;543;p27"/>
          <p:cNvSpPr/>
          <p:nvPr/>
        </p:nvSpPr>
        <p:spPr>
          <a:xfrm>
            <a:off x="609600" y="5886450"/>
            <a:ext cx="10972800" cy="43815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44" name="Google Shape;544;p27"/>
          <p:cNvSpPr/>
          <p:nvPr/>
        </p:nvSpPr>
        <p:spPr>
          <a:xfrm>
            <a:off x="9810750" y="533400"/>
            <a:ext cx="1771650" cy="352425"/>
          </a:xfrm>
          <a:prstGeom prst="roundRect">
            <a:avLst>
              <a:gd fmla="val 50000" name="adj"/>
            </a:avLst>
          </a:prstGeom>
          <a:solidFill>
            <a:srgbClr val="FDE0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45" name="Google Shape;545;p27"/>
          <p:cNvSpPr/>
          <p:nvPr/>
        </p:nvSpPr>
        <p:spPr>
          <a:xfrm>
            <a:off x="609600" y="5886450"/>
            <a:ext cx="10972800" cy="9525"/>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46" name="Google Shape;546;p27"/>
          <p:cNvSpPr/>
          <p:nvPr/>
        </p:nvSpPr>
        <p:spPr>
          <a:xfrm>
            <a:off x="609600" y="3134766"/>
            <a:ext cx="5372100" cy="1369516"/>
          </a:xfrm>
          <a:prstGeom prst="roundRect">
            <a:avLst>
              <a:gd fmla="val 12519" name="adj"/>
            </a:avLst>
          </a:prstGeom>
          <a:solidFill>
            <a:srgbClr val="353663"/>
          </a:solidFill>
          <a:ln cap="flat" cmpd="sng" w="9525">
            <a:solidFill>
              <a:srgbClr val="41416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47" name="Google Shape;547;p27"/>
          <p:cNvSpPr/>
          <p:nvPr/>
        </p:nvSpPr>
        <p:spPr>
          <a:xfrm>
            <a:off x="6210300" y="3134766"/>
            <a:ext cx="5372100" cy="1369516"/>
          </a:xfrm>
          <a:prstGeom prst="roundRect">
            <a:avLst>
              <a:gd fmla="val 12519" name="adj"/>
            </a:avLst>
          </a:prstGeom>
          <a:solidFill>
            <a:srgbClr val="353663"/>
          </a:solidFill>
          <a:ln cap="flat" cmpd="sng" w="9525">
            <a:solidFill>
              <a:srgbClr val="41416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48" name="Google Shape;548;p27"/>
          <p:cNvSpPr txBox="1"/>
          <p:nvPr/>
        </p:nvSpPr>
        <p:spPr>
          <a:xfrm>
            <a:off x="609600" y="604837"/>
            <a:ext cx="3238500" cy="2095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75" u="none" cap="none" strike="noStrike">
                <a:solidFill>
                  <a:srgbClr val="A7F3D0"/>
                </a:solidFill>
                <a:latin typeface="Plus Jakarta Sans"/>
                <a:ea typeface="Plus Jakarta Sans"/>
                <a:cs typeface="Plus Jakarta Sans"/>
                <a:sym typeface="Plus Jakarta Sans"/>
              </a:rPr>
              <a:t>SECTION 06 • ADJOURNMENT</a:t>
            </a:r>
            <a:endParaRPr/>
          </a:p>
        </p:txBody>
      </p:sp>
      <p:sp>
        <p:nvSpPr>
          <p:cNvPr id="549" name="Google Shape;549;p27"/>
          <p:cNvSpPr txBox="1"/>
          <p:nvPr/>
        </p:nvSpPr>
        <p:spPr>
          <a:xfrm>
            <a:off x="10020300" y="609600"/>
            <a:ext cx="1447800" cy="184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200">
                <a:solidFill>
                  <a:srgbClr val="1E1B4B"/>
                </a:solidFill>
                <a:latin typeface="Plus Jakarta Sans"/>
                <a:ea typeface="Plus Jakarta Sans"/>
                <a:cs typeface="Plus Jakarta Sans"/>
                <a:sym typeface="Plus Jakarta Sans"/>
              </a:rPr>
              <a:t>6:55</a:t>
            </a:r>
            <a:r>
              <a:rPr b="1" i="0" lang="en-US" sz="1200" u="none" cap="none" strike="noStrike">
                <a:solidFill>
                  <a:srgbClr val="1E1B4B"/>
                </a:solidFill>
                <a:latin typeface="Plus Jakarta Sans"/>
                <a:ea typeface="Plus Jakarta Sans"/>
                <a:cs typeface="Plus Jakarta Sans"/>
                <a:sym typeface="Plus Jakarta Sans"/>
              </a:rPr>
              <a:t> PM – 7:</a:t>
            </a:r>
            <a:r>
              <a:rPr b="1" lang="en-US" sz="1200">
                <a:solidFill>
                  <a:srgbClr val="1E1B4B"/>
                </a:solidFill>
                <a:latin typeface="Plus Jakarta Sans"/>
                <a:ea typeface="Plus Jakarta Sans"/>
                <a:cs typeface="Plus Jakarta Sans"/>
                <a:sym typeface="Plus Jakarta Sans"/>
              </a:rPr>
              <a:t>0</a:t>
            </a:r>
            <a:r>
              <a:rPr b="1" i="0" lang="en-US" sz="1200" u="none" cap="none" strike="noStrike">
                <a:solidFill>
                  <a:srgbClr val="1E1B4B"/>
                </a:solidFill>
                <a:latin typeface="Plus Jakarta Sans"/>
                <a:ea typeface="Plus Jakarta Sans"/>
                <a:cs typeface="Plus Jakarta Sans"/>
                <a:sym typeface="Plus Jakarta Sans"/>
              </a:rPr>
              <a:t>0 PM</a:t>
            </a:r>
            <a:endParaRPr/>
          </a:p>
        </p:txBody>
      </p:sp>
      <p:sp>
        <p:nvSpPr>
          <p:cNvPr id="550" name="Google Shape;550;p27"/>
          <p:cNvSpPr txBox="1"/>
          <p:nvPr/>
        </p:nvSpPr>
        <p:spPr>
          <a:xfrm>
            <a:off x="609600" y="2267991"/>
            <a:ext cx="11582400" cy="600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750" u="none" cap="none" strike="noStrike">
                <a:solidFill>
                  <a:srgbClr val="FFFFFF"/>
                </a:solidFill>
                <a:latin typeface="Outfit"/>
                <a:ea typeface="Outfit"/>
                <a:cs typeface="Outfit"/>
                <a:sym typeface="Outfit"/>
              </a:rPr>
              <a:t>Next Steps &amp; Meeting Closure</a:t>
            </a:r>
            <a:endParaRPr/>
          </a:p>
        </p:txBody>
      </p:sp>
      <p:sp>
        <p:nvSpPr>
          <p:cNvPr id="551" name="Google Shape;551;p27"/>
          <p:cNvSpPr txBox="1"/>
          <p:nvPr/>
        </p:nvSpPr>
        <p:spPr>
          <a:xfrm>
            <a:off x="609600" y="6096000"/>
            <a:ext cx="8310562"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CBD5E1"/>
                </a:solidFill>
                <a:latin typeface="Plus Jakarta Sans"/>
                <a:ea typeface="Plus Jakarta Sans"/>
                <a:cs typeface="Plus Jakarta Sans"/>
                <a:sym typeface="Plus Jakarta Sans"/>
              </a:rPr>
              <a:t>Thank you for your leadership, voice, and commitment to Village Academy scholars!</a:t>
            </a:r>
            <a:endParaRPr/>
          </a:p>
        </p:txBody>
      </p:sp>
      <p:sp>
        <p:nvSpPr>
          <p:cNvPr id="552" name="Google Shape;552;p27"/>
          <p:cNvSpPr txBox="1"/>
          <p:nvPr/>
        </p:nvSpPr>
        <p:spPr>
          <a:xfrm>
            <a:off x="8791575" y="6086475"/>
            <a:ext cx="3400500" cy="231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FDE047"/>
                </a:solidFill>
                <a:latin typeface="Plus Jakarta Sans"/>
                <a:ea typeface="Plus Jakarta Sans"/>
                <a:cs typeface="Plus Jakarta Sans"/>
                <a:sym typeface="Plus Jakarta Sans"/>
              </a:rPr>
              <a:t>Meeting Adjourned at 7:</a:t>
            </a:r>
            <a:r>
              <a:rPr b="1" lang="en-US" sz="1500">
                <a:solidFill>
                  <a:srgbClr val="FDE047"/>
                </a:solidFill>
                <a:latin typeface="Plus Jakarta Sans"/>
                <a:ea typeface="Plus Jakarta Sans"/>
                <a:cs typeface="Plus Jakarta Sans"/>
                <a:sym typeface="Plus Jakarta Sans"/>
              </a:rPr>
              <a:t>0</a:t>
            </a:r>
            <a:r>
              <a:rPr b="1" i="0" lang="en-US" sz="1500" u="none" cap="none" strike="noStrike">
                <a:solidFill>
                  <a:srgbClr val="FDE047"/>
                </a:solidFill>
                <a:latin typeface="Plus Jakarta Sans"/>
                <a:ea typeface="Plus Jakarta Sans"/>
                <a:cs typeface="Plus Jakarta Sans"/>
                <a:sym typeface="Plus Jakarta Sans"/>
              </a:rPr>
              <a:t>0 PM</a:t>
            </a:r>
            <a:endParaRPr/>
          </a:p>
        </p:txBody>
      </p:sp>
      <p:sp>
        <p:nvSpPr>
          <p:cNvPr id="553" name="Google Shape;553;p27"/>
          <p:cNvSpPr txBox="1"/>
          <p:nvPr/>
        </p:nvSpPr>
        <p:spPr>
          <a:xfrm>
            <a:off x="885825" y="3410991"/>
            <a:ext cx="6024562"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FDE047"/>
                </a:solidFill>
                <a:latin typeface="Plus Jakarta Sans"/>
                <a:ea typeface="Plus Jakarta Sans"/>
                <a:cs typeface="Plus Jakarta Sans"/>
                <a:sym typeface="Plus Jakarta Sans"/>
              </a:rPr>
              <a:t>ACTION ITEMS</a:t>
            </a:r>
            <a:endParaRPr/>
          </a:p>
        </p:txBody>
      </p:sp>
      <p:sp>
        <p:nvSpPr>
          <p:cNvPr id="554" name="Google Shape;554;p27"/>
          <p:cNvSpPr txBox="1"/>
          <p:nvPr/>
        </p:nvSpPr>
        <p:spPr>
          <a:xfrm>
            <a:off x="885825" y="3668166"/>
            <a:ext cx="4914900" cy="559891"/>
          </a:xfrm>
          <a:prstGeom prst="rect">
            <a:avLst/>
          </a:prstGeom>
          <a:noFill/>
          <a:ln>
            <a:noFill/>
          </a:ln>
        </p:spPr>
        <p:txBody>
          <a:bodyPr anchorCtr="0" anchor="t" bIns="0" lIns="0" spcFirstLastPara="1" rIns="0" wrap="square" tIns="0">
            <a:spAutoFit/>
          </a:bodyPr>
          <a:lstStyle/>
          <a:p>
            <a:pPr indent="0" lvl="0" marL="0" marR="0" rtl="0" algn="l">
              <a:lnSpc>
                <a:spcPct val="139936"/>
              </a:lnSpc>
              <a:spcBef>
                <a:spcPts val="0"/>
              </a:spcBef>
              <a:spcAft>
                <a:spcPts val="0"/>
              </a:spcAft>
              <a:buNone/>
            </a:pPr>
            <a:r>
              <a:rPr b="1" i="0" lang="en-US" sz="1575" u="none" cap="none" strike="noStrike">
                <a:solidFill>
                  <a:srgbClr val="F8FAFC"/>
                </a:solidFill>
                <a:latin typeface="Plus Jakarta Sans"/>
                <a:ea typeface="Plus Jakarta Sans"/>
                <a:cs typeface="Plus Jakarta Sans"/>
                <a:sym typeface="Plus Jakarta Sans"/>
              </a:rPr>
              <a:t>Recording Secretary will finalize &amp; distribute session minutes to all members.</a:t>
            </a:r>
            <a:endParaRPr/>
          </a:p>
        </p:txBody>
      </p:sp>
      <p:sp>
        <p:nvSpPr>
          <p:cNvPr id="555" name="Google Shape;555;p27"/>
          <p:cNvSpPr txBox="1"/>
          <p:nvPr/>
        </p:nvSpPr>
        <p:spPr>
          <a:xfrm>
            <a:off x="6486525" y="3410991"/>
            <a:ext cx="5705475"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25" u="none" cap="none" strike="noStrike">
                <a:solidFill>
                  <a:srgbClr val="34D399"/>
                </a:solidFill>
                <a:latin typeface="Plus Jakarta Sans"/>
                <a:ea typeface="Plus Jakarta Sans"/>
                <a:cs typeface="Plus Jakarta Sans"/>
                <a:sym typeface="Plus Jakarta Sans"/>
              </a:rPr>
              <a:t>OCTOBER MANDATORY SESSION</a:t>
            </a:r>
            <a:endParaRPr/>
          </a:p>
        </p:txBody>
      </p:sp>
      <p:sp>
        <p:nvSpPr>
          <p:cNvPr id="556" name="Google Shape;556;p27"/>
          <p:cNvSpPr txBox="1"/>
          <p:nvPr/>
        </p:nvSpPr>
        <p:spPr>
          <a:xfrm>
            <a:off x="6486525" y="3668166"/>
            <a:ext cx="4914900" cy="559891"/>
          </a:xfrm>
          <a:prstGeom prst="rect">
            <a:avLst/>
          </a:prstGeom>
          <a:noFill/>
          <a:ln>
            <a:noFill/>
          </a:ln>
        </p:spPr>
        <p:txBody>
          <a:bodyPr anchorCtr="0" anchor="t" bIns="0" lIns="0" spcFirstLastPara="1" rIns="0" wrap="square" tIns="0">
            <a:spAutoFit/>
          </a:bodyPr>
          <a:lstStyle/>
          <a:p>
            <a:pPr indent="0" lvl="0" marL="0" marR="0" rtl="0" algn="l">
              <a:lnSpc>
                <a:spcPct val="139936"/>
              </a:lnSpc>
              <a:spcBef>
                <a:spcPts val="0"/>
              </a:spcBef>
              <a:spcAft>
                <a:spcPts val="0"/>
              </a:spcAft>
              <a:buNone/>
            </a:pPr>
            <a:r>
              <a:rPr b="1" i="0" lang="en-US" sz="1575" u="none" cap="none" strike="noStrike">
                <a:solidFill>
                  <a:srgbClr val="F8FAFC"/>
                </a:solidFill>
                <a:latin typeface="Plus Jakarta Sans"/>
                <a:ea typeface="Plus Jakarta Sans"/>
                <a:cs typeface="Plus Jakarta Sans"/>
                <a:sym typeface="Plus Jakarta Sans"/>
              </a:rPr>
              <a:t>Joint Team Training: Revised Chancellor's Regulation A-655.</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