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embeddedFontLst>
    <p:embeddedFont>
      <p:font typeface="Lexend SemiBold"/>
      <p:regular r:id="rId29"/>
      <p:bold r:id="rId30"/>
    </p:embeddedFont>
    <p:embeddedFont>
      <p:font typeface="Lexend ExtraBold"/>
      <p:bold r:id="rId31"/>
    </p:embeddedFont>
    <p:embeddedFont>
      <p:font typeface="Inter"/>
      <p:regular r:id="rId32"/>
      <p:bold r:id="rId33"/>
      <p:italic r:id="rId34"/>
      <p:boldItalic r:id="rId35"/>
    </p:embeddedFont>
    <p:embeddedFont>
      <p:font typeface="Lexend Medium"/>
      <p:regular r:id="rId36"/>
      <p:bold r:id="rId37"/>
    </p:embeddedFont>
    <p:embeddedFont>
      <p:font typeface="Lexend"/>
      <p:regular r:id="rId38"/>
      <p:bold r:id="rId39"/>
    </p:embeddedFont>
    <p:embeddedFont>
      <p:font typeface="Lexend Black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1" roundtripDataSignature="AMtx7mhXgJbY6SLyGOagqrWlN6XbYXMx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exendBlack-bold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exendSemiBo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exendExtraBold-bold.fntdata"/><Relationship Id="rId30" Type="http://schemas.openxmlformats.org/officeDocument/2006/relationships/font" Target="fonts/LexendSemiBold-bold.fntdata"/><Relationship Id="rId11" Type="http://schemas.openxmlformats.org/officeDocument/2006/relationships/slide" Target="slides/slide6.xml"/><Relationship Id="rId33" Type="http://schemas.openxmlformats.org/officeDocument/2006/relationships/font" Target="fonts/Inter-bold.fntdata"/><Relationship Id="rId10" Type="http://schemas.openxmlformats.org/officeDocument/2006/relationships/slide" Target="slides/slide5.xml"/><Relationship Id="rId32" Type="http://schemas.openxmlformats.org/officeDocument/2006/relationships/font" Target="fonts/Inter-regular.fntdata"/><Relationship Id="rId13" Type="http://schemas.openxmlformats.org/officeDocument/2006/relationships/slide" Target="slides/slide8.xml"/><Relationship Id="rId35" Type="http://schemas.openxmlformats.org/officeDocument/2006/relationships/font" Target="fonts/Inter-boldItalic.fntdata"/><Relationship Id="rId12" Type="http://schemas.openxmlformats.org/officeDocument/2006/relationships/slide" Target="slides/slide7.xml"/><Relationship Id="rId34" Type="http://schemas.openxmlformats.org/officeDocument/2006/relationships/font" Target="fonts/Inter-italic.fntdata"/><Relationship Id="rId15" Type="http://schemas.openxmlformats.org/officeDocument/2006/relationships/slide" Target="slides/slide10.xml"/><Relationship Id="rId37" Type="http://schemas.openxmlformats.org/officeDocument/2006/relationships/font" Target="fonts/LexendMedium-bold.fntdata"/><Relationship Id="rId14" Type="http://schemas.openxmlformats.org/officeDocument/2006/relationships/slide" Target="slides/slide9.xml"/><Relationship Id="rId36" Type="http://schemas.openxmlformats.org/officeDocument/2006/relationships/font" Target="fonts/LexendMedium-regular.fntdata"/><Relationship Id="rId17" Type="http://schemas.openxmlformats.org/officeDocument/2006/relationships/slide" Target="slides/slide12.xml"/><Relationship Id="rId39" Type="http://schemas.openxmlformats.org/officeDocument/2006/relationships/font" Target="fonts/Lexend-bold.fntdata"/><Relationship Id="rId16" Type="http://schemas.openxmlformats.org/officeDocument/2006/relationships/slide" Target="slides/slide11.xml"/><Relationship Id="rId38" Type="http://schemas.openxmlformats.org/officeDocument/2006/relationships/font" Target="fonts/Lexend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4643fe8917713b7_0_781:notes"/>
          <p:cNvSpPr txBox="1"/>
          <p:nvPr>
            <p:ph idx="2" type="hdr"/>
          </p:nvPr>
        </p:nvSpPr>
        <p:spPr>
          <a:xfrm>
            <a:off x="0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h4643fe8917713b7_0_781:notes"/>
          <p:cNvSpPr txBox="1"/>
          <p:nvPr>
            <p:ph idx="10" type="dt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h4643fe8917713b7_0_781:notes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h4643fe8917713b7_0_7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h4643fe8917713b7_0_781:notes"/>
          <p:cNvSpPr txBox="1"/>
          <p:nvPr>
            <p:ph idx="11" type="ftr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h4643fe8917713b7_0_7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8" name="Google Shape;17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h4643fe8917713b7_0_9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h4643fe8917713b7_0_9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4643fe8917713b7_0_1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h4643fe8917713b7_0_1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h4643fe8917713b7_0_1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h4643fe8917713b7_0_13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4" name="Google Shape;29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25" name="Google Shape;32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h4643fe8917713b7_0_5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h4643fe8917713b7_0_5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h4643fe8917713b7_0_5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h4643fe8917713b7_0_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h4643fe8917713b7_0_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h4643fe8917713b7_0_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h4643fe8917713b7_0_18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h4643fe8917713b7_0_18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h4643fe8917713b7_0_18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h4643fe8917713b7_0_18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h4643fe8917713b7_0_18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h4643fe8917713b7_0_18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h37ba7ff777d1e81d_2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h37ba7ff777d1e81d_2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h4643fe8917713b7_0_4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h4643fe8917713b7_0_4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h4643fe8917713b7_0_4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h4643fe8917713b7_0_9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h4643fe8917713b7_0_9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h4643fe8917713b7_0_90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h4643fe8917713b7_0_9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h4643fe8917713b7_0_9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h4643fe8917713b7_0_9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h4643fe8917713b7_0_9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h4643fe8917713b7_0_9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h4643fe8917713b7_0_9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47" name="Google Shape;44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4643fe8917713b7_39_0)">
  <p:cSld name="Generated (h4643fe8917713b7_39_0)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forms.gle/nvwFUUuHstvjqB7B9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9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nycdoe.sharepoint.com/sites/iplanreports/_layouts/15/stream.aspx?id=%2Fsites%2Fiplanreports%2FShared%20Documents%2FCR%20A%2D655%20PL%20Resources%2FCR%20A%2D655%5FFall%202026%20SLT%20Webinar%20Toolkit%2F1%2DCR%20A%2D655%5FFall%202026%20Webinar%20Recording%2Emp4&amp;referrer=StreamWebApp%2EWeb&amp;referrerScenario=AddressBarCopied%2Eview%2Ea8c993dd%2D936f%2D4e70%2Dac96%2D47ffbc67780f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hyperlink" Target="https://docs.google.com/document/d/1wtfq4xQk312miZkbCuC0kdpB9oy97YlM/edit?usp=sharing&amp;ouid=114505831637567496249&amp;rtpof=true&amp;sd=true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hyperlink" Target="https://drive.google.com/file/d/1UsTBoaa5zsORE2avuGJ4CFtRiq9okYdy/view?usp=drive_link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hyperlink" Target="https://docs.google.com/document/d/1DXRltNQdCdDtIAfp9IQv1Lkf20sHy868/edit?usp=drive_link&amp;ouid=114505831637567496249&amp;rtpof=true&amp;sd=true" TargetMode="External"/><Relationship Id="rId5" Type="http://schemas.openxmlformats.org/officeDocument/2006/relationships/hyperlink" Target="https://docs.google.com/document/d/1DXRltNQdCdDtIAfp9IQv1Lkf20sHy868/edit?usp=drive_link&amp;ouid=114505831637567496249&amp;rtpof=true&amp;sd=true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Relationship Id="rId7" Type="http://schemas.openxmlformats.org/officeDocument/2006/relationships/hyperlink" Target="https://docs.google.com/document/d/1ahoLgpoKW7DtppBA8XzXKGvXm1lRfZqE/edit?usp=sharing&amp;ouid=114505831637567496249&amp;rtpof=true&amp;sd=true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3.png"/><Relationship Id="rId4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Relationship Id="rId4" Type="http://schemas.openxmlformats.org/officeDocument/2006/relationships/image" Target="../media/image2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oogle Shape;93;h4643fe8917713b7_0_781"/>
          <p:cNvGrpSpPr/>
          <p:nvPr/>
        </p:nvGrpSpPr>
        <p:grpSpPr>
          <a:xfrm>
            <a:off x="609600" y="381000"/>
            <a:ext cx="10972800" cy="914400"/>
            <a:chOff x="0" y="0"/>
            <a:chExt cx="10972800" cy="914400"/>
          </a:xfrm>
        </p:grpSpPr>
        <p:sp>
          <p:nvSpPr>
            <p:cNvPr id="94" name="Google Shape;94;h4643fe8917713b7_0_781"/>
            <p:cNvSpPr/>
            <p:nvPr/>
          </p:nvSpPr>
          <p:spPr>
            <a:xfrm>
              <a:off x="0" y="0"/>
              <a:ext cx="10972800" cy="914400"/>
            </a:xfrm>
            <a:prstGeom prst="roundRect">
              <a:avLst>
                <a:gd fmla="val 16666" name="adj"/>
              </a:avLst>
            </a:prstGeom>
            <a:solidFill>
              <a:srgbClr val="0033A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" name="Google Shape;95;h4643fe8917713b7_0_781"/>
            <p:cNvSpPr/>
            <p:nvPr/>
          </p:nvSpPr>
          <p:spPr>
            <a:xfrm>
              <a:off x="228600" y="152400"/>
              <a:ext cx="76200" cy="609600"/>
            </a:xfrm>
            <a:prstGeom prst="roundRect">
              <a:avLst>
                <a:gd fmla="val 50000" name="adj"/>
              </a:avLst>
            </a:prstGeom>
            <a:solidFill>
              <a:srgbClr val="F4A90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" name="Google Shape;96;h4643fe8917713b7_0_781"/>
            <p:cNvSpPr txBox="1"/>
            <p:nvPr/>
          </p:nvSpPr>
          <p:spPr>
            <a:xfrm>
              <a:off x="457200" y="171450"/>
              <a:ext cx="61914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School Leadership Team Meeting</a:t>
              </a:r>
              <a:endParaRPr b="1" sz="2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" name="Google Shape;97;h4643fe8917713b7_0_781"/>
            <p:cNvSpPr txBox="1"/>
            <p:nvPr/>
          </p:nvSpPr>
          <p:spPr>
            <a:xfrm>
              <a:off x="457200" y="533400"/>
              <a:ext cx="61914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30">
                  <a:solidFill>
                    <a:srgbClr val="93C5FD"/>
                  </a:solidFill>
                  <a:latin typeface="Lexend"/>
                  <a:ea typeface="Lexend"/>
                  <a:cs typeface="Lexend"/>
                  <a:sym typeface="Lexend"/>
                </a:rPr>
                <a:t>DISTRICT 27Q319 • VILLAGE ACADEMY</a:t>
              </a:r>
              <a:endParaRPr sz="1130">
                <a:solidFill>
                  <a:srgbClr val="93C5FD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" name="Google Shape;98;h4643fe8917713b7_0_781"/>
            <p:cNvSpPr/>
            <p:nvPr/>
          </p:nvSpPr>
          <p:spPr>
            <a:xfrm>
              <a:off x="8743950" y="285750"/>
              <a:ext cx="2000100" cy="342900"/>
            </a:xfrm>
            <a:prstGeom prst="roundRect">
              <a:avLst>
                <a:gd fmla="val 50000" name="adj"/>
              </a:avLst>
            </a:prstGeom>
            <a:solidFill>
              <a:srgbClr val="1E3A8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" name="Google Shape;99;h4643fe8917713b7_0_781"/>
            <p:cNvSpPr txBox="1"/>
            <p:nvPr/>
          </p:nvSpPr>
          <p:spPr>
            <a:xfrm>
              <a:off x="8743950" y="285750"/>
              <a:ext cx="20001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DE047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SLT MONTHLY MEETING</a:t>
              </a:r>
              <a:endParaRPr sz="1300">
                <a:solidFill>
                  <a:srgbClr val="FDE047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  <p:grpSp>
        <p:nvGrpSpPr>
          <p:cNvPr id="100" name="Google Shape;100;h4643fe8917713b7_0_781"/>
          <p:cNvGrpSpPr/>
          <p:nvPr/>
        </p:nvGrpSpPr>
        <p:grpSpPr>
          <a:xfrm>
            <a:off x="609600" y="1714500"/>
            <a:ext cx="10972800" cy="2476500"/>
            <a:chOff x="0" y="0"/>
            <a:chExt cx="10972800" cy="2476500"/>
          </a:xfrm>
        </p:grpSpPr>
        <p:sp>
          <p:nvSpPr>
            <p:cNvPr id="101" name="Google Shape;101;h4643fe8917713b7_0_781"/>
            <p:cNvSpPr/>
            <p:nvPr/>
          </p:nvSpPr>
          <p:spPr>
            <a:xfrm>
              <a:off x="0" y="0"/>
              <a:ext cx="10972800" cy="2476500"/>
            </a:xfrm>
            <a:prstGeom prst="roundRect">
              <a:avLst>
                <a:gd fmla="val 7692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" name="Google Shape;102;h4643fe8917713b7_0_781"/>
            <p:cNvSpPr/>
            <p:nvPr/>
          </p:nvSpPr>
          <p:spPr>
            <a:xfrm>
              <a:off x="0" y="0"/>
              <a:ext cx="10972800" cy="57300"/>
            </a:xfrm>
            <a:prstGeom prst="roundRect">
              <a:avLst>
                <a:gd fmla="val 50000" name="adj"/>
              </a:avLst>
            </a:prstGeom>
            <a:solidFill>
              <a:srgbClr val="0033A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" name="Google Shape;103;h4643fe8917713b7_0_781"/>
            <p:cNvSpPr/>
            <p:nvPr/>
          </p:nvSpPr>
          <p:spPr>
            <a:xfrm>
              <a:off x="457200" y="342900"/>
              <a:ext cx="2000100" cy="304800"/>
            </a:xfrm>
            <a:prstGeom prst="roundRect">
              <a:avLst>
                <a:gd fmla="val 50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" name="Google Shape;104;h4643fe8917713b7_0_781"/>
            <p:cNvSpPr txBox="1"/>
            <p:nvPr/>
          </p:nvSpPr>
          <p:spPr>
            <a:xfrm>
              <a:off x="457200" y="342900"/>
              <a:ext cx="20001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30">
                  <a:solidFill>
                    <a:srgbClr val="0033A0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OFFICIAL GOVERNANCE SESSION</a:t>
              </a:r>
              <a:endParaRPr sz="1130">
                <a:solidFill>
                  <a:srgbClr val="0033A0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  <p:sp>
          <p:nvSpPr>
            <p:cNvPr id="105" name="Google Shape;105;h4643fe8917713b7_0_781"/>
            <p:cNvSpPr txBox="1"/>
            <p:nvPr/>
          </p:nvSpPr>
          <p:spPr>
            <a:xfrm>
              <a:off x="457200" y="838200"/>
              <a:ext cx="10058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70">
                  <a:solidFill>
                    <a:srgbClr val="0F172A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School Leadership Team Meeting</a:t>
              </a:r>
              <a:endParaRPr sz="3770">
                <a:solidFill>
                  <a:srgbClr val="0F172A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</p:txBody>
        </p:sp>
        <p:sp>
          <p:nvSpPr>
            <p:cNvPr id="106" name="Google Shape;106;h4643fe8917713b7_0_781"/>
            <p:cNvSpPr txBox="1"/>
            <p:nvPr/>
          </p:nvSpPr>
          <p:spPr>
            <a:xfrm>
              <a:off x="457200" y="1524000"/>
              <a:ext cx="100584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The Revised Chancellor’s Regulation A-655</a:t>
              </a:r>
              <a:endParaRPr sz="20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107" name="Google Shape;107;h4643fe8917713b7_0_781"/>
          <p:cNvGrpSpPr/>
          <p:nvPr/>
        </p:nvGrpSpPr>
        <p:grpSpPr>
          <a:xfrm>
            <a:off x="609600" y="4476750"/>
            <a:ext cx="10972800" cy="1809600"/>
            <a:chOff x="0" y="0"/>
            <a:chExt cx="10972800" cy="1809600"/>
          </a:xfrm>
        </p:grpSpPr>
        <p:sp>
          <p:nvSpPr>
            <p:cNvPr id="108" name="Google Shape;108;h4643fe8917713b7_0_781"/>
            <p:cNvSpPr/>
            <p:nvPr/>
          </p:nvSpPr>
          <p:spPr>
            <a:xfrm>
              <a:off x="0" y="0"/>
              <a:ext cx="10972800" cy="1809600"/>
            </a:xfrm>
            <a:prstGeom prst="roundRect">
              <a:avLst>
                <a:gd fmla="val 10526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" name="Google Shape;109;h4643fe8917713b7_0_781"/>
            <p:cNvSpPr/>
            <p:nvPr/>
          </p:nvSpPr>
          <p:spPr>
            <a:xfrm>
              <a:off x="304800" y="285750"/>
              <a:ext cx="5029200" cy="1238400"/>
            </a:xfrm>
            <a:prstGeom prst="roundRect">
              <a:avLst>
                <a:gd fmla="val 9230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" name="Google Shape;110;h4643fe8917713b7_0_781"/>
            <p:cNvSpPr txBox="1"/>
            <p:nvPr/>
          </p:nvSpPr>
          <p:spPr>
            <a:xfrm>
              <a:off x="533400" y="438150"/>
              <a:ext cx="4572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DATE &amp; TIME</a:t>
              </a:r>
              <a:endParaRPr b="1" sz="13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" name="Google Shape;111;h4643fe8917713b7_0_781"/>
            <p:cNvSpPr txBox="1"/>
            <p:nvPr/>
          </p:nvSpPr>
          <p:spPr>
            <a:xfrm>
              <a:off x="533400" y="476250"/>
              <a:ext cx="4572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>
                  <a:solidFill>
                    <a:srgbClr val="0F172A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October 21, 2026 | 4:00 – 7:00 PM</a:t>
              </a:r>
              <a:endParaRPr sz="1700">
                <a:solidFill>
                  <a:srgbClr val="0F172A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  <p:sp>
          <p:nvSpPr>
            <p:cNvPr id="112" name="Google Shape;112;h4643fe8917713b7_0_781"/>
            <p:cNvSpPr txBox="1"/>
            <p:nvPr/>
          </p:nvSpPr>
          <p:spPr>
            <a:xfrm>
              <a:off x="533400" y="895350"/>
              <a:ext cx="4572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LOCATION</a:t>
              </a:r>
              <a:endParaRPr b="1" sz="13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" name="Google Shape;113;h4643fe8917713b7_0_781"/>
            <p:cNvSpPr txBox="1"/>
            <p:nvPr/>
          </p:nvSpPr>
          <p:spPr>
            <a:xfrm>
              <a:off x="533400" y="1123950"/>
              <a:ext cx="4572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rgbClr val="475569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Virtual Zoom Conference</a:t>
              </a:r>
              <a:endParaRPr sz="1500">
                <a:solidFill>
                  <a:srgbClr val="475569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  <p:sp>
          <p:nvSpPr>
            <p:cNvPr id="114" name="Google Shape;114;h4643fe8917713b7_0_781"/>
            <p:cNvSpPr/>
            <p:nvPr/>
          </p:nvSpPr>
          <p:spPr>
            <a:xfrm>
              <a:off x="5638800" y="285750"/>
              <a:ext cx="5029200" cy="1238400"/>
            </a:xfrm>
            <a:prstGeom prst="roundRect">
              <a:avLst>
                <a:gd fmla="val 9230" name="adj"/>
              </a:avLst>
            </a:prstGeom>
            <a:solidFill>
              <a:srgbClr val="EFF6FF"/>
            </a:solidFill>
            <a:ln cap="flat" cmpd="sng" w="9525">
              <a:solidFill>
                <a:srgbClr val="BFDB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" name="Google Shape;115;h4643fe8917713b7_0_781"/>
            <p:cNvSpPr txBox="1"/>
            <p:nvPr/>
          </p:nvSpPr>
          <p:spPr>
            <a:xfrm>
              <a:off x="5867400" y="476250"/>
              <a:ext cx="4572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3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ATTENDANCE &amp; REGISTRATION</a:t>
              </a:r>
              <a:endParaRPr b="1" sz="13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" name="Google Shape;116;h4643fe8917713b7_0_781"/>
            <p:cNvSpPr/>
            <p:nvPr/>
          </p:nvSpPr>
          <p:spPr>
            <a:xfrm>
              <a:off x="5867400" y="857250"/>
              <a:ext cx="2476500" cy="419100"/>
            </a:xfrm>
            <a:prstGeom prst="roundRect">
              <a:avLst>
                <a:gd fmla="val 50000" name="adj"/>
              </a:avLst>
            </a:prstGeom>
            <a:solidFill>
              <a:srgbClr val="DBEAF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" name="Google Shape;117;h4643fe8917713b7_0_781"/>
            <p:cNvSpPr txBox="1"/>
            <p:nvPr/>
          </p:nvSpPr>
          <p:spPr>
            <a:xfrm>
              <a:off x="5867400" y="857250"/>
              <a:ext cx="24765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30">
                  <a:solidFill>
                    <a:srgbClr val="0033A0"/>
                  </a:solidFill>
                  <a:uFill>
                    <a:noFill/>
                  </a:uFill>
                  <a:latin typeface="Lexend SemiBold"/>
                  <a:ea typeface="Lexend SemiBold"/>
                  <a:cs typeface="Lexend SemiBold"/>
                  <a:sym typeface="Lexend SemiBold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Sign in using Google Form</a:t>
              </a:r>
              <a:endParaRPr sz="1130">
                <a:solidFill>
                  <a:srgbClr val="0033A0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2"/>
          <p:cNvGrpSpPr/>
          <p:nvPr/>
        </p:nvGrpSpPr>
        <p:grpSpPr>
          <a:xfrm>
            <a:off x="609600" y="381000"/>
            <a:ext cx="10972800" cy="914400"/>
            <a:chOff x="0" y="0"/>
            <a:chExt cx="10972800" cy="914400"/>
          </a:xfrm>
        </p:grpSpPr>
        <p:sp>
          <p:nvSpPr>
            <p:cNvPr id="123" name="Google Shape;123;p2"/>
            <p:cNvSpPr/>
            <p:nvPr/>
          </p:nvSpPr>
          <p:spPr>
            <a:xfrm>
              <a:off x="0" y="0"/>
              <a:ext cx="10972800" cy="914400"/>
            </a:xfrm>
            <a:prstGeom prst="roundRect">
              <a:avLst>
                <a:gd fmla="val 16666" name="adj"/>
              </a:avLst>
            </a:prstGeom>
            <a:solidFill>
              <a:srgbClr val="0033A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28600" y="152400"/>
              <a:ext cx="76200" cy="609600"/>
            </a:xfrm>
            <a:prstGeom prst="roundRect">
              <a:avLst>
                <a:gd fmla="val 50000" name="adj"/>
              </a:avLst>
            </a:prstGeom>
            <a:solidFill>
              <a:srgbClr val="F4A90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457200" y="171450"/>
              <a:ext cx="61914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Monthly SLT Meeting Agenda</a:t>
              </a:r>
              <a:endParaRPr b="1" sz="2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457200" y="533400"/>
              <a:ext cx="61914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200">
                  <a:solidFill>
                    <a:srgbClr val="93C5FD"/>
                  </a:solidFill>
                  <a:latin typeface="Lexend"/>
                  <a:ea typeface="Lexend"/>
                  <a:cs typeface="Lexend"/>
                  <a:sym typeface="Lexend"/>
                </a:rPr>
                <a:t>Date: October 21, 2026 | Location: Virtual (Zoom)</a:t>
              </a:r>
              <a:endParaRPr b="0" sz="1200">
                <a:solidFill>
                  <a:srgbClr val="93C5FD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8743950" y="285750"/>
              <a:ext cx="2000100" cy="342900"/>
            </a:xfrm>
            <a:prstGeom prst="roundRect">
              <a:avLst>
                <a:gd fmla="val 50000" name="adj"/>
              </a:avLst>
            </a:prstGeom>
            <a:solidFill>
              <a:srgbClr val="1E3A8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8743950" y="285750"/>
              <a:ext cx="20001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FDE047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VILLAGE ACADEMY</a:t>
              </a:r>
              <a:endParaRPr b="0" sz="1100">
                <a:solidFill>
                  <a:srgbClr val="FDE047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  <p:grpSp>
        <p:nvGrpSpPr>
          <p:cNvPr id="129" name="Google Shape;129;p2"/>
          <p:cNvGrpSpPr/>
          <p:nvPr/>
        </p:nvGrpSpPr>
        <p:grpSpPr>
          <a:xfrm>
            <a:off x="609600" y="1524000"/>
            <a:ext cx="10972800" cy="609600"/>
            <a:chOff x="0" y="0"/>
            <a:chExt cx="10972800" cy="609600"/>
          </a:xfrm>
        </p:grpSpPr>
        <p:sp>
          <p:nvSpPr>
            <p:cNvPr id="130" name="Google Shape;130;p2"/>
            <p:cNvSpPr/>
            <p:nvPr/>
          </p:nvSpPr>
          <p:spPr>
            <a:xfrm>
              <a:off x="0" y="0"/>
              <a:ext cx="10972800" cy="609600"/>
            </a:xfrm>
            <a:prstGeom prst="roundRect">
              <a:avLst>
                <a:gd fmla="val 18750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152400" y="114300"/>
              <a:ext cx="1047900" cy="381000"/>
            </a:xfrm>
            <a:prstGeom prst="roundRect">
              <a:avLst>
                <a:gd fmla="val 20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 txBox="1"/>
            <p:nvPr/>
          </p:nvSpPr>
          <p:spPr>
            <a:xfrm>
              <a:off x="152400" y="11430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4:00 PM</a:t>
              </a:r>
              <a:endParaRPr b="1" sz="12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1428750" y="114300"/>
              <a:ext cx="7905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0F172A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Call to Order &amp; Roll Call</a:t>
              </a:r>
              <a:endParaRPr b="0" sz="1400">
                <a:solidFill>
                  <a:srgbClr val="0F172A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867900" y="152400"/>
              <a:ext cx="952500" cy="304800"/>
            </a:xfrm>
            <a:prstGeom prst="roundRect">
              <a:avLst>
                <a:gd fmla="val 50000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"/>
            <p:cNvSpPr txBox="1"/>
            <p:nvPr/>
          </p:nvSpPr>
          <p:spPr>
            <a:xfrm>
              <a:off x="9867900" y="152400"/>
              <a:ext cx="952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15 mins</a:t>
              </a:r>
              <a:endParaRPr b="0" sz="11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136" name="Google Shape;136;p2"/>
          <p:cNvGrpSpPr/>
          <p:nvPr/>
        </p:nvGrpSpPr>
        <p:grpSpPr>
          <a:xfrm>
            <a:off x="609600" y="2228850"/>
            <a:ext cx="10972800" cy="609600"/>
            <a:chOff x="0" y="0"/>
            <a:chExt cx="10972800" cy="609600"/>
          </a:xfrm>
        </p:grpSpPr>
        <p:sp>
          <p:nvSpPr>
            <p:cNvPr id="137" name="Google Shape;137;p2"/>
            <p:cNvSpPr/>
            <p:nvPr/>
          </p:nvSpPr>
          <p:spPr>
            <a:xfrm>
              <a:off x="0" y="0"/>
              <a:ext cx="10972800" cy="609600"/>
            </a:xfrm>
            <a:prstGeom prst="roundRect">
              <a:avLst>
                <a:gd fmla="val 18750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152400" y="114300"/>
              <a:ext cx="1047900" cy="381000"/>
            </a:xfrm>
            <a:prstGeom prst="roundRect">
              <a:avLst>
                <a:gd fmla="val 20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152400" y="11430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4:15 PM</a:t>
              </a:r>
              <a:endParaRPr b="1" sz="12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" name="Google Shape;140;p2"/>
            <p:cNvSpPr txBox="1"/>
            <p:nvPr/>
          </p:nvSpPr>
          <p:spPr>
            <a:xfrm>
              <a:off x="1428750" y="114300"/>
              <a:ext cx="7905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0F172A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Quorum Verification; Review and Approval of Minutes</a:t>
              </a:r>
              <a:endParaRPr b="0" sz="1400">
                <a:solidFill>
                  <a:srgbClr val="0F172A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9867900" y="152400"/>
              <a:ext cx="952500" cy="304800"/>
            </a:xfrm>
            <a:prstGeom prst="roundRect">
              <a:avLst>
                <a:gd fmla="val 50000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"/>
            <p:cNvSpPr txBox="1"/>
            <p:nvPr/>
          </p:nvSpPr>
          <p:spPr>
            <a:xfrm>
              <a:off x="9867900" y="152400"/>
              <a:ext cx="952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15 mins</a:t>
              </a:r>
              <a:endParaRPr b="0" sz="11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143" name="Google Shape;143;p2"/>
          <p:cNvGrpSpPr/>
          <p:nvPr/>
        </p:nvGrpSpPr>
        <p:grpSpPr>
          <a:xfrm>
            <a:off x="609600" y="2933700"/>
            <a:ext cx="10972800" cy="647700"/>
            <a:chOff x="0" y="0"/>
            <a:chExt cx="10972800" cy="647700"/>
          </a:xfrm>
        </p:grpSpPr>
        <p:sp>
          <p:nvSpPr>
            <p:cNvPr id="144" name="Google Shape;144;p2"/>
            <p:cNvSpPr/>
            <p:nvPr/>
          </p:nvSpPr>
          <p:spPr>
            <a:xfrm>
              <a:off x="0" y="0"/>
              <a:ext cx="10972800" cy="647700"/>
            </a:xfrm>
            <a:prstGeom prst="roundRect">
              <a:avLst>
                <a:gd fmla="val 17647" name="adj"/>
              </a:avLst>
            </a:prstGeom>
            <a:solidFill>
              <a:srgbClr val="FEFCE8"/>
            </a:solidFill>
            <a:ln cap="flat" cmpd="sng" w="19050">
              <a:solidFill>
                <a:srgbClr val="F59E0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2400" y="133350"/>
              <a:ext cx="1047900" cy="381000"/>
            </a:xfrm>
            <a:prstGeom prst="roundRect">
              <a:avLst>
                <a:gd fmla="val 20000" name="adj"/>
              </a:avLst>
            </a:prstGeom>
            <a:solidFill>
              <a:srgbClr val="FEF3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 txBox="1"/>
            <p:nvPr/>
          </p:nvSpPr>
          <p:spPr>
            <a:xfrm>
              <a:off x="152400" y="13335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B45309"/>
                  </a:solidFill>
                  <a:latin typeface="Lexend"/>
                  <a:ea typeface="Lexend"/>
                  <a:cs typeface="Lexend"/>
                  <a:sym typeface="Lexend"/>
                </a:rPr>
                <a:t>4:30 PM</a:t>
              </a:r>
              <a:endParaRPr b="1" sz="1200">
                <a:solidFill>
                  <a:srgbClr val="B4530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" name="Google Shape;147;p2"/>
            <p:cNvSpPr txBox="1"/>
            <p:nvPr/>
          </p:nvSpPr>
          <p:spPr>
            <a:xfrm>
              <a:off x="1428750" y="133350"/>
              <a:ext cx="7905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78350F"/>
                  </a:solidFill>
                  <a:latin typeface="Lexend"/>
                  <a:ea typeface="Lexend"/>
                  <a:cs typeface="Lexend"/>
                  <a:sym typeface="Lexend"/>
                </a:rPr>
                <a:t>Revised Chancellor's Regulation A-655 Training </a:t>
              </a:r>
              <a:r>
                <a:rPr b="0" lang="en-US" sz="1100">
                  <a:solidFill>
                    <a:srgbClr val="92400E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(Includes 3 Activities)</a:t>
              </a:r>
              <a:endParaRPr b="1" sz="1400">
                <a:solidFill>
                  <a:srgbClr val="78350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9867900" y="171450"/>
              <a:ext cx="952500" cy="304800"/>
            </a:xfrm>
            <a:prstGeom prst="roundRect">
              <a:avLst>
                <a:gd fmla="val 50000" name="adj"/>
              </a:avLst>
            </a:prstGeom>
            <a:solidFill>
              <a:srgbClr val="FDE68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"/>
            <p:cNvSpPr txBox="1"/>
            <p:nvPr/>
          </p:nvSpPr>
          <p:spPr>
            <a:xfrm>
              <a:off x="9867900" y="171450"/>
              <a:ext cx="952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B45309"/>
                  </a:solidFill>
                  <a:latin typeface="Lexend"/>
                  <a:ea typeface="Lexend"/>
                  <a:cs typeface="Lexend"/>
                  <a:sym typeface="Lexend"/>
                </a:rPr>
                <a:t>90 mins</a:t>
              </a:r>
              <a:endParaRPr b="1" sz="1100">
                <a:solidFill>
                  <a:srgbClr val="B4530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" name="Google Shape;150;p2"/>
          <p:cNvGrpSpPr/>
          <p:nvPr/>
        </p:nvGrpSpPr>
        <p:grpSpPr>
          <a:xfrm>
            <a:off x="609600" y="3676650"/>
            <a:ext cx="10972800" cy="609600"/>
            <a:chOff x="0" y="0"/>
            <a:chExt cx="10972800" cy="609600"/>
          </a:xfrm>
        </p:grpSpPr>
        <p:sp>
          <p:nvSpPr>
            <p:cNvPr id="151" name="Google Shape;151;p2"/>
            <p:cNvSpPr/>
            <p:nvPr/>
          </p:nvSpPr>
          <p:spPr>
            <a:xfrm>
              <a:off x="0" y="0"/>
              <a:ext cx="10972800" cy="609600"/>
            </a:xfrm>
            <a:prstGeom prst="roundRect">
              <a:avLst>
                <a:gd fmla="val 18750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52400" y="114300"/>
              <a:ext cx="1047900" cy="381000"/>
            </a:xfrm>
            <a:prstGeom prst="roundRect">
              <a:avLst>
                <a:gd fmla="val 20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"/>
            <p:cNvSpPr txBox="1"/>
            <p:nvPr/>
          </p:nvSpPr>
          <p:spPr>
            <a:xfrm>
              <a:off x="152400" y="11430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6:00 PM</a:t>
              </a:r>
              <a:endParaRPr b="1" sz="12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" name="Google Shape;154;p2"/>
            <p:cNvSpPr txBox="1"/>
            <p:nvPr/>
          </p:nvSpPr>
          <p:spPr>
            <a:xfrm>
              <a:off x="1428750" y="114300"/>
              <a:ext cx="7905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0F172A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Bylaws Amendment</a:t>
              </a:r>
              <a:endParaRPr b="0" sz="1400">
                <a:solidFill>
                  <a:srgbClr val="0F172A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9867900" y="152400"/>
              <a:ext cx="952500" cy="304800"/>
            </a:xfrm>
            <a:prstGeom prst="roundRect">
              <a:avLst>
                <a:gd fmla="val 50000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"/>
            <p:cNvSpPr txBox="1"/>
            <p:nvPr/>
          </p:nvSpPr>
          <p:spPr>
            <a:xfrm>
              <a:off x="9867900" y="152400"/>
              <a:ext cx="952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30 mins</a:t>
              </a:r>
              <a:endParaRPr b="0" sz="11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157" name="Google Shape;157;p2"/>
          <p:cNvGrpSpPr/>
          <p:nvPr/>
        </p:nvGrpSpPr>
        <p:grpSpPr>
          <a:xfrm>
            <a:off x="609600" y="4381500"/>
            <a:ext cx="10972800" cy="609600"/>
            <a:chOff x="0" y="0"/>
            <a:chExt cx="10972800" cy="609600"/>
          </a:xfrm>
        </p:grpSpPr>
        <p:sp>
          <p:nvSpPr>
            <p:cNvPr id="158" name="Google Shape;158;p2"/>
            <p:cNvSpPr/>
            <p:nvPr/>
          </p:nvSpPr>
          <p:spPr>
            <a:xfrm>
              <a:off x="0" y="0"/>
              <a:ext cx="10972800" cy="609600"/>
            </a:xfrm>
            <a:prstGeom prst="roundRect">
              <a:avLst>
                <a:gd fmla="val 18750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52400" y="114300"/>
              <a:ext cx="1047900" cy="381000"/>
            </a:xfrm>
            <a:prstGeom prst="roundRect">
              <a:avLst>
                <a:gd fmla="val 20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"/>
            <p:cNvSpPr txBox="1"/>
            <p:nvPr/>
          </p:nvSpPr>
          <p:spPr>
            <a:xfrm>
              <a:off x="152400" y="11430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6:30 PM</a:t>
              </a:r>
              <a:endParaRPr b="1" sz="12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" name="Google Shape;161;p2"/>
            <p:cNvSpPr txBox="1"/>
            <p:nvPr/>
          </p:nvSpPr>
          <p:spPr>
            <a:xfrm>
              <a:off x="1428750" y="114300"/>
              <a:ext cx="7905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0F172A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VA Upcoming Events</a:t>
              </a:r>
              <a:endParaRPr b="0" sz="1400">
                <a:solidFill>
                  <a:srgbClr val="0F172A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9867900" y="152400"/>
              <a:ext cx="952500" cy="304800"/>
            </a:xfrm>
            <a:prstGeom prst="roundRect">
              <a:avLst>
                <a:gd fmla="val 50000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9867900" y="152400"/>
              <a:ext cx="952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15 mins</a:t>
              </a:r>
              <a:endParaRPr b="0" sz="11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164" name="Google Shape;164;p2"/>
          <p:cNvGrpSpPr/>
          <p:nvPr/>
        </p:nvGrpSpPr>
        <p:grpSpPr>
          <a:xfrm>
            <a:off x="609600" y="5086350"/>
            <a:ext cx="10972800" cy="609600"/>
            <a:chOff x="0" y="0"/>
            <a:chExt cx="10972800" cy="609600"/>
          </a:xfrm>
        </p:grpSpPr>
        <p:sp>
          <p:nvSpPr>
            <p:cNvPr id="165" name="Google Shape;165;p2"/>
            <p:cNvSpPr/>
            <p:nvPr/>
          </p:nvSpPr>
          <p:spPr>
            <a:xfrm>
              <a:off x="0" y="0"/>
              <a:ext cx="10972800" cy="609600"/>
            </a:xfrm>
            <a:prstGeom prst="roundRect">
              <a:avLst>
                <a:gd fmla="val 18750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52400" y="114300"/>
              <a:ext cx="1047900" cy="381000"/>
            </a:xfrm>
            <a:prstGeom prst="roundRect">
              <a:avLst>
                <a:gd fmla="val 20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"/>
            <p:cNvSpPr txBox="1"/>
            <p:nvPr/>
          </p:nvSpPr>
          <p:spPr>
            <a:xfrm>
              <a:off x="152400" y="11430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6:45 PM</a:t>
              </a:r>
              <a:endParaRPr b="1" sz="12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" name="Google Shape;168;p2"/>
            <p:cNvSpPr txBox="1"/>
            <p:nvPr/>
          </p:nvSpPr>
          <p:spPr>
            <a:xfrm>
              <a:off x="1428750" y="114300"/>
              <a:ext cx="7905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0F172A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Public Comments</a:t>
              </a:r>
              <a:endParaRPr b="0" sz="1400">
                <a:solidFill>
                  <a:srgbClr val="0F172A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9867900" y="152400"/>
              <a:ext cx="952500" cy="304800"/>
            </a:xfrm>
            <a:prstGeom prst="roundRect">
              <a:avLst>
                <a:gd fmla="val 50000" name="adj"/>
              </a:avLst>
            </a:prstGeom>
            <a:solidFill>
              <a:srgbClr val="F1F5F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9867900" y="152400"/>
              <a:ext cx="9525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15 mins</a:t>
              </a:r>
              <a:endParaRPr b="0" sz="11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171" name="Google Shape;171;p2"/>
          <p:cNvGrpSpPr/>
          <p:nvPr/>
        </p:nvGrpSpPr>
        <p:grpSpPr>
          <a:xfrm>
            <a:off x="609600" y="5791200"/>
            <a:ext cx="10972800" cy="609600"/>
            <a:chOff x="0" y="0"/>
            <a:chExt cx="10972800" cy="609600"/>
          </a:xfrm>
        </p:grpSpPr>
        <p:sp>
          <p:nvSpPr>
            <p:cNvPr id="172" name="Google Shape;172;p2"/>
            <p:cNvSpPr/>
            <p:nvPr/>
          </p:nvSpPr>
          <p:spPr>
            <a:xfrm>
              <a:off x="0" y="0"/>
              <a:ext cx="10972800" cy="609600"/>
            </a:xfrm>
            <a:prstGeom prst="roundRect">
              <a:avLst>
                <a:gd fmla="val 18750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52400" y="114300"/>
              <a:ext cx="1047900" cy="381000"/>
            </a:xfrm>
            <a:prstGeom prst="roundRect">
              <a:avLst>
                <a:gd fmla="val 20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"/>
            <p:cNvSpPr txBox="1"/>
            <p:nvPr/>
          </p:nvSpPr>
          <p:spPr>
            <a:xfrm>
              <a:off x="152400" y="114300"/>
              <a:ext cx="1047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0033A0"/>
                  </a:solidFill>
                  <a:latin typeface="Lexend"/>
                  <a:ea typeface="Lexend"/>
                  <a:cs typeface="Lexend"/>
                  <a:sym typeface="Lexend"/>
                </a:rPr>
                <a:t>7:00 PM</a:t>
              </a:r>
              <a:endParaRPr b="1" sz="1200">
                <a:solidFill>
                  <a:srgbClr val="0033A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5" name="Google Shape;175;p2"/>
            <p:cNvSpPr txBox="1"/>
            <p:nvPr/>
          </p:nvSpPr>
          <p:spPr>
            <a:xfrm>
              <a:off x="1428750" y="114300"/>
              <a:ext cx="7905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400">
                  <a:solidFill>
                    <a:srgbClr val="0F172A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Adjournment</a:t>
              </a:r>
              <a:endParaRPr b="0" sz="1400">
                <a:solidFill>
                  <a:srgbClr val="0F172A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/>
          <p:nvPr/>
        </p:nvSpPr>
        <p:spPr>
          <a:xfrm>
            <a:off x="609600" y="2726531"/>
            <a:ext cx="3505200" cy="2509837"/>
          </a:xfrm>
          <a:prstGeom prst="roundRect">
            <a:avLst>
              <a:gd fmla="val 759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"/>
          <p:cNvSpPr/>
          <p:nvPr/>
        </p:nvSpPr>
        <p:spPr>
          <a:xfrm>
            <a:off x="4343400" y="2726531"/>
            <a:ext cx="3505200" cy="2509837"/>
          </a:xfrm>
          <a:prstGeom prst="roundRect">
            <a:avLst>
              <a:gd fmla="val 759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"/>
          <p:cNvSpPr/>
          <p:nvPr/>
        </p:nvSpPr>
        <p:spPr>
          <a:xfrm>
            <a:off x="8077200" y="2726531"/>
            <a:ext cx="3505200" cy="2509837"/>
          </a:xfrm>
          <a:prstGeom prst="roundRect">
            <a:avLst>
              <a:gd fmla="val 759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"/>
          <p:cNvSpPr/>
          <p:nvPr/>
        </p:nvSpPr>
        <p:spPr>
          <a:xfrm>
            <a:off x="609600" y="485775"/>
            <a:ext cx="2305050" cy="295275"/>
          </a:xfrm>
          <a:prstGeom prst="roundRect">
            <a:avLst>
              <a:gd fmla="val 50000" name="adj"/>
            </a:avLst>
          </a:prstGeom>
          <a:solidFill>
            <a:srgbClr val="E0E7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/>
          <p:nvPr/>
        </p:nvSpPr>
        <p:spPr>
          <a:xfrm>
            <a:off x="609600" y="2726531"/>
            <a:ext cx="3505200" cy="571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"/>
          <p:cNvSpPr/>
          <p:nvPr/>
        </p:nvSpPr>
        <p:spPr>
          <a:xfrm>
            <a:off x="4343400" y="2726531"/>
            <a:ext cx="3505200" cy="5715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8077200" y="2726531"/>
            <a:ext cx="3505200" cy="571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87" name="Google Shape;18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3088481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8" name="Google Shape;18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3088481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9" name="Google Shape;189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2000" y="3088481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8225" y="3240881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1" name="Google Shape;191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72025" y="3240881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2" name="Google Shape;192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20112" y="3240881"/>
            <a:ext cx="25717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"/>
          <p:cNvSpPr txBox="1"/>
          <p:nvPr/>
        </p:nvSpPr>
        <p:spPr>
          <a:xfrm>
            <a:off x="762000" y="542925"/>
            <a:ext cx="209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338CA"/>
              </a:buClr>
              <a:buSzPts val="1125"/>
              <a:buFont typeface="Plus Jakarta San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"/>
          <p:cNvSpPr txBox="1"/>
          <p:nvPr/>
        </p:nvSpPr>
        <p:spPr>
          <a:xfrm>
            <a:off x="609600" y="828675"/>
            <a:ext cx="79761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3150"/>
              <a:buFont typeface="Outfit"/>
              <a:buNone/>
            </a:pPr>
            <a:r>
              <a:rPr i="0" lang="en-US" sz="3150" u="none" cap="none" strike="noStrike">
                <a:solidFill>
                  <a:srgbClr val="0F172A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Welcome &amp; Administrative Setup</a:t>
            </a:r>
            <a:endParaRPr i="0" sz="1800" u="none" cap="none" strike="noStrike">
              <a:solidFill>
                <a:schemeClr val="dk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195" name="Google Shape;195;p3"/>
          <p:cNvSpPr txBox="1"/>
          <p:nvPr/>
        </p:nvSpPr>
        <p:spPr>
          <a:xfrm>
            <a:off x="914400" y="3774281"/>
            <a:ext cx="3800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25"/>
              <a:buFont typeface="Outfit"/>
              <a:buNone/>
            </a:pPr>
            <a:r>
              <a:rPr b="1" i="0" lang="en-US" sz="1725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1. Member Introductions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" name="Google Shape;196;p3"/>
          <p:cNvSpPr txBox="1"/>
          <p:nvPr/>
        </p:nvSpPr>
        <p:spPr>
          <a:xfrm>
            <a:off x="914400" y="4202906"/>
            <a:ext cx="29910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275"/>
              <a:buFont typeface="Plus Jakarta Sans"/>
              <a:buNone/>
            </a:pPr>
            <a:r>
              <a:rPr i="0" lang="en-US" sz="1275" u="none" cap="none" strike="noStrike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rPr>
              <a:t>Round-robin introductions across parent, teacher, and administrative constituencies.</a:t>
            </a:r>
            <a:endParaRPr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" name="Google Shape;197;p3"/>
          <p:cNvSpPr txBox="1"/>
          <p:nvPr/>
        </p:nvSpPr>
        <p:spPr>
          <a:xfrm>
            <a:off x="4648200" y="3774281"/>
            <a:ext cx="3800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25"/>
              <a:buFont typeface="Outfit"/>
              <a:buNone/>
            </a:pPr>
            <a:r>
              <a:rPr b="1" i="0" lang="en-US" sz="1725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2. Quorum Verification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" name="Google Shape;198;p3"/>
          <p:cNvSpPr txBox="1"/>
          <p:nvPr/>
        </p:nvSpPr>
        <p:spPr>
          <a:xfrm>
            <a:off x="4648200" y="4202906"/>
            <a:ext cx="29910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275"/>
              <a:buFont typeface="Plus Jakarta Sans"/>
              <a:buNone/>
            </a:pPr>
            <a:r>
              <a:rPr i="0" lang="en-US" sz="1275" u="none" cap="none" strike="noStrike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rPr>
              <a:t>Recording Secretary verifies core and elected member attendance for decision power.</a:t>
            </a:r>
            <a:endParaRPr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3"/>
          <p:cNvSpPr txBox="1"/>
          <p:nvPr/>
        </p:nvSpPr>
        <p:spPr>
          <a:xfrm>
            <a:off x="8382000" y="3774281"/>
            <a:ext cx="3800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25"/>
              <a:buFont typeface="Outfit"/>
              <a:buNone/>
            </a:pPr>
            <a:r>
              <a:rPr b="1" i="0" lang="en-US" sz="1725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3. Minutes Approval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" name="Google Shape;200;p3"/>
          <p:cNvSpPr txBox="1"/>
          <p:nvPr/>
        </p:nvSpPr>
        <p:spPr>
          <a:xfrm>
            <a:off x="8382000" y="4202906"/>
            <a:ext cx="29910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275"/>
              <a:buFont typeface="Plus Jakarta Sans"/>
              <a:buNone/>
            </a:pPr>
            <a:r>
              <a:rPr i="0" lang="en-US" sz="1275" u="none" cap="none" strike="noStrike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rPr>
              <a:t>Review, motion, and vote to approve official session minutes from prior meeting.</a:t>
            </a:r>
            <a:endParaRPr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h4643fe8917713b7_0_934"/>
          <p:cNvGrpSpPr/>
          <p:nvPr/>
        </p:nvGrpSpPr>
        <p:grpSpPr>
          <a:xfrm>
            <a:off x="609600" y="342900"/>
            <a:ext cx="10972800" cy="1123950"/>
            <a:chOff x="609600" y="342900"/>
            <a:chExt cx="10972800" cy="1123950"/>
          </a:xfrm>
        </p:grpSpPr>
        <p:sp>
          <p:nvSpPr>
            <p:cNvPr id="206" name="Google Shape;206;h4643fe8917713b7_0_934"/>
            <p:cNvSpPr/>
            <p:nvPr/>
          </p:nvSpPr>
          <p:spPr>
            <a:xfrm>
              <a:off x="609600" y="342900"/>
              <a:ext cx="2667000" cy="304800"/>
            </a:xfrm>
            <a:prstGeom prst="roundRect">
              <a:avLst>
                <a:gd fmla="val 50000" name="adj"/>
              </a:avLst>
            </a:prstGeom>
            <a:solidFill>
              <a:srgbClr val="E0E7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h4643fe8917713b7_0_934"/>
            <p:cNvSpPr txBox="1"/>
            <p:nvPr/>
          </p:nvSpPr>
          <p:spPr>
            <a:xfrm>
              <a:off x="609600" y="342900"/>
              <a:ext cx="2667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3730A3"/>
                  </a:solidFill>
                  <a:latin typeface="Lexend"/>
                  <a:ea typeface="Lexend"/>
                  <a:cs typeface="Lexend"/>
                  <a:sym typeface="Lexend"/>
                </a:rPr>
                <a:t>VILLAGE ACADEMY SLT</a:t>
              </a:r>
              <a:endParaRPr b="1" sz="1100">
                <a:solidFill>
                  <a:srgbClr val="3730A3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" name="Google Shape;208;h4643fe8917713b7_0_934"/>
            <p:cNvSpPr txBox="1"/>
            <p:nvPr/>
          </p:nvSpPr>
          <p:spPr>
            <a:xfrm>
              <a:off x="609600" y="723900"/>
              <a:ext cx="109728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800">
                  <a:solidFill>
                    <a:srgbClr val="0F172A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September 2026 SLT Minutes Review</a:t>
              </a:r>
              <a:endParaRPr b="0" sz="2800">
                <a:solidFill>
                  <a:srgbClr val="0F172A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</p:txBody>
        </p:sp>
        <p:sp>
          <p:nvSpPr>
            <p:cNvPr id="209" name="Google Shape;209;h4643fe8917713b7_0_934"/>
            <p:cNvSpPr txBox="1"/>
            <p:nvPr/>
          </p:nvSpPr>
          <p:spPr>
            <a:xfrm>
              <a:off x="609600" y="1200150"/>
              <a:ext cx="109728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2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September 22, 2026 • 4:30 PM – 7:00 PM • Quorum Confirmed • Previous Minutes Approved</a:t>
              </a:r>
              <a:endParaRPr b="0" sz="12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210" name="Google Shape;210;h4643fe8917713b7_0_934"/>
          <p:cNvGrpSpPr/>
          <p:nvPr/>
        </p:nvGrpSpPr>
        <p:grpSpPr>
          <a:xfrm>
            <a:off x="609600" y="1666875"/>
            <a:ext cx="3429000" cy="4667400"/>
            <a:chOff x="609600" y="1666875"/>
            <a:chExt cx="3429000" cy="4667400"/>
          </a:xfrm>
        </p:grpSpPr>
        <p:sp>
          <p:nvSpPr>
            <p:cNvPr id="211" name="Google Shape;211;h4643fe8917713b7_0_934"/>
            <p:cNvSpPr/>
            <p:nvPr/>
          </p:nvSpPr>
          <p:spPr>
            <a:xfrm>
              <a:off x="609600" y="1666875"/>
              <a:ext cx="3429000" cy="4667400"/>
            </a:xfrm>
            <a:prstGeom prst="roundRect">
              <a:avLst>
                <a:gd fmla="val 4444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h4643fe8917713b7_0_934"/>
            <p:cNvSpPr/>
            <p:nvPr/>
          </p:nvSpPr>
          <p:spPr>
            <a:xfrm>
              <a:off x="609600" y="1666875"/>
              <a:ext cx="3429000" cy="57300"/>
            </a:xfrm>
            <a:prstGeom prst="roundRect">
              <a:avLst>
                <a:gd fmla="val 50000" name="adj"/>
              </a:avLst>
            </a:prstGeom>
            <a:solidFill>
              <a:srgbClr val="6366F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h4643fe8917713b7_0_934"/>
            <p:cNvSpPr txBox="1"/>
            <p:nvPr/>
          </p:nvSpPr>
          <p:spPr>
            <a:xfrm>
              <a:off x="838200" y="1905000"/>
              <a:ext cx="2971800" cy="419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Meeting Agenda</a:t>
              </a:r>
              <a:endParaRPr b="1" sz="16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13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4F46E5"/>
                  </a:solidFill>
                  <a:latin typeface="Lexend"/>
                  <a:ea typeface="Lexend"/>
                  <a:cs typeface="Lexend"/>
                  <a:sym typeface="Lexend"/>
                </a:rPr>
                <a:t>4:30 - 4:45</a:t>
              </a:r>
              <a:endParaRPr b="1" sz="1000">
                <a:solidFill>
                  <a:srgbClr val="4F46E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Welcome &amp; Governance</a:t>
              </a:r>
              <a:endParaRPr b="0" sz="1100">
                <a:solidFill>
                  <a:srgbClr val="1E293B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  <a:p>
              <a:pPr indent="0" lvl="0" marL="0" rtl="0" algn="l"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4F46E5"/>
                  </a:solidFill>
                  <a:latin typeface="Lexend"/>
                  <a:ea typeface="Lexend"/>
                  <a:cs typeface="Lexend"/>
                  <a:sym typeface="Lexend"/>
                </a:rPr>
                <a:t>4:45 - 5:25</a:t>
              </a:r>
              <a:endParaRPr b="1" sz="1000">
                <a:solidFill>
                  <a:srgbClr val="4F46E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Instructional Priorities</a:t>
              </a:r>
              <a:endParaRPr b="0" sz="1100">
                <a:solidFill>
                  <a:srgbClr val="1E293B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  <a:p>
              <a:pPr indent="0" lvl="0" marL="0" rtl="0" algn="l"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4F46E5"/>
                  </a:solidFill>
                  <a:latin typeface="Lexend"/>
                  <a:ea typeface="Lexend"/>
                  <a:cs typeface="Lexend"/>
                  <a:sym typeface="Lexend"/>
                </a:rPr>
                <a:t>5:25 - 6:05</a:t>
              </a:r>
              <a:endParaRPr b="1" sz="1000">
                <a:solidFill>
                  <a:srgbClr val="4F46E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CEP Goals &amp; Strategic Planning</a:t>
              </a:r>
              <a:endParaRPr b="0" sz="1100">
                <a:solidFill>
                  <a:srgbClr val="1E293B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  <a:p>
              <a:pPr indent="0" lvl="0" marL="0" rtl="0" algn="l"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4F46E5"/>
                  </a:solidFill>
                  <a:latin typeface="Lexend"/>
                  <a:ea typeface="Lexend"/>
                  <a:cs typeface="Lexend"/>
                  <a:sym typeface="Lexend"/>
                </a:rPr>
                <a:t>6:15 - 6:35</a:t>
              </a:r>
              <a:endParaRPr b="1" sz="1000">
                <a:solidFill>
                  <a:srgbClr val="4F46E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Community Engagement &amp; Operations</a:t>
              </a:r>
              <a:endParaRPr b="0" sz="1100">
                <a:solidFill>
                  <a:srgbClr val="1E293B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  <a:p>
              <a:pPr indent="0" lvl="0" marL="0" rtl="0" algn="l">
                <a:spcBef>
                  <a:spcPts val="105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4F46E5"/>
                  </a:solidFill>
                  <a:latin typeface="Lexend"/>
                  <a:ea typeface="Lexend"/>
                  <a:cs typeface="Lexend"/>
                  <a:sym typeface="Lexend"/>
                </a:rPr>
                <a:t>6:35 - 7:00</a:t>
              </a:r>
              <a:endParaRPr b="1" sz="1000">
                <a:solidFill>
                  <a:srgbClr val="4F46E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Next Steps &amp; Outcomes</a:t>
              </a:r>
              <a:endParaRPr b="0" sz="1100">
                <a:solidFill>
                  <a:srgbClr val="1E293B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  <p:grpSp>
        <p:nvGrpSpPr>
          <p:cNvPr id="214" name="Google Shape;214;h4643fe8917713b7_0_934"/>
          <p:cNvGrpSpPr/>
          <p:nvPr/>
        </p:nvGrpSpPr>
        <p:grpSpPr>
          <a:xfrm>
            <a:off x="4305300" y="1666875"/>
            <a:ext cx="2324100" cy="4667400"/>
            <a:chOff x="4305300" y="1666875"/>
            <a:chExt cx="2324100" cy="4667400"/>
          </a:xfrm>
        </p:grpSpPr>
        <p:sp>
          <p:nvSpPr>
            <p:cNvPr id="215" name="Google Shape;215;h4643fe8917713b7_0_934"/>
            <p:cNvSpPr/>
            <p:nvPr/>
          </p:nvSpPr>
          <p:spPr>
            <a:xfrm>
              <a:off x="4305300" y="1666875"/>
              <a:ext cx="2324100" cy="4667400"/>
            </a:xfrm>
            <a:prstGeom prst="roundRect">
              <a:avLst>
                <a:gd fmla="val 655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h4643fe8917713b7_0_934"/>
            <p:cNvSpPr/>
            <p:nvPr/>
          </p:nvSpPr>
          <p:spPr>
            <a:xfrm>
              <a:off x="4305300" y="1666875"/>
              <a:ext cx="2324100" cy="57300"/>
            </a:xfrm>
            <a:prstGeom prst="roundRect">
              <a:avLst>
                <a:gd fmla="val 50000" name="adj"/>
              </a:avLst>
            </a:prstGeom>
            <a:solidFill>
              <a:srgbClr val="2563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h4643fe8917713b7_0_934"/>
            <p:cNvSpPr/>
            <p:nvPr/>
          </p:nvSpPr>
          <p:spPr>
            <a:xfrm>
              <a:off x="4533900" y="1905000"/>
              <a:ext cx="419100" cy="419100"/>
            </a:xfrm>
            <a:prstGeom prst="roundRect">
              <a:avLst>
                <a:gd fmla="val 27272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h4643fe8917713b7_0_934"/>
            <p:cNvSpPr txBox="1"/>
            <p:nvPr/>
          </p:nvSpPr>
          <p:spPr>
            <a:xfrm>
              <a:off x="4533900" y="1937131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gavel</a:t>
              </a:r>
              <a:endParaRPr sz="22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19" name="Google Shape;219;h4643fe8917713b7_0_934"/>
            <p:cNvSpPr txBox="1"/>
            <p:nvPr/>
          </p:nvSpPr>
          <p:spPr>
            <a:xfrm>
              <a:off x="4533900" y="2476500"/>
              <a:ext cx="18669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Governance</a:t>
              </a:r>
              <a:endParaRPr b="1" sz="15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Quorum verified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900"/>
                </a:spcBef>
                <a:spcAft>
                  <a:spcPts val="90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Previous minutes approved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0" name="Google Shape;220;h4643fe8917713b7_0_934"/>
          <p:cNvGrpSpPr/>
          <p:nvPr/>
        </p:nvGrpSpPr>
        <p:grpSpPr>
          <a:xfrm>
            <a:off x="6819900" y="1666875"/>
            <a:ext cx="2324100" cy="4667400"/>
            <a:chOff x="6819900" y="1666875"/>
            <a:chExt cx="2324100" cy="4667400"/>
          </a:xfrm>
        </p:grpSpPr>
        <p:sp>
          <p:nvSpPr>
            <p:cNvPr id="221" name="Google Shape;221;h4643fe8917713b7_0_934"/>
            <p:cNvSpPr/>
            <p:nvPr/>
          </p:nvSpPr>
          <p:spPr>
            <a:xfrm>
              <a:off x="6819900" y="1666875"/>
              <a:ext cx="2324100" cy="4667400"/>
            </a:xfrm>
            <a:prstGeom prst="roundRect">
              <a:avLst>
                <a:gd fmla="val 655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h4643fe8917713b7_0_934"/>
            <p:cNvSpPr/>
            <p:nvPr/>
          </p:nvSpPr>
          <p:spPr>
            <a:xfrm>
              <a:off x="6819900" y="1666875"/>
              <a:ext cx="2324100" cy="57300"/>
            </a:xfrm>
            <a:prstGeom prst="roundRect">
              <a:avLst>
                <a:gd fmla="val 50000" name="adj"/>
              </a:avLst>
            </a:prstGeom>
            <a:solidFill>
              <a:srgbClr val="05966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h4643fe8917713b7_0_934"/>
            <p:cNvSpPr/>
            <p:nvPr/>
          </p:nvSpPr>
          <p:spPr>
            <a:xfrm>
              <a:off x="7048500" y="1905000"/>
              <a:ext cx="419100" cy="419100"/>
            </a:xfrm>
            <a:prstGeom prst="roundRect">
              <a:avLst>
                <a:gd fmla="val 27272" name="adj"/>
              </a:avLst>
            </a:prstGeom>
            <a:solidFill>
              <a:srgbClr val="ECFD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h4643fe8917713b7_0_934"/>
            <p:cNvSpPr txBox="1"/>
            <p:nvPr/>
          </p:nvSpPr>
          <p:spPr>
            <a:xfrm>
              <a:off x="7048500" y="1937131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solidFill>
                    <a:srgbClr val="059669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school</a:t>
              </a:r>
              <a:endParaRPr sz="2200">
                <a:solidFill>
                  <a:srgbClr val="059669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25" name="Google Shape;225;h4643fe8917713b7_0_934"/>
            <p:cNvSpPr txBox="1"/>
            <p:nvPr/>
          </p:nvSpPr>
          <p:spPr>
            <a:xfrm>
              <a:off x="7048500" y="2476500"/>
              <a:ext cx="18669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Instructional Focus</a:t>
              </a:r>
              <a:endParaRPr b="1" sz="15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Danielson 1e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Danielson 3c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Student discourse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Thinking routines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750"/>
                </a:spcBef>
                <a:spcAft>
                  <a:spcPts val="75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Small-group instruction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6" name="Google Shape;226;h4643fe8917713b7_0_934"/>
          <p:cNvGrpSpPr/>
          <p:nvPr/>
        </p:nvGrpSpPr>
        <p:grpSpPr>
          <a:xfrm>
            <a:off x="9334500" y="1666875"/>
            <a:ext cx="2324100" cy="4667400"/>
            <a:chOff x="9334500" y="1666875"/>
            <a:chExt cx="2324100" cy="4667400"/>
          </a:xfrm>
        </p:grpSpPr>
        <p:sp>
          <p:nvSpPr>
            <p:cNvPr id="227" name="Google Shape;227;h4643fe8917713b7_0_934"/>
            <p:cNvSpPr/>
            <p:nvPr/>
          </p:nvSpPr>
          <p:spPr>
            <a:xfrm>
              <a:off x="9334500" y="1666875"/>
              <a:ext cx="2324100" cy="4667400"/>
            </a:xfrm>
            <a:prstGeom prst="roundRect">
              <a:avLst>
                <a:gd fmla="val 655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h4643fe8917713b7_0_934"/>
            <p:cNvSpPr/>
            <p:nvPr/>
          </p:nvSpPr>
          <p:spPr>
            <a:xfrm>
              <a:off x="9334500" y="1666875"/>
              <a:ext cx="2324100" cy="57300"/>
            </a:xfrm>
            <a:prstGeom prst="roundRect">
              <a:avLst>
                <a:gd fmla="val 50000" name="adj"/>
              </a:avLst>
            </a:prstGeom>
            <a:solidFill>
              <a:srgbClr val="D9770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h4643fe8917713b7_0_934"/>
            <p:cNvSpPr/>
            <p:nvPr/>
          </p:nvSpPr>
          <p:spPr>
            <a:xfrm>
              <a:off x="9563100" y="1905000"/>
              <a:ext cx="419100" cy="419100"/>
            </a:xfrm>
            <a:prstGeom prst="roundRect">
              <a:avLst>
                <a:gd fmla="val 27272" name="adj"/>
              </a:avLst>
            </a:prstGeom>
            <a:solidFill>
              <a:srgbClr val="FFFB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h4643fe8917713b7_0_934"/>
            <p:cNvSpPr txBox="1"/>
            <p:nvPr/>
          </p:nvSpPr>
          <p:spPr>
            <a:xfrm>
              <a:off x="9563100" y="1937131"/>
              <a:ext cx="4191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solidFill>
                    <a:srgbClr val="D97706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track_changes</a:t>
              </a:r>
              <a:endParaRPr sz="2200">
                <a:solidFill>
                  <a:srgbClr val="D97706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31" name="Google Shape;231;h4643fe8917713b7_0_934"/>
            <p:cNvSpPr txBox="1"/>
            <p:nvPr/>
          </p:nvSpPr>
          <p:spPr>
            <a:xfrm>
              <a:off x="9563100" y="2476500"/>
              <a:ext cx="186690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Strategic Planning</a:t>
              </a:r>
              <a:endParaRPr b="1" sz="15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12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CEP goals reviewed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Attendance initiatives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Family engagement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8450" lvl="0" marL="457200" rtl="0" algn="l">
                <a:spcBef>
                  <a:spcPts val="750"/>
                </a:spcBef>
                <a:spcAft>
                  <a:spcPts val="75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Event planning</a:t>
              </a:r>
              <a:endParaRPr b="0"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236;h4643fe8917713b7_0_1230"/>
          <p:cNvGrpSpPr/>
          <p:nvPr/>
        </p:nvGrpSpPr>
        <p:grpSpPr>
          <a:xfrm>
            <a:off x="609600" y="342900"/>
            <a:ext cx="10972800" cy="1066800"/>
            <a:chOff x="0" y="0"/>
            <a:chExt cx="10972800" cy="1066800"/>
          </a:xfrm>
        </p:grpSpPr>
        <p:sp>
          <p:nvSpPr>
            <p:cNvPr id="237" name="Google Shape;237;h4643fe8917713b7_0_1230"/>
            <p:cNvSpPr/>
            <p:nvPr/>
          </p:nvSpPr>
          <p:spPr>
            <a:xfrm>
              <a:off x="0" y="0"/>
              <a:ext cx="3048000" cy="304800"/>
            </a:xfrm>
            <a:prstGeom prst="roundRect">
              <a:avLst>
                <a:gd fmla="val 50000" name="adj"/>
              </a:avLst>
            </a:prstGeom>
            <a:solidFill>
              <a:srgbClr val="E0E7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h4643fe8917713b7_0_1230"/>
            <p:cNvSpPr txBox="1"/>
            <p:nvPr/>
          </p:nvSpPr>
          <p:spPr>
            <a:xfrm>
              <a:off x="0" y="0"/>
              <a:ext cx="3048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3730A3"/>
                  </a:solidFill>
                  <a:latin typeface="Lexend"/>
                  <a:ea typeface="Lexend"/>
                  <a:cs typeface="Lexend"/>
                  <a:sym typeface="Lexend"/>
                </a:rPr>
                <a:t>ACADEMIC &amp; STRATEGIC DASHBOARD</a:t>
              </a:r>
              <a:endParaRPr b="1" sz="1100">
                <a:solidFill>
                  <a:srgbClr val="3730A3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9" name="Google Shape;239;h4643fe8917713b7_0_1230"/>
            <p:cNvSpPr txBox="1"/>
            <p:nvPr/>
          </p:nvSpPr>
          <p:spPr>
            <a:xfrm>
              <a:off x="0" y="381000"/>
              <a:ext cx="109728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>
                  <a:solidFill>
                    <a:srgbClr val="0F172A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Instructional Priorities &amp; CEP Dashboard</a:t>
              </a:r>
              <a:endParaRPr b="0" sz="2600">
                <a:solidFill>
                  <a:srgbClr val="0F172A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</p:txBody>
        </p:sp>
        <p:sp>
          <p:nvSpPr>
            <p:cNvPr id="240" name="Google Shape;240;h4643fe8917713b7_0_1230"/>
            <p:cNvSpPr txBox="1"/>
            <p:nvPr/>
          </p:nvSpPr>
          <p:spPr>
            <a:xfrm>
              <a:off x="0" y="838200"/>
              <a:ext cx="10972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Session Time: 4:45 PM – 6:05 PM • Key Goals, Workload Standards &amp; Quarterly Milestones</a:t>
              </a:r>
              <a:endParaRPr b="0" sz="11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241" name="Google Shape;241;h4643fe8917713b7_0_1230"/>
          <p:cNvGrpSpPr/>
          <p:nvPr/>
        </p:nvGrpSpPr>
        <p:grpSpPr>
          <a:xfrm>
            <a:off x="609600" y="1571625"/>
            <a:ext cx="3505200" cy="4857900"/>
            <a:chOff x="0" y="0"/>
            <a:chExt cx="3505200" cy="4857900"/>
          </a:xfrm>
        </p:grpSpPr>
        <p:sp>
          <p:nvSpPr>
            <p:cNvPr id="242" name="Google Shape;242;h4643fe8917713b7_0_1230"/>
            <p:cNvSpPr/>
            <p:nvPr/>
          </p:nvSpPr>
          <p:spPr>
            <a:xfrm>
              <a:off x="0" y="0"/>
              <a:ext cx="3505200" cy="4857900"/>
            </a:xfrm>
            <a:prstGeom prst="roundRect">
              <a:avLst>
                <a:gd fmla="val 434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h4643fe8917713b7_0_1230"/>
            <p:cNvSpPr/>
            <p:nvPr/>
          </p:nvSpPr>
          <p:spPr>
            <a:xfrm>
              <a:off x="0" y="0"/>
              <a:ext cx="3505200" cy="57300"/>
            </a:xfrm>
            <a:prstGeom prst="roundRect">
              <a:avLst>
                <a:gd fmla="val 50000" name="adj"/>
              </a:avLst>
            </a:prstGeom>
            <a:solidFill>
              <a:srgbClr val="2563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h4643fe8917713b7_0_1230"/>
            <p:cNvSpPr/>
            <p:nvPr/>
          </p:nvSpPr>
          <p:spPr>
            <a:xfrm>
              <a:off x="228600" y="228600"/>
              <a:ext cx="381000" cy="381000"/>
            </a:xfrm>
            <a:prstGeom prst="roundRect">
              <a:avLst>
                <a:gd fmla="val 25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h4643fe8917713b7_0_1230"/>
            <p:cNvSpPr txBox="1"/>
            <p:nvPr/>
          </p:nvSpPr>
          <p:spPr>
            <a:xfrm>
              <a:off x="228600" y="2578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school</a:t>
              </a:r>
              <a:endParaRPr sz="20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46" name="Google Shape;246;h4643fe8917713b7_0_1230"/>
            <p:cNvSpPr txBox="1"/>
            <p:nvPr/>
          </p:nvSpPr>
          <p:spPr>
            <a:xfrm>
              <a:off x="723900" y="228600"/>
              <a:ext cx="2552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Instructional Priorities</a:t>
              </a:r>
              <a:endParaRPr b="1" sz="16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7" name="Google Shape;247;h4643fe8917713b7_0_1230"/>
            <p:cNvSpPr txBox="1"/>
            <p:nvPr/>
          </p:nvSpPr>
          <p:spPr>
            <a:xfrm>
              <a:off x="228600" y="762000"/>
              <a:ext cx="3048000" cy="39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1E293B"/>
                  </a:solidFill>
                  <a:latin typeface="Lexend"/>
                  <a:ea typeface="Lexend"/>
                  <a:cs typeface="Lexend"/>
                  <a:sym typeface="Lexend"/>
                </a:rPr>
                <a:t>Danielson 1e: Designing Coherent Instruction</a:t>
              </a:r>
              <a:endParaRPr b="1" sz="1100">
                <a:solidFill>
                  <a:srgbClr val="1E293B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Purposeful lesson design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15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Alignment to standards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15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Coherent instructional planning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1E293B"/>
                  </a:solidFill>
                  <a:latin typeface="Lexend"/>
                  <a:ea typeface="Lexend"/>
                  <a:cs typeface="Lexend"/>
                  <a:sym typeface="Lexend"/>
                </a:rPr>
                <a:t>Danielson 3c: Engaging Students</a:t>
              </a:r>
              <a:endParaRPr b="1" sz="1100">
                <a:solidFill>
                  <a:srgbClr val="1E293B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Student discourse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15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Academic conversations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15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Student-centered learning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1E293B"/>
                  </a:solidFill>
                  <a:latin typeface="Lexend"/>
                  <a:ea typeface="Lexend"/>
                  <a:cs typeface="Lexend"/>
                  <a:sym typeface="Lexend"/>
                </a:rPr>
                <a:t>Thinking Routines</a:t>
              </a:r>
              <a:endParaRPr b="1" sz="1100">
                <a:solidFill>
                  <a:srgbClr val="1E293B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Visible thinking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15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Reflection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1E293B"/>
                  </a:solidFill>
                  <a:latin typeface="Lexend"/>
                  <a:ea typeface="Lexend"/>
                  <a:cs typeface="Lexend"/>
                  <a:sym typeface="Lexend"/>
                </a:rPr>
                <a:t>Small-Group Instruction</a:t>
              </a:r>
              <a:endParaRPr b="1" sz="1100">
                <a:solidFill>
                  <a:srgbClr val="1E293B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Targeted intervention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15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Differentiation</a:t>
              </a:r>
              <a:endParaRPr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8" name="Google Shape;248;h4643fe8917713b7_0_1230"/>
          <p:cNvGrpSpPr/>
          <p:nvPr/>
        </p:nvGrpSpPr>
        <p:grpSpPr>
          <a:xfrm>
            <a:off x="4343400" y="1571625"/>
            <a:ext cx="3505200" cy="4857900"/>
            <a:chOff x="0" y="0"/>
            <a:chExt cx="3505200" cy="4857900"/>
          </a:xfrm>
        </p:grpSpPr>
        <p:sp>
          <p:nvSpPr>
            <p:cNvPr id="249" name="Google Shape;249;h4643fe8917713b7_0_1230"/>
            <p:cNvSpPr/>
            <p:nvPr/>
          </p:nvSpPr>
          <p:spPr>
            <a:xfrm>
              <a:off x="0" y="0"/>
              <a:ext cx="3505200" cy="4857900"/>
            </a:xfrm>
            <a:prstGeom prst="roundRect">
              <a:avLst>
                <a:gd fmla="val 434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h4643fe8917713b7_0_1230"/>
            <p:cNvSpPr/>
            <p:nvPr/>
          </p:nvSpPr>
          <p:spPr>
            <a:xfrm>
              <a:off x="0" y="0"/>
              <a:ext cx="3505200" cy="57300"/>
            </a:xfrm>
            <a:prstGeom prst="roundRect">
              <a:avLst>
                <a:gd fmla="val 50000" name="adj"/>
              </a:avLst>
            </a:prstGeom>
            <a:solidFill>
              <a:srgbClr val="05966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h4643fe8917713b7_0_1230"/>
            <p:cNvSpPr/>
            <p:nvPr/>
          </p:nvSpPr>
          <p:spPr>
            <a:xfrm>
              <a:off x="228600" y="228600"/>
              <a:ext cx="381000" cy="381000"/>
            </a:xfrm>
            <a:prstGeom prst="roundRect">
              <a:avLst>
                <a:gd fmla="val 25000" name="adj"/>
              </a:avLst>
            </a:prstGeom>
            <a:solidFill>
              <a:srgbClr val="ECFD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h4643fe8917713b7_0_1230"/>
            <p:cNvSpPr txBox="1"/>
            <p:nvPr/>
          </p:nvSpPr>
          <p:spPr>
            <a:xfrm>
              <a:off x="228600" y="2578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59669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track_changes</a:t>
              </a:r>
              <a:endParaRPr sz="2000">
                <a:solidFill>
                  <a:srgbClr val="059669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53" name="Google Shape;253;h4643fe8917713b7_0_1230"/>
            <p:cNvSpPr txBox="1"/>
            <p:nvPr/>
          </p:nvSpPr>
          <p:spPr>
            <a:xfrm>
              <a:off x="723900" y="228600"/>
              <a:ext cx="2552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CEP Goals</a:t>
              </a:r>
              <a:endParaRPr b="1" sz="16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4" name="Google Shape;254;h4643fe8917713b7_0_1230"/>
            <p:cNvSpPr txBox="1"/>
            <p:nvPr/>
          </p:nvSpPr>
          <p:spPr>
            <a:xfrm>
              <a:off x="228600" y="762000"/>
              <a:ext cx="3048000" cy="39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05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ELA Goal</a:t>
              </a:r>
              <a:r>
                <a:rPr lang="en-US" sz="105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1" lang="en-US" sz="1200">
                  <a:solidFill>
                    <a:srgbClr val="059669"/>
                  </a:solidFill>
                  <a:latin typeface="Lexend"/>
                  <a:ea typeface="Lexend"/>
                  <a:cs typeface="Lexend"/>
                  <a:sym typeface="Lexend"/>
                </a:rPr>
                <a:t>46% → 60%</a:t>
              </a:r>
              <a:endParaRPr sz="105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05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Math Goal</a:t>
              </a:r>
              <a:r>
                <a:rPr lang="en-US" sz="105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1" lang="en-US" sz="1200">
                  <a:solidFill>
                    <a:srgbClr val="059669"/>
                  </a:solidFill>
                  <a:latin typeface="Lexend"/>
                  <a:ea typeface="Lexend"/>
                  <a:cs typeface="Lexend"/>
                  <a:sym typeface="Lexend"/>
                </a:rPr>
                <a:t>62% → 75%</a:t>
              </a:r>
              <a:endParaRPr sz="105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05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Survey Growth</a:t>
              </a:r>
              <a:r>
                <a:rPr lang="en-US" sz="105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1" lang="en-US" sz="1200">
                  <a:solidFill>
                    <a:srgbClr val="059669"/>
                  </a:solidFill>
                  <a:latin typeface="Lexend"/>
                  <a:ea typeface="Lexend"/>
                  <a:cs typeface="Lexend"/>
                  <a:sym typeface="Lexend"/>
                </a:rPr>
                <a:t>70% → 85%</a:t>
              </a:r>
              <a:endParaRPr sz="105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05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Credits Attainment</a:t>
              </a:r>
              <a:r>
                <a:rPr lang="en-US" sz="105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1" lang="en-US" sz="1200">
                  <a:solidFill>
                    <a:srgbClr val="059669"/>
                  </a:solidFill>
                  <a:latin typeface="Lexend"/>
                  <a:ea typeface="Lexend"/>
                  <a:cs typeface="Lexend"/>
                  <a:sym typeface="Lexend"/>
                </a:rPr>
                <a:t>37% → 60%</a:t>
              </a:r>
              <a:endParaRPr sz="105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05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Chronic Absenteeism</a:t>
              </a:r>
              <a:r>
                <a:rPr lang="en-US" sz="105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1" lang="en-US" sz="1200">
                  <a:solidFill>
                    <a:srgbClr val="059669"/>
                  </a:solidFill>
                  <a:latin typeface="Lexend"/>
                  <a:ea typeface="Lexend"/>
                  <a:cs typeface="Lexend"/>
                  <a:sym typeface="Lexend"/>
                </a:rPr>
                <a:t>41% → 25%</a:t>
              </a:r>
              <a:endParaRPr sz="105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050">
                  <a:solidFill>
                    <a:srgbClr val="1E293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SWD Goal Attainment</a:t>
              </a:r>
              <a:r>
                <a:rPr lang="en-US" sz="105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1" lang="en-US" sz="1200">
                  <a:solidFill>
                    <a:srgbClr val="059669"/>
                  </a:solidFill>
                  <a:latin typeface="Lexend"/>
                  <a:ea typeface="Lexend"/>
                  <a:cs typeface="Lexend"/>
                  <a:sym typeface="Lexend"/>
                </a:rPr>
                <a:t>75% → 85%</a:t>
              </a:r>
              <a:endParaRPr sz="105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h4643fe8917713b7_0_1230"/>
          <p:cNvGrpSpPr/>
          <p:nvPr/>
        </p:nvGrpSpPr>
        <p:grpSpPr>
          <a:xfrm>
            <a:off x="8077200" y="1571625"/>
            <a:ext cx="3505200" cy="4857900"/>
            <a:chOff x="0" y="0"/>
            <a:chExt cx="3505200" cy="4857900"/>
          </a:xfrm>
        </p:grpSpPr>
        <p:sp>
          <p:nvSpPr>
            <p:cNvPr id="256" name="Google Shape;256;h4643fe8917713b7_0_1230"/>
            <p:cNvSpPr/>
            <p:nvPr/>
          </p:nvSpPr>
          <p:spPr>
            <a:xfrm>
              <a:off x="0" y="0"/>
              <a:ext cx="3505200" cy="4857900"/>
            </a:xfrm>
            <a:prstGeom prst="roundRect">
              <a:avLst>
                <a:gd fmla="val 434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h4643fe8917713b7_0_1230"/>
            <p:cNvSpPr/>
            <p:nvPr/>
          </p:nvSpPr>
          <p:spPr>
            <a:xfrm>
              <a:off x="0" y="0"/>
              <a:ext cx="3505200" cy="57300"/>
            </a:xfrm>
            <a:prstGeom prst="roundRect">
              <a:avLst>
                <a:gd fmla="val 50000" name="adj"/>
              </a:avLst>
            </a:prstGeom>
            <a:solidFill>
              <a:srgbClr val="D9770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h4643fe8917713b7_0_1230"/>
            <p:cNvSpPr/>
            <p:nvPr/>
          </p:nvSpPr>
          <p:spPr>
            <a:xfrm>
              <a:off x="228600" y="228600"/>
              <a:ext cx="381000" cy="381000"/>
            </a:xfrm>
            <a:prstGeom prst="roundRect">
              <a:avLst>
                <a:gd fmla="val 25000" name="adj"/>
              </a:avLst>
            </a:prstGeom>
            <a:solidFill>
              <a:srgbClr val="FFFB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h4643fe8917713b7_0_1230"/>
            <p:cNvSpPr txBox="1"/>
            <p:nvPr/>
          </p:nvSpPr>
          <p:spPr>
            <a:xfrm>
              <a:off x="228600" y="2578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D97706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assignment</a:t>
              </a:r>
              <a:endParaRPr sz="2000">
                <a:solidFill>
                  <a:srgbClr val="D97706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60" name="Google Shape;260;h4643fe8917713b7_0_1230"/>
            <p:cNvSpPr txBox="1"/>
            <p:nvPr/>
          </p:nvSpPr>
          <p:spPr>
            <a:xfrm>
              <a:off x="723900" y="228600"/>
              <a:ext cx="2552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Workload &amp; Roadmap</a:t>
              </a:r>
              <a:endParaRPr b="1" sz="16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1" name="Google Shape;261;h4643fe8917713b7_0_1230"/>
            <p:cNvSpPr txBox="1"/>
            <p:nvPr/>
          </p:nvSpPr>
          <p:spPr>
            <a:xfrm>
              <a:off x="228600" y="762000"/>
              <a:ext cx="3048000" cy="39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92400E"/>
                  </a:solidFill>
                  <a:latin typeface="Lexend"/>
                  <a:ea typeface="Lexend"/>
                  <a:cs typeface="Lexend"/>
                  <a:sym typeface="Lexend"/>
                </a:rPr>
                <a:t>Student Workload Expectations</a:t>
              </a:r>
              <a:endParaRPr b="1" sz="1100">
                <a:solidFill>
                  <a:srgbClr val="92400E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78350F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78350F"/>
                  </a:solidFill>
                  <a:latin typeface="Lexend"/>
                  <a:ea typeface="Lexend"/>
                  <a:cs typeface="Lexend"/>
                  <a:sym typeface="Lexend"/>
                </a:rPr>
                <a:t>45+ min reading</a:t>
              </a:r>
              <a:endParaRPr sz="1000">
                <a:solidFill>
                  <a:srgbClr val="78350F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78350F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78350F"/>
                  </a:solidFill>
                  <a:latin typeface="Lexend"/>
                  <a:ea typeface="Lexend"/>
                  <a:cs typeface="Lexend"/>
                  <a:sym typeface="Lexend"/>
                </a:rPr>
                <a:t>10+ min XtraMath</a:t>
              </a:r>
              <a:endParaRPr sz="1000">
                <a:solidFill>
                  <a:srgbClr val="78350F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78350F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78350F"/>
                  </a:solidFill>
                  <a:latin typeface="Lexend"/>
                  <a:ea typeface="Lexend"/>
                  <a:cs typeface="Lexend"/>
                  <a:sym typeface="Lexend"/>
                </a:rPr>
                <a:t>2 i-Ready lessons</a:t>
              </a:r>
              <a:endParaRPr sz="1000">
                <a:solidFill>
                  <a:srgbClr val="78350F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78350F"/>
                </a:buClr>
                <a:buSzPts val="1000"/>
                <a:buFont typeface="Lexend"/>
                <a:buChar char="●"/>
              </a:pPr>
              <a:r>
                <a:rPr lang="en-US" sz="1000">
                  <a:solidFill>
                    <a:srgbClr val="78350F"/>
                  </a:solidFill>
                  <a:latin typeface="Lexend"/>
                  <a:ea typeface="Lexend"/>
                  <a:cs typeface="Lexend"/>
                  <a:sym typeface="Lexend"/>
                </a:rPr>
                <a:t>1 humanities writing assignment</a:t>
              </a:r>
              <a:endParaRPr sz="1000">
                <a:solidFill>
                  <a:srgbClr val="78350F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1E293B"/>
                  </a:solidFill>
                  <a:latin typeface="Lexend"/>
                  <a:ea typeface="Lexend"/>
                  <a:cs typeface="Lexend"/>
                  <a:sym typeface="Lexend"/>
                </a:rPr>
                <a:t>Quarterly Diagnostic &amp; Supports</a:t>
              </a:r>
              <a:endParaRPr b="1" sz="1100">
                <a:solidFill>
                  <a:srgbClr val="1E293B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3730A3"/>
                  </a:solidFill>
                  <a:latin typeface="Lexend"/>
                  <a:ea typeface="Lexend"/>
                  <a:cs typeface="Lexend"/>
                  <a:sym typeface="Lexend"/>
                </a:rPr>
                <a:t>Q1</a:t>
              </a:r>
              <a:r>
                <a:rPr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0" lang="en-US" sz="1000">
                  <a:solidFill>
                    <a:srgbClr val="334155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Diagnostic Analysis</a:t>
              </a:r>
              <a:endParaRPr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65F46"/>
                  </a:solidFill>
                  <a:latin typeface="Lexend"/>
                  <a:ea typeface="Lexend"/>
                  <a:cs typeface="Lexend"/>
                  <a:sym typeface="Lexend"/>
                </a:rPr>
                <a:t>Q2</a:t>
              </a:r>
              <a:r>
                <a:rPr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0" lang="en-US" sz="1000">
                  <a:solidFill>
                    <a:srgbClr val="334155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Attendance &amp; Family Incentives</a:t>
              </a:r>
              <a:endParaRPr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92400E"/>
                  </a:solidFill>
                  <a:latin typeface="Lexend"/>
                  <a:ea typeface="Lexend"/>
                  <a:cs typeface="Lexend"/>
                  <a:sym typeface="Lexend"/>
                </a:rPr>
                <a:t>Q3</a:t>
              </a:r>
              <a:r>
                <a:rPr lang="en-US" sz="1100">
                  <a:solidFill>
                    <a:srgbClr val="334155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r>
                <a:rPr b="0" lang="en-US" sz="1000">
                  <a:solidFill>
                    <a:srgbClr val="334155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ICT/SWD Supports</a:t>
              </a:r>
              <a:endParaRPr sz="1100">
                <a:solidFill>
                  <a:srgbClr val="334155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h4643fe8917713b7_0_1311"/>
          <p:cNvGrpSpPr/>
          <p:nvPr/>
        </p:nvGrpSpPr>
        <p:grpSpPr>
          <a:xfrm>
            <a:off x="609600" y="342900"/>
            <a:ext cx="10972800" cy="1066800"/>
            <a:chOff x="0" y="0"/>
            <a:chExt cx="10972800" cy="1066800"/>
          </a:xfrm>
        </p:grpSpPr>
        <p:sp>
          <p:nvSpPr>
            <p:cNvPr id="267" name="Google Shape;267;h4643fe8917713b7_0_1311"/>
            <p:cNvSpPr/>
            <p:nvPr/>
          </p:nvSpPr>
          <p:spPr>
            <a:xfrm>
              <a:off x="0" y="0"/>
              <a:ext cx="2667000" cy="304800"/>
            </a:xfrm>
            <a:prstGeom prst="roundRect">
              <a:avLst>
                <a:gd fmla="val 50000" name="adj"/>
              </a:avLst>
            </a:prstGeom>
            <a:solidFill>
              <a:srgbClr val="E0E7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h4643fe8917713b7_0_1311"/>
            <p:cNvSpPr txBox="1"/>
            <p:nvPr/>
          </p:nvSpPr>
          <p:spPr>
            <a:xfrm>
              <a:off x="0" y="0"/>
              <a:ext cx="2667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3730A3"/>
                  </a:solidFill>
                  <a:latin typeface="Lexend"/>
                  <a:ea typeface="Lexend"/>
                  <a:cs typeface="Lexend"/>
                  <a:sym typeface="Lexend"/>
                </a:rPr>
                <a:t>COMMUNITY &amp; OPERATIONS</a:t>
              </a:r>
              <a:endParaRPr b="1" sz="1100">
                <a:solidFill>
                  <a:srgbClr val="3730A3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9" name="Google Shape;269;h4643fe8917713b7_0_1311"/>
            <p:cNvSpPr txBox="1"/>
            <p:nvPr/>
          </p:nvSpPr>
          <p:spPr>
            <a:xfrm>
              <a:off x="0" y="381000"/>
              <a:ext cx="109728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2600">
                  <a:solidFill>
                    <a:srgbClr val="0F172A"/>
                  </a:solidFill>
                  <a:latin typeface="Lexend ExtraBold"/>
                  <a:ea typeface="Lexend ExtraBold"/>
                  <a:cs typeface="Lexend ExtraBold"/>
                  <a:sym typeface="Lexend ExtraBold"/>
                </a:rPr>
                <a:t>Community Engagement, Operations &amp; Outcomes</a:t>
              </a:r>
              <a:endParaRPr b="0" sz="2600">
                <a:solidFill>
                  <a:srgbClr val="0F172A"/>
                </a:solidFill>
                <a:latin typeface="Lexend ExtraBold"/>
                <a:ea typeface="Lexend ExtraBold"/>
                <a:cs typeface="Lexend ExtraBold"/>
                <a:sym typeface="Lexend ExtraBold"/>
              </a:endParaRPr>
            </a:p>
          </p:txBody>
        </p:sp>
        <p:sp>
          <p:nvSpPr>
            <p:cNvPr id="270" name="Google Shape;270;h4643fe8917713b7_0_1311"/>
            <p:cNvSpPr txBox="1"/>
            <p:nvPr/>
          </p:nvSpPr>
          <p:spPr>
            <a:xfrm>
              <a:off x="0" y="838200"/>
              <a:ext cx="109728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100">
                  <a:solidFill>
                    <a:srgbClr val="475569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Session Time: 6:15 PM – 7:00 PM • Events, Operational Updates &amp; Key Decisions</a:t>
              </a:r>
              <a:endParaRPr b="0" sz="1100">
                <a:solidFill>
                  <a:srgbClr val="475569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  <p:grpSp>
        <p:nvGrpSpPr>
          <p:cNvPr id="271" name="Google Shape;271;h4643fe8917713b7_0_1311"/>
          <p:cNvGrpSpPr/>
          <p:nvPr/>
        </p:nvGrpSpPr>
        <p:grpSpPr>
          <a:xfrm>
            <a:off x="609600" y="1571625"/>
            <a:ext cx="3505200" cy="4857900"/>
            <a:chOff x="0" y="0"/>
            <a:chExt cx="3505200" cy="4857900"/>
          </a:xfrm>
        </p:grpSpPr>
        <p:sp>
          <p:nvSpPr>
            <p:cNvPr id="272" name="Google Shape;272;h4643fe8917713b7_0_1311"/>
            <p:cNvSpPr/>
            <p:nvPr/>
          </p:nvSpPr>
          <p:spPr>
            <a:xfrm>
              <a:off x="0" y="0"/>
              <a:ext cx="3505200" cy="4857900"/>
            </a:xfrm>
            <a:prstGeom prst="roundRect">
              <a:avLst>
                <a:gd fmla="val 434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h4643fe8917713b7_0_1311"/>
            <p:cNvSpPr/>
            <p:nvPr/>
          </p:nvSpPr>
          <p:spPr>
            <a:xfrm>
              <a:off x="0" y="0"/>
              <a:ext cx="3505200" cy="57300"/>
            </a:xfrm>
            <a:prstGeom prst="roundRect">
              <a:avLst>
                <a:gd fmla="val 50000" name="adj"/>
              </a:avLst>
            </a:prstGeom>
            <a:solidFill>
              <a:srgbClr val="2563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h4643fe8917713b7_0_1311"/>
            <p:cNvSpPr/>
            <p:nvPr/>
          </p:nvSpPr>
          <p:spPr>
            <a:xfrm>
              <a:off x="228600" y="228600"/>
              <a:ext cx="381000" cy="381000"/>
            </a:xfrm>
            <a:prstGeom prst="roundRect">
              <a:avLst>
                <a:gd fmla="val 25000" name="adj"/>
              </a:avLst>
            </a:prstGeom>
            <a:solidFill>
              <a:srgbClr val="EFF6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h4643fe8917713b7_0_1311"/>
            <p:cNvSpPr txBox="1"/>
            <p:nvPr/>
          </p:nvSpPr>
          <p:spPr>
            <a:xfrm>
              <a:off x="228600" y="2578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2563EB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event</a:t>
              </a:r>
              <a:endParaRPr sz="2000">
                <a:solidFill>
                  <a:srgbClr val="2563EB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76" name="Google Shape;276;h4643fe8917713b7_0_1311"/>
            <p:cNvSpPr txBox="1"/>
            <p:nvPr/>
          </p:nvSpPr>
          <p:spPr>
            <a:xfrm>
              <a:off x="723900" y="228600"/>
              <a:ext cx="2552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Community Events</a:t>
              </a:r>
              <a:endParaRPr b="1" sz="16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7" name="Google Shape;277;h4643fe8917713b7_0_1311"/>
            <p:cNvSpPr txBox="1"/>
            <p:nvPr/>
          </p:nvSpPr>
          <p:spPr>
            <a:xfrm>
              <a:off x="228600" y="762000"/>
              <a:ext cx="3048000" cy="39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563EB"/>
                  </a:solidFill>
                  <a:latin typeface="Lexend"/>
                  <a:ea typeface="Lexend"/>
                  <a:cs typeface="Lexend"/>
                  <a:sym typeface="Lexend"/>
                </a:rPr>
                <a:t>September Events</a:t>
              </a:r>
              <a:endParaRPr b="1" sz="1100">
                <a:solidFill>
                  <a:srgbClr val="2563EB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Curriculum Night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2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Hispanic Heritage Dress Down Day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2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PTA Meeting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2563EB"/>
                  </a:solidFill>
                  <a:latin typeface="Lexend"/>
                  <a:ea typeface="Lexend"/>
                  <a:cs typeface="Lexend"/>
                  <a:sym typeface="Lexend"/>
                </a:rPr>
                <a:t>October Events</a:t>
              </a:r>
              <a:endParaRPr b="1" sz="1100">
                <a:solidFill>
                  <a:srgbClr val="2563EB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Virtual Cooking Class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2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Poetry Contest Deadline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2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Schoolwide Read Aloud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2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Student vs. Staff Soccer Game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2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Family Movie Night (Encanto)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200"/>
                </a:spcBef>
                <a:spcAft>
                  <a:spcPts val="20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Everybody Eats Rice Potluck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8" name="Google Shape;278;h4643fe8917713b7_0_1311"/>
          <p:cNvGrpSpPr/>
          <p:nvPr/>
        </p:nvGrpSpPr>
        <p:grpSpPr>
          <a:xfrm>
            <a:off x="4343400" y="1571625"/>
            <a:ext cx="3505200" cy="4857900"/>
            <a:chOff x="0" y="0"/>
            <a:chExt cx="3505200" cy="4857900"/>
          </a:xfrm>
        </p:grpSpPr>
        <p:sp>
          <p:nvSpPr>
            <p:cNvPr id="279" name="Google Shape;279;h4643fe8917713b7_0_1311"/>
            <p:cNvSpPr/>
            <p:nvPr/>
          </p:nvSpPr>
          <p:spPr>
            <a:xfrm>
              <a:off x="0" y="0"/>
              <a:ext cx="3505200" cy="4857900"/>
            </a:xfrm>
            <a:prstGeom prst="roundRect">
              <a:avLst>
                <a:gd fmla="val 434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h4643fe8917713b7_0_1311"/>
            <p:cNvSpPr/>
            <p:nvPr/>
          </p:nvSpPr>
          <p:spPr>
            <a:xfrm>
              <a:off x="0" y="0"/>
              <a:ext cx="3505200" cy="57300"/>
            </a:xfrm>
            <a:prstGeom prst="roundRect">
              <a:avLst>
                <a:gd fmla="val 50000" name="adj"/>
              </a:avLst>
            </a:prstGeom>
            <a:solidFill>
              <a:srgbClr val="05966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h4643fe8917713b7_0_1311"/>
            <p:cNvSpPr/>
            <p:nvPr/>
          </p:nvSpPr>
          <p:spPr>
            <a:xfrm>
              <a:off x="228600" y="228600"/>
              <a:ext cx="381000" cy="381000"/>
            </a:xfrm>
            <a:prstGeom prst="roundRect">
              <a:avLst>
                <a:gd fmla="val 25000" name="adj"/>
              </a:avLst>
            </a:prstGeom>
            <a:solidFill>
              <a:srgbClr val="ECFD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h4643fe8917713b7_0_1311"/>
            <p:cNvSpPr txBox="1"/>
            <p:nvPr/>
          </p:nvSpPr>
          <p:spPr>
            <a:xfrm>
              <a:off x="228600" y="2578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59669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settings</a:t>
              </a:r>
              <a:endParaRPr sz="2000">
                <a:solidFill>
                  <a:srgbClr val="059669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83" name="Google Shape;283;h4643fe8917713b7_0_1311"/>
            <p:cNvSpPr txBox="1"/>
            <p:nvPr/>
          </p:nvSpPr>
          <p:spPr>
            <a:xfrm>
              <a:off x="723900" y="228600"/>
              <a:ext cx="2552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Operations &amp; Decisions</a:t>
              </a:r>
              <a:endParaRPr b="1" sz="16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84" name="Google Shape;284;h4643fe8917713b7_0_1311"/>
            <p:cNvSpPr txBox="1"/>
            <p:nvPr/>
          </p:nvSpPr>
          <p:spPr>
            <a:xfrm>
              <a:off x="228600" y="762000"/>
              <a:ext cx="3048000" cy="39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059669"/>
                  </a:solidFill>
                  <a:latin typeface="Lexend"/>
                  <a:ea typeface="Lexend"/>
                  <a:cs typeface="Lexend"/>
                  <a:sym typeface="Lexend"/>
                </a:rPr>
                <a:t>Operational Updates</a:t>
              </a:r>
              <a:endParaRPr b="1" sz="1100">
                <a:solidFill>
                  <a:srgbClr val="0596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Volunteer staffing confirmed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Family outreach reviewed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Event logistics discussed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Community participation expectations established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rgbClr val="059669"/>
                  </a:solidFill>
                  <a:latin typeface="Lexend"/>
                  <a:ea typeface="Lexend"/>
                  <a:cs typeface="Lexend"/>
                  <a:sym typeface="Lexend"/>
                </a:rPr>
                <a:t>Decisions</a:t>
              </a:r>
              <a:endParaRPr b="1" sz="1100">
                <a:solidFill>
                  <a:srgbClr val="0596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Maintain CEP targets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Continue emphasis on student discourse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Continue implementation of thinking routines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-292100" lvl="0" marL="457200" rtl="0" algn="l">
                <a:spcBef>
                  <a:spcPts val="300"/>
                </a:spcBef>
                <a:spcAft>
                  <a:spcPts val="300"/>
                </a:spcAft>
                <a:buClr>
                  <a:srgbClr val="475569"/>
                </a:buClr>
                <a:buSzPts val="1000"/>
                <a:buFont typeface="Lexend"/>
                <a:buChar char="●"/>
              </a:pPr>
              <a:r>
                <a:rPr b="0" lang="en-US" sz="100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Expand family engagement opportunities</a:t>
              </a:r>
              <a:endParaRPr b="0" sz="100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5" name="Google Shape;285;h4643fe8917713b7_0_1311"/>
          <p:cNvGrpSpPr/>
          <p:nvPr/>
        </p:nvGrpSpPr>
        <p:grpSpPr>
          <a:xfrm>
            <a:off x="8077200" y="1571625"/>
            <a:ext cx="3505200" cy="4857900"/>
            <a:chOff x="0" y="0"/>
            <a:chExt cx="3505200" cy="4857900"/>
          </a:xfrm>
        </p:grpSpPr>
        <p:sp>
          <p:nvSpPr>
            <p:cNvPr id="286" name="Google Shape;286;h4643fe8917713b7_0_1311"/>
            <p:cNvSpPr/>
            <p:nvPr/>
          </p:nvSpPr>
          <p:spPr>
            <a:xfrm>
              <a:off x="0" y="0"/>
              <a:ext cx="3505200" cy="4857900"/>
            </a:xfrm>
            <a:prstGeom prst="roundRect">
              <a:avLst>
                <a:gd fmla="val 4347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h4643fe8917713b7_0_1311"/>
            <p:cNvSpPr/>
            <p:nvPr/>
          </p:nvSpPr>
          <p:spPr>
            <a:xfrm>
              <a:off x="0" y="0"/>
              <a:ext cx="3505200" cy="57300"/>
            </a:xfrm>
            <a:prstGeom prst="roundRect">
              <a:avLst>
                <a:gd fmla="val 50000" name="adj"/>
              </a:avLst>
            </a:prstGeom>
            <a:solidFill>
              <a:srgbClr val="D9770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h4643fe8917713b7_0_1311"/>
            <p:cNvSpPr/>
            <p:nvPr/>
          </p:nvSpPr>
          <p:spPr>
            <a:xfrm>
              <a:off x="228600" y="228600"/>
              <a:ext cx="381000" cy="381000"/>
            </a:xfrm>
            <a:prstGeom prst="roundRect">
              <a:avLst>
                <a:gd fmla="val 25000" name="adj"/>
              </a:avLst>
            </a:prstGeom>
            <a:solidFill>
              <a:srgbClr val="FFFBE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h4643fe8917713b7_0_1311"/>
            <p:cNvSpPr txBox="1"/>
            <p:nvPr/>
          </p:nvSpPr>
          <p:spPr>
            <a:xfrm>
              <a:off x="228600" y="2578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D97706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task_alt</a:t>
              </a:r>
              <a:endParaRPr sz="2000">
                <a:solidFill>
                  <a:srgbClr val="D97706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290" name="Google Shape;290;h4643fe8917713b7_0_1311"/>
            <p:cNvSpPr txBox="1"/>
            <p:nvPr/>
          </p:nvSpPr>
          <p:spPr>
            <a:xfrm>
              <a:off x="723900" y="228600"/>
              <a:ext cx="25527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0F172A"/>
                  </a:solidFill>
                  <a:latin typeface="Lexend"/>
                  <a:ea typeface="Lexend"/>
                  <a:cs typeface="Lexend"/>
                  <a:sym typeface="Lexend"/>
                </a:rPr>
                <a:t>Meeting Outcomes</a:t>
              </a:r>
              <a:endParaRPr b="1" sz="1600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1" name="Google Shape;291;h4643fe8917713b7_0_1311"/>
            <p:cNvSpPr txBox="1"/>
            <p:nvPr/>
          </p:nvSpPr>
          <p:spPr>
            <a:xfrm>
              <a:off x="228600" y="762000"/>
              <a:ext cx="3048000" cy="39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298450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Quorum confirmed</a:t>
              </a:r>
              <a:endParaRPr b="0" sz="1100">
                <a:solidFill>
                  <a:srgbClr val="334155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  <a:p>
              <a:pPr indent="-298450" lvl="0" marL="457200" rtl="0" algn="l">
                <a:spcBef>
                  <a:spcPts val="800"/>
                </a:spcBef>
                <a:spcAft>
                  <a:spcPts val="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Previous meeting minutes approved</a:t>
              </a:r>
              <a:endParaRPr b="0" sz="1100">
                <a:solidFill>
                  <a:srgbClr val="334155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  <a:p>
              <a:pPr indent="-298450" lvl="0" marL="457200" rtl="0" algn="l">
                <a:spcBef>
                  <a:spcPts val="800"/>
                </a:spcBef>
                <a:spcAft>
                  <a:spcPts val="800"/>
                </a:spcAft>
                <a:buClr>
                  <a:srgbClr val="334155"/>
                </a:buClr>
                <a:buSzPts val="1100"/>
                <a:buFont typeface="Lexend"/>
                <a:buChar char="●"/>
              </a:pPr>
              <a:r>
                <a:rPr b="0" lang="en-US" sz="1100">
                  <a:solidFill>
                    <a:srgbClr val="334155"/>
                  </a:solidFill>
                  <a:latin typeface="Lexend Medium"/>
                  <a:ea typeface="Lexend Medium"/>
                  <a:cs typeface="Lexend Medium"/>
                  <a:sym typeface="Lexend Medium"/>
                </a:rPr>
                <a:t>Adjourned at 7:00 PM</a:t>
              </a:r>
              <a:endParaRPr b="0" sz="1100">
                <a:solidFill>
                  <a:srgbClr val="334155"/>
                </a:solidFill>
                <a:latin typeface="Lexend Medium"/>
                <a:ea typeface="Lexend Medium"/>
                <a:cs typeface="Lexend Medium"/>
                <a:sym typeface="Lexend Medium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"/>
          <p:cNvSpPr/>
          <p:nvPr/>
        </p:nvSpPr>
        <p:spPr>
          <a:xfrm>
            <a:off x="609600" y="485775"/>
            <a:ext cx="2938200" cy="295200"/>
          </a:xfrm>
          <a:prstGeom prst="roundRect">
            <a:avLst>
              <a:gd fmla="val 50000" name="adj"/>
            </a:avLst>
          </a:prstGeom>
          <a:solidFill>
            <a:srgbClr val="FEF3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4"/>
          <p:cNvSpPr/>
          <p:nvPr/>
        </p:nvSpPr>
        <p:spPr>
          <a:xfrm>
            <a:off x="609600" y="2038350"/>
            <a:ext cx="10972800" cy="847725"/>
          </a:xfrm>
          <a:prstGeom prst="roundRect">
            <a:avLst>
              <a:gd fmla="val 1797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4"/>
          <p:cNvSpPr/>
          <p:nvPr/>
        </p:nvSpPr>
        <p:spPr>
          <a:xfrm>
            <a:off x="609600" y="3038475"/>
            <a:ext cx="10972800" cy="847725"/>
          </a:xfrm>
          <a:prstGeom prst="roundRect">
            <a:avLst>
              <a:gd fmla="val 1797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9" name="Google Shape;299;p4"/>
          <p:cNvSpPr/>
          <p:nvPr/>
        </p:nvSpPr>
        <p:spPr>
          <a:xfrm>
            <a:off x="609600" y="4038600"/>
            <a:ext cx="10972800" cy="847725"/>
          </a:xfrm>
          <a:prstGeom prst="roundRect">
            <a:avLst>
              <a:gd fmla="val 1797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4"/>
          <p:cNvSpPr/>
          <p:nvPr/>
        </p:nvSpPr>
        <p:spPr>
          <a:xfrm>
            <a:off x="609600" y="5038725"/>
            <a:ext cx="10972800" cy="847725"/>
          </a:xfrm>
          <a:prstGeom prst="roundRect">
            <a:avLst>
              <a:gd fmla="val 1797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4"/>
          <p:cNvSpPr/>
          <p:nvPr/>
        </p:nvSpPr>
        <p:spPr>
          <a:xfrm>
            <a:off x="895350" y="2233612"/>
            <a:ext cx="457200" cy="457200"/>
          </a:xfrm>
          <a:prstGeom prst="roundRect">
            <a:avLst>
              <a:gd fmla="val 25000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4"/>
          <p:cNvSpPr/>
          <p:nvPr/>
        </p:nvSpPr>
        <p:spPr>
          <a:xfrm>
            <a:off x="609600" y="2038350"/>
            <a:ext cx="57150" cy="847725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3" name="Google Shape;303;p4"/>
          <p:cNvSpPr/>
          <p:nvPr/>
        </p:nvSpPr>
        <p:spPr>
          <a:xfrm>
            <a:off x="895350" y="3233737"/>
            <a:ext cx="457200" cy="457200"/>
          </a:xfrm>
          <a:prstGeom prst="roundRect">
            <a:avLst>
              <a:gd fmla="val 25000" name="adj"/>
            </a:avLst>
          </a:prstGeom>
          <a:solidFill>
            <a:srgbClr val="ECFDF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4" name="Google Shape;304;p4"/>
          <p:cNvSpPr/>
          <p:nvPr/>
        </p:nvSpPr>
        <p:spPr>
          <a:xfrm>
            <a:off x="609600" y="3038475"/>
            <a:ext cx="57150" cy="847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4"/>
          <p:cNvSpPr/>
          <p:nvPr/>
        </p:nvSpPr>
        <p:spPr>
          <a:xfrm>
            <a:off x="895350" y="4233862"/>
            <a:ext cx="457200" cy="457200"/>
          </a:xfrm>
          <a:prstGeom prst="roundRect">
            <a:avLst>
              <a:gd fmla="val 25000" name="adj"/>
            </a:avLst>
          </a:prstGeom>
          <a:solidFill>
            <a:srgbClr val="FFFB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6" name="Google Shape;306;p4"/>
          <p:cNvSpPr/>
          <p:nvPr/>
        </p:nvSpPr>
        <p:spPr>
          <a:xfrm>
            <a:off x="609600" y="4038600"/>
            <a:ext cx="57150" cy="847725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7" name="Google Shape;307;p4"/>
          <p:cNvSpPr/>
          <p:nvPr/>
        </p:nvSpPr>
        <p:spPr>
          <a:xfrm>
            <a:off x="895350" y="5233987"/>
            <a:ext cx="457200" cy="457200"/>
          </a:xfrm>
          <a:prstGeom prst="roundRect">
            <a:avLst>
              <a:gd fmla="val 25000" name="adj"/>
            </a:avLst>
          </a:prstGeom>
          <a:solidFill>
            <a:srgbClr val="F3E8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" name="Google Shape;308;p4"/>
          <p:cNvSpPr/>
          <p:nvPr/>
        </p:nvSpPr>
        <p:spPr>
          <a:xfrm>
            <a:off x="609600" y="5038725"/>
            <a:ext cx="57150" cy="847725"/>
          </a:xfrm>
          <a:prstGeom prst="rect">
            <a:avLst/>
          </a:prstGeom>
          <a:solidFill>
            <a:srgbClr val="8B5C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9" name="Google Shape;309;p4"/>
          <p:cNvSpPr txBox="1"/>
          <p:nvPr/>
        </p:nvSpPr>
        <p:spPr>
          <a:xfrm>
            <a:off x="762000" y="542925"/>
            <a:ext cx="3034800" cy="2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125"/>
              <a:buFont typeface="Plus Jakarta Sans"/>
              <a:buNone/>
            </a:pPr>
            <a:r>
              <a:rPr b="1" i="0" lang="en-US" sz="1525" u="none" cap="none" strike="noStrike">
                <a:solidFill>
                  <a:srgbClr val="B45309"/>
                </a:solidFill>
                <a:latin typeface="Lexend"/>
                <a:ea typeface="Lexend"/>
                <a:cs typeface="Lexend"/>
                <a:sym typeface="Lexend"/>
              </a:rPr>
              <a:t>GOVERNANCE &amp; CULTURE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0" name="Google Shape;310;p4"/>
          <p:cNvSpPr txBox="1"/>
          <p:nvPr/>
        </p:nvSpPr>
        <p:spPr>
          <a:xfrm>
            <a:off x="609600" y="828675"/>
            <a:ext cx="115824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3150"/>
              <a:buFont typeface="Outfit"/>
              <a:buNone/>
            </a:pPr>
            <a:r>
              <a:rPr b="1" i="0" lang="en-US" sz="3550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SLT Operating Norms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4"/>
          <p:cNvSpPr txBox="1"/>
          <p:nvPr/>
        </p:nvSpPr>
        <p:spPr>
          <a:xfrm>
            <a:off x="752475" y="2233612"/>
            <a:ext cx="743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63EB"/>
              </a:buClr>
              <a:buSzPts val="1650"/>
              <a:buFont typeface="Plus Jakarta Sans"/>
              <a:buNone/>
            </a:pPr>
            <a:r>
              <a:rPr b="1" i="0" lang="en-US" sz="2050" u="none" cap="none" strike="noStrike">
                <a:solidFill>
                  <a:srgbClr val="2563EB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4"/>
          <p:cNvSpPr txBox="1"/>
          <p:nvPr/>
        </p:nvSpPr>
        <p:spPr>
          <a:xfrm>
            <a:off x="752475" y="3233737"/>
            <a:ext cx="743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650"/>
              <a:buFont typeface="Plus Jakarta Sans"/>
              <a:buNone/>
            </a:pPr>
            <a:r>
              <a:rPr b="1" i="0" lang="en-US" sz="2050" u="none" cap="none" strike="noStrike">
                <a:solidFill>
                  <a:srgbClr val="059669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4"/>
          <p:cNvSpPr txBox="1"/>
          <p:nvPr/>
        </p:nvSpPr>
        <p:spPr>
          <a:xfrm>
            <a:off x="752475" y="4233862"/>
            <a:ext cx="743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7706"/>
              </a:buClr>
              <a:buSzPts val="1650"/>
              <a:buFont typeface="Plus Jakarta Sans"/>
              <a:buNone/>
            </a:pPr>
            <a:r>
              <a:rPr b="1" i="0" lang="en-US" sz="2050" u="none" cap="none" strike="noStrike">
                <a:solidFill>
                  <a:srgbClr val="D97706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4"/>
          <p:cNvSpPr txBox="1"/>
          <p:nvPr/>
        </p:nvSpPr>
        <p:spPr>
          <a:xfrm>
            <a:off x="752475" y="5233987"/>
            <a:ext cx="7431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650"/>
              <a:buFont typeface="Plus Jakarta Sans"/>
              <a:buNone/>
            </a:pPr>
            <a:r>
              <a:rPr b="1" i="0" lang="en-US" sz="2050" u="none" cap="none" strike="noStrike">
                <a:solidFill>
                  <a:srgbClr val="7C3AED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5" name="Google Shape;315;p4"/>
          <p:cNvSpPr txBox="1"/>
          <p:nvPr/>
        </p:nvSpPr>
        <p:spPr>
          <a:xfrm>
            <a:off x="1543050" y="2228850"/>
            <a:ext cx="7381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500"/>
              <a:buFont typeface="Plus Jakarta Sans"/>
              <a:buNone/>
            </a:pPr>
            <a:r>
              <a:rPr b="1" i="0" lang="en-US" sz="1900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Start and End on Time • Big Picture Focus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" name="Google Shape;316;p4"/>
          <p:cNvSpPr txBox="1"/>
          <p:nvPr/>
        </p:nvSpPr>
        <p:spPr>
          <a:xfrm>
            <a:off x="1543050" y="2486025"/>
            <a:ext cx="73818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275"/>
              <a:buFont typeface="Plus Jakarta Sans"/>
              <a:buNone/>
            </a:pPr>
            <a:r>
              <a:rPr i="0" lang="en-US" sz="1675" u="none" cap="none" strike="noStrike">
                <a:solidFill>
                  <a:srgbClr val="64748B"/>
                </a:solidFill>
                <a:latin typeface="Lexend"/>
                <a:ea typeface="Lexend"/>
                <a:cs typeface="Lexend"/>
                <a:sym typeface="Lexend"/>
              </a:rPr>
              <a:t>Respect schedules and prioritize high-level strategic goals over minor details.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4"/>
          <p:cNvSpPr txBox="1"/>
          <p:nvPr/>
        </p:nvSpPr>
        <p:spPr>
          <a:xfrm>
            <a:off x="1543050" y="3228975"/>
            <a:ext cx="794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500"/>
              <a:buFont typeface="Plus Jakarta Sans"/>
              <a:buNone/>
            </a:pPr>
            <a:r>
              <a:rPr b="1" i="0" lang="en-US" sz="1900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Assume Positive Intent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4"/>
          <p:cNvSpPr txBox="1"/>
          <p:nvPr/>
        </p:nvSpPr>
        <p:spPr>
          <a:xfrm>
            <a:off x="1543050" y="3486150"/>
            <a:ext cx="79416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275"/>
              <a:buFont typeface="Plus Jakarta Sans"/>
              <a:buNone/>
            </a:pPr>
            <a:r>
              <a:rPr i="0" lang="en-US" sz="1675" u="none" cap="none" strike="noStrike">
                <a:solidFill>
                  <a:srgbClr val="64748B"/>
                </a:solidFill>
                <a:latin typeface="Lexend"/>
                <a:ea typeface="Lexend"/>
                <a:cs typeface="Lexend"/>
                <a:sym typeface="Lexend"/>
              </a:rPr>
              <a:t>Trust that every member contributes with good intentions and shared commitment.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" name="Google Shape;319;p4"/>
          <p:cNvSpPr txBox="1"/>
          <p:nvPr/>
        </p:nvSpPr>
        <p:spPr>
          <a:xfrm>
            <a:off x="1543050" y="4229100"/>
            <a:ext cx="8024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500"/>
              <a:buFont typeface="Plus Jakarta Sans"/>
              <a:buNone/>
            </a:pPr>
            <a:r>
              <a:rPr b="1" i="0" lang="en-US" sz="1900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Keep Feedback Student-Centered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0" name="Google Shape;320;p4"/>
          <p:cNvSpPr txBox="1"/>
          <p:nvPr/>
        </p:nvSpPr>
        <p:spPr>
          <a:xfrm>
            <a:off x="1543050" y="4486275"/>
            <a:ext cx="80247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275"/>
              <a:buFont typeface="Plus Jakarta Sans"/>
              <a:buNone/>
            </a:pPr>
            <a:r>
              <a:rPr i="0" lang="en-US" sz="1675" u="none" cap="none" strike="noStrike">
                <a:solidFill>
                  <a:srgbClr val="64748B"/>
                </a:solidFill>
                <a:latin typeface="Lexend"/>
                <a:ea typeface="Lexend"/>
                <a:cs typeface="Lexend"/>
                <a:sym typeface="Lexend"/>
              </a:rPr>
              <a:t>Anchor all discussions directly around scholar growth, well-being, and achievement.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1" name="Google Shape;321;p4"/>
          <p:cNvSpPr txBox="1"/>
          <p:nvPr/>
        </p:nvSpPr>
        <p:spPr>
          <a:xfrm>
            <a:off x="1543050" y="5229225"/>
            <a:ext cx="7060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500"/>
              <a:buFont typeface="Plus Jakarta Sans"/>
              <a:buNone/>
            </a:pPr>
            <a:r>
              <a:rPr b="1" i="0" lang="en-US" sz="1900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Equity of Voice &amp; Strive for Consensus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" name="Google Shape;322;p4"/>
          <p:cNvSpPr txBox="1"/>
          <p:nvPr/>
        </p:nvSpPr>
        <p:spPr>
          <a:xfrm>
            <a:off x="1543050" y="5486400"/>
            <a:ext cx="70605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275"/>
              <a:buFont typeface="Plus Jakarta Sans"/>
              <a:buNone/>
            </a:pPr>
            <a:r>
              <a:rPr i="0" lang="en-US" sz="1675" u="none" cap="none" strike="noStrike">
                <a:solidFill>
                  <a:srgbClr val="64748B"/>
                </a:solidFill>
                <a:latin typeface="Lexend"/>
                <a:ea typeface="Lexend"/>
                <a:cs typeface="Lexend"/>
                <a:sym typeface="Lexend"/>
              </a:rPr>
              <a:t>Ensure equal space for all perspectives and work toward shared solutions.</a:t>
            </a:r>
            <a:endParaRPr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27" name="Google Shape;3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5"/>
          <p:cNvSpPr/>
          <p:nvPr/>
        </p:nvSpPr>
        <p:spPr>
          <a:xfrm>
            <a:off x="5014912" y="2952750"/>
            <a:ext cx="2162175" cy="371475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29" name="Google Shape;32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38800" y="18097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0" name="Google Shape;33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86450" y="2057400"/>
            <a:ext cx="4191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5"/>
          <p:cNvSpPr txBox="1"/>
          <p:nvPr/>
        </p:nvSpPr>
        <p:spPr>
          <a:xfrm>
            <a:off x="351532" y="3514725"/>
            <a:ext cx="11488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4500"/>
              <a:buFont typeface="Outfit"/>
              <a:buNone/>
            </a:pPr>
            <a:r>
              <a:rPr i="0" lang="en-US" sz="4500" u="none" cap="none" strike="noStrike">
                <a:solidFill>
                  <a:srgbClr val="F8FAFC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5 -Minute Health &amp; Screen Break</a:t>
            </a:r>
            <a:endParaRPr i="0" sz="1800" u="none" cap="none" strike="noStrike">
              <a:solidFill>
                <a:schemeClr val="dk1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332" name="Google Shape;332;p5"/>
          <p:cNvSpPr txBox="1"/>
          <p:nvPr/>
        </p:nvSpPr>
        <p:spPr>
          <a:xfrm>
            <a:off x="1928812" y="4391025"/>
            <a:ext cx="8334300" cy="6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9971"/>
              </a:lnSpc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725"/>
              <a:buFont typeface="Plus Jakarta Sans"/>
              <a:buNone/>
            </a:pPr>
            <a:r>
              <a:rPr i="0" lang="en-US" sz="1725" u="none" cap="none" strike="noStrike">
                <a:solidFill>
                  <a:srgbClr val="F8FAFC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Please step away, stretch, and refresh. Get any items that will support your comfort for the next 90 minutes.</a:t>
            </a:r>
            <a:endParaRPr i="0" sz="1800" u="none" cap="none" strike="noStrike">
              <a:solidFill>
                <a:schemeClr val="dk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" y="0"/>
            <a:ext cx="1219198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ge_7.png" id="342" name="Google Shape;3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7"/>
          <p:cNvSpPr txBox="1"/>
          <p:nvPr/>
        </p:nvSpPr>
        <p:spPr>
          <a:xfrm>
            <a:off x="405350" y="460125"/>
            <a:ext cx="41085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>CR A655 - Activity A -SLT Composition Checklist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ge_16.png" id="348" name="Google Shape;34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"/>
          <p:cNvSpPr txBox="1"/>
          <p:nvPr/>
        </p:nvSpPr>
        <p:spPr>
          <a:xfrm>
            <a:off x="471075" y="394400"/>
            <a:ext cx="3889200" cy="9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>CR A655 - Activity B - Scenario Card Set</a:t>
            </a:r>
            <a:endParaRPr sz="2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ge_23.png" id="354" name="Google Shape;3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9"/>
          <p:cNvSpPr txBox="1"/>
          <p:nvPr/>
        </p:nvSpPr>
        <p:spPr>
          <a:xfrm>
            <a:off x="514900" y="613500"/>
            <a:ext cx="41520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>CR A655 -Activity C.1 - SLT 60-Day Action Plan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9"/>
          <p:cNvSpPr txBox="1"/>
          <p:nvPr/>
        </p:nvSpPr>
        <p:spPr>
          <a:xfrm>
            <a:off x="7347325" y="613500"/>
            <a:ext cx="41520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5"/>
              </a:rPr>
              <a:t>CR A655 - Activity C.2 - SLT Bylaws Required-Topics Checklist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h4643fe8917713b7_0_5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h4643fe8917713b7_0_92"/>
          <p:cNvSpPr txBox="1"/>
          <p:nvPr>
            <p:ph type="title"/>
          </p:nvPr>
        </p:nvSpPr>
        <p:spPr>
          <a:xfrm>
            <a:off x="457200" y="274650"/>
            <a:ext cx="112200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369" name="Google Shape;369;h4643fe8917713b7_0_92"/>
          <p:cNvSpPr txBox="1"/>
          <p:nvPr>
            <p:ph idx="1" type="body"/>
          </p:nvPr>
        </p:nvSpPr>
        <p:spPr>
          <a:xfrm>
            <a:off x="457200" y="1600200"/>
            <a:ext cx="112200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0" name="Google Shape;370;h4643fe8917713b7_0_92" title="Code_Generated_Image.jpeg"/>
          <p:cNvPicPr preferRelativeResize="0"/>
          <p:nvPr/>
        </p:nvPicPr>
        <p:blipFill rotWithShape="1">
          <a:blip r:embed="rId3">
            <a:alphaModFix/>
          </a:blip>
          <a:srcRect b="6780" l="3089" r="3304" t="4006"/>
          <a:stretch/>
        </p:blipFill>
        <p:spPr>
          <a:xfrm>
            <a:off x="1411500" y="0"/>
            <a:ext cx="9311396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h4643fe8917713b7_0_18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h4643fe8917713b7_0_1811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8" name="Google Shape;378;h4643fe8917713b7_0_1811" title="Code_Generated_Image (1).jpeg"/>
          <p:cNvPicPr preferRelativeResize="0"/>
          <p:nvPr/>
        </p:nvPicPr>
        <p:blipFill rotWithShape="1">
          <a:blip r:embed="rId3">
            <a:alphaModFix/>
          </a:blip>
          <a:srcRect b="8400" l="2689" r="2623" t="4003"/>
          <a:stretch/>
        </p:blipFill>
        <p:spPr>
          <a:xfrm>
            <a:off x="1300825" y="0"/>
            <a:ext cx="959034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h4643fe8917713b7_0_18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h4643fe8917713b7_0_181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6" name="Google Shape;386;h4643fe8917713b7_0_1818" title="Code_Generated_Image (2).jpeg"/>
          <p:cNvPicPr preferRelativeResize="0"/>
          <p:nvPr/>
        </p:nvPicPr>
        <p:blipFill rotWithShape="1">
          <a:blip r:embed="rId3">
            <a:alphaModFix/>
          </a:blip>
          <a:srcRect b="40540" l="2232" r="3570" t="0"/>
          <a:stretch/>
        </p:blipFill>
        <p:spPr>
          <a:xfrm>
            <a:off x="92925" y="274650"/>
            <a:ext cx="12024724" cy="586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h37ba7ff777d1e81d_21_0"/>
          <p:cNvSpPr/>
          <p:nvPr/>
        </p:nvSpPr>
        <p:spPr>
          <a:xfrm>
            <a:off x="762000" y="2893814"/>
            <a:ext cx="2495700" cy="2596200"/>
          </a:xfrm>
          <a:prstGeom prst="roundRect">
            <a:avLst>
              <a:gd fmla="val 4580" name="adj"/>
            </a:avLst>
          </a:prstGeom>
          <a:solidFill>
            <a:srgbClr val="F0F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h37ba7ff777d1e81d_21_0"/>
          <p:cNvSpPr/>
          <p:nvPr/>
        </p:nvSpPr>
        <p:spPr>
          <a:xfrm>
            <a:off x="3486150" y="2755701"/>
            <a:ext cx="2495700" cy="2872500"/>
          </a:xfrm>
          <a:prstGeom prst="roundRect">
            <a:avLst>
              <a:gd fmla="val 4580" name="adj"/>
            </a:avLst>
          </a:prstGeom>
          <a:solidFill>
            <a:srgbClr val="F0F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h37ba7ff777d1e81d_21_0"/>
          <p:cNvSpPr/>
          <p:nvPr/>
        </p:nvSpPr>
        <p:spPr>
          <a:xfrm>
            <a:off x="6210300" y="2755701"/>
            <a:ext cx="2495700" cy="2872500"/>
          </a:xfrm>
          <a:prstGeom prst="roundRect">
            <a:avLst>
              <a:gd fmla="val 4580" name="adj"/>
            </a:avLst>
          </a:prstGeom>
          <a:solidFill>
            <a:srgbClr val="F0F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h37ba7ff777d1e81d_21_0"/>
          <p:cNvSpPr/>
          <p:nvPr/>
        </p:nvSpPr>
        <p:spPr>
          <a:xfrm>
            <a:off x="8934450" y="2893814"/>
            <a:ext cx="2495700" cy="2596200"/>
          </a:xfrm>
          <a:prstGeom prst="roundRect">
            <a:avLst>
              <a:gd fmla="val 4580" name="adj"/>
            </a:avLst>
          </a:prstGeom>
          <a:solidFill>
            <a:srgbClr val="F0F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95" name="Google Shape;395;h37ba7ff777d1e81d_2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3274814"/>
            <a:ext cx="18859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6" name="Google Shape;396;h37ba7ff777d1e81d_2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90950" y="3136701"/>
            <a:ext cx="18859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7" name="Google Shape;397;h37ba7ff777d1e81d_21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15100" y="3136701"/>
            <a:ext cx="18859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8" name="Google Shape;398;h37ba7ff777d1e81d_21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39250" y="3274814"/>
            <a:ext cx="18859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h37ba7ff777d1e81d_21_0"/>
          <p:cNvSpPr txBox="1"/>
          <p:nvPr/>
        </p:nvSpPr>
        <p:spPr>
          <a:xfrm>
            <a:off x="762000" y="762000"/>
            <a:ext cx="11430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CHANCELLOR'S REGULATION A-655</a:t>
            </a:r>
            <a:endParaRPr/>
          </a:p>
        </p:txBody>
      </p:sp>
      <p:sp>
        <p:nvSpPr>
          <p:cNvPr id="400" name="Google Shape;400;h37ba7ff777d1e81d_21_0"/>
          <p:cNvSpPr txBox="1"/>
          <p:nvPr/>
        </p:nvSpPr>
        <p:spPr>
          <a:xfrm>
            <a:off x="762000" y="1114425"/>
            <a:ext cx="1000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SLT Bylaw Mandates</a:t>
            </a:r>
            <a:endParaRPr/>
          </a:p>
        </p:txBody>
      </p:sp>
      <p:sp>
        <p:nvSpPr>
          <p:cNvPr id="401" name="Google Shape;401;h37ba7ff777d1e81d_21_0"/>
          <p:cNvSpPr txBox="1"/>
          <p:nvPr/>
        </p:nvSpPr>
        <p:spPr>
          <a:xfrm>
            <a:off x="1066800" y="3960614"/>
            <a:ext cx="2475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Composition</a:t>
            </a:r>
            <a:endParaRPr/>
          </a:p>
        </p:txBody>
      </p:sp>
      <p:sp>
        <p:nvSpPr>
          <p:cNvPr id="402" name="Google Shape;402;h37ba7ff777d1e81d_21_0"/>
          <p:cNvSpPr txBox="1"/>
          <p:nvPr/>
        </p:nvSpPr>
        <p:spPr>
          <a:xfrm>
            <a:off x="1066800" y="4389239"/>
            <a:ext cx="19812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10–19 members with strict parent-staff parity.</a:t>
            </a:r>
            <a:endParaRPr/>
          </a:p>
        </p:txBody>
      </p:sp>
      <p:sp>
        <p:nvSpPr>
          <p:cNvPr id="403" name="Google Shape;403;h37ba7ff777d1e81d_21_0"/>
          <p:cNvSpPr txBox="1"/>
          <p:nvPr/>
        </p:nvSpPr>
        <p:spPr>
          <a:xfrm>
            <a:off x="3790950" y="3822501"/>
            <a:ext cx="208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Mandatory Roles</a:t>
            </a:r>
            <a:endParaRPr/>
          </a:p>
        </p:txBody>
      </p:sp>
      <p:sp>
        <p:nvSpPr>
          <p:cNvPr id="404" name="Google Shape;404;h37ba7ff777d1e81d_21_0"/>
          <p:cNvSpPr txBox="1"/>
          <p:nvPr/>
        </p:nvSpPr>
        <p:spPr>
          <a:xfrm>
            <a:off x="3790950" y="4527351"/>
            <a:ext cx="1981200" cy="7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Principal, UFT Leader, and PTA President required.</a:t>
            </a:r>
            <a:endParaRPr/>
          </a:p>
        </p:txBody>
      </p:sp>
      <p:sp>
        <p:nvSpPr>
          <p:cNvPr id="405" name="Google Shape;405;h37ba7ff777d1e81d_21_0"/>
          <p:cNvSpPr txBox="1"/>
          <p:nvPr/>
        </p:nvSpPr>
        <p:spPr>
          <a:xfrm>
            <a:off x="6515100" y="3822501"/>
            <a:ext cx="208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Meeting Cadence</a:t>
            </a:r>
            <a:endParaRPr/>
          </a:p>
        </p:txBody>
      </p:sp>
      <p:sp>
        <p:nvSpPr>
          <p:cNvPr id="406" name="Google Shape;406;h37ba7ff777d1e81d_21_0"/>
          <p:cNvSpPr txBox="1"/>
          <p:nvPr/>
        </p:nvSpPr>
        <p:spPr>
          <a:xfrm>
            <a:off x="6515100" y="4527351"/>
            <a:ext cx="1981200" cy="7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Minimum 10 meetings annually with recorded minutes.</a:t>
            </a:r>
            <a:endParaRPr/>
          </a:p>
        </p:txBody>
      </p:sp>
      <p:sp>
        <p:nvSpPr>
          <p:cNvPr id="407" name="Google Shape;407;h37ba7ff777d1e81d_21_0"/>
          <p:cNvSpPr txBox="1"/>
          <p:nvPr/>
        </p:nvSpPr>
        <p:spPr>
          <a:xfrm>
            <a:off x="9239250" y="3960614"/>
            <a:ext cx="2475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Core Operations</a:t>
            </a:r>
            <a:endParaRPr/>
          </a:p>
        </p:txBody>
      </p:sp>
      <p:sp>
        <p:nvSpPr>
          <p:cNvPr id="408" name="Google Shape;408;h37ba7ff777d1e81d_21_0"/>
          <p:cNvSpPr txBox="1"/>
          <p:nvPr/>
        </p:nvSpPr>
        <p:spPr>
          <a:xfrm>
            <a:off x="9239250" y="4389239"/>
            <a:ext cx="19812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Rules for elections, term limits, and attendance.</a:t>
            </a:r>
            <a:endParaRPr/>
          </a:p>
        </p:txBody>
      </p:sp>
      <p:sp>
        <p:nvSpPr>
          <p:cNvPr id="409" name="Google Shape;409;h37ba7ff777d1e81d_21_0"/>
          <p:cNvSpPr txBox="1"/>
          <p:nvPr/>
        </p:nvSpPr>
        <p:spPr>
          <a:xfrm>
            <a:off x="7688550" y="640725"/>
            <a:ext cx="3436800" cy="9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7"/>
              </a:rPr>
              <a:t>VA SLT Bylaws</a:t>
            </a:r>
            <a:endParaRPr sz="3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h4643fe8917713b7_0_467"/>
          <p:cNvSpPr txBox="1"/>
          <p:nvPr>
            <p:ph type="title"/>
          </p:nvPr>
        </p:nvSpPr>
        <p:spPr>
          <a:xfrm>
            <a:off x="457200" y="0"/>
            <a:ext cx="109830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Lexend Black"/>
                <a:ea typeface="Lexend Black"/>
                <a:cs typeface="Lexend Black"/>
                <a:sym typeface="Lexend Black"/>
              </a:rPr>
              <a:t>Events @ Village Academy</a:t>
            </a:r>
            <a:endParaRPr>
              <a:latin typeface="Lexend Black"/>
              <a:ea typeface="Lexend Black"/>
              <a:cs typeface="Lexend Black"/>
              <a:sym typeface="Lexend Black"/>
            </a:endParaRPr>
          </a:p>
        </p:txBody>
      </p:sp>
      <p:sp>
        <p:nvSpPr>
          <p:cNvPr id="416" name="Google Shape;416;h4643fe8917713b7_0_467"/>
          <p:cNvSpPr txBox="1"/>
          <p:nvPr>
            <p:ph idx="1" type="body"/>
          </p:nvPr>
        </p:nvSpPr>
        <p:spPr>
          <a:xfrm>
            <a:off x="1833900" y="15693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7" name="Google Shape;417;h4643fe8917713b7_0_467" title="Yellow Modern Youth Soccer Camp Fly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1075" y="964550"/>
            <a:ext cx="4554977" cy="5893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h4643fe8917713b7_0_467" title="Anime club launch flyer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8400" y="964550"/>
            <a:ext cx="4420093" cy="5893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h4643fe8917713b7_0_908" title="Arts and Crafts Clu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25" y="0"/>
            <a:ext cx="529780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h4643fe8917713b7_0_908" title="Poster Recre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1025" y="1725"/>
            <a:ext cx="5297801" cy="6854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h4643fe8917713b7_0_916" title="Rainbow Creative Arts Club Fly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775" y="0"/>
            <a:ext cx="529780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h4643fe8917713b7_0_916" title="895F8BAE-3E73-4672-8EF2-EE9C7E5EE3A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6749" y="0"/>
            <a:ext cx="457557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h4643fe8917713b7_0_921" title="Blue and Red Photo Landscape Campaign Poste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125" y="2"/>
            <a:ext cx="9144044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319" y="-166419"/>
            <a:ext cx="4417102" cy="702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5298511" cy="6866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2"/>
          <p:cNvSpPr/>
          <p:nvPr/>
        </p:nvSpPr>
        <p:spPr>
          <a:xfrm>
            <a:off x="9734550" y="719137"/>
            <a:ext cx="1847850" cy="400050"/>
          </a:xfrm>
          <a:prstGeom prst="roundRect">
            <a:avLst>
              <a:gd fmla="val 28571" name="adj"/>
            </a:avLst>
          </a:prstGeom>
          <a:solidFill>
            <a:srgbClr val="4338C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12"/>
          <p:cNvSpPr/>
          <p:nvPr/>
        </p:nvSpPr>
        <p:spPr>
          <a:xfrm>
            <a:off x="609600" y="1571625"/>
            <a:ext cx="5353050" cy="4752975"/>
          </a:xfrm>
          <a:prstGeom prst="roundRect">
            <a:avLst>
              <a:gd fmla="val 400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1" name="Google Shape;451;p12"/>
          <p:cNvSpPr/>
          <p:nvPr/>
        </p:nvSpPr>
        <p:spPr>
          <a:xfrm>
            <a:off x="6229350" y="1571625"/>
            <a:ext cx="5353050" cy="4752975"/>
          </a:xfrm>
          <a:prstGeom prst="roundRect">
            <a:avLst>
              <a:gd fmla="val 400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2" name="Google Shape;452;p12"/>
          <p:cNvSpPr/>
          <p:nvPr/>
        </p:nvSpPr>
        <p:spPr>
          <a:xfrm>
            <a:off x="609600" y="485775"/>
            <a:ext cx="2362200" cy="295275"/>
          </a:xfrm>
          <a:prstGeom prst="roundRect">
            <a:avLst>
              <a:gd fmla="val 50000" name="adj"/>
            </a:avLst>
          </a:prstGeom>
          <a:solidFill>
            <a:srgbClr val="E0E7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3" name="Google Shape;453;p12"/>
          <p:cNvSpPr/>
          <p:nvPr/>
        </p:nvSpPr>
        <p:spPr>
          <a:xfrm>
            <a:off x="923925" y="3320057"/>
            <a:ext cx="4724400" cy="942975"/>
          </a:xfrm>
          <a:prstGeom prst="roundRect">
            <a:avLst>
              <a:gd fmla="val 14141" name="adj"/>
            </a:avLst>
          </a:prstGeom>
          <a:solidFill>
            <a:srgbClr val="EFF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4" name="Google Shape;454;p12"/>
          <p:cNvSpPr/>
          <p:nvPr/>
        </p:nvSpPr>
        <p:spPr>
          <a:xfrm>
            <a:off x="923925" y="3320057"/>
            <a:ext cx="38100" cy="942975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12"/>
          <p:cNvSpPr/>
          <p:nvPr/>
        </p:nvSpPr>
        <p:spPr>
          <a:xfrm>
            <a:off x="6543675" y="2314575"/>
            <a:ext cx="4724400" cy="704850"/>
          </a:xfrm>
          <a:prstGeom prst="roundRect">
            <a:avLst>
              <a:gd fmla="val 1621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6543675" y="3171825"/>
            <a:ext cx="4724400" cy="704850"/>
          </a:xfrm>
          <a:prstGeom prst="roundRect">
            <a:avLst>
              <a:gd fmla="val 16216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12"/>
          <p:cNvSpPr txBox="1"/>
          <p:nvPr/>
        </p:nvSpPr>
        <p:spPr>
          <a:xfrm>
            <a:off x="609600" y="828675"/>
            <a:ext cx="6500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3000"/>
              <a:buFont typeface="Garamond"/>
              <a:buNone/>
            </a:pPr>
            <a:r>
              <a:rPr b="1" i="0" lang="en-US" sz="3200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New Business &amp; Open Forum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12"/>
          <p:cNvSpPr txBox="1"/>
          <p:nvPr/>
        </p:nvSpPr>
        <p:spPr>
          <a:xfrm>
            <a:off x="923925" y="1885950"/>
            <a:ext cx="62007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25"/>
              <a:buFont typeface="Outfit"/>
              <a:buNone/>
            </a:pPr>
            <a:r>
              <a:rPr b="1" i="0" lang="en-US" sz="1925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Public Comment Guidelines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12"/>
          <p:cNvSpPr txBox="1"/>
          <p:nvPr/>
        </p:nvSpPr>
        <p:spPr>
          <a:xfrm>
            <a:off x="923925" y="2314575"/>
            <a:ext cx="4819800" cy="9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275"/>
              <a:buFont typeface="Plus Jakarta Sans"/>
              <a:buNone/>
            </a:pPr>
            <a:r>
              <a:rPr i="0" lang="en-US" sz="1475" u="none" cap="none" strike="noStrike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rPr>
              <a:t>Open floor for visiting parents, staff, and community members. Speakers are allotted </a:t>
            </a:r>
            <a:r>
              <a:rPr b="1" i="0" lang="en-US" sz="1475" u="none" cap="none" strike="noStrike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rPr>
              <a:t>2 minutes each</a:t>
            </a:r>
            <a:r>
              <a:rPr i="0" lang="en-US" sz="1475" u="none" cap="none" strike="noStrike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rPr>
              <a:t> to raise topics or share reflections.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12"/>
          <p:cNvSpPr txBox="1"/>
          <p:nvPr/>
        </p:nvSpPr>
        <p:spPr>
          <a:xfrm>
            <a:off x="6543675" y="5829300"/>
            <a:ext cx="5648400" cy="2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25"/>
              <a:buFont typeface="Plus Jakarta Sans"/>
              <a:buNone/>
            </a:pPr>
            <a:r>
              <a:rPr b="1" i="0" lang="en-US" sz="1325" u="none" cap="none" strike="noStrike">
                <a:solidFill>
                  <a:srgbClr val="64748B"/>
                </a:solidFill>
                <a:latin typeface="Lexend"/>
                <a:ea typeface="Lexend"/>
                <a:cs typeface="Lexend"/>
                <a:sym typeface="Lexend"/>
              </a:rPr>
              <a:t>RECORDED IN OFFICIAL MINUTES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12"/>
          <p:cNvSpPr txBox="1"/>
          <p:nvPr/>
        </p:nvSpPr>
        <p:spPr>
          <a:xfrm>
            <a:off x="1133475" y="3491507"/>
            <a:ext cx="5429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D4ED8"/>
              </a:buClr>
              <a:buSzPts val="1200"/>
              <a:buFont typeface="Plus Jakarta Sans"/>
              <a:buNone/>
            </a:pPr>
            <a:r>
              <a:rPr b="1" i="0" lang="en-US" u="none" cap="none" strike="noStrike">
                <a:solidFill>
                  <a:srgbClr val="1D4ED8"/>
                </a:solidFill>
                <a:latin typeface="Lexend"/>
                <a:ea typeface="Lexend"/>
                <a:cs typeface="Lexend"/>
                <a:sym typeface="Lexend"/>
              </a:rPr>
              <a:t>Digital Parking Lot Review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2" name="Google Shape;462;p12"/>
          <p:cNvSpPr txBox="1"/>
          <p:nvPr/>
        </p:nvSpPr>
        <p:spPr>
          <a:xfrm>
            <a:off x="1133475" y="3729632"/>
            <a:ext cx="44388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B82F6"/>
              </a:buClr>
              <a:buSzPts val="1125"/>
              <a:buFont typeface="Plus Jakarta Sans"/>
              <a:buNone/>
            </a:pPr>
            <a:r>
              <a:rPr i="0" lang="en-US" sz="1325" u="none" cap="none" strike="noStrike">
                <a:solidFill>
                  <a:srgbClr val="3B82F6"/>
                </a:solidFill>
                <a:latin typeface="Lexend"/>
                <a:ea typeface="Lexend"/>
                <a:cs typeface="Lexend"/>
                <a:sym typeface="Lexend"/>
              </a:rPr>
              <a:t>Reviewing unresolved questions submitted via attendance form.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3" name="Google Shape;463;p12"/>
          <p:cNvSpPr txBox="1"/>
          <p:nvPr/>
        </p:nvSpPr>
        <p:spPr>
          <a:xfrm>
            <a:off x="6543675" y="1885950"/>
            <a:ext cx="5648400" cy="2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25"/>
              <a:buFont typeface="Outfit"/>
              <a:buNone/>
            </a:pPr>
            <a:r>
              <a:rPr b="1" i="0" lang="en-US" sz="1925" u="none" cap="none" strike="noStrike">
                <a:solidFill>
                  <a:srgbClr val="0F172A"/>
                </a:solidFill>
                <a:latin typeface="Lexend"/>
                <a:ea typeface="Lexend"/>
                <a:cs typeface="Lexend"/>
                <a:sym typeface="Lexend"/>
              </a:rPr>
              <a:t>Discussion Prompts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12"/>
          <p:cNvSpPr txBox="1"/>
          <p:nvPr/>
        </p:nvSpPr>
        <p:spPr>
          <a:xfrm>
            <a:off x="6677025" y="2368075"/>
            <a:ext cx="45531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275"/>
              <a:buFont typeface="Plus Jakarta Sans"/>
              <a:buNone/>
            </a:pPr>
            <a:r>
              <a:rPr b="1" i="0" lang="en-US" sz="1475" u="none" cap="none" strike="noStrike">
                <a:solidFill>
                  <a:srgbClr val="1E293B"/>
                </a:solidFill>
                <a:latin typeface="Lexend"/>
                <a:ea typeface="Lexend"/>
                <a:cs typeface="Lexend"/>
                <a:sym typeface="Lexend"/>
              </a:rPr>
              <a:t>1. Community Partnerships: Are there local events or partnerships members would like to share?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5" name="Google Shape;465;p12"/>
          <p:cNvSpPr txBox="1"/>
          <p:nvPr/>
        </p:nvSpPr>
        <p:spPr>
          <a:xfrm>
            <a:off x="6677025" y="3234802"/>
            <a:ext cx="45531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275"/>
              <a:buFont typeface="Plus Jakarta Sans"/>
              <a:buNone/>
            </a:pPr>
            <a:r>
              <a:rPr b="1" i="0" lang="en-US" sz="1475" u="none" cap="none" strike="noStrike">
                <a:solidFill>
                  <a:srgbClr val="1E293B"/>
                </a:solidFill>
                <a:latin typeface="Lexend"/>
                <a:ea typeface="Lexend"/>
                <a:cs typeface="Lexend"/>
                <a:sym typeface="Lexend"/>
              </a:rPr>
              <a:t>2. Emerging Priorities: Are there new parent concerns or trends that should be tabled for next month?</a:t>
            </a:r>
            <a:endParaRPr i="0" sz="20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2026-10-18T23:01:11Z</dcterms:created>
  <dc:creator>Priscilla Gooden</dc:creator>
</cp:coreProperties>
</file>