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7FFFF4EF_4CE3B98A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907" r:id="rId5"/>
    <p:sldId id="270" r:id="rId6"/>
    <p:sldId id="926" r:id="rId7"/>
    <p:sldId id="2147480800" r:id="rId8"/>
    <p:sldId id="2147480825" r:id="rId9"/>
    <p:sldId id="2147480804" r:id="rId10"/>
    <p:sldId id="2147480815" r:id="rId11"/>
    <p:sldId id="2147480826" r:id="rId12"/>
    <p:sldId id="2147480824" r:id="rId13"/>
    <p:sldId id="2147480819" r:id="rId14"/>
    <p:sldId id="2147480809" r:id="rId15"/>
    <p:sldId id="2147480781" r:id="rId16"/>
    <p:sldId id="2147480810" r:id="rId17"/>
    <p:sldId id="2147480814" r:id="rId18"/>
    <p:sldId id="2147480812" r:id="rId19"/>
    <p:sldId id="2147480776" r:id="rId20"/>
    <p:sldId id="2147480811" r:id="rId21"/>
    <p:sldId id="2147480816" r:id="rId22"/>
    <p:sldId id="214748080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41214F-818B-4CA2-AE12-4E30A2E0897E}">
          <p14:sldIdLst>
            <p14:sldId id="907"/>
          </p14:sldIdLst>
        </p14:section>
        <p14:section name="Context" id="{7CF23D99-BAA1-46A1-A282-6186D3157223}">
          <p14:sldIdLst>
            <p14:sldId id="270"/>
            <p14:sldId id="926"/>
            <p14:sldId id="2147480800"/>
          </p14:sldIdLst>
        </p14:section>
        <p14:section name="Scope of the refresh" id="{A0B6F671-30EB-4631-B792-5A9A0DBB22A5}">
          <p14:sldIdLst>
            <p14:sldId id="2147480825"/>
          </p14:sldIdLst>
        </p14:section>
        <p14:section name="Feedback so far" id="{8EE24DD9-F466-4CB6-BF8F-AD6FBB0B10A2}">
          <p14:sldIdLst>
            <p14:sldId id="2147480804"/>
            <p14:sldId id="2147480815"/>
            <p14:sldId id="2147480826"/>
          </p14:sldIdLst>
        </p14:section>
        <p14:section name="Practical Stuff" id="{81455DB5-EE46-423C-8341-94BBC75F0B83}">
          <p14:sldIdLst>
            <p14:sldId id="2147480824"/>
            <p14:sldId id="2147480819"/>
          </p14:sldIdLst>
        </p14:section>
        <p14:section name="Accord Agreement" id="{5D205615-F63E-4DB3-9BFD-A590ADF5CDA3}">
          <p14:sldIdLst>
            <p14:sldId id="2147480809"/>
            <p14:sldId id="2147480781"/>
          </p14:sldIdLst>
        </p14:section>
        <p14:section name="Implementation" id="{A69940D0-9901-49F6-BD9C-3787EF3F8022}">
          <p14:sldIdLst>
            <p14:sldId id="2147480810"/>
            <p14:sldId id="2147480814"/>
            <p14:sldId id="2147480812"/>
            <p14:sldId id="2147480776"/>
          </p14:sldIdLst>
        </p14:section>
        <p14:section name="GM Projects" id="{F28D95F2-BBC2-48A9-BC2E-3E10E0C45C3B}">
          <p14:sldIdLst>
            <p14:sldId id="2147480811"/>
            <p14:sldId id="2147480816"/>
            <p14:sldId id="21474808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247356-D6B2-DD80-F38F-044D953235AB}" name="Lucy North" initials="LN" userId="S::lucy.north@vsnw.org.uk::7fae04c3-31ad-4431-b2ff-a1a3c19a5070" providerId="AD"/>
  <p188:author id="{97241FBC-F5C9-92B6-7CF5-539FEA735F98}" name="Anna Cooper" initials="AC" userId="S::anna.cooper@vsnw.org.uk::e47b57fd-95ad-4ca5-8abf-2834b17fc6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1B5036"/>
    <a:srgbClr val="99F2C6"/>
    <a:srgbClr val="550C18"/>
    <a:srgbClr val="3B7A5A"/>
    <a:srgbClr val="86878A"/>
    <a:srgbClr val="EEECE8"/>
    <a:srgbClr val="8FE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9B62F-7D26-4393-948D-5FCF71E731F2}" v="1" dt="2025-08-14T10:04:25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08" autoAdjust="0"/>
    <p:restoredTop sz="86375" autoAdjust="0"/>
  </p:normalViewPr>
  <p:slideViewPr>
    <p:cSldViewPr snapToGrid="0">
      <p:cViewPr varScale="1">
        <p:scale>
          <a:sx n="54" d="100"/>
          <a:sy n="54" d="100"/>
        </p:scale>
        <p:origin x="780" y="56"/>
      </p:cViewPr>
      <p:guideLst/>
    </p:cSldViewPr>
  </p:slideViewPr>
  <p:outlineViewPr>
    <p:cViewPr>
      <p:scale>
        <a:sx n="33" d="100"/>
        <a:sy n="33" d="100"/>
      </p:scale>
      <p:origin x="0" y="-100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omments/modernComment_7FFFF4EF_4CE3B98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A46225B-3DEE-4FB3-901F-5D9E7453E32A}" authorId="{97241FBC-F5C9-92B6-7CF5-539FEA735F98}" created="2025-08-13T10:50:39.69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89992586" sldId="2147480815"/>
      <ac:spMk id="6" creationId="{EA23BF32-BD5A-7420-F5DB-FC32610E8C32}"/>
      <ac:txMk cp="232" len="43">
        <ac:context len="313" hash="965111842"/>
      </ac:txMk>
    </ac:txMkLst>
    <p188:pos x="6600406" y="2777588"/>
    <p188:txBody>
      <a:bodyPr/>
      <a:lstStyle/>
      <a:p>
        <a:r>
          <a:rPr lang="en-GB"/>
          <a:t>Hyperlink here? Thinking we should publish the approach document as a paper on whatever newspiece we do to announce the consultation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8-13T15:46:56.244" authorId="{6B247356-D6B2-DD80-F38F-044D953235AB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AF534-987F-48EC-AF9E-DD6A202DD068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7D66A-1633-44E3-853E-C6C8FCED9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2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deck will be refreshed and published on a regular basis.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D66A-1633-44E3-853E-C6C8FCED9F9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757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91DC1-3ECF-C7CA-7C0D-097E41B17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283627-F981-9712-9A23-71A50A4CB6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BE4A6-A870-FD54-0AD5-EED718259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F89F8-86D3-29A0-C5FE-D18F73E22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D66A-1633-44E3-853E-C6C8FCED9F9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453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37B79-9987-1E22-1BE4-7B12E8C2B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B0042-F1B5-1B46-D9AD-E4CD6CE4B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76C8D0-9C03-5662-B4D5-73754625E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1322B-71D7-3CCF-429D-4CFECA360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D66A-1633-44E3-853E-C6C8FCED9F9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01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A45E0-5817-1308-1DF6-C56B3740B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77151E-5E74-2DBB-559E-D92CD59B8D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60EEC0-4A7D-E633-2C18-BF6EC40CF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CEC3-B117-5A97-2A8C-756DED902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D66A-1633-44E3-853E-C6C8FCED9F9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460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D66A-1633-44E3-853E-C6C8FCED9F9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000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B386D-C6C8-82F4-A684-0A0340C67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576C93-4479-636F-4194-68B9910C1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7C0192-BDCC-B80A-4623-C9E456339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1B3FF-DD98-B3A7-EBD3-C67E30649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D66A-1633-44E3-853E-C6C8FCED9F9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8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414FC-9013-306B-74F9-6E428A5D8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DE83FF-CAE5-747C-72FA-F940735A4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D74313-94A4-8E55-4346-083D5D6FF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E237E-810E-0414-0B5A-98D1E255D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D66A-1633-44E3-853E-C6C8FCED9F9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603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303A0-01C3-11FA-9E6B-18D5531E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3C57C2-C912-6E3F-97E4-0FD05AC6A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D0612-3732-DE15-2ECD-60256FC7E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A4D06-2176-C617-67F6-25971C3EFC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D66A-1633-44E3-853E-C6C8FCED9F9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7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D66A-1633-44E3-853E-C6C8FCED9F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39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D66A-1633-44E3-853E-C6C8FCED9F9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66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46183-4FCF-3C9F-908A-AB8A003F9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F9D648-7CE1-06D0-7B34-381BCFA4A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7E57EF-7B01-CA7E-592B-795774AA7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6D50A-B06F-CC6B-B114-EB61E5788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D66A-1633-44E3-853E-C6C8FCED9F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96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EC823-5094-89B5-9180-6959F89DA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B9FED1-1A4C-F044-910F-E9C144664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C646D8-0FD9-D6C2-8CAB-1C67CD55B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0D429-C36B-5295-7076-1A0E440CF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D66A-1633-44E3-853E-C6C8FCED9F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63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0AD48-4BE5-D336-B882-16121D3AD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1FB9A5-6EA0-208D-7BFB-271125312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A8878F-C798-7A21-A2B7-DF00039DF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BDB3F-C2CB-591A-2C91-A0B208BCA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D66A-1633-44E3-853E-C6C8FCED9F9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42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B913F-EE1F-1D1C-9E87-A0256E4DF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5F58CC-49E0-BB21-1FB1-AC6965DF6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A93E9F-9C46-D524-6C55-014F209BC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8BDAC-51C8-D876-4C60-2AC985CC8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D66A-1633-44E3-853E-C6C8FCED9F9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7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12180-833C-1931-30A9-F33B41B4F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FAC946-1E7D-49BF-C143-C5A632A08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09D465-BBB4-EBA2-C1C3-DAF6B6F05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14B34-1BAE-7AD7-2923-2BF7A30EEC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D66A-1633-44E3-853E-C6C8FCED9F9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96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7D66A-1633-44E3-853E-C6C8FCED9F9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04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570361-E0C7-99B8-8BFA-CB7F9ECB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DFEB60-8079-911A-27DB-536957BA8C32}"/>
              </a:ext>
            </a:extLst>
          </p:cNvPr>
          <p:cNvSpPr/>
          <p:nvPr userDrawn="1"/>
        </p:nvSpPr>
        <p:spPr>
          <a:xfrm>
            <a:off x="1282148" y="3816626"/>
            <a:ext cx="9173817" cy="17989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D5F77-0968-4812-9B67-5F5991FC4F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91B3B-7AE8-4212-8C2D-5F6291B93C4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B567DC-AF5E-4C46-B1C6-85003936C7F6}"/>
              </a:ext>
            </a:extLst>
          </p:cNvPr>
          <p:cNvSpPr/>
          <p:nvPr userDrawn="1"/>
        </p:nvSpPr>
        <p:spPr>
          <a:xfrm>
            <a:off x="5006340" y="114300"/>
            <a:ext cx="707517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96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D5F77-0968-4812-9B67-5F5991FC4F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91B3B-7AE8-4212-8C2D-5F6291B93C4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CEFECB-8979-7FCF-7F0E-06C9F0F889F2}"/>
              </a:ext>
            </a:extLst>
          </p:cNvPr>
          <p:cNvSpPr/>
          <p:nvPr userDrawn="1"/>
        </p:nvSpPr>
        <p:spPr>
          <a:xfrm>
            <a:off x="5006340" y="114300"/>
            <a:ext cx="707517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C28393-FDA0-0697-071F-DC18BE453AD4}"/>
              </a:ext>
            </a:extLst>
          </p:cNvPr>
          <p:cNvSpPr/>
          <p:nvPr userDrawn="1"/>
        </p:nvSpPr>
        <p:spPr>
          <a:xfrm>
            <a:off x="5006340" y="114300"/>
            <a:ext cx="707517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083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D5F77-0968-4812-9B67-5F5991FC4F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91B3B-7AE8-4212-8C2D-5F6291B9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94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93080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D5F77-0968-4812-9B67-5F5991FC4F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91B3B-7AE8-4212-8C2D-5F6291B9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4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7930EF-4E53-BFE5-3BCE-AB6E84CC1E32}"/>
              </a:ext>
            </a:extLst>
          </p:cNvPr>
          <p:cNvSpPr/>
          <p:nvPr userDrawn="1"/>
        </p:nvSpPr>
        <p:spPr>
          <a:xfrm>
            <a:off x="5006340" y="114300"/>
            <a:ext cx="707517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D5F77-0968-4812-9B67-5F5991FC4F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91B3B-7AE8-4212-8C2D-5F6291B93C4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3B4146-97DE-FA23-F9EE-2A4E2AECDE5B}"/>
              </a:ext>
            </a:extLst>
          </p:cNvPr>
          <p:cNvSpPr/>
          <p:nvPr userDrawn="1"/>
        </p:nvSpPr>
        <p:spPr>
          <a:xfrm>
            <a:off x="5158740" y="266700"/>
            <a:ext cx="707517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8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67A594-DDD9-92D3-A65D-A48C029279E4}"/>
              </a:ext>
            </a:extLst>
          </p:cNvPr>
          <p:cNvSpPr/>
          <p:nvPr userDrawn="1"/>
        </p:nvSpPr>
        <p:spPr>
          <a:xfrm>
            <a:off x="5006340" y="114300"/>
            <a:ext cx="707517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D5F77-0968-4812-9B67-5F5991FC4F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91B3B-7AE8-4212-8C2D-5F6291B93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4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D5F77-0968-4812-9B67-5F5991FC4F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91B3B-7AE8-4212-8C2D-5F6291B93C4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AFF7C4-FEF7-3EBD-BAAB-C3813735D97F}"/>
              </a:ext>
            </a:extLst>
          </p:cNvPr>
          <p:cNvSpPr/>
          <p:nvPr userDrawn="1"/>
        </p:nvSpPr>
        <p:spPr>
          <a:xfrm>
            <a:off x="5006340" y="114300"/>
            <a:ext cx="707517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2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D5F77-0968-4812-9B67-5F5991FC4F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91B3B-7AE8-4212-8C2D-5F6291B93C4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E83667-9C39-E454-CCAE-EC8066EAF158}"/>
              </a:ext>
            </a:extLst>
          </p:cNvPr>
          <p:cNvSpPr/>
          <p:nvPr userDrawn="1"/>
        </p:nvSpPr>
        <p:spPr>
          <a:xfrm>
            <a:off x="5006340" y="114300"/>
            <a:ext cx="707517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69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D5F77-0968-4812-9B67-5F5991FC4F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91B3B-7AE8-4212-8C2D-5F6291B93C4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A30396-0356-A150-3488-6ED828E1D793}"/>
              </a:ext>
            </a:extLst>
          </p:cNvPr>
          <p:cNvSpPr/>
          <p:nvPr userDrawn="1"/>
        </p:nvSpPr>
        <p:spPr>
          <a:xfrm>
            <a:off x="5006340" y="114300"/>
            <a:ext cx="707517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06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AD5F77-0968-4812-9B67-5F5991FC4FEB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91B3B-7AE8-4212-8C2D-5F6291B93C4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DE3571-54EC-E17A-722A-6960A575C060}"/>
              </a:ext>
            </a:extLst>
          </p:cNvPr>
          <p:cNvSpPr/>
          <p:nvPr userDrawn="1"/>
        </p:nvSpPr>
        <p:spPr>
          <a:xfrm>
            <a:off x="5006340" y="114300"/>
            <a:ext cx="7075170" cy="914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59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19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togetherwearegm.co.uk/" TargetMode="External"/><Relationship Id="rId7" Type="http://schemas.openxmlformats.org/officeDocument/2006/relationships/hyperlink" Target="https://gmintegratedcare.org.uk/livewel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.prod.website-files.com/6682c2b63024dc5fac17ec7d/66f2a7f5c21352c687d80126_GM_Manifesto-24_004.pdf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assets.publishing.service.gov.uk/media/67f4e2a06852ad6032f5c033/Annex_A-_Greater_Manchester_Integrated_Settlement_final_table_2025-26_FINAL_Apr_25_.pdf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www.gov.uk/government/publications/10-year-health-plan-for-england-fit-for-the-future" TargetMode="Externa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dn.prod.website-files.com/6682c2b63024dc5fac17ec7d/66f2a7f5c21352c687d80126_GM_Manifesto-24_004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nna.cooper@vsnw.org.u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F4EF_4CE3B98A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nna.cooper@vsnw.org.uk" TargetMode="External"/><Relationship Id="rId5" Type="http://schemas.openxmlformats.org/officeDocument/2006/relationships/hyperlink" Target="https://cdn.prod.website-files.com/6682c2b63024dc5fac17ec7d/689db441af324a25e245ff99_Accord%20Refresh%20Approach_Rationale_and_Structure%20v6.pdf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6CF53F-B1B4-08F7-8F12-D83A672FACA7}"/>
              </a:ext>
            </a:extLst>
          </p:cNvPr>
          <p:cNvCxnSpPr>
            <a:cxnSpLocks/>
          </p:cNvCxnSpPr>
          <p:nvPr/>
        </p:nvCxnSpPr>
        <p:spPr>
          <a:xfrm>
            <a:off x="6096000" y="1562100"/>
            <a:ext cx="0" cy="19529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CB6799-8171-0067-15AB-F3781A948BF4}"/>
              </a:ext>
            </a:extLst>
          </p:cNvPr>
          <p:cNvGrpSpPr/>
          <p:nvPr/>
        </p:nvGrpSpPr>
        <p:grpSpPr>
          <a:xfrm>
            <a:off x="925549" y="1496314"/>
            <a:ext cx="4826248" cy="2019614"/>
            <a:chOff x="901353" y="1183600"/>
            <a:chExt cx="4826248" cy="2019614"/>
          </a:xfrm>
        </p:grpSpPr>
        <p:pic>
          <p:nvPicPr>
            <p:cNvPr id="3" name="Picture 2" descr="A green triangle on a white surface&#10;&#10;AI-generated content may be incorrect.">
              <a:extLst>
                <a:ext uri="{FF2B5EF4-FFF2-40B4-BE49-F238E27FC236}">
                  <a16:creationId xmlns:a16="http://schemas.microsoft.com/office/drawing/2014/main" id="{64428A06-E312-4B3A-184A-126652D2E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01353" y="1361619"/>
              <a:ext cx="4826248" cy="1841595"/>
            </a:xfrm>
            <a:prstGeom prst="rect">
              <a:avLst/>
            </a:prstGeom>
          </p:spPr>
        </p:pic>
        <p:pic>
          <p:nvPicPr>
            <p:cNvPr id="8" name="Picture 7" descr="A green squares with a black circle&#10;&#10;AI-generated content may be incorrect.">
              <a:extLst>
                <a:ext uri="{FF2B5EF4-FFF2-40B4-BE49-F238E27FC236}">
                  <a16:creationId xmlns:a16="http://schemas.microsoft.com/office/drawing/2014/main" id="{51AB9CA5-EC0A-24D3-BA4A-53D9C576C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016" y="1183600"/>
              <a:ext cx="1816583" cy="1816583"/>
            </a:xfrm>
            <a:prstGeom prst="rect">
              <a:avLst/>
            </a:prstGeom>
          </p:spPr>
        </p:pic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DA0811B3-59A7-1BB6-93CD-F315AAD5FDEC}"/>
              </a:ext>
            </a:extLst>
          </p:cNvPr>
          <p:cNvSpPr txBox="1">
            <a:spLocks/>
          </p:cNvSpPr>
          <p:nvPr/>
        </p:nvSpPr>
        <p:spPr>
          <a:xfrm>
            <a:off x="6356074" y="889680"/>
            <a:ext cx="5190837" cy="2222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rgbClr val="000000"/>
                </a:solidFill>
                <a:latin typeface="Aptos Display" panose="020B0004020202020204" pitchFamily="34" charset="0"/>
              </a:rPr>
              <a:t>Greater Manchester VCFSE Accord Refresh:</a:t>
            </a:r>
            <a:br>
              <a:rPr lang="en-GB" sz="3600" dirty="0">
                <a:solidFill>
                  <a:srgbClr val="000000"/>
                </a:solidFill>
                <a:latin typeface="Aptos Display" panose="020B0004020202020204" pitchFamily="34" charset="0"/>
              </a:rPr>
            </a:br>
            <a:r>
              <a:rPr lang="en-GB" sz="3600" dirty="0">
                <a:solidFill>
                  <a:srgbClr val="000000"/>
                </a:solidFill>
                <a:latin typeface="Aptos Display" panose="020B0004020202020204" pitchFamily="34" charset="0"/>
              </a:rPr>
              <a:t>Emerging Themes</a:t>
            </a:r>
            <a:endParaRPr lang="en-GB" sz="4000" i="1" dirty="0">
              <a:solidFill>
                <a:srgbClr val="000000"/>
              </a:solidFill>
              <a:highlight>
                <a:srgbClr val="FFFF00"/>
              </a:highlight>
              <a:latin typeface="Aptos Display" panose="020B000402020202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DB71CFE-9DA0-E11A-A12F-B72BE19AE26B}"/>
              </a:ext>
            </a:extLst>
          </p:cNvPr>
          <p:cNvSpPr txBox="1">
            <a:spLocks/>
          </p:cNvSpPr>
          <p:nvPr/>
        </p:nvSpPr>
        <p:spPr>
          <a:xfrm>
            <a:off x="6356074" y="1523033"/>
            <a:ext cx="5190837" cy="22226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As at 7</a:t>
            </a:r>
            <a:r>
              <a:rPr lang="en-GB" sz="2400" baseline="30000" dirty="0">
                <a:solidFill>
                  <a:srgbClr val="000000"/>
                </a:solidFill>
                <a:latin typeface="Aptos Display" panose="020B0004020202020204" pitchFamily="34" charset="0"/>
              </a:rPr>
              <a:t>th</a:t>
            </a:r>
            <a:r>
              <a:rPr lang="en-GB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 August 2025</a:t>
            </a:r>
            <a:endParaRPr lang="en-GB" sz="4000" dirty="0">
              <a:solidFill>
                <a:srgbClr val="000000"/>
              </a:solidFill>
              <a:highlight>
                <a:srgbClr val="FFFF00"/>
              </a:highlight>
              <a:latin typeface="Aptos Display" panose="020B00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8B193C-D47C-314E-C611-7506202DB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3" y="4580911"/>
            <a:ext cx="10304263" cy="121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2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3C8F59-3396-5011-85E9-F0D06D3DAEFA}"/>
              </a:ext>
            </a:extLst>
          </p:cNvPr>
          <p:cNvSpPr txBox="1"/>
          <p:nvPr/>
        </p:nvSpPr>
        <p:spPr>
          <a:xfrm>
            <a:off x="0" y="0"/>
            <a:ext cx="12142304" cy="1256487"/>
          </a:xfrm>
          <a:prstGeom prst="rect">
            <a:avLst/>
          </a:prstGeom>
          <a:solidFill>
            <a:srgbClr val="1B5036"/>
          </a:solidFill>
        </p:spPr>
        <p:txBody>
          <a:bodyPr wrap="square" rtlCol="0">
            <a:spAutoFit/>
          </a:bodyPr>
          <a:lstStyle/>
          <a:p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A3001-91DF-659E-0D98-6E8E3F72A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93" y="1855062"/>
            <a:ext cx="10515600" cy="4351338"/>
          </a:xfrm>
        </p:spPr>
        <p:txBody>
          <a:bodyPr/>
          <a:lstStyle/>
          <a:p>
            <a:r>
              <a:rPr lang="en-US" sz="3200" dirty="0"/>
              <a:t>Universities</a:t>
            </a:r>
          </a:p>
          <a:p>
            <a:r>
              <a:rPr lang="en-US" sz="3200" dirty="0"/>
              <a:t>NHS Trusts – especially via commissioning risk in 10y NHS plan</a:t>
            </a:r>
          </a:p>
          <a:p>
            <a:r>
              <a:rPr lang="en-US" sz="3200" dirty="0"/>
              <a:t>Community health organisations</a:t>
            </a:r>
          </a:p>
          <a:p>
            <a:r>
              <a:rPr lang="en-US" sz="3200" dirty="0"/>
              <a:t>Other public sector organisations…</a:t>
            </a:r>
          </a:p>
          <a:p>
            <a:r>
              <a:rPr lang="en-US" sz="3200" dirty="0"/>
              <a:t>Fire and Rescue</a:t>
            </a:r>
          </a:p>
          <a:p>
            <a:r>
              <a:rPr lang="en-US" sz="3200" dirty="0"/>
              <a:t>Police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0E9136-ED1B-3333-5C59-730CAA3112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1731" y="161235"/>
            <a:ext cx="11794434" cy="13255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0000"/>
                </a:solidFill>
              </a:rPr>
              <a:t>Which other partners might be included in an agreement?</a:t>
            </a:r>
            <a:endParaRPr lang="en-GB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7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72CFE-E3B2-45BA-7FFB-E89125C65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975B75-812A-A6DE-FBCB-A5C591996169}"/>
              </a:ext>
            </a:extLst>
          </p:cNvPr>
          <p:cNvSpPr txBox="1">
            <a:spLocks/>
          </p:cNvSpPr>
          <p:nvPr/>
        </p:nvSpPr>
        <p:spPr>
          <a:xfrm>
            <a:off x="368134" y="0"/>
            <a:ext cx="1051560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151B4-5B07-833E-7CD6-3E2B2F5C13DE}"/>
              </a:ext>
            </a:extLst>
          </p:cNvPr>
          <p:cNvSpPr txBox="1"/>
          <p:nvPr/>
        </p:nvSpPr>
        <p:spPr>
          <a:xfrm>
            <a:off x="469608" y="2026550"/>
            <a:ext cx="8278909" cy="3462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GB" sz="3200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GB" sz="3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 the </a:t>
            </a:r>
            <a:r>
              <a:rPr lang="en-GB" sz="32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 sector and VCFSE sector to work together</a:t>
            </a:r>
            <a:r>
              <a:rPr lang="en-GB" sz="3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Greater Manchester in a relationship of trust, which has been </a:t>
            </a:r>
            <a:r>
              <a:rPr lang="en-GB" sz="32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jointly developed </a:t>
            </a:r>
            <a:r>
              <a:rPr lang="en-GB" sz="3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endorsed, and contains </a:t>
            </a:r>
            <a:r>
              <a:rPr lang="en-GB" sz="32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shared purpose, principles/commitments, and values.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E8483-2EF5-6CDC-8635-53927F8D9069}"/>
              </a:ext>
            </a:extLst>
          </p:cNvPr>
          <p:cNvSpPr txBox="1"/>
          <p:nvPr/>
        </p:nvSpPr>
        <p:spPr>
          <a:xfrm>
            <a:off x="469608" y="877776"/>
            <a:ext cx="10312652" cy="769441"/>
          </a:xfrm>
          <a:prstGeom prst="rect">
            <a:avLst/>
          </a:prstGeom>
          <a:solidFill>
            <a:srgbClr val="308B5A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400" b="1" i="1" dirty="0">
                <a:solidFill>
                  <a:schemeClr val="bg1"/>
                </a:solidFill>
              </a:rPr>
              <a:t>1. A new Accord Agreement </a:t>
            </a:r>
          </a:p>
        </p:txBody>
      </p:sp>
      <p:pic>
        <p:nvPicPr>
          <p:cNvPr id="9" name="Picture 8" descr="A green squares with a black circle&#10;&#10;AI-generated content may be incorrect.">
            <a:extLst>
              <a:ext uri="{FF2B5EF4-FFF2-40B4-BE49-F238E27FC236}">
                <a16:creationId xmlns:a16="http://schemas.microsoft.com/office/drawing/2014/main" id="{DDCA197D-0867-CC29-DE0C-F42F85062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880" y="2203339"/>
            <a:ext cx="2800512" cy="28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9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40AC6D-865C-4C88-8031-6E03488691E0}"/>
              </a:ext>
            </a:extLst>
          </p:cNvPr>
          <p:cNvSpPr txBox="1"/>
          <p:nvPr/>
        </p:nvSpPr>
        <p:spPr>
          <a:xfrm>
            <a:off x="-1" y="0"/>
            <a:ext cx="9381507" cy="1083364"/>
          </a:xfrm>
          <a:prstGeom prst="rect">
            <a:avLst/>
          </a:prstGeom>
          <a:solidFill>
            <a:srgbClr val="308B5A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>
              <a:solidFill>
                <a:srgbClr val="E9A4AF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DAA1FD-8F83-411B-1111-65CB39B3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" y="106388"/>
            <a:ext cx="9062294" cy="8673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1B5036"/>
                </a:solidFill>
                <a:latin typeface="Aptos Display" panose="020B0004020202020204" pitchFamily="34" charset="0"/>
              </a:rPr>
              <a:t>Values &amp; Principles:</a:t>
            </a:r>
            <a:br>
              <a:rPr lang="en-US" sz="2400" dirty="0">
                <a:solidFill>
                  <a:srgbClr val="1B5036"/>
                </a:solidFill>
                <a:latin typeface="Aptos Display" panose="020B0004020202020204" pitchFamily="34" charset="0"/>
              </a:rPr>
            </a:br>
            <a:r>
              <a:rPr lang="en-US" sz="2000" dirty="0">
                <a:solidFill>
                  <a:srgbClr val="1B5036"/>
                </a:solidFill>
                <a:latin typeface="Aptos Display" panose="020B0004020202020204" pitchFamily="34" charset="0"/>
              </a:rPr>
              <a:t>What are the values and principles we want to underpin the agreement?</a:t>
            </a:r>
            <a:endParaRPr lang="en-GB" sz="2400" dirty="0">
              <a:latin typeface="Aptos Display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82FFD-EFDA-6C93-951E-CA2E1B07A6C7}"/>
              </a:ext>
            </a:extLst>
          </p:cNvPr>
          <p:cNvSpPr txBox="1"/>
          <p:nvPr/>
        </p:nvSpPr>
        <p:spPr>
          <a:xfrm>
            <a:off x="329621" y="1189752"/>
            <a:ext cx="11532758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Being authentic, transparent, and accountable </a:t>
            </a:r>
            <a:r>
              <a:rPr lang="en-US" sz="2200" dirty="0">
                <a:solidFill>
                  <a:srgbClr val="000000"/>
                </a:solidFill>
              </a:rPr>
              <a:t>– real data, honesty and learning from mistakes together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Integrity, trust and respect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Equity and genuinely devolving power </a:t>
            </a:r>
            <a:r>
              <a:rPr lang="en-US" sz="2200" dirty="0">
                <a:solidFill>
                  <a:srgbClr val="000000"/>
                </a:solidFill>
              </a:rPr>
              <a:t>– </a:t>
            </a:r>
            <a:r>
              <a:rPr lang="en-GB" sz="2200" dirty="0">
                <a:solidFill>
                  <a:srgbClr val="000000"/>
                </a:solidFill>
              </a:rPr>
              <a:t>ensuring that the most excluded are centred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Putting people and communities first, </a:t>
            </a:r>
            <a:r>
              <a:rPr lang="en-US" sz="2200" dirty="0">
                <a:solidFill>
                  <a:srgbClr val="000000"/>
                </a:solidFill>
              </a:rPr>
              <a:t>with an asset-based approach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Devolution of power, equity and involvement</a:t>
            </a:r>
            <a:r>
              <a:rPr lang="en-US" sz="2200" dirty="0">
                <a:solidFill>
                  <a:srgbClr val="000000"/>
                </a:solidFill>
              </a:rPr>
              <a:t> – shift decision-making and resources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Partners are resourced to act </a:t>
            </a:r>
            <a:r>
              <a:rPr lang="en-US" sz="2200" dirty="0">
                <a:solidFill>
                  <a:srgbClr val="000000"/>
                </a:solidFill>
              </a:rPr>
              <a:t>– commitment to investment and joint working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Genuine co-production with local people</a:t>
            </a:r>
            <a:r>
              <a:rPr lang="en-US" sz="2200" dirty="0">
                <a:solidFill>
                  <a:srgbClr val="000000"/>
                </a:solidFill>
              </a:rPr>
              <a:t>, as active</a:t>
            </a:r>
            <a:r>
              <a:rPr lang="en-GB" sz="2200" dirty="0">
                <a:solidFill>
                  <a:srgbClr val="000000"/>
                </a:solidFill>
              </a:rPr>
              <a:t> participants in shaping their future</a:t>
            </a:r>
            <a:endParaRPr lang="en-US" sz="2200" dirty="0">
              <a:solidFill>
                <a:srgbClr val="000000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Courage and Leadership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Valuing the VCFSE sector, the ecosystem and roles of different types of VCFSE organisations </a:t>
            </a:r>
            <a:r>
              <a:rPr lang="en-GB" sz="2200" dirty="0">
                <a:solidFill>
                  <a:srgbClr val="000000"/>
                </a:solidFill>
              </a:rPr>
              <a:t>not just public service delivery, but voice, leadership, and change, infrastructure role in link to grassroots, </a:t>
            </a:r>
            <a:r>
              <a:rPr lang="en-US" sz="2200" dirty="0">
                <a:solidFill>
                  <a:srgbClr val="000000"/>
                </a:solidFill>
              </a:rPr>
              <a:t>equality orgs addressing structural inequity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</a:rPr>
              <a:t>Lived experience and intersectional perspectives paramount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661356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4F95E-1146-4443-B2F7-1081DC580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9BF60F-B06C-8B84-02FC-0B9A535F3EC8}"/>
              </a:ext>
            </a:extLst>
          </p:cNvPr>
          <p:cNvSpPr txBox="1"/>
          <p:nvPr/>
        </p:nvSpPr>
        <p:spPr>
          <a:xfrm>
            <a:off x="860542" y="2237442"/>
            <a:ext cx="7682561" cy="4028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GB" sz="3200" kern="1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description of </a:t>
            </a:r>
            <a:r>
              <a:rPr lang="en-GB" sz="32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approach that will be taken by all partners (VCFSE and public)</a:t>
            </a:r>
            <a:r>
              <a:rPr lang="en-GB" sz="3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the Accord Agreement towards the implementation of the principles /commitments and values it contains – at a </a:t>
            </a:r>
            <a:r>
              <a:rPr lang="en-GB" sz="32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GM-wide, locality and individual organisation footprint. </a:t>
            </a:r>
          </a:p>
        </p:txBody>
      </p:sp>
      <p:pic>
        <p:nvPicPr>
          <p:cNvPr id="3" name="Picture 2" descr="A green squares with a black circle&#10;&#10;AI-generated content may be incorrect.">
            <a:extLst>
              <a:ext uri="{FF2B5EF4-FFF2-40B4-BE49-F238E27FC236}">
                <a16:creationId xmlns:a16="http://schemas.microsoft.com/office/drawing/2014/main" id="{6EDE1DAD-1197-9D08-7675-3147CE810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239" y="2543091"/>
            <a:ext cx="2440378" cy="2440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4CB1A1-97A3-09F0-B1DB-0E9EE1B8E989}"/>
              </a:ext>
            </a:extLst>
          </p:cNvPr>
          <p:cNvSpPr txBox="1"/>
          <p:nvPr/>
        </p:nvSpPr>
        <p:spPr>
          <a:xfrm>
            <a:off x="843035" y="853772"/>
            <a:ext cx="10337582" cy="1200329"/>
          </a:xfrm>
          <a:prstGeom prst="rect">
            <a:avLst/>
          </a:prstGeom>
          <a:solidFill>
            <a:srgbClr val="1B5036"/>
          </a:solidFill>
        </p:spPr>
        <p:txBody>
          <a:bodyPr wrap="square" rtlCol="0">
            <a:spAutoFit/>
          </a:bodyPr>
          <a:lstStyle/>
          <a:p>
            <a:r>
              <a:rPr lang="en-GB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A clear and agreed implementation methodology for the GM VCFSE Accord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5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00641-3FC3-36C8-73FA-A218AB19C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BF3AC1-0B35-64F9-5D39-35C40B8B243C}"/>
              </a:ext>
            </a:extLst>
          </p:cNvPr>
          <p:cNvSpPr txBox="1"/>
          <p:nvPr/>
        </p:nvSpPr>
        <p:spPr>
          <a:xfrm>
            <a:off x="220770" y="157237"/>
            <a:ext cx="11748047" cy="1071166"/>
          </a:xfrm>
          <a:prstGeom prst="rect">
            <a:avLst/>
          </a:prstGeom>
          <a:solidFill>
            <a:srgbClr val="1B5036"/>
          </a:solidFill>
        </p:spPr>
        <p:txBody>
          <a:bodyPr wrap="square" rtlCol="0">
            <a:spAutoFit/>
          </a:bodyPr>
          <a:lstStyle/>
          <a:p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AE0441-02A7-0D09-77AF-768BA071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3" y="341163"/>
            <a:ext cx="11529393" cy="994822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pPr lvl="2"/>
            <a:br>
              <a:rPr lang="en-US" sz="2400" b="1" kern="1200" dirty="0">
                <a:solidFill>
                  <a:srgbClr val="1B5036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rgbClr val="1B5036"/>
                </a:solidFill>
                <a:latin typeface="Aptos Display" panose="020B0004020202020204" pitchFamily="34" charset="0"/>
                <a:ea typeface="+mj-ea"/>
                <a:cs typeface="+mj-cs"/>
              </a:rPr>
              <a:t>Taking action:</a:t>
            </a:r>
            <a:br>
              <a:rPr lang="en-US" sz="2400" b="1" kern="1200" dirty="0">
                <a:solidFill>
                  <a:srgbClr val="1B5036"/>
                </a:solidFill>
                <a:latin typeface="Aptos Display" panose="020B0004020202020204" pitchFamily="34" charset="0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1B5036"/>
                </a:solidFill>
                <a:latin typeface="Aptos Display" panose="020B0004020202020204" pitchFamily="34" charset="0"/>
                <a:ea typeface="+mj-ea"/>
                <a:cs typeface="+mj-cs"/>
              </a:rPr>
              <a:t>How might partners in the Accord demonstrate that they are </a:t>
            </a:r>
            <a:r>
              <a:rPr lang="en-US" sz="2000" u="sng" kern="1200" dirty="0">
                <a:solidFill>
                  <a:srgbClr val="1B5036"/>
                </a:solidFill>
                <a:latin typeface="Aptos Display" panose="020B0004020202020204" pitchFamily="34" charset="0"/>
                <a:ea typeface="+mj-ea"/>
                <a:cs typeface="+mj-cs"/>
              </a:rPr>
              <a:t>taking action </a:t>
            </a:r>
            <a:r>
              <a:rPr lang="en-US" sz="2000" kern="1200" dirty="0">
                <a:solidFill>
                  <a:srgbClr val="1B5036"/>
                </a:solidFill>
                <a:latin typeface="Aptos Display" panose="020B0004020202020204" pitchFamily="34" charset="0"/>
                <a:ea typeface="+mj-ea"/>
                <a:cs typeface="+mj-cs"/>
              </a:rPr>
              <a:t>on the values, principles and commitments that it will contain?</a:t>
            </a:r>
            <a:br>
              <a:rPr lang="en-GB" sz="2400" b="1" kern="1200" dirty="0">
                <a:solidFill>
                  <a:srgbClr val="1B5036"/>
                </a:solidFill>
                <a:latin typeface="+mj-lt"/>
                <a:ea typeface="+mj-ea"/>
                <a:cs typeface="+mj-cs"/>
              </a:rPr>
            </a:br>
            <a:endParaRPr lang="en-GB" sz="2400" b="1" kern="1200" dirty="0">
              <a:solidFill>
                <a:srgbClr val="1B503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774CC-AAA2-ED76-7275-1C172C8880A8}"/>
              </a:ext>
            </a:extLst>
          </p:cNvPr>
          <p:cNvSpPr txBox="1"/>
          <p:nvPr/>
        </p:nvSpPr>
        <p:spPr>
          <a:xfrm>
            <a:off x="331303" y="1519911"/>
            <a:ext cx="1152939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Devolution of power, equity and involvement – </a:t>
            </a:r>
            <a:r>
              <a:rPr lang="en-US" sz="2000" dirty="0">
                <a:solidFill>
                  <a:srgbClr val="000000"/>
                </a:solidFill>
              </a:rPr>
              <a:t>genuine shift decision-making and resources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Improved public sector processes </a:t>
            </a:r>
            <a:r>
              <a:rPr lang="en-US" sz="2000" dirty="0">
                <a:solidFill>
                  <a:srgbClr val="000000"/>
                </a:solidFill>
              </a:rPr>
              <a:t>to align to the Accord values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Accountability mechanisms – </a:t>
            </a:r>
            <a:r>
              <a:rPr lang="en-US" sz="2000" dirty="0">
                <a:solidFill>
                  <a:srgbClr val="000000"/>
                </a:solidFill>
              </a:rPr>
              <a:t>a way to raise concerns when Accord values/principles are not upheld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Partners are resourced to act </a:t>
            </a:r>
            <a:r>
              <a:rPr lang="en-US" sz="2000" dirty="0">
                <a:solidFill>
                  <a:srgbClr val="000000"/>
                </a:solidFill>
              </a:rPr>
              <a:t>– commitment to investment and joint working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Turning values into practice – </a:t>
            </a:r>
            <a:r>
              <a:rPr lang="en-US" sz="2000" dirty="0">
                <a:solidFill>
                  <a:srgbClr val="000000"/>
                </a:solidFill>
              </a:rPr>
              <a:t>measurable impact and actions at all levels,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       not just intention and words at strategic levels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Challenging outdated systems together </a:t>
            </a:r>
            <a:r>
              <a:rPr lang="en-US" sz="2000" dirty="0">
                <a:solidFill>
                  <a:srgbClr val="000000"/>
                </a:solidFill>
              </a:rPr>
              <a:t>– e.g. commissioning reform</a:t>
            </a: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Shared</a:t>
            </a:r>
            <a:r>
              <a:rPr lang="en-US" sz="2000" b="1" dirty="0">
                <a:solidFill>
                  <a:srgbClr val="000000"/>
                </a:solidFill>
              </a:rPr>
              <a:t> co-production and lived experience principles </a:t>
            </a:r>
            <a:r>
              <a:rPr lang="en-US" sz="2000" dirty="0">
                <a:solidFill>
                  <a:srgbClr val="000000"/>
                </a:solidFill>
              </a:rPr>
              <a:t>implemented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Transparency</a:t>
            </a:r>
            <a:r>
              <a:rPr lang="en-US" sz="2000" dirty="0">
                <a:solidFill>
                  <a:srgbClr val="000000"/>
                </a:solidFill>
              </a:rPr>
              <a:t> in where decisions are taken and who is making them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Fair Funding Protocol </a:t>
            </a:r>
            <a:r>
              <a:rPr lang="en-US" sz="2000" dirty="0">
                <a:solidFill>
                  <a:srgbClr val="000000"/>
                </a:solidFill>
              </a:rPr>
              <a:t>implemented across whole of GM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More investment </a:t>
            </a:r>
            <a:r>
              <a:rPr lang="en-US" sz="2000" dirty="0">
                <a:solidFill>
                  <a:srgbClr val="000000"/>
                </a:solidFill>
              </a:rPr>
              <a:t>in VCFSE control </a:t>
            </a:r>
            <a:endParaRPr lang="en-US" sz="2000" b="1" i="1" dirty="0">
              <a:solidFill>
                <a:srgbClr val="000000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rgbClr val="550C18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b="1" i="1" dirty="0">
              <a:solidFill>
                <a:srgbClr val="550C18"/>
              </a:solidFill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280ECEB-5155-2615-B48E-4F119F0ADE43}"/>
              </a:ext>
            </a:extLst>
          </p:cNvPr>
          <p:cNvSpPr/>
          <p:nvPr/>
        </p:nvSpPr>
        <p:spPr>
          <a:xfrm>
            <a:off x="8529450" y="3429000"/>
            <a:ext cx="4153395" cy="305363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i="1" dirty="0">
                <a:solidFill>
                  <a:schemeClr val="tx1"/>
                </a:solidFill>
              </a:rPr>
              <a:t>Suggestion to make this into a checklist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>
                <a:solidFill>
                  <a:schemeClr val="tx1"/>
                </a:solidFill>
              </a:rPr>
              <a:t>Reporting by public sector in future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>
                <a:solidFill>
                  <a:schemeClr val="tx1"/>
                </a:solidFill>
              </a:rPr>
              <a:t>These should have measures/ metrics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66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F1F91-D163-790D-E2E7-2C068129B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6CBEF-B8F4-9270-929E-4C9CE5B20173}"/>
              </a:ext>
            </a:extLst>
          </p:cNvPr>
          <p:cNvSpPr txBox="1"/>
          <p:nvPr/>
        </p:nvSpPr>
        <p:spPr>
          <a:xfrm>
            <a:off x="0" y="0"/>
            <a:ext cx="12039655" cy="1256487"/>
          </a:xfrm>
          <a:prstGeom prst="rect">
            <a:avLst/>
          </a:prstGeom>
          <a:solidFill>
            <a:srgbClr val="1B5036"/>
          </a:solidFill>
        </p:spPr>
        <p:txBody>
          <a:bodyPr wrap="square" rtlCol="0">
            <a:spAutoFit/>
          </a:bodyPr>
          <a:lstStyle/>
          <a:p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911430-DF87-FE26-2656-C1A3E8A3C4C5}"/>
              </a:ext>
            </a:extLst>
          </p:cNvPr>
          <p:cNvSpPr txBox="1">
            <a:spLocks/>
          </p:cNvSpPr>
          <p:nvPr/>
        </p:nvSpPr>
        <p:spPr>
          <a:xfrm>
            <a:off x="152345" y="255041"/>
            <a:ext cx="11722980" cy="100144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500" b="1" dirty="0">
                <a:solidFill>
                  <a:srgbClr val="1B5036"/>
                </a:solidFill>
                <a:latin typeface="Aptos Display" panose="020B0004020202020204" pitchFamily="34" charset="0"/>
              </a:rPr>
              <a:t>Impactful changes: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>
                <a:solidFill>
                  <a:srgbClr val="1B5036"/>
                </a:solidFill>
                <a:latin typeface="Aptos Display" panose="020B0004020202020204" pitchFamily="34" charset="0"/>
              </a:rPr>
              <a:t>What is the one change that would have the </a:t>
            </a:r>
            <a:r>
              <a:rPr lang="en-US" sz="2400" i="1" u="sng" dirty="0">
                <a:solidFill>
                  <a:srgbClr val="1B5036"/>
                </a:solidFill>
                <a:latin typeface="Aptos Display" panose="020B0004020202020204" pitchFamily="34" charset="0"/>
              </a:rPr>
              <a:t>biggest impact for the VCFSE sector </a:t>
            </a:r>
            <a:r>
              <a:rPr lang="en-US" sz="2400" i="1" dirty="0">
                <a:solidFill>
                  <a:srgbClr val="1B5036"/>
                </a:solidFill>
                <a:latin typeface="Aptos Display" panose="020B0004020202020204" pitchFamily="34" charset="0"/>
              </a:rPr>
              <a:t>in 3-5 years?</a:t>
            </a:r>
            <a:endParaRPr lang="en-US" sz="2400" b="1" dirty="0">
              <a:solidFill>
                <a:srgbClr val="1B5036"/>
              </a:solidFill>
              <a:latin typeface="Aptos Display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400" b="1" dirty="0">
              <a:solidFill>
                <a:srgbClr val="1B503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400" b="1" dirty="0">
              <a:solidFill>
                <a:srgbClr val="1B503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A72C7-D954-6A12-6EE6-04A2664E2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690" y="1416528"/>
            <a:ext cx="11044051" cy="499148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Improved commissioning measure of Social Value that gives weight and recognition to inherent social value of VCFSE</a:t>
            </a:r>
          </a:p>
          <a:p>
            <a:r>
              <a:rPr lang="en-GB" sz="2000" dirty="0">
                <a:solidFill>
                  <a:srgbClr val="000000"/>
                </a:solidFill>
              </a:rPr>
              <a:t>Implementation of a Fair Funding Protocol across GM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Better use of Provider Selection Regime 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More co-commissioning and grants</a:t>
            </a:r>
          </a:p>
          <a:p>
            <a:r>
              <a:rPr lang="en-GB" sz="2000" dirty="0">
                <a:solidFill>
                  <a:srgbClr val="000000"/>
                </a:solidFill>
              </a:rPr>
              <a:t>VCFSE trusted to manage funding and influence commissioning</a:t>
            </a:r>
          </a:p>
          <a:p>
            <a:pPr lvl="0"/>
            <a:r>
              <a:rPr lang="en-GB" sz="2000" dirty="0">
                <a:solidFill>
                  <a:srgbClr val="000000"/>
                </a:solidFill>
              </a:rPr>
              <a:t>Shift of resources to follow Live Well principles – e.g. number of Live Well Centres owned by VCFSE sector as a metric</a:t>
            </a:r>
          </a:p>
          <a:p>
            <a:pPr lvl="0"/>
            <a:r>
              <a:rPr lang="en-GB" sz="2000" dirty="0">
                <a:solidFill>
                  <a:srgbClr val="000000"/>
                </a:solidFill>
              </a:rPr>
              <a:t>A focus on social, economic, and environmental outcomes for citizens and communities, with the impact of people having greater control over their lives</a:t>
            </a:r>
          </a:p>
          <a:p>
            <a:pPr lvl="0"/>
            <a:r>
              <a:rPr lang="en-GB" sz="2000" dirty="0">
                <a:solidFill>
                  <a:srgbClr val="000000"/>
                </a:solidFill>
              </a:rPr>
              <a:t>Better embedding co-ops and inclusive economy into strategy</a:t>
            </a:r>
          </a:p>
          <a:p>
            <a:pPr lvl="0"/>
            <a:r>
              <a:rPr lang="en-GB" sz="2000" dirty="0">
                <a:solidFill>
                  <a:srgbClr val="000000"/>
                </a:solidFill>
              </a:rPr>
              <a:t>Not just increasing market share, but increasing pathway share </a:t>
            </a:r>
          </a:p>
          <a:p>
            <a:pPr lvl="0"/>
            <a:r>
              <a:rPr lang="en-GB" sz="2000" dirty="0">
                <a:solidFill>
                  <a:srgbClr val="000000"/>
                </a:solidFill>
              </a:rPr>
              <a:t>Equal commissioning voice for VCFSE organisations</a:t>
            </a:r>
          </a:p>
          <a:p>
            <a:pPr lvl="0"/>
            <a:r>
              <a:rPr lang="en-GB" sz="2000" dirty="0">
                <a:solidFill>
                  <a:srgbClr val="000000"/>
                </a:solidFill>
              </a:rPr>
              <a:t>More investment in VCFSE control</a:t>
            </a:r>
          </a:p>
          <a:p>
            <a:pPr lvl="0"/>
            <a:r>
              <a:rPr lang="en-GB" sz="2000" dirty="0">
                <a:solidFill>
                  <a:srgbClr val="000000"/>
                </a:solidFill>
              </a:rPr>
              <a:t>Devolution of power</a:t>
            </a:r>
          </a:p>
        </p:txBody>
      </p:sp>
    </p:spTree>
    <p:extLst>
      <p:ext uri="{BB962C8B-B14F-4D97-AF65-F5344CB8AC3E}">
        <p14:creationId xmlns:p14="http://schemas.microsoft.com/office/powerpoint/2010/main" val="297242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AC91D-B3F6-787A-7365-DC2E7886F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6CB64-06E5-A0A9-3389-ECBDBAF41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89" y="2371670"/>
            <a:ext cx="8664498" cy="323173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dirty="0">
                <a:solidFill>
                  <a:srgbClr val="1B5036"/>
                </a:solidFill>
              </a:rPr>
              <a:t>Involve and devolve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>
                <a:solidFill>
                  <a:srgbClr val="1B5036"/>
                </a:solidFill>
              </a:rPr>
              <a:t>Fairly Fund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4000" dirty="0">
                <a:solidFill>
                  <a:srgbClr val="1B5036"/>
                </a:solidFill>
              </a:rPr>
              <a:t>Partnership and recognition Transparency, consistency and integrated ways of working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A27D7D-A8AA-1837-C839-2AECECEFD91F}"/>
              </a:ext>
            </a:extLst>
          </p:cNvPr>
          <p:cNvSpPr txBox="1">
            <a:spLocks/>
          </p:cNvSpPr>
          <p:nvPr/>
        </p:nvSpPr>
        <p:spPr>
          <a:xfrm>
            <a:off x="589847" y="18118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B5036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B5036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B5036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B5036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B5036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B5036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B5036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0C18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0C18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50C18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9B588-9B35-EA05-BE26-9974887DA707}"/>
              </a:ext>
            </a:extLst>
          </p:cNvPr>
          <p:cNvSpPr txBox="1"/>
          <p:nvPr/>
        </p:nvSpPr>
        <p:spPr>
          <a:xfrm>
            <a:off x="589847" y="768330"/>
            <a:ext cx="7592252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Developing Headline ‘Areas of Change’:</a:t>
            </a:r>
            <a:endParaRPr kumimoji="0" lang="en-GB" sz="40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80BBD7F-46C2-FA05-BCE6-9AFBE54F3114}"/>
              </a:ext>
            </a:extLst>
          </p:cNvPr>
          <p:cNvSpPr/>
          <p:nvPr/>
        </p:nvSpPr>
        <p:spPr>
          <a:xfrm>
            <a:off x="8218641" y="1493689"/>
            <a:ext cx="4037390" cy="2778826"/>
          </a:xfrm>
          <a:prstGeom prst="cloudCallout">
            <a:avLst>
              <a:gd name="adj1" fmla="val -63922"/>
              <a:gd name="adj2" fmla="val 27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These are intended to provide broad, memorable, and unifying headline priorities - streamlining the previous eight commitments into a more focused framework.</a:t>
            </a:r>
            <a:endParaRPr lang="en-GB" dirty="0"/>
          </a:p>
        </p:txBody>
      </p:sp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6DF3FB59-600C-2907-97C4-C04FE5A664E8}"/>
              </a:ext>
            </a:extLst>
          </p:cNvPr>
          <p:cNvSpPr/>
          <p:nvPr/>
        </p:nvSpPr>
        <p:spPr>
          <a:xfrm>
            <a:off x="8680862" y="4408141"/>
            <a:ext cx="3212240" cy="1475165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Do you agree with these headers?</a:t>
            </a:r>
            <a:endParaRPr lang="en-GB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97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F26BB-E73F-01B6-131D-3C69E6838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3999EE-E885-4A74-60E4-1EADBE4E8742}"/>
              </a:ext>
            </a:extLst>
          </p:cNvPr>
          <p:cNvSpPr txBox="1"/>
          <p:nvPr/>
        </p:nvSpPr>
        <p:spPr>
          <a:xfrm>
            <a:off x="465077" y="2232391"/>
            <a:ext cx="8517449" cy="3546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 will include a 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small number of ‘transformative projects’ best delivered at a GM footprint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achieved collaboratively by GMCA, local authorities, NHSGM and the VCFSE sector, aimed at removing barriers and enabling more effective partnership working. 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will be enabled through a long-term funding agreement aligned with the new Accord’s intentions provided by the Accord’s GM-level partners.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DBD84-285F-6BB4-0BB5-E96D544D9DD8}"/>
              </a:ext>
            </a:extLst>
          </p:cNvPr>
          <p:cNvSpPr txBox="1"/>
          <p:nvPr/>
        </p:nvSpPr>
        <p:spPr>
          <a:xfrm>
            <a:off x="465076" y="906828"/>
            <a:ext cx="11358789" cy="1077218"/>
          </a:xfrm>
          <a:prstGeom prst="rect">
            <a:avLst/>
          </a:prstGeom>
          <a:solidFill>
            <a:srgbClr val="99F2C6"/>
          </a:solidFill>
        </p:spPr>
        <p:txBody>
          <a:bodyPr wrap="square" rtlCol="0">
            <a:spAutoFit/>
          </a:bodyPr>
          <a:lstStyle/>
          <a:p>
            <a:r>
              <a:rPr lang="en-GB" sz="3200" b="1" kern="100" dirty="0">
                <a:solidFill>
                  <a:schemeClr val="bg1">
                    <a:lumMod val="1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An agreed programme of work to be funded and delivered at a GM footprint</a:t>
            </a:r>
            <a:endParaRPr lang="en-GB"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" name="Picture 2" descr="A green squares with a black circle&#10;&#10;AI-generated content may be incorrect.">
            <a:extLst>
              <a:ext uri="{FF2B5EF4-FFF2-40B4-BE49-F238E27FC236}">
                <a16:creationId xmlns:a16="http://schemas.microsoft.com/office/drawing/2014/main" id="{15D007A2-5E5B-0BB2-D686-E150E6791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01" y="2232391"/>
            <a:ext cx="2505864" cy="25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06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8912C-37E7-495E-6199-56BE2B05E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10A0BA-5083-5B77-D010-45E87A71F745}"/>
              </a:ext>
            </a:extLst>
          </p:cNvPr>
          <p:cNvSpPr txBox="1"/>
          <p:nvPr/>
        </p:nvSpPr>
        <p:spPr>
          <a:xfrm>
            <a:off x="-133512" y="-117062"/>
            <a:ext cx="12173167" cy="1581274"/>
          </a:xfrm>
          <a:prstGeom prst="rect">
            <a:avLst/>
          </a:prstGeom>
          <a:solidFill>
            <a:srgbClr val="99F2C6"/>
          </a:solidFill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845454-A1D1-AC37-40D4-6BBD56C25D2F}"/>
              </a:ext>
            </a:extLst>
          </p:cNvPr>
          <p:cNvSpPr txBox="1">
            <a:spLocks/>
          </p:cNvSpPr>
          <p:nvPr/>
        </p:nvSpPr>
        <p:spPr>
          <a:xfrm>
            <a:off x="152345" y="13378"/>
            <a:ext cx="11758606" cy="13558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100" b="1" dirty="0">
                <a:solidFill>
                  <a:srgbClr val="1B5036"/>
                </a:solidFill>
                <a:latin typeface="Aptos Display" panose="020B0004020202020204" pitchFamily="34" charset="0"/>
              </a:rPr>
              <a:t>GM Transformational Projects: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1B5036"/>
                </a:solidFill>
                <a:latin typeface="Aptos Display" panose="020B0004020202020204" pitchFamily="34" charset="0"/>
              </a:rPr>
              <a:t>What are the specific pieces of work we need to deliver that are coordinated at GM level?  </a:t>
            </a:r>
            <a:r>
              <a:rPr lang="en-US" sz="2600" dirty="0">
                <a:solidFill>
                  <a:srgbClr val="1B5036"/>
                </a:solidFill>
                <a:latin typeface="Aptos Display" panose="020B0004020202020204" pitchFamily="34" charset="0"/>
              </a:rPr>
              <a:t>                                                          e.g. data &amp; intelligence, influencing of GM systems</a:t>
            </a:r>
            <a:endParaRPr lang="en-US" sz="2600" b="1" dirty="0">
              <a:solidFill>
                <a:srgbClr val="1B5036"/>
              </a:solidFill>
              <a:latin typeface="Aptos Display" panose="020B000402020202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1B5036"/>
                </a:solidFill>
                <a:latin typeface="Aptos Display" panose="020B0004020202020204" pitchFamily="34" charset="0"/>
              </a:rPr>
              <a:t>What is better driven at locality - or joined up/spread/shared?</a:t>
            </a:r>
            <a:endParaRPr lang="en-GB" sz="2600" b="1" dirty="0">
              <a:solidFill>
                <a:srgbClr val="1B5036"/>
              </a:solidFill>
              <a:latin typeface="Aptos Display" panose="020B000402020202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rgbClr val="1B503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3BB18-849B-9614-7D73-5E2B53A7E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45" y="1796530"/>
            <a:ext cx="9658061" cy="4729090"/>
          </a:xfrm>
        </p:spPr>
        <p:txBody>
          <a:bodyPr>
            <a:normAutofit/>
          </a:bodyPr>
          <a:lstStyle/>
          <a:p>
            <a:pPr lvl="0"/>
            <a:r>
              <a:rPr lang="en-GB" sz="1700" b="1" dirty="0">
                <a:solidFill>
                  <a:srgbClr val="000000"/>
                </a:solidFill>
                <a:highlight>
                  <a:srgbClr val="FFFFFF"/>
                </a:highlight>
              </a:rPr>
              <a:t>Influencing GM systems </a:t>
            </a:r>
            <a:r>
              <a:rPr lang="en-GB" sz="1700" dirty="0">
                <a:solidFill>
                  <a:srgbClr val="000000"/>
                </a:solidFill>
                <a:highlight>
                  <a:srgbClr val="FFFFFF"/>
                </a:highlight>
              </a:rPr>
              <a:t>– specifically around Integrated Settlement, NHS 10 Year </a:t>
            </a:r>
            <a:r>
              <a:rPr lang="en-GB" sz="1700" dirty="0">
                <a:solidFill>
                  <a:srgbClr val="000000"/>
                </a:solidFill>
              </a:rPr>
              <a:t>Plan, Live Well, Acute Trust direction of travel</a:t>
            </a:r>
          </a:p>
          <a:p>
            <a:pPr lvl="0"/>
            <a:r>
              <a:rPr lang="en-US" sz="1700" dirty="0">
                <a:solidFill>
                  <a:srgbClr val="000000"/>
                </a:solidFill>
              </a:rPr>
              <a:t>Joint work to improve </a:t>
            </a:r>
            <a:r>
              <a:rPr lang="en-US" sz="1700" b="1" dirty="0">
                <a:solidFill>
                  <a:srgbClr val="000000"/>
                </a:solidFill>
              </a:rPr>
              <a:t>procurement processes, </a:t>
            </a:r>
            <a:r>
              <a:rPr lang="en-US" sz="1700" dirty="0">
                <a:solidFill>
                  <a:srgbClr val="000000"/>
                </a:solidFill>
              </a:rPr>
              <a:t>for example to improve the way the inherent social value of VCFSE organisations is </a:t>
            </a:r>
            <a:r>
              <a:rPr lang="en-US" sz="1700" dirty="0" err="1">
                <a:solidFill>
                  <a:srgbClr val="000000"/>
                </a:solidFill>
              </a:rPr>
              <a:t>recognised</a:t>
            </a:r>
            <a:endParaRPr lang="en-US" sz="1700" b="1" dirty="0">
              <a:solidFill>
                <a:srgbClr val="000000"/>
              </a:solidFill>
            </a:endParaRPr>
          </a:p>
          <a:p>
            <a:pPr lvl="0"/>
            <a:r>
              <a:rPr lang="en-US" sz="1700" dirty="0">
                <a:solidFill>
                  <a:srgbClr val="000000"/>
                </a:solidFill>
              </a:rPr>
              <a:t>Support to assist the </a:t>
            </a:r>
            <a:r>
              <a:rPr lang="en-US" sz="1700" b="1" dirty="0">
                <a:solidFill>
                  <a:srgbClr val="000000"/>
                </a:solidFill>
              </a:rPr>
              <a:t>collaboration of VCFSE providers </a:t>
            </a:r>
            <a:r>
              <a:rPr lang="en-US" sz="1700" dirty="0">
                <a:solidFill>
                  <a:srgbClr val="000000"/>
                </a:solidFill>
              </a:rPr>
              <a:t>to win contracts together</a:t>
            </a:r>
          </a:p>
          <a:p>
            <a:pPr lvl="0"/>
            <a:r>
              <a:rPr lang="en-US" sz="1700" dirty="0">
                <a:solidFill>
                  <a:srgbClr val="000000"/>
                </a:solidFill>
              </a:rPr>
              <a:t>Better </a:t>
            </a:r>
            <a:r>
              <a:rPr lang="en-US" sz="1700" b="1" dirty="0">
                <a:solidFill>
                  <a:srgbClr val="000000"/>
                </a:solidFill>
              </a:rPr>
              <a:t>collection of insight &amp; evidence</a:t>
            </a:r>
            <a:r>
              <a:rPr lang="en-US" sz="1700" dirty="0">
                <a:solidFill>
                  <a:srgbClr val="000000"/>
                </a:solidFill>
              </a:rPr>
              <a:t>, economic and other </a:t>
            </a:r>
            <a:r>
              <a:rPr lang="en-US" sz="1700" b="1" dirty="0">
                <a:solidFill>
                  <a:srgbClr val="000000"/>
                </a:solidFill>
              </a:rPr>
              <a:t>data</a:t>
            </a:r>
            <a:r>
              <a:rPr lang="en-US" sz="1700" dirty="0">
                <a:solidFill>
                  <a:srgbClr val="000000"/>
                </a:solidFill>
              </a:rPr>
              <a:t> for lobbying</a:t>
            </a:r>
          </a:p>
          <a:p>
            <a:r>
              <a:rPr lang="en-GB" sz="1700" b="1" dirty="0">
                <a:solidFill>
                  <a:srgbClr val="000000"/>
                </a:solidFill>
              </a:rPr>
              <a:t>Shared</a:t>
            </a:r>
            <a:r>
              <a:rPr lang="en-GB" sz="1700" dirty="0">
                <a:solidFill>
                  <a:srgbClr val="000000"/>
                </a:solidFill>
              </a:rPr>
              <a:t> </a:t>
            </a:r>
            <a:r>
              <a:rPr lang="en-GB" sz="1700" b="1" dirty="0">
                <a:solidFill>
                  <a:srgbClr val="000000"/>
                </a:solidFill>
              </a:rPr>
              <a:t>participatory approaches </a:t>
            </a:r>
            <a:r>
              <a:rPr lang="en-GB" sz="1700" dirty="0">
                <a:solidFill>
                  <a:srgbClr val="000000"/>
                </a:solidFill>
              </a:rPr>
              <a:t>which include </a:t>
            </a:r>
            <a:r>
              <a:rPr lang="en-GB" sz="1700" b="1" dirty="0">
                <a:solidFill>
                  <a:srgbClr val="000000"/>
                </a:solidFill>
              </a:rPr>
              <a:t>co-design </a:t>
            </a:r>
            <a:r>
              <a:rPr lang="en-GB" sz="1700" dirty="0">
                <a:solidFill>
                  <a:srgbClr val="000000"/>
                </a:solidFill>
              </a:rPr>
              <a:t>and </a:t>
            </a:r>
            <a:r>
              <a:rPr lang="en-GB" sz="1700" b="1" dirty="0">
                <a:solidFill>
                  <a:srgbClr val="000000"/>
                </a:solidFill>
              </a:rPr>
              <a:t>co-production </a:t>
            </a:r>
            <a:r>
              <a:rPr lang="en-GB" sz="1700" dirty="0">
                <a:solidFill>
                  <a:srgbClr val="000000"/>
                </a:solidFill>
              </a:rPr>
              <a:t>-  recognising the voice of lived experience</a:t>
            </a:r>
            <a:endParaRPr lang="en-US" sz="1700" dirty="0">
              <a:solidFill>
                <a:srgbClr val="000000"/>
              </a:solidFill>
            </a:endParaRPr>
          </a:p>
          <a:p>
            <a:r>
              <a:rPr lang="en-US" sz="1700" dirty="0">
                <a:solidFill>
                  <a:srgbClr val="000000"/>
                </a:solidFill>
              </a:rPr>
              <a:t>A diversity of strategic VCFSE representatives are </a:t>
            </a:r>
            <a:r>
              <a:rPr lang="en-US" sz="1700" b="1" dirty="0">
                <a:solidFill>
                  <a:srgbClr val="000000"/>
                </a:solidFill>
              </a:rPr>
              <a:t>respected, meaningfully invited, supported, and mapped</a:t>
            </a:r>
          </a:p>
          <a:p>
            <a:r>
              <a:rPr lang="en-US" sz="1700" dirty="0">
                <a:solidFill>
                  <a:srgbClr val="000000"/>
                </a:solidFill>
              </a:rPr>
              <a:t>VCFSE sector leaders well briefed for influencing e.g.,</a:t>
            </a:r>
            <a:r>
              <a:rPr lang="en-US" sz="1700" b="1" dirty="0">
                <a:solidFill>
                  <a:srgbClr val="000000"/>
                </a:solidFill>
              </a:rPr>
              <a:t> key message briefings</a:t>
            </a:r>
          </a:p>
          <a:p>
            <a:r>
              <a:rPr lang="en-US" sz="1700" b="1" dirty="0">
                <a:solidFill>
                  <a:srgbClr val="000000"/>
                </a:solidFill>
              </a:rPr>
              <a:t>New public sector approach to equalities impact assessments </a:t>
            </a:r>
            <a:r>
              <a:rPr lang="en-US" sz="1700" dirty="0">
                <a:solidFill>
                  <a:srgbClr val="000000"/>
                </a:solidFill>
              </a:rPr>
              <a:t>using intersectional equity and inclusion organisations for consultancy and accountability</a:t>
            </a:r>
          </a:p>
          <a:p>
            <a:r>
              <a:rPr lang="en-US" sz="1700" b="1" dirty="0">
                <a:solidFill>
                  <a:srgbClr val="000000"/>
                </a:solidFill>
              </a:rPr>
              <a:t>Influencing national policy together </a:t>
            </a:r>
            <a:r>
              <a:rPr lang="en-US" sz="1700" dirty="0">
                <a:solidFill>
                  <a:srgbClr val="000000"/>
                </a:solidFill>
              </a:rPr>
              <a:t>for the benefit of communities</a:t>
            </a:r>
            <a:endParaRPr lang="en-GB" sz="1700" dirty="0">
              <a:solidFill>
                <a:srgbClr val="000000"/>
              </a:solidFill>
            </a:endParaRP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9EE8CBE7-470B-AD7B-B4C9-BFA61DC0F647}"/>
              </a:ext>
            </a:extLst>
          </p:cNvPr>
          <p:cNvSpPr/>
          <p:nvPr/>
        </p:nvSpPr>
        <p:spPr>
          <a:xfrm>
            <a:off x="9629531" y="3671805"/>
            <a:ext cx="2637684" cy="2727076"/>
          </a:xfrm>
          <a:prstGeom prst="irregularSeal1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>
                    <a:lumMod val="10000"/>
                  </a:schemeClr>
                </a:solidFill>
              </a:rPr>
              <a:t>“</a:t>
            </a:r>
            <a:r>
              <a:rPr lang="en-US" sz="1400" i="1" dirty="0">
                <a:solidFill>
                  <a:schemeClr val="bg1">
                    <a:lumMod val="10000"/>
                  </a:schemeClr>
                </a:solidFill>
              </a:rPr>
              <a:t>Must be impact led with measurable outcomes”</a:t>
            </a:r>
            <a:endParaRPr lang="en-GB" i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6DB22F54-2BAE-ECC2-D8F4-BB7982303213}"/>
              </a:ext>
            </a:extLst>
          </p:cNvPr>
          <p:cNvSpPr/>
          <p:nvPr/>
        </p:nvSpPr>
        <p:spPr>
          <a:xfrm>
            <a:off x="9629531" y="1319409"/>
            <a:ext cx="2410124" cy="2238325"/>
          </a:xfrm>
          <a:prstGeom prst="irregularSeal1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bg1">
                    <a:lumMod val="10000"/>
                  </a:schemeClr>
                </a:solidFill>
              </a:rPr>
              <a:t>“We need to do less to achieve more”</a:t>
            </a:r>
            <a:endParaRPr lang="en-GB" sz="1400" i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64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5008E-8746-7DD7-AC4D-06B5B460D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7A64390-9A10-6B41-C270-F3A78B7051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06" y="1951806"/>
            <a:ext cx="4831614" cy="2954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C9E3EA-B655-952A-3F25-3D69A32F2393}"/>
              </a:ext>
            </a:extLst>
          </p:cNvPr>
          <p:cNvSpPr txBox="1"/>
          <p:nvPr/>
        </p:nvSpPr>
        <p:spPr>
          <a:xfrm>
            <a:off x="783752" y="1443841"/>
            <a:ext cx="66858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</a:rPr>
              <a:t>Do you agree with the feedback so far? </a:t>
            </a:r>
          </a:p>
          <a:p>
            <a:endParaRPr lang="en-US" sz="5400" b="1" dirty="0">
              <a:solidFill>
                <a:srgbClr val="000000"/>
              </a:solidFill>
            </a:endParaRPr>
          </a:p>
          <a:p>
            <a:r>
              <a:rPr lang="en-US" sz="5400" b="1" dirty="0">
                <a:solidFill>
                  <a:srgbClr val="000000"/>
                </a:solidFill>
              </a:rPr>
              <a:t>Share your views!</a:t>
            </a:r>
            <a:endParaRPr lang="en-GB" sz="3200" b="1" dirty="0">
              <a:solidFill>
                <a:srgbClr val="000000"/>
              </a:solidFill>
            </a:endParaRPr>
          </a:p>
          <a:p>
            <a:pPr lvl="1"/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37670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17C255-02F2-5B1B-3EEB-07CB20DF7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16" y="379844"/>
            <a:ext cx="1810670" cy="15748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07002" y="665828"/>
            <a:ext cx="7755741" cy="5217585"/>
          </a:xfr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600" b="1" i="0" u="none" strike="noStrike" kern="1200" cap="none" spc="0" normalizeH="0" baseline="0" noProof="0" dirty="0">
                <a:ln>
                  <a:noFill/>
                </a:ln>
                <a:solidFill>
                  <a:srgbClr val="1B503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About: </a:t>
            </a:r>
            <a:r>
              <a:rPr kumimoji="0" lang="en-GB" sz="4600" i="0" u="none" strike="noStrike" kern="1200" cap="none" spc="0" normalizeH="0" baseline="0" noProof="0" dirty="0">
                <a:ln>
                  <a:noFill/>
                </a:ln>
                <a:solidFill>
                  <a:srgbClr val="1B503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Greater Manchester VCFSE Accord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B5036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It’s a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collaboration agreement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between the Mayor of Greater Manchester, Combined Authority and the Greater Manchester Integrated Care System and the VCFSE sector based on a relationship of trust.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Formally approved by the GMCA, NHS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and all 10 Local Authorities individually.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</a:rPr>
              <a:t>It’s delivered t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hrough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</a:p>
          <a:p>
            <a:pPr marL="685789" lvl="1">
              <a:lnSpc>
                <a:spcPct val="100000"/>
              </a:lnSpc>
              <a:defRPr/>
            </a:pPr>
            <a:r>
              <a:rPr lang="en-GB" sz="2200" dirty="0">
                <a:solidFill>
                  <a:prstClr val="black"/>
                </a:solidFill>
              </a:rPr>
              <a:t>A </a:t>
            </a:r>
            <a:r>
              <a:rPr lang="en-GB" sz="2200" b="1" dirty="0">
                <a:solidFill>
                  <a:prstClr val="black"/>
                </a:solidFill>
              </a:rPr>
              <a:t>shared understanding </a:t>
            </a:r>
            <a:r>
              <a:rPr lang="en-GB" sz="2200" dirty="0">
                <a:solidFill>
                  <a:prstClr val="black"/>
                </a:solidFill>
              </a:rPr>
              <a:t>of the contribution that VCSE organisations make</a:t>
            </a:r>
          </a:p>
          <a:p>
            <a:pPr marL="685789" lvl="1">
              <a:lnSpc>
                <a:spcPct val="100000"/>
              </a:lnSpc>
              <a:defRPr/>
            </a:pPr>
            <a:r>
              <a:rPr lang="en-GB" sz="2200" dirty="0">
                <a:solidFill>
                  <a:prstClr val="black"/>
                </a:solidFill>
              </a:rPr>
              <a:t>By </a:t>
            </a:r>
            <a:r>
              <a:rPr lang="en-GB" sz="2200" b="1" dirty="0">
                <a:solidFill>
                  <a:prstClr val="black"/>
                </a:solidFill>
              </a:rPr>
              <a:t>building effective partnerships </a:t>
            </a:r>
            <a:r>
              <a:rPr lang="en-GB" sz="2200" dirty="0">
                <a:solidFill>
                  <a:prstClr val="black"/>
                </a:solidFill>
              </a:rPr>
              <a:t>and relationships between the statutory sector and VCFSE</a:t>
            </a:r>
          </a:p>
          <a:p>
            <a:pPr marL="685789" lvl="1">
              <a:lnSpc>
                <a:spcPct val="100000"/>
              </a:lnSpc>
              <a:defRPr/>
            </a:pPr>
            <a:r>
              <a:rPr lang="en-GB" sz="2200" dirty="0">
                <a:solidFill>
                  <a:prstClr val="black"/>
                </a:solidFill>
              </a:rPr>
              <a:t>Through a </a:t>
            </a:r>
            <a:r>
              <a:rPr lang="en-GB" sz="2200" b="1" dirty="0">
                <a:solidFill>
                  <a:prstClr val="black"/>
                </a:solidFill>
              </a:rPr>
              <a:t>5-year iterative programme of enabling work </a:t>
            </a:r>
            <a:r>
              <a:rPr lang="en-GB" sz="2200" dirty="0">
                <a:solidFill>
                  <a:prstClr val="black"/>
                </a:solidFill>
              </a:rPr>
              <a:t>driven at a GM-wide footprint, which aims to maximise the ability of VCFSE organisations to achieve better outcomes.</a:t>
            </a:r>
          </a:p>
          <a:p>
            <a:pPr marL="0" lvl="0" indent="0">
              <a:lnSpc>
                <a:spcPct val="100000"/>
              </a:lnSpc>
              <a:buNone/>
              <a:defRPr/>
            </a:pPr>
            <a:r>
              <a:rPr lang="en-GB" sz="2600" b="1" dirty="0">
                <a:solidFill>
                  <a:srgbClr val="1B5036"/>
                </a:solidFill>
              </a:rPr>
              <a:t>The agreement so far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GB" sz="2200" dirty="0">
                <a:solidFill>
                  <a:prstClr val="black"/>
                </a:solidFill>
              </a:rPr>
              <a:t>An agreement has been in place since September 2021.</a:t>
            </a:r>
          </a:p>
          <a:p>
            <a:pPr marL="0" lvl="0" indent="0">
              <a:lnSpc>
                <a:spcPct val="100000"/>
              </a:lnSpc>
              <a:buNone/>
              <a:defRPr/>
            </a:pPr>
            <a:r>
              <a:rPr lang="en-GB" sz="2200" dirty="0">
                <a:solidFill>
                  <a:prstClr val="black"/>
                </a:solidFill>
              </a:rPr>
              <a:t>It’s built from early collaboration with the VCFSE sector during the creation of GMCA in 2016 &amp; 2017 Memorandum of Understanding.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04BB7E-2FDA-0E89-8FC2-B3342448B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56" y="1353132"/>
            <a:ext cx="2651990" cy="1767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53E633-2808-EA6F-496E-1D96180AC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47" y="2362230"/>
            <a:ext cx="1150394" cy="1611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26590-B3F2-CE98-9420-A82A2CD79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232" y="2777877"/>
            <a:ext cx="1644503" cy="1302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2255E0-0B4C-1C04-5B01-3B9281DE03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816" y="3700527"/>
            <a:ext cx="2870503" cy="860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4F2ACD-0FEC-C739-CF3F-2C94940A9D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11" y="4572098"/>
            <a:ext cx="2098969" cy="1036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390EC-01B2-28DE-BEAF-1792E46156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6083" y="4968369"/>
            <a:ext cx="1786283" cy="134123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688E4D-99E0-2D48-D175-9103BB55DC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4677" y="1199625"/>
            <a:ext cx="7634317" cy="101969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prstClr val="black"/>
                </a:solidFill>
                <a:cs typeface="Arial" panose="020B0604020202020204" pitchFamily="34" charset="0"/>
              </a:rPr>
              <a:t>An agreement for how the Voluntary, Community, Faith and Social Enterprise (VCFSE) sector works together with the public sector </a:t>
            </a:r>
            <a:r>
              <a:rPr lang="en-GB" sz="1800" b="1" dirty="0">
                <a:solidFill>
                  <a:prstClr val="black"/>
                </a:solidFill>
                <a:cs typeface="Arial" panose="020B0604020202020204" pitchFamily="34" charset="0"/>
              </a:rPr>
              <a:t>to improve outcomes for Greater Manchester’s communities and citizens.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68740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CFE59-11BE-FAA2-862D-8BF32D37D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C82C-EBFF-5D29-B68C-CDC276231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11965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1B5036"/>
                </a:solidFill>
              </a:rPr>
              <a:t>Current context </a:t>
            </a:r>
            <a:endParaRPr lang="en-GB" dirty="0">
              <a:solidFill>
                <a:srgbClr val="1B503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3C2-7D71-8CCC-A771-831F153F7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85" y="1221934"/>
            <a:ext cx="11212830" cy="486913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sz="2400" dirty="0">
                <a:latin typeface="Atkinson Hyperlegible" pitchFamily="50" charset="0"/>
              </a:rPr>
              <a:t>Refreshed </a:t>
            </a:r>
            <a:r>
              <a:rPr lang="en-US" sz="2400" b="1" dirty="0">
                <a:latin typeface="Atkinson Hyperlegible" pitchFamily="50" charset="0"/>
                <a:hlinkClick r:id="rId3"/>
              </a:rPr>
              <a:t>Greater Manchester Strategy </a:t>
            </a:r>
            <a:r>
              <a:rPr lang="en-US" sz="2400" dirty="0">
                <a:latin typeface="Atkinson Hyperlegible" pitchFamily="50" charset="0"/>
              </a:rPr>
              <a:t>(GMS) </a:t>
            </a:r>
          </a:p>
          <a:p>
            <a:endParaRPr lang="en-US" sz="2400" dirty="0">
              <a:latin typeface="Atkinson Hyperlegible" pitchFamily="50" charset="0"/>
            </a:endParaRPr>
          </a:p>
          <a:p>
            <a:r>
              <a:rPr lang="en-US" sz="2400" b="1" dirty="0">
                <a:latin typeface="Atkinson Hyperlegible" pitchFamily="50" charset="0"/>
                <a:hlinkClick r:id="rId4"/>
              </a:rPr>
              <a:t>NHS 10-year plan </a:t>
            </a:r>
            <a:endParaRPr lang="en-US" sz="2400" b="1" dirty="0">
              <a:latin typeface="Atkinson Hyperlegible" pitchFamily="50" charset="0"/>
            </a:endParaRPr>
          </a:p>
          <a:p>
            <a:pPr>
              <a:buFontTx/>
              <a:buChar char="-"/>
            </a:pPr>
            <a:endParaRPr lang="en-US" sz="2400" dirty="0">
              <a:highlight>
                <a:srgbClr val="FFFF00"/>
              </a:highlight>
              <a:latin typeface="Atkinson Hyperlegible" pitchFamily="50" charset="0"/>
            </a:endParaRPr>
          </a:p>
          <a:p>
            <a:r>
              <a:rPr lang="en-GB" sz="2400" b="1" dirty="0">
                <a:latin typeface="Atkinson Hyperlegible" pitchFamily="50" charset="0"/>
                <a:hlinkClick r:id="rId5"/>
              </a:rPr>
              <a:t>GM Integrated Settlement</a:t>
            </a:r>
            <a:endParaRPr lang="en-GB" sz="2400" b="1" dirty="0">
              <a:latin typeface="Atkinson Hyperlegible" pitchFamily="50" charset="0"/>
            </a:endParaRPr>
          </a:p>
          <a:p>
            <a:endParaRPr lang="en-GB" sz="2400" dirty="0">
              <a:latin typeface="Atkinson Hyperlegible" pitchFamily="50" charset="0"/>
            </a:endParaRPr>
          </a:p>
          <a:p>
            <a:r>
              <a:rPr lang="en-US" sz="2400" b="1" dirty="0">
                <a:latin typeface="Atkinson Hyperlegible" pitchFamily="50" charset="0"/>
                <a:hlinkClick r:id="rId6"/>
              </a:rPr>
              <a:t>GM VCFSE Manifesto 2024-28</a:t>
            </a:r>
            <a:r>
              <a:rPr lang="en-US" sz="2400" b="1" dirty="0">
                <a:latin typeface="Atkinson Hyperlegible" pitchFamily="50" charset="0"/>
              </a:rPr>
              <a:t> </a:t>
            </a:r>
            <a:r>
              <a:rPr lang="en-US" sz="1800" dirty="0">
                <a:latin typeface="Atkinson Hyperlegible" pitchFamily="50" charset="0"/>
              </a:rPr>
              <a:t>(see next slide)</a:t>
            </a:r>
          </a:p>
          <a:p>
            <a:endParaRPr lang="en-US" sz="2400" b="1" dirty="0">
              <a:latin typeface="Atkinson Hyperlegible" pitchFamily="50" charset="0"/>
            </a:endParaRPr>
          </a:p>
          <a:p>
            <a:r>
              <a:rPr lang="en-US" sz="2400" b="1" dirty="0">
                <a:latin typeface="Atkinson Hyperlegible" pitchFamily="50" charset="0"/>
                <a:hlinkClick r:id="rId7"/>
              </a:rPr>
              <a:t>GM Live Well  </a:t>
            </a:r>
            <a:endParaRPr lang="en-US" sz="2400" b="1" dirty="0">
              <a:latin typeface="Atkinson Hyperlegible" pitchFamily="50" charset="0"/>
            </a:endParaRPr>
          </a:p>
          <a:p>
            <a:endParaRPr lang="en-US" sz="2400" b="1" dirty="0">
              <a:latin typeface="Atkinson Hyperlegible" pitchFamily="50" charset="0"/>
            </a:endParaRPr>
          </a:p>
          <a:p>
            <a:r>
              <a:rPr lang="en-US" sz="2400" b="1" dirty="0">
                <a:latin typeface="Atkinson Hyperlegible" pitchFamily="50" charset="0"/>
              </a:rPr>
              <a:t>VCFSE Strategies in each of the 10 local GM boroughs</a:t>
            </a:r>
          </a:p>
          <a:p>
            <a:pPr marL="0" indent="0">
              <a:buNone/>
            </a:pPr>
            <a:endParaRPr lang="en-US" sz="2400" dirty="0">
              <a:latin typeface="Atkinson Hyperlegible" pitchFamily="50" charset="0"/>
            </a:endParaRPr>
          </a:p>
          <a:p>
            <a:pPr marL="0" indent="0">
              <a:buNone/>
            </a:pPr>
            <a:endParaRPr lang="en-US" dirty="0">
              <a:latin typeface="Atkinson Hyperlegible" pitchFamily="50" charset="0"/>
            </a:endParaRPr>
          </a:p>
          <a:p>
            <a:pPr marL="0" indent="0">
              <a:buNone/>
            </a:pPr>
            <a:endParaRPr lang="en-US" dirty="0">
              <a:latin typeface="Atkinson Hyperlegible" pitchFamily="50" charset="0"/>
            </a:endParaRPr>
          </a:p>
          <a:p>
            <a:pPr marL="0" indent="0">
              <a:buNone/>
            </a:pPr>
            <a:endParaRPr lang="en-US" dirty="0">
              <a:latin typeface="Atkinson Hyperlegible" pitchFamily="50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CCF42-D7E5-E7E7-DE60-9351B15E7C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0418" y="3343586"/>
            <a:ext cx="2031997" cy="2862858"/>
          </a:xfrm>
          <a:prstGeom prst="rect">
            <a:avLst/>
          </a:prstGeom>
        </p:spPr>
      </p:pic>
      <p:pic>
        <p:nvPicPr>
          <p:cNvPr id="6146" name="Picture 2" descr="Live Well logo.">
            <a:extLst>
              <a:ext uri="{FF2B5EF4-FFF2-40B4-BE49-F238E27FC236}">
                <a16:creationId xmlns:a16="http://schemas.microsoft.com/office/drawing/2014/main" id="{78D53D1A-B08D-8203-D8ED-1E6644B8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14" y="4719659"/>
            <a:ext cx="2470381" cy="57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ABE37E-03B4-ABB2-CFDE-51FBE0C2B0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9016" y="643596"/>
            <a:ext cx="3603399" cy="2732248"/>
          </a:xfrm>
          <a:prstGeom prst="rect">
            <a:avLst/>
          </a:prstGeom>
        </p:spPr>
      </p:pic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0AE421D5-18AC-75B2-11EC-B1B1F9EC7B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648" y="3429000"/>
            <a:ext cx="2585515" cy="104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2718D5-FB04-5D03-37C1-7E6559352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F44E-CE69-5073-8536-EC3C8F2B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96" y="-80293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US" sz="4000" dirty="0"/>
              <a:t>GM VCFSE Manifesto 2024-28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FE815-FDDF-FF77-7E57-CF91B3954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62" y="1036588"/>
            <a:ext cx="7037789" cy="373729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numCol="1"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Continue to embed VCFSE sector as an equal partner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Listening city region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Embed VCFSE in public service delivery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Building caring, resilient communities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A ‘community wealth’ city region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Champion and value our workforce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03F28-DD8D-C97D-B206-9243B54F8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773" y="314689"/>
            <a:ext cx="3979368" cy="56214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E5B107-1231-C70F-819F-BB635E928EA6}"/>
              </a:ext>
            </a:extLst>
          </p:cNvPr>
          <p:cNvSpPr txBox="1"/>
          <p:nvPr/>
        </p:nvSpPr>
        <p:spPr>
          <a:xfrm>
            <a:off x="292262" y="5082748"/>
            <a:ext cx="7037790" cy="1477328"/>
          </a:xfrm>
          <a:prstGeom prst="rect">
            <a:avLst/>
          </a:prstGeom>
          <a:solidFill>
            <a:srgbClr val="B4506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Key policy areas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arts and culture;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green communities;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homelessness and planning;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refugees, asylum seekers &amp; people subject to immigration control.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DCEF27-D8B0-3E83-D6DF-FB283CC8812B}"/>
              </a:ext>
            </a:extLst>
          </p:cNvPr>
          <p:cNvSpPr txBox="1"/>
          <p:nvPr/>
        </p:nvSpPr>
        <p:spPr>
          <a:xfrm>
            <a:off x="7800773" y="6057782"/>
            <a:ext cx="397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Atkinson Hyperlegible" pitchFamily="50" charset="0"/>
                <a:hlinkClick r:id="rId4"/>
              </a:rPr>
              <a:t>Read the full manifesto here: GM VCFSE Manifesto 2024-28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6910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06E2E-C40E-A84F-9792-E59F4EAC0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squares with a black circle&#10;&#10;AI-generated content may be incorrect.">
            <a:extLst>
              <a:ext uri="{FF2B5EF4-FFF2-40B4-BE49-F238E27FC236}">
                <a16:creationId xmlns:a16="http://schemas.microsoft.com/office/drawing/2014/main" id="{09731B83-15C2-3353-CD27-37D257643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593" y="2453610"/>
            <a:ext cx="2379647" cy="23796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F6799-4A38-D466-DCF7-E0978CA93A5C}"/>
              </a:ext>
            </a:extLst>
          </p:cNvPr>
          <p:cNvSpPr txBox="1"/>
          <p:nvPr/>
        </p:nvSpPr>
        <p:spPr>
          <a:xfrm>
            <a:off x="726736" y="4613941"/>
            <a:ext cx="8220160" cy="784830"/>
          </a:xfrm>
          <a:prstGeom prst="rect">
            <a:avLst/>
          </a:prstGeom>
          <a:solidFill>
            <a:srgbClr val="99F2C6"/>
          </a:solidFill>
        </p:spPr>
        <p:txBody>
          <a:bodyPr wrap="square" rtlCol="0">
            <a:spAutoFit/>
          </a:bodyPr>
          <a:lstStyle/>
          <a:p>
            <a:r>
              <a:rPr lang="en-GB" sz="3600" b="1" kern="100" dirty="0">
                <a:solidFill>
                  <a:schemeClr val="bg1">
                    <a:lumMod val="1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GM-level Transformational Projects</a:t>
            </a:r>
          </a:p>
          <a:p>
            <a:endParaRPr lang="en-GB" sz="900" b="1" kern="100" dirty="0">
              <a:solidFill>
                <a:schemeClr val="bg1">
                  <a:lumMod val="1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A1F2B-7077-09F3-FF09-02119C89CB42}"/>
              </a:ext>
            </a:extLst>
          </p:cNvPr>
          <p:cNvSpPr txBox="1"/>
          <p:nvPr/>
        </p:nvSpPr>
        <p:spPr>
          <a:xfrm>
            <a:off x="726736" y="2366624"/>
            <a:ext cx="8220161" cy="707886"/>
          </a:xfrm>
          <a:prstGeom prst="rect">
            <a:avLst/>
          </a:prstGeom>
          <a:solidFill>
            <a:srgbClr val="308B5A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1. Values &amp; Principles </a:t>
            </a:r>
            <a:r>
              <a:rPr lang="en-US" sz="4000" dirty="0">
                <a:solidFill>
                  <a:schemeClr val="bg1"/>
                </a:solidFill>
              </a:rPr>
              <a:t>(agreement)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5031C-CE2C-FB35-41C2-2D3B449F69E1}"/>
              </a:ext>
            </a:extLst>
          </p:cNvPr>
          <p:cNvSpPr txBox="1"/>
          <p:nvPr/>
        </p:nvSpPr>
        <p:spPr>
          <a:xfrm>
            <a:off x="726736" y="3459505"/>
            <a:ext cx="8220160" cy="769441"/>
          </a:xfrm>
          <a:prstGeom prst="rect">
            <a:avLst/>
          </a:prstGeom>
          <a:solidFill>
            <a:srgbClr val="1B5036"/>
          </a:solidFill>
        </p:spPr>
        <p:txBody>
          <a:bodyPr wrap="square" rtlCol="0">
            <a:spAutoFit/>
          </a:bodyPr>
          <a:lstStyle/>
          <a:p>
            <a:r>
              <a:rPr lang="en-GB" sz="44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Taking action </a:t>
            </a:r>
            <a:r>
              <a:rPr lang="en-GB" sz="4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GB" sz="40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implementation</a:t>
            </a:r>
            <a:r>
              <a:rPr lang="en-GB" sz="4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34A63-64C6-51F7-2F10-18EB4483B36E}"/>
              </a:ext>
            </a:extLst>
          </p:cNvPr>
          <p:cNvSpPr txBox="1">
            <a:spLocks/>
          </p:cNvSpPr>
          <p:nvPr/>
        </p:nvSpPr>
        <p:spPr>
          <a:xfrm>
            <a:off x="543459" y="719524"/>
            <a:ext cx="10515600" cy="75537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Scope of Refresh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57F70-4DFA-C2F4-EF5E-2213920ECE43}"/>
              </a:ext>
            </a:extLst>
          </p:cNvPr>
          <p:cNvSpPr txBox="1"/>
          <p:nvPr/>
        </p:nvSpPr>
        <p:spPr>
          <a:xfrm>
            <a:off x="543459" y="1343129"/>
            <a:ext cx="11236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These are the three areas which we are looking to develop through this consultation/ engagement process.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7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CF4F8-A24E-6344-8F8F-6CD8C3C73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E2CBCDB-C1A8-5AD6-10C3-E099D1DE1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84" y="2687470"/>
            <a:ext cx="4066856" cy="2486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A13B74-261E-64B2-4C5B-3B2B16F0307D}"/>
              </a:ext>
            </a:extLst>
          </p:cNvPr>
          <p:cNvSpPr txBox="1"/>
          <p:nvPr/>
        </p:nvSpPr>
        <p:spPr>
          <a:xfrm>
            <a:off x="585073" y="2234512"/>
            <a:ext cx="76801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5036"/>
                </a:solidFill>
              </a:rPr>
              <a:t>30th April	</a:t>
            </a:r>
            <a:r>
              <a:rPr lang="en-GB" sz="2000" dirty="0">
                <a:solidFill>
                  <a:srgbClr val="1B5036"/>
                </a:solidFill>
              </a:rPr>
              <a:t>Accord Commitment Delivery Group Q4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5036"/>
                </a:solidFill>
              </a:rPr>
              <a:t>19th May 	</a:t>
            </a:r>
            <a:r>
              <a:rPr lang="en-GB" sz="2000" dirty="0">
                <a:solidFill>
                  <a:srgbClr val="1B5036"/>
                </a:solidFill>
              </a:rPr>
              <a:t>GMCA policy team meeting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5036"/>
                </a:solidFill>
              </a:rPr>
              <a:t>2nd June	</a:t>
            </a:r>
            <a:r>
              <a:rPr lang="en-GB" sz="2000" dirty="0">
                <a:solidFill>
                  <a:srgbClr val="1B5036"/>
                </a:solidFill>
              </a:rPr>
              <a:t>Early Commissioner Meeting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5036"/>
                </a:solidFill>
              </a:rPr>
              <a:t>11th June	</a:t>
            </a:r>
            <a:r>
              <a:rPr lang="en-GB" sz="2000" dirty="0">
                <a:solidFill>
                  <a:srgbClr val="1B5036"/>
                </a:solidFill>
              </a:rPr>
              <a:t>Accord Grant Leads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5036"/>
                </a:solidFill>
              </a:rPr>
              <a:t>12th  June	</a:t>
            </a:r>
            <a:r>
              <a:rPr lang="en-GB" sz="2000" dirty="0">
                <a:solidFill>
                  <a:srgbClr val="1B5036"/>
                </a:solidFill>
              </a:rPr>
              <a:t>GM=</a:t>
            </a:r>
            <a:r>
              <a:rPr lang="en-GB" sz="2000" dirty="0" err="1">
                <a:solidFill>
                  <a:srgbClr val="1B5036"/>
                </a:solidFill>
              </a:rPr>
              <a:t>EqAl</a:t>
            </a:r>
            <a:r>
              <a:rPr lang="en-GB" sz="2000" dirty="0">
                <a:solidFill>
                  <a:srgbClr val="1B5036"/>
                </a:solidFill>
              </a:rPr>
              <a:t> Away 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5036"/>
                </a:solidFill>
              </a:rPr>
              <a:t>18th Jun	</a:t>
            </a:r>
            <a:r>
              <a:rPr lang="en-GB" sz="2000" dirty="0">
                <a:solidFill>
                  <a:srgbClr val="1B5036"/>
                </a:solidFill>
              </a:rPr>
              <a:t>In-person VCFSE Leadership Group Meeting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5036"/>
                </a:solidFill>
              </a:rPr>
              <a:t>23rd June	</a:t>
            </a:r>
            <a:r>
              <a:rPr lang="en-GB" sz="2000" dirty="0">
                <a:solidFill>
                  <a:srgbClr val="1B5036"/>
                </a:solidFill>
              </a:rPr>
              <a:t>Accord Away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5036"/>
                </a:solidFill>
              </a:rPr>
              <a:t>24th June	</a:t>
            </a:r>
            <a:r>
              <a:rPr lang="en-GB" sz="2000" dirty="0">
                <a:solidFill>
                  <a:srgbClr val="1B5036"/>
                </a:solidFill>
              </a:rPr>
              <a:t>GM=</a:t>
            </a:r>
            <a:r>
              <a:rPr lang="en-GB" sz="2000" dirty="0" err="1">
                <a:solidFill>
                  <a:srgbClr val="1B5036"/>
                </a:solidFill>
              </a:rPr>
              <a:t>EqAl</a:t>
            </a:r>
            <a:r>
              <a:rPr lang="en-GB" sz="2000" dirty="0">
                <a:solidFill>
                  <a:srgbClr val="1B5036"/>
                </a:solidFill>
              </a:rPr>
              <a:t> Working Group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5036"/>
                </a:solidFill>
              </a:rPr>
              <a:t>7</a:t>
            </a:r>
            <a:r>
              <a:rPr lang="en-GB" sz="2000" b="1" baseline="30000" dirty="0">
                <a:solidFill>
                  <a:srgbClr val="1B5036"/>
                </a:solidFill>
              </a:rPr>
              <a:t>th </a:t>
            </a:r>
            <a:r>
              <a:rPr lang="en-GB" sz="2000" b="1" dirty="0">
                <a:solidFill>
                  <a:srgbClr val="1B5036"/>
                </a:solidFill>
              </a:rPr>
              <a:t>July               </a:t>
            </a:r>
            <a:r>
              <a:rPr lang="en-GB" sz="2000" dirty="0">
                <a:solidFill>
                  <a:srgbClr val="1B5036"/>
                </a:solidFill>
              </a:rPr>
              <a:t>GMCA Strategic Advisor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5036"/>
                </a:solidFill>
              </a:rPr>
              <a:t>9</a:t>
            </a:r>
            <a:r>
              <a:rPr lang="en-GB" sz="2000" b="1" baseline="30000" dirty="0">
                <a:solidFill>
                  <a:srgbClr val="1B5036"/>
                </a:solidFill>
              </a:rPr>
              <a:t>th</a:t>
            </a:r>
            <a:r>
              <a:rPr lang="en-GB" sz="2000" b="1" dirty="0">
                <a:solidFill>
                  <a:srgbClr val="1B5036"/>
                </a:solidFill>
              </a:rPr>
              <a:t> July               </a:t>
            </a:r>
            <a:r>
              <a:rPr lang="en-GB" sz="2000" dirty="0">
                <a:solidFill>
                  <a:srgbClr val="1B5036"/>
                </a:solidFill>
              </a:rPr>
              <a:t>Accord Grant Leads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B5036"/>
                </a:solidFill>
              </a:rPr>
              <a:t>29</a:t>
            </a:r>
            <a:r>
              <a:rPr lang="en-GB" sz="2000" b="1" baseline="30000" dirty="0">
                <a:solidFill>
                  <a:srgbClr val="1B5036"/>
                </a:solidFill>
              </a:rPr>
              <a:t>th</a:t>
            </a:r>
            <a:r>
              <a:rPr lang="en-GB" sz="2000" b="1" dirty="0">
                <a:solidFill>
                  <a:srgbClr val="1B5036"/>
                </a:solidFill>
              </a:rPr>
              <a:t> July            </a:t>
            </a:r>
            <a:r>
              <a:rPr lang="en-GB" sz="2000" dirty="0">
                <a:solidFill>
                  <a:srgbClr val="1B5036"/>
                </a:solidFill>
              </a:rPr>
              <a:t>Online GM VCFSE Leadership Group Meeting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C7D321-B426-A39B-B41F-28A128CE319B}"/>
              </a:ext>
            </a:extLst>
          </p:cNvPr>
          <p:cNvSpPr txBox="1">
            <a:spLocks/>
          </p:cNvSpPr>
          <p:nvPr/>
        </p:nvSpPr>
        <p:spPr>
          <a:xfrm>
            <a:off x="573198" y="435331"/>
            <a:ext cx="1051560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4000" dirty="0">
                <a:latin typeface="Aptos Display" panose="020B0004020202020204" pitchFamily="34" charset="0"/>
              </a:rPr>
              <a:t>Early Conversations</a:t>
            </a:r>
          </a:p>
          <a:p>
            <a:pPr>
              <a:lnSpc>
                <a:spcPct val="70000"/>
              </a:lnSpc>
            </a:pPr>
            <a:r>
              <a:rPr lang="en-US" sz="2800" i="1" dirty="0">
                <a:solidFill>
                  <a:srgbClr val="1B5036"/>
                </a:solidFill>
                <a:latin typeface="Aptos Display" panose="020B0004020202020204" pitchFamily="34" charset="0"/>
              </a:rPr>
              <a:t>Apr-Jul 2025</a:t>
            </a:r>
            <a:endParaRPr lang="en-GB" sz="2800" i="1" dirty="0">
              <a:solidFill>
                <a:srgbClr val="1B5036"/>
              </a:solidFill>
              <a:latin typeface="Aptos Display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D66E0E-3044-89E4-A709-C96B40C6E490}"/>
              </a:ext>
            </a:extLst>
          </p:cNvPr>
          <p:cNvSpPr txBox="1"/>
          <p:nvPr/>
        </p:nvSpPr>
        <p:spPr>
          <a:xfrm>
            <a:off x="573198" y="1420444"/>
            <a:ext cx="11045604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Dedicated meetings &amp; agenda items Apr-Jul have explored emerging lines of enquiry &amp; early thinking around a refreshed Accord’s purpose and scope</a:t>
            </a:r>
            <a:endParaRPr lang="en-GB" sz="2000" i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EF469-4D12-D266-D401-85AB28BB3936}"/>
              </a:ext>
            </a:extLst>
          </p:cNvPr>
          <p:cNvSpPr txBox="1"/>
          <p:nvPr/>
        </p:nvSpPr>
        <p:spPr>
          <a:xfrm>
            <a:off x="573198" y="5695348"/>
            <a:ext cx="114074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Please contact </a:t>
            </a:r>
            <a:r>
              <a:rPr lang="en-US" sz="2000" b="1" i="1" dirty="0">
                <a:solidFill>
                  <a:schemeClr val="bg1">
                    <a:lumMod val="10000"/>
                  </a:schemeClr>
                </a:solidFill>
              </a:rPr>
              <a:t>Anna Cooper at VSNW </a:t>
            </a:r>
            <a:r>
              <a:rPr lang="en-US" sz="2000" b="1" i="1" dirty="0">
                <a:solidFill>
                  <a:schemeClr val="bg1">
                    <a:lumMod val="10000"/>
                  </a:schemeClr>
                </a:solidFill>
                <a:hlinkClick r:id="rId4"/>
              </a:rPr>
              <a:t>anna.cooper@vsnw.org.uk</a:t>
            </a:r>
            <a:r>
              <a:rPr lang="en-US" sz="2000" b="1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to </a:t>
            </a:r>
            <a:r>
              <a:rPr lang="en-US" sz="2000" i="1" dirty="0" err="1">
                <a:solidFill>
                  <a:schemeClr val="bg1">
                    <a:lumMod val="10000"/>
                  </a:schemeClr>
                </a:solidFill>
              </a:rPr>
              <a:t>organise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 any future conversations or input </a:t>
            </a:r>
            <a:r>
              <a:rPr lang="en-US" sz="2000" b="1" i="1" dirty="0">
                <a:solidFill>
                  <a:schemeClr val="bg1">
                    <a:lumMod val="10000"/>
                  </a:schemeClr>
                </a:solidFill>
              </a:rPr>
              <a:t>from now </a:t>
            </a:r>
            <a:r>
              <a:rPr lang="en-US" sz="2000" i="1" dirty="0">
                <a:solidFill>
                  <a:schemeClr val="bg1">
                    <a:lumMod val="10000"/>
                  </a:schemeClr>
                </a:solidFill>
              </a:rPr>
              <a:t>– </a:t>
            </a:r>
            <a:r>
              <a:rPr lang="en-US" sz="2000" b="1" i="1" dirty="0">
                <a:solidFill>
                  <a:schemeClr val="bg1">
                    <a:lumMod val="10000"/>
                  </a:schemeClr>
                </a:solidFill>
              </a:rPr>
              <a:t>End of October.</a:t>
            </a:r>
          </a:p>
        </p:txBody>
      </p:sp>
    </p:spTree>
    <p:extLst>
      <p:ext uri="{BB962C8B-B14F-4D97-AF65-F5344CB8AC3E}">
        <p14:creationId xmlns:p14="http://schemas.microsoft.com/office/powerpoint/2010/main" val="121153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B619A-FF18-896B-2783-AB52555C6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1C33C3D-AA62-CCD6-CC80-D58D033430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39" y="2124379"/>
            <a:ext cx="3871891" cy="23675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990C4F-F996-75D5-3763-F29A07B5B1B5}"/>
              </a:ext>
            </a:extLst>
          </p:cNvPr>
          <p:cNvSpPr txBox="1">
            <a:spLocks/>
          </p:cNvSpPr>
          <p:nvPr/>
        </p:nvSpPr>
        <p:spPr>
          <a:xfrm>
            <a:off x="628847" y="675600"/>
            <a:ext cx="10515600" cy="85514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1B5036"/>
                </a:solidFill>
                <a:latin typeface="Aptos Display" panose="020B0004020202020204" pitchFamily="34" charset="0"/>
              </a:rPr>
              <a:t>Methodology for the Accord refresh</a:t>
            </a:r>
            <a:endParaRPr lang="en-GB" sz="4000" dirty="0">
              <a:solidFill>
                <a:srgbClr val="1B5036"/>
              </a:solidFill>
              <a:latin typeface="Aptos Display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3BF32-BD5A-7420-F5DB-FC32610E8C32}"/>
              </a:ext>
            </a:extLst>
          </p:cNvPr>
          <p:cNvSpPr txBox="1"/>
          <p:nvPr/>
        </p:nvSpPr>
        <p:spPr>
          <a:xfrm>
            <a:off x="628847" y="1530743"/>
            <a:ext cx="7189382" cy="3647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10000"/>
                  </a:schemeClr>
                </a:solidFill>
              </a:rPr>
              <a:t>The slides from this point are based on feedback from conversations so far.</a:t>
            </a:r>
          </a:p>
          <a:p>
            <a:endParaRPr lang="en-US" sz="2500" i="1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500" b="1" i="1" dirty="0">
                <a:solidFill>
                  <a:schemeClr val="bg1">
                    <a:lumMod val="10000"/>
                  </a:schemeClr>
                </a:solidFill>
              </a:rPr>
              <a:t>A report on the existing intelligence </a:t>
            </a:r>
            <a:r>
              <a:rPr lang="en-US" sz="2500" i="1" dirty="0">
                <a:solidFill>
                  <a:schemeClr val="bg1">
                    <a:lumMod val="10000"/>
                  </a:schemeClr>
                </a:solidFill>
              </a:rPr>
              <a:t>and</a:t>
            </a:r>
            <a:r>
              <a:rPr lang="en-US" sz="2500" b="1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i="1" dirty="0">
                <a:solidFill>
                  <a:schemeClr val="bg1">
                    <a:lumMod val="10000"/>
                  </a:schemeClr>
                </a:solidFill>
              </a:rPr>
              <a:t>strategic context for the Accord refresh</a:t>
            </a:r>
            <a:r>
              <a:rPr lang="en-US" sz="2500" b="1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500" i="1" dirty="0">
                <a:solidFill>
                  <a:schemeClr val="bg1">
                    <a:lumMod val="10000"/>
                  </a:schemeClr>
                </a:solidFill>
              </a:rPr>
              <a:t>(lessons from list on slide 3) - will be published end of August.</a:t>
            </a:r>
          </a:p>
          <a:p>
            <a:endParaRPr lang="en-US" sz="2500" i="1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500" i="1" dirty="0">
                <a:solidFill>
                  <a:schemeClr val="bg1">
                    <a:lumMod val="10000"/>
                  </a:schemeClr>
                </a:solidFill>
              </a:rPr>
              <a:t> See </a:t>
            </a:r>
            <a:r>
              <a:rPr lang="en-US" sz="2500" b="1" i="1" u="sng" dirty="0">
                <a:solidFill>
                  <a:schemeClr val="bg1">
                    <a:lumMod val="10000"/>
                  </a:schemeClr>
                </a:solidFill>
                <a:hlinkClick r:id="rId5"/>
              </a:rPr>
              <a:t>approach, rationale and structure document </a:t>
            </a:r>
            <a:r>
              <a:rPr lang="en-US" sz="2500" i="1" dirty="0">
                <a:solidFill>
                  <a:schemeClr val="bg1">
                    <a:lumMod val="10000"/>
                  </a:schemeClr>
                </a:solidFill>
              </a:rPr>
              <a:t>for full detail and engagement plans.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28F46-B130-8E5A-1AF3-12FF024FAD6E}"/>
              </a:ext>
            </a:extLst>
          </p:cNvPr>
          <p:cNvSpPr txBox="1"/>
          <p:nvPr/>
        </p:nvSpPr>
        <p:spPr>
          <a:xfrm>
            <a:off x="628848" y="5398771"/>
            <a:ext cx="11236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bg1">
                    <a:lumMod val="10000"/>
                  </a:schemeClr>
                </a:solidFill>
              </a:rPr>
              <a:t>Please contact </a:t>
            </a:r>
            <a:r>
              <a:rPr lang="en-US" sz="1800" b="1" i="1" dirty="0">
                <a:solidFill>
                  <a:schemeClr val="bg1">
                    <a:lumMod val="10000"/>
                  </a:schemeClr>
                </a:solidFill>
              </a:rPr>
              <a:t>Anna Cooper at VSNW </a:t>
            </a:r>
            <a:r>
              <a:rPr lang="en-US" sz="1800" b="1" i="1" dirty="0">
                <a:solidFill>
                  <a:schemeClr val="bg1">
                    <a:lumMod val="10000"/>
                  </a:schemeClr>
                </a:solidFill>
                <a:hlinkClick r:id="rId6"/>
              </a:rPr>
              <a:t>anna.cooper@vsnw.org.uk</a:t>
            </a:r>
            <a:r>
              <a:rPr lang="en-US" sz="1800" b="1" i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</a:rPr>
              <a:t>to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</a:rPr>
              <a:t>organise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</a:rPr>
              <a:t> any future conversations or input </a:t>
            </a:r>
            <a:r>
              <a:rPr lang="en-US" sz="1800" b="1" i="1" dirty="0">
                <a:solidFill>
                  <a:schemeClr val="bg1">
                    <a:lumMod val="10000"/>
                  </a:schemeClr>
                </a:solidFill>
              </a:rPr>
              <a:t>from now 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</a:rPr>
              <a:t>– </a:t>
            </a:r>
            <a:r>
              <a:rPr lang="en-US" sz="1800" b="1" i="1" dirty="0">
                <a:solidFill>
                  <a:schemeClr val="bg1">
                    <a:lumMod val="10000"/>
                  </a:schemeClr>
                </a:solidFill>
              </a:rPr>
              <a:t>End of October</a:t>
            </a:r>
          </a:p>
        </p:txBody>
      </p:sp>
    </p:spTree>
    <p:extLst>
      <p:ext uri="{BB962C8B-B14F-4D97-AF65-F5344CB8AC3E}">
        <p14:creationId xmlns:p14="http://schemas.microsoft.com/office/powerpoint/2010/main" val="12899925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speech bubbles with text&#10;&#10;AI-generated content may be incorrect.">
            <a:extLst>
              <a:ext uri="{FF2B5EF4-FFF2-40B4-BE49-F238E27FC236}">
                <a16:creationId xmlns:a16="http://schemas.microsoft.com/office/drawing/2014/main" id="{715BAA35-0D2F-B39C-8F79-31F0EC207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5273" r="-479" b="21995"/>
          <a:stretch>
            <a:fillRect/>
          </a:stretch>
        </p:blipFill>
        <p:spPr>
          <a:xfrm>
            <a:off x="794948" y="705383"/>
            <a:ext cx="7226624" cy="5256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BBB41E-433B-DDBC-A4D9-4A2834DCDC7A}"/>
              </a:ext>
            </a:extLst>
          </p:cNvPr>
          <p:cNvSpPr txBox="1"/>
          <p:nvPr/>
        </p:nvSpPr>
        <p:spPr>
          <a:xfrm>
            <a:off x="8537213" y="3429000"/>
            <a:ext cx="2859839" cy="2215991"/>
          </a:xfrm>
          <a:prstGeom prst="rect">
            <a:avLst/>
          </a:prstGeom>
          <a:solidFill>
            <a:srgbClr val="99F2C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chemeClr val="bg1">
                    <a:lumMod val="10000"/>
                  </a:schemeClr>
                </a:solidFill>
              </a:rPr>
              <a:t>Survey version here</a:t>
            </a:r>
            <a:r>
              <a:rPr lang="en-US" sz="2800" i="1" u="sng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endParaRPr lang="en-US" sz="2800" i="1" u="sng" dirty="0">
              <a:solidFill>
                <a:srgbClr val="1B5036"/>
              </a:solidFill>
            </a:endParaRPr>
          </a:p>
          <a:p>
            <a:r>
              <a:rPr lang="en-US" dirty="0">
                <a:solidFill>
                  <a:srgbClr val="1B5036"/>
                </a:solidFill>
              </a:rPr>
              <a:t>Get in touch if there is an alternative way you would like to feed in.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096596-7C2A-F5CD-C9E8-9C64BF219E7B}"/>
              </a:ext>
            </a:extLst>
          </p:cNvPr>
          <p:cNvSpPr txBox="1"/>
          <p:nvPr/>
        </p:nvSpPr>
        <p:spPr>
          <a:xfrm>
            <a:off x="8526483" y="705384"/>
            <a:ext cx="2859838" cy="2246769"/>
          </a:xfrm>
          <a:prstGeom prst="rect">
            <a:avLst/>
          </a:prstGeom>
          <a:solidFill>
            <a:srgbClr val="99F2C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chemeClr val="bg1">
                    <a:lumMod val="10000"/>
                  </a:schemeClr>
                </a:solidFill>
              </a:rPr>
              <a:t>An online platform to share your thoughts is accessible here.</a:t>
            </a:r>
          </a:p>
        </p:txBody>
      </p:sp>
    </p:spTree>
    <p:extLst>
      <p:ext uri="{BB962C8B-B14F-4D97-AF65-F5344CB8AC3E}">
        <p14:creationId xmlns:p14="http://schemas.microsoft.com/office/powerpoint/2010/main" val="81375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65C7E-1B4E-6D76-2334-9348E139F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9AF550-92EB-C1CF-A471-8CB60C845F85}"/>
              </a:ext>
            </a:extLst>
          </p:cNvPr>
          <p:cNvSpPr txBox="1"/>
          <p:nvPr/>
        </p:nvSpPr>
        <p:spPr>
          <a:xfrm>
            <a:off x="0" y="0"/>
            <a:ext cx="12142304" cy="1256487"/>
          </a:xfrm>
          <a:prstGeom prst="rect">
            <a:avLst/>
          </a:prstGeom>
          <a:solidFill>
            <a:srgbClr val="1B5036"/>
          </a:solidFill>
        </p:spPr>
        <p:txBody>
          <a:bodyPr wrap="square" rtlCol="0">
            <a:spAutoFit/>
          </a:bodyPr>
          <a:lstStyle/>
          <a:p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16E56-3491-F17F-2192-F10646958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" y="19025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Previous agreement was 5 years, with 3-year delivery plan refreshed in 2023.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Potential to be 10 years to align with Greater Manchester Strategy and NHS 10 Year Plan?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u="sng" dirty="0"/>
          </a:p>
          <a:p>
            <a:pPr marL="0" indent="0">
              <a:buNone/>
            </a:pPr>
            <a:endParaRPr lang="en-US" sz="3200" dirty="0"/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E892EF-599D-7BA8-CD3D-602CFF228E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1731" y="161235"/>
            <a:ext cx="11794434" cy="13255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0000"/>
                </a:solidFill>
              </a:rPr>
              <a:t>How long should the agreement last for?</a:t>
            </a:r>
            <a:endParaRPr lang="en-GB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25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550C18"/>
      </a:dk1>
      <a:lt1>
        <a:srgbClr val="F7F5F2"/>
      </a:lt1>
      <a:dk2>
        <a:srgbClr val="1B5036"/>
      </a:dk2>
      <a:lt2>
        <a:srgbClr val="F7F5F2"/>
      </a:lt2>
      <a:accent1>
        <a:srgbClr val="1B5036"/>
      </a:accent1>
      <a:accent2>
        <a:srgbClr val="E9A4AF"/>
      </a:accent2>
      <a:accent3>
        <a:srgbClr val="99F2C6"/>
      </a:accent3>
      <a:accent4>
        <a:srgbClr val="B45061"/>
      </a:accent4>
      <a:accent5>
        <a:srgbClr val="308B5A"/>
      </a:accent5>
      <a:accent6>
        <a:srgbClr val="550C18"/>
      </a:accent6>
      <a:hlink>
        <a:srgbClr val="B45061"/>
      </a:hlink>
      <a:folHlink>
        <a:srgbClr val="E9A4AF"/>
      </a:folHlink>
    </a:clrScheme>
    <a:fontScheme name="GM LG font">
      <a:majorFont>
        <a:latin typeface="Atkinson Hyperlegible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cb85958c-fbc6-425a-959c-ba49947e0f7e" xsi:nil="true"/>
    <lcf76f155ced4ddcb4097134ff3c332f xmlns="cb85958c-fbc6-425a-959c-ba49947e0f7e">
      <Terms xmlns="http://schemas.microsoft.com/office/infopath/2007/PartnerControls"/>
    </lcf76f155ced4ddcb4097134ff3c332f>
    <TaxCatchAll xmlns="a1a58af3-2912-4b2c-9f2f-264f6935cef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6CAADCB626BB4B9068FA16212766CD" ma:contentTypeVersion="19" ma:contentTypeDescription="Create a new document." ma:contentTypeScope="" ma:versionID="1e576d0efadb0f7b4bded364e4e11cf1">
  <xsd:schema xmlns:xsd="http://www.w3.org/2001/XMLSchema" xmlns:xs="http://www.w3.org/2001/XMLSchema" xmlns:p="http://schemas.microsoft.com/office/2006/metadata/properties" xmlns:ns2="cb85958c-fbc6-425a-959c-ba49947e0f7e" xmlns:ns3="a1a58af3-2912-4b2c-9f2f-264f6935cef7" targetNamespace="http://schemas.microsoft.com/office/2006/metadata/properties" ma:root="true" ma:fieldsID="5c4271d030bdf6252eea6ec7f903dad5" ns2:_="" ns3:_="">
    <xsd:import namespace="cb85958c-fbc6-425a-959c-ba49947e0f7e"/>
    <xsd:import namespace="a1a58af3-2912-4b2c-9f2f-264f6935ce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Imag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5958c-fbc6-425a-959c-ba49947e0f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Image" ma:index="21" nillable="true" ma:displayName="Image" ma:format="Thumbnail" ma:internalName="Imag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7a4ed6a-f335-4bf4-908a-1679b3f76e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58af3-2912-4b2c-9f2f-264f6935cef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dc9ef67-0b4f-46d4-9e7f-59b94a3a9c00}" ma:internalName="TaxCatchAll" ma:showField="CatchAllData" ma:web="a1a58af3-2912-4b2c-9f2f-264f6935ce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E1FAD8-DC50-4239-8303-7364F27F7876}">
  <ds:schemaRefs>
    <ds:schemaRef ds:uri="cb85958c-fbc6-425a-959c-ba49947e0f7e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1a58af3-2912-4b2c-9f2f-264f6935cef7"/>
  </ds:schemaRefs>
</ds:datastoreItem>
</file>

<file path=customXml/itemProps2.xml><?xml version="1.0" encoding="utf-8"?>
<ds:datastoreItem xmlns:ds="http://schemas.openxmlformats.org/officeDocument/2006/customXml" ds:itemID="{33EA7303-8AC5-4385-B631-87C2563342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F988E2-3285-42BC-B3C1-FB14D0A736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85958c-fbc6-425a-959c-ba49947e0f7e"/>
    <ds:schemaRef ds:uri="a1a58af3-2912-4b2c-9f2f-264f6935ce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83632</TotalTime>
  <Words>1621</Words>
  <Application>Microsoft Office PowerPoint</Application>
  <PresentationFormat>Widescreen</PresentationFormat>
  <Paragraphs>186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Atkinson Hyperlegible</vt:lpstr>
      <vt:lpstr>Calibri</vt:lpstr>
      <vt:lpstr>1_Office Theme</vt:lpstr>
      <vt:lpstr>PowerPoint Presentation</vt:lpstr>
      <vt:lpstr>An agreement for how the Voluntary, Community, Faith and Social Enterprise (VCFSE) sector works together with the public sector to improve outcomes for Greater Manchester’s communities and citizens.</vt:lpstr>
      <vt:lpstr>Current context </vt:lpstr>
      <vt:lpstr>GM VCFSE Manifesto 2024-28</vt:lpstr>
      <vt:lpstr>PowerPoint Presentation</vt:lpstr>
      <vt:lpstr>PowerPoint Presentation</vt:lpstr>
      <vt:lpstr>PowerPoint Presentation</vt:lpstr>
      <vt:lpstr>PowerPoint Presentation</vt:lpstr>
      <vt:lpstr>How long should the agreement last for?</vt:lpstr>
      <vt:lpstr>Which other partners might be included in an agreement?</vt:lpstr>
      <vt:lpstr>PowerPoint Presentation</vt:lpstr>
      <vt:lpstr>Values &amp; Principles: What are the values and principles we want to underpin the agreement?</vt:lpstr>
      <vt:lpstr>PowerPoint Presentation</vt:lpstr>
      <vt:lpstr> Taking action: How might partners in the Accord demonstrate that they are taking action on the values, principles and commitments that it will contain?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Cooper</dc:creator>
  <cp:lastModifiedBy>Lucy North</cp:lastModifiedBy>
  <cp:revision>37</cp:revision>
  <dcterms:created xsi:type="dcterms:W3CDTF">2024-07-18T11:07:56Z</dcterms:created>
  <dcterms:modified xsi:type="dcterms:W3CDTF">2025-08-14T10:04:34Z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0x010100B96CAADCB626BB4B9068FA16212766CD</vt:lpwstr>
  </property>
  <property fmtid="{D5CDD505-2E9C-101B-9397-08002B2CF9AE}" pid="3" name="MediaServiceImageTags">
    <vt:lpwstr/>
  </property>
</Properties>
</file>