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907" r:id="rId5"/>
    <p:sldId id="2147480838" r:id="rId6"/>
    <p:sldId id="270" r:id="rId7"/>
    <p:sldId id="2147480828" r:id="rId8"/>
    <p:sldId id="2147480837" r:id="rId9"/>
    <p:sldId id="2147480825" r:id="rId10"/>
    <p:sldId id="2147480809" r:id="rId11"/>
    <p:sldId id="2147480810" r:id="rId12"/>
    <p:sldId id="2147480811" r:id="rId13"/>
    <p:sldId id="2147480815" r:id="rId14"/>
    <p:sldId id="2147480839" r:id="rId15"/>
    <p:sldId id="2147480853" r:id="rId16"/>
    <p:sldId id="2147480819" r:id="rId17"/>
    <p:sldId id="2147480781" r:id="rId18"/>
    <p:sldId id="2147480840" r:id="rId19"/>
    <p:sldId id="271" r:id="rId20"/>
    <p:sldId id="2147480855" r:id="rId21"/>
    <p:sldId id="2147480814" r:id="rId22"/>
    <p:sldId id="2147480847" r:id="rId23"/>
    <p:sldId id="2147480848" r:id="rId24"/>
    <p:sldId id="2147480776" r:id="rId25"/>
    <p:sldId id="2147480852" r:id="rId26"/>
    <p:sldId id="2147480845" r:id="rId27"/>
    <p:sldId id="214748085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41214F-818B-4CA2-AE12-4E30A2E0897E}">
          <p14:sldIdLst>
            <p14:sldId id="907"/>
            <p14:sldId id="2147480838"/>
            <p14:sldId id="270"/>
            <p14:sldId id="2147480828"/>
            <p14:sldId id="2147480837"/>
          </p14:sldIdLst>
        </p14:section>
        <p14:section name="Scope of the refresh" id="{A0B6F671-30EB-4631-B792-5A9A0DBB22A5}">
          <p14:sldIdLst>
            <p14:sldId id="2147480825"/>
            <p14:sldId id="2147480809"/>
            <p14:sldId id="2147480810"/>
            <p14:sldId id="2147480811"/>
          </p14:sldIdLst>
        </p14:section>
        <p14:section name="Feedback so far" id="{8EE24DD9-F466-4CB6-BF8F-AD6FBB0B10A2}">
          <p14:sldIdLst>
            <p14:sldId id="2147480815"/>
          </p14:sldIdLst>
        </p14:section>
        <p14:section name="Practical Stuff" id="{D25E2D28-7CBC-45F8-8C79-E443C97CBB3E}">
          <p14:sldIdLst>
            <p14:sldId id="2147480839"/>
            <p14:sldId id="2147480853"/>
            <p14:sldId id="2147480819"/>
          </p14:sldIdLst>
        </p14:section>
        <p14:section name="Accord Agreement" id="{5D205615-F63E-4DB3-9BFD-A590ADF5CDA3}">
          <p14:sldIdLst>
            <p14:sldId id="2147480781"/>
            <p14:sldId id="2147480840"/>
          </p14:sldIdLst>
        </p14:section>
        <p14:section name="National Civil Society Covenant" id="{29510A2E-AB74-46A2-AB41-885C64400B75}">
          <p14:sldIdLst>
            <p14:sldId id="271"/>
            <p14:sldId id="2147480855"/>
          </p14:sldIdLst>
        </p14:section>
        <p14:section name="Implementation" id="{A69940D0-9901-49F6-BD9C-3787EF3F8022}">
          <p14:sldIdLst>
            <p14:sldId id="2147480814"/>
            <p14:sldId id="2147480847"/>
            <p14:sldId id="2147480848"/>
            <p14:sldId id="2147480776"/>
          </p14:sldIdLst>
        </p14:section>
        <p14:section name="GM Projects" id="{F28D95F2-BBC2-48A9-BC2E-3E10E0C45C3B}">
          <p14:sldIdLst>
            <p14:sldId id="2147480852"/>
            <p14:sldId id="2147480845"/>
            <p14:sldId id="21474808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47356-D6B2-DD80-F38F-044D953235AB}" name="Lucy North" initials="LN" userId="S::lucy.north@vsnw.org.uk::7fae04c3-31ad-4431-b2ff-a1a3c19a5070" providerId="AD"/>
  <p188:author id="{97241FBC-F5C9-92B6-7CF5-539FEA735F98}" name="Anna Cooper" initials="AC" userId="S::anna.cooper@vsnw.org.uk::e47b57fd-95ad-4ca5-8abf-2834b17fc6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9F2C6"/>
    <a:srgbClr val="1B5036"/>
    <a:srgbClr val="F7F5F2"/>
    <a:srgbClr val="EEECE8"/>
    <a:srgbClr val="550C18"/>
    <a:srgbClr val="3B7A5A"/>
    <a:srgbClr val="86878A"/>
    <a:srgbClr val="8FE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FE0C6-793C-41EA-84CE-BC81BD8C9A41}" v="486" dt="2025-09-16T15:54:00.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83212" autoAdjust="0"/>
  </p:normalViewPr>
  <p:slideViewPr>
    <p:cSldViewPr snapToGrid="0">
      <p:cViewPr varScale="1">
        <p:scale>
          <a:sx n="52" d="100"/>
          <a:sy n="52" d="100"/>
        </p:scale>
        <p:origin x="860" y="60"/>
      </p:cViewPr>
      <p:guideLst/>
    </p:cSldViewPr>
  </p:slideViewPr>
  <p:outlineViewPr>
    <p:cViewPr>
      <p:scale>
        <a:sx n="33" d="100"/>
        <a:sy n="33" d="100"/>
      </p:scale>
      <p:origin x="0" y="-100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Cooper" userId="e47b57fd-95ad-4ca5-8abf-2834b17fc6af" providerId="ADAL" clId="{511B2395-92FF-426C-B9A2-F6176EEB06E7}"/>
    <pc:docChg chg="undo custSel addSld delSld modSld sldOrd addSection modSection">
      <pc:chgData name="Anna Cooper" userId="e47b57fd-95ad-4ca5-8abf-2834b17fc6af" providerId="ADAL" clId="{511B2395-92FF-426C-B9A2-F6176EEB06E7}" dt="2025-09-16T15:54:16.517" v="1991" actId="6549"/>
      <pc:docMkLst>
        <pc:docMk/>
      </pc:docMkLst>
      <pc:sldChg chg="addSp delSp modSp add mod setBg modNotesTx">
        <pc:chgData name="Anna Cooper" userId="e47b57fd-95ad-4ca5-8abf-2834b17fc6af" providerId="ADAL" clId="{511B2395-92FF-426C-B9A2-F6176EEB06E7}" dt="2025-09-16T15:38:02.811" v="1364" actId="6549"/>
        <pc:sldMkLst>
          <pc:docMk/>
          <pc:sldMk cId="2786680194" sldId="271"/>
        </pc:sldMkLst>
        <pc:spChg chg="mod">
          <ac:chgData name="Anna Cooper" userId="e47b57fd-95ad-4ca5-8abf-2834b17fc6af" providerId="ADAL" clId="{511B2395-92FF-426C-B9A2-F6176EEB06E7}" dt="2025-09-16T14:03:24.310" v="753" actId="1076"/>
          <ac:spMkLst>
            <pc:docMk/>
            <pc:sldMk cId="2786680194" sldId="271"/>
            <ac:spMk id="2" creationId="{4F70F674-10C2-F594-D1AB-9A83B385B65E}"/>
          </ac:spMkLst>
        </pc:spChg>
        <pc:spChg chg="mod">
          <ac:chgData name="Anna Cooper" userId="e47b57fd-95ad-4ca5-8abf-2834b17fc6af" providerId="ADAL" clId="{511B2395-92FF-426C-B9A2-F6176EEB06E7}" dt="2025-09-16T15:24:21.947" v="814" actId="1076"/>
          <ac:spMkLst>
            <pc:docMk/>
            <pc:sldMk cId="2786680194" sldId="271"/>
            <ac:spMk id="3" creationId="{47068DFA-F5DA-227F-C20A-AD2F944435E1}"/>
          </ac:spMkLst>
        </pc:spChg>
        <pc:spChg chg="add del mod">
          <ac:chgData name="Anna Cooper" userId="e47b57fd-95ad-4ca5-8abf-2834b17fc6af" providerId="ADAL" clId="{511B2395-92FF-426C-B9A2-F6176EEB06E7}" dt="2025-09-16T15:24:18.289" v="812" actId="478"/>
          <ac:spMkLst>
            <pc:docMk/>
            <pc:sldMk cId="2786680194" sldId="271"/>
            <ac:spMk id="5" creationId="{B80A319B-223A-4333-0E00-D53A9FC25C2E}"/>
          </ac:spMkLst>
        </pc:spChg>
        <pc:spChg chg="add del mod ord">
          <ac:chgData name="Anna Cooper" userId="e47b57fd-95ad-4ca5-8abf-2834b17fc6af" providerId="ADAL" clId="{511B2395-92FF-426C-B9A2-F6176EEB06E7}" dt="2025-09-16T15:24:17.551" v="811" actId="478"/>
          <ac:spMkLst>
            <pc:docMk/>
            <pc:sldMk cId="2786680194" sldId="271"/>
            <ac:spMk id="6" creationId="{ABE167EE-05CF-D254-6A75-70F88931817F}"/>
          </ac:spMkLst>
        </pc:spChg>
        <pc:spChg chg="add mod">
          <ac:chgData name="Anna Cooper" userId="e47b57fd-95ad-4ca5-8abf-2834b17fc6af" providerId="ADAL" clId="{511B2395-92FF-426C-B9A2-F6176EEB06E7}" dt="2025-09-16T15:33:08.243" v="1348" actId="20577"/>
          <ac:spMkLst>
            <pc:docMk/>
            <pc:sldMk cId="2786680194" sldId="271"/>
            <ac:spMk id="7" creationId="{7EE972CD-7924-9189-4EF7-77BCFF0FA545}"/>
          </ac:spMkLst>
        </pc:spChg>
        <pc:spChg chg="add del mod">
          <ac:chgData name="Anna Cooper" userId="e47b57fd-95ad-4ca5-8abf-2834b17fc6af" providerId="ADAL" clId="{511B2395-92FF-426C-B9A2-F6176EEB06E7}" dt="2025-09-16T15:27:54.989" v="1191" actId="478"/>
          <ac:spMkLst>
            <pc:docMk/>
            <pc:sldMk cId="2786680194" sldId="271"/>
            <ac:spMk id="8" creationId="{4406EF9A-49F0-A2ED-4B07-AEFAE50B49EC}"/>
          </ac:spMkLst>
        </pc:spChg>
        <pc:spChg chg="add del">
          <ac:chgData name="Anna Cooper" userId="e47b57fd-95ad-4ca5-8abf-2834b17fc6af" providerId="ADAL" clId="{511B2395-92FF-426C-B9A2-F6176EEB06E7}" dt="2025-09-16T15:27:50.896" v="1189" actId="11529"/>
          <ac:spMkLst>
            <pc:docMk/>
            <pc:sldMk cId="2786680194" sldId="271"/>
            <ac:spMk id="10" creationId="{DFF86379-CE6E-CA96-9044-E3A7CEEC71AA}"/>
          </ac:spMkLst>
        </pc:spChg>
        <pc:spChg chg="add mod">
          <ac:chgData name="Anna Cooper" userId="e47b57fd-95ad-4ca5-8abf-2834b17fc6af" providerId="ADAL" clId="{511B2395-92FF-426C-B9A2-F6176EEB06E7}" dt="2025-09-16T15:32:55.819" v="1338" actId="20577"/>
          <ac:spMkLst>
            <pc:docMk/>
            <pc:sldMk cId="2786680194" sldId="271"/>
            <ac:spMk id="12" creationId="{803C197C-863B-1362-3366-90AAE180BE71}"/>
          </ac:spMkLst>
        </pc:spChg>
        <pc:picChg chg="mod ord">
          <ac:chgData name="Anna Cooper" userId="e47b57fd-95ad-4ca5-8abf-2834b17fc6af" providerId="ADAL" clId="{511B2395-92FF-426C-B9A2-F6176EEB06E7}" dt="2025-09-16T15:24:24.022" v="815" actId="1076"/>
          <ac:picMkLst>
            <pc:docMk/>
            <pc:sldMk cId="2786680194" sldId="271"/>
            <ac:picMk id="4" creationId="{0B59385A-A641-3B59-1453-C51C51224B65}"/>
          </ac:picMkLst>
        </pc:picChg>
        <pc:picChg chg="mod">
          <ac:chgData name="Anna Cooper" userId="e47b57fd-95ad-4ca5-8abf-2834b17fc6af" providerId="ADAL" clId="{511B2395-92FF-426C-B9A2-F6176EEB06E7}" dt="2025-09-16T15:32:46.742" v="1334" actId="1076"/>
          <ac:picMkLst>
            <pc:docMk/>
            <pc:sldMk cId="2786680194" sldId="271"/>
            <ac:picMk id="9" creationId="{2293B1DB-8565-16C8-05CE-6C5C03C59B91}"/>
          </ac:picMkLst>
        </pc:picChg>
        <pc:picChg chg="mod">
          <ac:chgData name="Anna Cooper" userId="e47b57fd-95ad-4ca5-8abf-2834b17fc6af" providerId="ADAL" clId="{511B2395-92FF-426C-B9A2-F6176EEB06E7}" dt="2025-09-16T15:31:43.650" v="1250" actId="1076"/>
          <ac:picMkLst>
            <pc:docMk/>
            <pc:sldMk cId="2786680194" sldId="271"/>
            <ac:picMk id="1026" creationId="{25DBEAE8-E78D-CC89-9073-3B9FF31BE23E}"/>
          </ac:picMkLst>
        </pc:picChg>
        <pc:picChg chg="mod">
          <ac:chgData name="Anna Cooper" userId="e47b57fd-95ad-4ca5-8abf-2834b17fc6af" providerId="ADAL" clId="{511B2395-92FF-426C-B9A2-F6176EEB06E7}" dt="2025-09-16T15:31:38.780" v="1249" actId="1076"/>
          <ac:picMkLst>
            <pc:docMk/>
            <pc:sldMk cId="2786680194" sldId="271"/>
            <ac:picMk id="1028" creationId="{02DB42FE-E0B2-DF31-6E63-788631038C9B}"/>
          </ac:picMkLst>
        </pc:picChg>
        <pc:cxnChg chg="add mod">
          <ac:chgData name="Anna Cooper" userId="e47b57fd-95ad-4ca5-8abf-2834b17fc6af" providerId="ADAL" clId="{511B2395-92FF-426C-B9A2-F6176EEB06E7}" dt="2025-09-16T15:31:17.490" v="1244" actId="14100"/>
          <ac:cxnSpMkLst>
            <pc:docMk/>
            <pc:sldMk cId="2786680194" sldId="271"/>
            <ac:cxnSpMk id="14" creationId="{F3C25E6B-8F84-669A-E417-9A556C6B9BA9}"/>
          </ac:cxnSpMkLst>
        </pc:cxnChg>
      </pc:sldChg>
      <pc:sldChg chg="modSp mod ord">
        <pc:chgData name="Anna Cooper" userId="e47b57fd-95ad-4ca5-8abf-2834b17fc6af" providerId="ADAL" clId="{511B2395-92FF-426C-B9A2-F6176EEB06E7}" dt="2025-09-16T15:52:28.105" v="1863" actId="20578"/>
        <pc:sldMkLst>
          <pc:docMk/>
          <pc:sldMk cId="3107970580" sldId="2147480819"/>
        </pc:sldMkLst>
        <pc:spChg chg="mod">
          <ac:chgData name="Anna Cooper" userId="e47b57fd-95ad-4ca5-8abf-2834b17fc6af" providerId="ADAL" clId="{511B2395-92FF-426C-B9A2-F6176EEB06E7}" dt="2025-09-16T13:37:53.930" v="487" actId="20577"/>
          <ac:spMkLst>
            <pc:docMk/>
            <pc:sldMk cId="3107970580" sldId="2147480819"/>
            <ac:spMk id="3" creationId="{8E2A3001-91DF-659E-0D98-6E8E3F72AE91}"/>
          </ac:spMkLst>
        </pc:spChg>
      </pc:sldChg>
      <pc:sldChg chg="addSp modSp mod ord modShow">
        <pc:chgData name="Anna Cooper" userId="e47b57fd-95ad-4ca5-8abf-2834b17fc6af" providerId="ADAL" clId="{511B2395-92FF-426C-B9A2-F6176EEB06E7}" dt="2025-09-16T15:48:09.059" v="1777" actId="6549"/>
        <pc:sldMkLst>
          <pc:docMk/>
          <pc:sldMk cId="3095115447" sldId="2147480839"/>
        </pc:sldMkLst>
        <pc:spChg chg="mod">
          <ac:chgData name="Anna Cooper" userId="e47b57fd-95ad-4ca5-8abf-2834b17fc6af" providerId="ADAL" clId="{511B2395-92FF-426C-B9A2-F6176EEB06E7}" dt="2025-09-16T13:14:38.048" v="49" actId="14100"/>
          <ac:spMkLst>
            <pc:docMk/>
            <pc:sldMk cId="3095115447" sldId="2147480839"/>
            <ac:spMk id="2" creationId="{CF991A4E-C2A9-1FC3-4DCA-D847A0D2DC1C}"/>
          </ac:spMkLst>
        </pc:spChg>
        <pc:spChg chg="mod">
          <ac:chgData name="Anna Cooper" userId="e47b57fd-95ad-4ca5-8abf-2834b17fc6af" providerId="ADAL" clId="{511B2395-92FF-426C-B9A2-F6176EEB06E7}" dt="2025-09-16T13:58:18.663" v="543" actId="20577"/>
          <ac:spMkLst>
            <pc:docMk/>
            <pc:sldMk cId="3095115447" sldId="2147480839"/>
            <ac:spMk id="3" creationId="{9DD27A11-B239-4AC6-6723-183E3F6A85F9}"/>
          </ac:spMkLst>
        </pc:spChg>
        <pc:spChg chg="add mod">
          <ac:chgData name="Anna Cooper" userId="e47b57fd-95ad-4ca5-8abf-2834b17fc6af" providerId="ADAL" clId="{511B2395-92FF-426C-B9A2-F6176EEB06E7}" dt="2025-09-16T15:48:09.059" v="1777" actId="6549"/>
          <ac:spMkLst>
            <pc:docMk/>
            <pc:sldMk cId="3095115447" sldId="2147480839"/>
            <ac:spMk id="4" creationId="{B5C531CA-8752-1940-9F75-EDF5056C9B4F}"/>
          </ac:spMkLst>
        </pc:spChg>
      </pc:sldChg>
      <pc:sldChg chg="modSp mod">
        <pc:chgData name="Anna Cooper" userId="e47b57fd-95ad-4ca5-8abf-2834b17fc6af" providerId="ADAL" clId="{511B2395-92FF-426C-B9A2-F6176EEB06E7}" dt="2025-09-16T13:50:01.650" v="496" actId="20577"/>
        <pc:sldMkLst>
          <pc:docMk/>
          <pc:sldMk cId="2298901381" sldId="2147480845"/>
        </pc:sldMkLst>
        <pc:spChg chg="mod">
          <ac:chgData name="Anna Cooper" userId="e47b57fd-95ad-4ca5-8abf-2834b17fc6af" providerId="ADAL" clId="{511B2395-92FF-426C-B9A2-F6176EEB06E7}" dt="2025-09-16T13:50:01.650" v="496" actId="20577"/>
          <ac:spMkLst>
            <pc:docMk/>
            <pc:sldMk cId="2298901381" sldId="2147480845"/>
            <ac:spMk id="5" creationId="{C23ECD98-1CB9-4BEA-A0E3-FA7C0AF602BC}"/>
          </ac:spMkLst>
        </pc:spChg>
      </pc:sldChg>
      <pc:sldChg chg="addSp delSp modSp add mod ord">
        <pc:chgData name="Anna Cooper" userId="e47b57fd-95ad-4ca5-8abf-2834b17fc6af" providerId="ADAL" clId="{511B2395-92FF-426C-B9A2-F6176EEB06E7}" dt="2025-09-16T15:54:16.517" v="1991" actId="6549"/>
        <pc:sldMkLst>
          <pc:docMk/>
          <pc:sldMk cId="971872448" sldId="2147480853"/>
        </pc:sldMkLst>
        <pc:spChg chg="mod">
          <ac:chgData name="Anna Cooper" userId="e47b57fd-95ad-4ca5-8abf-2834b17fc6af" providerId="ADAL" clId="{511B2395-92FF-426C-B9A2-F6176EEB06E7}" dt="2025-09-16T15:52:49.953" v="1885" actId="1076"/>
          <ac:spMkLst>
            <pc:docMk/>
            <pc:sldMk cId="971872448" sldId="2147480853"/>
            <ac:spMk id="2" creationId="{F5643179-F372-94DE-A974-F3EC7424F51C}"/>
          </ac:spMkLst>
        </pc:spChg>
        <pc:spChg chg="del">
          <ac:chgData name="Anna Cooper" userId="e47b57fd-95ad-4ca5-8abf-2834b17fc6af" providerId="ADAL" clId="{511B2395-92FF-426C-B9A2-F6176EEB06E7}" dt="2025-09-16T15:49:07.777" v="1778" actId="478"/>
          <ac:spMkLst>
            <pc:docMk/>
            <pc:sldMk cId="971872448" sldId="2147480853"/>
            <ac:spMk id="3" creationId="{A2279E16-64A1-D133-1DBD-C065D9D6C38D}"/>
          </ac:spMkLst>
        </pc:spChg>
        <pc:spChg chg="add del mod">
          <ac:chgData name="Anna Cooper" userId="e47b57fd-95ad-4ca5-8abf-2834b17fc6af" providerId="ADAL" clId="{511B2395-92FF-426C-B9A2-F6176EEB06E7}" dt="2025-09-16T15:49:14.981" v="1781" actId="478"/>
          <ac:spMkLst>
            <pc:docMk/>
            <pc:sldMk cId="971872448" sldId="2147480853"/>
            <ac:spMk id="4" creationId="{9CD6B3FF-8118-3FA9-26CF-AAF45B5C5C60}"/>
          </ac:spMkLst>
        </pc:spChg>
        <pc:spChg chg="add">
          <ac:chgData name="Anna Cooper" userId="e47b57fd-95ad-4ca5-8abf-2834b17fc6af" providerId="ADAL" clId="{511B2395-92FF-426C-B9A2-F6176EEB06E7}" dt="2025-09-16T15:36:54.468" v="1349"/>
          <ac:spMkLst>
            <pc:docMk/>
            <pc:sldMk cId="971872448" sldId="2147480853"/>
            <ac:spMk id="5" creationId="{16843C6B-2069-D5D0-2C1E-B7E0E7988466}"/>
          </ac:spMkLst>
        </pc:spChg>
        <pc:spChg chg="add del mod">
          <ac:chgData name="Anna Cooper" userId="e47b57fd-95ad-4ca5-8abf-2834b17fc6af" providerId="ADAL" clId="{511B2395-92FF-426C-B9A2-F6176EEB06E7}" dt="2025-09-16T15:52:47.774" v="1884"/>
          <ac:spMkLst>
            <pc:docMk/>
            <pc:sldMk cId="971872448" sldId="2147480853"/>
            <ac:spMk id="7" creationId="{661ADCDD-E274-C95C-250A-081A58CB1AAF}"/>
          </ac:spMkLst>
        </pc:spChg>
        <pc:spChg chg="add mod">
          <ac:chgData name="Anna Cooper" userId="e47b57fd-95ad-4ca5-8abf-2834b17fc6af" providerId="ADAL" clId="{511B2395-92FF-426C-B9A2-F6176EEB06E7}" dt="2025-09-16T15:53:22.324" v="1928" actId="20577"/>
          <ac:spMkLst>
            <pc:docMk/>
            <pc:sldMk cId="971872448" sldId="2147480853"/>
            <ac:spMk id="8" creationId="{350942D5-3957-D618-F284-57101BAD21DC}"/>
          </ac:spMkLst>
        </pc:spChg>
        <pc:spChg chg="add mod">
          <ac:chgData name="Anna Cooper" userId="e47b57fd-95ad-4ca5-8abf-2834b17fc6af" providerId="ADAL" clId="{511B2395-92FF-426C-B9A2-F6176EEB06E7}" dt="2025-09-16T15:54:16.517" v="1991" actId="6549"/>
          <ac:spMkLst>
            <pc:docMk/>
            <pc:sldMk cId="971872448" sldId="2147480853"/>
            <ac:spMk id="9" creationId="{43AD6C31-BBFB-B8DC-876A-7501F0DE502D}"/>
          </ac:spMkLst>
        </pc:spChg>
        <pc:spChg chg="add">
          <ac:chgData name="Anna Cooper" userId="e47b57fd-95ad-4ca5-8abf-2834b17fc6af" providerId="ADAL" clId="{511B2395-92FF-426C-B9A2-F6176EEB06E7}" dt="2025-09-16T15:53:54.657" v="1984"/>
          <ac:spMkLst>
            <pc:docMk/>
            <pc:sldMk cId="971872448" sldId="2147480853"/>
            <ac:spMk id="10" creationId="{8D2F04C4-E8D6-5F04-E55D-2E82B293E95A}"/>
          </ac:spMkLst>
        </pc:spChg>
      </pc:sldChg>
      <pc:sldChg chg="new del">
        <pc:chgData name="Anna Cooper" userId="e47b57fd-95ad-4ca5-8abf-2834b17fc6af" providerId="ADAL" clId="{511B2395-92FF-426C-B9A2-F6176EEB06E7}" dt="2025-09-16T15:24:03.361" v="807" actId="47"/>
        <pc:sldMkLst>
          <pc:docMk/>
          <pc:sldMk cId="1124556633" sldId="2147480854"/>
        </pc:sldMkLst>
      </pc:sldChg>
      <pc:sldChg chg="modSp add mod">
        <pc:chgData name="Anna Cooper" userId="e47b57fd-95ad-4ca5-8abf-2834b17fc6af" providerId="ADAL" clId="{511B2395-92FF-426C-B9A2-F6176EEB06E7}" dt="2025-09-16T15:37:39.394" v="1363" actId="20577"/>
        <pc:sldMkLst>
          <pc:docMk/>
          <pc:sldMk cId="2035996521" sldId="2147480855"/>
        </pc:sldMkLst>
        <pc:spChg chg="mod">
          <ac:chgData name="Anna Cooper" userId="e47b57fd-95ad-4ca5-8abf-2834b17fc6af" providerId="ADAL" clId="{511B2395-92FF-426C-B9A2-F6176EEB06E7}" dt="2025-09-16T15:32:10.074" v="1282" actId="1076"/>
          <ac:spMkLst>
            <pc:docMk/>
            <pc:sldMk cId="2035996521" sldId="2147480855"/>
            <ac:spMk id="2" creationId="{A7C2D9B4-A41B-6E83-6EC3-391A5EFA29D8}"/>
          </ac:spMkLst>
        </pc:spChg>
        <pc:spChg chg="mod">
          <ac:chgData name="Anna Cooper" userId="e47b57fd-95ad-4ca5-8abf-2834b17fc6af" providerId="ADAL" clId="{511B2395-92FF-426C-B9A2-F6176EEB06E7}" dt="2025-09-16T15:37:39.394" v="1363" actId="20577"/>
          <ac:spMkLst>
            <pc:docMk/>
            <pc:sldMk cId="2035996521" sldId="2147480855"/>
            <ac:spMk id="5" creationId="{5EC2B017-0734-57F7-8098-6AE517B3DD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AF534-987F-48EC-AF9E-DD6A202DD068}" type="datetimeFigureOut">
              <a:rPr lang="en-GB" smtClean="0"/>
              <a:t>16/09/2025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7D66A-1633-44E3-853E-C6C8FCED9F9E}" type="slidenum">
              <a:rPr lang="en-GB" smtClean="0"/>
              <a:t>‹#›</a:t>
            </a:fld>
            <a:endParaRPr lang="en-GB"/>
          </a:p>
        </p:txBody>
      </p:sp>
    </p:spTree>
    <p:extLst>
      <p:ext uri="{BB962C8B-B14F-4D97-AF65-F5344CB8AC3E}">
        <p14:creationId xmlns:p14="http://schemas.microsoft.com/office/powerpoint/2010/main" val="6662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D7D66A-1633-44E3-853E-C6C8FCED9F9E}" type="slidenum">
              <a:rPr lang="en-GB" smtClean="0"/>
              <a:t>1</a:t>
            </a:fld>
            <a:endParaRPr lang="en-GB"/>
          </a:p>
        </p:txBody>
      </p:sp>
    </p:spTree>
    <p:extLst>
      <p:ext uri="{BB962C8B-B14F-4D97-AF65-F5344CB8AC3E}">
        <p14:creationId xmlns:p14="http://schemas.microsoft.com/office/powerpoint/2010/main" val="3849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D7D66A-1633-44E3-853E-C6C8FCED9F9E}" type="slidenum">
              <a:rPr lang="en-GB" smtClean="0"/>
              <a:t>13</a:t>
            </a:fld>
            <a:endParaRPr lang="en-GB"/>
          </a:p>
        </p:txBody>
      </p:sp>
    </p:spTree>
    <p:extLst>
      <p:ext uri="{BB962C8B-B14F-4D97-AF65-F5344CB8AC3E}">
        <p14:creationId xmlns:p14="http://schemas.microsoft.com/office/powerpoint/2010/main" val="88552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D7D66A-1633-44E3-853E-C6C8FCED9F9E}" type="slidenum">
              <a:rPr lang="en-GB" smtClean="0"/>
              <a:t>14</a:t>
            </a:fld>
            <a:endParaRPr lang="en-GB"/>
          </a:p>
        </p:txBody>
      </p:sp>
    </p:spTree>
    <p:extLst>
      <p:ext uri="{BB962C8B-B14F-4D97-AF65-F5344CB8AC3E}">
        <p14:creationId xmlns:p14="http://schemas.microsoft.com/office/powerpoint/2010/main" val="4253048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1A473A-86FC-4DEF-B66E-BEBF69A7EBC7}" type="slidenum">
              <a:rPr lang="en-GB" smtClean="0"/>
              <a:t>16</a:t>
            </a:fld>
            <a:endParaRPr lang="en-GB"/>
          </a:p>
        </p:txBody>
      </p:sp>
    </p:spTree>
    <p:extLst>
      <p:ext uri="{BB962C8B-B14F-4D97-AF65-F5344CB8AC3E}">
        <p14:creationId xmlns:p14="http://schemas.microsoft.com/office/powerpoint/2010/main" val="29940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D7D66A-1633-44E3-853E-C6C8FCED9F9E}" type="slidenum">
              <a:rPr lang="en-GB" smtClean="0"/>
              <a:t>17</a:t>
            </a:fld>
            <a:endParaRPr lang="en-GB"/>
          </a:p>
        </p:txBody>
      </p:sp>
    </p:spTree>
    <p:extLst>
      <p:ext uri="{BB962C8B-B14F-4D97-AF65-F5344CB8AC3E}">
        <p14:creationId xmlns:p14="http://schemas.microsoft.com/office/powerpoint/2010/main" val="796694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7B79-9987-1E22-1BE4-7B12E8C2B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B0042-F1B5-1B46-D9AD-E4CD6CE4B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6C8D0-9C03-5662-B4D5-73754625E9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01322B-71D7-3CCF-429D-4CFECA360B62}"/>
              </a:ext>
            </a:extLst>
          </p:cNvPr>
          <p:cNvSpPr>
            <a:spLocks noGrp="1"/>
          </p:cNvSpPr>
          <p:nvPr>
            <p:ph type="sldNum" sz="quarter" idx="5"/>
          </p:nvPr>
        </p:nvSpPr>
        <p:spPr/>
        <p:txBody>
          <a:bodyPr/>
          <a:lstStyle/>
          <a:p>
            <a:fld id="{32D7D66A-1633-44E3-853E-C6C8FCED9F9E}" type="slidenum">
              <a:rPr lang="en-GB" smtClean="0"/>
              <a:t>18</a:t>
            </a:fld>
            <a:endParaRPr lang="en-GB"/>
          </a:p>
        </p:txBody>
      </p:sp>
    </p:spTree>
    <p:extLst>
      <p:ext uri="{BB962C8B-B14F-4D97-AF65-F5344CB8AC3E}">
        <p14:creationId xmlns:p14="http://schemas.microsoft.com/office/powerpoint/2010/main" val="270180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8D74-74BC-9B87-2ABF-4966DBBFB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6FBFD-6521-EEFC-AD95-45406A5E3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934DD-6449-2B86-055A-684A87DC70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1398D88-E4D5-42F9-230D-2FCBEE583E81}"/>
              </a:ext>
            </a:extLst>
          </p:cNvPr>
          <p:cNvSpPr>
            <a:spLocks noGrp="1"/>
          </p:cNvSpPr>
          <p:nvPr>
            <p:ph type="sldNum" sz="quarter" idx="5"/>
          </p:nvPr>
        </p:nvSpPr>
        <p:spPr/>
        <p:txBody>
          <a:bodyPr/>
          <a:lstStyle/>
          <a:p>
            <a:fld id="{32D7D66A-1633-44E3-853E-C6C8FCED9F9E}" type="slidenum">
              <a:rPr lang="en-GB" smtClean="0"/>
              <a:t>19</a:t>
            </a:fld>
            <a:endParaRPr lang="en-GB"/>
          </a:p>
        </p:txBody>
      </p:sp>
    </p:spTree>
    <p:extLst>
      <p:ext uri="{BB962C8B-B14F-4D97-AF65-F5344CB8AC3E}">
        <p14:creationId xmlns:p14="http://schemas.microsoft.com/office/powerpoint/2010/main" val="397696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D7D66A-1633-44E3-853E-C6C8FCED9F9E}" type="slidenum">
              <a:rPr lang="en-GB" smtClean="0"/>
              <a:t>21</a:t>
            </a:fld>
            <a:endParaRPr lang="en-GB"/>
          </a:p>
        </p:txBody>
      </p:sp>
    </p:spTree>
    <p:extLst>
      <p:ext uri="{BB962C8B-B14F-4D97-AF65-F5344CB8AC3E}">
        <p14:creationId xmlns:p14="http://schemas.microsoft.com/office/powerpoint/2010/main" val="96900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14FC-9013-306B-74F9-6E428A5D8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E83FF-CAE5-747C-72FA-F940735A4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74313-94A4-8E55-4346-083D5D6FFE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GB" dirty="0"/>
          </a:p>
        </p:txBody>
      </p:sp>
      <p:sp>
        <p:nvSpPr>
          <p:cNvPr id="4" name="Slide Number Placeholder 3">
            <a:extLst>
              <a:ext uri="{FF2B5EF4-FFF2-40B4-BE49-F238E27FC236}">
                <a16:creationId xmlns:a16="http://schemas.microsoft.com/office/drawing/2014/main" id="{E7AE237E-810E-0414-0B5A-98D1E255D2CE}"/>
              </a:ext>
            </a:extLst>
          </p:cNvPr>
          <p:cNvSpPr>
            <a:spLocks noGrp="1"/>
          </p:cNvSpPr>
          <p:nvPr>
            <p:ph type="sldNum" sz="quarter" idx="5"/>
          </p:nvPr>
        </p:nvSpPr>
        <p:spPr/>
        <p:txBody>
          <a:bodyPr/>
          <a:lstStyle/>
          <a:p>
            <a:fld id="{32D7D66A-1633-44E3-853E-C6C8FCED9F9E}" type="slidenum">
              <a:rPr lang="en-GB" smtClean="0"/>
              <a:t>22</a:t>
            </a:fld>
            <a:endParaRPr lang="en-GB"/>
          </a:p>
        </p:txBody>
      </p:sp>
    </p:spTree>
    <p:extLst>
      <p:ext uri="{BB962C8B-B14F-4D97-AF65-F5344CB8AC3E}">
        <p14:creationId xmlns:p14="http://schemas.microsoft.com/office/powerpoint/2010/main" val="178860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7D66A-1633-44E3-853E-C6C8FCED9F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639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Desktop research is being undertaken to </a:t>
            </a:r>
            <a:r>
              <a:rPr lang="en-US" dirty="0" err="1"/>
              <a:t>synthesise</a:t>
            </a:r>
            <a:r>
              <a:rPr lang="en-US" dirty="0"/>
              <a:t> the key messages from the strategies, </a:t>
            </a:r>
            <a:r>
              <a:rPr lang="en-US" dirty="0" err="1"/>
              <a:t>programmes</a:t>
            </a:r>
            <a:r>
              <a:rPr lang="en-US" dirty="0"/>
              <a:t> and policies that connect to and </a:t>
            </a:r>
            <a:r>
              <a:rPr lang="en-US" dirty="0" err="1"/>
              <a:t>contextualise</a:t>
            </a:r>
            <a:r>
              <a:rPr lang="en-US" dirty="0"/>
              <a:t> the Accord. The above is not the full list. </a:t>
            </a:r>
          </a:p>
          <a:p>
            <a:r>
              <a:rPr lang="en-US" dirty="0"/>
              <a:t>This will help ensure alignment, while also clarifying the Accord’s distinct role. </a:t>
            </a:r>
          </a:p>
          <a:p>
            <a:r>
              <a:rPr lang="en-US" dirty="0"/>
              <a:t>A new Accord can respond to these strategies whilst also acknowledging where it has informed some of them too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7D66A-1633-44E3-853E-C6C8FCED9F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866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E08E6-5191-24B8-1E32-6793856EA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7674A-4D91-FAE0-D5FD-2C154717C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C2A40-6D4E-1954-518A-00C83979DB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B5BDF-5643-33EA-361F-4E8B9A663819}"/>
              </a:ext>
            </a:extLst>
          </p:cNvPr>
          <p:cNvSpPr>
            <a:spLocks noGrp="1"/>
          </p:cNvSpPr>
          <p:nvPr>
            <p:ph type="sldNum" sz="quarter" idx="5"/>
          </p:nvPr>
        </p:nvSpPr>
        <p:spPr/>
        <p:txBody>
          <a:bodyPr/>
          <a:lstStyle/>
          <a:p>
            <a:fld id="{32D7D66A-1633-44E3-853E-C6C8FCED9F9E}" type="slidenum">
              <a:rPr lang="en-GB" smtClean="0"/>
              <a:t>5</a:t>
            </a:fld>
            <a:endParaRPr lang="en-GB"/>
          </a:p>
        </p:txBody>
      </p:sp>
    </p:spTree>
    <p:extLst>
      <p:ext uri="{BB962C8B-B14F-4D97-AF65-F5344CB8AC3E}">
        <p14:creationId xmlns:p14="http://schemas.microsoft.com/office/powerpoint/2010/main" val="22751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C823-5094-89B5-9180-6959F89DA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9FED1-1A4C-F044-910F-E9C144664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646D8-0FD9-D6C2-8CAB-1C67CD55BC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80D429-C36B-5295-7076-1A0E440CF3D6}"/>
              </a:ext>
            </a:extLst>
          </p:cNvPr>
          <p:cNvSpPr>
            <a:spLocks noGrp="1"/>
          </p:cNvSpPr>
          <p:nvPr>
            <p:ph type="sldNum" sz="quarter" idx="5"/>
          </p:nvPr>
        </p:nvSpPr>
        <p:spPr/>
        <p:txBody>
          <a:bodyPr/>
          <a:lstStyle/>
          <a:p>
            <a:fld id="{32D7D66A-1633-44E3-853E-C6C8FCED9F9E}" type="slidenum">
              <a:rPr lang="en-GB" smtClean="0"/>
              <a:t>6</a:t>
            </a:fld>
            <a:endParaRPr lang="en-GB"/>
          </a:p>
        </p:txBody>
      </p:sp>
    </p:spTree>
    <p:extLst>
      <p:ext uri="{BB962C8B-B14F-4D97-AF65-F5344CB8AC3E}">
        <p14:creationId xmlns:p14="http://schemas.microsoft.com/office/powerpoint/2010/main" val="388466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12180-833C-1931-30A9-F33B41B4F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AC946-1E7D-49BF-C143-C5A632A08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9D465-BBB4-EBA2-C1C3-DAF6B6F05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F14B34-1BAE-7AD7-2923-2BF7A30EECAD}"/>
              </a:ext>
            </a:extLst>
          </p:cNvPr>
          <p:cNvSpPr>
            <a:spLocks noGrp="1"/>
          </p:cNvSpPr>
          <p:nvPr>
            <p:ph type="sldNum" sz="quarter" idx="5"/>
          </p:nvPr>
        </p:nvSpPr>
        <p:spPr/>
        <p:txBody>
          <a:bodyPr/>
          <a:lstStyle/>
          <a:p>
            <a:fld id="{32D7D66A-1633-44E3-853E-C6C8FCED9F9E}" type="slidenum">
              <a:rPr lang="en-GB" smtClean="0"/>
              <a:t>7</a:t>
            </a:fld>
            <a:endParaRPr lang="en-GB"/>
          </a:p>
        </p:txBody>
      </p:sp>
    </p:spTree>
    <p:extLst>
      <p:ext uri="{BB962C8B-B14F-4D97-AF65-F5344CB8AC3E}">
        <p14:creationId xmlns:p14="http://schemas.microsoft.com/office/powerpoint/2010/main" val="131529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91DC1-3ECF-C7CA-7C0D-097E41B17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83627-F981-9712-9A23-71A50A4CB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BE4A6-A870-FD54-0AD5-EED7182595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CF89F8-86D3-29A0-C5FE-D18F73E22BD6}"/>
              </a:ext>
            </a:extLst>
          </p:cNvPr>
          <p:cNvSpPr>
            <a:spLocks noGrp="1"/>
          </p:cNvSpPr>
          <p:nvPr>
            <p:ph type="sldNum" sz="quarter" idx="5"/>
          </p:nvPr>
        </p:nvSpPr>
        <p:spPr/>
        <p:txBody>
          <a:bodyPr/>
          <a:lstStyle/>
          <a:p>
            <a:fld id="{32D7D66A-1633-44E3-853E-C6C8FCED9F9E}" type="slidenum">
              <a:rPr lang="en-GB" smtClean="0"/>
              <a:t>8</a:t>
            </a:fld>
            <a:endParaRPr lang="en-GB"/>
          </a:p>
        </p:txBody>
      </p:sp>
    </p:spTree>
    <p:extLst>
      <p:ext uri="{BB962C8B-B14F-4D97-AF65-F5344CB8AC3E}">
        <p14:creationId xmlns:p14="http://schemas.microsoft.com/office/powerpoint/2010/main" val="208845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B386D-C6C8-82F4-A684-0A0340C67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76C93-4479-636F-4194-68B9910C1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C0192-BDCC-B80A-4623-C9E456339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21B3FF-DD98-B3A7-EBD3-C67E3064965C}"/>
              </a:ext>
            </a:extLst>
          </p:cNvPr>
          <p:cNvSpPr>
            <a:spLocks noGrp="1"/>
          </p:cNvSpPr>
          <p:nvPr>
            <p:ph type="sldNum" sz="quarter" idx="5"/>
          </p:nvPr>
        </p:nvSpPr>
        <p:spPr/>
        <p:txBody>
          <a:bodyPr/>
          <a:lstStyle/>
          <a:p>
            <a:fld id="{32D7D66A-1633-44E3-853E-C6C8FCED9F9E}" type="slidenum">
              <a:rPr lang="en-GB" smtClean="0"/>
              <a:t>9</a:t>
            </a:fld>
            <a:endParaRPr lang="en-GB"/>
          </a:p>
        </p:txBody>
      </p:sp>
    </p:spTree>
    <p:extLst>
      <p:ext uri="{BB962C8B-B14F-4D97-AF65-F5344CB8AC3E}">
        <p14:creationId xmlns:p14="http://schemas.microsoft.com/office/powerpoint/2010/main" val="14204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913F-EE1F-1D1C-9E87-A0256E4DF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F58CC-49E0-BB21-1FB1-AC6965DF6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93E9F-9C46-D524-6C55-014F209BCD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B8BDAC-51C8-D876-4C60-2AC985CC89FB}"/>
              </a:ext>
            </a:extLst>
          </p:cNvPr>
          <p:cNvSpPr>
            <a:spLocks noGrp="1"/>
          </p:cNvSpPr>
          <p:nvPr>
            <p:ph type="sldNum" sz="quarter" idx="5"/>
          </p:nvPr>
        </p:nvSpPr>
        <p:spPr/>
        <p:txBody>
          <a:bodyPr/>
          <a:lstStyle/>
          <a:p>
            <a:fld id="{32D7D66A-1633-44E3-853E-C6C8FCED9F9E}" type="slidenum">
              <a:rPr lang="en-GB" smtClean="0"/>
              <a:t>10</a:t>
            </a:fld>
            <a:endParaRPr lang="en-GB"/>
          </a:p>
        </p:txBody>
      </p:sp>
    </p:spTree>
    <p:extLst>
      <p:ext uri="{BB962C8B-B14F-4D97-AF65-F5344CB8AC3E}">
        <p14:creationId xmlns:p14="http://schemas.microsoft.com/office/powerpoint/2010/main" val="2393207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570361-E0C7-99B8-8BFA-CB7F9ECB2A71}"/>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24DFEB60-8079-911A-27DB-536957BA8C32}"/>
              </a:ext>
            </a:extLst>
          </p:cNvPr>
          <p:cNvSpPr/>
          <p:nvPr userDrawn="1"/>
        </p:nvSpPr>
        <p:spPr>
          <a:xfrm>
            <a:off x="1282148" y="3816626"/>
            <a:ext cx="9173817" cy="179898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56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
        <p:nvSpPr>
          <p:cNvPr id="7" name="Rectangle 6">
            <a:extLst>
              <a:ext uri="{FF2B5EF4-FFF2-40B4-BE49-F238E27FC236}">
                <a16:creationId xmlns:a16="http://schemas.microsoft.com/office/drawing/2014/main" id="{12B567DC-AF5E-4C46-B1C6-85003936C7F6}"/>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496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
        <p:nvSpPr>
          <p:cNvPr id="7" name="Rectangle 6">
            <a:extLst>
              <a:ext uri="{FF2B5EF4-FFF2-40B4-BE49-F238E27FC236}">
                <a16:creationId xmlns:a16="http://schemas.microsoft.com/office/drawing/2014/main" id="{58CEFECB-8979-7FCF-7F0E-06C9F0F889F2}"/>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1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C28393-FDA0-0697-071F-DC18BE453AD4}"/>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330835"/>
            <a:ext cx="10515600" cy="1325563"/>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Tree>
    <p:extLst>
      <p:ext uri="{BB962C8B-B14F-4D97-AF65-F5344CB8AC3E}">
        <p14:creationId xmlns:p14="http://schemas.microsoft.com/office/powerpoint/2010/main" val="268594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930805"/>
            <a:ext cx="10515600" cy="2852737"/>
          </a:xfrm>
        </p:spPr>
        <p:txBody>
          <a:bodyPr anchor="b"/>
          <a:lstStyle>
            <a:lvl1pPr>
              <a:defRPr sz="6000"/>
            </a:lvl1pPr>
          </a:lstStyle>
          <a:p>
            <a:r>
              <a:rPr lang="en-US" dirty="0"/>
              <a:t>Click to edit Master 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Tree>
    <p:extLst>
      <p:ext uri="{BB962C8B-B14F-4D97-AF65-F5344CB8AC3E}">
        <p14:creationId xmlns:p14="http://schemas.microsoft.com/office/powerpoint/2010/main" val="217904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7930EF-4E53-BFE5-3BCE-AB6E84CC1E32}"/>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
        <p:nvSpPr>
          <p:cNvPr id="9" name="Rectangle 8">
            <a:extLst>
              <a:ext uri="{FF2B5EF4-FFF2-40B4-BE49-F238E27FC236}">
                <a16:creationId xmlns:a16="http://schemas.microsoft.com/office/drawing/2014/main" id="{693B4146-97DE-FA23-F9EE-2A4E2AECDE5B}"/>
              </a:ext>
            </a:extLst>
          </p:cNvPr>
          <p:cNvSpPr/>
          <p:nvPr userDrawn="1"/>
        </p:nvSpPr>
        <p:spPr>
          <a:xfrm>
            <a:off x="5158740" y="2667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68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67A594-DDD9-92D3-A65D-A48C029279E4}"/>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Tree>
    <p:extLst>
      <p:ext uri="{BB962C8B-B14F-4D97-AF65-F5344CB8AC3E}">
        <p14:creationId xmlns:p14="http://schemas.microsoft.com/office/powerpoint/2010/main" val="385004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
        <p:nvSpPr>
          <p:cNvPr id="6" name="Rectangle 5">
            <a:extLst>
              <a:ext uri="{FF2B5EF4-FFF2-40B4-BE49-F238E27FC236}">
                <a16:creationId xmlns:a16="http://schemas.microsoft.com/office/drawing/2014/main" id="{CBAFF7C4-FEF7-3EBD-BAAB-C3813735D97F}"/>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302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
        <p:nvSpPr>
          <p:cNvPr id="5" name="Rectangle 4">
            <a:extLst>
              <a:ext uri="{FF2B5EF4-FFF2-40B4-BE49-F238E27FC236}">
                <a16:creationId xmlns:a16="http://schemas.microsoft.com/office/drawing/2014/main" id="{C5E83667-9C39-E454-CCAE-EC8066EAF158}"/>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469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
        <p:nvSpPr>
          <p:cNvPr id="8" name="Rectangle 7">
            <a:extLst>
              <a:ext uri="{FF2B5EF4-FFF2-40B4-BE49-F238E27FC236}">
                <a16:creationId xmlns:a16="http://schemas.microsoft.com/office/drawing/2014/main" id="{B1A30396-0356-A150-3488-6ED828E1D793}"/>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506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AD5F77-0968-4812-9B67-5F5991FC4FEB}" type="datetimeFigureOut">
              <a:rPr lang="en-GB" smtClean="0"/>
              <a:t>16/09/2025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491B3B-7AE8-4212-8C2D-5F6291B93C41}" type="slidenum">
              <a:rPr lang="en-GB" smtClean="0"/>
              <a:t>‹#›</a:t>
            </a:fld>
            <a:endParaRPr lang="en-GB"/>
          </a:p>
        </p:txBody>
      </p:sp>
      <p:sp>
        <p:nvSpPr>
          <p:cNvPr id="8" name="Rectangle 7">
            <a:extLst>
              <a:ext uri="{FF2B5EF4-FFF2-40B4-BE49-F238E27FC236}">
                <a16:creationId xmlns:a16="http://schemas.microsoft.com/office/drawing/2014/main" id="{E2DE3571-54EC-E17A-722A-6960A575C060}"/>
              </a:ext>
            </a:extLst>
          </p:cNvPr>
          <p:cNvSpPr/>
          <p:nvPr userDrawn="1"/>
        </p:nvSpPr>
        <p:spPr>
          <a:xfrm>
            <a:off x="5006340" y="114300"/>
            <a:ext cx="7075170" cy="914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359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119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ocality.org.uk/our-influencing-work/keep-it-loca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vcfseleadershipgm.org.uk/news-and-events/accord-refresh"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B6CF53F-B1B4-08F7-8F12-D83A672FACA7}"/>
              </a:ext>
            </a:extLst>
          </p:cNvPr>
          <p:cNvCxnSpPr>
            <a:cxnSpLocks/>
          </p:cNvCxnSpPr>
          <p:nvPr/>
        </p:nvCxnSpPr>
        <p:spPr>
          <a:xfrm>
            <a:off x="6096000" y="1562100"/>
            <a:ext cx="0" cy="195299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5CB6799-8171-0067-15AB-F3781A948BF4}"/>
              </a:ext>
            </a:extLst>
          </p:cNvPr>
          <p:cNvGrpSpPr/>
          <p:nvPr/>
        </p:nvGrpSpPr>
        <p:grpSpPr>
          <a:xfrm>
            <a:off x="925549" y="1496314"/>
            <a:ext cx="4826248" cy="2019614"/>
            <a:chOff x="901353" y="1183600"/>
            <a:chExt cx="4826248" cy="2019614"/>
          </a:xfrm>
        </p:grpSpPr>
        <p:pic>
          <p:nvPicPr>
            <p:cNvPr id="3" name="Picture 2" descr="A green triangle on a white surface&#10;&#10;AI-generated content may be incorrect.">
              <a:extLst>
                <a:ext uri="{FF2B5EF4-FFF2-40B4-BE49-F238E27FC236}">
                  <a16:creationId xmlns:a16="http://schemas.microsoft.com/office/drawing/2014/main" id="{64428A06-E312-4B3A-184A-126652D2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1353" y="1361619"/>
              <a:ext cx="4826248" cy="1841595"/>
            </a:xfrm>
            <a:prstGeom prst="rect">
              <a:avLst/>
            </a:prstGeom>
          </p:spPr>
        </p:pic>
        <p:pic>
          <p:nvPicPr>
            <p:cNvPr id="8" name="Picture 7" descr="A green squares with a black circle&#10;&#10;AI-generated content may be incorrect.">
              <a:extLst>
                <a:ext uri="{FF2B5EF4-FFF2-40B4-BE49-F238E27FC236}">
                  <a16:creationId xmlns:a16="http://schemas.microsoft.com/office/drawing/2014/main" id="{51AB9CA5-EC0A-24D3-BA4A-53D9C576C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016" y="1183600"/>
              <a:ext cx="1816583" cy="1816583"/>
            </a:xfrm>
            <a:prstGeom prst="rect">
              <a:avLst/>
            </a:prstGeom>
          </p:spPr>
        </p:pic>
      </p:grpSp>
      <p:sp>
        <p:nvSpPr>
          <p:cNvPr id="6" name="Title 3">
            <a:extLst>
              <a:ext uri="{FF2B5EF4-FFF2-40B4-BE49-F238E27FC236}">
                <a16:creationId xmlns:a16="http://schemas.microsoft.com/office/drawing/2014/main" id="{DA0811B3-59A7-1BB6-93CD-F315AAD5FDEC}"/>
              </a:ext>
            </a:extLst>
          </p:cNvPr>
          <p:cNvSpPr txBox="1">
            <a:spLocks/>
          </p:cNvSpPr>
          <p:nvPr/>
        </p:nvSpPr>
        <p:spPr>
          <a:xfrm>
            <a:off x="6356074" y="1206356"/>
            <a:ext cx="5190837" cy="22226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1200"/>
              </a:spcAft>
            </a:pPr>
            <a:r>
              <a:rPr lang="en-GB" sz="3600" dirty="0">
                <a:solidFill>
                  <a:srgbClr val="000000"/>
                </a:solidFill>
                <a:latin typeface="Aptos Display" panose="020B0004020202020204" pitchFamily="34" charset="0"/>
              </a:rPr>
              <a:t>Greater Manchester VCFSE Accord Refresh:</a:t>
            </a:r>
          </a:p>
          <a:p>
            <a:pPr algn="l">
              <a:lnSpc>
                <a:spcPct val="100000"/>
              </a:lnSpc>
              <a:spcBef>
                <a:spcPts val="600"/>
              </a:spcBef>
              <a:spcAft>
                <a:spcPts val="1200"/>
              </a:spcAft>
            </a:pPr>
            <a:r>
              <a:rPr lang="en-GB" sz="2800" i="1" dirty="0">
                <a:solidFill>
                  <a:srgbClr val="000000"/>
                </a:solidFill>
                <a:latin typeface="Aptos Display" panose="020B0004020202020204" pitchFamily="34" charset="0"/>
              </a:rPr>
              <a:t>Emerging Themes - 16th Sept</a:t>
            </a:r>
          </a:p>
        </p:txBody>
      </p:sp>
      <p:sp>
        <p:nvSpPr>
          <p:cNvPr id="7" name="Title 3">
            <a:extLst>
              <a:ext uri="{FF2B5EF4-FFF2-40B4-BE49-F238E27FC236}">
                <a16:creationId xmlns:a16="http://schemas.microsoft.com/office/drawing/2014/main" id="{1DB71CFE-9DA0-E11A-A12F-B72BE19AE26B}"/>
              </a:ext>
            </a:extLst>
          </p:cNvPr>
          <p:cNvSpPr txBox="1">
            <a:spLocks/>
          </p:cNvSpPr>
          <p:nvPr/>
        </p:nvSpPr>
        <p:spPr>
          <a:xfrm>
            <a:off x="6356074" y="1523033"/>
            <a:ext cx="5190837" cy="22226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1200"/>
              </a:spcAft>
            </a:pPr>
            <a:endParaRPr lang="en-GB" sz="4000" dirty="0">
              <a:solidFill>
                <a:srgbClr val="000000"/>
              </a:solidFill>
              <a:highlight>
                <a:srgbClr val="FFFF00"/>
              </a:highlight>
              <a:latin typeface="Aptos Display" panose="020B0004020202020204" pitchFamily="34" charset="0"/>
            </a:endParaRPr>
          </a:p>
        </p:txBody>
      </p:sp>
      <p:pic>
        <p:nvPicPr>
          <p:cNvPr id="13" name="Picture 12">
            <a:extLst>
              <a:ext uri="{FF2B5EF4-FFF2-40B4-BE49-F238E27FC236}">
                <a16:creationId xmlns:a16="http://schemas.microsoft.com/office/drawing/2014/main" id="{5B8B193C-D47C-314E-C611-7506202DB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293" y="4580911"/>
            <a:ext cx="10304263" cy="1216475"/>
          </a:xfrm>
          <a:prstGeom prst="rect">
            <a:avLst/>
          </a:prstGeom>
        </p:spPr>
      </p:pic>
    </p:spTree>
    <p:extLst>
      <p:ext uri="{BB962C8B-B14F-4D97-AF65-F5344CB8AC3E}">
        <p14:creationId xmlns:p14="http://schemas.microsoft.com/office/powerpoint/2010/main" val="251752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B619A-FF18-896B-2783-AB52555C65C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A23BF32-BD5A-7420-F5DB-FC32610E8C32}"/>
              </a:ext>
            </a:extLst>
          </p:cNvPr>
          <p:cNvSpPr txBox="1"/>
          <p:nvPr/>
        </p:nvSpPr>
        <p:spPr>
          <a:xfrm>
            <a:off x="843914" y="1828800"/>
            <a:ext cx="7189382" cy="2908489"/>
          </a:xfrm>
          <a:prstGeom prst="rect">
            <a:avLst/>
          </a:prstGeom>
          <a:solidFill>
            <a:schemeClr val="accent2">
              <a:lumMod val="40000"/>
              <a:lumOff val="60000"/>
            </a:schemeClr>
          </a:solidFill>
        </p:spPr>
        <p:txBody>
          <a:bodyPr wrap="square" rtlCol="0">
            <a:spAutoFit/>
          </a:bodyPr>
          <a:lstStyle/>
          <a:p>
            <a:pPr>
              <a:spcAft>
                <a:spcPts val="1800"/>
              </a:spcAft>
            </a:pPr>
            <a:r>
              <a:rPr lang="en-US" sz="2800" b="1" dirty="0">
                <a:solidFill>
                  <a:schemeClr val="accent6"/>
                </a:solidFill>
              </a:rPr>
              <a:t>The slides from this point share the consultation questions and ask for your feedback.</a:t>
            </a:r>
          </a:p>
          <a:p>
            <a:pPr>
              <a:spcAft>
                <a:spcPts val="1800"/>
              </a:spcAft>
            </a:pPr>
            <a:r>
              <a:rPr lang="en-US" sz="2800" dirty="0">
                <a:solidFill>
                  <a:schemeClr val="accent6"/>
                </a:solidFill>
              </a:rPr>
              <a:t>They also highlight feedback from conversations so far as part of this consultation.</a:t>
            </a:r>
          </a:p>
        </p:txBody>
      </p:sp>
      <p:pic>
        <p:nvPicPr>
          <p:cNvPr id="7" name="Picture 6" descr="A screenshot of a computer&#10;&#10;AI-generated content may be incorrect.">
            <a:extLst>
              <a:ext uri="{FF2B5EF4-FFF2-40B4-BE49-F238E27FC236}">
                <a16:creationId xmlns:a16="http://schemas.microsoft.com/office/drawing/2014/main" id="{11C33C3D-AA62-CCD6-CC80-D58D03343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869" y="1828800"/>
            <a:ext cx="4448471" cy="2720106"/>
          </a:xfrm>
          <a:prstGeom prst="rect">
            <a:avLst/>
          </a:prstGeom>
        </p:spPr>
      </p:pic>
    </p:spTree>
    <p:extLst>
      <p:ext uri="{BB962C8B-B14F-4D97-AF65-F5344CB8AC3E}">
        <p14:creationId xmlns:p14="http://schemas.microsoft.com/office/powerpoint/2010/main" val="128999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C531CA-8752-1940-9F75-EDF5056C9B4F}"/>
              </a:ext>
            </a:extLst>
          </p:cNvPr>
          <p:cNvSpPr txBox="1"/>
          <p:nvPr/>
        </p:nvSpPr>
        <p:spPr>
          <a:xfrm>
            <a:off x="389325" y="1581164"/>
            <a:ext cx="11763024" cy="4431983"/>
          </a:xfrm>
          <a:prstGeom prst="rect">
            <a:avLst/>
          </a:prstGeom>
          <a:noFill/>
        </p:spPr>
        <p:txBody>
          <a:bodyPr wrap="square" rtlCol="0">
            <a:spAutoFit/>
          </a:bodyPr>
          <a:lstStyle/>
          <a:p>
            <a:pPr fontAlgn="base"/>
            <a:r>
              <a:rPr lang="en-US" sz="2400" b="1" dirty="0"/>
              <a:t>The previous agreement was 5 years, with 3-year delivery plan refreshed in 2023.​</a:t>
            </a:r>
          </a:p>
          <a:p>
            <a:pPr fontAlgn="base"/>
            <a:endParaRPr lang="en-US" sz="2400" dirty="0"/>
          </a:p>
          <a:p>
            <a:pPr fontAlgn="base"/>
            <a:r>
              <a:rPr lang="en-US" sz="2400" i="1" dirty="0"/>
              <a:t>Engagement so far has suggested:</a:t>
            </a:r>
          </a:p>
          <a:p>
            <a:pPr fontAlgn="base"/>
            <a:endParaRPr lang="en-US" sz="2400" i="1" dirty="0"/>
          </a:p>
          <a:p>
            <a:pPr marL="342900" indent="-342900" fontAlgn="base">
              <a:buFont typeface="Arial" panose="020B0604020202020204" pitchFamily="34" charset="0"/>
              <a:buChar char="•"/>
            </a:pPr>
            <a:r>
              <a:rPr lang="en-US" sz="2400" dirty="0">
                <a:solidFill>
                  <a:srgbClr val="000000"/>
                </a:solidFill>
              </a:rPr>
              <a:t>The agreement could be 10 years to align with Greater Manchester Strategy and NHS 10 Year Plan</a:t>
            </a:r>
          </a:p>
          <a:p>
            <a:pPr marL="342900" indent="-342900" fontAlgn="base">
              <a:buFont typeface="Arial" panose="020B0604020202020204" pitchFamily="34" charset="0"/>
              <a:buChar char="•"/>
            </a:pPr>
            <a:endParaRPr lang="en-US" sz="2400" dirty="0">
              <a:solidFill>
                <a:srgbClr val="000000"/>
              </a:solidFill>
            </a:endParaRPr>
          </a:p>
          <a:p>
            <a:pPr marL="342900" indent="-342900" fontAlgn="base">
              <a:buFont typeface="Arial" panose="020B0604020202020204" pitchFamily="34" charset="0"/>
              <a:buChar char="•"/>
            </a:pPr>
            <a:r>
              <a:rPr lang="en-US" sz="2400" dirty="0">
                <a:solidFill>
                  <a:srgbClr val="000000"/>
                </a:solidFill>
              </a:rPr>
              <a:t>If 10 years, there will need to be regular review points (e.g. every 3 years)</a:t>
            </a:r>
          </a:p>
          <a:p>
            <a:pPr marL="342900" indent="-342900" fontAlgn="base">
              <a:buFont typeface="Arial" panose="020B0604020202020204" pitchFamily="34" charset="0"/>
              <a:buChar char="•"/>
            </a:pPr>
            <a:endParaRPr lang="en-US" sz="2400" dirty="0">
              <a:solidFill>
                <a:srgbClr val="000000"/>
              </a:solidFill>
            </a:endParaRPr>
          </a:p>
          <a:p>
            <a:pPr marL="342900" indent="-342900" fontAlgn="base">
              <a:buFont typeface="Arial" panose="020B0604020202020204" pitchFamily="34" charset="0"/>
              <a:buChar char="•"/>
            </a:pPr>
            <a:r>
              <a:rPr lang="en-US" sz="2400" dirty="0">
                <a:solidFill>
                  <a:srgbClr val="000000"/>
                </a:solidFill>
              </a:rPr>
              <a:t>Agreement could be 10 years, implementation plans every 3 years</a:t>
            </a:r>
            <a:endParaRPr lang="en-US" sz="2400" dirty="0"/>
          </a:p>
          <a:p>
            <a:pPr marL="342900" indent="-342900" fontAlgn="base">
              <a:buFont typeface="Arial" panose="020B0604020202020204" pitchFamily="34" charset="0"/>
              <a:buChar char="•"/>
            </a:pPr>
            <a:endParaRPr lang="en-US" sz="2400" dirty="0"/>
          </a:p>
          <a:p>
            <a:endParaRPr lang="en-GB" dirty="0"/>
          </a:p>
        </p:txBody>
      </p:sp>
      <p:sp>
        <p:nvSpPr>
          <p:cNvPr id="5" name="TextBox 4">
            <a:extLst>
              <a:ext uri="{FF2B5EF4-FFF2-40B4-BE49-F238E27FC236}">
                <a16:creationId xmlns:a16="http://schemas.microsoft.com/office/drawing/2014/main" id="{71D73A2A-9211-A995-0EC5-4413B1F3F488}"/>
              </a:ext>
            </a:extLst>
          </p:cNvPr>
          <p:cNvSpPr txBox="1"/>
          <p:nvPr/>
        </p:nvSpPr>
        <p:spPr>
          <a:xfrm>
            <a:off x="-2" y="0"/>
            <a:ext cx="12307331" cy="1083364"/>
          </a:xfrm>
          <a:prstGeom prst="rect">
            <a:avLst/>
          </a:prstGeom>
          <a:solidFill>
            <a:schemeClr val="tx2">
              <a:lumMod val="75000"/>
            </a:schemeClr>
          </a:solidFill>
        </p:spPr>
        <p:txBody>
          <a:bodyPr wrap="square" rtlCol="0">
            <a:spAutoFit/>
          </a:bodyPr>
          <a:lstStyle/>
          <a:p>
            <a:pPr marL="0" indent="0">
              <a:buNone/>
            </a:pPr>
            <a:endParaRPr lang="en-GB" dirty="0">
              <a:solidFill>
                <a:srgbClr val="E9A4AF"/>
              </a:solidFill>
            </a:endParaRPr>
          </a:p>
        </p:txBody>
      </p:sp>
      <p:sp>
        <p:nvSpPr>
          <p:cNvPr id="3" name="Content Placeholder 2">
            <a:extLst>
              <a:ext uri="{FF2B5EF4-FFF2-40B4-BE49-F238E27FC236}">
                <a16:creationId xmlns:a16="http://schemas.microsoft.com/office/drawing/2014/main" id="{9DD27A11-B239-4AC6-6723-183E3F6A85F9}"/>
              </a:ext>
            </a:extLst>
          </p:cNvPr>
          <p:cNvSpPr txBox="1">
            <a:spLocks/>
          </p:cNvSpPr>
          <p:nvPr/>
        </p:nvSpPr>
        <p:spPr>
          <a:xfrm>
            <a:off x="389325" y="204217"/>
            <a:ext cx="11646465" cy="674929"/>
          </a:xfrm>
          <a:prstGeom prst="rect">
            <a:avLst/>
          </a:prstGeom>
          <a:solidFill>
            <a:schemeClr val="accent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2"/>
                </a:solidFill>
                <a:latin typeface="Aptos Display" panose="020B0004020202020204" pitchFamily="34" charset="0"/>
              </a:rPr>
              <a:t>How long should an agreement run for?</a:t>
            </a:r>
            <a:endParaRPr lang="en-GB" sz="3600" b="1" dirty="0">
              <a:solidFill>
                <a:schemeClr val="tx2"/>
              </a:solidFill>
              <a:latin typeface="Aptos Display" panose="020B0004020202020204" pitchFamily="34" charset="0"/>
            </a:endParaRPr>
          </a:p>
        </p:txBody>
      </p:sp>
    </p:spTree>
    <p:extLst>
      <p:ext uri="{BB962C8B-B14F-4D97-AF65-F5344CB8AC3E}">
        <p14:creationId xmlns:p14="http://schemas.microsoft.com/office/powerpoint/2010/main" val="309511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C9F1E-4FCB-378B-E61F-206320C7588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643179-F372-94DE-A974-F3EC7424F51C}"/>
              </a:ext>
            </a:extLst>
          </p:cNvPr>
          <p:cNvSpPr txBox="1"/>
          <p:nvPr/>
        </p:nvSpPr>
        <p:spPr>
          <a:xfrm>
            <a:off x="-147146" y="0"/>
            <a:ext cx="12486289" cy="1934817"/>
          </a:xfrm>
          <a:prstGeom prst="rect">
            <a:avLst/>
          </a:prstGeom>
          <a:solidFill>
            <a:schemeClr val="tx2">
              <a:lumMod val="75000"/>
            </a:schemeClr>
          </a:solidFill>
        </p:spPr>
        <p:txBody>
          <a:bodyPr wrap="square" rtlCol="0">
            <a:spAutoFit/>
          </a:bodyPr>
          <a:lstStyle/>
          <a:p>
            <a:pPr marL="0" indent="0">
              <a:buNone/>
            </a:pPr>
            <a:endParaRPr lang="en-GB" dirty="0">
              <a:solidFill>
                <a:srgbClr val="E9A4AF"/>
              </a:solidFill>
            </a:endParaRPr>
          </a:p>
        </p:txBody>
      </p:sp>
      <p:sp>
        <p:nvSpPr>
          <p:cNvPr id="8" name="Content Placeholder 2">
            <a:extLst>
              <a:ext uri="{FF2B5EF4-FFF2-40B4-BE49-F238E27FC236}">
                <a16:creationId xmlns:a16="http://schemas.microsoft.com/office/drawing/2014/main" id="{350942D5-3957-D618-F284-57101BAD21DC}"/>
              </a:ext>
            </a:extLst>
          </p:cNvPr>
          <p:cNvSpPr txBox="1">
            <a:spLocks/>
          </p:cNvSpPr>
          <p:nvPr/>
        </p:nvSpPr>
        <p:spPr>
          <a:xfrm>
            <a:off x="381456" y="445696"/>
            <a:ext cx="11429084" cy="1043424"/>
          </a:xfrm>
          <a:prstGeom prst="rect">
            <a:avLst/>
          </a:prstGeom>
          <a:solidFill>
            <a:schemeClr val="accent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tx2"/>
                </a:solidFill>
                <a:latin typeface="Aptos Display" panose="020B0004020202020204" pitchFamily="34" charset="0"/>
              </a:rPr>
              <a:t>What do you think should be the overriding ambition for the GM VCFSE Accord?</a:t>
            </a:r>
          </a:p>
          <a:p>
            <a:pPr algn="ctr"/>
            <a:endParaRPr lang="en-GB" sz="3600" b="1" dirty="0">
              <a:solidFill>
                <a:schemeClr val="tx2"/>
              </a:solidFill>
              <a:latin typeface="Aptos Display" panose="020B0004020202020204" pitchFamily="34" charset="0"/>
            </a:endParaRPr>
          </a:p>
        </p:txBody>
      </p:sp>
      <p:sp>
        <p:nvSpPr>
          <p:cNvPr id="9" name="TextBox 8">
            <a:extLst>
              <a:ext uri="{FF2B5EF4-FFF2-40B4-BE49-F238E27FC236}">
                <a16:creationId xmlns:a16="http://schemas.microsoft.com/office/drawing/2014/main" id="{43AD6C31-BBFB-B8DC-876A-7501F0DE502D}"/>
              </a:ext>
            </a:extLst>
          </p:cNvPr>
          <p:cNvSpPr txBox="1"/>
          <p:nvPr/>
        </p:nvSpPr>
        <p:spPr>
          <a:xfrm>
            <a:off x="272766" y="2260785"/>
            <a:ext cx="11763024" cy="3693319"/>
          </a:xfrm>
          <a:prstGeom prst="rect">
            <a:avLst/>
          </a:prstGeom>
          <a:noFill/>
        </p:spPr>
        <p:txBody>
          <a:bodyPr wrap="square" rtlCol="0">
            <a:spAutoFit/>
          </a:bodyPr>
          <a:lstStyle/>
          <a:p>
            <a:pPr fontAlgn="base"/>
            <a:r>
              <a:rPr lang="en-US" sz="2400" i="1" dirty="0"/>
              <a:t>Suggestions include:</a:t>
            </a:r>
          </a:p>
          <a:p>
            <a:pPr marL="342900" indent="-342900" fontAlgn="base">
              <a:buFont typeface="Arial" panose="020B0604020202020204" pitchFamily="34" charset="0"/>
              <a:buChar char="•"/>
            </a:pPr>
            <a:r>
              <a:rPr lang="en-US" sz="2400" dirty="0">
                <a:solidFill>
                  <a:srgbClr val="000000"/>
                </a:solidFill>
              </a:rPr>
              <a:t>Develop a shared understanding of where partners’ priorities align and differ, ensuring that resources are targeted effectively and used wisely.</a:t>
            </a:r>
          </a:p>
          <a:p>
            <a:pPr marL="342900" indent="-342900" fontAlgn="base">
              <a:buFont typeface="Arial" panose="020B0604020202020204" pitchFamily="34" charset="0"/>
              <a:buChar char="•"/>
            </a:pPr>
            <a:endParaRPr lang="en-US" sz="2400" dirty="0">
              <a:solidFill>
                <a:srgbClr val="000000"/>
              </a:solidFill>
            </a:endParaRPr>
          </a:p>
          <a:p>
            <a:pPr marL="342900" indent="-342900" fontAlgn="base">
              <a:buFont typeface="Arial" panose="020B0604020202020204" pitchFamily="34" charset="0"/>
              <a:buChar char="•"/>
            </a:pPr>
            <a:r>
              <a:rPr lang="en-US" sz="2400" dirty="0">
                <a:solidFill>
                  <a:srgbClr val="000000"/>
                </a:solidFill>
              </a:rPr>
              <a:t>Enable organisations to collaborate on an equal footing, driving change and making a meaningful difference to the lives of communities and citizens.</a:t>
            </a:r>
          </a:p>
          <a:p>
            <a:pPr marL="342900" indent="-342900" fontAlgn="base">
              <a:buFont typeface="Arial" panose="020B0604020202020204" pitchFamily="34" charset="0"/>
              <a:buChar char="•"/>
            </a:pPr>
            <a:endParaRPr lang="en-US" sz="2400" dirty="0">
              <a:solidFill>
                <a:srgbClr val="000000"/>
              </a:solidFill>
            </a:endParaRPr>
          </a:p>
          <a:p>
            <a:pPr marL="342900" indent="-342900" fontAlgn="base">
              <a:buFont typeface="Arial" panose="020B0604020202020204" pitchFamily="34" charset="0"/>
              <a:buChar char="•"/>
            </a:pPr>
            <a:r>
              <a:rPr lang="en-US" sz="2400" dirty="0">
                <a:solidFill>
                  <a:srgbClr val="000000"/>
                </a:solidFill>
              </a:rPr>
              <a:t>Champion a whole-system approach that strengthens the VCFSE ecosystem and improves outcomes for people and places across Greater Manchester.</a:t>
            </a:r>
            <a:endParaRPr lang="en-US" sz="2400" dirty="0"/>
          </a:p>
          <a:p>
            <a:endParaRPr lang="en-GB" dirty="0"/>
          </a:p>
        </p:txBody>
      </p:sp>
    </p:spTree>
    <p:extLst>
      <p:ext uri="{BB962C8B-B14F-4D97-AF65-F5344CB8AC3E}">
        <p14:creationId xmlns:p14="http://schemas.microsoft.com/office/powerpoint/2010/main" val="97187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3C8F59-3396-5011-85E9-F0D06D3DAEFA}"/>
              </a:ext>
            </a:extLst>
          </p:cNvPr>
          <p:cNvSpPr txBox="1"/>
          <p:nvPr/>
        </p:nvSpPr>
        <p:spPr>
          <a:xfrm>
            <a:off x="0" y="-98855"/>
            <a:ext cx="12192000" cy="1845742"/>
          </a:xfrm>
          <a:prstGeom prst="rect">
            <a:avLst/>
          </a:prstGeom>
          <a:solidFill>
            <a:srgbClr val="1B5036"/>
          </a:solidFill>
        </p:spPr>
        <p:txBody>
          <a:bodyPr wrap="square" rtlCol="0">
            <a:spAutoFit/>
          </a:bodyPr>
          <a:lstStyle/>
          <a:p>
            <a:endParaRPr lang="en-GB" sz="3200">
              <a:solidFill>
                <a:schemeClr val="bg1"/>
              </a:solidFill>
            </a:endParaRPr>
          </a:p>
        </p:txBody>
      </p:sp>
      <p:sp>
        <p:nvSpPr>
          <p:cNvPr id="3" name="Content Placeholder 2">
            <a:extLst>
              <a:ext uri="{FF2B5EF4-FFF2-40B4-BE49-F238E27FC236}">
                <a16:creationId xmlns:a16="http://schemas.microsoft.com/office/drawing/2014/main" id="{8E2A3001-91DF-659E-0D98-6E8E3F72AE91}"/>
              </a:ext>
            </a:extLst>
          </p:cNvPr>
          <p:cNvSpPr>
            <a:spLocks noGrp="1"/>
          </p:cNvSpPr>
          <p:nvPr>
            <p:ph idx="1"/>
          </p:nvPr>
        </p:nvSpPr>
        <p:spPr>
          <a:xfrm>
            <a:off x="832076" y="1945612"/>
            <a:ext cx="10515600" cy="4351338"/>
          </a:xfrm>
        </p:spPr>
        <p:txBody>
          <a:bodyPr>
            <a:normAutofit fontScale="92500" lnSpcReduction="20000"/>
          </a:bodyPr>
          <a:lstStyle/>
          <a:p>
            <a:pPr marL="0" indent="0">
              <a:buNone/>
            </a:pPr>
            <a:r>
              <a:rPr lang="en-US" sz="3200" i="1" dirty="0">
                <a:solidFill>
                  <a:schemeClr val="bg1">
                    <a:lumMod val="10000"/>
                  </a:schemeClr>
                </a:solidFill>
              </a:rPr>
              <a:t>Suggestions include…</a:t>
            </a:r>
          </a:p>
          <a:p>
            <a:r>
              <a:rPr lang="en-US" sz="3200" dirty="0">
                <a:solidFill>
                  <a:schemeClr val="bg1">
                    <a:lumMod val="10000"/>
                  </a:schemeClr>
                </a:solidFill>
              </a:rPr>
              <a:t>GM Universities</a:t>
            </a:r>
          </a:p>
          <a:p>
            <a:r>
              <a:rPr lang="en-US" sz="3200" dirty="0">
                <a:solidFill>
                  <a:schemeClr val="bg1">
                    <a:lumMod val="10000"/>
                  </a:schemeClr>
                </a:solidFill>
              </a:rPr>
              <a:t>NHS Acute &amp; Mental Health Trusts</a:t>
            </a:r>
          </a:p>
          <a:p>
            <a:r>
              <a:rPr lang="en-US" sz="3200" dirty="0">
                <a:solidFill>
                  <a:schemeClr val="bg1">
                    <a:lumMod val="10000"/>
                  </a:schemeClr>
                </a:solidFill>
              </a:rPr>
              <a:t>Community health organisations</a:t>
            </a:r>
          </a:p>
          <a:p>
            <a:r>
              <a:rPr lang="en-US" sz="3200" dirty="0">
                <a:solidFill>
                  <a:schemeClr val="bg1">
                    <a:lumMod val="10000"/>
                  </a:schemeClr>
                </a:solidFill>
              </a:rPr>
              <a:t>Fire &amp; Rescue Service</a:t>
            </a:r>
          </a:p>
          <a:p>
            <a:r>
              <a:rPr lang="en-US" sz="3200" dirty="0">
                <a:solidFill>
                  <a:schemeClr val="bg1">
                    <a:lumMod val="10000"/>
                  </a:schemeClr>
                </a:solidFill>
              </a:rPr>
              <a:t>GM Police</a:t>
            </a:r>
          </a:p>
          <a:p>
            <a:r>
              <a:rPr lang="en-US" sz="3200" dirty="0">
                <a:solidFill>
                  <a:schemeClr val="bg1">
                    <a:lumMod val="10000"/>
                  </a:schemeClr>
                </a:solidFill>
              </a:rPr>
              <a:t>Probation &amp; Prison Services</a:t>
            </a:r>
          </a:p>
          <a:p>
            <a:r>
              <a:rPr lang="en-US" sz="3200" dirty="0">
                <a:solidFill>
                  <a:schemeClr val="bg1">
                    <a:lumMod val="10000"/>
                  </a:schemeClr>
                </a:solidFill>
              </a:rPr>
              <a:t>GM Housing Providers</a:t>
            </a:r>
          </a:p>
          <a:p>
            <a:r>
              <a:rPr lang="en-US" sz="3200" dirty="0">
                <a:solidFill>
                  <a:schemeClr val="bg1">
                    <a:lumMod val="10000"/>
                  </a:schemeClr>
                </a:solidFill>
              </a:rPr>
              <a:t>Other public sector organisations…?</a:t>
            </a:r>
          </a:p>
          <a:p>
            <a:endParaRPr lang="en-US" sz="3200" dirty="0">
              <a:solidFill>
                <a:schemeClr val="bg1">
                  <a:lumMod val="10000"/>
                </a:schemeClr>
              </a:solidFill>
            </a:endParaRPr>
          </a:p>
          <a:p>
            <a:endParaRPr lang="en-GB" dirty="0"/>
          </a:p>
        </p:txBody>
      </p:sp>
      <p:sp>
        <p:nvSpPr>
          <p:cNvPr id="4" name="Content Placeholder 2">
            <a:extLst>
              <a:ext uri="{FF2B5EF4-FFF2-40B4-BE49-F238E27FC236}">
                <a16:creationId xmlns:a16="http://schemas.microsoft.com/office/drawing/2014/main" id="{D80E9136-ED1B-3333-5C59-730CAA311246}"/>
              </a:ext>
            </a:extLst>
          </p:cNvPr>
          <p:cNvSpPr txBox="1">
            <a:spLocks noGrp="1"/>
          </p:cNvSpPr>
          <p:nvPr>
            <p:ph type="title"/>
          </p:nvPr>
        </p:nvSpPr>
        <p:spPr>
          <a:xfrm>
            <a:off x="261731" y="161235"/>
            <a:ext cx="11656291" cy="1325563"/>
          </a:xfrm>
          <a:prstGeom prst="rect">
            <a:avLst/>
          </a:prstGeom>
          <a:solidFill>
            <a:schemeClr val="tx1">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2"/>
                </a:solidFill>
                <a:latin typeface="Aptos Display" panose="020B0004020202020204" pitchFamily="34" charset="0"/>
                <a:ea typeface="+mj-ea"/>
                <a:cs typeface="+mj-cs"/>
              </a:rPr>
              <a:t>Which other partners might be included in an agreement?</a:t>
            </a:r>
            <a:endParaRPr lang="en-GB" sz="3600" b="1" dirty="0">
              <a:solidFill>
                <a:schemeClr val="tx2"/>
              </a:solidFill>
              <a:latin typeface="Aptos Display" panose="020B0004020202020204" pitchFamily="34" charset="0"/>
              <a:ea typeface="+mj-ea"/>
              <a:cs typeface="+mj-cs"/>
            </a:endParaRPr>
          </a:p>
        </p:txBody>
      </p:sp>
    </p:spTree>
    <p:extLst>
      <p:ext uri="{BB962C8B-B14F-4D97-AF65-F5344CB8AC3E}">
        <p14:creationId xmlns:p14="http://schemas.microsoft.com/office/powerpoint/2010/main" val="310797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0AC6D-865C-4C88-8031-6E03488691E0}"/>
              </a:ext>
            </a:extLst>
          </p:cNvPr>
          <p:cNvSpPr txBox="1"/>
          <p:nvPr/>
        </p:nvSpPr>
        <p:spPr>
          <a:xfrm>
            <a:off x="-1" y="0"/>
            <a:ext cx="11862380" cy="1083364"/>
          </a:xfrm>
          <a:prstGeom prst="rect">
            <a:avLst/>
          </a:prstGeom>
          <a:solidFill>
            <a:schemeClr val="tx2">
              <a:lumMod val="75000"/>
            </a:schemeClr>
          </a:solidFill>
        </p:spPr>
        <p:txBody>
          <a:bodyPr wrap="square" rtlCol="0">
            <a:spAutoFit/>
          </a:bodyPr>
          <a:lstStyle/>
          <a:p>
            <a:pPr marL="0" indent="0">
              <a:buNone/>
            </a:pPr>
            <a:endParaRPr lang="en-GB" dirty="0">
              <a:solidFill>
                <a:srgbClr val="E9A4AF"/>
              </a:solidFill>
            </a:endParaRPr>
          </a:p>
        </p:txBody>
      </p:sp>
      <p:sp>
        <p:nvSpPr>
          <p:cNvPr id="11" name="Content Placeholder 2">
            <a:extLst>
              <a:ext uri="{FF2B5EF4-FFF2-40B4-BE49-F238E27FC236}">
                <a16:creationId xmlns:a16="http://schemas.microsoft.com/office/drawing/2014/main" id="{9FDAA1FD-8F83-411B-1111-65CB39B3961A}"/>
              </a:ext>
            </a:extLst>
          </p:cNvPr>
          <p:cNvSpPr>
            <a:spLocks noGrp="1"/>
          </p:cNvSpPr>
          <p:nvPr>
            <p:ph type="title"/>
          </p:nvPr>
        </p:nvSpPr>
        <p:spPr>
          <a:xfrm>
            <a:off x="129207" y="106388"/>
            <a:ext cx="11458753" cy="867389"/>
          </a:xfrm>
          <a:solidFill>
            <a:schemeClr val="accent2">
              <a:lumMod val="20000"/>
              <a:lumOff val="80000"/>
            </a:schemeClr>
          </a:solidFill>
        </p:spPr>
        <p:txBody>
          <a:bodyPr>
            <a:noAutofit/>
          </a:bodyPr>
          <a:lstStyle/>
          <a:p>
            <a:pPr marL="0" indent="0">
              <a:buNone/>
            </a:pPr>
            <a:r>
              <a:rPr lang="en-US" sz="2800" b="1">
                <a:solidFill>
                  <a:srgbClr val="1B5036"/>
                </a:solidFill>
                <a:latin typeface="Aptos Display" panose="020B0004020202020204" pitchFamily="34" charset="0"/>
              </a:rPr>
              <a:t>What are the values and principles you would want to see underpin VCFSE and public sector collaborative work? </a:t>
            </a:r>
            <a:endParaRPr lang="en-GB" sz="2800" b="1">
              <a:latin typeface="Aptos Display" panose="020B0004020202020204" pitchFamily="34" charset="0"/>
            </a:endParaRPr>
          </a:p>
        </p:txBody>
      </p:sp>
      <p:sp>
        <p:nvSpPr>
          <p:cNvPr id="4" name="TextBox 3">
            <a:extLst>
              <a:ext uri="{FF2B5EF4-FFF2-40B4-BE49-F238E27FC236}">
                <a16:creationId xmlns:a16="http://schemas.microsoft.com/office/drawing/2014/main" id="{20D82FFD-EFDA-6C93-951E-CA2E1B07A6C7}"/>
              </a:ext>
            </a:extLst>
          </p:cNvPr>
          <p:cNvSpPr txBox="1"/>
          <p:nvPr/>
        </p:nvSpPr>
        <p:spPr>
          <a:xfrm>
            <a:off x="329621" y="1189752"/>
            <a:ext cx="11532758" cy="5616922"/>
          </a:xfrm>
          <a:prstGeom prst="rect">
            <a:avLst/>
          </a:prstGeom>
          <a:noFill/>
        </p:spPr>
        <p:txBody>
          <a:bodyPr wrap="square">
            <a:spAutoFit/>
          </a:bodyPr>
          <a:lstStyle/>
          <a:p>
            <a:pPr lvl="0">
              <a:spcAft>
                <a:spcPts val="600"/>
              </a:spcAft>
            </a:pPr>
            <a:r>
              <a:rPr lang="en-US" sz="2200" i="1" dirty="0">
                <a:solidFill>
                  <a:schemeClr val="tx2"/>
                </a:solidFill>
              </a:rPr>
              <a:t>Engagement so far has highlighted the following:</a:t>
            </a:r>
          </a:p>
          <a:p>
            <a:pPr marL="342900" lvl="0" indent="-342900">
              <a:spcAft>
                <a:spcPts val="600"/>
              </a:spcAft>
              <a:buFont typeface="Arial" panose="020B0604020202020204" pitchFamily="34" charset="0"/>
              <a:buChar char="•"/>
            </a:pPr>
            <a:r>
              <a:rPr lang="en-US" sz="2000" b="1" dirty="0">
                <a:solidFill>
                  <a:srgbClr val="000000"/>
                </a:solidFill>
              </a:rPr>
              <a:t>Being authentic, transparent, and accountable </a:t>
            </a:r>
            <a:r>
              <a:rPr lang="en-US" sz="2000" dirty="0">
                <a:solidFill>
                  <a:srgbClr val="000000"/>
                </a:solidFill>
              </a:rPr>
              <a:t>– real data, honesty and learning from mistakes together</a:t>
            </a:r>
          </a:p>
          <a:p>
            <a:pPr marL="342900" lvl="0" indent="-342900">
              <a:spcAft>
                <a:spcPts val="600"/>
              </a:spcAft>
              <a:buFont typeface="Arial" panose="020B0604020202020204" pitchFamily="34" charset="0"/>
              <a:buChar char="•"/>
            </a:pPr>
            <a:r>
              <a:rPr lang="en-US" sz="2000" b="1" dirty="0">
                <a:solidFill>
                  <a:srgbClr val="000000"/>
                </a:solidFill>
              </a:rPr>
              <a:t>Integrity, trust and respect </a:t>
            </a:r>
          </a:p>
          <a:p>
            <a:pPr marL="342900" indent="-342900">
              <a:spcAft>
                <a:spcPts val="600"/>
              </a:spcAft>
              <a:buFont typeface="Arial" panose="020B0604020202020204" pitchFamily="34" charset="0"/>
              <a:buChar char="•"/>
            </a:pPr>
            <a:r>
              <a:rPr lang="en-US" sz="2000" b="1" dirty="0">
                <a:solidFill>
                  <a:srgbClr val="000000"/>
                </a:solidFill>
              </a:rPr>
              <a:t>Equity and genuinely devolving power </a:t>
            </a:r>
            <a:r>
              <a:rPr lang="en-US" sz="2000" dirty="0">
                <a:solidFill>
                  <a:srgbClr val="000000"/>
                </a:solidFill>
              </a:rPr>
              <a:t>– </a:t>
            </a:r>
            <a:r>
              <a:rPr lang="en-GB" sz="2000" dirty="0">
                <a:solidFill>
                  <a:srgbClr val="000000"/>
                </a:solidFill>
              </a:rPr>
              <a:t>ensuring that the most excluded are centred</a:t>
            </a:r>
          </a:p>
          <a:p>
            <a:pPr marL="342900" indent="-342900">
              <a:spcAft>
                <a:spcPts val="600"/>
              </a:spcAft>
              <a:buFont typeface="Arial" panose="020B0604020202020204" pitchFamily="34" charset="0"/>
              <a:buChar char="•"/>
            </a:pPr>
            <a:r>
              <a:rPr lang="en-US" sz="2000" b="1" dirty="0">
                <a:solidFill>
                  <a:srgbClr val="000000"/>
                </a:solidFill>
              </a:rPr>
              <a:t>Putting people and communities first, </a:t>
            </a:r>
            <a:r>
              <a:rPr lang="en-US" sz="2000" dirty="0">
                <a:solidFill>
                  <a:srgbClr val="000000"/>
                </a:solidFill>
              </a:rPr>
              <a:t>with an asset-based approach</a:t>
            </a:r>
          </a:p>
          <a:p>
            <a:pPr marL="342900" lvl="0" indent="-342900">
              <a:spcAft>
                <a:spcPts val="600"/>
              </a:spcAft>
              <a:buFont typeface="Arial" panose="020B0604020202020204" pitchFamily="34" charset="0"/>
              <a:buChar char="•"/>
            </a:pPr>
            <a:r>
              <a:rPr lang="en-US" sz="2000" b="1" dirty="0">
                <a:solidFill>
                  <a:srgbClr val="000000"/>
                </a:solidFill>
              </a:rPr>
              <a:t>Devolution of power, equity and involvement</a:t>
            </a:r>
            <a:r>
              <a:rPr lang="en-US" sz="2000" dirty="0">
                <a:solidFill>
                  <a:srgbClr val="000000"/>
                </a:solidFill>
              </a:rPr>
              <a:t> – shift decision-making and resources </a:t>
            </a:r>
          </a:p>
          <a:p>
            <a:pPr marL="342900" indent="-342900">
              <a:spcAft>
                <a:spcPts val="600"/>
              </a:spcAft>
              <a:buFont typeface="Arial" panose="020B0604020202020204" pitchFamily="34" charset="0"/>
              <a:buChar char="•"/>
            </a:pPr>
            <a:r>
              <a:rPr lang="en-US" sz="2000" b="1" dirty="0">
                <a:solidFill>
                  <a:srgbClr val="000000"/>
                </a:solidFill>
              </a:rPr>
              <a:t>Partners are resourced to act </a:t>
            </a:r>
            <a:r>
              <a:rPr lang="en-US" sz="2000" dirty="0">
                <a:solidFill>
                  <a:srgbClr val="000000"/>
                </a:solidFill>
              </a:rPr>
              <a:t>– commitment to investment and joint working</a:t>
            </a:r>
          </a:p>
          <a:p>
            <a:pPr marL="342900" lvl="0" indent="-342900">
              <a:spcAft>
                <a:spcPts val="600"/>
              </a:spcAft>
              <a:buFont typeface="Arial" panose="020B0604020202020204" pitchFamily="34" charset="0"/>
              <a:buChar char="•"/>
            </a:pPr>
            <a:r>
              <a:rPr lang="en-US" sz="2000" b="1" dirty="0">
                <a:solidFill>
                  <a:srgbClr val="000000"/>
                </a:solidFill>
              </a:rPr>
              <a:t>Genuine co-production with local people</a:t>
            </a:r>
            <a:r>
              <a:rPr lang="en-US" sz="2000" dirty="0">
                <a:solidFill>
                  <a:srgbClr val="000000"/>
                </a:solidFill>
              </a:rPr>
              <a:t>, as active</a:t>
            </a:r>
            <a:r>
              <a:rPr lang="en-GB" sz="2000" dirty="0">
                <a:solidFill>
                  <a:srgbClr val="000000"/>
                </a:solidFill>
              </a:rPr>
              <a:t> participants in shaping their future</a:t>
            </a:r>
            <a:endParaRPr lang="en-US" sz="2000" dirty="0">
              <a:solidFill>
                <a:srgbClr val="000000"/>
              </a:solidFill>
            </a:endParaRPr>
          </a:p>
          <a:p>
            <a:pPr marL="342900" lvl="0" indent="-342900">
              <a:spcAft>
                <a:spcPts val="600"/>
              </a:spcAft>
              <a:buFont typeface="Arial" panose="020B0604020202020204" pitchFamily="34" charset="0"/>
              <a:buChar char="•"/>
            </a:pPr>
            <a:r>
              <a:rPr lang="en-US" sz="2000" b="1" dirty="0">
                <a:solidFill>
                  <a:srgbClr val="000000"/>
                </a:solidFill>
              </a:rPr>
              <a:t>Courage and Leadership </a:t>
            </a:r>
          </a:p>
          <a:p>
            <a:pPr marL="342900" lvl="0" indent="-342900">
              <a:spcAft>
                <a:spcPts val="600"/>
              </a:spcAft>
              <a:buFont typeface="Arial" panose="020B0604020202020204" pitchFamily="34" charset="0"/>
              <a:buChar char="•"/>
            </a:pPr>
            <a:r>
              <a:rPr lang="en-US" sz="2000" b="1" dirty="0">
                <a:solidFill>
                  <a:srgbClr val="000000"/>
                </a:solidFill>
              </a:rPr>
              <a:t>Valuing the VCFSE sector, the ecosystem and roles of different types of VCFSE organisations </a:t>
            </a:r>
            <a:r>
              <a:rPr lang="en-GB" sz="2000" dirty="0">
                <a:solidFill>
                  <a:srgbClr val="000000"/>
                </a:solidFill>
              </a:rPr>
              <a:t>not just public service delivery, but voice, leadership, and change, infrastructure role in link to grassroots, </a:t>
            </a:r>
            <a:r>
              <a:rPr lang="en-US" sz="2000" dirty="0">
                <a:solidFill>
                  <a:srgbClr val="000000"/>
                </a:solidFill>
              </a:rPr>
              <a:t>equality orgs addressing structural inequity</a:t>
            </a:r>
          </a:p>
          <a:p>
            <a:pPr marL="342900" indent="-342900">
              <a:spcAft>
                <a:spcPts val="600"/>
              </a:spcAft>
              <a:buFont typeface="Arial" panose="020B0604020202020204" pitchFamily="34" charset="0"/>
              <a:buChar char="•"/>
            </a:pPr>
            <a:r>
              <a:rPr lang="en-US" sz="2000" b="1" dirty="0">
                <a:solidFill>
                  <a:srgbClr val="000000"/>
                </a:solidFill>
              </a:rPr>
              <a:t>Lived experience and intersectional perspectives paramount</a:t>
            </a:r>
          </a:p>
          <a:p>
            <a:pPr marL="342900" lvl="0" indent="-342900">
              <a:spcAft>
                <a:spcPts val="600"/>
              </a:spcAft>
              <a:buFont typeface="Arial" panose="020B0604020202020204" pitchFamily="34" charset="0"/>
              <a:buChar char="•"/>
            </a:pPr>
            <a:endParaRPr lang="en-GB" sz="2200" i="1" dirty="0"/>
          </a:p>
        </p:txBody>
      </p:sp>
    </p:spTree>
    <p:extLst>
      <p:ext uri="{BB962C8B-B14F-4D97-AF65-F5344CB8AC3E}">
        <p14:creationId xmlns:p14="http://schemas.microsoft.com/office/powerpoint/2010/main" val="66135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17856-8517-FDBE-E8F8-113757BF33DA}"/>
              </a:ext>
            </a:extLst>
          </p:cNvPr>
          <p:cNvSpPr>
            <a:spLocks noGrp="1"/>
          </p:cNvSpPr>
          <p:nvPr>
            <p:ph idx="1"/>
          </p:nvPr>
        </p:nvSpPr>
        <p:spPr>
          <a:xfrm>
            <a:off x="507647" y="1610188"/>
            <a:ext cx="10847083" cy="4351338"/>
          </a:xfrm>
        </p:spPr>
        <p:txBody>
          <a:bodyPr vert="horz" lIns="91440" tIns="45720" rIns="91440" bIns="45720" rtlCol="0" anchor="t">
            <a:normAutofit/>
          </a:bodyPr>
          <a:lstStyle/>
          <a:p>
            <a:pPr marL="514350" indent="-514350">
              <a:spcAft>
                <a:spcPts val="4800"/>
              </a:spcAft>
              <a:buFont typeface="+mj-lt"/>
              <a:buAutoNum type="arabicPeriod"/>
            </a:pPr>
            <a:r>
              <a:rPr lang="en-GB" sz="3200">
                <a:solidFill>
                  <a:schemeClr val="bg1">
                    <a:lumMod val="10000"/>
                  </a:schemeClr>
                </a:solidFill>
              </a:rPr>
              <a:t>Do you agree that the values on the previous slides are the most important to underpin sector collaboration?</a:t>
            </a:r>
          </a:p>
          <a:p>
            <a:pPr marL="514350" indent="-514350">
              <a:spcAft>
                <a:spcPts val="4800"/>
              </a:spcAft>
              <a:buFont typeface="+mj-lt"/>
              <a:buAutoNum type="arabicPeriod"/>
            </a:pPr>
            <a:r>
              <a:rPr lang="en-GB" sz="3200">
                <a:solidFill>
                  <a:schemeClr val="bg1">
                    <a:lumMod val="10000"/>
                  </a:schemeClr>
                </a:solidFill>
              </a:rPr>
              <a:t>What else might be added to this list of values and principles?</a:t>
            </a:r>
          </a:p>
        </p:txBody>
      </p:sp>
      <p:sp>
        <p:nvSpPr>
          <p:cNvPr id="4" name="TextBox 3">
            <a:extLst>
              <a:ext uri="{FF2B5EF4-FFF2-40B4-BE49-F238E27FC236}">
                <a16:creationId xmlns:a16="http://schemas.microsoft.com/office/drawing/2014/main" id="{C4E98A67-6BEE-D76A-8625-00E304B3BC01}"/>
              </a:ext>
            </a:extLst>
          </p:cNvPr>
          <p:cNvSpPr txBox="1"/>
          <p:nvPr/>
        </p:nvSpPr>
        <p:spPr>
          <a:xfrm>
            <a:off x="-1" y="0"/>
            <a:ext cx="11862380" cy="1083364"/>
          </a:xfrm>
          <a:prstGeom prst="rect">
            <a:avLst/>
          </a:prstGeom>
          <a:solidFill>
            <a:schemeClr val="tx2">
              <a:lumMod val="75000"/>
            </a:schemeClr>
          </a:solidFill>
        </p:spPr>
        <p:txBody>
          <a:bodyPr wrap="square" rtlCol="0">
            <a:spAutoFit/>
          </a:bodyPr>
          <a:lstStyle/>
          <a:p>
            <a:pPr marL="0" indent="0">
              <a:buNone/>
            </a:pPr>
            <a:endParaRPr lang="en-GB">
              <a:solidFill>
                <a:srgbClr val="E9A4AF"/>
              </a:solidFill>
            </a:endParaRPr>
          </a:p>
        </p:txBody>
      </p:sp>
      <p:sp>
        <p:nvSpPr>
          <p:cNvPr id="5" name="Content Placeholder 2">
            <a:extLst>
              <a:ext uri="{FF2B5EF4-FFF2-40B4-BE49-F238E27FC236}">
                <a16:creationId xmlns:a16="http://schemas.microsoft.com/office/drawing/2014/main" id="{76D22D9C-9C4B-7B3E-D208-9E070F5E1B92}"/>
              </a:ext>
            </a:extLst>
          </p:cNvPr>
          <p:cNvSpPr txBox="1">
            <a:spLocks/>
          </p:cNvSpPr>
          <p:nvPr/>
        </p:nvSpPr>
        <p:spPr>
          <a:xfrm>
            <a:off x="129207" y="106388"/>
            <a:ext cx="11458753" cy="867389"/>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1B5036"/>
                </a:solidFill>
                <a:latin typeface="Aptos Display" panose="020B0004020202020204" pitchFamily="34" charset="0"/>
              </a:rPr>
              <a:t>What are the values and principles we want to see underpin VCFSE and public sector collaborative work? </a:t>
            </a:r>
            <a:endParaRPr lang="en-GB" sz="2800" b="1" dirty="0">
              <a:latin typeface="Aptos Display" panose="020B0004020202020204" pitchFamily="34" charset="0"/>
            </a:endParaRPr>
          </a:p>
        </p:txBody>
      </p:sp>
    </p:spTree>
    <p:extLst>
      <p:ext uri="{BB962C8B-B14F-4D97-AF65-F5344CB8AC3E}">
        <p14:creationId xmlns:p14="http://schemas.microsoft.com/office/powerpoint/2010/main" val="49452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068DFA-F5DA-227F-C20A-AD2F944435E1}"/>
              </a:ext>
            </a:extLst>
          </p:cNvPr>
          <p:cNvSpPr>
            <a:spLocks noGrp="1"/>
          </p:cNvSpPr>
          <p:nvPr>
            <p:ph type="title"/>
          </p:nvPr>
        </p:nvSpPr>
        <p:spPr>
          <a:xfrm>
            <a:off x="129207" y="2746533"/>
            <a:ext cx="10515600" cy="1325563"/>
          </a:xfrm>
        </p:spPr>
        <p:txBody>
          <a:bodyPr/>
          <a:lstStyle/>
          <a:p>
            <a:r>
              <a:rPr lang="en-US" dirty="0">
                <a:latin typeface="Atkinson Hyperlegible"/>
              </a:rPr>
              <a:t>Civil Society Covenant</a:t>
            </a:r>
            <a:endParaRPr lang="en-US" dirty="0"/>
          </a:p>
        </p:txBody>
      </p:sp>
      <p:sp>
        <p:nvSpPr>
          <p:cNvPr id="2" name="Content Placeholder 1">
            <a:extLst>
              <a:ext uri="{FF2B5EF4-FFF2-40B4-BE49-F238E27FC236}">
                <a16:creationId xmlns:a16="http://schemas.microsoft.com/office/drawing/2014/main" id="{4F70F674-10C2-F594-D1AB-9A83B385B65E}"/>
              </a:ext>
            </a:extLst>
          </p:cNvPr>
          <p:cNvSpPr>
            <a:spLocks noGrp="1"/>
          </p:cNvSpPr>
          <p:nvPr>
            <p:ph idx="1"/>
          </p:nvPr>
        </p:nvSpPr>
        <p:spPr>
          <a:xfrm>
            <a:off x="129207" y="2453167"/>
            <a:ext cx="8079313" cy="4272648"/>
          </a:xfrm>
          <a:solidFill>
            <a:schemeClr val="bg1"/>
          </a:solidFill>
        </p:spPr>
        <p:txBody>
          <a:bodyPr vert="horz" lIns="91440" tIns="45720" rIns="91440" bIns="45720" rtlCol="0" anchor="t">
            <a:normAutofit fontScale="92500" lnSpcReduction="20000"/>
          </a:bodyPr>
          <a:lstStyle/>
          <a:p>
            <a:r>
              <a:rPr lang="en-GB" sz="1800" b="1" dirty="0">
                <a:solidFill>
                  <a:srgbClr val="000000"/>
                </a:solidFill>
              </a:rPr>
              <a:t>Recognition and value </a:t>
            </a:r>
          </a:p>
          <a:p>
            <a:pPr lvl="1"/>
            <a:r>
              <a:rPr lang="en-US" sz="1600" dirty="0">
                <a:solidFill>
                  <a:srgbClr val="000000"/>
                </a:solidFill>
              </a:rPr>
              <a:t>Respect for independence and legitimacy</a:t>
            </a:r>
          </a:p>
          <a:p>
            <a:pPr lvl="1"/>
            <a:r>
              <a:rPr lang="en-US" sz="1600" dirty="0">
                <a:solidFill>
                  <a:srgbClr val="000000"/>
                </a:solidFill>
              </a:rPr>
              <a:t>Recognition of value, role and different perspectives</a:t>
            </a:r>
            <a:endParaRPr lang="en-GB" sz="1600" dirty="0">
              <a:solidFill>
                <a:srgbClr val="000000"/>
              </a:solidFill>
            </a:endParaRPr>
          </a:p>
          <a:p>
            <a:pPr lvl="1"/>
            <a:r>
              <a:rPr lang="en-GB" sz="1600" dirty="0">
                <a:solidFill>
                  <a:srgbClr val="000000"/>
                </a:solidFill>
              </a:rPr>
              <a:t>Understanding responsibilities and constraints</a:t>
            </a:r>
          </a:p>
          <a:p>
            <a:r>
              <a:rPr lang="en-GB" sz="1800" b="1" dirty="0">
                <a:solidFill>
                  <a:srgbClr val="000000"/>
                </a:solidFill>
              </a:rPr>
              <a:t>Partnership and collaboration</a:t>
            </a:r>
          </a:p>
          <a:p>
            <a:pPr lvl="1"/>
            <a:r>
              <a:rPr lang="en-US" sz="1600" dirty="0">
                <a:solidFill>
                  <a:srgbClr val="000000"/>
                </a:solidFill>
              </a:rPr>
              <a:t>Early, regular and ongoing engagement</a:t>
            </a:r>
          </a:p>
          <a:p>
            <a:pPr lvl="1"/>
            <a:r>
              <a:rPr lang="en-US" sz="1600" dirty="0">
                <a:solidFill>
                  <a:srgbClr val="000000"/>
                </a:solidFill>
              </a:rPr>
              <a:t>Creating the conditions for collaboration and innovation</a:t>
            </a:r>
          </a:p>
          <a:p>
            <a:pPr lvl="1"/>
            <a:r>
              <a:rPr lang="en-US" sz="1600" dirty="0">
                <a:solidFill>
                  <a:srgbClr val="000000"/>
                </a:solidFill>
              </a:rPr>
              <a:t>Addressing barriers to delivery in partnership</a:t>
            </a:r>
            <a:endParaRPr lang="en-GB" sz="1600" dirty="0">
              <a:solidFill>
                <a:srgbClr val="000000"/>
              </a:solidFill>
            </a:endParaRPr>
          </a:p>
          <a:p>
            <a:r>
              <a:rPr lang="en-GB" sz="1800" b="1" dirty="0">
                <a:solidFill>
                  <a:srgbClr val="000000"/>
                </a:solidFill>
              </a:rPr>
              <a:t>Participation and inclusion</a:t>
            </a:r>
          </a:p>
          <a:p>
            <a:pPr lvl="1"/>
            <a:r>
              <a:rPr lang="en-US" sz="1600" dirty="0">
                <a:solidFill>
                  <a:srgbClr val="000000"/>
                </a:solidFill>
              </a:rPr>
              <a:t>Enable diversity, equity and inclusion</a:t>
            </a:r>
          </a:p>
          <a:p>
            <a:pPr lvl="1"/>
            <a:r>
              <a:rPr lang="en-US" sz="1600" dirty="0">
                <a:solidFill>
                  <a:srgbClr val="000000"/>
                </a:solidFill>
              </a:rPr>
              <a:t>Engaging citizens and communities in decision making and delivery</a:t>
            </a:r>
          </a:p>
          <a:p>
            <a:pPr lvl="1"/>
            <a:r>
              <a:rPr lang="en-US" sz="1600" dirty="0">
                <a:solidFill>
                  <a:srgbClr val="000000"/>
                </a:solidFill>
              </a:rPr>
              <a:t>Removing barriers to active participation to build a healthy democracy and community resilience</a:t>
            </a:r>
            <a:endParaRPr lang="en-GB" sz="1600" b="1" dirty="0">
              <a:solidFill>
                <a:srgbClr val="000000"/>
              </a:solidFill>
            </a:endParaRPr>
          </a:p>
          <a:p>
            <a:r>
              <a:rPr lang="en-GB" sz="1800" b="1" dirty="0">
                <a:solidFill>
                  <a:srgbClr val="000000"/>
                </a:solidFill>
              </a:rPr>
              <a:t>Transparency and data</a:t>
            </a:r>
          </a:p>
          <a:p>
            <a:pPr lvl="1"/>
            <a:r>
              <a:rPr lang="en-US" sz="1600" dirty="0">
                <a:solidFill>
                  <a:srgbClr val="000000"/>
                </a:solidFill>
              </a:rPr>
              <a:t>Engage in open, honest and transparent communication</a:t>
            </a:r>
          </a:p>
          <a:p>
            <a:pPr lvl="1"/>
            <a:r>
              <a:rPr lang="en-US" sz="1600" dirty="0">
                <a:solidFill>
                  <a:srgbClr val="000000"/>
                </a:solidFill>
              </a:rPr>
              <a:t>Make evidence and data publicly available</a:t>
            </a:r>
          </a:p>
          <a:p>
            <a:pPr lvl="1"/>
            <a:r>
              <a:rPr lang="en-GB" sz="1600" dirty="0">
                <a:solidFill>
                  <a:srgbClr val="000000"/>
                </a:solidFill>
              </a:rPr>
              <a:t>Improve data development</a:t>
            </a:r>
            <a:endParaRPr lang="en-US" sz="1600" dirty="0">
              <a:solidFill>
                <a:srgbClr val="000000"/>
              </a:solidFill>
            </a:endParaRPr>
          </a:p>
        </p:txBody>
      </p:sp>
      <p:pic>
        <p:nvPicPr>
          <p:cNvPr id="1026" name="Picture 2">
            <a:extLst>
              <a:ext uri="{FF2B5EF4-FFF2-40B4-BE49-F238E27FC236}">
                <a16:creationId xmlns:a16="http://schemas.microsoft.com/office/drawing/2014/main" id="{25DBEAE8-E78D-CC89-9073-3B9FF31BE2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896" y="782470"/>
            <a:ext cx="3799703" cy="2533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nant welcomed by charity leaders ...">
            <a:extLst>
              <a:ext uri="{FF2B5EF4-FFF2-40B4-BE49-F238E27FC236}">
                <a16:creationId xmlns:a16="http://schemas.microsoft.com/office/drawing/2014/main" id="{02DB42FE-E0B2-DF31-6E63-788631038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719" y="3004944"/>
            <a:ext cx="3790492" cy="24590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293B1DB-8565-16C8-05CE-6C5C03C59B91}"/>
              </a:ext>
            </a:extLst>
          </p:cNvPr>
          <p:cNvPicPr>
            <a:picLocks noChangeAspect="1"/>
          </p:cNvPicPr>
          <p:nvPr/>
        </p:nvPicPr>
        <p:blipFill>
          <a:blip r:embed="rId5"/>
          <a:srcRect t="15886" r="5144"/>
          <a:stretch>
            <a:fillRect/>
          </a:stretch>
        </p:blipFill>
        <p:spPr>
          <a:xfrm>
            <a:off x="5593402" y="5529816"/>
            <a:ext cx="6469391" cy="1213719"/>
          </a:xfrm>
          <a:prstGeom prst="rect">
            <a:avLst/>
          </a:prstGeom>
        </p:spPr>
      </p:pic>
      <p:pic>
        <p:nvPicPr>
          <p:cNvPr id="4" name="Picture 3" descr="Welcoming the Civil Society Covenant – A Timely Call for Community Media to  Step Forward – Decentered Media">
            <a:extLst>
              <a:ext uri="{FF2B5EF4-FFF2-40B4-BE49-F238E27FC236}">
                <a16:creationId xmlns:a16="http://schemas.microsoft.com/office/drawing/2014/main" id="{0B59385A-A641-3B59-1453-C51C51224B65}"/>
              </a:ext>
            </a:extLst>
          </p:cNvPr>
          <p:cNvPicPr>
            <a:picLocks noChangeAspect="1"/>
          </p:cNvPicPr>
          <p:nvPr/>
        </p:nvPicPr>
        <p:blipFill>
          <a:blip r:embed="rId6"/>
          <a:srcRect l="41" t="3038" r="1500" b="73655"/>
          <a:stretch>
            <a:fillRect/>
          </a:stretch>
        </p:blipFill>
        <p:spPr>
          <a:xfrm>
            <a:off x="-116200" y="0"/>
            <a:ext cx="7516067" cy="1195562"/>
          </a:xfrm>
          <a:prstGeom prst="rect">
            <a:avLst/>
          </a:prstGeom>
        </p:spPr>
      </p:pic>
      <p:sp>
        <p:nvSpPr>
          <p:cNvPr id="7" name="TextBox 6">
            <a:extLst>
              <a:ext uri="{FF2B5EF4-FFF2-40B4-BE49-F238E27FC236}">
                <a16:creationId xmlns:a16="http://schemas.microsoft.com/office/drawing/2014/main" id="{7EE972CD-7924-9189-4EF7-77BCFF0FA545}"/>
              </a:ext>
            </a:extLst>
          </p:cNvPr>
          <p:cNvSpPr txBox="1"/>
          <p:nvPr/>
        </p:nvSpPr>
        <p:spPr>
          <a:xfrm>
            <a:off x="129207" y="1328183"/>
            <a:ext cx="7729690" cy="923330"/>
          </a:xfrm>
          <a:prstGeom prst="rect">
            <a:avLst/>
          </a:prstGeom>
          <a:solidFill>
            <a:schemeClr val="accent4">
              <a:lumMod val="20000"/>
              <a:lumOff val="80000"/>
            </a:schemeClr>
          </a:solidFill>
        </p:spPr>
        <p:txBody>
          <a:bodyPr wrap="square" rtlCol="0">
            <a:spAutoFit/>
          </a:bodyPr>
          <a:lstStyle/>
          <a:p>
            <a:r>
              <a:rPr lang="en-US" b="1" dirty="0"/>
              <a:t>Published in July by the Government, the national Civil Society Covenant  applies to all public bodies including strategic and local authorities, NHS Integrated Care Systems and the criminal justice system .</a:t>
            </a:r>
            <a:endParaRPr lang="en-GB" b="1" dirty="0"/>
          </a:p>
        </p:txBody>
      </p:sp>
      <p:sp>
        <p:nvSpPr>
          <p:cNvPr id="12" name="TextBox 11">
            <a:extLst>
              <a:ext uri="{FF2B5EF4-FFF2-40B4-BE49-F238E27FC236}">
                <a16:creationId xmlns:a16="http://schemas.microsoft.com/office/drawing/2014/main" id="{803C197C-863B-1362-3366-90AAE180BE71}"/>
              </a:ext>
            </a:extLst>
          </p:cNvPr>
          <p:cNvSpPr txBox="1"/>
          <p:nvPr/>
        </p:nvSpPr>
        <p:spPr>
          <a:xfrm>
            <a:off x="9996617" y="2343225"/>
            <a:ext cx="1966373" cy="1077218"/>
          </a:xfrm>
          <a:prstGeom prst="rect">
            <a:avLst/>
          </a:prstGeom>
          <a:solidFill>
            <a:schemeClr val="accent4">
              <a:lumMod val="20000"/>
              <a:lumOff val="80000"/>
            </a:schemeClr>
          </a:solidFill>
        </p:spPr>
        <p:txBody>
          <a:bodyPr wrap="square">
            <a:spAutoFit/>
          </a:bodyPr>
          <a:lstStyle/>
          <a:p>
            <a:pPr algn="ctr"/>
            <a:r>
              <a:rPr lang="en-US" sz="1600" i="1" dirty="0"/>
              <a:t>The Covenant cites the GM VCFSE Accord as its first case study </a:t>
            </a:r>
            <a:endParaRPr lang="en-GB" sz="1600" i="1" dirty="0"/>
          </a:p>
        </p:txBody>
      </p:sp>
      <p:cxnSp>
        <p:nvCxnSpPr>
          <p:cNvPr id="14" name="Straight Arrow Connector 13">
            <a:extLst>
              <a:ext uri="{FF2B5EF4-FFF2-40B4-BE49-F238E27FC236}">
                <a16:creationId xmlns:a16="http://schemas.microsoft.com/office/drawing/2014/main" id="{F3C25E6B-8F84-669A-E417-9A556C6B9BA9}"/>
              </a:ext>
            </a:extLst>
          </p:cNvPr>
          <p:cNvCxnSpPr>
            <a:cxnSpLocks/>
          </p:cNvCxnSpPr>
          <p:nvPr/>
        </p:nvCxnSpPr>
        <p:spPr>
          <a:xfrm>
            <a:off x="11658600" y="3666664"/>
            <a:ext cx="0" cy="18473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8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B959E-AF42-2CF6-273A-9246351965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A45514-A2FF-4999-C47A-0C8561BBEFE7}"/>
              </a:ext>
            </a:extLst>
          </p:cNvPr>
          <p:cNvSpPr txBox="1"/>
          <p:nvPr/>
        </p:nvSpPr>
        <p:spPr>
          <a:xfrm>
            <a:off x="721135" y="1881809"/>
            <a:ext cx="10749730" cy="2743200"/>
          </a:xfrm>
          <a:prstGeom prst="rect">
            <a:avLst/>
          </a:prstGeom>
          <a:solidFill>
            <a:schemeClr val="tx2">
              <a:lumMod val="75000"/>
            </a:schemeClr>
          </a:solidFill>
        </p:spPr>
        <p:txBody>
          <a:bodyPr wrap="square" rtlCol="0">
            <a:spAutoFit/>
          </a:bodyPr>
          <a:lstStyle/>
          <a:p>
            <a:pPr marL="0" indent="0">
              <a:buNone/>
            </a:pPr>
            <a:endParaRPr lang="en-GB">
              <a:solidFill>
                <a:srgbClr val="E9A4AF"/>
              </a:solidFill>
            </a:endParaRPr>
          </a:p>
        </p:txBody>
      </p:sp>
      <p:sp>
        <p:nvSpPr>
          <p:cNvPr id="5" name="Content Placeholder 2">
            <a:extLst>
              <a:ext uri="{FF2B5EF4-FFF2-40B4-BE49-F238E27FC236}">
                <a16:creationId xmlns:a16="http://schemas.microsoft.com/office/drawing/2014/main" id="{5EC2B017-0734-57F7-8098-6AE517B3DD65}"/>
              </a:ext>
            </a:extLst>
          </p:cNvPr>
          <p:cNvSpPr txBox="1">
            <a:spLocks/>
          </p:cNvSpPr>
          <p:nvPr/>
        </p:nvSpPr>
        <p:spPr>
          <a:xfrm>
            <a:off x="1002735" y="2702091"/>
            <a:ext cx="10186529" cy="1102636"/>
          </a:xfrm>
          <a:prstGeom prst="rect">
            <a:avLst/>
          </a:prstGeom>
          <a:solidFill>
            <a:schemeClr val="accent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1B5036"/>
                </a:solidFill>
                <a:latin typeface="Aptos Display" panose="020B0004020202020204" pitchFamily="34" charset="0"/>
              </a:rPr>
              <a:t>Do you agree that the Accord should be Greater Manchester’s Civil Society Covenant? </a:t>
            </a:r>
            <a:endParaRPr lang="en-GB" sz="3600" b="1" dirty="0">
              <a:latin typeface="Aptos Display" panose="020B0004020202020204" pitchFamily="34" charset="0"/>
            </a:endParaRPr>
          </a:p>
        </p:txBody>
      </p:sp>
      <p:sp>
        <p:nvSpPr>
          <p:cNvPr id="2" name="TextBox 1">
            <a:extLst>
              <a:ext uri="{FF2B5EF4-FFF2-40B4-BE49-F238E27FC236}">
                <a16:creationId xmlns:a16="http://schemas.microsoft.com/office/drawing/2014/main" id="{A7C2D9B4-A41B-6E83-6EC3-391A5EFA29D8}"/>
              </a:ext>
            </a:extLst>
          </p:cNvPr>
          <p:cNvSpPr txBox="1"/>
          <p:nvPr/>
        </p:nvSpPr>
        <p:spPr>
          <a:xfrm>
            <a:off x="721135" y="866146"/>
            <a:ext cx="6685827" cy="2031325"/>
          </a:xfrm>
          <a:prstGeom prst="rect">
            <a:avLst/>
          </a:prstGeom>
          <a:noFill/>
        </p:spPr>
        <p:txBody>
          <a:bodyPr wrap="square" rtlCol="0">
            <a:spAutoFit/>
          </a:bodyPr>
          <a:lstStyle/>
          <a:p>
            <a:r>
              <a:rPr lang="en-US" sz="3600" dirty="0">
                <a:solidFill>
                  <a:srgbClr val="1B5036"/>
                </a:solidFill>
              </a:rPr>
              <a:t>Discuss:</a:t>
            </a:r>
          </a:p>
          <a:p>
            <a:endParaRPr lang="en-US" sz="5400" b="1" dirty="0">
              <a:solidFill>
                <a:srgbClr val="1B5036"/>
              </a:solidFill>
            </a:endParaRPr>
          </a:p>
          <a:p>
            <a:pPr lvl="1"/>
            <a:endParaRPr lang="en-GB" sz="3600" b="1" dirty="0"/>
          </a:p>
        </p:txBody>
      </p:sp>
    </p:spTree>
    <p:extLst>
      <p:ext uri="{BB962C8B-B14F-4D97-AF65-F5344CB8AC3E}">
        <p14:creationId xmlns:p14="http://schemas.microsoft.com/office/powerpoint/2010/main" val="203599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00641-3FC3-36C8-73FA-A218AB19CD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BF3AC1-0B35-64F9-5D39-35C40B8B243C}"/>
              </a:ext>
            </a:extLst>
          </p:cNvPr>
          <p:cNvSpPr txBox="1"/>
          <p:nvPr/>
        </p:nvSpPr>
        <p:spPr>
          <a:xfrm>
            <a:off x="0" y="-15760"/>
            <a:ext cx="12192000" cy="1255090"/>
          </a:xfrm>
          <a:prstGeom prst="rect">
            <a:avLst/>
          </a:prstGeom>
          <a:solidFill>
            <a:srgbClr val="1B5036"/>
          </a:solidFill>
        </p:spPr>
        <p:txBody>
          <a:bodyPr wrap="square" rtlCol="0">
            <a:spAutoFit/>
          </a:bodyPr>
          <a:lstStyle/>
          <a:p>
            <a:endParaRPr lang="en-GB" sz="3200" dirty="0">
              <a:solidFill>
                <a:schemeClr val="bg1"/>
              </a:solidFill>
            </a:endParaRPr>
          </a:p>
        </p:txBody>
      </p:sp>
      <p:sp>
        <p:nvSpPr>
          <p:cNvPr id="11" name="Content Placeholder 2">
            <a:extLst>
              <a:ext uri="{FF2B5EF4-FFF2-40B4-BE49-F238E27FC236}">
                <a16:creationId xmlns:a16="http://schemas.microsoft.com/office/drawing/2014/main" id="{47AE0441-02A7-0D09-77AF-768BA071F961}"/>
              </a:ext>
            </a:extLst>
          </p:cNvPr>
          <p:cNvSpPr>
            <a:spLocks noGrp="1"/>
          </p:cNvSpPr>
          <p:nvPr>
            <p:ph type="title"/>
          </p:nvPr>
        </p:nvSpPr>
        <p:spPr>
          <a:xfrm>
            <a:off x="331303" y="101157"/>
            <a:ext cx="11529393" cy="1010952"/>
          </a:xfrm>
          <a:solidFill>
            <a:schemeClr val="tx1">
              <a:lumMod val="10000"/>
              <a:lumOff val="90000"/>
            </a:schemeClr>
          </a:solidFill>
        </p:spPr>
        <p:txBody>
          <a:bodyPr>
            <a:noAutofit/>
          </a:bodyPr>
          <a:lstStyle/>
          <a:p>
            <a:pPr lvl="2"/>
            <a:br>
              <a:rPr lang="en-US" sz="2400" b="1" kern="1200" dirty="0">
                <a:solidFill>
                  <a:srgbClr val="1B5036"/>
                </a:solidFill>
                <a:latin typeface="+mj-lt"/>
                <a:ea typeface="+mj-ea"/>
                <a:cs typeface="+mj-cs"/>
              </a:rPr>
            </a:br>
            <a:r>
              <a:rPr lang="en-US" sz="2800" kern="1200" dirty="0">
                <a:solidFill>
                  <a:schemeClr val="bg1">
                    <a:lumMod val="10000"/>
                  </a:schemeClr>
                </a:solidFill>
                <a:latin typeface="Aptos Display" panose="020B0004020202020204" pitchFamily="34" charset="0"/>
                <a:ea typeface="+mj-ea"/>
                <a:cs typeface="+mj-cs"/>
              </a:rPr>
              <a:t>How might partners in the Accord demonstrate that they are </a:t>
            </a:r>
            <a:r>
              <a:rPr lang="en-US" sz="2800" b="1" u="sng" kern="1200" dirty="0">
                <a:solidFill>
                  <a:schemeClr val="bg1">
                    <a:lumMod val="10000"/>
                  </a:schemeClr>
                </a:solidFill>
                <a:latin typeface="Aptos Display" panose="020B0004020202020204" pitchFamily="34" charset="0"/>
                <a:ea typeface="+mj-ea"/>
                <a:cs typeface="+mj-cs"/>
              </a:rPr>
              <a:t>taking action </a:t>
            </a:r>
            <a:r>
              <a:rPr lang="en-US" sz="2800" kern="1200" dirty="0">
                <a:solidFill>
                  <a:schemeClr val="bg1">
                    <a:lumMod val="10000"/>
                  </a:schemeClr>
                </a:solidFill>
                <a:latin typeface="Aptos Display" panose="020B0004020202020204" pitchFamily="34" charset="0"/>
                <a:ea typeface="+mj-ea"/>
                <a:cs typeface="+mj-cs"/>
              </a:rPr>
              <a:t>on the values, principles and commitments that it will contain?</a:t>
            </a:r>
            <a:br>
              <a:rPr lang="en-GB" sz="2400" b="1" kern="1200" dirty="0">
                <a:solidFill>
                  <a:srgbClr val="1B5036"/>
                </a:solidFill>
                <a:latin typeface="+mj-lt"/>
                <a:ea typeface="+mj-ea"/>
                <a:cs typeface="+mj-cs"/>
              </a:rPr>
            </a:br>
            <a:endParaRPr lang="en-GB" sz="2400" b="1" kern="1200" dirty="0">
              <a:solidFill>
                <a:srgbClr val="1B5036"/>
              </a:solidFill>
              <a:latin typeface="+mj-lt"/>
              <a:ea typeface="+mj-ea"/>
              <a:cs typeface="+mj-cs"/>
            </a:endParaRPr>
          </a:p>
        </p:txBody>
      </p:sp>
      <p:sp>
        <p:nvSpPr>
          <p:cNvPr id="4" name="TextBox 3">
            <a:extLst>
              <a:ext uri="{FF2B5EF4-FFF2-40B4-BE49-F238E27FC236}">
                <a16:creationId xmlns:a16="http://schemas.microsoft.com/office/drawing/2014/main" id="{FB0774CC-AAA2-ED76-7275-1C172C8880A8}"/>
              </a:ext>
            </a:extLst>
          </p:cNvPr>
          <p:cNvSpPr txBox="1"/>
          <p:nvPr/>
        </p:nvSpPr>
        <p:spPr>
          <a:xfrm>
            <a:off x="331302" y="1356247"/>
            <a:ext cx="11529393" cy="5709255"/>
          </a:xfrm>
          <a:prstGeom prst="rect">
            <a:avLst/>
          </a:prstGeom>
          <a:noFill/>
        </p:spPr>
        <p:txBody>
          <a:bodyPr wrap="square">
            <a:spAutoFit/>
          </a:bodyPr>
          <a:lstStyle/>
          <a:p>
            <a:pPr>
              <a:spcAft>
                <a:spcPts val="600"/>
              </a:spcAft>
            </a:pPr>
            <a:r>
              <a:rPr lang="en-US" sz="2000" i="1" dirty="0">
                <a:solidFill>
                  <a:schemeClr val="tx2"/>
                </a:solidFill>
              </a:rPr>
              <a:t>Engagement so far has suggested the following:</a:t>
            </a:r>
            <a:endParaRPr lang="en-US" sz="2000" b="1" dirty="0">
              <a:solidFill>
                <a:srgbClr val="000000"/>
              </a:solidFill>
            </a:endParaRPr>
          </a:p>
          <a:p>
            <a:pPr marL="342900" indent="-342900">
              <a:spcAft>
                <a:spcPts val="600"/>
              </a:spcAft>
              <a:buFont typeface="Arial" panose="020B0604020202020204" pitchFamily="34" charset="0"/>
              <a:buChar char="•"/>
            </a:pPr>
            <a:r>
              <a:rPr lang="en-US" sz="2000" b="1" dirty="0">
                <a:solidFill>
                  <a:srgbClr val="000000"/>
                </a:solidFill>
              </a:rPr>
              <a:t>Devolution of power, equity and involvement – </a:t>
            </a:r>
            <a:r>
              <a:rPr lang="en-US" sz="2000" dirty="0">
                <a:solidFill>
                  <a:srgbClr val="000000"/>
                </a:solidFill>
              </a:rPr>
              <a:t>genuine shift decision-making and resources</a:t>
            </a:r>
          </a:p>
          <a:p>
            <a:pPr marL="342900" lvl="0" indent="-342900">
              <a:spcAft>
                <a:spcPts val="600"/>
              </a:spcAft>
              <a:buFont typeface="Arial" panose="020B0604020202020204" pitchFamily="34" charset="0"/>
              <a:buChar char="•"/>
            </a:pPr>
            <a:r>
              <a:rPr lang="en-US" sz="2000" b="1" dirty="0">
                <a:solidFill>
                  <a:srgbClr val="000000"/>
                </a:solidFill>
              </a:rPr>
              <a:t>Improved public sector processes </a:t>
            </a:r>
            <a:r>
              <a:rPr lang="en-US" sz="2000" dirty="0">
                <a:solidFill>
                  <a:srgbClr val="000000"/>
                </a:solidFill>
              </a:rPr>
              <a:t>to align to the Accord values</a:t>
            </a:r>
          </a:p>
          <a:p>
            <a:pPr marL="342900" lvl="0" indent="-342900">
              <a:spcAft>
                <a:spcPts val="600"/>
              </a:spcAft>
              <a:buFont typeface="Arial" panose="020B0604020202020204" pitchFamily="34" charset="0"/>
              <a:buChar char="•"/>
            </a:pPr>
            <a:r>
              <a:rPr lang="en-US" sz="2000" b="1" dirty="0">
                <a:solidFill>
                  <a:srgbClr val="000000"/>
                </a:solidFill>
              </a:rPr>
              <a:t>Accountability mechanisms – </a:t>
            </a:r>
            <a:r>
              <a:rPr lang="en-US" sz="2000" dirty="0">
                <a:solidFill>
                  <a:srgbClr val="000000"/>
                </a:solidFill>
              </a:rPr>
              <a:t>a way to raise concerns when Accord values/principles are not upheld</a:t>
            </a:r>
          </a:p>
          <a:p>
            <a:pPr marL="342900" indent="-342900">
              <a:spcAft>
                <a:spcPts val="600"/>
              </a:spcAft>
              <a:buFont typeface="Arial" panose="020B0604020202020204" pitchFamily="34" charset="0"/>
              <a:buChar char="•"/>
            </a:pPr>
            <a:r>
              <a:rPr lang="en-US" sz="2000" b="1" dirty="0">
                <a:solidFill>
                  <a:srgbClr val="000000"/>
                </a:solidFill>
              </a:rPr>
              <a:t>Partners are resourced to act </a:t>
            </a:r>
            <a:r>
              <a:rPr lang="en-US" sz="2000" dirty="0">
                <a:solidFill>
                  <a:srgbClr val="000000"/>
                </a:solidFill>
              </a:rPr>
              <a:t>– commitment to investment and joint working</a:t>
            </a:r>
          </a:p>
          <a:p>
            <a:pPr marL="342900" indent="-342900">
              <a:spcAft>
                <a:spcPts val="600"/>
              </a:spcAft>
              <a:buFont typeface="Arial" panose="020B0604020202020204" pitchFamily="34" charset="0"/>
              <a:buChar char="•"/>
            </a:pPr>
            <a:r>
              <a:rPr lang="en-US" sz="2000" b="1" dirty="0">
                <a:solidFill>
                  <a:srgbClr val="000000"/>
                </a:solidFill>
              </a:rPr>
              <a:t>Turning values into practice – </a:t>
            </a:r>
            <a:r>
              <a:rPr lang="en-US" sz="2000" dirty="0">
                <a:solidFill>
                  <a:srgbClr val="000000"/>
                </a:solidFill>
              </a:rPr>
              <a:t>measurable impact and actions at all levels,</a:t>
            </a:r>
          </a:p>
          <a:p>
            <a:pPr>
              <a:spcAft>
                <a:spcPts val="600"/>
              </a:spcAft>
            </a:pPr>
            <a:r>
              <a:rPr lang="en-US" sz="2000" dirty="0">
                <a:solidFill>
                  <a:srgbClr val="000000"/>
                </a:solidFill>
              </a:rPr>
              <a:t>       not just intention and words at strategic levels</a:t>
            </a:r>
          </a:p>
          <a:p>
            <a:pPr marL="342900" lvl="0" indent="-342900">
              <a:spcAft>
                <a:spcPts val="600"/>
              </a:spcAft>
              <a:buFont typeface="Arial" panose="020B0604020202020204" pitchFamily="34" charset="0"/>
              <a:buChar char="•"/>
            </a:pPr>
            <a:r>
              <a:rPr lang="en-US" sz="2000" b="1" dirty="0">
                <a:solidFill>
                  <a:srgbClr val="000000"/>
                </a:solidFill>
              </a:rPr>
              <a:t>Challenging outdated systems together </a:t>
            </a:r>
            <a:r>
              <a:rPr lang="en-US" sz="2000" dirty="0">
                <a:solidFill>
                  <a:srgbClr val="000000"/>
                </a:solidFill>
              </a:rPr>
              <a:t>– e.g. commissioning reform</a:t>
            </a:r>
            <a:endParaRPr lang="en-US" sz="2000" b="1" dirty="0">
              <a:solidFill>
                <a:srgbClr val="000000"/>
              </a:solidFill>
            </a:endParaRPr>
          </a:p>
          <a:p>
            <a:pPr marL="342900" indent="-342900">
              <a:spcAft>
                <a:spcPts val="600"/>
              </a:spcAft>
              <a:buFont typeface="Arial" panose="020B0604020202020204" pitchFamily="34" charset="0"/>
              <a:buChar char="•"/>
            </a:pPr>
            <a:r>
              <a:rPr lang="en-US" sz="2000" dirty="0">
                <a:solidFill>
                  <a:srgbClr val="000000"/>
                </a:solidFill>
              </a:rPr>
              <a:t>Shared</a:t>
            </a:r>
            <a:r>
              <a:rPr lang="en-US" sz="2000" b="1" dirty="0">
                <a:solidFill>
                  <a:srgbClr val="000000"/>
                </a:solidFill>
              </a:rPr>
              <a:t> co-production and lived experience principles </a:t>
            </a:r>
            <a:r>
              <a:rPr lang="en-US" sz="2000" dirty="0">
                <a:solidFill>
                  <a:srgbClr val="000000"/>
                </a:solidFill>
              </a:rPr>
              <a:t>implemented</a:t>
            </a:r>
          </a:p>
          <a:p>
            <a:pPr marL="342900" lvl="0" indent="-342900">
              <a:spcAft>
                <a:spcPts val="600"/>
              </a:spcAft>
              <a:buFont typeface="Arial" panose="020B0604020202020204" pitchFamily="34" charset="0"/>
              <a:buChar char="•"/>
            </a:pPr>
            <a:r>
              <a:rPr lang="en-US" sz="2000" b="1" dirty="0">
                <a:solidFill>
                  <a:srgbClr val="000000"/>
                </a:solidFill>
              </a:rPr>
              <a:t>Transparency</a:t>
            </a:r>
            <a:r>
              <a:rPr lang="en-US" sz="2000" dirty="0">
                <a:solidFill>
                  <a:srgbClr val="000000"/>
                </a:solidFill>
              </a:rPr>
              <a:t> in where decisions are taken and who is making them</a:t>
            </a:r>
          </a:p>
          <a:p>
            <a:pPr marL="342900" lvl="0" indent="-342900">
              <a:spcAft>
                <a:spcPts val="600"/>
              </a:spcAft>
              <a:buFont typeface="Arial" panose="020B0604020202020204" pitchFamily="34" charset="0"/>
              <a:buChar char="•"/>
            </a:pPr>
            <a:r>
              <a:rPr lang="en-US" sz="2000" b="1" dirty="0">
                <a:solidFill>
                  <a:srgbClr val="000000"/>
                </a:solidFill>
              </a:rPr>
              <a:t>Fair Funding Protocol </a:t>
            </a:r>
            <a:r>
              <a:rPr lang="en-US" sz="2000" dirty="0">
                <a:solidFill>
                  <a:srgbClr val="000000"/>
                </a:solidFill>
              </a:rPr>
              <a:t>implemented across whole of GM </a:t>
            </a:r>
          </a:p>
          <a:p>
            <a:pPr marL="342900" lvl="0" indent="-342900">
              <a:spcAft>
                <a:spcPts val="600"/>
              </a:spcAft>
              <a:buFont typeface="Arial" panose="020B0604020202020204" pitchFamily="34" charset="0"/>
              <a:buChar char="•"/>
            </a:pPr>
            <a:r>
              <a:rPr lang="en-US" sz="2000" b="1" dirty="0">
                <a:solidFill>
                  <a:srgbClr val="000000"/>
                </a:solidFill>
              </a:rPr>
              <a:t>More investment </a:t>
            </a:r>
            <a:r>
              <a:rPr lang="en-US" sz="2000" dirty="0">
                <a:solidFill>
                  <a:srgbClr val="000000"/>
                </a:solidFill>
              </a:rPr>
              <a:t>in VCFSE control </a:t>
            </a:r>
            <a:endParaRPr lang="en-US" sz="2000" b="1" i="1" dirty="0">
              <a:solidFill>
                <a:srgbClr val="000000"/>
              </a:solidFill>
            </a:endParaRPr>
          </a:p>
          <a:p>
            <a:pPr marL="342900" lvl="0" indent="-342900">
              <a:spcAft>
                <a:spcPts val="600"/>
              </a:spcAft>
              <a:buFont typeface="Arial" panose="020B0604020202020204" pitchFamily="34" charset="0"/>
              <a:buChar char="•"/>
            </a:pPr>
            <a:endParaRPr lang="en-US" sz="2000" b="1" i="1" dirty="0">
              <a:solidFill>
                <a:srgbClr val="550C18"/>
              </a:solidFill>
            </a:endParaRPr>
          </a:p>
          <a:p>
            <a:pPr marL="342900" lvl="0" indent="-342900">
              <a:spcAft>
                <a:spcPts val="600"/>
              </a:spcAft>
              <a:buFont typeface="Arial" panose="020B0604020202020204" pitchFamily="34" charset="0"/>
              <a:buChar char="•"/>
            </a:pPr>
            <a:endParaRPr lang="en-GB" sz="2000" b="1" i="1" dirty="0">
              <a:solidFill>
                <a:srgbClr val="550C18"/>
              </a:solidFill>
            </a:endParaRPr>
          </a:p>
        </p:txBody>
      </p:sp>
      <p:sp>
        <p:nvSpPr>
          <p:cNvPr id="5" name="Rectangle 4">
            <a:extLst>
              <a:ext uri="{FF2B5EF4-FFF2-40B4-BE49-F238E27FC236}">
                <a16:creationId xmlns:a16="http://schemas.microsoft.com/office/drawing/2014/main" id="{46E2D721-21CE-33B5-9527-53086461F740}"/>
              </a:ext>
            </a:extLst>
          </p:cNvPr>
          <p:cNvSpPr/>
          <p:nvPr/>
        </p:nvSpPr>
        <p:spPr>
          <a:xfrm>
            <a:off x="8575588" y="4210874"/>
            <a:ext cx="3464995" cy="1823421"/>
          </a:xfrm>
          <a:prstGeom prst="rect">
            <a:avLst/>
          </a:prstGeom>
          <a:solidFill>
            <a:schemeClr val="tx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Aft>
                <a:spcPts val="1200"/>
              </a:spcAft>
              <a:buFont typeface="Arial" panose="020B0604020202020204" pitchFamily="34" charset="0"/>
              <a:buChar char="•"/>
            </a:pPr>
            <a:r>
              <a:rPr lang="en-US" sz="2200" b="1" dirty="0">
                <a:solidFill>
                  <a:schemeClr val="bg1"/>
                </a:solidFill>
              </a:rPr>
              <a:t>Anything else?</a:t>
            </a:r>
          </a:p>
          <a:p>
            <a:pPr marL="342900" indent="-342900">
              <a:spcAft>
                <a:spcPts val="1200"/>
              </a:spcAft>
              <a:buFont typeface="Arial" panose="020B0604020202020204" pitchFamily="34" charset="0"/>
              <a:buChar char="•"/>
            </a:pPr>
            <a:r>
              <a:rPr lang="en-US" sz="2200" b="1" dirty="0">
                <a:solidFill>
                  <a:schemeClr val="bg1"/>
                </a:solidFill>
              </a:rPr>
              <a:t>How could this be measured / reported on?</a:t>
            </a:r>
            <a:endParaRPr lang="en-GB" sz="2200" b="1" dirty="0">
              <a:solidFill>
                <a:schemeClr val="bg1"/>
              </a:solidFill>
            </a:endParaRPr>
          </a:p>
        </p:txBody>
      </p:sp>
    </p:spTree>
    <p:extLst>
      <p:ext uri="{BB962C8B-B14F-4D97-AF65-F5344CB8AC3E}">
        <p14:creationId xmlns:p14="http://schemas.microsoft.com/office/powerpoint/2010/main" val="119366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C38AC-2D12-E548-2EFB-2896086875D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57A9656-8A5C-9845-FC03-15BCBE87EE09}"/>
              </a:ext>
            </a:extLst>
          </p:cNvPr>
          <p:cNvSpPr txBox="1"/>
          <p:nvPr/>
        </p:nvSpPr>
        <p:spPr>
          <a:xfrm>
            <a:off x="0" y="0"/>
            <a:ext cx="12039655" cy="1256487"/>
          </a:xfrm>
          <a:prstGeom prst="rect">
            <a:avLst/>
          </a:prstGeom>
          <a:solidFill>
            <a:srgbClr val="1B5036"/>
          </a:solidFill>
        </p:spPr>
        <p:txBody>
          <a:bodyPr wrap="square" rtlCol="0">
            <a:spAutoFit/>
          </a:bodyPr>
          <a:lstStyle/>
          <a:p>
            <a:endParaRPr lang="en-GB" sz="3200">
              <a:solidFill>
                <a:schemeClr val="bg1"/>
              </a:solidFill>
            </a:endParaRPr>
          </a:p>
        </p:txBody>
      </p:sp>
      <p:sp>
        <p:nvSpPr>
          <p:cNvPr id="4" name="Content Placeholder 2">
            <a:extLst>
              <a:ext uri="{FF2B5EF4-FFF2-40B4-BE49-F238E27FC236}">
                <a16:creationId xmlns:a16="http://schemas.microsoft.com/office/drawing/2014/main" id="{99F65012-1F46-C8A1-9457-11AEB35D7456}"/>
              </a:ext>
            </a:extLst>
          </p:cNvPr>
          <p:cNvSpPr txBox="1">
            <a:spLocks/>
          </p:cNvSpPr>
          <p:nvPr/>
        </p:nvSpPr>
        <p:spPr>
          <a:xfrm>
            <a:off x="152345" y="255041"/>
            <a:ext cx="11722980" cy="808880"/>
          </a:xfrm>
          <a:prstGeom prst="rect">
            <a:avLst/>
          </a:prstGeom>
          <a:solidFill>
            <a:schemeClr val="tx1">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b="1" dirty="0">
                <a:solidFill>
                  <a:schemeClr val="bg1">
                    <a:lumMod val="10000"/>
                  </a:schemeClr>
                </a:solidFill>
                <a:latin typeface="Aptos Display" panose="020B0004020202020204" pitchFamily="34" charset="0"/>
              </a:rPr>
              <a:t>What is the one commitment to change we could make together that would have the biggest impact for the VCFSE sector over the next 3 to 5 years?</a:t>
            </a:r>
            <a:endParaRPr lang="en-US" sz="2600" b="1" dirty="0">
              <a:solidFill>
                <a:schemeClr val="bg1">
                  <a:lumMod val="10000"/>
                </a:schemeClr>
              </a:solidFill>
            </a:endParaRPr>
          </a:p>
          <a:p>
            <a:pPr marL="0" indent="0">
              <a:buFont typeface="Arial" panose="020B0604020202020204" pitchFamily="34" charset="0"/>
              <a:buNone/>
            </a:pPr>
            <a:endParaRPr lang="en-US" sz="4400" b="1" dirty="0">
              <a:solidFill>
                <a:srgbClr val="1B5036"/>
              </a:solidFill>
            </a:endParaRPr>
          </a:p>
          <a:p>
            <a:pPr marL="0" indent="0">
              <a:buFont typeface="Arial" panose="020B0604020202020204" pitchFamily="34" charset="0"/>
              <a:buNone/>
            </a:pPr>
            <a:endParaRPr lang="en-GB" dirty="0"/>
          </a:p>
        </p:txBody>
      </p:sp>
      <p:sp>
        <p:nvSpPr>
          <p:cNvPr id="3" name="Content Placeholder 2">
            <a:extLst>
              <a:ext uri="{FF2B5EF4-FFF2-40B4-BE49-F238E27FC236}">
                <a16:creationId xmlns:a16="http://schemas.microsoft.com/office/drawing/2014/main" id="{ECE2BDE9-E9F3-78B8-117D-C364FE0983E7}"/>
              </a:ext>
            </a:extLst>
          </p:cNvPr>
          <p:cNvSpPr>
            <a:spLocks noGrp="1"/>
          </p:cNvSpPr>
          <p:nvPr>
            <p:ph idx="1"/>
          </p:nvPr>
        </p:nvSpPr>
        <p:spPr>
          <a:xfrm>
            <a:off x="294921" y="1367682"/>
            <a:ext cx="11044051" cy="4991483"/>
          </a:xfrm>
        </p:spPr>
        <p:txBody>
          <a:bodyPr>
            <a:normAutofit fontScale="92500" lnSpcReduction="20000"/>
          </a:bodyPr>
          <a:lstStyle/>
          <a:p>
            <a:pPr marL="0" indent="0">
              <a:buNone/>
            </a:pPr>
            <a:r>
              <a:rPr lang="en-US" sz="2000" i="1" dirty="0">
                <a:solidFill>
                  <a:schemeClr val="tx2"/>
                </a:solidFill>
              </a:rPr>
              <a:t>Engagement so far has suggested the following:</a:t>
            </a:r>
            <a:endParaRPr lang="en-US" sz="2000" dirty="0">
              <a:solidFill>
                <a:srgbClr val="000000"/>
              </a:solidFill>
            </a:endParaRPr>
          </a:p>
          <a:p>
            <a:r>
              <a:rPr lang="en-US" sz="2000" dirty="0">
                <a:solidFill>
                  <a:srgbClr val="000000"/>
                </a:solidFill>
              </a:rPr>
              <a:t>Improved commissioning measure of Social Value that gives weight and recognition to inherent social value of VCFSE</a:t>
            </a:r>
          </a:p>
          <a:p>
            <a:r>
              <a:rPr lang="en-GB" sz="2000" dirty="0">
                <a:solidFill>
                  <a:srgbClr val="000000"/>
                </a:solidFill>
              </a:rPr>
              <a:t>Implementation of a Fair Funding Protocol across GM</a:t>
            </a:r>
          </a:p>
          <a:p>
            <a:pPr lvl="0"/>
            <a:r>
              <a:rPr lang="en-US" sz="2000" dirty="0">
                <a:solidFill>
                  <a:srgbClr val="000000"/>
                </a:solidFill>
              </a:rPr>
              <a:t>Better use of Provider Selection Regime </a:t>
            </a:r>
          </a:p>
          <a:p>
            <a:pPr lvl="0"/>
            <a:r>
              <a:rPr lang="en-US" sz="2000" dirty="0">
                <a:solidFill>
                  <a:srgbClr val="000000"/>
                </a:solidFill>
              </a:rPr>
              <a:t>More co-commissioning and grants</a:t>
            </a:r>
          </a:p>
          <a:p>
            <a:r>
              <a:rPr lang="en-GB" sz="2000" dirty="0">
                <a:solidFill>
                  <a:srgbClr val="000000"/>
                </a:solidFill>
              </a:rPr>
              <a:t>VCFSE trusted to manage funding and influence commissioning</a:t>
            </a:r>
          </a:p>
          <a:p>
            <a:pPr lvl="0"/>
            <a:r>
              <a:rPr lang="en-GB" sz="2000" dirty="0">
                <a:solidFill>
                  <a:srgbClr val="000000"/>
                </a:solidFill>
              </a:rPr>
              <a:t>Shift of resources to follow Live Well principles – e.g. number of Live Well Centres owned by VCFSE sector as a metric</a:t>
            </a:r>
          </a:p>
          <a:p>
            <a:pPr lvl="0"/>
            <a:r>
              <a:rPr lang="en-GB" sz="2000" dirty="0">
                <a:solidFill>
                  <a:srgbClr val="000000"/>
                </a:solidFill>
              </a:rPr>
              <a:t>A focus on social, economic, and environmental outcomes for citizens and communities, with the impact of people having greater control over their lives</a:t>
            </a:r>
          </a:p>
          <a:p>
            <a:pPr lvl="0"/>
            <a:r>
              <a:rPr lang="en-GB" sz="2000" dirty="0">
                <a:solidFill>
                  <a:srgbClr val="000000"/>
                </a:solidFill>
              </a:rPr>
              <a:t>Better embedding co-ops and inclusive economy into strategy</a:t>
            </a:r>
          </a:p>
          <a:p>
            <a:pPr lvl="0"/>
            <a:r>
              <a:rPr lang="en-GB" sz="2000" dirty="0">
                <a:solidFill>
                  <a:srgbClr val="000000"/>
                </a:solidFill>
              </a:rPr>
              <a:t>Not just increasing market share, but increasing pathway share </a:t>
            </a:r>
          </a:p>
          <a:p>
            <a:pPr lvl="0"/>
            <a:r>
              <a:rPr lang="en-GB" sz="2000" dirty="0">
                <a:solidFill>
                  <a:srgbClr val="000000"/>
                </a:solidFill>
              </a:rPr>
              <a:t>Equal commissioning voice for VCFSE organisations</a:t>
            </a:r>
          </a:p>
          <a:p>
            <a:pPr lvl="0"/>
            <a:r>
              <a:rPr lang="en-GB" sz="2000" dirty="0">
                <a:solidFill>
                  <a:srgbClr val="000000"/>
                </a:solidFill>
              </a:rPr>
              <a:t>More investment in VCFSE control</a:t>
            </a:r>
          </a:p>
          <a:p>
            <a:pPr lvl="0"/>
            <a:r>
              <a:rPr lang="en-GB" sz="2000" dirty="0">
                <a:solidFill>
                  <a:srgbClr val="000000"/>
                </a:solidFill>
              </a:rPr>
              <a:t>Devolution of power</a:t>
            </a:r>
          </a:p>
        </p:txBody>
      </p:sp>
      <p:sp>
        <p:nvSpPr>
          <p:cNvPr id="2" name="Rectangle 1">
            <a:extLst>
              <a:ext uri="{FF2B5EF4-FFF2-40B4-BE49-F238E27FC236}">
                <a16:creationId xmlns:a16="http://schemas.microsoft.com/office/drawing/2014/main" id="{91320336-FAC8-A0F2-D1B5-7C0F3240C40E}"/>
              </a:ext>
            </a:extLst>
          </p:cNvPr>
          <p:cNvSpPr/>
          <p:nvPr/>
        </p:nvSpPr>
        <p:spPr>
          <a:xfrm>
            <a:off x="8465700" y="4827540"/>
            <a:ext cx="2734827" cy="966539"/>
          </a:xfrm>
          <a:prstGeom prst="rect">
            <a:avLst/>
          </a:prstGeom>
          <a:solidFill>
            <a:schemeClr val="tx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3600" b="1" dirty="0">
                <a:solidFill>
                  <a:schemeClr val="bg1"/>
                </a:solidFill>
              </a:rPr>
              <a:t>What else?</a:t>
            </a:r>
          </a:p>
        </p:txBody>
      </p:sp>
    </p:spTree>
    <p:extLst>
      <p:ext uri="{BB962C8B-B14F-4D97-AF65-F5344CB8AC3E}">
        <p14:creationId xmlns:p14="http://schemas.microsoft.com/office/powerpoint/2010/main" val="404066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981685-5EBA-89F4-DEB7-529A940F3935}"/>
              </a:ext>
            </a:extLst>
          </p:cNvPr>
          <p:cNvSpPr/>
          <p:nvPr/>
        </p:nvSpPr>
        <p:spPr>
          <a:xfrm>
            <a:off x="617838" y="980846"/>
            <a:ext cx="10824519" cy="2108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2">
            <a:extLst>
              <a:ext uri="{FF2B5EF4-FFF2-40B4-BE49-F238E27FC236}">
                <a16:creationId xmlns:a16="http://schemas.microsoft.com/office/drawing/2014/main" id="{29C5A1BA-37CB-03EB-8253-323355FD69FC}"/>
              </a:ext>
            </a:extLst>
          </p:cNvPr>
          <p:cNvSpPr txBox="1">
            <a:spLocks/>
          </p:cNvSpPr>
          <p:nvPr/>
        </p:nvSpPr>
        <p:spPr>
          <a:xfrm>
            <a:off x="741406" y="980845"/>
            <a:ext cx="10478529" cy="52175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2400"/>
              </a:spcAft>
              <a:buFont typeface="Arial" panose="020B0604020202020204" pitchFamily="34" charset="0"/>
              <a:buNone/>
              <a:defRPr/>
            </a:pPr>
            <a:r>
              <a:rPr lang="en-GB" sz="3200" dirty="0">
                <a:solidFill>
                  <a:schemeClr val="bg1"/>
                </a:solidFill>
                <a:latin typeface="Aptos SemiBold" panose="020B0004020202020204" pitchFamily="34" charset="0"/>
              </a:rPr>
              <a:t>Help shape a refreshed agreement to further develop how the voluntary, community, faith and social enterprise (VCFSE) sector and public sectors in Greater Manchester work together.</a:t>
            </a:r>
          </a:p>
          <a:p>
            <a:r>
              <a:rPr lang="en-GB" dirty="0">
                <a:solidFill>
                  <a:srgbClr val="000000"/>
                </a:solidFill>
              </a:rPr>
              <a:t>A consultation is currently open to shape how the public sector in GM and the VCFSE sector work together to improve outcomes for communities and citizens.</a:t>
            </a:r>
          </a:p>
          <a:p>
            <a:r>
              <a:rPr lang="en-GB" dirty="0">
                <a:solidFill>
                  <a:srgbClr val="000000"/>
                </a:solidFill>
              </a:rPr>
              <a:t>This consultation will feed into a refresh of the</a:t>
            </a:r>
            <a:r>
              <a:rPr lang="en-GB" b="1" dirty="0">
                <a:solidFill>
                  <a:srgbClr val="000000"/>
                </a:solidFill>
              </a:rPr>
              <a:t> GM VCFSE Accord </a:t>
            </a:r>
            <a:r>
              <a:rPr lang="en-GB" dirty="0">
                <a:solidFill>
                  <a:srgbClr val="000000"/>
                </a:solidFill>
              </a:rPr>
              <a:t>from 1</a:t>
            </a:r>
            <a:r>
              <a:rPr lang="en-GB" baseline="30000" dirty="0">
                <a:solidFill>
                  <a:srgbClr val="000000"/>
                </a:solidFill>
              </a:rPr>
              <a:t>st</a:t>
            </a:r>
            <a:r>
              <a:rPr lang="en-GB" dirty="0">
                <a:solidFill>
                  <a:srgbClr val="000000"/>
                </a:solidFill>
              </a:rPr>
              <a:t> April 2026.</a:t>
            </a:r>
          </a:p>
        </p:txBody>
      </p:sp>
    </p:spTree>
    <p:extLst>
      <p:ext uri="{BB962C8B-B14F-4D97-AF65-F5344CB8AC3E}">
        <p14:creationId xmlns:p14="http://schemas.microsoft.com/office/powerpoint/2010/main" val="3310966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5FB12E-E383-8CCF-CD1A-F528CCBB173B}"/>
              </a:ext>
            </a:extLst>
          </p:cNvPr>
          <p:cNvSpPr txBox="1"/>
          <p:nvPr/>
        </p:nvSpPr>
        <p:spPr>
          <a:xfrm>
            <a:off x="708991" y="1494183"/>
            <a:ext cx="10774018" cy="1934817"/>
          </a:xfrm>
          <a:prstGeom prst="rect">
            <a:avLst/>
          </a:prstGeom>
          <a:solidFill>
            <a:schemeClr val="tx2">
              <a:lumMod val="75000"/>
            </a:schemeClr>
          </a:solidFill>
        </p:spPr>
        <p:txBody>
          <a:bodyPr wrap="square" rtlCol="0">
            <a:spAutoFit/>
          </a:bodyPr>
          <a:lstStyle/>
          <a:p>
            <a:pPr marL="0" indent="0">
              <a:buNone/>
            </a:pPr>
            <a:endParaRPr lang="en-GB">
              <a:solidFill>
                <a:srgbClr val="E9A4AF"/>
              </a:solidFill>
            </a:endParaRPr>
          </a:p>
        </p:txBody>
      </p:sp>
      <p:sp>
        <p:nvSpPr>
          <p:cNvPr id="3" name="Content Placeholder 2">
            <a:extLst>
              <a:ext uri="{FF2B5EF4-FFF2-40B4-BE49-F238E27FC236}">
                <a16:creationId xmlns:a16="http://schemas.microsoft.com/office/drawing/2014/main" id="{AF9429BA-BA5E-3AC7-29FB-F4E645A89621}"/>
              </a:ext>
            </a:extLst>
          </p:cNvPr>
          <p:cNvSpPr txBox="1">
            <a:spLocks/>
          </p:cNvSpPr>
          <p:nvPr/>
        </p:nvSpPr>
        <p:spPr>
          <a:xfrm>
            <a:off x="1002735" y="1671865"/>
            <a:ext cx="10186529" cy="1579451"/>
          </a:xfrm>
          <a:prstGeom prst="rect">
            <a:avLst/>
          </a:prstGeom>
          <a:solidFill>
            <a:schemeClr val="accent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lumMod val="10000"/>
                  </a:schemeClr>
                </a:solidFill>
                <a:latin typeface="Aptos Display" panose="020B0004020202020204" pitchFamily="34" charset="0"/>
              </a:rPr>
              <a:t>How might partners in the Accord demonstrate that they are </a:t>
            </a:r>
            <a:r>
              <a:rPr lang="en-US" sz="3600" b="1" u="sng" dirty="0">
                <a:solidFill>
                  <a:schemeClr val="bg1">
                    <a:lumMod val="10000"/>
                  </a:schemeClr>
                </a:solidFill>
                <a:latin typeface="Aptos Display" panose="020B0004020202020204" pitchFamily="34" charset="0"/>
              </a:rPr>
              <a:t>taking action </a:t>
            </a:r>
            <a:r>
              <a:rPr lang="en-US" sz="3600" dirty="0">
                <a:solidFill>
                  <a:schemeClr val="bg1">
                    <a:lumMod val="10000"/>
                  </a:schemeClr>
                </a:solidFill>
                <a:latin typeface="Aptos Display" panose="020B0004020202020204" pitchFamily="34" charset="0"/>
              </a:rPr>
              <a:t>on the values, principles and commitments that it will contain?</a:t>
            </a:r>
            <a:br>
              <a:rPr lang="en-GB" sz="3200" b="1" dirty="0">
                <a:solidFill>
                  <a:srgbClr val="1B5036"/>
                </a:solidFill>
              </a:rPr>
            </a:br>
            <a:endParaRPr lang="en-GB" sz="3600" dirty="0">
              <a:solidFill>
                <a:schemeClr val="bg1">
                  <a:lumMod val="10000"/>
                </a:schemeClr>
              </a:solidFill>
              <a:latin typeface="Aptos Display" panose="020B0004020202020204" pitchFamily="34" charset="0"/>
            </a:endParaRPr>
          </a:p>
          <a:p>
            <a:pPr algn="ctr"/>
            <a:r>
              <a:rPr lang="en-GB" sz="3600" i="1" dirty="0">
                <a:solidFill>
                  <a:schemeClr val="bg1">
                    <a:lumMod val="10000"/>
                  </a:schemeClr>
                </a:solidFill>
                <a:latin typeface="Aptos Display" panose="020B0004020202020204" pitchFamily="34" charset="0"/>
              </a:rPr>
              <a:t>What sector or type of organisation do you represent, and what do you think </a:t>
            </a:r>
            <a:r>
              <a:rPr lang="en-GB" sz="3600" b="1" i="1" u="sng" dirty="0">
                <a:solidFill>
                  <a:schemeClr val="bg1">
                    <a:lumMod val="10000"/>
                  </a:schemeClr>
                </a:solidFill>
                <a:latin typeface="Aptos Display" panose="020B0004020202020204" pitchFamily="34" charset="0"/>
              </a:rPr>
              <a:t>your role </a:t>
            </a:r>
            <a:r>
              <a:rPr lang="en-GB" sz="3600" i="1" dirty="0">
                <a:solidFill>
                  <a:schemeClr val="bg1">
                    <a:lumMod val="10000"/>
                  </a:schemeClr>
                </a:solidFill>
                <a:latin typeface="Aptos Display" panose="020B0004020202020204" pitchFamily="34" charset="0"/>
              </a:rPr>
              <a:t>is in relation to the Accord?</a:t>
            </a:r>
          </a:p>
        </p:txBody>
      </p:sp>
      <p:sp>
        <p:nvSpPr>
          <p:cNvPr id="5" name="TextBox 4">
            <a:extLst>
              <a:ext uri="{FF2B5EF4-FFF2-40B4-BE49-F238E27FC236}">
                <a16:creationId xmlns:a16="http://schemas.microsoft.com/office/drawing/2014/main" id="{60656EDD-6B6E-D560-690B-6BC448B783C1}"/>
              </a:ext>
            </a:extLst>
          </p:cNvPr>
          <p:cNvSpPr txBox="1"/>
          <p:nvPr/>
        </p:nvSpPr>
        <p:spPr>
          <a:xfrm>
            <a:off x="784197" y="567362"/>
            <a:ext cx="6685827" cy="2031325"/>
          </a:xfrm>
          <a:prstGeom prst="rect">
            <a:avLst/>
          </a:prstGeom>
          <a:noFill/>
        </p:spPr>
        <p:txBody>
          <a:bodyPr wrap="square" rtlCol="0">
            <a:spAutoFit/>
          </a:bodyPr>
          <a:lstStyle/>
          <a:p>
            <a:r>
              <a:rPr lang="en-US" sz="3600">
                <a:solidFill>
                  <a:srgbClr val="1B5036"/>
                </a:solidFill>
              </a:rPr>
              <a:t>Discuss:</a:t>
            </a:r>
          </a:p>
          <a:p>
            <a:endParaRPr lang="en-US" sz="5400" b="1">
              <a:solidFill>
                <a:srgbClr val="1B5036"/>
              </a:solidFill>
            </a:endParaRPr>
          </a:p>
          <a:p>
            <a:pPr lvl="1"/>
            <a:endParaRPr lang="en-GB" sz="3600" b="1"/>
          </a:p>
        </p:txBody>
      </p:sp>
    </p:spTree>
    <p:extLst>
      <p:ext uri="{BB962C8B-B14F-4D97-AF65-F5344CB8AC3E}">
        <p14:creationId xmlns:p14="http://schemas.microsoft.com/office/powerpoint/2010/main" val="236114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AC91D-B3F6-787A-7365-DC2E7886F70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A27D7D-A8AA-1837-C839-2AECECEFD91F}"/>
              </a:ext>
            </a:extLst>
          </p:cNvPr>
          <p:cNvSpPr txBox="1">
            <a:spLocks/>
          </p:cNvSpPr>
          <p:nvPr/>
        </p:nvSpPr>
        <p:spPr>
          <a:xfrm>
            <a:off x="589847" y="1738332"/>
            <a:ext cx="108044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dirty="0">
                <a:solidFill>
                  <a:schemeClr val="bg1">
                    <a:lumMod val="10000"/>
                  </a:schemeClr>
                </a:solidFill>
              </a:rPr>
              <a:t>These are intended to provide </a:t>
            </a:r>
            <a:r>
              <a:rPr lang="en-US" sz="2400" b="1" dirty="0">
                <a:solidFill>
                  <a:schemeClr val="bg1">
                    <a:lumMod val="10000"/>
                  </a:schemeClr>
                </a:solidFill>
              </a:rPr>
              <a:t>broad, memorable, and unifying headline </a:t>
            </a:r>
            <a:r>
              <a:rPr lang="en-US" sz="2400" dirty="0">
                <a:solidFill>
                  <a:schemeClr val="bg1">
                    <a:lumMod val="10000"/>
                  </a:schemeClr>
                </a:solidFill>
              </a:rPr>
              <a:t>- streamlining the current Accord which has eight commitments into a </a:t>
            </a:r>
            <a:r>
              <a:rPr lang="en-US" sz="2400" b="1" dirty="0">
                <a:solidFill>
                  <a:schemeClr val="bg1">
                    <a:lumMod val="10000"/>
                  </a:schemeClr>
                </a:solidFill>
              </a:rPr>
              <a:t>more focused framework</a:t>
            </a:r>
            <a:r>
              <a:rPr lang="en-US" sz="2400" dirty="0">
                <a:solidFill>
                  <a:schemeClr val="bg1">
                    <a:lumMod val="10000"/>
                  </a:schemeClr>
                </a:solidFill>
              </a:rPr>
              <a:t>.</a:t>
            </a:r>
            <a:endParaRPr lang="en-US" sz="2400" i="1" dirty="0">
              <a:solidFill>
                <a:schemeClr val="bg1">
                  <a:lumMod val="10000"/>
                </a:schemeClr>
              </a:solidFill>
            </a:endParaRPr>
          </a:p>
          <a:p>
            <a:pPr marL="0" lvl="0" indent="0">
              <a:spcAft>
                <a:spcPts val="600"/>
              </a:spcAft>
              <a:buNone/>
            </a:pPr>
            <a:r>
              <a:rPr lang="en-US" sz="2000" i="1" dirty="0">
                <a:solidFill>
                  <a:schemeClr val="tx2"/>
                </a:solidFill>
              </a:rPr>
              <a:t>Engagement so far has suggested the following:</a:t>
            </a:r>
          </a:p>
          <a:p>
            <a:pPr marL="0" lvl="0" indent="0">
              <a:spcAft>
                <a:spcPts val="600"/>
              </a:spcAft>
              <a:buNone/>
            </a:pPr>
            <a:endParaRPr lang="en-US" sz="2000" i="1" dirty="0">
              <a:solidFill>
                <a:schemeClr val="tx2"/>
              </a:solidFill>
            </a:endParaRPr>
          </a:p>
          <a:p>
            <a:pPr marL="0" lvl="0" indent="0">
              <a:spcAft>
                <a:spcPts val="600"/>
              </a:spcAft>
              <a:buNone/>
            </a:pPr>
            <a:endParaRPr lang="en-US" sz="2000" i="1" dirty="0">
              <a:solidFill>
                <a:schemeClr val="tx2"/>
              </a:solidFill>
            </a:endParaRPr>
          </a:p>
        </p:txBody>
      </p:sp>
      <p:sp>
        <p:nvSpPr>
          <p:cNvPr id="3" name="Content Placeholder 2">
            <a:extLst>
              <a:ext uri="{FF2B5EF4-FFF2-40B4-BE49-F238E27FC236}">
                <a16:creationId xmlns:a16="http://schemas.microsoft.com/office/drawing/2014/main" id="{FCF6CB64-06E5-A0A9-3389-ECBDBAF41897}"/>
              </a:ext>
            </a:extLst>
          </p:cNvPr>
          <p:cNvSpPr>
            <a:spLocks noGrp="1"/>
          </p:cNvSpPr>
          <p:nvPr>
            <p:ph idx="1"/>
          </p:nvPr>
        </p:nvSpPr>
        <p:spPr>
          <a:xfrm>
            <a:off x="656109" y="3569411"/>
            <a:ext cx="5439891" cy="2341058"/>
          </a:xfrm>
          <a:solidFill>
            <a:schemeClr val="tx2">
              <a:lumMod val="20000"/>
              <a:lumOff val="80000"/>
            </a:schemeClr>
          </a:solidFill>
        </p:spPr>
        <p:txBody>
          <a:bodyPr>
            <a:normAutofit/>
          </a:bodyPr>
          <a:lstStyle/>
          <a:p>
            <a:pPr marL="514350" indent="-514350">
              <a:buFont typeface="+mj-lt"/>
              <a:buAutoNum type="arabicPeriod"/>
            </a:pPr>
            <a:r>
              <a:rPr lang="en-US" sz="2600" b="1" dirty="0">
                <a:solidFill>
                  <a:srgbClr val="1B5036"/>
                </a:solidFill>
              </a:rPr>
              <a:t> Involve and devolve</a:t>
            </a:r>
          </a:p>
          <a:p>
            <a:pPr marL="514350" indent="-514350">
              <a:buFont typeface="+mj-lt"/>
              <a:buAutoNum type="arabicPeriod"/>
            </a:pPr>
            <a:r>
              <a:rPr lang="en-US" sz="2600" b="1" dirty="0">
                <a:solidFill>
                  <a:srgbClr val="1B5036"/>
                </a:solidFill>
              </a:rPr>
              <a:t> Fairly Fund</a:t>
            </a:r>
          </a:p>
          <a:p>
            <a:pPr marL="514350" indent="-514350">
              <a:buFont typeface="+mj-lt"/>
              <a:buAutoNum type="arabicPeriod"/>
            </a:pPr>
            <a:r>
              <a:rPr lang="en-GB" sz="2600" b="1" dirty="0">
                <a:solidFill>
                  <a:srgbClr val="1B5036"/>
                </a:solidFill>
              </a:rPr>
              <a:t> Partnership and recognition</a:t>
            </a:r>
          </a:p>
          <a:p>
            <a:pPr marL="514350" indent="-514350">
              <a:buFont typeface="+mj-lt"/>
              <a:buAutoNum type="arabicPeriod"/>
            </a:pPr>
            <a:r>
              <a:rPr lang="en-GB" sz="2600" b="1" dirty="0">
                <a:solidFill>
                  <a:srgbClr val="1B5036"/>
                </a:solidFill>
              </a:rPr>
              <a:t> Transparent, consistent &amp; integrated ways of working 	</a:t>
            </a:r>
          </a:p>
        </p:txBody>
      </p:sp>
      <p:sp>
        <p:nvSpPr>
          <p:cNvPr id="7" name="TextBox 6">
            <a:extLst>
              <a:ext uri="{FF2B5EF4-FFF2-40B4-BE49-F238E27FC236}">
                <a16:creationId xmlns:a16="http://schemas.microsoft.com/office/drawing/2014/main" id="{7A49B588-9B35-EA05-BE26-9974887DA707}"/>
              </a:ext>
            </a:extLst>
          </p:cNvPr>
          <p:cNvSpPr txBox="1"/>
          <p:nvPr/>
        </p:nvSpPr>
        <p:spPr>
          <a:xfrm>
            <a:off x="589847" y="768330"/>
            <a:ext cx="7592252" cy="707886"/>
          </a:xfrm>
          <a:prstGeom prst="rect">
            <a:avLst/>
          </a:prstGeom>
          <a:solidFill>
            <a:schemeClr val="accent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FFFFFF"/>
                </a:solidFill>
                <a:latin typeface="Aptos" panose="020B0004020202020204" pitchFamily="34" charset="0"/>
              </a:rPr>
              <a:t>Developing ‘Areas of Change</a:t>
            </a:r>
            <a:r>
              <a:rPr lang="en-US" sz="4000" b="1">
                <a:solidFill>
                  <a:srgbClr val="FFFFFF"/>
                </a:solidFill>
                <a:latin typeface="Aptos" panose="020B0004020202020204" pitchFamily="34" charset="0"/>
              </a:rPr>
              <a:t>’</a:t>
            </a:r>
            <a:endParaRPr kumimoji="0" lang="en-GB" sz="4000" b="1"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8" name="Rectangle: Rounded Corners 7">
            <a:extLst>
              <a:ext uri="{FF2B5EF4-FFF2-40B4-BE49-F238E27FC236}">
                <a16:creationId xmlns:a16="http://schemas.microsoft.com/office/drawing/2014/main" id="{6DF3FB59-600C-2907-97C4-C04FE5A664E8}"/>
              </a:ext>
            </a:extLst>
          </p:cNvPr>
          <p:cNvSpPr/>
          <p:nvPr/>
        </p:nvSpPr>
        <p:spPr>
          <a:xfrm>
            <a:off x="6401930" y="3200400"/>
            <a:ext cx="5439892" cy="279817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spcAft>
                <a:spcPts val="1800"/>
              </a:spcAft>
              <a:buFont typeface="Arial" panose="020B0604020202020204" pitchFamily="34" charset="0"/>
              <a:buChar char="•"/>
            </a:pPr>
            <a:r>
              <a:rPr lang="en-US" sz="2800">
                <a:solidFill>
                  <a:schemeClr val="bg1">
                    <a:lumMod val="10000"/>
                  </a:schemeClr>
                </a:solidFill>
              </a:rPr>
              <a:t>Is anything missing?</a:t>
            </a:r>
          </a:p>
          <a:p>
            <a:pPr marL="514350" indent="-514350">
              <a:spcAft>
                <a:spcPts val="1800"/>
              </a:spcAft>
              <a:buFont typeface="Arial" panose="020B0604020202020204" pitchFamily="34" charset="0"/>
              <a:buChar char="•"/>
            </a:pPr>
            <a:r>
              <a:rPr lang="en-US" sz="2800">
                <a:solidFill>
                  <a:schemeClr val="bg1">
                    <a:lumMod val="10000"/>
                  </a:schemeClr>
                </a:solidFill>
              </a:rPr>
              <a:t>Are these broadly the right areas within which systems and relationships must evolve and develop?</a:t>
            </a:r>
            <a:endParaRPr lang="en-GB" sz="2800">
              <a:solidFill>
                <a:schemeClr val="bg1">
                  <a:lumMod val="10000"/>
                </a:schemeClr>
              </a:solidFill>
            </a:endParaRPr>
          </a:p>
        </p:txBody>
      </p:sp>
    </p:spTree>
    <p:extLst>
      <p:ext uri="{BB962C8B-B14F-4D97-AF65-F5344CB8AC3E}">
        <p14:creationId xmlns:p14="http://schemas.microsoft.com/office/powerpoint/2010/main" val="3155597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8912C-37E7-495E-6199-56BE2B05EAA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C10A0BA-5083-5B77-D010-45E87A71F745}"/>
              </a:ext>
            </a:extLst>
          </p:cNvPr>
          <p:cNvSpPr txBox="1"/>
          <p:nvPr/>
        </p:nvSpPr>
        <p:spPr>
          <a:xfrm>
            <a:off x="0" y="0"/>
            <a:ext cx="12192000" cy="1319409"/>
          </a:xfrm>
          <a:prstGeom prst="rect">
            <a:avLst/>
          </a:prstGeom>
          <a:solidFill>
            <a:schemeClr val="tx2">
              <a:lumMod val="75000"/>
            </a:schemeClr>
          </a:solidFill>
        </p:spPr>
        <p:txBody>
          <a:bodyPr wrap="square" rtlCol="0">
            <a:spAutoFit/>
          </a:bodyPr>
          <a:lstStyle/>
          <a:p>
            <a:endParaRPr lang="en-GB" sz="2800" dirty="0">
              <a:solidFill>
                <a:schemeClr val="bg1">
                  <a:lumMod val="10000"/>
                </a:schemeClr>
              </a:solidFill>
            </a:endParaRPr>
          </a:p>
        </p:txBody>
      </p:sp>
      <p:sp>
        <p:nvSpPr>
          <p:cNvPr id="4" name="Content Placeholder 2">
            <a:extLst>
              <a:ext uri="{FF2B5EF4-FFF2-40B4-BE49-F238E27FC236}">
                <a16:creationId xmlns:a16="http://schemas.microsoft.com/office/drawing/2014/main" id="{27845454-A1D1-AC37-40D4-6BBD56C25D2F}"/>
              </a:ext>
            </a:extLst>
          </p:cNvPr>
          <p:cNvSpPr txBox="1">
            <a:spLocks/>
          </p:cNvSpPr>
          <p:nvPr/>
        </p:nvSpPr>
        <p:spPr>
          <a:xfrm>
            <a:off x="285856" y="130440"/>
            <a:ext cx="11564273" cy="1131303"/>
          </a:xfrm>
          <a:prstGeom prst="rect">
            <a:avLst/>
          </a:prstGeom>
          <a:solidFill>
            <a:schemeClr val="accent2">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1B5036"/>
                </a:solidFill>
                <a:latin typeface="Aptos Display" panose="020B0004020202020204" pitchFamily="34" charset="0"/>
              </a:rPr>
              <a:t>What are the specific pieces of work we need to deliver that are coordinated at GM level? </a:t>
            </a:r>
            <a:r>
              <a:rPr lang="en-US" sz="2600" dirty="0">
                <a:solidFill>
                  <a:srgbClr val="1B5036"/>
                </a:solidFill>
                <a:latin typeface="Aptos Display" panose="020B0004020202020204" pitchFamily="34" charset="0"/>
              </a:rPr>
              <a:t>e.g. data &amp; intelligence, influencing of GM systems</a:t>
            </a:r>
            <a:endParaRPr lang="en-US" sz="2600" b="1" dirty="0">
              <a:solidFill>
                <a:srgbClr val="1B5036"/>
              </a:solidFill>
              <a:latin typeface="Aptos Display" panose="020B0004020202020204" pitchFamily="34" charset="0"/>
            </a:endParaRPr>
          </a:p>
          <a:p>
            <a:pPr marL="0" indent="0">
              <a:buNone/>
            </a:pPr>
            <a:r>
              <a:rPr lang="en-US" sz="2600" b="1" dirty="0">
                <a:solidFill>
                  <a:srgbClr val="1B5036"/>
                </a:solidFill>
                <a:latin typeface="Aptos Display" panose="020B0004020202020204" pitchFamily="34" charset="0"/>
              </a:rPr>
              <a:t>What is better driven at locality - or joined up/spread/shared?</a:t>
            </a:r>
            <a:endParaRPr lang="en-GB" sz="2600" b="1" dirty="0">
              <a:solidFill>
                <a:srgbClr val="1B5036"/>
              </a:solidFill>
              <a:latin typeface="Aptos Display" panose="020B0004020202020204" pitchFamily="34" charset="0"/>
            </a:endParaRPr>
          </a:p>
          <a:p>
            <a:pPr marL="0" indent="0">
              <a:buNone/>
            </a:pPr>
            <a:endParaRPr lang="en-US" sz="4000" b="1" dirty="0">
              <a:solidFill>
                <a:srgbClr val="1B5036"/>
              </a:solidFill>
            </a:endParaRPr>
          </a:p>
          <a:p>
            <a:pPr marL="0" indent="0">
              <a:buFont typeface="Arial" panose="020B0604020202020204" pitchFamily="34" charset="0"/>
              <a:buNone/>
            </a:pPr>
            <a:endParaRPr lang="en-GB" dirty="0"/>
          </a:p>
        </p:txBody>
      </p:sp>
      <p:sp>
        <p:nvSpPr>
          <p:cNvPr id="3" name="Content Placeholder 2">
            <a:extLst>
              <a:ext uri="{FF2B5EF4-FFF2-40B4-BE49-F238E27FC236}">
                <a16:creationId xmlns:a16="http://schemas.microsoft.com/office/drawing/2014/main" id="{FE13BB18-849B-9614-7D73-5E2B53A7E80E}"/>
              </a:ext>
            </a:extLst>
          </p:cNvPr>
          <p:cNvSpPr>
            <a:spLocks noGrp="1"/>
          </p:cNvSpPr>
          <p:nvPr>
            <p:ph idx="1"/>
          </p:nvPr>
        </p:nvSpPr>
        <p:spPr>
          <a:xfrm>
            <a:off x="152345" y="1392182"/>
            <a:ext cx="9477186" cy="5120769"/>
          </a:xfrm>
        </p:spPr>
        <p:txBody>
          <a:bodyPr vert="horz" lIns="91440" tIns="45720" rIns="91440" bIns="45720" rtlCol="0" anchor="t">
            <a:normAutofit fontScale="92500" lnSpcReduction="10000"/>
          </a:bodyPr>
          <a:lstStyle/>
          <a:p>
            <a:pPr marL="0" indent="0">
              <a:buNone/>
            </a:pPr>
            <a:r>
              <a:rPr lang="en-US" sz="1800" i="1" dirty="0">
                <a:solidFill>
                  <a:schemeClr val="tx2"/>
                </a:solidFill>
                <a:highlight>
                  <a:srgbClr val="FFFFFF"/>
                </a:highlight>
              </a:rPr>
              <a:t>Engagement so far has suggested the following:</a:t>
            </a:r>
            <a:endParaRPr lang="en-GB" sz="1700" b="1" dirty="0">
              <a:solidFill>
                <a:srgbClr val="000000"/>
              </a:solidFill>
              <a:highlight>
                <a:srgbClr val="FFFFFF"/>
              </a:highlight>
            </a:endParaRPr>
          </a:p>
          <a:p>
            <a:pPr lvl="0"/>
            <a:r>
              <a:rPr lang="en-GB" sz="1700" b="1" dirty="0">
                <a:solidFill>
                  <a:srgbClr val="000000"/>
                </a:solidFill>
                <a:highlight>
                  <a:srgbClr val="FFFFFF"/>
                </a:highlight>
              </a:rPr>
              <a:t>Influencing GM systems </a:t>
            </a:r>
            <a:r>
              <a:rPr lang="en-GB" sz="1700" dirty="0">
                <a:solidFill>
                  <a:srgbClr val="000000"/>
                </a:solidFill>
                <a:highlight>
                  <a:srgbClr val="FFFFFF"/>
                </a:highlight>
              </a:rPr>
              <a:t>– specifically around Integrated Settlement, NHS 10 Year </a:t>
            </a:r>
            <a:r>
              <a:rPr lang="en-GB" sz="1700" dirty="0">
                <a:solidFill>
                  <a:srgbClr val="000000"/>
                </a:solidFill>
              </a:rPr>
              <a:t>Plan, Live Well, Acute Trust direction of travel</a:t>
            </a:r>
          </a:p>
          <a:p>
            <a:pPr lvl="0"/>
            <a:r>
              <a:rPr lang="en-US" sz="1700" dirty="0">
                <a:solidFill>
                  <a:srgbClr val="000000"/>
                </a:solidFill>
              </a:rPr>
              <a:t>Joint work to improve </a:t>
            </a:r>
            <a:r>
              <a:rPr lang="en-US" sz="1700" b="1" dirty="0">
                <a:solidFill>
                  <a:srgbClr val="000000"/>
                </a:solidFill>
              </a:rPr>
              <a:t>procurement processes, </a:t>
            </a:r>
            <a:r>
              <a:rPr lang="en-US" sz="1700" dirty="0">
                <a:solidFill>
                  <a:srgbClr val="000000"/>
                </a:solidFill>
              </a:rPr>
              <a:t>for example to improve the way the inherent social value of VCFSE organisations is </a:t>
            </a:r>
            <a:r>
              <a:rPr lang="en-US" sz="1700" dirty="0" err="1">
                <a:solidFill>
                  <a:srgbClr val="000000"/>
                </a:solidFill>
              </a:rPr>
              <a:t>recognised</a:t>
            </a:r>
            <a:r>
              <a:rPr lang="en-US" sz="1700" dirty="0">
                <a:solidFill>
                  <a:srgbClr val="000000"/>
                </a:solidFill>
              </a:rPr>
              <a:t>.</a:t>
            </a:r>
            <a:endParaRPr lang="en-US" sz="1700" b="1" dirty="0">
              <a:solidFill>
                <a:srgbClr val="000000"/>
              </a:solidFill>
            </a:endParaRPr>
          </a:p>
          <a:p>
            <a:pPr lvl="0"/>
            <a:r>
              <a:rPr lang="en-US" sz="1700" dirty="0">
                <a:solidFill>
                  <a:srgbClr val="000000"/>
                </a:solidFill>
              </a:rPr>
              <a:t>Support to assist the </a:t>
            </a:r>
            <a:r>
              <a:rPr lang="en-US" sz="1700" b="1" dirty="0">
                <a:solidFill>
                  <a:srgbClr val="000000"/>
                </a:solidFill>
              </a:rPr>
              <a:t>collaboration of VCFSE providers </a:t>
            </a:r>
            <a:r>
              <a:rPr lang="en-US" sz="1700" dirty="0">
                <a:solidFill>
                  <a:srgbClr val="000000"/>
                </a:solidFill>
              </a:rPr>
              <a:t>to win contracts together</a:t>
            </a:r>
          </a:p>
          <a:p>
            <a:pPr lvl="0"/>
            <a:r>
              <a:rPr lang="en-US" sz="1700" dirty="0">
                <a:solidFill>
                  <a:srgbClr val="000000"/>
                </a:solidFill>
              </a:rPr>
              <a:t>Better </a:t>
            </a:r>
            <a:r>
              <a:rPr lang="en-US" sz="1700" b="1" dirty="0">
                <a:solidFill>
                  <a:srgbClr val="000000"/>
                </a:solidFill>
              </a:rPr>
              <a:t>collection of insight &amp; evidence</a:t>
            </a:r>
            <a:r>
              <a:rPr lang="en-US" sz="1700" dirty="0">
                <a:solidFill>
                  <a:srgbClr val="000000"/>
                </a:solidFill>
              </a:rPr>
              <a:t>, economic and other </a:t>
            </a:r>
            <a:r>
              <a:rPr lang="en-US" sz="1700" b="1" dirty="0">
                <a:solidFill>
                  <a:srgbClr val="000000"/>
                </a:solidFill>
              </a:rPr>
              <a:t>data</a:t>
            </a:r>
            <a:r>
              <a:rPr lang="en-US" sz="1700" dirty="0">
                <a:solidFill>
                  <a:srgbClr val="000000"/>
                </a:solidFill>
              </a:rPr>
              <a:t> for lobbying</a:t>
            </a:r>
          </a:p>
          <a:p>
            <a:r>
              <a:rPr lang="en-GB" sz="1700" b="1" dirty="0">
                <a:solidFill>
                  <a:srgbClr val="000000"/>
                </a:solidFill>
              </a:rPr>
              <a:t>Shared</a:t>
            </a:r>
            <a:r>
              <a:rPr lang="en-GB" sz="1700" dirty="0">
                <a:solidFill>
                  <a:srgbClr val="000000"/>
                </a:solidFill>
              </a:rPr>
              <a:t> </a:t>
            </a:r>
            <a:r>
              <a:rPr lang="en-GB" sz="1700" b="1" dirty="0">
                <a:solidFill>
                  <a:srgbClr val="000000"/>
                </a:solidFill>
              </a:rPr>
              <a:t>participatory approaches </a:t>
            </a:r>
            <a:r>
              <a:rPr lang="en-GB" sz="1700" dirty="0">
                <a:solidFill>
                  <a:srgbClr val="000000"/>
                </a:solidFill>
              </a:rPr>
              <a:t>which include </a:t>
            </a:r>
            <a:r>
              <a:rPr lang="en-GB" sz="1700" b="1" dirty="0">
                <a:solidFill>
                  <a:srgbClr val="000000"/>
                </a:solidFill>
              </a:rPr>
              <a:t>co-design </a:t>
            </a:r>
            <a:r>
              <a:rPr lang="en-GB" sz="1700" dirty="0">
                <a:solidFill>
                  <a:srgbClr val="000000"/>
                </a:solidFill>
              </a:rPr>
              <a:t>and </a:t>
            </a:r>
            <a:r>
              <a:rPr lang="en-GB" sz="1700" b="1" dirty="0">
                <a:solidFill>
                  <a:srgbClr val="000000"/>
                </a:solidFill>
              </a:rPr>
              <a:t>co-production </a:t>
            </a:r>
            <a:r>
              <a:rPr lang="en-GB" sz="1700" dirty="0">
                <a:solidFill>
                  <a:srgbClr val="000000"/>
                </a:solidFill>
              </a:rPr>
              <a:t>-  recognising the voice of lived experience</a:t>
            </a:r>
            <a:endParaRPr lang="en-US" sz="1700" dirty="0">
              <a:solidFill>
                <a:srgbClr val="000000"/>
              </a:solidFill>
            </a:endParaRPr>
          </a:p>
          <a:p>
            <a:r>
              <a:rPr lang="en-US" sz="1700" dirty="0">
                <a:solidFill>
                  <a:srgbClr val="000000"/>
                </a:solidFill>
              </a:rPr>
              <a:t>A diversity of strategic VCFSE representatives are </a:t>
            </a:r>
            <a:r>
              <a:rPr lang="en-US" sz="1700" b="1" dirty="0">
                <a:solidFill>
                  <a:srgbClr val="000000"/>
                </a:solidFill>
              </a:rPr>
              <a:t>respected, meaningfully invited, supported, and mapped in governance positions. </a:t>
            </a:r>
            <a:r>
              <a:rPr lang="en-US" sz="1700" dirty="0">
                <a:solidFill>
                  <a:srgbClr val="000000"/>
                </a:solidFill>
              </a:rPr>
              <a:t>Specific support to encourage uptake by underserved communities. </a:t>
            </a:r>
          </a:p>
          <a:p>
            <a:r>
              <a:rPr lang="en-US" sz="1700" dirty="0">
                <a:solidFill>
                  <a:srgbClr val="000000"/>
                </a:solidFill>
              </a:rPr>
              <a:t>VCFSE sector leaders well briefed for influencing e.g.,</a:t>
            </a:r>
            <a:r>
              <a:rPr lang="en-US" sz="1700" b="1" dirty="0">
                <a:solidFill>
                  <a:srgbClr val="000000"/>
                </a:solidFill>
              </a:rPr>
              <a:t> key message briefings</a:t>
            </a:r>
          </a:p>
          <a:p>
            <a:r>
              <a:rPr lang="en-US" sz="1700" b="1" dirty="0">
                <a:solidFill>
                  <a:srgbClr val="000000"/>
                </a:solidFill>
              </a:rPr>
              <a:t>New public sector approach to equalities impact assessments </a:t>
            </a:r>
            <a:r>
              <a:rPr lang="en-US" sz="1700" dirty="0">
                <a:solidFill>
                  <a:srgbClr val="000000"/>
                </a:solidFill>
              </a:rPr>
              <a:t>using intersectional equity and inclusion organisations for consultancy and accountability</a:t>
            </a:r>
          </a:p>
          <a:p>
            <a:r>
              <a:rPr lang="en-US" sz="1700" b="1" dirty="0">
                <a:solidFill>
                  <a:srgbClr val="000000"/>
                </a:solidFill>
              </a:rPr>
              <a:t>Influencing national policy together </a:t>
            </a:r>
            <a:r>
              <a:rPr lang="en-US" sz="1700" dirty="0">
                <a:solidFill>
                  <a:srgbClr val="000000"/>
                </a:solidFill>
              </a:rPr>
              <a:t>for the benefit of communities</a:t>
            </a:r>
          </a:p>
          <a:p>
            <a:r>
              <a:rPr lang="en-GB" sz="1700" dirty="0">
                <a:solidFill>
                  <a:srgbClr val="000000"/>
                </a:solidFill>
              </a:rPr>
              <a:t>Challenging private-equity owned public services or community assets through VCFSE market development and/or adoption of ‘</a:t>
            </a:r>
            <a:r>
              <a:rPr lang="en-GB" sz="1700" dirty="0">
                <a:solidFill>
                  <a:srgbClr val="000000"/>
                </a:solidFill>
                <a:hlinkClick r:id="rId3"/>
              </a:rPr>
              <a:t>Keep it local</a:t>
            </a:r>
            <a:r>
              <a:rPr lang="en-GB" sz="1700" dirty="0">
                <a:solidFill>
                  <a:srgbClr val="000000"/>
                </a:solidFill>
              </a:rPr>
              <a:t>’ principles</a:t>
            </a:r>
          </a:p>
          <a:p>
            <a:r>
              <a:rPr lang="en-US" sz="1600" b="1" dirty="0">
                <a:solidFill>
                  <a:srgbClr val="000000"/>
                </a:solidFill>
              </a:rPr>
              <a:t>Funding for impact and evaluation </a:t>
            </a:r>
            <a:r>
              <a:rPr lang="en-US" sz="1600" dirty="0">
                <a:solidFill>
                  <a:srgbClr val="000000"/>
                </a:solidFill>
              </a:rPr>
              <a:t>- good work and lessons could be shared and good practice replicated. </a:t>
            </a:r>
            <a:endParaRPr lang="en-GB" sz="1600" dirty="0">
              <a:solidFill>
                <a:srgbClr val="000000"/>
              </a:solidFill>
            </a:endParaRPr>
          </a:p>
        </p:txBody>
      </p:sp>
      <p:sp>
        <p:nvSpPr>
          <p:cNvPr id="12" name="Explosion: 8 Points 11">
            <a:extLst>
              <a:ext uri="{FF2B5EF4-FFF2-40B4-BE49-F238E27FC236}">
                <a16:creationId xmlns:a16="http://schemas.microsoft.com/office/drawing/2014/main" id="{9EE8CBE7-470B-AD7B-B4C9-BFA61DC0F647}"/>
              </a:ext>
            </a:extLst>
          </p:cNvPr>
          <p:cNvSpPr/>
          <p:nvPr/>
        </p:nvSpPr>
        <p:spPr>
          <a:xfrm>
            <a:off x="9629531" y="3671805"/>
            <a:ext cx="2637684" cy="2727076"/>
          </a:xfrm>
          <a:prstGeom prst="irregularSeal1">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10000"/>
                  </a:schemeClr>
                </a:solidFill>
              </a:rPr>
              <a:t>“</a:t>
            </a:r>
            <a:r>
              <a:rPr lang="en-US" sz="1400" i="1" dirty="0">
                <a:solidFill>
                  <a:schemeClr val="bg1">
                    <a:lumMod val="10000"/>
                  </a:schemeClr>
                </a:solidFill>
              </a:rPr>
              <a:t>Must be impact led with measurable outcomes”</a:t>
            </a:r>
            <a:endParaRPr lang="en-GB" i="1" dirty="0">
              <a:solidFill>
                <a:schemeClr val="bg1">
                  <a:lumMod val="10000"/>
                </a:schemeClr>
              </a:solidFill>
            </a:endParaRPr>
          </a:p>
        </p:txBody>
      </p:sp>
      <p:sp>
        <p:nvSpPr>
          <p:cNvPr id="5" name="Explosion: 8 Points 4">
            <a:extLst>
              <a:ext uri="{FF2B5EF4-FFF2-40B4-BE49-F238E27FC236}">
                <a16:creationId xmlns:a16="http://schemas.microsoft.com/office/drawing/2014/main" id="{6DB22F54-2BAE-ECC2-D8F4-BB7982303213}"/>
              </a:ext>
            </a:extLst>
          </p:cNvPr>
          <p:cNvSpPr/>
          <p:nvPr/>
        </p:nvSpPr>
        <p:spPr>
          <a:xfrm>
            <a:off x="9629531" y="1319409"/>
            <a:ext cx="2410124" cy="2238325"/>
          </a:xfrm>
          <a:prstGeom prst="irregularSeal1">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bg1">
                    <a:lumMod val="10000"/>
                  </a:schemeClr>
                </a:solidFill>
              </a:rPr>
              <a:t>“We need to do less to achieve more”</a:t>
            </a:r>
            <a:endParaRPr lang="en-GB" sz="1400" i="1" dirty="0">
              <a:solidFill>
                <a:schemeClr val="bg1">
                  <a:lumMod val="10000"/>
                </a:schemeClr>
              </a:solidFill>
            </a:endParaRPr>
          </a:p>
        </p:txBody>
      </p:sp>
    </p:spTree>
    <p:extLst>
      <p:ext uri="{BB962C8B-B14F-4D97-AF65-F5344CB8AC3E}">
        <p14:creationId xmlns:p14="http://schemas.microsoft.com/office/powerpoint/2010/main" val="1342478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7B63EB-B6DE-90B1-1A8D-1FBCC3899EC7}"/>
              </a:ext>
            </a:extLst>
          </p:cNvPr>
          <p:cNvSpPr txBox="1"/>
          <p:nvPr/>
        </p:nvSpPr>
        <p:spPr>
          <a:xfrm>
            <a:off x="721135" y="1881809"/>
            <a:ext cx="10749730" cy="2743200"/>
          </a:xfrm>
          <a:prstGeom prst="rect">
            <a:avLst/>
          </a:prstGeom>
          <a:solidFill>
            <a:schemeClr val="tx2">
              <a:lumMod val="75000"/>
            </a:schemeClr>
          </a:solidFill>
        </p:spPr>
        <p:txBody>
          <a:bodyPr wrap="square" rtlCol="0">
            <a:spAutoFit/>
          </a:bodyPr>
          <a:lstStyle/>
          <a:p>
            <a:pPr marL="0" indent="0">
              <a:buNone/>
            </a:pPr>
            <a:endParaRPr lang="en-GB">
              <a:solidFill>
                <a:srgbClr val="E9A4AF"/>
              </a:solidFill>
            </a:endParaRPr>
          </a:p>
        </p:txBody>
      </p:sp>
      <p:sp>
        <p:nvSpPr>
          <p:cNvPr id="5" name="Content Placeholder 2">
            <a:extLst>
              <a:ext uri="{FF2B5EF4-FFF2-40B4-BE49-F238E27FC236}">
                <a16:creationId xmlns:a16="http://schemas.microsoft.com/office/drawing/2014/main" id="{C23ECD98-1CB9-4BEA-A0E3-FA7C0AF602BC}"/>
              </a:ext>
            </a:extLst>
          </p:cNvPr>
          <p:cNvSpPr txBox="1">
            <a:spLocks/>
          </p:cNvSpPr>
          <p:nvPr/>
        </p:nvSpPr>
        <p:spPr>
          <a:xfrm>
            <a:off x="997216" y="2326363"/>
            <a:ext cx="10186529" cy="1940838"/>
          </a:xfrm>
          <a:prstGeom prst="rect">
            <a:avLst/>
          </a:prstGeom>
          <a:solidFill>
            <a:schemeClr val="accent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solidFill>
                  <a:schemeClr val="bg1">
                    <a:lumMod val="10000"/>
                  </a:schemeClr>
                </a:solidFill>
              </a:rPr>
              <a:t>Please share any ideas that you have for </a:t>
            </a:r>
            <a:r>
              <a:rPr lang="en-GB" sz="3400" b="1" dirty="0">
                <a:solidFill>
                  <a:schemeClr val="bg1">
                    <a:lumMod val="10000"/>
                  </a:schemeClr>
                </a:solidFill>
              </a:rPr>
              <a:t>specific pieces of work </a:t>
            </a:r>
            <a:r>
              <a:rPr lang="en-GB" sz="3400" dirty="0">
                <a:solidFill>
                  <a:schemeClr val="bg1">
                    <a:lumMod val="10000"/>
                  </a:schemeClr>
                </a:solidFill>
              </a:rPr>
              <a:t>which must be delivered once for the </a:t>
            </a:r>
            <a:r>
              <a:rPr lang="en-GB" sz="3400" b="1" dirty="0">
                <a:solidFill>
                  <a:schemeClr val="bg1">
                    <a:lumMod val="10000"/>
                  </a:schemeClr>
                </a:solidFill>
              </a:rPr>
              <a:t>whole of Greater Manchester</a:t>
            </a:r>
            <a:r>
              <a:rPr lang="en-GB" sz="3400" dirty="0">
                <a:solidFill>
                  <a:schemeClr val="bg1">
                    <a:lumMod val="10000"/>
                  </a:schemeClr>
                </a:solidFill>
              </a:rPr>
              <a:t>, delivered and coordinated at GM level.</a:t>
            </a:r>
            <a:endParaRPr lang="en-GB" sz="3400" dirty="0">
              <a:solidFill>
                <a:schemeClr val="bg1">
                  <a:lumMod val="10000"/>
                </a:schemeClr>
              </a:solidFill>
              <a:latin typeface="Aptos Display" panose="020B0004020202020204" pitchFamily="34" charset="0"/>
            </a:endParaRPr>
          </a:p>
        </p:txBody>
      </p:sp>
      <p:sp>
        <p:nvSpPr>
          <p:cNvPr id="2" name="TextBox 1">
            <a:extLst>
              <a:ext uri="{FF2B5EF4-FFF2-40B4-BE49-F238E27FC236}">
                <a16:creationId xmlns:a16="http://schemas.microsoft.com/office/drawing/2014/main" id="{F319508F-5668-4168-883E-0CB2C2808D06}"/>
              </a:ext>
            </a:extLst>
          </p:cNvPr>
          <p:cNvSpPr txBox="1"/>
          <p:nvPr/>
        </p:nvSpPr>
        <p:spPr>
          <a:xfrm>
            <a:off x="721135" y="952892"/>
            <a:ext cx="6685827" cy="2031325"/>
          </a:xfrm>
          <a:prstGeom prst="rect">
            <a:avLst/>
          </a:prstGeom>
          <a:noFill/>
        </p:spPr>
        <p:txBody>
          <a:bodyPr wrap="square" rtlCol="0">
            <a:spAutoFit/>
          </a:bodyPr>
          <a:lstStyle/>
          <a:p>
            <a:r>
              <a:rPr lang="en-US" sz="3600">
                <a:solidFill>
                  <a:srgbClr val="1B5036"/>
                </a:solidFill>
              </a:rPr>
              <a:t>Discuss:</a:t>
            </a:r>
          </a:p>
          <a:p>
            <a:endParaRPr lang="en-US" sz="5400" b="1">
              <a:solidFill>
                <a:srgbClr val="1B5036"/>
              </a:solidFill>
            </a:endParaRPr>
          </a:p>
          <a:p>
            <a:pPr lvl="1"/>
            <a:endParaRPr lang="en-GB" sz="3600" b="1"/>
          </a:p>
        </p:txBody>
      </p:sp>
    </p:spTree>
    <p:extLst>
      <p:ext uri="{BB962C8B-B14F-4D97-AF65-F5344CB8AC3E}">
        <p14:creationId xmlns:p14="http://schemas.microsoft.com/office/powerpoint/2010/main" val="2298901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0F58-71C0-B657-EB1A-1FF9FA9C0B17}"/>
              </a:ext>
            </a:extLst>
          </p:cNvPr>
          <p:cNvSpPr>
            <a:spLocks noGrp="1"/>
          </p:cNvSpPr>
          <p:nvPr>
            <p:ph type="title"/>
          </p:nvPr>
        </p:nvSpPr>
        <p:spPr>
          <a:xfrm>
            <a:off x="3249385" y="2366464"/>
            <a:ext cx="5938157" cy="1325563"/>
          </a:xfrm>
        </p:spPr>
        <p:txBody>
          <a:bodyPr>
            <a:noAutofit/>
          </a:bodyPr>
          <a:lstStyle/>
          <a:p>
            <a:r>
              <a:rPr lang="en-GB" sz="8000" dirty="0"/>
              <a:t>Thank you</a:t>
            </a:r>
          </a:p>
        </p:txBody>
      </p:sp>
      <p:pic>
        <p:nvPicPr>
          <p:cNvPr id="6" name="Picture 5">
            <a:extLst>
              <a:ext uri="{FF2B5EF4-FFF2-40B4-BE49-F238E27FC236}">
                <a16:creationId xmlns:a16="http://schemas.microsoft.com/office/drawing/2014/main" id="{9529007A-3BC2-B195-D566-9A83CF972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40" y="4855028"/>
            <a:ext cx="9466920" cy="1117622"/>
          </a:xfrm>
          <a:prstGeom prst="rect">
            <a:avLst/>
          </a:prstGeom>
        </p:spPr>
      </p:pic>
    </p:spTree>
    <p:extLst>
      <p:ext uri="{BB962C8B-B14F-4D97-AF65-F5344CB8AC3E}">
        <p14:creationId xmlns:p14="http://schemas.microsoft.com/office/powerpoint/2010/main" val="349071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7C255-02F2-5B1B-3EEB-07CB20DF7C3F}"/>
              </a:ext>
            </a:extLst>
          </p:cNvPr>
          <p:cNvPicPr>
            <a:picLocks noChangeAspect="1"/>
          </p:cNvPicPr>
          <p:nvPr/>
        </p:nvPicPr>
        <p:blipFill>
          <a:blip r:embed="rId3"/>
          <a:stretch>
            <a:fillRect/>
          </a:stretch>
        </p:blipFill>
        <p:spPr>
          <a:xfrm>
            <a:off x="1049916" y="379844"/>
            <a:ext cx="1810670" cy="1574843"/>
          </a:xfrm>
          <a:prstGeom prst="rect">
            <a:avLst/>
          </a:prstGeom>
        </p:spPr>
      </p:pic>
      <p:sp>
        <p:nvSpPr>
          <p:cNvPr id="12" name="Content Placeholder 2"/>
          <p:cNvSpPr>
            <a:spLocks noGrp="1"/>
          </p:cNvSpPr>
          <p:nvPr>
            <p:ph idx="1"/>
          </p:nvPr>
        </p:nvSpPr>
        <p:spPr>
          <a:xfrm>
            <a:off x="3807002" y="665828"/>
            <a:ext cx="7755741" cy="5643777"/>
          </a:xfrm>
        </p:spPr>
        <p:txBody>
          <a:bodyPr>
            <a:normAutofit fontScale="62500" lnSpcReduction="20000"/>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GB" sz="5800" i="0" u="none" strike="noStrike" kern="1200" cap="none" spc="0" normalizeH="0" baseline="0" noProof="0" dirty="0">
                <a:ln>
                  <a:noFill/>
                </a:ln>
                <a:solidFill>
                  <a:srgbClr val="1B5036"/>
                </a:solidFill>
                <a:effectLst/>
                <a:uLnTx/>
                <a:uFillTx/>
                <a:ea typeface="+mn-ea"/>
                <a:cs typeface="+mn-cs"/>
              </a:rPr>
              <a:t>The GM VCFSE Accord</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2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2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2000" b="1" i="0" u="none" strike="noStrike" kern="1200" cap="none" spc="0" normalizeH="0" baseline="0" noProof="0" dirty="0">
              <a:ln>
                <a:noFill/>
              </a:ln>
              <a:solidFill>
                <a:srgbClr val="1B5036"/>
              </a:solidFill>
              <a:effectLst/>
              <a:uLnTx/>
              <a:uFillTx/>
              <a:ea typeface="+mn-ea"/>
              <a:cs typeface="+mn-cs"/>
            </a:endParaRP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23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r>
              <a:rPr kumimoji="0" lang="en-GB" sz="2600" b="0" i="0" u="none" strike="noStrike" kern="1200" cap="none" spc="0" normalizeH="0" baseline="0" noProof="0" dirty="0">
                <a:ln>
                  <a:noFill/>
                </a:ln>
                <a:solidFill>
                  <a:prstClr val="black"/>
                </a:solidFill>
                <a:effectLst/>
                <a:uLnTx/>
                <a:uFillTx/>
                <a:ea typeface="+mn-ea"/>
                <a:cs typeface="Arial" panose="020B0604020202020204" pitchFamily="34" charset="0"/>
              </a:rPr>
              <a:t>It’s a </a:t>
            </a:r>
            <a:r>
              <a:rPr kumimoji="0" lang="en-GB" sz="2600" b="1" i="0" u="none" strike="noStrike" kern="1200" cap="none" spc="0" normalizeH="0" baseline="0" noProof="0" dirty="0">
                <a:ln>
                  <a:noFill/>
                </a:ln>
                <a:solidFill>
                  <a:prstClr val="black"/>
                </a:solidFill>
                <a:effectLst/>
                <a:uLnTx/>
                <a:uFillTx/>
                <a:ea typeface="+mn-ea"/>
                <a:cs typeface="Arial" panose="020B0604020202020204" pitchFamily="34" charset="0"/>
              </a:rPr>
              <a:t>collaboration agreement </a:t>
            </a:r>
            <a:r>
              <a:rPr kumimoji="0" lang="en-GB" sz="2600" b="0" i="0" u="none" strike="noStrike" kern="1200" cap="none" spc="0" normalizeH="0" baseline="0" noProof="0" dirty="0">
                <a:ln>
                  <a:noFill/>
                </a:ln>
                <a:solidFill>
                  <a:prstClr val="black"/>
                </a:solidFill>
                <a:effectLst/>
                <a:uLnTx/>
                <a:uFillTx/>
                <a:ea typeface="+mn-ea"/>
                <a:cs typeface="Arial" panose="020B0604020202020204" pitchFamily="34" charset="0"/>
              </a:rPr>
              <a:t>between the Mayor of Greater Manchester, Combined Authority and the Greater Manchester Integrated Care System and the VCFSE sector based on a relationship of trust.</a:t>
            </a:r>
          </a:p>
          <a:p>
            <a:pPr marL="0" marR="0" lvl="0" indent="0" algn="l" defTabSz="685783" rtl="0" eaLnBrk="1" fontAlgn="auto" latinLnBrk="0" hangingPunct="1">
              <a:lnSpc>
                <a:spcPct val="100000"/>
              </a:lnSpc>
              <a:spcBef>
                <a:spcPts val="751"/>
              </a:spcBef>
              <a:spcAft>
                <a:spcPts val="0"/>
              </a:spcAft>
              <a:buClrTx/>
              <a:buSzTx/>
              <a:buNone/>
              <a:tabLst/>
              <a:defRPr/>
            </a:pPr>
            <a:r>
              <a:rPr kumimoji="0" lang="en-GB" sz="2600" b="0" i="0" u="none" strike="noStrike" kern="1200" cap="none" spc="0" normalizeH="0" baseline="0" noProof="0" dirty="0">
                <a:ln>
                  <a:noFill/>
                </a:ln>
                <a:solidFill>
                  <a:prstClr val="black"/>
                </a:solidFill>
                <a:effectLst/>
                <a:uLnTx/>
                <a:uFillTx/>
                <a:ea typeface="+mn-ea"/>
                <a:cs typeface="Arial" panose="020B0604020202020204" pitchFamily="34" charset="0"/>
              </a:rPr>
              <a:t>Formally approved by the GMCA, NHS </a:t>
            </a:r>
            <a:r>
              <a:rPr kumimoji="0" lang="en-GB" sz="2600" b="1" i="0" u="none" strike="noStrike" kern="1200" cap="none" spc="0" normalizeH="0" baseline="0" noProof="0" dirty="0">
                <a:ln>
                  <a:noFill/>
                </a:ln>
                <a:solidFill>
                  <a:prstClr val="black"/>
                </a:solidFill>
                <a:effectLst/>
                <a:uLnTx/>
                <a:uFillTx/>
                <a:ea typeface="+mn-ea"/>
                <a:cs typeface="Arial" panose="020B0604020202020204" pitchFamily="34" charset="0"/>
              </a:rPr>
              <a:t>and all 10 Local Authorities individually.</a:t>
            </a:r>
          </a:p>
          <a:p>
            <a:pPr marL="0" marR="0" lvl="0" indent="0" algn="l" defTabSz="914400" rtl="0" eaLnBrk="1" fontAlgn="auto" latinLnBrk="0" hangingPunct="1">
              <a:lnSpc>
                <a:spcPct val="100000"/>
              </a:lnSpc>
              <a:spcBef>
                <a:spcPts val="1000"/>
              </a:spcBef>
              <a:spcAft>
                <a:spcPts val="0"/>
              </a:spcAft>
              <a:buClrTx/>
              <a:buSzTx/>
              <a:buNone/>
              <a:tabLst/>
              <a:defRPr/>
            </a:pPr>
            <a:r>
              <a:rPr lang="en-GB" sz="2600" dirty="0">
                <a:solidFill>
                  <a:prstClr val="black"/>
                </a:solidFill>
              </a:rPr>
              <a:t>It’s delivered t</a:t>
            </a:r>
            <a:r>
              <a:rPr kumimoji="0" lang="en-GB" sz="2600" b="0" i="0" u="none" strike="noStrike" kern="1200" cap="none" spc="0" normalizeH="0" baseline="0" noProof="0" dirty="0" err="1">
                <a:ln>
                  <a:noFill/>
                </a:ln>
                <a:solidFill>
                  <a:prstClr val="black"/>
                </a:solidFill>
                <a:effectLst/>
                <a:uLnTx/>
                <a:uFillTx/>
                <a:ea typeface="+mn-ea"/>
                <a:cs typeface="+mn-cs"/>
              </a:rPr>
              <a:t>hrough</a:t>
            </a:r>
            <a:r>
              <a:rPr kumimoji="0" lang="en-GB" sz="2600" b="0" i="0" u="none" strike="noStrike" kern="1200" cap="none" spc="0" normalizeH="0" baseline="0" noProof="0" dirty="0">
                <a:ln>
                  <a:noFill/>
                </a:ln>
                <a:solidFill>
                  <a:prstClr val="black"/>
                </a:solidFill>
                <a:effectLst/>
                <a:uLnTx/>
                <a:uFillTx/>
                <a:ea typeface="+mn-ea"/>
                <a:cs typeface="+mn-cs"/>
              </a:rPr>
              <a:t>:</a:t>
            </a:r>
          </a:p>
          <a:p>
            <a:pPr marL="685789" lvl="1">
              <a:lnSpc>
                <a:spcPct val="100000"/>
              </a:lnSpc>
              <a:defRPr/>
            </a:pPr>
            <a:r>
              <a:rPr lang="en-GB" sz="2600" dirty="0">
                <a:solidFill>
                  <a:prstClr val="black"/>
                </a:solidFill>
              </a:rPr>
              <a:t>A </a:t>
            </a:r>
            <a:r>
              <a:rPr lang="en-GB" sz="2600" b="1" dirty="0">
                <a:solidFill>
                  <a:prstClr val="black"/>
                </a:solidFill>
              </a:rPr>
              <a:t>shared understanding </a:t>
            </a:r>
            <a:r>
              <a:rPr lang="en-GB" sz="2600" dirty="0">
                <a:solidFill>
                  <a:prstClr val="black"/>
                </a:solidFill>
              </a:rPr>
              <a:t>of the contribution that VCSE organisations make</a:t>
            </a:r>
          </a:p>
          <a:p>
            <a:pPr marL="685789" lvl="1">
              <a:lnSpc>
                <a:spcPct val="100000"/>
              </a:lnSpc>
              <a:defRPr/>
            </a:pPr>
            <a:r>
              <a:rPr lang="en-GB" sz="2600" dirty="0">
                <a:solidFill>
                  <a:prstClr val="black"/>
                </a:solidFill>
              </a:rPr>
              <a:t>By </a:t>
            </a:r>
            <a:r>
              <a:rPr lang="en-GB" sz="2600" b="1" dirty="0">
                <a:solidFill>
                  <a:prstClr val="black"/>
                </a:solidFill>
              </a:rPr>
              <a:t>building effective partnerships </a:t>
            </a:r>
            <a:r>
              <a:rPr lang="en-GB" sz="2600" dirty="0">
                <a:solidFill>
                  <a:prstClr val="black"/>
                </a:solidFill>
              </a:rPr>
              <a:t>and relationships between the statutory sector and VCFSE</a:t>
            </a:r>
          </a:p>
          <a:p>
            <a:pPr marL="685789" lvl="1">
              <a:lnSpc>
                <a:spcPct val="100000"/>
              </a:lnSpc>
              <a:defRPr/>
            </a:pPr>
            <a:r>
              <a:rPr lang="en-GB" sz="2600" dirty="0">
                <a:solidFill>
                  <a:prstClr val="black"/>
                </a:solidFill>
              </a:rPr>
              <a:t>Through a </a:t>
            </a:r>
            <a:r>
              <a:rPr lang="en-GB" sz="2600" b="1" dirty="0">
                <a:solidFill>
                  <a:prstClr val="black"/>
                </a:solidFill>
              </a:rPr>
              <a:t>5-year iterative programme of enabling work </a:t>
            </a:r>
            <a:r>
              <a:rPr lang="en-GB" sz="2600" dirty="0">
                <a:solidFill>
                  <a:prstClr val="black"/>
                </a:solidFill>
              </a:rPr>
              <a:t>driven at a GM-wide footprint, which aims to maximise the ability of VCFSE organisations to achieve better outcomes.</a:t>
            </a:r>
          </a:p>
          <a:p>
            <a:pPr marL="0" lvl="0" indent="0">
              <a:lnSpc>
                <a:spcPct val="100000"/>
              </a:lnSpc>
              <a:buNone/>
              <a:defRPr/>
            </a:pPr>
            <a:r>
              <a:rPr lang="en-GB" sz="2600" b="1" dirty="0">
                <a:solidFill>
                  <a:srgbClr val="1B5036"/>
                </a:solidFill>
              </a:rPr>
              <a:t>The agreement so far</a:t>
            </a:r>
          </a:p>
          <a:p>
            <a:pPr marL="0" indent="0">
              <a:lnSpc>
                <a:spcPct val="100000"/>
              </a:lnSpc>
              <a:buNone/>
              <a:defRPr/>
            </a:pPr>
            <a:r>
              <a:rPr lang="en-GB" sz="2600" dirty="0">
                <a:solidFill>
                  <a:prstClr val="black"/>
                </a:solidFill>
              </a:rPr>
              <a:t>An agreement has been in place since September 2021.</a:t>
            </a:r>
          </a:p>
          <a:p>
            <a:pPr marL="0" lvl="0" indent="0">
              <a:lnSpc>
                <a:spcPct val="100000"/>
              </a:lnSpc>
              <a:buNone/>
              <a:defRPr/>
            </a:pPr>
            <a:r>
              <a:rPr lang="en-GB" sz="2600" dirty="0">
                <a:solidFill>
                  <a:prstClr val="black"/>
                </a:solidFill>
              </a:rPr>
              <a:t>It’s built from early collaboration with the VCFSE sector during the creation of GMCA in 2016 &amp; 2017 Memorandum of Understanding.</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904BB7E-2FDA-0E89-8FC2-B3342448B2C4}"/>
              </a:ext>
            </a:extLst>
          </p:cNvPr>
          <p:cNvPicPr>
            <a:picLocks noChangeAspect="1"/>
          </p:cNvPicPr>
          <p:nvPr/>
        </p:nvPicPr>
        <p:blipFill>
          <a:blip r:embed="rId4"/>
          <a:stretch>
            <a:fillRect/>
          </a:stretch>
        </p:blipFill>
        <p:spPr>
          <a:xfrm>
            <a:off x="629256" y="1353132"/>
            <a:ext cx="2651990" cy="1767993"/>
          </a:xfrm>
          <a:prstGeom prst="rect">
            <a:avLst/>
          </a:prstGeom>
        </p:spPr>
      </p:pic>
      <p:pic>
        <p:nvPicPr>
          <p:cNvPr id="3" name="Picture 2">
            <a:extLst>
              <a:ext uri="{FF2B5EF4-FFF2-40B4-BE49-F238E27FC236}">
                <a16:creationId xmlns:a16="http://schemas.microsoft.com/office/drawing/2014/main" id="{0853E633-2808-EA6F-496E-1D96180AC580}"/>
              </a:ext>
            </a:extLst>
          </p:cNvPr>
          <p:cNvPicPr>
            <a:picLocks noChangeAspect="1"/>
          </p:cNvPicPr>
          <p:nvPr/>
        </p:nvPicPr>
        <p:blipFill>
          <a:blip r:embed="rId5"/>
          <a:stretch>
            <a:fillRect/>
          </a:stretch>
        </p:blipFill>
        <p:spPr>
          <a:xfrm>
            <a:off x="629047" y="2362230"/>
            <a:ext cx="1150394" cy="1611326"/>
          </a:xfrm>
          <a:prstGeom prst="rect">
            <a:avLst/>
          </a:prstGeom>
        </p:spPr>
      </p:pic>
      <p:pic>
        <p:nvPicPr>
          <p:cNvPr id="5" name="Picture 4">
            <a:extLst>
              <a:ext uri="{FF2B5EF4-FFF2-40B4-BE49-F238E27FC236}">
                <a16:creationId xmlns:a16="http://schemas.microsoft.com/office/drawing/2014/main" id="{83D26590-B3F2-CE98-9420-A82A2CD79ADA}"/>
              </a:ext>
            </a:extLst>
          </p:cNvPr>
          <p:cNvPicPr>
            <a:picLocks noChangeAspect="1"/>
          </p:cNvPicPr>
          <p:nvPr/>
        </p:nvPicPr>
        <p:blipFill>
          <a:blip r:embed="rId6"/>
          <a:stretch>
            <a:fillRect/>
          </a:stretch>
        </p:blipFill>
        <p:spPr>
          <a:xfrm>
            <a:off x="1779232" y="2777877"/>
            <a:ext cx="1644503" cy="1302246"/>
          </a:xfrm>
          <a:prstGeom prst="rect">
            <a:avLst/>
          </a:prstGeom>
        </p:spPr>
      </p:pic>
      <p:pic>
        <p:nvPicPr>
          <p:cNvPr id="6" name="Picture 5">
            <a:extLst>
              <a:ext uri="{FF2B5EF4-FFF2-40B4-BE49-F238E27FC236}">
                <a16:creationId xmlns:a16="http://schemas.microsoft.com/office/drawing/2014/main" id="{152255E0-0B4C-1C04-5B01-3B9281DE0308}"/>
              </a:ext>
            </a:extLst>
          </p:cNvPr>
          <p:cNvPicPr>
            <a:picLocks noChangeAspect="1"/>
          </p:cNvPicPr>
          <p:nvPr/>
        </p:nvPicPr>
        <p:blipFill>
          <a:blip r:embed="rId7"/>
          <a:stretch>
            <a:fillRect/>
          </a:stretch>
        </p:blipFill>
        <p:spPr>
          <a:xfrm>
            <a:off x="832816" y="3700527"/>
            <a:ext cx="2870503" cy="860299"/>
          </a:xfrm>
          <a:prstGeom prst="rect">
            <a:avLst/>
          </a:prstGeom>
        </p:spPr>
      </p:pic>
      <p:pic>
        <p:nvPicPr>
          <p:cNvPr id="7" name="Picture 6">
            <a:extLst>
              <a:ext uri="{FF2B5EF4-FFF2-40B4-BE49-F238E27FC236}">
                <a16:creationId xmlns:a16="http://schemas.microsoft.com/office/drawing/2014/main" id="{664F2ACD-0FEC-C739-CF3F-2C94940A9DC1}"/>
              </a:ext>
            </a:extLst>
          </p:cNvPr>
          <p:cNvPicPr>
            <a:picLocks noChangeAspect="1"/>
          </p:cNvPicPr>
          <p:nvPr/>
        </p:nvPicPr>
        <p:blipFill>
          <a:blip r:embed="rId8"/>
          <a:stretch>
            <a:fillRect/>
          </a:stretch>
        </p:blipFill>
        <p:spPr>
          <a:xfrm>
            <a:off x="275311" y="4572098"/>
            <a:ext cx="2098969" cy="1036311"/>
          </a:xfrm>
          <a:prstGeom prst="rect">
            <a:avLst/>
          </a:prstGeom>
        </p:spPr>
      </p:pic>
      <p:pic>
        <p:nvPicPr>
          <p:cNvPr id="8" name="Picture 7">
            <a:extLst>
              <a:ext uri="{FF2B5EF4-FFF2-40B4-BE49-F238E27FC236}">
                <a16:creationId xmlns:a16="http://schemas.microsoft.com/office/drawing/2014/main" id="{1BC390EC-01B2-28DE-BEAF-1792E461561A}"/>
              </a:ext>
            </a:extLst>
          </p:cNvPr>
          <p:cNvPicPr>
            <a:picLocks noChangeAspect="1"/>
          </p:cNvPicPr>
          <p:nvPr/>
        </p:nvPicPr>
        <p:blipFill>
          <a:blip r:embed="rId9"/>
          <a:stretch>
            <a:fillRect/>
          </a:stretch>
        </p:blipFill>
        <p:spPr>
          <a:xfrm>
            <a:off x="1526083" y="4968369"/>
            <a:ext cx="1786283" cy="1341236"/>
          </a:xfrm>
          <a:prstGeom prst="rect">
            <a:avLst/>
          </a:prstGeom>
        </p:spPr>
      </p:pic>
      <p:sp>
        <p:nvSpPr>
          <p:cNvPr id="9" name="Content Placeholder 2">
            <a:extLst>
              <a:ext uri="{FF2B5EF4-FFF2-40B4-BE49-F238E27FC236}">
                <a16:creationId xmlns:a16="http://schemas.microsoft.com/office/drawing/2014/main" id="{11688E4D-99E0-2D48-D175-9103BB55DCEE}"/>
              </a:ext>
            </a:extLst>
          </p:cNvPr>
          <p:cNvSpPr txBox="1">
            <a:spLocks noGrp="1"/>
          </p:cNvSpPr>
          <p:nvPr>
            <p:ph type="title"/>
          </p:nvPr>
        </p:nvSpPr>
        <p:spPr>
          <a:xfrm>
            <a:off x="3928426" y="1342532"/>
            <a:ext cx="7634317" cy="1019698"/>
          </a:xfrm>
          <a:prstGeom prst="rect">
            <a:avLst/>
          </a:prstGeom>
          <a:solidFill>
            <a:srgbClr val="1B503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chemeClr val="bg1"/>
                </a:solidFill>
                <a:cs typeface="Arial" panose="020B0604020202020204" pitchFamily="34" charset="0"/>
              </a:rPr>
              <a:t>The Accord is an agreement for how the Voluntary, Community, Faith and Social Enterprise (VCFSE) sector works together with the public sector </a:t>
            </a:r>
            <a:r>
              <a:rPr lang="en-GB" sz="1800" b="1">
                <a:solidFill>
                  <a:schemeClr val="bg1"/>
                </a:solidFill>
                <a:cs typeface="Arial" panose="020B0604020202020204" pitchFamily="34" charset="0"/>
              </a:rPr>
              <a:t>to improve outcomes for Greater Manchester’s communities and citizens.</a:t>
            </a:r>
            <a:endParaRPr lang="en-GB" sz="1800" b="1">
              <a:solidFill>
                <a:schemeClr val="bg1"/>
              </a:solidFill>
            </a:endParaRPr>
          </a:p>
        </p:txBody>
      </p:sp>
    </p:spTree>
    <p:extLst>
      <p:ext uri="{BB962C8B-B14F-4D97-AF65-F5344CB8AC3E}">
        <p14:creationId xmlns:p14="http://schemas.microsoft.com/office/powerpoint/2010/main" val="268740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CFE59-11BE-FAA2-862D-8BF32D37D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AC82C-EBFF-5D29-B68C-CDC276231E92}"/>
              </a:ext>
            </a:extLst>
          </p:cNvPr>
          <p:cNvSpPr>
            <a:spLocks noGrp="1"/>
          </p:cNvSpPr>
          <p:nvPr>
            <p:ph type="title"/>
          </p:nvPr>
        </p:nvSpPr>
        <p:spPr>
          <a:xfrm>
            <a:off x="473152" y="390866"/>
            <a:ext cx="7080588" cy="1325563"/>
          </a:xfrm>
        </p:spPr>
        <p:txBody>
          <a:bodyPr>
            <a:normAutofit/>
          </a:bodyPr>
          <a:lstStyle/>
          <a:p>
            <a:r>
              <a:rPr lang="en-US" sz="3600">
                <a:solidFill>
                  <a:srgbClr val="1B5036"/>
                </a:solidFill>
                <a:latin typeface="+mn-lt"/>
              </a:rPr>
              <a:t>Context in which the Accord is being refreshed </a:t>
            </a:r>
            <a:endParaRPr lang="en-GB" sz="3600">
              <a:solidFill>
                <a:srgbClr val="1B5036"/>
              </a:solidFill>
              <a:latin typeface="+mn-lt"/>
            </a:endParaRPr>
          </a:p>
        </p:txBody>
      </p:sp>
      <p:sp>
        <p:nvSpPr>
          <p:cNvPr id="3" name="Content Placeholder 2">
            <a:extLst>
              <a:ext uri="{FF2B5EF4-FFF2-40B4-BE49-F238E27FC236}">
                <a16:creationId xmlns:a16="http://schemas.microsoft.com/office/drawing/2014/main" id="{E0F853C2-7D71-8CCC-A771-831F153F7E8A}"/>
              </a:ext>
            </a:extLst>
          </p:cNvPr>
          <p:cNvSpPr>
            <a:spLocks noGrp="1"/>
          </p:cNvSpPr>
          <p:nvPr>
            <p:ph idx="1"/>
          </p:nvPr>
        </p:nvSpPr>
        <p:spPr>
          <a:xfrm>
            <a:off x="489585" y="1743007"/>
            <a:ext cx="6460063" cy="4463437"/>
          </a:xfrm>
          <a:solidFill>
            <a:schemeClr val="bg1"/>
          </a:solidFill>
        </p:spPr>
        <p:txBody>
          <a:bodyPr>
            <a:normAutofit lnSpcReduction="10000"/>
          </a:bodyPr>
          <a:lstStyle/>
          <a:p>
            <a:pPr marL="0" indent="0">
              <a:spcAft>
                <a:spcPts val="600"/>
              </a:spcAft>
              <a:buNone/>
            </a:pPr>
            <a:r>
              <a:rPr lang="en-US" sz="2000" dirty="0">
                <a:solidFill>
                  <a:srgbClr val="000000"/>
                </a:solidFill>
                <a:latin typeface="Aptos" panose="020B0004020202020204" pitchFamily="34" charset="0"/>
              </a:rPr>
              <a:t>As part of this process, we are synthesizing key messages from various relevant strategies, policies and </a:t>
            </a:r>
            <a:r>
              <a:rPr lang="en-US" sz="2000" dirty="0" err="1">
                <a:solidFill>
                  <a:srgbClr val="000000"/>
                </a:solidFill>
                <a:latin typeface="Aptos" panose="020B0004020202020204" pitchFamily="34" charset="0"/>
              </a:rPr>
              <a:t>programmes</a:t>
            </a:r>
            <a:r>
              <a:rPr lang="en-US" sz="2000" dirty="0">
                <a:solidFill>
                  <a:srgbClr val="000000"/>
                </a:solidFill>
                <a:latin typeface="Aptos" panose="020B0004020202020204" pitchFamily="34" charset="0"/>
              </a:rPr>
              <a:t>, to help shape the refreshed Accord. Below are just some of the list:</a:t>
            </a:r>
          </a:p>
          <a:p>
            <a:pPr>
              <a:spcAft>
                <a:spcPts val="600"/>
              </a:spcAft>
            </a:pPr>
            <a:r>
              <a:rPr lang="en-US" sz="2000" dirty="0">
                <a:solidFill>
                  <a:srgbClr val="000000"/>
                </a:solidFill>
                <a:latin typeface="Aptos" panose="020B0004020202020204" pitchFamily="34" charset="0"/>
              </a:rPr>
              <a:t>Greater Manchester Strategy (2025-2035)</a:t>
            </a:r>
          </a:p>
          <a:p>
            <a:pPr>
              <a:spcAft>
                <a:spcPts val="600"/>
              </a:spcAft>
            </a:pPr>
            <a:r>
              <a:rPr lang="en-US" sz="2000" dirty="0">
                <a:solidFill>
                  <a:srgbClr val="000000"/>
                </a:solidFill>
                <a:latin typeface="Aptos" panose="020B0004020202020204" pitchFamily="34" charset="0"/>
              </a:rPr>
              <a:t>NHS 10-year health plan for England</a:t>
            </a:r>
            <a:endParaRPr lang="en-US" sz="2000" dirty="0">
              <a:solidFill>
                <a:srgbClr val="000000"/>
              </a:solidFill>
              <a:highlight>
                <a:srgbClr val="FFFF00"/>
              </a:highlight>
              <a:latin typeface="Aptos" panose="020B0004020202020204" pitchFamily="34" charset="0"/>
            </a:endParaRPr>
          </a:p>
          <a:p>
            <a:pPr>
              <a:spcAft>
                <a:spcPts val="600"/>
              </a:spcAft>
            </a:pPr>
            <a:r>
              <a:rPr lang="en-GB" sz="2000" dirty="0">
                <a:solidFill>
                  <a:srgbClr val="000000"/>
                </a:solidFill>
                <a:latin typeface="Aptos" panose="020B0004020202020204" pitchFamily="34" charset="0"/>
              </a:rPr>
              <a:t>GM Integrated Settlement</a:t>
            </a:r>
          </a:p>
          <a:p>
            <a:pPr>
              <a:spcAft>
                <a:spcPts val="600"/>
              </a:spcAft>
            </a:pPr>
            <a:r>
              <a:rPr lang="en-US" sz="2000" dirty="0">
                <a:solidFill>
                  <a:srgbClr val="000000"/>
                </a:solidFill>
                <a:latin typeface="Aptos" panose="020B0004020202020204" pitchFamily="34" charset="0"/>
              </a:rPr>
              <a:t>GM VCFSE Manifesto 2024-28</a:t>
            </a:r>
          </a:p>
          <a:p>
            <a:pPr>
              <a:spcAft>
                <a:spcPts val="600"/>
              </a:spcAft>
            </a:pPr>
            <a:r>
              <a:rPr lang="en-US" sz="2000" dirty="0">
                <a:solidFill>
                  <a:srgbClr val="000000"/>
                </a:solidFill>
                <a:latin typeface="Aptos" panose="020B0004020202020204" pitchFamily="34" charset="0"/>
              </a:rPr>
              <a:t>GM Live Well  </a:t>
            </a:r>
          </a:p>
          <a:p>
            <a:pPr>
              <a:spcAft>
                <a:spcPts val="600"/>
              </a:spcAft>
            </a:pPr>
            <a:r>
              <a:rPr lang="en-US" sz="2000" dirty="0">
                <a:solidFill>
                  <a:srgbClr val="000000"/>
                </a:solidFill>
                <a:latin typeface="Aptos" panose="020B0004020202020204" pitchFamily="34" charset="0"/>
              </a:rPr>
              <a:t>National Civil Society Covenant</a:t>
            </a:r>
          </a:p>
          <a:p>
            <a:pPr>
              <a:spcAft>
                <a:spcPts val="600"/>
              </a:spcAft>
            </a:pPr>
            <a:r>
              <a:rPr lang="en-US" sz="2000" dirty="0">
                <a:solidFill>
                  <a:srgbClr val="000000"/>
                </a:solidFill>
                <a:latin typeface="Aptos" panose="020B0004020202020204" pitchFamily="34" charset="0"/>
              </a:rPr>
              <a:t>Local VCFSE Strategies in each of the 10 boroughs</a:t>
            </a:r>
          </a:p>
          <a:p>
            <a:pPr marL="0" indent="0">
              <a:spcAft>
                <a:spcPts val="600"/>
              </a:spcAft>
              <a:buNone/>
            </a:pPr>
            <a:endParaRPr lang="en-US" sz="2000" dirty="0">
              <a:solidFill>
                <a:srgbClr val="000000"/>
              </a:solidFill>
              <a:latin typeface="Aptos" panose="020B0004020202020204" pitchFamily="34" charset="0"/>
            </a:endParaRPr>
          </a:p>
          <a:p>
            <a:pPr marL="0" indent="0">
              <a:buNone/>
            </a:pPr>
            <a:endParaRPr lang="en-US" sz="2400" dirty="0">
              <a:latin typeface="Atkinson Hyperlegible" pitchFamily="50" charset="0"/>
            </a:endParaRPr>
          </a:p>
          <a:p>
            <a:pPr marL="0" indent="0">
              <a:buNone/>
            </a:pPr>
            <a:endParaRPr lang="en-US" dirty="0">
              <a:latin typeface="Atkinson Hyperlegible" pitchFamily="50" charset="0"/>
            </a:endParaRPr>
          </a:p>
          <a:p>
            <a:pPr marL="0" indent="0">
              <a:buNone/>
            </a:pPr>
            <a:endParaRPr lang="en-US" dirty="0">
              <a:latin typeface="Atkinson Hyperlegible" pitchFamily="50" charset="0"/>
            </a:endParaRPr>
          </a:p>
          <a:p>
            <a:pPr marL="0" indent="0">
              <a:buNone/>
            </a:pPr>
            <a:endParaRPr lang="en-US" dirty="0">
              <a:latin typeface="Atkinson Hyperlegible" pitchFamily="50" charset="0"/>
            </a:endParaRPr>
          </a:p>
          <a:p>
            <a:pPr marL="0" indent="0">
              <a:buNone/>
            </a:pPr>
            <a:endParaRPr lang="en-GB" dirty="0"/>
          </a:p>
        </p:txBody>
      </p:sp>
      <p:pic>
        <p:nvPicPr>
          <p:cNvPr id="5" name="Picture 4">
            <a:extLst>
              <a:ext uri="{FF2B5EF4-FFF2-40B4-BE49-F238E27FC236}">
                <a16:creationId xmlns:a16="http://schemas.microsoft.com/office/drawing/2014/main" id="{D77CCF42-D7E5-E7E7-DE60-9351B15E7CEB}"/>
              </a:ext>
            </a:extLst>
          </p:cNvPr>
          <p:cNvPicPr>
            <a:picLocks noChangeAspect="1"/>
          </p:cNvPicPr>
          <p:nvPr/>
        </p:nvPicPr>
        <p:blipFill>
          <a:blip r:embed="rId3"/>
          <a:stretch>
            <a:fillRect/>
          </a:stretch>
        </p:blipFill>
        <p:spPr>
          <a:xfrm>
            <a:off x="9670418" y="3343586"/>
            <a:ext cx="2031997" cy="2862858"/>
          </a:xfrm>
          <a:prstGeom prst="rect">
            <a:avLst/>
          </a:prstGeom>
        </p:spPr>
      </p:pic>
      <p:pic>
        <p:nvPicPr>
          <p:cNvPr id="6146" name="Picture 2" descr="Live Well logo.">
            <a:extLst>
              <a:ext uri="{FF2B5EF4-FFF2-40B4-BE49-F238E27FC236}">
                <a16:creationId xmlns:a16="http://schemas.microsoft.com/office/drawing/2014/main" id="{78D53D1A-B08D-8203-D8ED-1E6644B8D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214" y="4719659"/>
            <a:ext cx="2470381" cy="576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7ABE37E-03B4-ABB2-CFDE-51FBE0C2B0F8}"/>
              </a:ext>
            </a:extLst>
          </p:cNvPr>
          <p:cNvPicPr>
            <a:picLocks noChangeAspect="1"/>
          </p:cNvPicPr>
          <p:nvPr/>
        </p:nvPicPr>
        <p:blipFill>
          <a:blip r:embed="rId5"/>
          <a:stretch>
            <a:fillRect/>
          </a:stretch>
        </p:blipFill>
        <p:spPr>
          <a:xfrm>
            <a:off x="8281388" y="781878"/>
            <a:ext cx="3421027" cy="2593966"/>
          </a:xfrm>
          <a:prstGeom prst="rect">
            <a:avLst/>
          </a:prstGeom>
        </p:spPr>
      </p:pic>
      <p:pic>
        <p:nvPicPr>
          <p:cNvPr id="7" name="Picture 6" descr="A blue and white logo&#10;&#10;AI-generated content may be incorrect.">
            <a:extLst>
              <a:ext uri="{FF2B5EF4-FFF2-40B4-BE49-F238E27FC236}">
                <a16:creationId xmlns:a16="http://schemas.microsoft.com/office/drawing/2014/main" id="{0AE421D5-18AC-75B2-11EC-B1B1F9EC7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648" y="3429000"/>
            <a:ext cx="2585515" cy="1048345"/>
          </a:xfrm>
          <a:prstGeom prst="rect">
            <a:avLst/>
          </a:prstGeom>
        </p:spPr>
      </p:pic>
    </p:spTree>
    <p:extLst>
      <p:ext uri="{BB962C8B-B14F-4D97-AF65-F5344CB8AC3E}">
        <p14:creationId xmlns:p14="http://schemas.microsoft.com/office/powerpoint/2010/main" val="71794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48BE-91AB-7FAC-05BD-4EF881D02AA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127C4F2-7A16-F8CA-FE37-E81B4883F408}"/>
              </a:ext>
            </a:extLst>
          </p:cNvPr>
          <p:cNvSpPr txBox="1">
            <a:spLocks/>
          </p:cNvSpPr>
          <p:nvPr/>
        </p:nvSpPr>
        <p:spPr>
          <a:xfrm>
            <a:off x="628847" y="675600"/>
            <a:ext cx="10515600" cy="855143"/>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1B5036"/>
                </a:solidFill>
                <a:latin typeface="Aptos Display" panose="020B0004020202020204" pitchFamily="34" charset="0"/>
              </a:rPr>
              <a:t>About: Consultation</a:t>
            </a:r>
            <a:endParaRPr lang="en-GB" sz="3600">
              <a:solidFill>
                <a:srgbClr val="1B5036"/>
              </a:solidFill>
              <a:latin typeface="Aptos Display" panose="020B0004020202020204" pitchFamily="34" charset="0"/>
            </a:endParaRPr>
          </a:p>
        </p:txBody>
      </p:sp>
      <p:sp>
        <p:nvSpPr>
          <p:cNvPr id="6" name="TextBox 5">
            <a:extLst>
              <a:ext uri="{FF2B5EF4-FFF2-40B4-BE49-F238E27FC236}">
                <a16:creationId xmlns:a16="http://schemas.microsoft.com/office/drawing/2014/main" id="{FDDC0DF5-5DE3-0E00-5352-ADD5B373E824}"/>
              </a:ext>
            </a:extLst>
          </p:cNvPr>
          <p:cNvSpPr txBox="1"/>
          <p:nvPr/>
        </p:nvSpPr>
        <p:spPr>
          <a:xfrm>
            <a:off x="628847" y="1424726"/>
            <a:ext cx="10934306" cy="4632037"/>
          </a:xfrm>
          <a:prstGeom prst="rect">
            <a:avLst/>
          </a:prstGeom>
          <a:solidFill>
            <a:schemeClr val="accent2">
              <a:lumMod val="40000"/>
              <a:lumOff val="60000"/>
            </a:schemeClr>
          </a:solidFill>
        </p:spPr>
        <p:txBody>
          <a:bodyPr wrap="square" rtlCol="0">
            <a:spAutoFit/>
          </a:bodyPr>
          <a:lstStyle/>
          <a:p>
            <a:r>
              <a:rPr lang="en-US" sz="2800" b="1">
                <a:solidFill>
                  <a:srgbClr val="000000"/>
                </a:solidFill>
              </a:rPr>
              <a:t>August 2025 through October 2025.</a:t>
            </a:r>
            <a:endParaRPr lang="en-US" sz="2500" i="1">
              <a:solidFill>
                <a:srgbClr val="000000"/>
              </a:solidFill>
            </a:endParaRPr>
          </a:p>
          <a:p>
            <a:endParaRPr lang="en-US" sz="2500" i="1">
              <a:solidFill>
                <a:srgbClr val="000000"/>
              </a:solidFill>
            </a:endParaRPr>
          </a:p>
          <a:p>
            <a:r>
              <a:rPr lang="en-US" sz="2500">
                <a:solidFill>
                  <a:srgbClr val="000000"/>
                </a:solidFill>
              </a:rPr>
              <a:t>There are multiple ways for individuals and </a:t>
            </a:r>
            <a:r>
              <a:rPr lang="en-US" sz="2500" err="1">
                <a:solidFill>
                  <a:srgbClr val="000000"/>
                </a:solidFill>
              </a:rPr>
              <a:t>organisations</a:t>
            </a:r>
            <a:r>
              <a:rPr lang="en-US" sz="2500">
                <a:solidFill>
                  <a:srgbClr val="000000"/>
                </a:solidFill>
              </a:rPr>
              <a:t> to share their thoughts:</a:t>
            </a:r>
          </a:p>
          <a:p>
            <a:endParaRPr lang="en-US" sz="2500">
              <a:solidFill>
                <a:srgbClr val="000000"/>
              </a:solidFill>
            </a:endParaRPr>
          </a:p>
          <a:p>
            <a:pPr marL="342900" indent="-342900">
              <a:buFont typeface="Arial" panose="020B0604020202020204" pitchFamily="34" charset="0"/>
              <a:buChar char="•"/>
            </a:pPr>
            <a:r>
              <a:rPr lang="en-US" sz="2500">
                <a:solidFill>
                  <a:srgbClr val="000000"/>
                </a:solidFill>
              </a:rPr>
              <a:t>An online survey</a:t>
            </a:r>
          </a:p>
          <a:p>
            <a:pPr marL="342900" indent="-342900">
              <a:buFont typeface="Arial" panose="020B0604020202020204" pitchFamily="34" charset="0"/>
              <a:buChar char="•"/>
            </a:pPr>
            <a:r>
              <a:rPr lang="en-US" sz="2500">
                <a:solidFill>
                  <a:srgbClr val="000000"/>
                </a:solidFill>
              </a:rPr>
              <a:t>An online ‘mural’</a:t>
            </a:r>
          </a:p>
          <a:p>
            <a:pPr marL="342900" indent="-342900">
              <a:buFont typeface="Arial" panose="020B0604020202020204" pitchFamily="34" charset="0"/>
              <a:buChar char="•"/>
            </a:pPr>
            <a:r>
              <a:rPr lang="en-US" sz="2500">
                <a:solidFill>
                  <a:srgbClr val="000000"/>
                </a:solidFill>
              </a:rPr>
              <a:t>Online workshop (30</a:t>
            </a:r>
            <a:r>
              <a:rPr lang="en-US" sz="2500" baseline="30000">
                <a:solidFill>
                  <a:srgbClr val="000000"/>
                </a:solidFill>
              </a:rPr>
              <a:t>th</a:t>
            </a:r>
            <a:r>
              <a:rPr lang="en-US" sz="2500">
                <a:solidFill>
                  <a:srgbClr val="000000"/>
                </a:solidFill>
              </a:rPr>
              <a:t> September)</a:t>
            </a:r>
          </a:p>
          <a:p>
            <a:pPr marL="342900" indent="-342900">
              <a:buFont typeface="Arial" panose="020B0604020202020204" pitchFamily="34" charset="0"/>
              <a:buChar char="•"/>
            </a:pPr>
            <a:r>
              <a:rPr lang="en-US" sz="2500">
                <a:solidFill>
                  <a:srgbClr val="000000"/>
                </a:solidFill>
              </a:rPr>
              <a:t>In-person workshop in Manchester (23</a:t>
            </a:r>
            <a:r>
              <a:rPr lang="en-US" sz="2500" baseline="30000">
                <a:solidFill>
                  <a:srgbClr val="000000"/>
                </a:solidFill>
              </a:rPr>
              <a:t>rd</a:t>
            </a:r>
            <a:r>
              <a:rPr lang="en-US" sz="2500">
                <a:solidFill>
                  <a:srgbClr val="000000"/>
                </a:solidFill>
              </a:rPr>
              <a:t> October)</a:t>
            </a:r>
          </a:p>
          <a:p>
            <a:pPr marL="342900" indent="-342900">
              <a:buFont typeface="Arial" panose="020B0604020202020204" pitchFamily="34" charset="0"/>
              <a:buChar char="•"/>
            </a:pPr>
            <a:endParaRPr lang="en-US" sz="2500" i="1">
              <a:solidFill>
                <a:srgbClr val="000000"/>
              </a:solidFill>
            </a:endParaRPr>
          </a:p>
          <a:p>
            <a:r>
              <a:rPr lang="en-GB" sz="2100">
                <a:solidFill>
                  <a:srgbClr val="000000"/>
                </a:solidFill>
              </a:rPr>
              <a:t>All the details of this consultation can be found online: </a:t>
            </a:r>
            <a:r>
              <a:rPr lang="en-GB" sz="2100" u="sng">
                <a:hlinkClick r:id="rId3"/>
              </a:rPr>
              <a:t>www.vcfseleadershipgm.org.uk/news-and-events/accord-refresh</a:t>
            </a:r>
            <a:r>
              <a:rPr lang="en-GB" sz="2100"/>
              <a:t> </a:t>
            </a:r>
          </a:p>
        </p:txBody>
      </p:sp>
      <p:pic>
        <p:nvPicPr>
          <p:cNvPr id="7" name="Picture 6" descr="A screenshot of a computer&#10;&#10;AI-generated content may be incorrect.">
            <a:extLst>
              <a:ext uri="{FF2B5EF4-FFF2-40B4-BE49-F238E27FC236}">
                <a16:creationId xmlns:a16="http://schemas.microsoft.com/office/drawing/2014/main" id="{35C8B810-F1F8-2E9F-6961-B988020F71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9520" y="3099725"/>
            <a:ext cx="2884927" cy="1764046"/>
          </a:xfrm>
          <a:prstGeom prst="rect">
            <a:avLst/>
          </a:prstGeom>
        </p:spPr>
      </p:pic>
    </p:spTree>
    <p:extLst>
      <p:ext uri="{BB962C8B-B14F-4D97-AF65-F5344CB8AC3E}">
        <p14:creationId xmlns:p14="http://schemas.microsoft.com/office/powerpoint/2010/main" val="311765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6E2E-C40E-A84F-9792-E59F4EAC06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AF6799-4A38-D466-DCF7-E0978CA93A5C}"/>
              </a:ext>
            </a:extLst>
          </p:cNvPr>
          <p:cNvSpPr txBox="1"/>
          <p:nvPr/>
        </p:nvSpPr>
        <p:spPr>
          <a:xfrm>
            <a:off x="726736" y="4077188"/>
            <a:ext cx="8220160" cy="1338828"/>
          </a:xfrm>
          <a:prstGeom prst="rect">
            <a:avLst/>
          </a:prstGeom>
          <a:solidFill>
            <a:srgbClr val="99F2C6"/>
          </a:solidFill>
        </p:spPr>
        <p:txBody>
          <a:bodyPr wrap="square" rtlCol="0">
            <a:spAutoFit/>
          </a:bodyPr>
          <a:lstStyle/>
          <a:p>
            <a:r>
              <a:rPr lang="en-GB" sz="3600" b="1" kern="100" dirty="0">
                <a:solidFill>
                  <a:schemeClr val="bg1">
                    <a:lumMod val="10000"/>
                  </a:schemeClr>
                </a:solidFill>
                <a:latin typeface="Aptos" panose="020B0004020202020204" pitchFamily="34" charset="0"/>
                <a:ea typeface="Aptos" panose="020B0004020202020204" pitchFamily="34" charset="0"/>
                <a:cs typeface="Times New Roman" panose="02020603050405020304" pitchFamily="18" charset="0"/>
              </a:rPr>
              <a:t>3. GM-level </a:t>
            </a:r>
            <a:r>
              <a:rPr lang="en-GB" sz="3600" b="1" kern="100">
                <a:solidFill>
                  <a:schemeClr val="bg1">
                    <a:lumMod val="10000"/>
                  </a:schemeClr>
                </a:solidFill>
                <a:latin typeface="Aptos" panose="020B0004020202020204" pitchFamily="34" charset="0"/>
                <a:ea typeface="Aptos" panose="020B0004020202020204" pitchFamily="34" charset="0"/>
                <a:cs typeface="Times New Roman" panose="02020603050405020304" pitchFamily="18" charset="0"/>
              </a:rPr>
              <a:t>transformational projects </a:t>
            </a:r>
            <a:r>
              <a:rPr lang="en-GB" sz="3600" kern="100">
                <a:solidFill>
                  <a:schemeClr val="bg1">
                    <a:lumMod val="10000"/>
                  </a:schemeClr>
                </a:solidFill>
                <a:latin typeface="Aptos" panose="020B0004020202020204" pitchFamily="34" charset="0"/>
                <a:ea typeface="Aptos" panose="020B0004020202020204" pitchFamily="34" charset="0"/>
                <a:cs typeface="Times New Roman" panose="02020603050405020304" pitchFamily="18" charset="0"/>
              </a:rPr>
              <a:t>(delivery)</a:t>
            </a:r>
          </a:p>
          <a:p>
            <a:endParaRPr lang="en-GB" sz="900" b="1" kern="100" dirty="0">
              <a:solidFill>
                <a:schemeClr val="bg1">
                  <a:lumMod val="10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9A1F2B-7077-09F3-FF09-02119C89CB42}"/>
              </a:ext>
            </a:extLst>
          </p:cNvPr>
          <p:cNvSpPr txBox="1"/>
          <p:nvPr/>
        </p:nvSpPr>
        <p:spPr>
          <a:xfrm>
            <a:off x="726736" y="2366624"/>
            <a:ext cx="8220161" cy="646331"/>
          </a:xfrm>
          <a:prstGeom prst="rect">
            <a:avLst/>
          </a:prstGeom>
          <a:solidFill>
            <a:srgbClr val="308B5A"/>
          </a:solidFill>
        </p:spPr>
        <p:txBody>
          <a:bodyPr wrap="square" rtlCol="0">
            <a:spAutoFit/>
          </a:bodyPr>
          <a:lstStyle/>
          <a:p>
            <a:pPr marL="0" indent="0">
              <a:buNone/>
            </a:pPr>
            <a:r>
              <a:rPr lang="en-US" sz="3600" b="1">
                <a:solidFill>
                  <a:schemeClr val="bg1"/>
                </a:solidFill>
              </a:rPr>
              <a:t>1. Values &amp; Principles </a:t>
            </a:r>
            <a:r>
              <a:rPr lang="en-US" sz="3600">
                <a:solidFill>
                  <a:schemeClr val="bg1"/>
                </a:solidFill>
              </a:rPr>
              <a:t>(the agreement)</a:t>
            </a:r>
          </a:p>
        </p:txBody>
      </p:sp>
      <p:sp>
        <p:nvSpPr>
          <p:cNvPr id="7" name="TextBox 6">
            <a:extLst>
              <a:ext uri="{FF2B5EF4-FFF2-40B4-BE49-F238E27FC236}">
                <a16:creationId xmlns:a16="http://schemas.microsoft.com/office/drawing/2014/main" id="{B385031C-CE2C-FB35-41C2-2D3B449F69E1}"/>
              </a:ext>
            </a:extLst>
          </p:cNvPr>
          <p:cNvSpPr txBox="1"/>
          <p:nvPr/>
        </p:nvSpPr>
        <p:spPr>
          <a:xfrm>
            <a:off x="726736" y="3221906"/>
            <a:ext cx="8220160" cy="646331"/>
          </a:xfrm>
          <a:prstGeom prst="rect">
            <a:avLst/>
          </a:prstGeom>
          <a:solidFill>
            <a:srgbClr val="1B5036"/>
          </a:solidFill>
        </p:spPr>
        <p:txBody>
          <a:bodyPr wrap="square" rtlCol="0">
            <a:spAutoFit/>
          </a:bodyPr>
          <a:lstStyle/>
          <a:p>
            <a:r>
              <a:rPr lang="en-GB" sz="3600" b="1" kern="100">
                <a:solidFill>
                  <a:schemeClr val="bg1"/>
                </a:solidFill>
                <a:latin typeface="Aptos" panose="020B0004020202020204" pitchFamily="34" charset="0"/>
                <a:ea typeface="Aptos" panose="020B0004020202020204" pitchFamily="34" charset="0"/>
                <a:cs typeface="Times New Roman" panose="02020603050405020304" pitchFamily="18" charset="0"/>
              </a:rPr>
              <a:t>2. Taking action </a:t>
            </a:r>
            <a:r>
              <a:rPr lang="en-GB" sz="3600" kern="100">
                <a:solidFill>
                  <a:schemeClr val="bg1"/>
                </a:solidFill>
                <a:latin typeface="Aptos" panose="020B0004020202020204" pitchFamily="34" charset="0"/>
                <a:ea typeface="Aptos" panose="020B0004020202020204" pitchFamily="34" charset="0"/>
                <a:cs typeface="Times New Roman" panose="02020603050405020304" pitchFamily="18" charset="0"/>
              </a:rPr>
              <a:t>(the implementation)</a:t>
            </a:r>
          </a:p>
        </p:txBody>
      </p:sp>
      <p:sp>
        <p:nvSpPr>
          <p:cNvPr id="4" name="TextBox 3">
            <a:extLst>
              <a:ext uri="{FF2B5EF4-FFF2-40B4-BE49-F238E27FC236}">
                <a16:creationId xmlns:a16="http://schemas.microsoft.com/office/drawing/2014/main" id="{B4457F70-4DFA-C2F4-EF5E-2213920ECE43}"/>
              </a:ext>
            </a:extLst>
          </p:cNvPr>
          <p:cNvSpPr txBox="1"/>
          <p:nvPr/>
        </p:nvSpPr>
        <p:spPr>
          <a:xfrm>
            <a:off x="726736" y="903375"/>
            <a:ext cx="10590621" cy="1077218"/>
          </a:xfrm>
          <a:prstGeom prst="rect">
            <a:avLst/>
          </a:prstGeom>
          <a:noFill/>
        </p:spPr>
        <p:txBody>
          <a:bodyPr wrap="square">
            <a:spAutoFit/>
          </a:bodyPr>
          <a:lstStyle/>
          <a:p>
            <a:r>
              <a:rPr lang="en-GB" sz="3200" dirty="0">
                <a:solidFill>
                  <a:srgbClr val="000000"/>
                </a:solidFill>
              </a:rPr>
              <a:t>These are the </a:t>
            </a:r>
            <a:r>
              <a:rPr lang="en-GB" sz="3200" b="1" dirty="0">
                <a:solidFill>
                  <a:srgbClr val="000000"/>
                </a:solidFill>
              </a:rPr>
              <a:t>three areas </a:t>
            </a:r>
            <a:r>
              <a:rPr lang="en-GB" sz="3200" dirty="0">
                <a:solidFill>
                  <a:srgbClr val="000000"/>
                </a:solidFill>
              </a:rPr>
              <a:t>which are being looked at to develop through this consultation:</a:t>
            </a:r>
            <a:endParaRPr lang="en-US" sz="3200" b="1" i="1" dirty="0">
              <a:solidFill>
                <a:srgbClr val="000000"/>
              </a:solidFill>
            </a:endParaRPr>
          </a:p>
        </p:txBody>
      </p:sp>
      <p:pic>
        <p:nvPicPr>
          <p:cNvPr id="2" name="Picture 1" descr="A green squares with a black circle&#10;&#10;AI-generated content may be incorrect.">
            <a:extLst>
              <a:ext uri="{FF2B5EF4-FFF2-40B4-BE49-F238E27FC236}">
                <a16:creationId xmlns:a16="http://schemas.microsoft.com/office/drawing/2014/main" id="{4BFED507-A11F-A6D6-7279-247B923E1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540" y="2615684"/>
            <a:ext cx="2261724" cy="2261724"/>
          </a:xfrm>
          <a:prstGeom prst="rect">
            <a:avLst/>
          </a:prstGeom>
        </p:spPr>
      </p:pic>
    </p:spTree>
    <p:extLst>
      <p:ext uri="{BB962C8B-B14F-4D97-AF65-F5344CB8AC3E}">
        <p14:creationId xmlns:p14="http://schemas.microsoft.com/office/powerpoint/2010/main" val="394077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72CFE-E3B2-45BA-7FFB-E89125C650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03151B4-5B07-833E-7CD6-3E2B2F5C13DE}"/>
              </a:ext>
            </a:extLst>
          </p:cNvPr>
          <p:cNvSpPr txBox="1"/>
          <p:nvPr/>
        </p:nvSpPr>
        <p:spPr>
          <a:xfrm>
            <a:off x="469608" y="2026550"/>
            <a:ext cx="8278909" cy="3462294"/>
          </a:xfrm>
          <a:prstGeom prst="rect">
            <a:avLst/>
          </a:prstGeom>
          <a:noFill/>
        </p:spPr>
        <p:txBody>
          <a:bodyPr wrap="square">
            <a:spAutoFit/>
          </a:bodyPr>
          <a:lstStyle/>
          <a:p>
            <a:pPr lvl="0">
              <a:lnSpc>
                <a:spcPct val="115000"/>
              </a:lnSpc>
              <a:spcAft>
                <a:spcPts val="600"/>
              </a:spcAft>
              <a:tabLst>
                <a:tab pos="457200" algn="l"/>
              </a:tabLst>
            </a:pPr>
            <a:r>
              <a:rPr lang="en-GB" sz="3200" kern="100">
                <a:solidFill>
                  <a:srgbClr val="000000"/>
                </a:solidFill>
                <a:latin typeface="Aptos" panose="020B0004020202020204" pitchFamily="34" charset="0"/>
                <a:ea typeface="Aptos" panose="020B0004020202020204" pitchFamily="34" charset="0"/>
                <a:cs typeface="Times New Roman" panose="02020603050405020304" pitchFamily="18" charset="0"/>
              </a:rPr>
              <a:t>This is an agreement f</a:t>
            </a:r>
            <a:r>
              <a:rPr lang="en-GB" sz="3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or</a:t>
            </a:r>
            <a:r>
              <a:rPr lang="en-GB"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the </a:t>
            </a:r>
            <a:r>
              <a:rPr lang="en-GB" sz="3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public sector and VCFSE sector to work together</a:t>
            </a:r>
            <a:r>
              <a:rPr lang="en-GB"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in Greater Manchester in a relationship of trust, which has been </a:t>
            </a:r>
            <a:r>
              <a:rPr lang="en-GB" sz="3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jointly developed </a:t>
            </a:r>
            <a:r>
              <a:rPr lang="en-GB"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 endorsed, and contains </a:t>
            </a:r>
            <a:r>
              <a:rPr lang="en-GB" sz="3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shared purpose, principles/commitments, and values.</a:t>
            </a:r>
          </a:p>
        </p:txBody>
      </p:sp>
      <p:sp>
        <p:nvSpPr>
          <p:cNvPr id="8" name="TextBox 7">
            <a:extLst>
              <a:ext uri="{FF2B5EF4-FFF2-40B4-BE49-F238E27FC236}">
                <a16:creationId xmlns:a16="http://schemas.microsoft.com/office/drawing/2014/main" id="{859E8483-2EF5-6CDC-8635-53927F8D9069}"/>
              </a:ext>
            </a:extLst>
          </p:cNvPr>
          <p:cNvSpPr txBox="1"/>
          <p:nvPr/>
        </p:nvSpPr>
        <p:spPr>
          <a:xfrm>
            <a:off x="469608" y="877776"/>
            <a:ext cx="10312652" cy="769441"/>
          </a:xfrm>
          <a:prstGeom prst="rect">
            <a:avLst/>
          </a:prstGeom>
          <a:solidFill>
            <a:srgbClr val="308B5A"/>
          </a:solidFill>
        </p:spPr>
        <p:txBody>
          <a:bodyPr wrap="square" rtlCol="0">
            <a:spAutoFit/>
          </a:bodyPr>
          <a:lstStyle/>
          <a:p>
            <a:pPr marL="0" indent="0">
              <a:buNone/>
            </a:pPr>
            <a:r>
              <a:rPr lang="en-US" sz="4400" b="1" dirty="0">
                <a:solidFill>
                  <a:schemeClr val="bg1"/>
                </a:solidFill>
              </a:rPr>
              <a:t>1. A new Accord Agreement </a:t>
            </a:r>
          </a:p>
        </p:txBody>
      </p:sp>
      <p:pic>
        <p:nvPicPr>
          <p:cNvPr id="2" name="Picture 1" descr="A green squares with a black circle&#10;&#10;AI-generated content may be incorrect.">
            <a:extLst>
              <a:ext uri="{FF2B5EF4-FFF2-40B4-BE49-F238E27FC236}">
                <a16:creationId xmlns:a16="http://schemas.microsoft.com/office/drawing/2014/main" id="{2190982C-810C-4813-1903-B1E601F6E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893" y="2896155"/>
            <a:ext cx="2261724" cy="2261724"/>
          </a:xfrm>
          <a:prstGeom prst="rect">
            <a:avLst/>
          </a:prstGeom>
        </p:spPr>
      </p:pic>
    </p:spTree>
    <p:extLst>
      <p:ext uri="{BB962C8B-B14F-4D97-AF65-F5344CB8AC3E}">
        <p14:creationId xmlns:p14="http://schemas.microsoft.com/office/powerpoint/2010/main" val="179019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4F95E-1146-4443-B2F7-1081DC580A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09BF60F-B06C-8B84-02FC-0B9A535F3EC8}"/>
              </a:ext>
            </a:extLst>
          </p:cNvPr>
          <p:cNvSpPr txBox="1"/>
          <p:nvPr/>
        </p:nvSpPr>
        <p:spPr>
          <a:xfrm>
            <a:off x="860542" y="2237442"/>
            <a:ext cx="7682561" cy="3539430"/>
          </a:xfrm>
          <a:prstGeom prst="rect">
            <a:avLst/>
          </a:prstGeom>
          <a:noFill/>
        </p:spPr>
        <p:txBody>
          <a:bodyPr wrap="square" lIns="91440" tIns="45720" rIns="91440" bIns="45720" anchor="t">
            <a:spAutoFit/>
          </a:bodyPr>
          <a:lstStyle/>
          <a:p>
            <a:pPr>
              <a:spcAft>
                <a:spcPts val="600"/>
              </a:spcAft>
              <a:tabLst>
                <a:tab pos="457200" algn="l"/>
              </a:tabLst>
            </a:pPr>
            <a:r>
              <a:rPr lang="en-GB" sz="3200" kern="100">
                <a:solidFill>
                  <a:srgbClr val="000000"/>
                </a:solidFill>
                <a:effectLst/>
                <a:latin typeface="Aptos"/>
                <a:ea typeface="Aptos" panose="020B0004020202020204" pitchFamily="34" charset="0"/>
                <a:cs typeface="Times New Roman"/>
              </a:rPr>
              <a:t>We need a description of </a:t>
            </a:r>
            <a:r>
              <a:rPr lang="en-GB" sz="3200" b="1" kern="100">
                <a:solidFill>
                  <a:srgbClr val="000000"/>
                </a:solidFill>
                <a:effectLst/>
                <a:latin typeface="Aptos"/>
                <a:ea typeface="Aptos" panose="020B0004020202020204" pitchFamily="34" charset="0"/>
                <a:cs typeface="Times New Roman"/>
              </a:rPr>
              <a:t>the approach that will be taken by all partners (VCFSE and public</a:t>
            </a:r>
            <a:r>
              <a:rPr lang="en-GB" sz="3200" b="1" kern="100">
                <a:solidFill>
                  <a:srgbClr val="000000"/>
                </a:solidFill>
                <a:latin typeface="Aptos"/>
                <a:ea typeface="Aptos" panose="020B0004020202020204" pitchFamily="34" charset="0"/>
                <a:cs typeface="Times New Roman"/>
              </a:rPr>
              <a:t> sector</a:t>
            </a:r>
            <a:r>
              <a:rPr lang="en-GB" sz="3200" b="1" kern="100">
                <a:solidFill>
                  <a:srgbClr val="000000"/>
                </a:solidFill>
                <a:effectLst/>
                <a:latin typeface="Aptos"/>
                <a:ea typeface="Aptos" panose="020B0004020202020204" pitchFamily="34" charset="0"/>
                <a:cs typeface="Times New Roman"/>
              </a:rPr>
              <a:t>)</a:t>
            </a:r>
            <a:r>
              <a:rPr lang="en-GB" sz="3200" kern="100">
                <a:solidFill>
                  <a:srgbClr val="000000"/>
                </a:solidFill>
                <a:effectLst/>
                <a:latin typeface="Aptos"/>
                <a:ea typeface="Aptos" panose="020B0004020202020204" pitchFamily="34" charset="0"/>
                <a:cs typeface="Times New Roman"/>
              </a:rPr>
              <a:t> in the Accord Agreement towards the implementation of the principles /commitments and values it contains – at a </a:t>
            </a:r>
            <a:r>
              <a:rPr lang="en-GB" sz="3200" b="1" kern="100">
                <a:solidFill>
                  <a:srgbClr val="000000"/>
                </a:solidFill>
                <a:effectLst/>
                <a:latin typeface="Aptos"/>
                <a:ea typeface="Aptos" panose="020B0004020202020204" pitchFamily="34" charset="0"/>
                <a:cs typeface="Times New Roman"/>
              </a:rPr>
              <a:t>GM-wide, locality and individual organisation footprint. </a:t>
            </a:r>
          </a:p>
        </p:txBody>
      </p:sp>
      <p:pic>
        <p:nvPicPr>
          <p:cNvPr id="3" name="Picture 2" descr="A green squares with a black circle&#10;&#10;AI-generated content may be incorrect.">
            <a:extLst>
              <a:ext uri="{FF2B5EF4-FFF2-40B4-BE49-F238E27FC236}">
                <a16:creationId xmlns:a16="http://schemas.microsoft.com/office/drawing/2014/main" id="{6EDE1DAD-1197-9D08-7675-3147CE810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893" y="2896155"/>
            <a:ext cx="2261724" cy="2261724"/>
          </a:xfrm>
          <a:prstGeom prst="rect">
            <a:avLst/>
          </a:prstGeom>
        </p:spPr>
      </p:pic>
      <p:sp>
        <p:nvSpPr>
          <p:cNvPr id="6" name="TextBox 5">
            <a:extLst>
              <a:ext uri="{FF2B5EF4-FFF2-40B4-BE49-F238E27FC236}">
                <a16:creationId xmlns:a16="http://schemas.microsoft.com/office/drawing/2014/main" id="{674CB1A1-97A3-09F0-B1DB-0E9EE1B8E989}"/>
              </a:ext>
            </a:extLst>
          </p:cNvPr>
          <p:cNvSpPr txBox="1"/>
          <p:nvPr/>
        </p:nvSpPr>
        <p:spPr>
          <a:xfrm>
            <a:off x="843035" y="853772"/>
            <a:ext cx="10337582" cy="1200329"/>
          </a:xfrm>
          <a:prstGeom prst="rect">
            <a:avLst/>
          </a:prstGeom>
          <a:solidFill>
            <a:srgbClr val="1B5036"/>
          </a:solidFill>
        </p:spPr>
        <p:txBody>
          <a:bodyPr wrap="square" rtlCol="0">
            <a:spAutoFit/>
          </a:bodyPr>
          <a:lstStyle/>
          <a:p>
            <a:r>
              <a:rPr lang="en-GB" sz="36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2. A clear and agreed implementation methodology for the GM VCFSE Accord</a:t>
            </a:r>
            <a:endParaRPr lang="en-GB" sz="3200" dirty="0">
              <a:solidFill>
                <a:schemeClr val="bg1"/>
              </a:solidFill>
            </a:endParaRPr>
          </a:p>
        </p:txBody>
      </p:sp>
    </p:spTree>
    <p:extLst>
      <p:ext uri="{BB962C8B-B14F-4D97-AF65-F5344CB8AC3E}">
        <p14:creationId xmlns:p14="http://schemas.microsoft.com/office/powerpoint/2010/main" val="315845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F26BB-E73F-01B6-131D-3C69E6838B8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A3999EE-E885-4A74-60E4-1EADBE4E8742}"/>
              </a:ext>
            </a:extLst>
          </p:cNvPr>
          <p:cNvSpPr txBox="1"/>
          <p:nvPr/>
        </p:nvSpPr>
        <p:spPr>
          <a:xfrm>
            <a:off x="667265" y="2158250"/>
            <a:ext cx="7678026" cy="3546164"/>
          </a:xfrm>
          <a:prstGeom prst="rect">
            <a:avLst/>
          </a:prstGeom>
          <a:noFill/>
        </p:spPr>
        <p:txBody>
          <a:bodyPr wrap="square">
            <a:spAutoFit/>
          </a:bodyPr>
          <a:lstStyle/>
          <a:p>
            <a:pPr lvl="0">
              <a:lnSpc>
                <a:spcPct val="115000"/>
              </a:lnSpc>
              <a:spcAft>
                <a:spcPts val="600"/>
              </a:spcAft>
              <a:tabLst>
                <a:tab pos="457200" algn="l"/>
              </a:tabLst>
            </a:pPr>
            <a:r>
              <a:rPr lang="en-GB" sz="24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T</a:t>
            </a:r>
            <a:r>
              <a:rPr lang="en-GB"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his will include a </a:t>
            </a:r>
            <a:r>
              <a:rPr lang="en-GB" sz="2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small number of ‘transformative projects’ best delivered at a GM footprint</a:t>
            </a:r>
            <a:r>
              <a:rPr lang="en-GB"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achieved collaboratively by GMCA, local authorities, NHSGM and the VCFSE sector, aimed at removing barriers and enabling more effective partnership working. </a:t>
            </a:r>
          </a:p>
          <a:p>
            <a:pPr lvl="0">
              <a:lnSpc>
                <a:spcPct val="115000"/>
              </a:lnSpc>
              <a:spcAft>
                <a:spcPts val="600"/>
              </a:spcAft>
              <a:tabLst>
                <a:tab pos="457200" algn="l"/>
              </a:tabLst>
            </a:pPr>
            <a:r>
              <a:rPr lang="en-GB"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will be enabled through a long-term funding agreement aligned with the new Accord’s intentions provided by the Accord’s GM-level partners.  </a:t>
            </a:r>
          </a:p>
        </p:txBody>
      </p:sp>
      <p:sp>
        <p:nvSpPr>
          <p:cNvPr id="2" name="TextBox 1">
            <a:extLst>
              <a:ext uri="{FF2B5EF4-FFF2-40B4-BE49-F238E27FC236}">
                <a16:creationId xmlns:a16="http://schemas.microsoft.com/office/drawing/2014/main" id="{0D5DBD84-285F-6BB4-0BB5-E96D544D9DD8}"/>
              </a:ext>
            </a:extLst>
          </p:cNvPr>
          <p:cNvSpPr txBox="1"/>
          <p:nvPr/>
        </p:nvSpPr>
        <p:spPr>
          <a:xfrm>
            <a:off x="667265" y="906828"/>
            <a:ext cx="10762735" cy="1077218"/>
          </a:xfrm>
          <a:prstGeom prst="rect">
            <a:avLst/>
          </a:prstGeom>
          <a:solidFill>
            <a:srgbClr val="99F2C6"/>
          </a:solidFill>
        </p:spPr>
        <p:txBody>
          <a:bodyPr wrap="square" rtlCol="0">
            <a:spAutoFit/>
          </a:bodyPr>
          <a:lstStyle/>
          <a:p>
            <a:r>
              <a:rPr lang="en-GB" sz="3200" b="1" kern="100" dirty="0">
                <a:solidFill>
                  <a:schemeClr val="bg1">
                    <a:lumMod val="10000"/>
                  </a:schemeClr>
                </a:solidFill>
                <a:latin typeface="Aptos" panose="020B0004020202020204" pitchFamily="34" charset="0"/>
                <a:ea typeface="Aptos" panose="020B0004020202020204" pitchFamily="34" charset="0"/>
                <a:cs typeface="Times New Roman" panose="02020603050405020304" pitchFamily="18" charset="0"/>
              </a:rPr>
              <a:t>3. An agreed programme of work to be funded and delivered at a GM footprint</a:t>
            </a:r>
            <a:endParaRPr lang="en-GB" sz="2800" dirty="0">
              <a:solidFill>
                <a:schemeClr val="bg1">
                  <a:lumMod val="10000"/>
                </a:schemeClr>
              </a:solidFill>
            </a:endParaRPr>
          </a:p>
        </p:txBody>
      </p:sp>
      <p:pic>
        <p:nvPicPr>
          <p:cNvPr id="4" name="Picture 3" descr="A green squares with a black circle&#10;&#10;AI-generated content may be incorrect.">
            <a:extLst>
              <a:ext uri="{FF2B5EF4-FFF2-40B4-BE49-F238E27FC236}">
                <a16:creationId xmlns:a16="http://schemas.microsoft.com/office/drawing/2014/main" id="{D5AF337A-DCA8-A85C-2592-3A6145B93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893" y="2896155"/>
            <a:ext cx="2261724" cy="2261724"/>
          </a:xfrm>
          <a:prstGeom prst="rect">
            <a:avLst/>
          </a:prstGeom>
        </p:spPr>
      </p:pic>
    </p:spTree>
    <p:extLst>
      <p:ext uri="{BB962C8B-B14F-4D97-AF65-F5344CB8AC3E}">
        <p14:creationId xmlns:p14="http://schemas.microsoft.com/office/powerpoint/2010/main" val="1458306057"/>
      </p:ext>
    </p:extLst>
  </p:cSld>
  <p:clrMapOvr>
    <a:masterClrMapping/>
  </p:clrMapOvr>
</p:sld>
</file>

<file path=ppt/theme/theme1.xml><?xml version="1.0" encoding="utf-8"?>
<a:theme xmlns:a="http://schemas.openxmlformats.org/drawingml/2006/main" name="1_Office Theme">
  <a:themeElements>
    <a:clrScheme name="Custom 2">
      <a:dk1>
        <a:srgbClr val="550C18"/>
      </a:dk1>
      <a:lt1>
        <a:srgbClr val="F7F5F2"/>
      </a:lt1>
      <a:dk2>
        <a:srgbClr val="1B5036"/>
      </a:dk2>
      <a:lt2>
        <a:srgbClr val="F7F5F2"/>
      </a:lt2>
      <a:accent1>
        <a:srgbClr val="1B5036"/>
      </a:accent1>
      <a:accent2>
        <a:srgbClr val="E9A4AF"/>
      </a:accent2>
      <a:accent3>
        <a:srgbClr val="99F2C6"/>
      </a:accent3>
      <a:accent4>
        <a:srgbClr val="B45061"/>
      </a:accent4>
      <a:accent5>
        <a:srgbClr val="308B5A"/>
      </a:accent5>
      <a:accent6>
        <a:srgbClr val="550C18"/>
      </a:accent6>
      <a:hlink>
        <a:srgbClr val="B45061"/>
      </a:hlink>
      <a:folHlink>
        <a:srgbClr val="E9A4AF"/>
      </a:folHlink>
    </a:clrScheme>
    <a:fontScheme name="GM LG font">
      <a:majorFont>
        <a:latin typeface="Atkinson Hyperlegible"/>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6CAADCB626BB4B9068FA16212766CD" ma:contentTypeVersion="19" ma:contentTypeDescription="Create a new document." ma:contentTypeScope="" ma:versionID="1e576d0efadb0f7b4bded364e4e11cf1">
  <xsd:schema xmlns:xsd="http://www.w3.org/2001/XMLSchema" xmlns:xs="http://www.w3.org/2001/XMLSchema" xmlns:p="http://schemas.microsoft.com/office/2006/metadata/properties" xmlns:ns2="cb85958c-fbc6-425a-959c-ba49947e0f7e" xmlns:ns3="a1a58af3-2912-4b2c-9f2f-264f6935cef7" targetNamespace="http://schemas.microsoft.com/office/2006/metadata/properties" ma:root="true" ma:fieldsID="5c4271d030bdf6252eea6ec7f903dad5" ns2:_="" ns3:_="">
    <xsd:import namespace="cb85958c-fbc6-425a-959c-ba49947e0f7e"/>
    <xsd:import namespace="a1a58af3-2912-4b2c-9f2f-264f6935ce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Imag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5958c-fbc6-425a-959c-ba49947e0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Image" ma:index="21" nillable="true" ma:displayName="Image" ma:format="Thumbnail" ma:internalName="Imag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7a4ed6a-f335-4bf4-908a-1679b3f76e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58af3-2912-4b2c-9f2f-264f6935ce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dc9ef67-0b4f-46d4-9e7f-59b94a3a9c00}" ma:internalName="TaxCatchAll" ma:showField="CatchAllData" ma:web="a1a58af3-2912-4b2c-9f2f-264f6935ce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ge xmlns="cb85958c-fbc6-425a-959c-ba49947e0f7e" xsi:nil="true"/>
    <lcf76f155ced4ddcb4097134ff3c332f xmlns="cb85958c-fbc6-425a-959c-ba49947e0f7e">
      <Terms xmlns="http://schemas.microsoft.com/office/infopath/2007/PartnerControls"/>
    </lcf76f155ced4ddcb4097134ff3c332f>
    <TaxCatchAll xmlns="a1a58af3-2912-4b2c-9f2f-264f6935ce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988E2-3285-42BC-B3C1-FB14D0A73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5958c-fbc6-425a-959c-ba49947e0f7e"/>
    <ds:schemaRef ds:uri="a1a58af3-2912-4b2c-9f2f-264f6935c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E1FAD8-DC50-4239-8303-7364F27F7876}">
  <ds:schemaRefs>
    <ds:schemaRef ds:uri="http://schemas.openxmlformats.org/package/2006/metadata/core-properties"/>
    <ds:schemaRef ds:uri="http://purl.org/dc/dcmitype/"/>
    <ds:schemaRef ds:uri="http://www.w3.org/XML/1998/namespace"/>
    <ds:schemaRef ds:uri="a1a58af3-2912-4b2c-9f2f-264f6935cef7"/>
    <ds:schemaRef ds:uri="cb85958c-fbc6-425a-959c-ba49947e0f7e"/>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3EA7303-8AC5-4385-B631-87C256334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85812</TotalTime>
  <Words>2083</Words>
  <Application>Microsoft Office PowerPoint</Application>
  <PresentationFormat>Widescreen</PresentationFormat>
  <Paragraphs>201</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Aptos Display</vt:lpstr>
      <vt:lpstr>Aptos SemiBold</vt:lpstr>
      <vt:lpstr>Arial</vt:lpstr>
      <vt:lpstr>Atkinson Hyperlegible</vt:lpstr>
      <vt:lpstr>Calibri</vt:lpstr>
      <vt:lpstr>1_Office Theme</vt:lpstr>
      <vt:lpstr>PowerPoint Presentation</vt:lpstr>
      <vt:lpstr>PowerPoint Presentation</vt:lpstr>
      <vt:lpstr>The Accord is an agreement for how the Voluntary, Community, Faith and Social Enterprise (VCFSE) sector works together with the public sector to improve outcomes for Greater Manchester’s communities and citizens.</vt:lpstr>
      <vt:lpstr>Context in which the Accord is being refreshed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other partners might be included in an agreement?</vt:lpstr>
      <vt:lpstr>What are the values and principles you would want to see underpin VCFSE and public sector collaborative work? </vt:lpstr>
      <vt:lpstr>PowerPoint Presentation</vt:lpstr>
      <vt:lpstr>Civil Society Covenant</vt:lpstr>
      <vt:lpstr>PowerPoint Presentation</vt:lpstr>
      <vt:lpstr> How might partners in the Accord demonstrate that they are taking action on the values, principles and commitments that it will contain? </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Cooper</dc:creator>
  <cp:lastModifiedBy>Lucy North</cp:lastModifiedBy>
  <cp:revision>44</cp:revision>
  <dcterms:created xsi:type="dcterms:W3CDTF">2024-07-18T11:07:56Z</dcterms:created>
  <dcterms:modified xsi:type="dcterms:W3CDTF">2025-09-16T18:48:59Z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0x010100B96CAADCB626BB4B9068FA16212766CD</vt:lpwstr>
  </property>
  <property fmtid="{D5CDD505-2E9C-101B-9397-08002B2CF9AE}" pid="3" name="MediaServiceImageTags">
    <vt:lpwstr/>
  </property>
</Properties>
</file>