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ink/ink1.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96" r:id="rId5"/>
    <p:sldId id="284" r:id="rId6"/>
    <p:sldId id="297" r:id="rId7"/>
    <p:sldId id="268" r:id="rId8"/>
    <p:sldId id="287" r:id="rId9"/>
    <p:sldId id="269" r:id="rId10"/>
    <p:sldId id="285" r:id="rId11"/>
    <p:sldId id="270" r:id="rId12"/>
    <p:sldId id="282" r:id="rId13"/>
    <p:sldId id="271" r:id="rId14"/>
    <p:sldId id="283" r:id="rId15"/>
    <p:sldId id="257" r:id="rId16"/>
    <p:sldId id="289" r:id="rId17"/>
    <p:sldId id="259" r:id="rId18"/>
    <p:sldId id="273" r:id="rId19"/>
    <p:sldId id="291" r:id="rId20"/>
    <p:sldId id="294" r:id="rId21"/>
    <p:sldId id="293" r:id="rId22"/>
    <p:sldId id="295" r:id="rId23"/>
    <p:sldId id="276" r:id="rId24"/>
    <p:sldId id="262" r:id="rId25"/>
    <p:sldId id="288" r:id="rId26"/>
    <p:sldId id="277" r:id="rId27"/>
    <p:sldId id="263" r:id="rId28"/>
    <p:sldId id="278" r:id="rId29"/>
    <p:sldId id="264" r:id="rId30"/>
    <p:sldId id="279" r:id="rId31"/>
    <p:sldId id="280" r:id="rId32"/>
    <p:sldId id="28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5036"/>
    <a:srgbClr val="308B5A"/>
    <a:srgbClr val="29B6BF"/>
    <a:srgbClr val="FF9900"/>
    <a:srgbClr val="F36A24"/>
    <a:srgbClr val="23452F"/>
    <a:srgbClr val="F7F5F2"/>
    <a:srgbClr val="003C4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15C4F2-E360-4C3A-865A-91C2C327E1E1}" v="7" dt="2026-09-10T07:36:35.2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94" autoAdjust="0"/>
    <p:restoredTop sz="94660"/>
  </p:normalViewPr>
  <p:slideViewPr>
    <p:cSldViewPr snapToGrid="0">
      <p:cViewPr varScale="1">
        <p:scale>
          <a:sx n="59" d="100"/>
          <a:sy n="59" d="100"/>
        </p:scale>
        <p:origin x="7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North" userId="7fae04c3-31ad-4431-b2ff-a1a3c19a5070" providerId="ADAL" clId="{EF6DFB23-CC2F-426D-BDDD-8CBBD49E09F3}"/>
    <pc:docChg chg="custSel modSld">
      <pc:chgData name="Lucy North" userId="7fae04c3-31ad-4431-b2ff-a1a3c19a5070" providerId="ADAL" clId="{EF6DFB23-CC2F-426D-BDDD-8CBBD49E09F3}" dt="2026-09-10T07:36:52.796" v="124" actId="1035"/>
      <pc:docMkLst>
        <pc:docMk/>
      </pc:docMkLst>
      <pc:sldChg chg="addSp mod">
        <pc:chgData name="Lucy North" userId="7fae04c3-31ad-4431-b2ff-a1a3c19a5070" providerId="ADAL" clId="{EF6DFB23-CC2F-426D-BDDD-8CBBD49E09F3}" dt="2026-09-09T15:34:50.675" v="1" actId="9405"/>
        <pc:sldMkLst>
          <pc:docMk/>
          <pc:sldMk cId="2394444422" sldId="281"/>
        </pc:sldMkLst>
        <pc:inkChg chg="add">
          <ac:chgData name="Lucy North" userId="7fae04c3-31ad-4431-b2ff-a1a3c19a5070" providerId="ADAL" clId="{EF6DFB23-CC2F-426D-BDDD-8CBBD49E09F3}" dt="2026-09-09T15:34:50.675" v="1" actId="9405"/>
          <ac:inkMkLst>
            <pc:docMk/>
            <pc:sldMk cId="2394444422" sldId="281"/>
            <ac:inkMk id="3" creationId="{B5D7F553-5FA8-D7E1-0522-34FCF76DC97D}"/>
          </ac:inkMkLst>
        </pc:inkChg>
      </pc:sldChg>
      <pc:sldChg chg="modSp mod">
        <pc:chgData name="Lucy North" userId="7fae04c3-31ad-4431-b2ff-a1a3c19a5070" providerId="ADAL" clId="{EF6DFB23-CC2F-426D-BDDD-8CBBD49E09F3}" dt="2026-09-09T15:33:06.738" v="0" actId="1076"/>
        <pc:sldMkLst>
          <pc:docMk/>
          <pc:sldMk cId="2698997324" sldId="289"/>
        </pc:sldMkLst>
        <pc:picChg chg="mod">
          <ac:chgData name="Lucy North" userId="7fae04c3-31ad-4431-b2ff-a1a3c19a5070" providerId="ADAL" clId="{EF6DFB23-CC2F-426D-BDDD-8CBBD49E09F3}" dt="2026-09-09T15:33:06.738" v="0" actId="1076"/>
          <ac:picMkLst>
            <pc:docMk/>
            <pc:sldMk cId="2698997324" sldId="289"/>
            <ac:picMk id="13" creationId="{FFE0CE35-5C25-0396-C749-48CA376F852D}"/>
          </ac:picMkLst>
        </pc:picChg>
      </pc:sldChg>
      <pc:sldChg chg="addSp delSp modSp mod delAnim modAnim">
        <pc:chgData name="Lucy North" userId="7fae04c3-31ad-4431-b2ff-a1a3c19a5070" providerId="ADAL" clId="{EF6DFB23-CC2F-426D-BDDD-8CBBD49E09F3}" dt="2026-09-10T07:36:52.796" v="124" actId="1035"/>
        <pc:sldMkLst>
          <pc:docMk/>
          <pc:sldMk cId="3769394634" sldId="297"/>
        </pc:sldMkLst>
        <pc:spChg chg="add del mod">
          <ac:chgData name="Lucy North" userId="7fae04c3-31ad-4431-b2ff-a1a3c19a5070" providerId="ADAL" clId="{EF6DFB23-CC2F-426D-BDDD-8CBBD49E09F3}" dt="2026-09-09T15:48:27.300" v="3"/>
          <ac:spMkLst>
            <pc:docMk/>
            <pc:sldMk cId="3769394634" sldId="297"/>
            <ac:spMk id="5" creationId="{1DD005FA-31FC-D9D4-37FD-D16011CAC16F}"/>
          </ac:spMkLst>
        </pc:spChg>
        <pc:spChg chg="add del mod">
          <ac:chgData name="Lucy North" userId="7fae04c3-31ad-4431-b2ff-a1a3c19a5070" providerId="ADAL" clId="{EF6DFB23-CC2F-426D-BDDD-8CBBD49E09F3}" dt="2026-09-10T07:29:55.106" v="18"/>
          <ac:spMkLst>
            <pc:docMk/>
            <pc:sldMk cId="3769394634" sldId="297"/>
            <ac:spMk id="8" creationId="{869C5E2E-976A-4506-0DC4-EFB54369B93A}"/>
          </ac:spMkLst>
        </pc:spChg>
        <pc:spChg chg="add del mod">
          <ac:chgData name="Lucy North" userId="7fae04c3-31ad-4431-b2ff-a1a3c19a5070" providerId="ADAL" clId="{EF6DFB23-CC2F-426D-BDDD-8CBBD49E09F3}" dt="2026-09-10T07:33:00.808" v="51"/>
          <ac:spMkLst>
            <pc:docMk/>
            <pc:sldMk cId="3769394634" sldId="297"/>
            <ac:spMk id="11" creationId="{2183D867-42EA-0212-D43C-C7C34C27A2F9}"/>
          </ac:spMkLst>
        </pc:spChg>
        <pc:spChg chg="add del mod">
          <ac:chgData name="Lucy North" userId="7fae04c3-31ad-4431-b2ff-a1a3c19a5070" providerId="ADAL" clId="{EF6DFB23-CC2F-426D-BDDD-8CBBD49E09F3}" dt="2026-09-10T07:36:35.280" v="100"/>
          <ac:spMkLst>
            <pc:docMk/>
            <pc:sldMk cId="3769394634" sldId="297"/>
            <ac:spMk id="14" creationId="{53EDF183-F00B-C8AF-1A70-BDB03ACE2CC8}"/>
          </ac:spMkLst>
        </pc:spChg>
        <pc:picChg chg="del">
          <ac:chgData name="Lucy North" userId="7fae04c3-31ad-4431-b2ff-a1a3c19a5070" providerId="ADAL" clId="{EF6DFB23-CC2F-426D-BDDD-8CBBD49E09F3}" dt="2026-09-09T15:45:57.408" v="2" actId="478"/>
          <ac:picMkLst>
            <pc:docMk/>
            <pc:sldMk cId="3769394634" sldId="297"/>
            <ac:picMk id="4" creationId="{65D0EB6A-C401-7CD1-B946-FEAE142F0454}"/>
          </ac:picMkLst>
        </pc:picChg>
        <pc:picChg chg="add del mod">
          <ac:chgData name="Lucy North" userId="7fae04c3-31ad-4431-b2ff-a1a3c19a5070" providerId="ADAL" clId="{EF6DFB23-CC2F-426D-BDDD-8CBBD49E09F3}" dt="2026-09-10T07:29:46.298" v="17" actId="478"/>
          <ac:picMkLst>
            <pc:docMk/>
            <pc:sldMk cId="3769394634" sldId="297"/>
            <ac:picMk id="6" creationId="{AD038C08-2FB0-17AB-EA32-56177752535E}"/>
          </ac:picMkLst>
        </pc:picChg>
        <pc:picChg chg="add del mod">
          <ac:chgData name="Lucy North" userId="7fae04c3-31ad-4431-b2ff-a1a3c19a5070" providerId="ADAL" clId="{EF6DFB23-CC2F-426D-BDDD-8CBBD49E09F3}" dt="2026-09-10T07:32:54.088" v="50" actId="478"/>
          <ac:picMkLst>
            <pc:docMk/>
            <pc:sldMk cId="3769394634" sldId="297"/>
            <ac:picMk id="9" creationId="{6B736B87-D2AC-8188-8CE8-64E76E8973AA}"/>
          </ac:picMkLst>
        </pc:picChg>
        <pc:picChg chg="add del mod">
          <ac:chgData name="Lucy North" userId="7fae04c3-31ad-4431-b2ff-a1a3c19a5070" providerId="ADAL" clId="{EF6DFB23-CC2F-426D-BDDD-8CBBD49E09F3}" dt="2026-09-10T07:36:30.538" v="99" actId="478"/>
          <ac:picMkLst>
            <pc:docMk/>
            <pc:sldMk cId="3769394634" sldId="297"/>
            <ac:picMk id="12" creationId="{DE9E5A20-CA74-A6D3-2B58-70E0DF087EAE}"/>
          </ac:picMkLst>
        </pc:picChg>
        <pc:picChg chg="add mod">
          <ac:chgData name="Lucy North" userId="7fae04c3-31ad-4431-b2ff-a1a3c19a5070" providerId="ADAL" clId="{EF6DFB23-CC2F-426D-BDDD-8CBBD49E09F3}" dt="2026-09-10T07:36:52.796" v="124" actId="1035"/>
          <ac:picMkLst>
            <pc:docMk/>
            <pc:sldMk cId="3769394634" sldId="297"/>
            <ac:picMk id="15" creationId="{43B0DE81-4CBF-0DAE-5899-B56D4F813C09}"/>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9T15:34:50.675"/>
    </inkml:context>
    <inkml:brush xml:id="br0">
      <inkml:brushProperty name="width" value="0.035" units="cm"/>
      <inkml:brushProperty name="height" value="0.035" units="cm"/>
      <inkml:brushProperty name="color" value="#E71224"/>
    </inkml:brush>
  </inkml:definitions>
  <inkml:trace contextRef="#ctx0" brushRef="#br0">1 1 24575,'0'15'0,"0"5"-8191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1B503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C7D6B-BFED-8DE4-FBC1-CE01FFBD013C}"/>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5A7855DC-9090-6783-1331-045DBD3A4E29}"/>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1026044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DD7C-F864-88C3-779D-6D6AD8B96FE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F5DCAD0-C7AF-540E-4748-9983FB8C15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64641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FA80C-F240-AC4E-F634-B065BA2A66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1EC76D-9EC9-493D-A40D-DCBF6E1876A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884745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8FE35-A07F-F6BF-AFFE-81E212DFF71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1402D0-BB60-4981-8C9C-41AE1935E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D85355-9F1D-D38A-DD4D-45FCFBA899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27140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60B60-ACDE-E969-98EB-170A823DC25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69E227E-BD29-0DDA-1C12-F6BCB781B8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22E3AE-1ADD-1FDF-F774-0D51BD55E6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1376744-6CBA-DEA4-5C0D-A2F3D42853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CE529D-9B81-6B3F-F9BB-A8CEDFE5F5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957254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F5F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2F50BC-077D-CEC2-2965-2A057BEA2E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CBAB413-1EF7-7C68-9CFD-31D34CAAA5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a:extLst>
              <a:ext uri="{FF2B5EF4-FFF2-40B4-BE49-F238E27FC236}">
                <a16:creationId xmlns:a16="http://schemas.microsoft.com/office/drawing/2014/main" id="{CC33443E-6BDD-E69D-EBF5-8E826F934BD9}"/>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01401" y="5865854"/>
            <a:ext cx="800100" cy="800100"/>
          </a:xfrm>
          <a:prstGeom prst="rect">
            <a:avLst/>
          </a:prstGeom>
        </p:spPr>
      </p:pic>
    </p:spTree>
    <p:extLst>
      <p:ext uri="{BB962C8B-B14F-4D97-AF65-F5344CB8AC3E}">
        <p14:creationId xmlns:p14="http://schemas.microsoft.com/office/powerpoint/2010/main" val="4178348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4400" kern="1200">
          <a:solidFill>
            <a:schemeClr val="tx1">
              <a:lumMod val="95000"/>
              <a:lumOff val="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95000"/>
              <a:lumOff val="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95000"/>
              <a:lumOff val="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95000"/>
              <a:lumOff val="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Layout" Target="../slideLayouts/slideLayout1.xml"/><Relationship Id="rId4" Type="http://schemas.openxmlformats.org/officeDocument/2006/relationships/image" Target="../media/image19.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5.jpe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image" Target="../media/image24.png"/><Relationship Id="rId16" Type="http://schemas.openxmlformats.org/officeDocument/2006/relationships/image" Target="../media/image38.png"/><Relationship Id="rId1" Type="http://schemas.openxmlformats.org/officeDocument/2006/relationships/slideLayout" Target="../slideLayouts/slideLayout4.xml"/><Relationship Id="rId6" Type="http://schemas.openxmlformats.org/officeDocument/2006/relationships/image" Target="../media/image28.png"/><Relationship Id="rId11" Type="http://schemas.openxmlformats.org/officeDocument/2006/relationships/image" Target="../media/image33.jpe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jpe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customXml" Target="../ink/ink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hyperlink" Target="https://www.youtube.com/watch?v=PZyU_F333w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97EC3-FD5C-7F7B-4B9A-F6BC0EEAE0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82B164-2EA7-D0DF-E2D0-B0F9DA3D9A95}"/>
              </a:ext>
            </a:extLst>
          </p:cNvPr>
          <p:cNvSpPr>
            <a:spLocks noGrp="1"/>
          </p:cNvSpPr>
          <p:nvPr>
            <p:ph type="ctrTitle"/>
          </p:nvPr>
        </p:nvSpPr>
        <p:spPr>
          <a:xfrm>
            <a:off x="1524000" y="2235200"/>
            <a:ext cx="9144000" cy="2387600"/>
          </a:xfrm>
        </p:spPr>
        <p:txBody>
          <a:bodyPr>
            <a:noAutofit/>
          </a:bodyPr>
          <a:lstStyle/>
          <a:p>
            <a:r>
              <a:rPr lang="en-GB" sz="4800" dirty="0"/>
              <a:t>The Greater Manchester Voluntary, Community, Faith and Social Enterprise (VCFSE) Accord </a:t>
            </a:r>
            <a:br>
              <a:rPr lang="en-GB" sz="4800" dirty="0"/>
            </a:br>
            <a:r>
              <a:rPr lang="en-GB" sz="4800" b="1" dirty="0"/>
              <a:t>2026 - 2035</a:t>
            </a:r>
          </a:p>
        </p:txBody>
      </p:sp>
      <p:grpSp>
        <p:nvGrpSpPr>
          <p:cNvPr id="9" name="Group 8">
            <a:extLst>
              <a:ext uri="{FF2B5EF4-FFF2-40B4-BE49-F238E27FC236}">
                <a16:creationId xmlns:a16="http://schemas.microsoft.com/office/drawing/2014/main" id="{03570E8D-7E65-B1DA-E7D5-918F97F9F6E6}"/>
              </a:ext>
            </a:extLst>
          </p:cNvPr>
          <p:cNvGrpSpPr/>
          <p:nvPr/>
        </p:nvGrpSpPr>
        <p:grpSpPr>
          <a:xfrm>
            <a:off x="0" y="0"/>
            <a:ext cx="12192000" cy="6858000"/>
            <a:chOff x="-12700" y="0"/>
            <a:chExt cx="12192000" cy="6858000"/>
          </a:xfrm>
        </p:grpSpPr>
        <p:pic>
          <p:nvPicPr>
            <p:cNvPr id="6" name="Picture 5">
              <a:extLst>
                <a:ext uri="{FF2B5EF4-FFF2-40B4-BE49-F238E27FC236}">
                  <a16:creationId xmlns:a16="http://schemas.microsoft.com/office/drawing/2014/main" id="{7A47BE11-6DB7-2E96-7E8E-5A121E410DD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2700" y="0"/>
              <a:ext cx="12192000" cy="6858000"/>
            </a:xfrm>
            <a:prstGeom prst="rect">
              <a:avLst/>
            </a:prstGeom>
          </p:spPr>
        </p:pic>
        <p:sp>
          <p:nvSpPr>
            <p:cNvPr id="8" name="Rectangle 7">
              <a:extLst>
                <a:ext uri="{FF2B5EF4-FFF2-40B4-BE49-F238E27FC236}">
                  <a16:creationId xmlns:a16="http://schemas.microsoft.com/office/drawing/2014/main" id="{DA3F70D9-0D19-4F25-D3EB-931C3651D671}"/>
                </a:ext>
              </a:extLst>
            </p:cNvPr>
            <p:cNvSpPr/>
            <p:nvPr/>
          </p:nvSpPr>
          <p:spPr>
            <a:xfrm>
              <a:off x="7099300" y="127000"/>
              <a:ext cx="4940300" cy="6642100"/>
            </a:xfrm>
            <a:prstGeom prst="rect">
              <a:avLst/>
            </a:prstGeom>
            <a:solidFill>
              <a:srgbClr val="2345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itle 1">
            <a:extLst>
              <a:ext uri="{FF2B5EF4-FFF2-40B4-BE49-F238E27FC236}">
                <a16:creationId xmlns:a16="http://schemas.microsoft.com/office/drawing/2014/main" id="{1CA69FF4-9429-EA40-05F2-4CE16851528F}"/>
              </a:ext>
            </a:extLst>
          </p:cNvPr>
          <p:cNvSpPr txBox="1">
            <a:spLocks/>
          </p:cNvSpPr>
          <p:nvPr/>
        </p:nvSpPr>
        <p:spPr>
          <a:xfrm>
            <a:off x="7321471" y="3479780"/>
            <a:ext cx="4508500"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pPr algn="l"/>
            <a:r>
              <a:rPr lang="en-GB" sz="3600" dirty="0"/>
              <a:t>Greater Manchester Voluntary, Community, Faith and Social Enterprise Accord </a:t>
            </a:r>
            <a:br>
              <a:rPr lang="en-GB" sz="3600" dirty="0"/>
            </a:br>
            <a:r>
              <a:rPr lang="en-GB" sz="3600" dirty="0"/>
              <a:t>2026 – 2035</a:t>
            </a:r>
          </a:p>
          <a:p>
            <a:pPr algn="l"/>
            <a:endParaRPr lang="en-GB" sz="3600" dirty="0"/>
          </a:p>
          <a:p>
            <a:pPr algn="l"/>
            <a:r>
              <a:rPr lang="en-GB" sz="2800" b="1" dirty="0"/>
              <a:t>Summary deck</a:t>
            </a:r>
          </a:p>
        </p:txBody>
      </p:sp>
      <p:pic>
        <p:nvPicPr>
          <p:cNvPr id="11" name="Picture 10">
            <a:extLst>
              <a:ext uri="{FF2B5EF4-FFF2-40B4-BE49-F238E27FC236}">
                <a16:creationId xmlns:a16="http://schemas.microsoft.com/office/drawing/2014/main" id="{1441822A-6357-07D7-DDAD-3BF1E560E5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21471" y="285711"/>
            <a:ext cx="1543129" cy="1543129"/>
          </a:xfrm>
          <a:prstGeom prst="rect">
            <a:avLst/>
          </a:prstGeom>
        </p:spPr>
      </p:pic>
    </p:spTree>
    <p:extLst>
      <p:ext uri="{BB962C8B-B14F-4D97-AF65-F5344CB8AC3E}">
        <p14:creationId xmlns:p14="http://schemas.microsoft.com/office/powerpoint/2010/main" val="3177123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EF0C9-947A-C866-7745-0204DC00984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A1DCD7B-C327-0D7D-D8F3-A52ED7FAC607}"/>
              </a:ext>
            </a:extLst>
          </p:cNvPr>
          <p:cNvSpPr>
            <a:spLocks noGrp="1"/>
          </p:cNvSpPr>
          <p:nvPr>
            <p:ph sz="half" idx="1"/>
          </p:nvPr>
        </p:nvSpPr>
        <p:spPr>
          <a:xfrm>
            <a:off x="887185" y="770504"/>
            <a:ext cx="10417629" cy="5621792"/>
          </a:xfrm>
        </p:spPr>
        <p:txBody>
          <a:bodyPr>
            <a:normAutofit/>
          </a:bodyPr>
          <a:lstStyle/>
          <a:p>
            <a:pPr marL="0" indent="0">
              <a:spcAft>
                <a:spcPts val="600"/>
              </a:spcAft>
              <a:buNone/>
            </a:pPr>
            <a:r>
              <a:rPr lang="en-GB" sz="6000" dirty="0">
                <a:solidFill>
                  <a:srgbClr val="1B5036"/>
                </a:solidFill>
              </a:rPr>
              <a:t>Ambition</a:t>
            </a:r>
          </a:p>
          <a:p>
            <a:pPr marL="0" indent="0">
              <a:spcAft>
                <a:spcPts val="600"/>
              </a:spcAft>
              <a:buNone/>
            </a:pPr>
            <a:r>
              <a:rPr lang="en-GB" b="1" dirty="0">
                <a:solidFill>
                  <a:srgbClr val="308B5A"/>
                </a:solidFill>
              </a:rPr>
              <a:t>We commit to continuously strive for better outcomes, resilient through our shared purpose and ambition.</a:t>
            </a:r>
            <a:endParaRPr lang="en-GB" dirty="0">
              <a:solidFill>
                <a:srgbClr val="308B5A"/>
              </a:solidFill>
            </a:endParaRPr>
          </a:p>
          <a:p>
            <a:pPr marL="397800" indent="-457200">
              <a:lnSpc>
                <a:spcPct val="100000"/>
              </a:lnSpc>
              <a:spcAft>
                <a:spcPts val="600"/>
              </a:spcAft>
              <a:buFont typeface="Symbol" panose="05050102010706020507" pitchFamily="18" charset="2"/>
              <a:buChar char=""/>
            </a:pPr>
            <a:r>
              <a:rPr lang="en-GB" sz="2300" dirty="0"/>
              <a:t>Being bold and ambitious is only possible when we trust that we have the support from each other to shift practice or challenge the way things are. </a:t>
            </a:r>
          </a:p>
          <a:p>
            <a:pPr marL="397800" indent="-457200">
              <a:lnSpc>
                <a:spcPct val="100000"/>
              </a:lnSpc>
              <a:spcAft>
                <a:spcPts val="600"/>
              </a:spcAft>
              <a:buFont typeface="Symbol" panose="05050102010706020507" pitchFamily="18" charset="2"/>
              <a:buChar char=""/>
            </a:pPr>
            <a:r>
              <a:rPr lang="en-GB" sz="2300" dirty="0"/>
              <a:t>As the world changes rapidly, we must evolve and adapt so that we can respond to, anticipate and act on the future priorities and experiences of the people of Greater Manchester. </a:t>
            </a:r>
          </a:p>
          <a:p>
            <a:pPr marL="397800" indent="-457200">
              <a:lnSpc>
                <a:spcPct val="100000"/>
              </a:lnSpc>
              <a:spcAft>
                <a:spcPts val="600"/>
              </a:spcAft>
              <a:buFont typeface="Symbol" panose="05050102010706020507" pitchFamily="18" charset="2"/>
              <a:buChar char=""/>
            </a:pPr>
            <a:r>
              <a:rPr lang="en-GB" sz="2300" dirty="0"/>
              <a:t>This will require us to build strong resilient relationships and act boldly and with integrity to challenge our mindsets, structures, and systems and step into new ways of working.  </a:t>
            </a:r>
          </a:p>
        </p:txBody>
      </p:sp>
      <p:pic>
        <p:nvPicPr>
          <p:cNvPr id="3" name="Graphic 2">
            <a:extLst>
              <a:ext uri="{FF2B5EF4-FFF2-40B4-BE49-F238E27FC236}">
                <a16:creationId xmlns:a16="http://schemas.microsoft.com/office/drawing/2014/main" id="{875A7947-2B77-E3F1-7F37-51F53D3C10D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996376" y="339724"/>
            <a:ext cx="1519349" cy="1146176"/>
          </a:xfrm>
          <a:prstGeom prst="rect">
            <a:avLst/>
          </a:prstGeom>
        </p:spPr>
      </p:pic>
    </p:spTree>
    <p:extLst>
      <p:ext uri="{BB962C8B-B14F-4D97-AF65-F5344CB8AC3E}">
        <p14:creationId xmlns:p14="http://schemas.microsoft.com/office/powerpoint/2010/main" val="1469781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DCD79-784C-1AC9-ADAA-5975E83A51DA}"/>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B435F41-5448-CF06-D7DE-8DCA3B72D420}"/>
              </a:ext>
            </a:extLst>
          </p:cNvPr>
          <p:cNvSpPr>
            <a:spLocks noGrp="1"/>
          </p:cNvSpPr>
          <p:nvPr>
            <p:ph sz="half" idx="2"/>
          </p:nvPr>
        </p:nvSpPr>
        <p:spPr>
          <a:xfrm>
            <a:off x="778328" y="761999"/>
            <a:ext cx="10635343" cy="5621792"/>
          </a:xfrm>
        </p:spPr>
        <p:txBody>
          <a:bodyPr>
            <a:normAutofit fontScale="77500" lnSpcReduction="20000"/>
          </a:bodyPr>
          <a:lstStyle/>
          <a:p>
            <a:pPr marL="0" indent="0">
              <a:spcAft>
                <a:spcPts val="600"/>
              </a:spcAft>
              <a:buNone/>
            </a:pPr>
            <a:r>
              <a:rPr lang="en-GB" sz="7700" dirty="0">
                <a:solidFill>
                  <a:srgbClr val="003C40"/>
                </a:solidFill>
              </a:rPr>
              <a:t>Accountability </a:t>
            </a:r>
          </a:p>
          <a:p>
            <a:pPr marL="0" indent="0">
              <a:spcAft>
                <a:spcPts val="600"/>
              </a:spcAft>
              <a:buNone/>
            </a:pPr>
            <a:r>
              <a:rPr lang="en-GB" sz="3400" b="1" dirty="0">
                <a:solidFill>
                  <a:srgbClr val="29B6BF"/>
                </a:solidFill>
              </a:rPr>
              <a:t>We commit to accountability founded on transparency, integrity and positive impact.</a:t>
            </a:r>
            <a:endParaRPr lang="en-GB" sz="3400" dirty="0">
              <a:solidFill>
                <a:srgbClr val="29B6BF"/>
              </a:solidFill>
            </a:endParaRPr>
          </a:p>
          <a:p>
            <a:pPr marL="397800" indent="-457200">
              <a:lnSpc>
                <a:spcPct val="120000"/>
              </a:lnSpc>
              <a:spcAft>
                <a:spcPts val="600"/>
              </a:spcAft>
              <a:buFont typeface="Symbol" panose="05050102010706020507" pitchFamily="18" charset="2"/>
              <a:buChar char=""/>
            </a:pPr>
            <a:r>
              <a:rPr lang="en-GB" sz="2600" dirty="0"/>
              <a:t>This means listening to others’ priorities and perspectives, acting when we have committed to act, and being transparent about progress, challenges, and why something has not worked out as planned. </a:t>
            </a:r>
          </a:p>
          <a:p>
            <a:pPr marL="397800" indent="-457200">
              <a:lnSpc>
                <a:spcPct val="120000"/>
              </a:lnSpc>
              <a:spcAft>
                <a:spcPts val="600"/>
              </a:spcAft>
              <a:buFont typeface="Symbol" panose="05050102010706020507" pitchFamily="18" charset="2"/>
              <a:buChar char=""/>
            </a:pPr>
            <a:r>
              <a:rPr lang="en-GB" sz="2600" dirty="0"/>
              <a:t>We believe that good relationships depend on action, not just words and see accountability as essential to achieving real change. </a:t>
            </a:r>
          </a:p>
          <a:p>
            <a:pPr marL="397800" indent="-457200">
              <a:lnSpc>
                <a:spcPct val="120000"/>
              </a:lnSpc>
              <a:spcAft>
                <a:spcPts val="600"/>
              </a:spcAft>
              <a:buFont typeface="Symbol" panose="05050102010706020507" pitchFamily="18" charset="2"/>
              <a:buChar char=""/>
            </a:pPr>
            <a:r>
              <a:rPr lang="en-GB" sz="2600" dirty="0"/>
              <a:t>This is particularly important where power imbalances exist. Accountability is not about control or blame; it is about all working to the same standards and behaviours to achieve greater clarity and impact. </a:t>
            </a:r>
          </a:p>
          <a:p>
            <a:pPr marL="397800" indent="-457200">
              <a:lnSpc>
                <a:spcPct val="120000"/>
              </a:lnSpc>
              <a:spcAft>
                <a:spcPts val="600"/>
              </a:spcAft>
              <a:buFont typeface="Symbol" panose="05050102010706020507" pitchFamily="18" charset="2"/>
              <a:buChar char=""/>
            </a:pPr>
            <a:r>
              <a:rPr lang="en-GB" sz="2600" dirty="0"/>
              <a:t>Ultimately, we recognise that we are all accountable to the people of Greater Manchester, and this framing will guide all our work.   </a:t>
            </a:r>
          </a:p>
        </p:txBody>
      </p:sp>
      <p:pic>
        <p:nvPicPr>
          <p:cNvPr id="3" name="Graphic 2">
            <a:extLst>
              <a:ext uri="{FF2B5EF4-FFF2-40B4-BE49-F238E27FC236}">
                <a16:creationId xmlns:a16="http://schemas.microsoft.com/office/drawing/2014/main" id="{668C6ED5-32C8-508C-D8DB-08A48800DD8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36201" y="309561"/>
            <a:ext cx="1439862" cy="1060363"/>
          </a:xfrm>
          <a:prstGeom prst="rect">
            <a:avLst/>
          </a:prstGeom>
        </p:spPr>
      </p:pic>
    </p:spTree>
    <p:extLst>
      <p:ext uri="{BB962C8B-B14F-4D97-AF65-F5344CB8AC3E}">
        <p14:creationId xmlns:p14="http://schemas.microsoft.com/office/powerpoint/2010/main" val="2722207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82E991F-DEA7-9FA3-0D3E-A7BD65C0A5FA}"/>
              </a:ext>
            </a:extLst>
          </p:cNvPr>
          <p:cNvSpPr>
            <a:spLocks noGrp="1"/>
          </p:cNvSpPr>
          <p:nvPr>
            <p:ph sz="half" idx="1"/>
          </p:nvPr>
        </p:nvSpPr>
        <p:spPr>
          <a:xfrm>
            <a:off x="838200" y="555171"/>
            <a:ext cx="10744200" cy="5621792"/>
          </a:xfrm>
        </p:spPr>
        <p:txBody>
          <a:bodyPr>
            <a:normAutofit/>
          </a:bodyPr>
          <a:lstStyle/>
          <a:p>
            <a:pPr marL="0" indent="0">
              <a:spcAft>
                <a:spcPts val="600"/>
              </a:spcAft>
              <a:buNone/>
            </a:pPr>
            <a:r>
              <a:rPr lang="en-GB" sz="6000" dirty="0">
                <a:solidFill>
                  <a:srgbClr val="1B5036"/>
                </a:solidFill>
              </a:rPr>
              <a:t>Trust</a:t>
            </a:r>
            <a:r>
              <a:rPr lang="en-GB" sz="3600" dirty="0">
                <a:solidFill>
                  <a:srgbClr val="1B5036"/>
                </a:solidFill>
              </a:rPr>
              <a:t> </a:t>
            </a:r>
          </a:p>
          <a:p>
            <a:pPr marL="0" indent="0">
              <a:spcAft>
                <a:spcPts val="600"/>
              </a:spcAft>
              <a:buNone/>
            </a:pPr>
            <a:r>
              <a:rPr lang="en-GB" b="1" dirty="0">
                <a:solidFill>
                  <a:srgbClr val="F36A24"/>
                </a:solidFill>
              </a:rPr>
              <a:t>We commit to create conditions of mutual trust and understanding.</a:t>
            </a:r>
            <a:endParaRPr lang="en-GB" dirty="0">
              <a:solidFill>
                <a:srgbClr val="F36A24"/>
              </a:solidFill>
            </a:endParaRPr>
          </a:p>
          <a:p>
            <a:pPr marL="397800" indent="-457200">
              <a:lnSpc>
                <a:spcPct val="100000"/>
              </a:lnSpc>
              <a:spcAft>
                <a:spcPts val="600"/>
              </a:spcAft>
              <a:buFont typeface="Symbol" panose="05050102010706020507" pitchFamily="18" charset="2"/>
              <a:buChar char=""/>
            </a:pPr>
            <a:r>
              <a:rPr lang="en-GB" sz="2300" dirty="0"/>
              <a:t>Building trust must be the foundation of everything we do. </a:t>
            </a:r>
          </a:p>
          <a:p>
            <a:pPr marL="397800" indent="-457200">
              <a:lnSpc>
                <a:spcPct val="100000"/>
              </a:lnSpc>
              <a:spcAft>
                <a:spcPts val="600"/>
              </a:spcAft>
              <a:buFont typeface="Symbol" panose="05050102010706020507" pitchFamily="18" charset="2"/>
              <a:buChar char=""/>
            </a:pPr>
            <a:r>
              <a:rPr lang="en-GB" sz="2300" dirty="0"/>
              <a:t>We know that trust is not automatic; it grows over time as our actions make clear our commitments to each other, and the people of Greater Manchester. </a:t>
            </a:r>
          </a:p>
          <a:p>
            <a:pPr marL="397800" indent="-457200">
              <a:lnSpc>
                <a:spcPct val="100000"/>
              </a:lnSpc>
              <a:spcAft>
                <a:spcPts val="600"/>
              </a:spcAft>
              <a:buFont typeface="Symbol" panose="05050102010706020507" pitchFamily="18" charset="2"/>
              <a:buChar char=""/>
            </a:pPr>
            <a:r>
              <a:rPr lang="en-GB" sz="2300" dirty="0"/>
              <a:t>Building trust allows us to have authentic conversations, take bold steps, and hold each other to account. </a:t>
            </a:r>
          </a:p>
          <a:p>
            <a:pPr marL="397800" indent="-457200">
              <a:lnSpc>
                <a:spcPct val="100000"/>
              </a:lnSpc>
              <a:spcAft>
                <a:spcPts val="600"/>
              </a:spcAft>
              <a:buFont typeface="Symbol" panose="05050102010706020507" pitchFamily="18" charset="2"/>
              <a:buChar char=""/>
            </a:pPr>
            <a:r>
              <a:rPr lang="en-GB" sz="2300" dirty="0"/>
              <a:t>Through consistent action in line with our shared values, understanding, and empathy about the contexts we each work in, we can create the trust across our diverse organisations and communities.</a:t>
            </a:r>
          </a:p>
        </p:txBody>
      </p:sp>
      <p:pic>
        <p:nvPicPr>
          <p:cNvPr id="3" name="Graphic 2">
            <a:extLst>
              <a:ext uri="{FF2B5EF4-FFF2-40B4-BE49-F238E27FC236}">
                <a16:creationId xmlns:a16="http://schemas.microsoft.com/office/drawing/2014/main" id="{0EE21FFE-C8E0-708B-F287-3E473A6AD5E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88501" y="333374"/>
            <a:ext cx="2151062" cy="1217268"/>
          </a:xfrm>
          <a:prstGeom prst="rect">
            <a:avLst/>
          </a:prstGeom>
        </p:spPr>
      </p:pic>
    </p:spTree>
    <p:extLst>
      <p:ext uri="{BB962C8B-B14F-4D97-AF65-F5344CB8AC3E}">
        <p14:creationId xmlns:p14="http://schemas.microsoft.com/office/powerpoint/2010/main" val="2130601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4C6916F4-057E-793D-D887-01960D47B99A}"/>
              </a:ext>
            </a:extLst>
          </p:cNvPr>
          <p:cNvSpPr/>
          <p:nvPr/>
        </p:nvSpPr>
        <p:spPr>
          <a:xfrm>
            <a:off x="368300" y="431800"/>
            <a:ext cx="11342915" cy="861618"/>
          </a:xfrm>
          <a:prstGeom prst="rect">
            <a:avLst/>
          </a:prstGeom>
          <a:solidFill>
            <a:srgbClr val="003C40"/>
          </a:solidFill>
          <a:ln>
            <a:solidFill>
              <a:srgbClr val="1B50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76037D65-F0C7-98FF-9C37-DB3020F8D773}"/>
              </a:ext>
            </a:extLst>
          </p:cNvPr>
          <p:cNvSpPr txBox="1">
            <a:spLocks/>
          </p:cNvSpPr>
          <p:nvPr/>
        </p:nvSpPr>
        <p:spPr>
          <a:xfrm>
            <a:off x="480784" y="-286869"/>
            <a:ext cx="9144000"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95000"/>
                    <a:lumOff val="5000"/>
                  </a:schemeClr>
                </a:solidFill>
                <a:latin typeface="+mj-lt"/>
                <a:ea typeface="+mj-ea"/>
                <a:cs typeface="+mj-cs"/>
              </a:defRPr>
            </a:lvl1pPr>
          </a:lstStyle>
          <a:p>
            <a:r>
              <a:rPr lang="en-GB" dirty="0">
                <a:solidFill>
                  <a:srgbClr val="F7F5F2"/>
                </a:solidFill>
              </a:rPr>
              <a:t>Our Three Shared Priority Areas</a:t>
            </a:r>
          </a:p>
        </p:txBody>
      </p:sp>
      <p:cxnSp>
        <p:nvCxnSpPr>
          <p:cNvPr id="5" name="Straight Connector 4">
            <a:extLst>
              <a:ext uri="{FF2B5EF4-FFF2-40B4-BE49-F238E27FC236}">
                <a16:creationId xmlns:a16="http://schemas.microsoft.com/office/drawing/2014/main" id="{9946420B-1E45-EC2D-11C6-2A3FAE429024}"/>
              </a:ext>
            </a:extLst>
          </p:cNvPr>
          <p:cNvCxnSpPr>
            <a:cxnSpLocks/>
          </p:cNvCxnSpPr>
          <p:nvPr/>
        </p:nvCxnSpPr>
        <p:spPr>
          <a:xfrm>
            <a:off x="4383840" y="1811375"/>
            <a:ext cx="0" cy="4185007"/>
          </a:xfrm>
          <a:prstGeom prst="line">
            <a:avLst/>
          </a:prstGeom>
          <a:ln w="38100">
            <a:solidFill>
              <a:srgbClr val="308B5A"/>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B865C6E4-B57B-AF12-E46D-6F5850139DB6}"/>
              </a:ext>
            </a:extLst>
          </p:cNvPr>
          <p:cNvCxnSpPr>
            <a:cxnSpLocks/>
          </p:cNvCxnSpPr>
          <p:nvPr/>
        </p:nvCxnSpPr>
        <p:spPr>
          <a:xfrm>
            <a:off x="8047741" y="1860192"/>
            <a:ext cx="0" cy="4185007"/>
          </a:xfrm>
          <a:prstGeom prst="line">
            <a:avLst/>
          </a:prstGeom>
          <a:ln w="38100">
            <a:solidFill>
              <a:srgbClr val="29B6BF"/>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FEAE865-84A9-11CE-8D67-E8D01AD88A23}"/>
              </a:ext>
            </a:extLst>
          </p:cNvPr>
          <p:cNvSpPr txBox="1"/>
          <p:nvPr/>
        </p:nvSpPr>
        <p:spPr>
          <a:xfrm>
            <a:off x="702104" y="1793906"/>
            <a:ext cx="2793838" cy="1137736"/>
          </a:xfrm>
          <a:prstGeom prst="rect">
            <a:avLst/>
          </a:prstGeom>
          <a:noFill/>
        </p:spPr>
        <p:txBody>
          <a:bodyPr wrap="square" rtlCol="0">
            <a:spAutoFit/>
          </a:bodyPr>
          <a:lstStyle/>
          <a:p>
            <a:r>
              <a:rPr lang="en-GB" sz="3200" b="1" dirty="0">
                <a:solidFill>
                  <a:srgbClr val="F36A24"/>
                </a:solidFill>
              </a:rPr>
              <a:t>1. Involve and Devolve</a:t>
            </a:r>
          </a:p>
        </p:txBody>
      </p:sp>
      <p:sp>
        <p:nvSpPr>
          <p:cNvPr id="8" name="TextBox 7">
            <a:extLst>
              <a:ext uri="{FF2B5EF4-FFF2-40B4-BE49-F238E27FC236}">
                <a16:creationId xmlns:a16="http://schemas.microsoft.com/office/drawing/2014/main" id="{53265F3D-24CD-02DE-86D6-1B641EE0CE2C}"/>
              </a:ext>
            </a:extLst>
          </p:cNvPr>
          <p:cNvSpPr txBox="1"/>
          <p:nvPr/>
        </p:nvSpPr>
        <p:spPr>
          <a:xfrm>
            <a:off x="4769265" y="1811375"/>
            <a:ext cx="2793838" cy="1137736"/>
          </a:xfrm>
          <a:prstGeom prst="rect">
            <a:avLst/>
          </a:prstGeom>
          <a:noFill/>
        </p:spPr>
        <p:txBody>
          <a:bodyPr wrap="square" rtlCol="0">
            <a:spAutoFit/>
          </a:bodyPr>
          <a:lstStyle/>
          <a:p>
            <a:r>
              <a:rPr lang="en-GB" sz="3200" b="1" dirty="0">
                <a:solidFill>
                  <a:srgbClr val="308B5A"/>
                </a:solidFill>
              </a:rPr>
              <a:t>2. Resource and Enable</a:t>
            </a:r>
          </a:p>
        </p:txBody>
      </p:sp>
      <p:sp>
        <p:nvSpPr>
          <p:cNvPr id="9" name="TextBox 8">
            <a:extLst>
              <a:ext uri="{FF2B5EF4-FFF2-40B4-BE49-F238E27FC236}">
                <a16:creationId xmlns:a16="http://schemas.microsoft.com/office/drawing/2014/main" id="{271107D5-BCF6-0260-8ECB-2792549E8757}"/>
              </a:ext>
            </a:extLst>
          </p:cNvPr>
          <p:cNvSpPr txBox="1"/>
          <p:nvPr/>
        </p:nvSpPr>
        <p:spPr>
          <a:xfrm>
            <a:off x="8483293" y="1811375"/>
            <a:ext cx="2793838" cy="1137736"/>
          </a:xfrm>
          <a:prstGeom prst="rect">
            <a:avLst/>
          </a:prstGeom>
          <a:noFill/>
        </p:spPr>
        <p:txBody>
          <a:bodyPr wrap="square" rtlCol="0">
            <a:spAutoFit/>
          </a:bodyPr>
          <a:lstStyle/>
          <a:p>
            <a:r>
              <a:rPr lang="en-GB" sz="3200" b="1" dirty="0">
                <a:solidFill>
                  <a:srgbClr val="29B6BF"/>
                </a:solidFill>
              </a:rPr>
              <a:t>3. Recognise and Value</a:t>
            </a:r>
          </a:p>
        </p:txBody>
      </p:sp>
      <p:cxnSp>
        <p:nvCxnSpPr>
          <p:cNvPr id="10" name="Straight Connector 9">
            <a:extLst>
              <a:ext uri="{FF2B5EF4-FFF2-40B4-BE49-F238E27FC236}">
                <a16:creationId xmlns:a16="http://schemas.microsoft.com/office/drawing/2014/main" id="{B19CF22F-029C-F0A5-0EA8-9070FA1A39DA}"/>
              </a:ext>
            </a:extLst>
          </p:cNvPr>
          <p:cNvCxnSpPr>
            <a:cxnSpLocks/>
          </p:cNvCxnSpPr>
          <p:nvPr/>
        </p:nvCxnSpPr>
        <p:spPr>
          <a:xfrm>
            <a:off x="480784" y="1860193"/>
            <a:ext cx="0" cy="4185007"/>
          </a:xfrm>
          <a:prstGeom prst="line">
            <a:avLst/>
          </a:prstGeom>
          <a:ln w="38100">
            <a:solidFill>
              <a:srgbClr val="F36A24"/>
            </a:solidFill>
          </a:ln>
        </p:spPr>
        <p:style>
          <a:lnRef idx="2">
            <a:schemeClr val="accent1"/>
          </a:lnRef>
          <a:fillRef idx="0">
            <a:schemeClr val="accent1"/>
          </a:fillRef>
          <a:effectRef idx="1">
            <a:schemeClr val="accent1"/>
          </a:effectRef>
          <a:fontRef idx="minor">
            <a:schemeClr val="tx1"/>
          </a:fontRef>
        </p:style>
      </p:cxnSp>
      <p:pic>
        <p:nvPicPr>
          <p:cNvPr id="13" name="Graphic 12">
            <a:extLst>
              <a:ext uri="{FF2B5EF4-FFF2-40B4-BE49-F238E27FC236}">
                <a16:creationId xmlns:a16="http://schemas.microsoft.com/office/drawing/2014/main" id="{FFE0CE35-5C25-0396-C749-48CA376F852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69417" y="3602931"/>
            <a:ext cx="2987913" cy="2308677"/>
          </a:xfrm>
          <a:prstGeom prst="rect">
            <a:avLst/>
          </a:prstGeom>
        </p:spPr>
      </p:pic>
      <p:pic>
        <p:nvPicPr>
          <p:cNvPr id="23" name="Graphic 22">
            <a:extLst>
              <a:ext uri="{FF2B5EF4-FFF2-40B4-BE49-F238E27FC236}">
                <a16:creationId xmlns:a16="http://schemas.microsoft.com/office/drawing/2014/main" id="{697F0DEF-C1EF-B068-F2E6-703F1FDF87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26440" y="3535619"/>
            <a:ext cx="2539065" cy="2308677"/>
          </a:xfrm>
          <a:prstGeom prst="rect">
            <a:avLst/>
          </a:prstGeom>
        </p:spPr>
      </p:pic>
      <p:pic>
        <p:nvPicPr>
          <p:cNvPr id="25" name="Graphic 24">
            <a:extLst>
              <a:ext uri="{FF2B5EF4-FFF2-40B4-BE49-F238E27FC236}">
                <a16:creationId xmlns:a16="http://schemas.microsoft.com/office/drawing/2014/main" id="{E7B4C8F9-2722-AD91-8D3B-8FD2C4421B0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61478" y="3351073"/>
            <a:ext cx="1614385" cy="2634283"/>
          </a:xfrm>
          <a:prstGeom prst="rect">
            <a:avLst/>
          </a:prstGeom>
        </p:spPr>
      </p:pic>
      <p:sp>
        <p:nvSpPr>
          <p:cNvPr id="26" name="Rectangle 25">
            <a:extLst>
              <a:ext uri="{FF2B5EF4-FFF2-40B4-BE49-F238E27FC236}">
                <a16:creationId xmlns:a16="http://schemas.microsoft.com/office/drawing/2014/main" id="{2731F3B7-F980-2617-F075-62E0E876968C}"/>
              </a:ext>
            </a:extLst>
          </p:cNvPr>
          <p:cNvSpPr/>
          <p:nvPr/>
        </p:nvSpPr>
        <p:spPr>
          <a:xfrm>
            <a:off x="0" y="6045200"/>
            <a:ext cx="9737272" cy="812800"/>
          </a:xfrm>
          <a:prstGeom prst="rect">
            <a:avLst/>
          </a:prstGeom>
          <a:solidFill>
            <a:srgbClr val="F7F5F2"/>
          </a:solidFill>
          <a:ln>
            <a:solidFill>
              <a:srgbClr val="F7F5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98997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11022-B970-EF08-6A7B-BF76A17A4C6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62C5C3B-36C1-E9B9-A760-06BC32EFC162}"/>
              </a:ext>
            </a:extLst>
          </p:cNvPr>
          <p:cNvSpPr>
            <a:spLocks noGrp="1"/>
          </p:cNvSpPr>
          <p:nvPr>
            <p:ph type="title"/>
          </p:nvPr>
        </p:nvSpPr>
        <p:spPr/>
        <p:txBody>
          <a:bodyPr/>
          <a:lstStyle/>
          <a:p>
            <a:r>
              <a:rPr lang="en-GB" dirty="0">
                <a:solidFill>
                  <a:srgbClr val="F36A24"/>
                </a:solidFill>
              </a:rPr>
              <a:t>1. Involve &amp; Devolve</a:t>
            </a:r>
          </a:p>
        </p:txBody>
      </p:sp>
      <p:sp>
        <p:nvSpPr>
          <p:cNvPr id="5" name="Content Placeholder 4">
            <a:extLst>
              <a:ext uri="{FF2B5EF4-FFF2-40B4-BE49-F238E27FC236}">
                <a16:creationId xmlns:a16="http://schemas.microsoft.com/office/drawing/2014/main" id="{6A57DA83-A176-B363-64D7-299A3AA82055}"/>
              </a:ext>
            </a:extLst>
          </p:cNvPr>
          <p:cNvSpPr>
            <a:spLocks noGrp="1"/>
          </p:cNvSpPr>
          <p:nvPr>
            <p:ph sz="half" idx="1"/>
          </p:nvPr>
        </p:nvSpPr>
        <p:spPr>
          <a:xfrm>
            <a:off x="838199" y="1484821"/>
            <a:ext cx="10515602" cy="1325563"/>
          </a:xfrm>
        </p:spPr>
        <p:txBody>
          <a:bodyPr>
            <a:normAutofit fontScale="85000" lnSpcReduction="10000"/>
          </a:bodyPr>
          <a:lstStyle/>
          <a:p>
            <a:pPr marL="0" indent="0">
              <a:lnSpc>
                <a:spcPct val="120000"/>
              </a:lnSpc>
              <a:buNone/>
            </a:pPr>
            <a:r>
              <a:rPr lang="en-GB" sz="3300" b="1" dirty="0">
                <a:solidFill>
                  <a:schemeClr val="tx1">
                    <a:lumMod val="85000"/>
                    <a:lumOff val="15000"/>
                  </a:schemeClr>
                </a:solidFill>
                <a:latin typeface="Aptos" panose="020B0004020202020204" pitchFamily="34" charset="0"/>
              </a:rPr>
              <a:t>Shifting more power into communities </a:t>
            </a:r>
            <a:r>
              <a:rPr lang="en-GB" sz="3300" dirty="0">
                <a:solidFill>
                  <a:schemeClr val="tx1">
                    <a:lumMod val="85000"/>
                    <a:lumOff val="15000"/>
                  </a:schemeClr>
                </a:solidFill>
                <a:latin typeface="Aptos" panose="020B0004020202020204" pitchFamily="34" charset="0"/>
              </a:rPr>
              <a:t>and </a:t>
            </a:r>
            <a:r>
              <a:rPr lang="en-GB" sz="3300" b="1" dirty="0">
                <a:solidFill>
                  <a:schemeClr val="tx1">
                    <a:lumMod val="85000"/>
                    <a:lumOff val="15000"/>
                  </a:schemeClr>
                </a:solidFill>
                <a:latin typeface="Aptos" panose="020B0004020202020204" pitchFamily="34" charset="0"/>
              </a:rPr>
              <a:t>strengthening VCFSE participation in decision-making.</a:t>
            </a:r>
            <a:endParaRPr lang="en-GB" sz="3300" dirty="0">
              <a:solidFill>
                <a:schemeClr val="tx1">
                  <a:lumMod val="85000"/>
                  <a:lumOff val="15000"/>
                </a:schemeClr>
              </a:solidFill>
              <a:latin typeface="Aptos" panose="020B0004020202020204" pitchFamily="34" charset="0"/>
            </a:endParaRPr>
          </a:p>
          <a:p>
            <a:endParaRPr lang="en-GB" dirty="0"/>
          </a:p>
        </p:txBody>
      </p:sp>
      <p:sp>
        <p:nvSpPr>
          <p:cNvPr id="6" name="Content Placeholder 5">
            <a:extLst>
              <a:ext uri="{FF2B5EF4-FFF2-40B4-BE49-F238E27FC236}">
                <a16:creationId xmlns:a16="http://schemas.microsoft.com/office/drawing/2014/main" id="{1CB39886-C099-662B-0D8B-BC969E76AAAC}"/>
              </a:ext>
            </a:extLst>
          </p:cNvPr>
          <p:cNvSpPr>
            <a:spLocks noGrp="1"/>
          </p:cNvSpPr>
          <p:nvPr>
            <p:ph sz="half" idx="2"/>
          </p:nvPr>
        </p:nvSpPr>
        <p:spPr>
          <a:xfrm>
            <a:off x="947056" y="2674711"/>
            <a:ext cx="8458202" cy="3334204"/>
          </a:xfrm>
        </p:spPr>
        <p:txBody>
          <a:bodyPr>
            <a:normAutofit fontScale="85000" lnSpcReduction="10000"/>
          </a:bodyPr>
          <a:lstStyle/>
          <a:p>
            <a:pPr marL="0" indent="0">
              <a:buNone/>
            </a:pPr>
            <a:r>
              <a:rPr lang="en-GB" dirty="0">
                <a:solidFill>
                  <a:srgbClr val="1B5036"/>
                </a:solidFill>
              </a:rPr>
              <a:t>Headline commitments:</a:t>
            </a:r>
          </a:p>
          <a:p>
            <a:pPr>
              <a:lnSpc>
                <a:spcPct val="110000"/>
              </a:lnSpc>
            </a:pPr>
            <a:r>
              <a:rPr lang="en-GB" dirty="0">
                <a:solidFill>
                  <a:srgbClr val="F36A24"/>
                </a:solidFill>
              </a:rPr>
              <a:t>We will give more power to communities by building participation approaches with people and VCFSE organisations, </a:t>
            </a:r>
            <a:r>
              <a:rPr lang="en-GB" dirty="0">
                <a:solidFill>
                  <a:schemeClr val="tx1">
                    <a:lumMod val="85000"/>
                    <a:lumOff val="15000"/>
                  </a:schemeClr>
                </a:solidFill>
              </a:rPr>
              <a:t>so that people can shape their own futures, rather than be recipients of decisions made elsewhere. </a:t>
            </a:r>
          </a:p>
          <a:p>
            <a:pPr>
              <a:lnSpc>
                <a:spcPct val="110000"/>
              </a:lnSpc>
            </a:pPr>
            <a:r>
              <a:rPr lang="en-GB" dirty="0">
                <a:solidFill>
                  <a:srgbClr val="F36A24"/>
                </a:solidFill>
              </a:rPr>
              <a:t>We will make sure the VCFSE sector is involved in more decision-making </a:t>
            </a:r>
            <a:r>
              <a:rPr lang="en-GB" dirty="0">
                <a:solidFill>
                  <a:schemeClr val="tx1">
                    <a:lumMod val="85000"/>
                    <a:lumOff val="15000"/>
                  </a:schemeClr>
                </a:solidFill>
              </a:rPr>
              <a:t>groups, boards and programmes, with support for VCFSE representatives.</a:t>
            </a:r>
          </a:p>
          <a:p>
            <a:endParaRPr lang="en-GB" dirty="0"/>
          </a:p>
        </p:txBody>
      </p:sp>
      <p:pic>
        <p:nvPicPr>
          <p:cNvPr id="7" name="Graphic 6">
            <a:extLst>
              <a:ext uri="{FF2B5EF4-FFF2-40B4-BE49-F238E27FC236}">
                <a16:creationId xmlns:a16="http://schemas.microsoft.com/office/drawing/2014/main" id="{5D7667AE-1115-646C-270D-D97E248EDE0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46339" y="3624943"/>
            <a:ext cx="3344627" cy="3067957"/>
          </a:xfrm>
          <a:prstGeom prst="rect">
            <a:avLst/>
          </a:prstGeom>
        </p:spPr>
      </p:pic>
    </p:spTree>
    <p:extLst>
      <p:ext uri="{BB962C8B-B14F-4D97-AF65-F5344CB8AC3E}">
        <p14:creationId xmlns:p14="http://schemas.microsoft.com/office/powerpoint/2010/main" val="2176051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0778F-43FC-B612-2D25-2BD9CC96064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962B520-CA9E-398E-CA00-D3E2D3F76CB7}"/>
              </a:ext>
            </a:extLst>
          </p:cNvPr>
          <p:cNvSpPr>
            <a:spLocks noGrp="1"/>
          </p:cNvSpPr>
          <p:nvPr>
            <p:ph type="title"/>
          </p:nvPr>
        </p:nvSpPr>
        <p:spPr/>
        <p:txBody>
          <a:bodyPr/>
          <a:lstStyle/>
          <a:p>
            <a:r>
              <a:rPr lang="en-GB" dirty="0">
                <a:solidFill>
                  <a:srgbClr val="F36A24"/>
                </a:solidFill>
              </a:rPr>
              <a:t>1. Involve &amp; Devolve</a:t>
            </a:r>
          </a:p>
        </p:txBody>
      </p:sp>
      <p:sp>
        <p:nvSpPr>
          <p:cNvPr id="2" name="Content Placeholder 3">
            <a:extLst>
              <a:ext uri="{FF2B5EF4-FFF2-40B4-BE49-F238E27FC236}">
                <a16:creationId xmlns:a16="http://schemas.microsoft.com/office/drawing/2014/main" id="{11C50452-4EFA-FE5D-4BE1-9127E96D34FA}"/>
              </a:ext>
            </a:extLst>
          </p:cNvPr>
          <p:cNvSpPr>
            <a:spLocks noGrp="1"/>
          </p:cNvSpPr>
          <p:nvPr>
            <p:ph idx="1"/>
          </p:nvPr>
        </p:nvSpPr>
        <p:spPr>
          <a:xfrm>
            <a:off x="838200" y="1690688"/>
            <a:ext cx="10515600" cy="3958805"/>
          </a:xfrm>
        </p:spPr>
        <p:txBody>
          <a:bodyPr>
            <a:normAutofit fontScale="85000" lnSpcReduction="20000"/>
          </a:bodyPr>
          <a:lstStyle/>
          <a:p>
            <a:pPr marL="0" indent="0">
              <a:lnSpc>
                <a:spcPct val="110000"/>
              </a:lnSpc>
              <a:spcAft>
                <a:spcPts val="1200"/>
              </a:spcAft>
              <a:buNone/>
            </a:pPr>
            <a:r>
              <a:rPr lang="en-GB" sz="3000" dirty="0">
                <a:solidFill>
                  <a:schemeClr val="tx1"/>
                </a:solidFill>
              </a:rPr>
              <a:t>Accord signatories have committed to:</a:t>
            </a:r>
          </a:p>
          <a:p>
            <a:pPr>
              <a:lnSpc>
                <a:spcPct val="110000"/>
              </a:lnSpc>
            </a:pPr>
            <a:r>
              <a:rPr lang="en-GB" dirty="0">
                <a:latin typeface="Aptos" panose="020B0004020202020204" pitchFamily="34" charset="0"/>
              </a:rPr>
              <a:t>Put communities first and focus on their strengths and potential.</a:t>
            </a:r>
          </a:p>
          <a:p>
            <a:pPr>
              <a:lnSpc>
                <a:spcPct val="110000"/>
              </a:lnSpc>
            </a:pPr>
            <a:r>
              <a:rPr lang="en-GB" dirty="0">
                <a:latin typeface="Aptos" panose="020B0004020202020204" pitchFamily="34" charset="0"/>
              </a:rPr>
              <a:t>Ensure diverse leadership, with leaders that help challenge unfair systems.</a:t>
            </a:r>
          </a:p>
          <a:p>
            <a:pPr>
              <a:lnSpc>
                <a:spcPct val="110000"/>
              </a:lnSpc>
            </a:pPr>
            <a:r>
              <a:rPr lang="en-GB" dirty="0">
                <a:latin typeface="Aptos" panose="020B0004020202020204" pitchFamily="34" charset="0"/>
              </a:rPr>
              <a:t>Ensure people with lived experience are involved in decisions at every level. </a:t>
            </a:r>
          </a:p>
          <a:p>
            <a:pPr>
              <a:lnSpc>
                <a:spcPct val="110000"/>
              </a:lnSpc>
            </a:pPr>
            <a:r>
              <a:rPr lang="en-GB" dirty="0">
                <a:latin typeface="Aptos" panose="020B0004020202020204" pitchFamily="34" charset="0"/>
              </a:rPr>
              <a:t>Reduce barriers that stop small or grassroots groups from taking part.</a:t>
            </a:r>
          </a:p>
          <a:p>
            <a:pPr>
              <a:lnSpc>
                <a:spcPct val="110000"/>
              </a:lnSpc>
            </a:pPr>
            <a:r>
              <a:rPr lang="en-GB" dirty="0">
                <a:latin typeface="Aptos" panose="020B0004020202020204" pitchFamily="34" charset="0"/>
              </a:rPr>
              <a:t>Build collective leadership that supports our shared priorities. </a:t>
            </a:r>
          </a:p>
          <a:p>
            <a:pPr>
              <a:lnSpc>
                <a:spcPct val="110000"/>
              </a:lnSpc>
            </a:pPr>
            <a:r>
              <a:rPr lang="en-GB" dirty="0">
                <a:latin typeface="Aptos" panose="020B0004020202020204" pitchFamily="34" charset="0"/>
              </a:rPr>
              <a:t>Support communities to own assets, such as community centres, in their area, or lead development projects in their community.</a:t>
            </a:r>
          </a:p>
        </p:txBody>
      </p:sp>
    </p:spTree>
    <p:extLst>
      <p:ext uri="{BB962C8B-B14F-4D97-AF65-F5344CB8AC3E}">
        <p14:creationId xmlns:p14="http://schemas.microsoft.com/office/powerpoint/2010/main" val="998525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00CAC-38F4-0E01-D804-86DAD561312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E387D29-9740-BB64-C321-969BA128EBEB}"/>
              </a:ext>
            </a:extLst>
          </p:cNvPr>
          <p:cNvSpPr>
            <a:spLocks noGrp="1"/>
          </p:cNvSpPr>
          <p:nvPr>
            <p:ph type="title"/>
          </p:nvPr>
        </p:nvSpPr>
        <p:spPr/>
        <p:txBody>
          <a:bodyPr/>
          <a:lstStyle/>
          <a:p>
            <a:r>
              <a:rPr lang="en-GB" dirty="0">
                <a:solidFill>
                  <a:srgbClr val="308B5A"/>
                </a:solidFill>
              </a:rPr>
              <a:t>2. Resource &amp; Enable</a:t>
            </a:r>
          </a:p>
        </p:txBody>
      </p:sp>
      <p:sp>
        <p:nvSpPr>
          <p:cNvPr id="5" name="Content Placeholder 4">
            <a:extLst>
              <a:ext uri="{FF2B5EF4-FFF2-40B4-BE49-F238E27FC236}">
                <a16:creationId xmlns:a16="http://schemas.microsoft.com/office/drawing/2014/main" id="{D36894CD-0503-49D9-7DAF-CBE3BCF8F73C}"/>
              </a:ext>
            </a:extLst>
          </p:cNvPr>
          <p:cNvSpPr>
            <a:spLocks noGrp="1"/>
          </p:cNvSpPr>
          <p:nvPr>
            <p:ph sz="half" idx="1"/>
          </p:nvPr>
        </p:nvSpPr>
        <p:spPr>
          <a:xfrm>
            <a:off x="838199" y="1484821"/>
            <a:ext cx="10515602" cy="1325563"/>
          </a:xfrm>
        </p:spPr>
        <p:txBody>
          <a:bodyPr>
            <a:normAutofit/>
          </a:bodyPr>
          <a:lstStyle/>
          <a:p>
            <a:pPr marL="0" indent="0">
              <a:lnSpc>
                <a:spcPct val="120000"/>
              </a:lnSpc>
              <a:buNone/>
            </a:pPr>
            <a:r>
              <a:rPr lang="en-GB" sz="2600" b="1" dirty="0">
                <a:solidFill>
                  <a:schemeClr val="tx1"/>
                </a:solidFill>
                <a:latin typeface="Aptos" panose="020B0004020202020204" pitchFamily="34" charset="0"/>
              </a:rPr>
              <a:t>Supporting more fair, flexible and sustainable funding</a:t>
            </a:r>
            <a:r>
              <a:rPr lang="en-GB" sz="2600" dirty="0">
                <a:solidFill>
                  <a:schemeClr val="tx1"/>
                </a:solidFill>
                <a:latin typeface="Aptos" panose="020B0004020202020204" pitchFamily="34" charset="0"/>
              </a:rPr>
              <a:t> for VCFSE organisations – and keeping </a:t>
            </a:r>
            <a:r>
              <a:rPr lang="en-GB" sz="2600" b="1" dirty="0">
                <a:solidFill>
                  <a:schemeClr val="tx1"/>
                </a:solidFill>
                <a:latin typeface="Aptos" panose="020B0004020202020204" pitchFamily="34" charset="0"/>
              </a:rPr>
              <a:t>more investment local.</a:t>
            </a:r>
          </a:p>
        </p:txBody>
      </p:sp>
      <p:sp>
        <p:nvSpPr>
          <p:cNvPr id="6" name="Content Placeholder 5">
            <a:extLst>
              <a:ext uri="{FF2B5EF4-FFF2-40B4-BE49-F238E27FC236}">
                <a16:creationId xmlns:a16="http://schemas.microsoft.com/office/drawing/2014/main" id="{A46B009F-1223-57D7-4CE6-4EE91C128055}"/>
              </a:ext>
            </a:extLst>
          </p:cNvPr>
          <p:cNvSpPr>
            <a:spLocks noGrp="1"/>
          </p:cNvSpPr>
          <p:nvPr>
            <p:ph sz="half" idx="2"/>
          </p:nvPr>
        </p:nvSpPr>
        <p:spPr>
          <a:xfrm>
            <a:off x="914399" y="2914196"/>
            <a:ext cx="7609115" cy="3334204"/>
          </a:xfrm>
        </p:spPr>
        <p:txBody>
          <a:bodyPr>
            <a:normAutofit/>
          </a:bodyPr>
          <a:lstStyle/>
          <a:p>
            <a:pPr marL="0" indent="0">
              <a:buNone/>
            </a:pPr>
            <a:r>
              <a:rPr lang="en-GB" sz="2400" dirty="0">
                <a:solidFill>
                  <a:srgbClr val="1B5036"/>
                </a:solidFill>
              </a:rPr>
              <a:t>Headline commitments:</a:t>
            </a:r>
          </a:p>
          <a:p>
            <a:pPr>
              <a:lnSpc>
                <a:spcPct val="110000"/>
              </a:lnSpc>
            </a:pPr>
            <a:r>
              <a:rPr lang="en-GB" sz="2400" dirty="0"/>
              <a:t>We </a:t>
            </a:r>
            <a:r>
              <a:rPr lang="en-GB" sz="2400" dirty="0">
                <a:solidFill>
                  <a:srgbClr val="308B5A"/>
                </a:solidFill>
              </a:rPr>
              <a:t>will increase the proportion of public money that goes to VCFSE organisations </a:t>
            </a:r>
            <a:r>
              <a:rPr lang="en-GB" sz="2400" dirty="0"/>
              <a:t>so more money stays local, directly benefitting the area. </a:t>
            </a:r>
          </a:p>
          <a:p>
            <a:pPr>
              <a:lnSpc>
                <a:spcPct val="110000"/>
              </a:lnSpc>
            </a:pPr>
            <a:r>
              <a:rPr lang="en-GB" sz="2400" dirty="0"/>
              <a:t>We will </a:t>
            </a:r>
            <a:r>
              <a:rPr lang="en-GB" sz="2400" dirty="0">
                <a:solidFill>
                  <a:srgbClr val="308B5A"/>
                </a:solidFill>
              </a:rPr>
              <a:t>use the GMCA Fair Funding Protocol </a:t>
            </a:r>
            <a:r>
              <a:rPr lang="en-GB" sz="2400" dirty="0"/>
              <a:t>(or equivalent agreement) to support financial fairness, transparency and accountability.</a:t>
            </a:r>
          </a:p>
        </p:txBody>
      </p:sp>
      <p:pic>
        <p:nvPicPr>
          <p:cNvPr id="11" name="Graphic 10">
            <a:extLst>
              <a:ext uri="{FF2B5EF4-FFF2-40B4-BE49-F238E27FC236}">
                <a16:creationId xmlns:a16="http://schemas.microsoft.com/office/drawing/2014/main" id="{41FB15B7-5C20-0CA5-36A8-EF6537B04C9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694558" y="5373179"/>
            <a:ext cx="961460" cy="1325563"/>
          </a:xfrm>
          <a:prstGeom prst="rect">
            <a:avLst/>
          </a:prstGeom>
        </p:spPr>
      </p:pic>
      <p:pic>
        <p:nvPicPr>
          <p:cNvPr id="13" name="Graphic 12">
            <a:extLst>
              <a:ext uri="{FF2B5EF4-FFF2-40B4-BE49-F238E27FC236}">
                <a16:creationId xmlns:a16="http://schemas.microsoft.com/office/drawing/2014/main" id="{64647B7B-4875-DF96-A589-347D04575B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47195" y="4047617"/>
            <a:ext cx="2847111" cy="3080320"/>
          </a:xfrm>
          <a:prstGeom prst="rect">
            <a:avLst/>
          </a:prstGeom>
        </p:spPr>
      </p:pic>
    </p:spTree>
    <p:extLst>
      <p:ext uri="{BB962C8B-B14F-4D97-AF65-F5344CB8AC3E}">
        <p14:creationId xmlns:p14="http://schemas.microsoft.com/office/powerpoint/2010/main" val="3097861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A6D7A-F2A1-356B-4C97-732DAAE0D42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C847BA4-572C-EAA3-7EDB-2160726CF2B2}"/>
              </a:ext>
            </a:extLst>
          </p:cNvPr>
          <p:cNvSpPr>
            <a:spLocks noGrp="1"/>
          </p:cNvSpPr>
          <p:nvPr>
            <p:ph type="title"/>
          </p:nvPr>
        </p:nvSpPr>
        <p:spPr/>
        <p:txBody>
          <a:bodyPr/>
          <a:lstStyle/>
          <a:p>
            <a:r>
              <a:rPr lang="en-GB" dirty="0">
                <a:solidFill>
                  <a:srgbClr val="308B5A"/>
                </a:solidFill>
              </a:rPr>
              <a:t>2. Resource &amp; Enable</a:t>
            </a:r>
          </a:p>
        </p:txBody>
      </p:sp>
      <p:sp>
        <p:nvSpPr>
          <p:cNvPr id="2" name="Content Placeholder 3">
            <a:extLst>
              <a:ext uri="{FF2B5EF4-FFF2-40B4-BE49-F238E27FC236}">
                <a16:creationId xmlns:a16="http://schemas.microsoft.com/office/drawing/2014/main" id="{919017E2-7853-B512-6DB5-E112425544CA}"/>
              </a:ext>
            </a:extLst>
          </p:cNvPr>
          <p:cNvSpPr>
            <a:spLocks noGrp="1"/>
          </p:cNvSpPr>
          <p:nvPr>
            <p:ph idx="1"/>
          </p:nvPr>
        </p:nvSpPr>
        <p:spPr>
          <a:xfrm>
            <a:off x="838200" y="1690688"/>
            <a:ext cx="10515600" cy="4579483"/>
          </a:xfrm>
        </p:spPr>
        <p:txBody>
          <a:bodyPr>
            <a:normAutofit fontScale="77500" lnSpcReduction="20000"/>
          </a:bodyPr>
          <a:lstStyle/>
          <a:p>
            <a:pPr marL="0" indent="0">
              <a:lnSpc>
                <a:spcPct val="110000"/>
              </a:lnSpc>
              <a:spcAft>
                <a:spcPts val="1200"/>
              </a:spcAft>
              <a:buNone/>
            </a:pPr>
            <a:r>
              <a:rPr lang="en-GB" sz="3000" dirty="0">
                <a:solidFill>
                  <a:schemeClr val="tx1"/>
                </a:solidFill>
              </a:rPr>
              <a:t>Accord signatories have committed to:</a:t>
            </a:r>
          </a:p>
          <a:p>
            <a:pPr>
              <a:lnSpc>
                <a:spcPct val="110000"/>
              </a:lnSpc>
            </a:pPr>
            <a:r>
              <a:rPr lang="en-GB" dirty="0">
                <a:latin typeface="Aptos" panose="020B0004020202020204" pitchFamily="34" charset="0"/>
              </a:rPr>
              <a:t>Work together to increase long-term and flexible investment in VCFSE organisations and groups.</a:t>
            </a:r>
          </a:p>
          <a:p>
            <a:pPr>
              <a:lnSpc>
                <a:spcPct val="110000"/>
              </a:lnSpc>
            </a:pPr>
            <a:r>
              <a:rPr lang="en-GB" dirty="0">
                <a:latin typeface="Aptos" panose="020B0004020202020204" pitchFamily="34" charset="0"/>
              </a:rPr>
              <a:t>Give communities greater control of funding and involvement in decisions on how public money is spent.</a:t>
            </a:r>
          </a:p>
          <a:p>
            <a:pPr>
              <a:lnSpc>
                <a:spcPct val="110000"/>
              </a:lnSpc>
            </a:pPr>
            <a:r>
              <a:rPr lang="en-GB" dirty="0">
                <a:latin typeface="Aptos" panose="020B0004020202020204" pitchFamily="34" charset="0"/>
              </a:rPr>
              <a:t>Build systems that allow VCFSE groups to manage funding and influence design and delivery.</a:t>
            </a:r>
          </a:p>
          <a:p>
            <a:pPr>
              <a:lnSpc>
                <a:spcPct val="110000"/>
              </a:lnSpc>
            </a:pPr>
            <a:r>
              <a:rPr lang="en-GB" dirty="0">
                <a:latin typeface="Aptos" panose="020B0004020202020204" pitchFamily="34" charset="0"/>
              </a:rPr>
              <a:t>Identify where skills and capacity are needed and work together to put these in place.  </a:t>
            </a:r>
          </a:p>
          <a:p>
            <a:pPr>
              <a:lnSpc>
                <a:spcPct val="110000"/>
              </a:lnSpc>
            </a:pPr>
            <a:r>
              <a:rPr lang="en-GB" dirty="0">
                <a:latin typeface="Aptos" panose="020B0004020202020204" pitchFamily="34" charset="0"/>
              </a:rPr>
              <a:t>Help public sector staff with responsibility for budgets and financial decisions understand the commitments in this Accord, and in turn help VCFSE staff understand public sector pressures.</a:t>
            </a:r>
          </a:p>
        </p:txBody>
      </p:sp>
    </p:spTree>
    <p:extLst>
      <p:ext uri="{BB962C8B-B14F-4D97-AF65-F5344CB8AC3E}">
        <p14:creationId xmlns:p14="http://schemas.microsoft.com/office/powerpoint/2010/main" val="1558282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D1B90-ECC4-4BF0-CE62-E1D669A92AFA}"/>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2B5B44B5-05EE-4F6D-9961-6ABD17EAE64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62793" y="1240971"/>
            <a:ext cx="7695066" cy="6442529"/>
          </a:xfrm>
          <a:prstGeom prst="rect">
            <a:avLst/>
          </a:prstGeom>
        </p:spPr>
      </p:pic>
      <p:sp>
        <p:nvSpPr>
          <p:cNvPr id="4" name="Title 3">
            <a:extLst>
              <a:ext uri="{FF2B5EF4-FFF2-40B4-BE49-F238E27FC236}">
                <a16:creationId xmlns:a16="http://schemas.microsoft.com/office/drawing/2014/main" id="{C4873766-FBB0-143A-8852-FE81A73B4D6B}"/>
              </a:ext>
            </a:extLst>
          </p:cNvPr>
          <p:cNvSpPr>
            <a:spLocks noGrp="1"/>
          </p:cNvSpPr>
          <p:nvPr>
            <p:ph type="title"/>
          </p:nvPr>
        </p:nvSpPr>
        <p:spPr/>
        <p:txBody>
          <a:bodyPr/>
          <a:lstStyle/>
          <a:p>
            <a:r>
              <a:rPr lang="en-GB" dirty="0">
                <a:solidFill>
                  <a:srgbClr val="29B6BF"/>
                </a:solidFill>
              </a:rPr>
              <a:t>3. Recognise &amp; Value</a:t>
            </a:r>
          </a:p>
        </p:txBody>
      </p:sp>
      <p:sp>
        <p:nvSpPr>
          <p:cNvPr id="5" name="Content Placeholder 4">
            <a:extLst>
              <a:ext uri="{FF2B5EF4-FFF2-40B4-BE49-F238E27FC236}">
                <a16:creationId xmlns:a16="http://schemas.microsoft.com/office/drawing/2014/main" id="{6516C56D-09C6-07B3-2457-5FC582B0B932}"/>
              </a:ext>
            </a:extLst>
          </p:cNvPr>
          <p:cNvSpPr>
            <a:spLocks noGrp="1"/>
          </p:cNvSpPr>
          <p:nvPr>
            <p:ph sz="half" idx="1"/>
          </p:nvPr>
        </p:nvSpPr>
        <p:spPr>
          <a:xfrm>
            <a:off x="838199" y="1484821"/>
            <a:ext cx="10515602" cy="1325563"/>
          </a:xfrm>
        </p:spPr>
        <p:txBody>
          <a:bodyPr>
            <a:normAutofit fontScale="77500" lnSpcReduction="20000"/>
          </a:bodyPr>
          <a:lstStyle/>
          <a:p>
            <a:pPr marL="0" indent="0">
              <a:lnSpc>
                <a:spcPct val="120000"/>
              </a:lnSpc>
              <a:buNone/>
            </a:pPr>
            <a:r>
              <a:rPr lang="en-GB" sz="3300" dirty="0">
                <a:solidFill>
                  <a:schemeClr val="tx1"/>
                </a:solidFill>
                <a:latin typeface="Aptos" panose="020B0004020202020204" pitchFamily="34" charset="0"/>
              </a:rPr>
              <a:t>Recognising the </a:t>
            </a:r>
            <a:r>
              <a:rPr lang="en-GB" sz="3300" b="1" dirty="0">
                <a:solidFill>
                  <a:schemeClr val="tx1"/>
                </a:solidFill>
                <a:latin typeface="Aptos" panose="020B0004020202020204" pitchFamily="34" charset="0"/>
              </a:rPr>
              <a:t>vital role of VCFSE organisations, their insight, and their contribution </a:t>
            </a:r>
            <a:r>
              <a:rPr lang="en-GB" sz="3300" dirty="0">
                <a:solidFill>
                  <a:schemeClr val="tx1"/>
                </a:solidFill>
                <a:latin typeface="Aptos" panose="020B0004020202020204" pitchFamily="34" charset="0"/>
              </a:rPr>
              <a:t>to shaping a better city-region.</a:t>
            </a:r>
          </a:p>
        </p:txBody>
      </p:sp>
      <p:sp>
        <p:nvSpPr>
          <p:cNvPr id="6" name="Content Placeholder 5">
            <a:extLst>
              <a:ext uri="{FF2B5EF4-FFF2-40B4-BE49-F238E27FC236}">
                <a16:creationId xmlns:a16="http://schemas.microsoft.com/office/drawing/2014/main" id="{B802B84E-9E07-916F-8BE4-D67CC82098F2}"/>
              </a:ext>
            </a:extLst>
          </p:cNvPr>
          <p:cNvSpPr>
            <a:spLocks noGrp="1"/>
          </p:cNvSpPr>
          <p:nvPr>
            <p:ph sz="half" idx="2"/>
          </p:nvPr>
        </p:nvSpPr>
        <p:spPr>
          <a:xfrm>
            <a:off x="947056" y="2674711"/>
            <a:ext cx="6074230" cy="3334204"/>
          </a:xfrm>
        </p:spPr>
        <p:txBody>
          <a:bodyPr>
            <a:normAutofit fontScale="77500" lnSpcReduction="20000"/>
          </a:bodyPr>
          <a:lstStyle/>
          <a:p>
            <a:pPr marL="0" indent="0">
              <a:buNone/>
            </a:pPr>
            <a:r>
              <a:rPr lang="en-GB" sz="3300" dirty="0"/>
              <a:t>Headline commitments:</a:t>
            </a:r>
          </a:p>
          <a:p>
            <a:pPr>
              <a:lnSpc>
                <a:spcPct val="110000"/>
              </a:lnSpc>
            </a:pPr>
            <a:r>
              <a:rPr lang="en-GB" sz="3300" dirty="0"/>
              <a:t>We will recognise the wide range of work VCFSE groups do and their significant contribution to Greater Manchester.</a:t>
            </a:r>
          </a:p>
          <a:p>
            <a:pPr>
              <a:lnSpc>
                <a:spcPct val="110000"/>
              </a:lnSpc>
            </a:pPr>
            <a:r>
              <a:rPr lang="en-GB" sz="3300" dirty="0"/>
              <a:t>We will value VCFSE insight, evidence and data, and use it to shape policy and services.</a:t>
            </a:r>
          </a:p>
        </p:txBody>
      </p:sp>
    </p:spTree>
    <p:extLst>
      <p:ext uri="{BB962C8B-B14F-4D97-AF65-F5344CB8AC3E}">
        <p14:creationId xmlns:p14="http://schemas.microsoft.com/office/powerpoint/2010/main" val="4218177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19746-014F-0BBD-2B53-E93CCA4B5C2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3C81D39-9657-AAA0-BD68-F0D234932EB2}"/>
              </a:ext>
            </a:extLst>
          </p:cNvPr>
          <p:cNvSpPr>
            <a:spLocks noGrp="1"/>
          </p:cNvSpPr>
          <p:nvPr>
            <p:ph type="title"/>
          </p:nvPr>
        </p:nvSpPr>
        <p:spPr/>
        <p:txBody>
          <a:bodyPr/>
          <a:lstStyle/>
          <a:p>
            <a:r>
              <a:rPr lang="en-GB" dirty="0">
                <a:solidFill>
                  <a:srgbClr val="29B6BF"/>
                </a:solidFill>
              </a:rPr>
              <a:t>3. Recognise &amp; Value</a:t>
            </a:r>
          </a:p>
        </p:txBody>
      </p:sp>
      <p:sp>
        <p:nvSpPr>
          <p:cNvPr id="2" name="Content Placeholder 3">
            <a:extLst>
              <a:ext uri="{FF2B5EF4-FFF2-40B4-BE49-F238E27FC236}">
                <a16:creationId xmlns:a16="http://schemas.microsoft.com/office/drawing/2014/main" id="{CDC9BAAF-ED98-15AE-FB6E-5558F5315B6D}"/>
              </a:ext>
            </a:extLst>
          </p:cNvPr>
          <p:cNvSpPr>
            <a:spLocks noGrp="1"/>
          </p:cNvSpPr>
          <p:nvPr>
            <p:ph idx="1"/>
          </p:nvPr>
        </p:nvSpPr>
        <p:spPr>
          <a:xfrm>
            <a:off x="838200" y="1690688"/>
            <a:ext cx="10515600" cy="4530498"/>
          </a:xfrm>
        </p:spPr>
        <p:txBody>
          <a:bodyPr>
            <a:normAutofit fontScale="77500" lnSpcReduction="20000"/>
          </a:bodyPr>
          <a:lstStyle/>
          <a:p>
            <a:pPr marL="0" indent="0">
              <a:lnSpc>
                <a:spcPct val="110000"/>
              </a:lnSpc>
              <a:spcAft>
                <a:spcPts val="1200"/>
              </a:spcAft>
              <a:buNone/>
            </a:pPr>
            <a:r>
              <a:rPr lang="en-GB" sz="3000" dirty="0">
                <a:solidFill>
                  <a:schemeClr val="tx1"/>
                </a:solidFill>
              </a:rPr>
              <a:t>Accord signatories have committed to:</a:t>
            </a:r>
          </a:p>
          <a:p>
            <a:pPr>
              <a:lnSpc>
                <a:spcPct val="110000"/>
              </a:lnSpc>
            </a:pPr>
            <a:r>
              <a:rPr lang="en-GB" dirty="0">
                <a:latin typeface="Aptos" panose="020B0004020202020204" pitchFamily="34" charset="0"/>
              </a:rPr>
              <a:t>Recognise that VCFSE organisations naturally create social value and reflect this in funding decisions.</a:t>
            </a:r>
          </a:p>
          <a:p>
            <a:pPr>
              <a:lnSpc>
                <a:spcPct val="110000"/>
              </a:lnSpc>
            </a:pPr>
            <a:r>
              <a:rPr lang="en-GB" dirty="0">
                <a:latin typeface="Aptos" panose="020B0004020202020204" pitchFamily="34" charset="0"/>
              </a:rPr>
              <a:t>Support safe, legal and ethical sharing of data and insight between sectors.</a:t>
            </a:r>
          </a:p>
          <a:p>
            <a:pPr>
              <a:lnSpc>
                <a:spcPct val="110000"/>
              </a:lnSpc>
            </a:pPr>
            <a:r>
              <a:rPr lang="en-GB" dirty="0">
                <a:latin typeface="Aptos" panose="020B0004020202020204" pitchFamily="34" charset="0"/>
              </a:rPr>
              <a:t>Treat VCFSE and public sector workers as one workforce. We will support leadership development, learning and mentoring across sectors.</a:t>
            </a:r>
          </a:p>
          <a:p>
            <a:pPr>
              <a:lnSpc>
                <a:spcPct val="110000"/>
              </a:lnSpc>
            </a:pPr>
            <a:r>
              <a:rPr lang="en-GB" dirty="0">
                <a:latin typeface="Aptos" panose="020B0004020202020204" pitchFamily="34" charset="0"/>
              </a:rPr>
              <a:t>Recognise our shared duty to protect the environment.</a:t>
            </a:r>
          </a:p>
          <a:p>
            <a:pPr>
              <a:lnSpc>
                <a:spcPct val="110000"/>
              </a:lnSpc>
            </a:pPr>
            <a:r>
              <a:rPr lang="en-GB" dirty="0">
                <a:latin typeface="Aptos" panose="020B0004020202020204" pitchFamily="34" charset="0"/>
              </a:rPr>
              <a:t>Maximise the potential of the VCFSE sector in taking on more and wider roles. </a:t>
            </a:r>
          </a:p>
          <a:p>
            <a:pPr>
              <a:lnSpc>
                <a:spcPct val="110000"/>
              </a:lnSpc>
            </a:pPr>
            <a:r>
              <a:rPr lang="en-GB" dirty="0">
                <a:latin typeface="Aptos" panose="020B0004020202020204" pitchFamily="34" charset="0"/>
              </a:rPr>
              <a:t>Be open about the legal responsibilities that belong to public bodies.</a:t>
            </a:r>
          </a:p>
          <a:p>
            <a:pPr>
              <a:lnSpc>
                <a:spcPct val="110000"/>
              </a:lnSpc>
            </a:pPr>
            <a:r>
              <a:rPr lang="en-GB" dirty="0">
                <a:latin typeface="Aptos" panose="020B0004020202020204" pitchFamily="34" charset="0"/>
              </a:rPr>
              <a:t>Make sure staff across our partnership know about the Accord and how to use it.</a:t>
            </a:r>
          </a:p>
        </p:txBody>
      </p:sp>
    </p:spTree>
    <p:extLst>
      <p:ext uri="{BB962C8B-B14F-4D97-AF65-F5344CB8AC3E}">
        <p14:creationId xmlns:p14="http://schemas.microsoft.com/office/powerpoint/2010/main" val="1257277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325D2-386F-DF85-9F77-5A625076E088}"/>
              </a:ext>
            </a:extLst>
          </p:cNvPr>
          <p:cNvSpPr>
            <a:spLocks noGrp="1"/>
          </p:cNvSpPr>
          <p:nvPr>
            <p:ph type="title"/>
          </p:nvPr>
        </p:nvSpPr>
        <p:spPr/>
        <p:txBody>
          <a:bodyPr/>
          <a:lstStyle/>
          <a:p>
            <a:r>
              <a:rPr lang="en-GB" dirty="0">
                <a:solidFill>
                  <a:srgbClr val="1B5036"/>
                </a:solidFill>
              </a:rPr>
              <a:t>How to use this resource</a:t>
            </a:r>
          </a:p>
        </p:txBody>
      </p:sp>
      <p:sp>
        <p:nvSpPr>
          <p:cNvPr id="3" name="Content Placeholder 2">
            <a:extLst>
              <a:ext uri="{FF2B5EF4-FFF2-40B4-BE49-F238E27FC236}">
                <a16:creationId xmlns:a16="http://schemas.microsoft.com/office/drawing/2014/main" id="{748CB250-863D-C03E-21B3-0EA1C1E51D2F}"/>
              </a:ext>
            </a:extLst>
          </p:cNvPr>
          <p:cNvSpPr>
            <a:spLocks noGrp="1"/>
          </p:cNvSpPr>
          <p:nvPr>
            <p:ph idx="1"/>
          </p:nvPr>
        </p:nvSpPr>
        <p:spPr>
          <a:xfrm>
            <a:off x="838200" y="1690688"/>
            <a:ext cx="10515600" cy="4351338"/>
          </a:xfrm>
        </p:spPr>
        <p:txBody>
          <a:bodyPr>
            <a:normAutofit/>
          </a:bodyPr>
          <a:lstStyle/>
          <a:p>
            <a:pPr>
              <a:lnSpc>
                <a:spcPct val="100000"/>
              </a:lnSpc>
              <a:spcAft>
                <a:spcPts val="600"/>
              </a:spcAft>
            </a:pPr>
            <a:r>
              <a:rPr lang="en-GB" dirty="0"/>
              <a:t>This slide deck is </a:t>
            </a:r>
            <a:r>
              <a:rPr lang="en-GB"/>
              <a:t>the Greater Manchester </a:t>
            </a:r>
            <a:r>
              <a:rPr lang="en-GB" dirty="0"/>
              <a:t>VCFSE Accord (2026-2035) condensed into a PowerPoint presentation. </a:t>
            </a:r>
          </a:p>
          <a:p>
            <a:pPr>
              <a:lnSpc>
                <a:spcPct val="100000"/>
              </a:lnSpc>
              <a:spcAft>
                <a:spcPts val="600"/>
              </a:spcAft>
            </a:pPr>
            <a:r>
              <a:rPr lang="en-GB" dirty="0"/>
              <a:t>It is designed to be presented as a complete presentation, or stakeholders can create their own tailored presentation by hiding slides and adding their own wider context. </a:t>
            </a:r>
          </a:p>
        </p:txBody>
      </p:sp>
    </p:spTree>
    <p:extLst>
      <p:ext uri="{BB962C8B-B14F-4D97-AF65-F5344CB8AC3E}">
        <p14:creationId xmlns:p14="http://schemas.microsoft.com/office/powerpoint/2010/main" val="210116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7D823-E068-F788-17E5-C67CEF79CBD5}"/>
              </a:ext>
            </a:extLst>
          </p:cNvPr>
          <p:cNvSpPr>
            <a:spLocks noGrp="1"/>
          </p:cNvSpPr>
          <p:nvPr>
            <p:ph type="ctrTitle"/>
          </p:nvPr>
        </p:nvSpPr>
        <p:spPr/>
        <p:txBody>
          <a:bodyPr/>
          <a:lstStyle/>
          <a:p>
            <a:r>
              <a:rPr lang="en-GB" dirty="0"/>
              <a:t>Implementation</a:t>
            </a:r>
          </a:p>
        </p:txBody>
      </p:sp>
      <p:sp>
        <p:nvSpPr>
          <p:cNvPr id="3" name="Subtitle 2">
            <a:extLst>
              <a:ext uri="{FF2B5EF4-FFF2-40B4-BE49-F238E27FC236}">
                <a16:creationId xmlns:a16="http://schemas.microsoft.com/office/drawing/2014/main" id="{3D690EDD-E408-2670-2EC2-63389D2A47AD}"/>
              </a:ext>
            </a:extLst>
          </p:cNvPr>
          <p:cNvSpPr>
            <a:spLocks noGrp="1"/>
          </p:cNvSpPr>
          <p:nvPr>
            <p:ph type="subTitle" idx="1"/>
          </p:nvPr>
        </p:nvSpPr>
        <p:spPr/>
        <p:txBody>
          <a:bodyPr/>
          <a:lstStyle/>
          <a:p>
            <a:r>
              <a:rPr lang="en-GB" i="1" dirty="0"/>
              <a:t>Demonstrating action</a:t>
            </a:r>
          </a:p>
        </p:txBody>
      </p:sp>
      <p:pic>
        <p:nvPicPr>
          <p:cNvPr id="5" name="Graphic 4">
            <a:extLst>
              <a:ext uri="{FF2B5EF4-FFF2-40B4-BE49-F238E27FC236}">
                <a16:creationId xmlns:a16="http://schemas.microsoft.com/office/drawing/2014/main" id="{48EB3FB9-4CD4-8785-DFFF-754CEAD3069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42496" y="5019834"/>
            <a:ext cx="3545939" cy="1843087"/>
          </a:xfrm>
          <a:prstGeom prst="rect">
            <a:avLst/>
          </a:prstGeom>
        </p:spPr>
      </p:pic>
      <p:pic>
        <p:nvPicPr>
          <p:cNvPr id="9" name="Graphic 8">
            <a:extLst>
              <a:ext uri="{FF2B5EF4-FFF2-40B4-BE49-F238E27FC236}">
                <a16:creationId xmlns:a16="http://schemas.microsoft.com/office/drawing/2014/main" id="{1CC8C4A2-1A52-6B04-1925-14331891C59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95469" y="4995543"/>
            <a:ext cx="1079266" cy="1846113"/>
          </a:xfrm>
          <a:prstGeom prst="rect">
            <a:avLst/>
          </a:prstGeom>
        </p:spPr>
      </p:pic>
      <p:pic>
        <p:nvPicPr>
          <p:cNvPr id="11" name="Graphic 10">
            <a:extLst>
              <a:ext uri="{FF2B5EF4-FFF2-40B4-BE49-F238E27FC236}">
                <a16:creationId xmlns:a16="http://schemas.microsoft.com/office/drawing/2014/main" id="{9D05119A-7CF0-AAAC-1714-901D995360E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59904" y="4317491"/>
            <a:ext cx="1770867" cy="3183582"/>
          </a:xfrm>
          <a:prstGeom prst="rect">
            <a:avLst/>
          </a:prstGeom>
        </p:spPr>
      </p:pic>
    </p:spTree>
    <p:extLst>
      <p:ext uri="{BB962C8B-B14F-4D97-AF65-F5344CB8AC3E}">
        <p14:creationId xmlns:p14="http://schemas.microsoft.com/office/powerpoint/2010/main" val="288911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256C8-3BA5-F5D0-C292-FC8C560E6B08}"/>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78A0460-E353-D487-18F3-B4E961BCAA03}"/>
              </a:ext>
            </a:extLst>
          </p:cNvPr>
          <p:cNvSpPr>
            <a:spLocks noGrp="1"/>
          </p:cNvSpPr>
          <p:nvPr>
            <p:ph sz="half" idx="1"/>
          </p:nvPr>
        </p:nvSpPr>
        <p:spPr>
          <a:xfrm>
            <a:off x="558233" y="515979"/>
            <a:ext cx="11075534" cy="5216442"/>
          </a:xfrm>
        </p:spPr>
        <p:txBody>
          <a:bodyPr>
            <a:noAutofit/>
          </a:bodyPr>
          <a:lstStyle/>
          <a:p>
            <a:pPr marL="0" indent="0">
              <a:lnSpc>
                <a:spcPct val="100000"/>
              </a:lnSpc>
              <a:spcAft>
                <a:spcPts val="600"/>
              </a:spcAft>
              <a:buNone/>
            </a:pPr>
            <a:r>
              <a:rPr lang="en-GB" sz="2400" b="1" dirty="0">
                <a:solidFill>
                  <a:srgbClr val="1B5036"/>
                </a:solidFill>
              </a:rPr>
              <a:t>Each signatory will take responsibility for embedding the Accords values, behaviours and commitments through visible and practical actions:</a:t>
            </a:r>
          </a:p>
          <a:p>
            <a:pPr marL="457200" indent="-457200">
              <a:lnSpc>
                <a:spcPct val="100000"/>
              </a:lnSpc>
              <a:spcAft>
                <a:spcPts val="600"/>
              </a:spcAft>
              <a:buFont typeface="+mj-lt"/>
              <a:buAutoNum type="arabicPeriod"/>
            </a:pPr>
            <a:r>
              <a:rPr lang="en-GB" sz="2400" dirty="0"/>
              <a:t>Identify </a:t>
            </a:r>
            <a:r>
              <a:rPr lang="en-GB" sz="2400" b="1" dirty="0"/>
              <a:t>named individuals with clear responsibility </a:t>
            </a:r>
            <a:r>
              <a:rPr lang="en-GB" sz="2400" dirty="0"/>
              <a:t>for driving forward the commitments within the Accord. </a:t>
            </a:r>
          </a:p>
          <a:p>
            <a:pPr marL="457200" indent="-457200">
              <a:lnSpc>
                <a:spcPct val="100000"/>
              </a:lnSpc>
              <a:spcAft>
                <a:spcPts val="600"/>
              </a:spcAft>
              <a:buFont typeface="+mj-lt"/>
              <a:buAutoNum type="arabicPeriod"/>
            </a:pPr>
            <a:r>
              <a:rPr lang="en-GB" sz="2400" dirty="0"/>
              <a:t>Signatories will </a:t>
            </a:r>
            <a:r>
              <a:rPr lang="en-GB" sz="2400" b="1" dirty="0"/>
              <a:t>set and integrate clear formal governance process and structures</a:t>
            </a:r>
            <a:r>
              <a:rPr lang="en-GB" sz="2400" dirty="0"/>
              <a:t> accountable for Accord delivery within their organisations, recognising that there are a large number of commitments and signatories will work through a process of prioritisation to define </a:t>
            </a:r>
            <a:r>
              <a:rPr lang="en-GB" sz="2400" b="1" dirty="0"/>
              <a:t>specific, actionable initiatives</a:t>
            </a:r>
            <a:r>
              <a:rPr lang="en-GB" sz="2400" dirty="0"/>
              <a:t>. </a:t>
            </a:r>
          </a:p>
          <a:p>
            <a:pPr marL="457200" lvl="0" indent="-457200">
              <a:lnSpc>
                <a:spcPct val="100000"/>
              </a:lnSpc>
              <a:spcAft>
                <a:spcPts val="600"/>
              </a:spcAft>
              <a:buFont typeface="+mj-lt"/>
              <a:buAutoNum type="arabicPeriod"/>
            </a:pPr>
            <a:r>
              <a:rPr lang="en-GB" sz="2400" dirty="0"/>
              <a:t>We will </a:t>
            </a:r>
            <a:r>
              <a:rPr lang="en-GB" sz="2400" b="1" dirty="0"/>
              <a:t>create spaces defined by the right people being in the right rooms</a:t>
            </a:r>
            <a:r>
              <a:rPr lang="en-GB" sz="2400" dirty="0"/>
              <a:t> to share learning and address challenges collectively.</a:t>
            </a:r>
          </a:p>
          <a:p>
            <a:pPr marL="457200" indent="-457200">
              <a:lnSpc>
                <a:spcPct val="100000"/>
              </a:lnSpc>
              <a:spcAft>
                <a:spcPts val="600"/>
              </a:spcAft>
              <a:buFont typeface="+mj-lt"/>
              <a:buAutoNum type="arabicPeriod"/>
            </a:pPr>
            <a:r>
              <a:rPr lang="en-GB" sz="2400" dirty="0"/>
              <a:t>We will make </a:t>
            </a:r>
            <a:r>
              <a:rPr lang="en-GB" sz="2400" b="1" dirty="0"/>
              <a:t>decision-making processes open and clear</a:t>
            </a:r>
            <a:r>
              <a:rPr lang="en-GB" sz="2400" dirty="0"/>
              <a:t>, including           where decisions are made and who is making them. </a:t>
            </a:r>
          </a:p>
        </p:txBody>
      </p:sp>
    </p:spTree>
    <p:extLst>
      <p:ext uri="{BB962C8B-B14F-4D97-AF65-F5344CB8AC3E}">
        <p14:creationId xmlns:p14="http://schemas.microsoft.com/office/powerpoint/2010/main" val="2748417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0AF8C-1CDF-FE4F-7CB0-4C309340E77D}"/>
            </a:ext>
          </a:extLst>
        </p:cNvPr>
        <p:cNvGrpSpPr/>
        <p:nvPr/>
      </p:nvGrpSpPr>
      <p:grpSpPr>
        <a:xfrm>
          <a:off x="0" y="0"/>
          <a:ext cx="0" cy="0"/>
          <a:chOff x="0" y="0"/>
          <a:chExt cx="0" cy="0"/>
        </a:xfrm>
      </p:grpSpPr>
      <p:sp>
        <p:nvSpPr>
          <p:cNvPr id="2" name="Content Placeholder 4">
            <a:extLst>
              <a:ext uri="{FF2B5EF4-FFF2-40B4-BE49-F238E27FC236}">
                <a16:creationId xmlns:a16="http://schemas.microsoft.com/office/drawing/2014/main" id="{57950A54-1DC0-9335-EDE7-746D2580C006}"/>
              </a:ext>
            </a:extLst>
          </p:cNvPr>
          <p:cNvSpPr txBox="1">
            <a:spLocks/>
          </p:cNvSpPr>
          <p:nvPr/>
        </p:nvSpPr>
        <p:spPr>
          <a:xfrm>
            <a:off x="503804" y="611981"/>
            <a:ext cx="11184391" cy="56340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95000"/>
                    <a:lumOff val="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95000"/>
                    <a:lumOff val="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95000"/>
                    <a:lumOff val="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Aft>
                <a:spcPts val="600"/>
              </a:spcAft>
              <a:buFont typeface="+mj-lt"/>
              <a:buAutoNum type="arabicPeriod" startAt="5"/>
            </a:pPr>
            <a:r>
              <a:rPr lang="en-GB" sz="2400" dirty="0"/>
              <a:t>Partners will </a:t>
            </a:r>
            <a:r>
              <a:rPr lang="en-GB" sz="2400" b="1" dirty="0"/>
              <a:t>agree meaningful measures of success</a:t>
            </a:r>
            <a:r>
              <a:rPr lang="en-GB" sz="2400" dirty="0"/>
              <a:t>, recognising that progress may look different across sectors and localities. Regular reflection and reporting will show how actions contribute to the Accord’s goals and/or local strategies and priorities and improve outcomes for communities. </a:t>
            </a:r>
          </a:p>
          <a:p>
            <a:pPr marL="457200" indent="-457200">
              <a:lnSpc>
                <a:spcPct val="100000"/>
              </a:lnSpc>
              <a:spcAft>
                <a:spcPts val="600"/>
              </a:spcAft>
              <a:buFont typeface="+mj-lt"/>
              <a:buAutoNum type="arabicPeriod" startAt="5"/>
            </a:pPr>
            <a:r>
              <a:rPr lang="en-GB" sz="2400" b="1" dirty="0"/>
              <a:t>We will outline accountability and escalation protocols, </a:t>
            </a:r>
            <a:r>
              <a:rPr lang="en-GB" sz="2400" dirty="0"/>
              <a:t>to define the mechanisms to support accountability in case partnership working doesn’t go to plan.</a:t>
            </a:r>
          </a:p>
          <a:p>
            <a:pPr marL="457200" indent="-457200">
              <a:lnSpc>
                <a:spcPct val="100000"/>
              </a:lnSpc>
              <a:spcAft>
                <a:spcPts val="600"/>
              </a:spcAft>
              <a:buFont typeface="+mj-lt"/>
              <a:buAutoNum type="arabicPeriod" startAt="5"/>
            </a:pPr>
            <a:r>
              <a:rPr lang="en-GB" sz="2400" dirty="0"/>
              <a:t>Partners will actively </a:t>
            </a:r>
            <a:r>
              <a:rPr lang="en-GB" sz="2400" b="1" dirty="0"/>
              <a:t>share what works, through structured feedback loops</a:t>
            </a:r>
            <a:r>
              <a:rPr lang="en-GB" sz="2400" dirty="0"/>
              <a:t> and support its adoption across the system to accelerate improvement. </a:t>
            </a:r>
          </a:p>
          <a:p>
            <a:pPr marL="457200" indent="-457200">
              <a:lnSpc>
                <a:spcPct val="100000"/>
              </a:lnSpc>
              <a:spcAft>
                <a:spcPts val="600"/>
              </a:spcAft>
              <a:buFont typeface="+mj-lt"/>
              <a:buAutoNum type="arabicPeriod" startAt="5"/>
            </a:pPr>
            <a:r>
              <a:rPr lang="en-GB" sz="2400" dirty="0"/>
              <a:t>We will ensure the Accord complements other strategies across Greater Manchester and localities, </a:t>
            </a:r>
            <a:r>
              <a:rPr lang="en-GB" sz="2400" b="1" dirty="0"/>
              <a:t>embedding structured accountability through mechanisms such as job descriptions, governance arrangements, and evidence-based practice.</a:t>
            </a:r>
            <a:r>
              <a:rPr lang="en-GB" sz="2400" dirty="0"/>
              <a:t> </a:t>
            </a:r>
          </a:p>
        </p:txBody>
      </p:sp>
    </p:spTree>
    <p:extLst>
      <p:ext uri="{BB962C8B-B14F-4D97-AF65-F5344CB8AC3E}">
        <p14:creationId xmlns:p14="http://schemas.microsoft.com/office/powerpoint/2010/main" val="2778613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BF971-601A-19A2-F8FD-4EFC6E7376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F9244E-93E9-050B-9FB0-E1416C2810F3}"/>
              </a:ext>
            </a:extLst>
          </p:cNvPr>
          <p:cNvSpPr>
            <a:spLocks noGrp="1"/>
          </p:cNvSpPr>
          <p:nvPr>
            <p:ph type="ctrTitle"/>
          </p:nvPr>
        </p:nvSpPr>
        <p:spPr/>
        <p:txBody>
          <a:bodyPr/>
          <a:lstStyle/>
          <a:p>
            <a:r>
              <a:rPr lang="en-GB" dirty="0"/>
              <a:t>Deliverables</a:t>
            </a:r>
          </a:p>
        </p:txBody>
      </p:sp>
      <p:pic>
        <p:nvPicPr>
          <p:cNvPr id="13" name="Graphic 12">
            <a:extLst>
              <a:ext uri="{FF2B5EF4-FFF2-40B4-BE49-F238E27FC236}">
                <a16:creationId xmlns:a16="http://schemas.microsoft.com/office/drawing/2014/main" id="{E2D4C52F-DFFA-9A38-F5C9-AD9F853A8CE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2844" y="4561114"/>
            <a:ext cx="2856392" cy="4037867"/>
          </a:xfrm>
          <a:prstGeom prst="rect">
            <a:avLst/>
          </a:prstGeom>
        </p:spPr>
      </p:pic>
      <p:pic>
        <p:nvPicPr>
          <p:cNvPr id="15" name="Graphic 14">
            <a:extLst>
              <a:ext uri="{FF2B5EF4-FFF2-40B4-BE49-F238E27FC236}">
                <a16:creationId xmlns:a16="http://schemas.microsoft.com/office/drawing/2014/main" id="{1BD6165B-64FC-78C4-146A-0F8B29022E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72901" y="4561114"/>
            <a:ext cx="2236898" cy="2634569"/>
          </a:xfrm>
          <a:prstGeom prst="rect">
            <a:avLst/>
          </a:prstGeom>
        </p:spPr>
      </p:pic>
    </p:spTree>
    <p:extLst>
      <p:ext uri="{BB962C8B-B14F-4D97-AF65-F5344CB8AC3E}">
        <p14:creationId xmlns:p14="http://schemas.microsoft.com/office/powerpoint/2010/main" val="1043965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D0C16-E68C-9520-762F-7FAEF375CFD8}"/>
            </a:ext>
          </a:extLst>
        </p:cNvPr>
        <p:cNvGrpSpPr/>
        <p:nvPr/>
      </p:nvGrpSpPr>
      <p:grpSpPr>
        <a:xfrm>
          <a:off x="0" y="0"/>
          <a:ext cx="0" cy="0"/>
          <a:chOff x="0" y="0"/>
          <a:chExt cx="0" cy="0"/>
        </a:xfrm>
      </p:grpSpPr>
      <p:sp>
        <p:nvSpPr>
          <p:cNvPr id="9" name="Rectangle 1">
            <a:extLst>
              <a:ext uri="{FF2B5EF4-FFF2-40B4-BE49-F238E27FC236}">
                <a16:creationId xmlns:a16="http://schemas.microsoft.com/office/drawing/2014/main" id="{28E11391-6C0F-CA9E-053F-FE558274D6BC}"/>
              </a:ext>
            </a:extLst>
          </p:cNvPr>
          <p:cNvSpPr>
            <a:spLocks noChangeArrowheads="1"/>
          </p:cNvSpPr>
          <p:nvPr/>
        </p:nvSpPr>
        <p:spPr bwMode="auto">
          <a:xfrm>
            <a:off x="700563" y="478971"/>
            <a:ext cx="11146880" cy="622662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3" spcCol="180000" rtlCol="0"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eaLnBrk="1" fontAlgn="t" hangingPunct="1">
              <a:spcAft>
                <a:spcPts val="600"/>
              </a:spcAft>
            </a:pPr>
            <a:r>
              <a:rPr lang="en-GB" sz="2800" b="1" dirty="0">
                <a:solidFill>
                  <a:srgbClr val="1B5036"/>
                </a:solidFill>
                <a:latin typeface="+mn-lt"/>
              </a:rPr>
              <a:t>Phase 1 </a:t>
            </a:r>
            <a:endParaRPr lang="en-GB" sz="2800" b="1" i="1" dirty="0">
              <a:solidFill>
                <a:srgbClr val="1B5036"/>
              </a:solidFill>
              <a:latin typeface="+mn-lt"/>
            </a:endParaRPr>
          </a:p>
          <a:p>
            <a:pPr eaLnBrk="1" fontAlgn="t" hangingPunct="1">
              <a:spcAft>
                <a:spcPts val="600"/>
              </a:spcAft>
            </a:pPr>
            <a:r>
              <a:rPr lang="en-GB" i="1" dirty="0">
                <a:latin typeface="+mn-lt"/>
              </a:rPr>
              <a:t>Established at the point of signing</a:t>
            </a:r>
          </a:p>
          <a:p>
            <a:pPr eaLnBrk="1" fontAlgn="t" hangingPunct="1">
              <a:spcAft>
                <a:spcPts val="600"/>
              </a:spcAft>
            </a:pPr>
            <a:r>
              <a:rPr lang="en-GB" sz="2000" b="1" dirty="0">
                <a:latin typeface="+mn-lt"/>
              </a:rPr>
              <a:t>Share and keep informed on:</a:t>
            </a:r>
          </a:p>
          <a:p>
            <a:pPr marL="457200" indent="-457200" eaLnBrk="1" fontAlgn="t" hangingPunct="1">
              <a:spcAft>
                <a:spcPts val="600"/>
              </a:spcAft>
              <a:buFont typeface="+mj-lt"/>
              <a:buAutoNum type="alphaLcParenR"/>
            </a:pPr>
            <a:r>
              <a:rPr lang="en-GB" sz="2000" dirty="0">
                <a:latin typeface="+mn-lt"/>
              </a:rPr>
              <a:t>Named individuals with clear responsibilities for Accord</a:t>
            </a:r>
          </a:p>
          <a:p>
            <a:pPr marL="457200" indent="-457200" eaLnBrk="1" fontAlgn="t" hangingPunct="1">
              <a:spcAft>
                <a:spcPts val="600"/>
              </a:spcAft>
              <a:buFont typeface="+mj-lt"/>
              <a:buAutoNum type="alphaLcParenR"/>
            </a:pPr>
            <a:r>
              <a:rPr lang="en-GB" sz="2000" dirty="0">
                <a:latin typeface="+mn-lt"/>
              </a:rPr>
              <a:t>Formal governance processes and structures </a:t>
            </a:r>
          </a:p>
          <a:p>
            <a:pPr marL="457200" indent="-457200" eaLnBrk="1" fontAlgn="t" hangingPunct="1">
              <a:spcAft>
                <a:spcPts val="600"/>
              </a:spcAft>
              <a:buFont typeface="+mj-lt"/>
              <a:buAutoNum type="alphaLcParenR"/>
            </a:pPr>
            <a:r>
              <a:rPr lang="en-GB" sz="2000" dirty="0">
                <a:latin typeface="+mn-lt"/>
              </a:rPr>
              <a:t>Decision-making  processes and timelines (e.g. commissioning intentions)</a:t>
            </a:r>
          </a:p>
          <a:p>
            <a:pPr marL="457200" indent="-457200" eaLnBrk="1" fontAlgn="t" hangingPunct="1">
              <a:spcAft>
                <a:spcPts val="600"/>
              </a:spcAft>
              <a:buFont typeface="+mj-lt"/>
              <a:buAutoNum type="alphaLcParenR"/>
            </a:pPr>
            <a:r>
              <a:rPr lang="en-GB" sz="2000" dirty="0">
                <a:latin typeface="+mn-lt"/>
              </a:rPr>
              <a:t>Routes of escalation and emergency response protocols </a:t>
            </a:r>
          </a:p>
          <a:p>
            <a:pPr eaLnBrk="1" fontAlgn="t" hangingPunct="1">
              <a:spcAft>
                <a:spcPts val="600"/>
              </a:spcAft>
            </a:pPr>
            <a:endParaRPr lang="en-GB" sz="2000" dirty="0">
              <a:latin typeface="+mn-lt"/>
            </a:endParaRPr>
          </a:p>
          <a:p>
            <a:pPr eaLnBrk="1" fontAlgn="t" hangingPunct="1">
              <a:spcAft>
                <a:spcPts val="600"/>
              </a:spcAft>
            </a:pPr>
            <a:endParaRPr lang="en-GB" sz="2000" dirty="0">
              <a:latin typeface="+mn-lt"/>
            </a:endParaRPr>
          </a:p>
          <a:p>
            <a:pPr eaLnBrk="1" fontAlgn="t" hangingPunct="1">
              <a:spcAft>
                <a:spcPts val="600"/>
              </a:spcAft>
            </a:pPr>
            <a:r>
              <a:rPr lang="en-GB" sz="2800" b="1" dirty="0">
                <a:solidFill>
                  <a:srgbClr val="1B5036"/>
                </a:solidFill>
                <a:latin typeface="+mn-lt"/>
              </a:rPr>
              <a:t>Phase 2  </a:t>
            </a:r>
          </a:p>
          <a:p>
            <a:pPr eaLnBrk="1" fontAlgn="t" hangingPunct="1">
              <a:spcAft>
                <a:spcPts val="600"/>
              </a:spcAft>
            </a:pPr>
            <a:r>
              <a:rPr lang="en-US" altLang="en-US" i="1" dirty="0">
                <a:latin typeface="+mn-lt"/>
              </a:rPr>
              <a:t>By the end of the first year, supporting documentation to be approved and shared</a:t>
            </a:r>
            <a:endParaRPr lang="en-GB" altLang="en-US" i="1" dirty="0">
              <a:latin typeface="+mn-lt"/>
            </a:endParaRPr>
          </a:p>
          <a:p>
            <a:pPr eaLnBrk="1" fontAlgn="t" hangingPunct="1">
              <a:spcAft>
                <a:spcPts val="600"/>
              </a:spcAft>
            </a:pPr>
            <a:r>
              <a:rPr lang="en-GB" sz="2000" b="1" dirty="0">
                <a:latin typeface="+mn-lt"/>
              </a:rPr>
              <a:t>Co-Design and Develop: </a:t>
            </a:r>
          </a:p>
          <a:p>
            <a:pPr marL="457200" indent="-457200" eaLnBrk="1" fontAlgn="t" hangingPunct="1">
              <a:spcAft>
                <a:spcPts val="600"/>
              </a:spcAft>
              <a:buFont typeface="+mj-lt"/>
              <a:buAutoNum type="alphaLcParenR"/>
            </a:pPr>
            <a:r>
              <a:rPr lang="en-GB" sz="2000" dirty="0">
                <a:latin typeface="+mn-lt"/>
              </a:rPr>
              <a:t>Effective methods and spaces to develop understanding and     sharing learning</a:t>
            </a:r>
          </a:p>
          <a:p>
            <a:pPr marL="457200" indent="-457200" eaLnBrk="1" fontAlgn="t" hangingPunct="1">
              <a:spcAft>
                <a:spcPts val="600"/>
              </a:spcAft>
              <a:buFont typeface="+mj-lt"/>
              <a:buAutoNum type="alphaLcParenR"/>
            </a:pPr>
            <a:r>
              <a:rPr lang="en-GB" sz="2000" dirty="0">
                <a:latin typeface="+mn-lt"/>
              </a:rPr>
              <a:t>Mechanisms for  continuous improvement and system learning</a:t>
            </a:r>
          </a:p>
          <a:p>
            <a:pPr marL="457200" indent="-457200" eaLnBrk="1" fontAlgn="t" hangingPunct="1">
              <a:spcAft>
                <a:spcPts val="600"/>
              </a:spcAft>
              <a:buFont typeface="+mj-lt"/>
              <a:buAutoNum type="alphaLcParenR"/>
            </a:pPr>
            <a:r>
              <a:rPr lang="en-GB" sz="2000" dirty="0">
                <a:latin typeface="+mn-lt"/>
              </a:rPr>
              <a:t>Key delivery metrics for monitoring and reporting</a:t>
            </a:r>
          </a:p>
          <a:p>
            <a:pPr marL="457200" indent="-457200" eaLnBrk="1" fontAlgn="t" hangingPunct="1">
              <a:spcAft>
                <a:spcPts val="600"/>
              </a:spcAft>
              <a:buFont typeface="+mj-lt"/>
              <a:buAutoNum type="alphaLcParenR"/>
            </a:pPr>
            <a:r>
              <a:rPr lang="en-GB" sz="2000" dirty="0">
                <a:latin typeface="+mn-lt"/>
              </a:rPr>
              <a:t>Prioritisation and process  to enact commitments</a:t>
            </a:r>
          </a:p>
          <a:p>
            <a:pPr marL="457200" indent="-457200" eaLnBrk="1" fontAlgn="t" hangingPunct="1">
              <a:spcAft>
                <a:spcPts val="600"/>
              </a:spcAft>
              <a:buFont typeface="+mj-lt"/>
              <a:buAutoNum type="alphaLcParenR"/>
            </a:pPr>
            <a:r>
              <a:rPr lang="en-GB" sz="2000" dirty="0">
                <a:latin typeface="+mn-lt"/>
              </a:rPr>
              <a:t>Accord Delivery Plan</a:t>
            </a:r>
          </a:p>
          <a:p>
            <a:pPr eaLnBrk="1" fontAlgn="t" hangingPunct="1">
              <a:spcAft>
                <a:spcPts val="600"/>
              </a:spcAft>
            </a:pPr>
            <a:endParaRPr lang="en-GB" sz="2000" dirty="0">
              <a:latin typeface="+mn-lt"/>
            </a:endParaRPr>
          </a:p>
          <a:p>
            <a:pPr eaLnBrk="1" fontAlgn="t" hangingPunct="1">
              <a:spcAft>
                <a:spcPts val="600"/>
              </a:spcAft>
            </a:pPr>
            <a:r>
              <a:rPr lang="en-GB" sz="2800" b="1" dirty="0">
                <a:solidFill>
                  <a:srgbClr val="1B5036"/>
                </a:solidFill>
                <a:latin typeface="+mn-lt"/>
              </a:rPr>
              <a:t>Phase 3 </a:t>
            </a:r>
          </a:p>
          <a:p>
            <a:pPr eaLnBrk="1" fontAlgn="t" hangingPunct="1">
              <a:spcAft>
                <a:spcPts val="600"/>
              </a:spcAft>
            </a:pPr>
            <a:r>
              <a:rPr lang="en-US" altLang="en-US" i="1" dirty="0">
                <a:latin typeface="+mn-lt"/>
              </a:rPr>
              <a:t>Deliverables to be continuous throughout the course of the agreement</a:t>
            </a:r>
          </a:p>
          <a:p>
            <a:pPr eaLnBrk="1" fontAlgn="t" hangingPunct="1">
              <a:spcAft>
                <a:spcPts val="600"/>
              </a:spcAft>
            </a:pPr>
            <a:r>
              <a:rPr lang="en-GB" sz="2000" b="1" dirty="0">
                <a:latin typeface="+mn-lt"/>
              </a:rPr>
              <a:t>Integrate and Embed: </a:t>
            </a:r>
          </a:p>
          <a:p>
            <a:pPr marL="457200" indent="-457200" eaLnBrk="1" fontAlgn="t" hangingPunct="1">
              <a:spcAft>
                <a:spcPts val="600"/>
              </a:spcAft>
              <a:buFont typeface="+mj-lt"/>
              <a:buAutoNum type="alphaLcParenR"/>
            </a:pPr>
            <a:r>
              <a:rPr lang="en-GB" sz="2000" dirty="0">
                <a:latin typeface="+mn-lt"/>
              </a:rPr>
              <a:t>Staff awareness and understanding of the Accord Agreement</a:t>
            </a:r>
          </a:p>
          <a:p>
            <a:pPr marL="457200" indent="-457200" eaLnBrk="1" fontAlgn="t" hangingPunct="1">
              <a:spcAft>
                <a:spcPts val="600"/>
              </a:spcAft>
              <a:buFont typeface="+mj-lt"/>
              <a:buAutoNum type="alphaLcParenR"/>
            </a:pPr>
            <a:r>
              <a:rPr lang="en-GB" sz="2000" dirty="0">
                <a:latin typeface="+mn-lt"/>
              </a:rPr>
              <a:t>Alignment and integration with wider strategies and plans</a:t>
            </a:r>
          </a:p>
          <a:p>
            <a:pPr marL="457200" indent="-457200" eaLnBrk="1" fontAlgn="t" hangingPunct="1">
              <a:spcAft>
                <a:spcPts val="600"/>
              </a:spcAft>
              <a:buFont typeface="+mj-lt"/>
              <a:buAutoNum type="alphaLcParenR"/>
            </a:pPr>
            <a:r>
              <a:rPr lang="en-GB" sz="2000" dirty="0">
                <a:latin typeface="+mn-lt"/>
              </a:rPr>
              <a:t>Evidence through tangible improvements in research findings</a:t>
            </a:r>
          </a:p>
        </p:txBody>
      </p:sp>
      <p:cxnSp>
        <p:nvCxnSpPr>
          <p:cNvPr id="2" name="Straight Connector 1">
            <a:extLst>
              <a:ext uri="{FF2B5EF4-FFF2-40B4-BE49-F238E27FC236}">
                <a16:creationId xmlns:a16="http://schemas.microsoft.com/office/drawing/2014/main" id="{CB4ACE3F-BC9E-CAAA-C028-09F2D55B4D92}"/>
              </a:ext>
            </a:extLst>
          </p:cNvPr>
          <p:cNvCxnSpPr>
            <a:cxnSpLocks/>
          </p:cNvCxnSpPr>
          <p:nvPr/>
        </p:nvCxnSpPr>
        <p:spPr>
          <a:xfrm>
            <a:off x="4284157" y="601236"/>
            <a:ext cx="0" cy="5773060"/>
          </a:xfrm>
          <a:prstGeom prst="line">
            <a:avLst/>
          </a:prstGeom>
          <a:ln w="6350">
            <a:solidFill>
              <a:srgbClr val="F36A24"/>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5B5C3572-16BD-DFA7-C848-5AFB8FB53865}"/>
              </a:ext>
            </a:extLst>
          </p:cNvPr>
          <p:cNvCxnSpPr>
            <a:cxnSpLocks/>
          </p:cNvCxnSpPr>
          <p:nvPr/>
        </p:nvCxnSpPr>
        <p:spPr>
          <a:xfrm>
            <a:off x="8014646" y="601236"/>
            <a:ext cx="0" cy="5773060"/>
          </a:xfrm>
          <a:prstGeom prst="line">
            <a:avLst/>
          </a:prstGeom>
          <a:ln w="6350">
            <a:solidFill>
              <a:srgbClr val="F36A2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7413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7A78A-401C-D72F-4974-336EADA096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CB93B-AF2B-BEC2-A5DB-A554C9050DBE}"/>
              </a:ext>
            </a:extLst>
          </p:cNvPr>
          <p:cNvSpPr>
            <a:spLocks noGrp="1"/>
          </p:cNvSpPr>
          <p:nvPr>
            <p:ph type="ctrTitle"/>
          </p:nvPr>
        </p:nvSpPr>
        <p:spPr>
          <a:xfrm>
            <a:off x="1524000" y="1340077"/>
            <a:ext cx="9144000" cy="2387600"/>
          </a:xfrm>
        </p:spPr>
        <p:txBody>
          <a:bodyPr/>
          <a:lstStyle/>
          <a:p>
            <a:r>
              <a:rPr lang="en-GB" dirty="0"/>
              <a:t>Duration</a:t>
            </a:r>
          </a:p>
        </p:txBody>
      </p:sp>
    </p:spTree>
    <p:extLst>
      <p:ext uri="{BB962C8B-B14F-4D97-AF65-F5344CB8AC3E}">
        <p14:creationId xmlns:p14="http://schemas.microsoft.com/office/powerpoint/2010/main" val="2575353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9452F-9679-7111-AF2F-0EEBE2C26D11}"/>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8240C78-0BF0-E75C-78B7-F58838CC36DB}"/>
              </a:ext>
            </a:extLst>
          </p:cNvPr>
          <p:cNvSpPr>
            <a:spLocks noGrp="1"/>
          </p:cNvSpPr>
          <p:nvPr>
            <p:ph sz="half" idx="1"/>
          </p:nvPr>
        </p:nvSpPr>
        <p:spPr>
          <a:xfrm>
            <a:off x="857250" y="1042898"/>
            <a:ext cx="10477500" cy="4772204"/>
          </a:xfrm>
        </p:spPr>
        <p:txBody>
          <a:bodyPr>
            <a:normAutofit/>
          </a:bodyPr>
          <a:lstStyle/>
          <a:p>
            <a:pPr marL="0" indent="0">
              <a:spcAft>
                <a:spcPts val="1800"/>
              </a:spcAft>
              <a:buNone/>
            </a:pPr>
            <a:r>
              <a:rPr lang="en-GB" sz="2600" dirty="0"/>
              <a:t>The duration of this Accord will be </a:t>
            </a:r>
            <a:r>
              <a:rPr lang="en-GB" sz="2600" b="1" dirty="0">
                <a:solidFill>
                  <a:srgbClr val="29B6BF"/>
                </a:solidFill>
              </a:rPr>
              <a:t>9 years</a:t>
            </a:r>
            <a:r>
              <a:rPr lang="en-GB" sz="2600" dirty="0"/>
              <a:t>,</a:t>
            </a:r>
            <a:r>
              <a:rPr lang="en-GB" sz="2600" b="1" dirty="0">
                <a:solidFill>
                  <a:srgbClr val="29B6BF"/>
                </a:solidFill>
              </a:rPr>
              <a:t> </a:t>
            </a:r>
            <a:r>
              <a:rPr lang="en-GB" sz="2600" dirty="0"/>
              <a:t>2026 through 2035, to align with the Greater Manchester Strategy and the 10-year Health Plan for England. </a:t>
            </a:r>
          </a:p>
          <a:p>
            <a:pPr>
              <a:spcAft>
                <a:spcPts val="1800"/>
              </a:spcAft>
              <a:buFont typeface="Symbol" panose="05050102010706020507" pitchFamily="18" charset="2"/>
              <a:buChar char="®"/>
            </a:pPr>
            <a:r>
              <a:rPr lang="en-GB" sz="2600" dirty="0"/>
              <a:t> Signed:  </a:t>
            </a:r>
            <a:r>
              <a:rPr lang="en-GB" sz="2600" b="1" dirty="0"/>
              <a:t>27 March 2026</a:t>
            </a:r>
          </a:p>
          <a:p>
            <a:pPr>
              <a:spcAft>
                <a:spcPts val="1800"/>
              </a:spcAft>
              <a:buFont typeface="Symbol" panose="05050102010706020507" pitchFamily="18" charset="2"/>
              <a:buChar char="®"/>
            </a:pPr>
            <a:r>
              <a:rPr lang="en-GB" sz="2600" dirty="0"/>
              <a:t> Renewal Date: </a:t>
            </a:r>
            <a:r>
              <a:rPr lang="en-GB" sz="2600" b="1" dirty="0"/>
              <a:t>1 April 2035</a:t>
            </a:r>
          </a:p>
          <a:p>
            <a:pPr>
              <a:spcAft>
                <a:spcPts val="1800"/>
              </a:spcAft>
              <a:buFont typeface="Symbol" panose="05050102010706020507" pitchFamily="18" charset="2"/>
              <a:buChar char="®"/>
            </a:pPr>
            <a:r>
              <a:rPr lang="en-GB" sz="2600" dirty="0"/>
              <a:t> Implementation Review: </a:t>
            </a:r>
            <a:r>
              <a:rPr lang="en-GB" sz="2600" b="1" dirty="0"/>
              <a:t>Every 3 years </a:t>
            </a:r>
          </a:p>
          <a:p>
            <a:pPr>
              <a:spcAft>
                <a:spcPts val="1800"/>
              </a:spcAft>
              <a:buFont typeface="Symbol" panose="05050102010706020507" pitchFamily="18" charset="2"/>
              <a:buChar char="®"/>
            </a:pPr>
            <a:r>
              <a:rPr lang="en-GB" sz="2600" dirty="0"/>
              <a:t>Next review: </a:t>
            </a:r>
            <a:r>
              <a:rPr lang="en-GB" sz="2600" b="1" dirty="0"/>
              <a:t>Winter 2028, to enact from April 2029</a:t>
            </a:r>
          </a:p>
          <a:p>
            <a:pPr>
              <a:spcAft>
                <a:spcPts val="1800"/>
              </a:spcAft>
              <a:buFont typeface="Symbol" panose="05050102010706020507" pitchFamily="18" charset="2"/>
              <a:buChar char="®"/>
            </a:pPr>
            <a:r>
              <a:rPr lang="en-GB" sz="2600" dirty="0"/>
              <a:t> Delivery Reporting: </a:t>
            </a:r>
            <a:r>
              <a:rPr lang="en-GB" sz="2600" b="1" dirty="0"/>
              <a:t>Annual</a:t>
            </a:r>
          </a:p>
        </p:txBody>
      </p:sp>
    </p:spTree>
    <p:extLst>
      <p:ext uri="{BB962C8B-B14F-4D97-AF65-F5344CB8AC3E}">
        <p14:creationId xmlns:p14="http://schemas.microsoft.com/office/powerpoint/2010/main" val="1564865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84DA4-B675-6226-01BE-8F4DB7B248EF}"/>
              </a:ext>
            </a:extLst>
          </p:cNvPr>
          <p:cNvSpPr>
            <a:spLocks noGrp="1"/>
          </p:cNvSpPr>
          <p:nvPr>
            <p:ph type="ctrTitle"/>
          </p:nvPr>
        </p:nvSpPr>
        <p:spPr>
          <a:xfrm>
            <a:off x="1644650" y="771346"/>
            <a:ext cx="9144000" cy="2387600"/>
          </a:xfrm>
        </p:spPr>
        <p:txBody>
          <a:bodyPr/>
          <a:lstStyle/>
          <a:p>
            <a:r>
              <a:rPr lang="en-GB" dirty="0"/>
              <a:t>Signatories</a:t>
            </a:r>
          </a:p>
        </p:txBody>
      </p:sp>
      <p:sp>
        <p:nvSpPr>
          <p:cNvPr id="4" name="Subtitle 2">
            <a:extLst>
              <a:ext uri="{FF2B5EF4-FFF2-40B4-BE49-F238E27FC236}">
                <a16:creationId xmlns:a16="http://schemas.microsoft.com/office/drawing/2014/main" id="{DD345195-17AA-9005-9B8E-7598ED4FB58A}"/>
              </a:ext>
            </a:extLst>
          </p:cNvPr>
          <p:cNvSpPr txBox="1">
            <a:spLocks/>
          </p:cNvSpPr>
          <p:nvPr/>
        </p:nvSpPr>
        <p:spPr>
          <a:xfrm>
            <a:off x="1339850" y="3292388"/>
            <a:ext cx="9537700" cy="101432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95000"/>
                    <a:lumOff val="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95000"/>
                    <a:lumOff val="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95000"/>
                    <a:lumOff val="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nSpc>
                <a:spcPct val="120000"/>
              </a:lnSpc>
              <a:buFont typeface="Symbol" panose="05050102010706020507" pitchFamily="18" charset="2"/>
              <a:buChar char="®"/>
            </a:pPr>
            <a:r>
              <a:rPr lang="en-GB" dirty="0"/>
              <a:t> This Accord is open to welcoming additional signatories whose work aligns with its commitments.</a:t>
            </a:r>
          </a:p>
        </p:txBody>
      </p:sp>
      <p:pic>
        <p:nvPicPr>
          <p:cNvPr id="6" name="Graphic 5">
            <a:extLst>
              <a:ext uri="{FF2B5EF4-FFF2-40B4-BE49-F238E27FC236}">
                <a16:creationId xmlns:a16="http://schemas.microsoft.com/office/drawing/2014/main" id="{9915E20E-2D96-D575-1901-8F6D0799A27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472488" y="4892854"/>
            <a:ext cx="5294312" cy="1902076"/>
          </a:xfrm>
          <a:prstGeom prst="rect">
            <a:avLst/>
          </a:prstGeom>
        </p:spPr>
      </p:pic>
      <p:pic>
        <p:nvPicPr>
          <p:cNvPr id="8" name="Graphic 7">
            <a:extLst>
              <a:ext uri="{FF2B5EF4-FFF2-40B4-BE49-F238E27FC236}">
                <a16:creationId xmlns:a16="http://schemas.microsoft.com/office/drawing/2014/main" id="{39B0963F-1715-E540-93F4-72972AACEA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7486032" y="5883272"/>
            <a:ext cx="462577" cy="846051"/>
          </a:xfrm>
          <a:prstGeom prst="rect">
            <a:avLst/>
          </a:prstGeom>
        </p:spPr>
      </p:pic>
    </p:spTree>
    <p:extLst>
      <p:ext uri="{BB962C8B-B14F-4D97-AF65-F5344CB8AC3E}">
        <p14:creationId xmlns:p14="http://schemas.microsoft.com/office/powerpoint/2010/main" val="1594743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9DA8B3EE-268A-694A-FD9B-63A53A9E7306}"/>
              </a:ext>
            </a:extLst>
          </p:cNvPr>
          <p:cNvSpPr/>
          <p:nvPr/>
        </p:nvSpPr>
        <p:spPr>
          <a:xfrm>
            <a:off x="-407892" y="-228787"/>
            <a:ext cx="13038852" cy="72609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a:extLst>
              <a:ext uri="{FF2B5EF4-FFF2-40B4-BE49-F238E27FC236}">
                <a16:creationId xmlns:a16="http://schemas.microsoft.com/office/drawing/2014/main" id="{0796E8E1-B047-E64F-4E2B-C3B552A2EFF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08948" y="3363206"/>
            <a:ext cx="3237881" cy="1935688"/>
          </a:xfrm>
          <a:prstGeom prst="rect">
            <a:avLst/>
          </a:prstGeom>
        </p:spPr>
      </p:pic>
      <p:pic>
        <p:nvPicPr>
          <p:cNvPr id="6" name="Picture 5">
            <a:extLst>
              <a:ext uri="{FF2B5EF4-FFF2-40B4-BE49-F238E27FC236}">
                <a16:creationId xmlns:a16="http://schemas.microsoft.com/office/drawing/2014/main" id="{DBE44204-9D1F-0843-3F72-D30D8E18F28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42201" y="266677"/>
            <a:ext cx="1933061" cy="966531"/>
          </a:xfrm>
          <a:prstGeom prst="rect">
            <a:avLst/>
          </a:prstGeom>
        </p:spPr>
      </p:pic>
      <p:pic>
        <p:nvPicPr>
          <p:cNvPr id="8" name="Picture 7">
            <a:extLst>
              <a:ext uri="{FF2B5EF4-FFF2-40B4-BE49-F238E27FC236}">
                <a16:creationId xmlns:a16="http://schemas.microsoft.com/office/drawing/2014/main" id="{093F490D-09AE-FC06-3054-2A09C12E073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23792" y="335325"/>
            <a:ext cx="1632349" cy="829234"/>
          </a:xfrm>
          <a:prstGeom prst="rect">
            <a:avLst/>
          </a:prstGeom>
        </p:spPr>
      </p:pic>
      <p:pic>
        <p:nvPicPr>
          <p:cNvPr id="10" name="Picture 9">
            <a:extLst>
              <a:ext uri="{FF2B5EF4-FFF2-40B4-BE49-F238E27FC236}">
                <a16:creationId xmlns:a16="http://schemas.microsoft.com/office/drawing/2014/main" id="{89460983-54F2-1134-5DB5-8A3ACFC1E19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1137" y="317288"/>
            <a:ext cx="2990728" cy="935665"/>
          </a:xfrm>
          <a:prstGeom prst="rect">
            <a:avLst/>
          </a:prstGeom>
        </p:spPr>
      </p:pic>
      <p:pic>
        <p:nvPicPr>
          <p:cNvPr id="12" name="Picture 11">
            <a:extLst>
              <a:ext uri="{FF2B5EF4-FFF2-40B4-BE49-F238E27FC236}">
                <a16:creationId xmlns:a16="http://schemas.microsoft.com/office/drawing/2014/main" id="{DC9F3479-91A3-A289-2202-C2678C3F2E9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184820" y="378100"/>
            <a:ext cx="2643743" cy="829234"/>
          </a:xfrm>
          <a:prstGeom prst="rect">
            <a:avLst/>
          </a:prstGeom>
        </p:spPr>
      </p:pic>
      <p:pic>
        <p:nvPicPr>
          <p:cNvPr id="14" name="Picture 13">
            <a:extLst>
              <a:ext uri="{FF2B5EF4-FFF2-40B4-BE49-F238E27FC236}">
                <a16:creationId xmlns:a16="http://schemas.microsoft.com/office/drawing/2014/main" id="{BC237C01-89AB-0EE8-0175-1F57A5D6E8F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6564" y="1836841"/>
            <a:ext cx="3167380" cy="1422441"/>
          </a:xfrm>
          <a:prstGeom prst="rect">
            <a:avLst/>
          </a:prstGeom>
        </p:spPr>
      </p:pic>
      <p:pic>
        <p:nvPicPr>
          <p:cNvPr id="16" name="Picture 15">
            <a:extLst>
              <a:ext uri="{FF2B5EF4-FFF2-40B4-BE49-F238E27FC236}">
                <a16:creationId xmlns:a16="http://schemas.microsoft.com/office/drawing/2014/main" id="{CEABE144-3068-C86D-7E41-2EA1DE815CB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252327" y="2163444"/>
            <a:ext cx="3167380" cy="791006"/>
          </a:xfrm>
          <a:prstGeom prst="rect">
            <a:avLst/>
          </a:prstGeom>
        </p:spPr>
      </p:pic>
      <p:pic>
        <p:nvPicPr>
          <p:cNvPr id="18" name="Picture 17">
            <a:extLst>
              <a:ext uri="{FF2B5EF4-FFF2-40B4-BE49-F238E27FC236}">
                <a16:creationId xmlns:a16="http://schemas.microsoft.com/office/drawing/2014/main" id="{494C359B-A512-ED6D-F0BD-91174B8F79E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906576" y="2174543"/>
            <a:ext cx="1995272" cy="704996"/>
          </a:xfrm>
          <a:prstGeom prst="rect">
            <a:avLst/>
          </a:prstGeom>
        </p:spPr>
      </p:pic>
      <p:pic>
        <p:nvPicPr>
          <p:cNvPr id="20" name="Picture 19">
            <a:extLst>
              <a:ext uri="{FF2B5EF4-FFF2-40B4-BE49-F238E27FC236}">
                <a16:creationId xmlns:a16="http://schemas.microsoft.com/office/drawing/2014/main" id="{F3528F06-E119-215B-3238-3C2DDE8AECC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546165" y="1538049"/>
            <a:ext cx="2954633" cy="2105085"/>
          </a:xfrm>
          <a:prstGeom prst="rect">
            <a:avLst/>
          </a:prstGeom>
        </p:spPr>
      </p:pic>
      <p:pic>
        <p:nvPicPr>
          <p:cNvPr id="22" name="Picture 21">
            <a:extLst>
              <a:ext uri="{FF2B5EF4-FFF2-40B4-BE49-F238E27FC236}">
                <a16:creationId xmlns:a16="http://schemas.microsoft.com/office/drawing/2014/main" id="{01E0D7EE-3749-83E0-9DC7-20F6BDD8AA2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55180" y="3965438"/>
            <a:ext cx="2331369" cy="848618"/>
          </a:xfrm>
          <a:prstGeom prst="rect">
            <a:avLst/>
          </a:prstGeom>
        </p:spPr>
      </p:pic>
      <p:pic>
        <p:nvPicPr>
          <p:cNvPr id="24" name="Picture 23">
            <a:extLst>
              <a:ext uri="{FF2B5EF4-FFF2-40B4-BE49-F238E27FC236}">
                <a16:creationId xmlns:a16="http://schemas.microsoft.com/office/drawing/2014/main" id="{4C9BD3C2-0D20-D6DD-061B-D471717D0A2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3260718" y="3657450"/>
            <a:ext cx="2590445" cy="1337004"/>
          </a:xfrm>
          <a:prstGeom prst="rect">
            <a:avLst/>
          </a:prstGeom>
        </p:spPr>
      </p:pic>
      <p:pic>
        <p:nvPicPr>
          <p:cNvPr id="26" name="Picture 25">
            <a:extLst>
              <a:ext uri="{FF2B5EF4-FFF2-40B4-BE49-F238E27FC236}">
                <a16:creationId xmlns:a16="http://schemas.microsoft.com/office/drawing/2014/main" id="{76C46E55-A839-BF29-B5E6-0419F1A128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280295" y="4117336"/>
            <a:ext cx="2490615" cy="544822"/>
          </a:xfrm>
          <a:prstGeom prst="rect">
            <a:avLst/>
          </a:prstGeom>
        </p:spPr>
      </p:pic>
      <p:pic>
        <p:nvPicPr>
          <p:cNvPr id="30" name="Picture 29">
            <a:extLst>
              <a:ext uri="{FF2B5EF4-FFF2-40B4-BE49-F238E27FC236}">
                <a16:creationId xmlns:a16="http://schemas.microsoft.com/office/drawing/2014/main" id="{A0364565-9718-3B42-85F5-DC5B587147CC}"/>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288607" y="5687139"/>
            <a:ext cx="2397989" cy="601727"/>
          </a:xfrm>
          <a:prstGeom prst="rect">
            <a:avLst/>
          </a:prstGeom>
        </p:spPr>
      </p:pic>
      <p:pic>
        <p:nvPicPr>
          <p:cNvPr id="32" name="Picture 31">
            <a:extLst>
              <a:ext uri="{FF2B5EF4-FFF2-40B4-BE49-F238E27FC236}">
                <a16:creationId xmlns:a16="http://schemas.microsoft.com/office/drawing/2014/main" id="{C2C6792C-1901-6550-C5CC-AD76B911F17E}"/>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3334177" y="5687139"/>
            <a:ext cx="2406908" cy="601727"/>
          </a:xfrm>
          <a:prstGeom prst="rect">
            <a:avLst/>
          </a:prstGeom>
        </p:spPr>
      </p:pic>
      <p:pic>
        <p:nvPicPr>
          <p:cNvPr id="34" name="Picture 33">
            <a:extLst>
              <a:ext uri="{FF2B5EF4-FFF2-40B4-BE49-F238E27FC236}">
                <a16:creationId xmlns:a16="http://schemas.microsoft.com/office/drawing/2014/main" id="{A852ADE1-CCA0-0BA6-0DD9-4541BD8322CF}"/>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6342954" y="5564618"/>
            <a:ext cx="2886241" cy="804239"/>
          </a:xfrm>
          <a:prstGeom prst="rect">
            <a:avLst/>
          </a:prstGeom>
        </p:spPr>
      </p:pic>
      <p:pic>
        <p:nvPicPr>
          <p:cNvPr id="36" name="Picture 35">
            <a:extLst>
              <a:ext uri="{FF2B5EF4-FFF2-40B4-BE49-F238E27FC236}">
                <a16:creationId xmlns:a16="http://schemas.microsoft.com/office/drawing/2014/main" id="{47FBDB06-5963-35EB-95F3-E85BCA2A41CA}"/>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10212183" y="5420306"/>
            <a:ext cx="1604605" cy="827977"/>
          </a:xfrm>
          <a:prstGeom prst="rect">
            <a:avLst/>
          </a:prstGeom>
        </p:spPr>
      </p:pic>
    </p:spTree>
    <p:extLst>
      <p:ext uri="{BB962C8B-B14F-4D97-AF65-F5344CB8AC3E}">
        <p14:creationId xmlns:p14="http://schemas.microsoft.com/office/powerpoint/2010/main" val="578834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4A438-8AB1-789A-12C2-302DCFF8B98E}"/>
              </a:ext>
            </a:extLst>
          </p:cNvPr>
          <p:cNvSpPr>
            <a:spLocks noGrp="1"/>
          </p:cNvSpPr>
          <p:nvPr>
            <p:ph type="ctrTitle"/>
          </p:nvPr>
        </p:nvSpPr>
        <p:spPr>
          <a:xfrm>
            <a:off x="538843" y="866659"/>
            <a:ext cx="11114314" cy="2387600"/>
          </a:xfrm>
        </p:spPr>
        <p:txBody>
          <a:bodyPr>
            <a:normAutofit/>
          </a:bodyPr>
          <a:lstStyle/>
          <a:p>
            <a:pPr>
              <a:lnSpc>
                <a:spcPct val="100000"/>
              </a:lnSpc>
              <a:spcAft>
                <a:spcPts val="1800"/>
              </a:spcAft>
            </a:pPr>
            <a:r>
              <a:rPr lang="en-GB" sz="5000" dirty="0"/>
              <a:t>Find out more about the Accord</a:t>
            </a:r>
            <a:endParaRPr lang="en-GB" sz="5000" dirty="0">
              <a:solidFill>
                <a:srgbClr val="F7F5F2"/>
              </a:solidFill>
            </a:endParaRPr>
          </a:p>
        </p:txBody>
      </p:sp>
      <p:pic>
        <p:nvPicPr>
          <p:cNvPr id="10" name="Picture 9">
            <a:extLst>
              <a:ext uri="{FF2B5EF4-FFF2-40B4-BE49-F238E27FC236}">
                <a16:creationId xmlns:a16="http://schemas.microsoft.com/office/drawing/2014/main" id="{9C8B530B-F564-114F-071E-20A2AC2AC1D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74181" y="-819149"/>
            <a:ext cx="3265413" cy="3765549"/>
          </a:xfrm>
          <a:prstGeom prst="rect">
            <a:avLst/>
          </a:prstGeom>
        </p:spPr>
      </p:pic>
      <p:pic>
        <p:nvPicPr>
          <p:cNvPr id="12" name="Picture 11">
            <a:extLst>
              <a:ext uri="{FF2B5EF4-FFF2-40B4-BE49-F238E27FC236}">
                <a16:creationId xmlns:a16="http://schemas.microsoft.com/office/drawing/2014/main" id="{A90F19B4-8185-DAE7-2D9E-F828D7C8A1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3897" y="364791"/>
            <a:ext cx="3208304" cy="1003736"/>
          </a:xfrm>
          <a:prstGeom prst="rect">
            <a:avLst/>
          </a:prstGeom>
        </p:spPr>
      </p:pic>
      <p:sp>
        <p:nvSpPr>
          <p:cNvPr id="13" name="Title 1">
            <a:extLst>
              <a:ext uri="{FF2B5EF4-FFF2-40B4-BE49-F238E27FC236}">
                <a16:creationId xmlns:a16="http://schemas.microsoft.com/office/drawing/2014/main" id="{1EEEBB78-0B6B-1AFA-8875-C6883219FFA6}"/>
              </a:ext>
            </a:extLst>
          </p:cNvPr>
          <p:cNvSpPr txBox="1">
            <a:spLocks/>
          </p:cNvSpPr>
          <p:nvPr/>
        </p:nvSpPr>
        <p:spPr>
          <a:xfrm>
            <a:off x="653789" y="2543060"/>
            <a:ext cx="11114314" cy="238759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pPr>
              <a:lnSpc>
                <a:spcPct val="100000"/>
              </a:lnSpc>
            </a:pPr>
            <a:r>
              <a:rPr lang="en-GB" sz="2400" b="1" dirty="0">
                <a:solidFill>
                  <a:srgbClr val="F7F5F2"/>
                </a:solidFill>
              </a:rPr>
              <a:t>On the Accord’s own microsite: </a:t>
            </a:r>
            <a:r>
              <a:rPr lang="en-GB" sz="2400" dirty="0">
                <a:solidFill>
                  <a:srgbClr val="F7F5F2"/>
                </a:solidFill>
              </a:rPr>
              <a:t>www.vcfseleadershipgm.org.uk/accord</a:t>
            </a:r>
            <a:br>
              <a:rPr lang="en-GB" sz="2400" dirty="0">
                <a:solidFill>
                  <a:srgbClr val="F7F5F2"/>
                </a:solidFill>
              </a:rPr>
            </a:br>
            <a:endParaRPr lang="en-GB" sz="2400" dirty="0">
              <a:solidFill>
                <a:srgbClr val="F7F5F2"/>
              </a:solidFill>
            </a:endParaRPr>
          </a:p>
          <a:p>
            <a:pPr>
              <a:lnSpc>
                <a:spcPct val="100000"/>
              </a:lnSpc>
              <a:spcAft>
                <a:spcPts val="3000"/>
              </a:spcAft>
            </a:pPr>
            <a:r>
              <a:rPr lang="en-GB" sz="2400" b="1" dirty="0">
                <a:solidFill>
                  <a:srgbClr val="F7F5F2"/>
                </a:solidFill>
              </a:rPr>
              <a:t>On GMCA’s website: </a:t>
            </a:r>
            <a:r>
              <a:rPr lang="en-GB" sz="2400" dirty="0">
                <a:solidFill>
                  <a:srgbClr val="F7F5F2"/>
                </a:solidFill>
              </a:rPr>
              <a:t>www.greatermanchester-ca.gov.uk/what-we-do/communities/voluntary-community-faith-and-social-enterprise-vcfse-accord</a:t>
            </a: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B5D7F553-5FA8-D7E1-0522-34FCF76DC97D}"/>
                  </a:ext>
                </a:extLst>
              </p14:cNvPr>
              <p14:cNvContentPartPr/>
              <p14:nvPr/>
            </p14:nvContentPartPr>
            <p14:xfrm>
              <a:off x="-1588288" y="641520"/>
              <a:ext cx="360" cy="12960"/>
            </p14:xfrm>
          </p:contentPart>
        </mc:Choice>
        <mc:Fallback xmlns="">
          <p:pic>
            <p:nvPicPr>
              <p:cNvPr id="3" name="Ink 2">
                <a:extLst>
                  <a:ext uri="{FF2B5EF4-FFF2-40B4-BE49-F238E27FC236}">
                    <a16:creationId xmlns:a16="http://schemas.microsoft.com/office/drawing/2014/main" id="{B5D7F553-5FA8-D7E1-0522-34FCF76DC97D}"/>
                  </a:ext>
                </a:extLst>
              </p:cNvPr>
              <p:cNvPicPr/>
              <p:nvPr/>
            </p:nvPicPr>
            <p:blipFill>
              <a:blip r:embed="rId5"/>
              <a:stretch>
                <a:fillRect/>
              </a:stretch>
            </p:blipFill>
            <p:spPr>
              <a:xfrm>
                <a:off x="-1594408" y="635400"/>
                <a:ext cx="12600" cy="25200"/>
              </a:xfrm>
              <a:prstGeom prst="rect">
                <a:avLst/>
              </a:prstGeom>
            </p:spPr>
          </p:pic>
        </mc:Fallback>
      </mc:AlternateContent>
    </p:spTree>
    <p:extLst>
      <p:ext uri="{BB962C8B-B14F-4D97-AF65-F5344CB8AC3E}">
        <p14:creationId xmlns:p14="http://schemas.microsoft.com/office/powerpoint/2010/main" val="239444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F5B895-9B03-3F75-32F3-55CEC38A2697}"/>
              </a:ext>
            </a:extLst>
          </p:cNvPr>
          <p:cNvSpPr txBox="1"/>
          <p:nvPr/>
        </p:nvSpPr>
        <p:spPr>
          <a:xfrm>
            <a:off x="-54430" y="6613659"/>
            <a:ext cx="4472122" cy="276999"/>
          </a:xfrm>
          <a:prstGeom prst="rect">
            <a:avLst/>
          </a:prstGeom>
          <a:noFill/>
        </p:spPr>
        <p:txBody>
          <a:bodyPr wrap="none" rtlCol="0">
            <a:spAutoFit/>
          </a:bodyPr>
          <a:lstStyle/>
          <a:p>
            <a:r>
              <a:rPr lang="en-GB" sz="1200" dirty="0">
                <a:solidFill>
                  <a:schemeClr val="bg1">
                    <a:lumMod val="50000"/>
                  </a:schemeClr>
                </a:solidFill>
              </a:rPr>
              <a:t>YouTube link: </a:t>
            </a:r>
            <a:r>
              <a:rPr lang="en-GB" sz="1200" dirty="0">
                <a:solidFill>
                  <a:srgbClr val="467886"/>
                </a:solidFill>
                <a:hlinkClick r:id="rId4">
                  <a:extLst>
                    <a:ext uri="{A12FA001-AC4F-418D-AE19-62706E023703}">
                      <ahyp:hlinkClr xmlns:ahyp="http://schemas.microsoft.com/office/drawing/2018/hyperlinkcolor" val="tx"/>
                    </a:ext>
                  </a:extLst>
                </a:hlinkClick>
              </a:rPr>
              <a:t>https://www.youtube.com/watch?v=PZyU_</a:t>
            </a:r>
            <a:r>
              <a:rPr lang="en-GB" sz="1200" dirty="0">
                <a:solidFill>
                  <a:schemeClr val="bg1">
                    <a:lumMod val="50000"/>
                  </a:schemeClr>
                </a:solidFill>
                <a:hlinkClick r:id="rId4">
                  <a:extLst>
                    <a:ext uri="{A12FA001-AC4F-418D-AE19-62706E023703}">
                      <ahyp:hlinkClr xmlns:ahyp="http://schemas.microsoft.com/office/drawing/2018/hyperlinkcolor" val="tx"/>
                    </a:ext>
                  </a:extLst>
                </a:hlinkClick>
              </a:rPr>
              <a:t>F333wA</a:t>
            </a:r>
            <a:r>
              <a:rPr lang="en-GB" sz="1200" dirty="0">
                <a:solidFill>
                  <a:schemeClr val="bg1">
                    <a:lumMod val="50000"/>
                  </a:schemeClr>
                </a:solidFill>
              </a:rPr>
              <a:t> </a:t>
            </a:r>
          </a:p>
        </p:txBody>
      </p:sp>
      <p:pic>
        <p:nvPicPr>
          <p:cNvPr id="15" name="Adobe Express - Full-animation-subtitles (2)">
            <a:hlinkClick r:id="" action="ppaction://media"/>
            <a:extLst>
              <a:ext uri="{FF2B5EF4-FFF2-40B4-BE49-F238E27FC236}">
                <a16:creationId xmlns:a16="http://schemas.microsoft.com/office/drawing/2014/main" id="{43B0DE81-4CBF-0DAE-5899-B56D4F813C0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48092" y="21772"/>
            <a:ext cx="11858852" cy="6670454"/>
          </a:xfrm>
        </p:spPr>
      </p:pic>
    </p:spTree>
    <p:extLst>
      <p:ext uri="{BB962C8B-B14F-4D97-AF65-F5344CB8AC3E}">
        <p14:creationId xmlns:p14="http://schemas.microsoft.com/office/powerpoint/2010/main" val="376939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05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8FFCC9-E983-B98F-1B2B-B5DD24766C09}"/>
              </a:ext>
            </a:extLst>
          </p:cNvPr>
          <p:cNvSpPr>
            <a:spLocks noGrp="1"/>
          </p:cNvSpPr>
          <p:nvPr>
            <p:ph idx="1"/>
          </p:nvPr>
        </p:nvSpPr>
        <p:spPr>
          <a:xfrm>
            <a:off x="838200" y="1690687"/>
            <a:ext cx="10515600" cy="4802188"/>
          </a:xfrm>
        </p:spPr>
        <p:txBody>
          <a:bodyPr>
            <a:normAutofit fontScale="92500" lnSpcReduction="20000"/>
          </a:bodyPr>
          <a:lstStyle/>
          <a:p>
            <a:pPr marL="0" indent="0">
              <a:lnSpc>
                <a:spcPct val="110000"/>
              </a:lnSpc>
              <a:spcAft>
                <a:spcPts val="600"/>
              </a:spcAft>
              <a:buNone/>
            </a:pPr>
            <a:r>
              <a:rPr lang="en-GB" dirty="0"/>
              <a:t>Each of the signatories to the Greater Manchester VCFSE Accord – Voluntary, Community, Faith and Social Enterprise (VCFSE) organisations and the public sector - has a role in making our city region </a:t>
            </a:r>
            <a:r>
              <a:rPr lang="en-US" dirty="0"/>
              <a:t>a place of equity, opportunity, and belonging.</a:t>
            </a:r>
            <a:r>
              <a:rPr lang="en-GB" dirty="0"/>
              <a:t> </a:t>
            </a:r>
          </a:p>
          <a:p>
            <a:pPr marL="0" indent="0">
              <a:lnSpc>
                <a:spcPct val="110000"/>
              </a:lnSpc>
              <a:spcAft>
                <a:spcPts val="600"/>
              </a:spcAft>
              <a:buNone/>
            </a:pPr>
            <a:r>
              <a:rPr lang="en-GB" dirty="0"/>
              <a:t>We can achieve this by working together for the benefit of the communities we are all part of.  </a:t>
            </a:r>
          </a:p>
          <a:p>
            <a:pPr marL="0" indent="0">
              <a:lnSpc>
                <a:spcPct val="110000"/>
              </a:lnSpc>
              <a:spcAft>
                <a:spcPts val="600"/>
              </a:spcAft>
              <a:buNone/>
            </a:pPr>
            <a:r>
              <a:rPr lang="en-GB" dirty="0"/>
              <a:t>The VCFSE sector holds a unique power: the trust, relationships, credibility, and insight that come from being rooted in communities. By ensuring the sector can lead boldly, increase its own capacity, and work on an equal footing alongside public sector partners, we will unlock the potential of community-led change. </a:t>
            </a:r>
          </a:p>
        </p:txBody>
      </p:sp>
      <p:sp>
        <p:nvSpPr>
          <p:cNvPr id="2" name="Title 1">
            <a:extLst>
              <a:ext uri="{FF2B5EF4-FFF2-40B4-BE49-F238E27FC236}">
                <a16:creationId xmlns:a16="http://schemas.microsoft.com/office/drawing/2014/main" id="{52450B28-17BE-A17E-CF45-ACEC52A48AC2}"/>
              </a:ext>
            </a:extLst>
          </p:cNvPr>
          <p:cNvSpPr>
            <a:spLocks noGrp="1"/>
          </p:cNvSpPr>
          <p:nvPr>
            <p:ph type="title"/>
          </p:nvPr>
        </p:nvSpPr>
        <p:spPr>
          <a:xfrm>
            <a:off x="838200" y="365125"/>
            <a:ext cx="10515600" cy="1325563"/>
          </a:xfrm>
        </p:spPr>
        <p:txBody>
          <a:bodyPr/>
          <a:lstStyle/>
          <a:p>
            <a:r>
              <a:rPr lang="en-GB" dirty="0">
                <a:solidFill>
                  <a:srgbClr val="1B5036"/>
                </a:solidFill>
              </a:rPr>
              <a:t>Introduction</a:t>
            </a:r>
          </a:p>
        </p:txBody>
      </p:sp>
    </p:spTree>
    <p:extLst>
      <p:ext uri="{BB962C8B-B14F-4D97-AF65-F5344CB8AC3E}">
        <p14:creationId xmlns:p14="http://schemas.microsoft.com/office/powerpoint/2010/main" val="2681506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95FB3-5B3E-30DA-E103-66B606E29F8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4D6BB7-B222-EF04-EC29-8071A27B78F2}"/>
              </a:ext>
            </a:extLst>
          </p:cNvPr>
          <p:cNvSpPr>
            <a:spLocks noGrp="1"/>
          </p:cNvSpPr>
          <p:nvPr>
            <p:ph idx="1"/>
          </p:nvPr>
        </p:nvSpPr>
        <p:spPr>
          <a:xfrm>
            <a:off x="936171" y="1843088"/>
            <a:ext cx="10515600" cy="5083628"/>
          </a:xfrm>
        </p:spPr>
        <p:txBody>
          <a:bodyPr>
            <a:normAutofit/>
          </a:bodyPr>
          <a:lstStyle/>
          <a:p>
            <a:pPr marL="0" indent="0">
              <a:buNone/>
            </a:pPr>
            <a:r>
              <a:rPr lang="en-GB" dirty="0"/>
              <a:t>The Accord sets out the shared values that guide collaboration of Greater Manchester’s VCFSE and public sectors, and the commitments we make to one another as partners. </a:t>
            </a:r>
          </a:p>
          <a:p>
            <a:pPr marL="0" indent="0">
              <a:buNone/>
            </a:pPr>
            <a:r>
              <a:rPr lang="en-GB" b="1" dirty="0"/>
              <a:t>The Accord should be used as a common reference point and guiding tool owned across sectors that helps us stay aligned in purpose, valued in our roles, and be accountable to each other and the communities we serve.  </a:t>
            </a:r>
          </a:p>
        </p:txBody>
      </p:sp>
      <p:sp>
        <p:nvSpPr>
          <p:cNvPr id="2" name="Title 1">
            <a:extLst>
              <a:ext uri="{FF2B5EF4-FFF2-40B4-BE49-F238E27FC236}">
                <a16:creationId xmlns:a16="http://schemas.microsoft.com/office/drawing/2014/main" id="{459E8D07-DD63-009E-6255-A0A429324EB2}"/>
              </a:ext>
            </a:extLst>
          </p:cNvPr>
          <p:cNvSpPr>
            <a:spLocks noGrp="1"/>
          </p:cNvSpPr>
          <p:nvPr>
            <p:ph type="title"/>
          </p:nvPr>
        </p:nvSpPr>
        <p:spPr>
          <a:xfrm>
            <a:off x="838200" y="517525"/>
            <a:ext cx="10515600" cy="1325563"/>
          </a:xfrm>
        </p:spPr>
        <p:txBody>
          <a:bodyPr/>
          <a:lstStyle/>
          <a:p>
            <a:r>
              <a:rPr lang="en-GB" dirty="0">
                <a:solidFill>
                  <a:srgbClr val="1B5036"/>
                </a:solidFill>
              </a:rPr>
              <a:t>Using the Accord</a:t>
            </a:r>
          </a:p>
        </p:txBody>
      </p:sp>
    </p:spTree>
    <p:extLst>
      <p:ext uri="{BB962C8B-B14F-4D97-AF65-F5344CB8AC3E}">
        <p14:creationId xmlns:p14="http://schemas.microsoft.com/office/powerpoint/2010/main" val="2073190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FF6C8-1305-37F4-E4E5-E20015E1E9C9}"/>
              </a:ext>
            </a:extLst>
          </p:cNvPr>
          <p:cNvSpPr>
            <a:spLocks noGrp="1"/>
          </p:cNvSpPr>
          <p:nvPr>
            <p:ph type="title"/>
          </p:nvPr>
        </p:nvSpPr>
        <p:spPr>
          <a:xfrm>
            <a:off x="7272497" y="662934"/>
            <a:ext cx="10515600" cy="679904"/>
          </a:xfrm>
        </p:spPr>
        <p:txBody>
          <a:bodyPr>
            <a:normAutofit/>
          </a:bodyPr>
          <a:lstStyle/>
          <a:p>
            <a:r>
              <a:rPr lang="en-GB" sz="4000" dirty="0">
                <a:solidFill>
                  <a:srgbClr val="1B5036"/>
                </a:solidFill>
              </a:rPr>
              <a:t>Vision</a:t>
            </a:r>
          </a:p>
        </p:txBody>
      </p:sp>
      <p:sp>
        <p:nvSpPr>
          <p:cNvPr id="3" name="Content Placeholder 2">
            <a:extLst>
              <a:ext uri="{FF2B5EF4-FFF2-40B4-BE49-F238E27FC236}">
                <a16:creationId xmlns:a16="http://schemas.microsoft.com/office/drawing/2014/main" id="{7C1249E2-213B-A086-746C-C9452E5DCF0E}"/>
              </a:ext>
            </a:extLst>
          </p:cNvPr>
          <p:cNvSpPr>
            <a:spLocks noGrp="1"/>
          </p:cNvSpPr>
          <p:nvPr>
            <p:ph idx="1"/>
          </p:nvPr>
        </p:nvSpPr>
        <p:spPr>
          <a:xfrm>
            <a:off x="7247097" y="1330138"/>
            <a:ext cx="4588993" cy="1257753"/>
          </a:xfrm>
        </p:spPr>
        <p:txBody>
          <a:bodyPr>
            <a:noAutofit/>
          </a:bodyPr>
          <a:lstStyle/>
          <a:p>
            <a:pPr marL="0" indent="0">
              <a:lnSpc>
                <a:spcPct val="110000"/>
              </a:lnSpc>
              <a:spcAft>
                <a:spcPts val="600"/>
              </a:spcAft>
              <a:buNone/>
            </a:pPr>
            <a:r>
              <a:rPr lang="en-US" sz="2000" dirty="0"/>
              <a:t>A thriving Greater Manchester where everyone can live a good life: a place of equity, opportunity, belonging, and environmental stewardship.</a:t>
            </a:r>
            <a:endParaRPr lang="en-GB" sz="2000" dirty="0"/>
          </a:p>
        </p:txBody>
      </p:sp>
      <p:sp>
        <p:nvSpPr>
          <p:cNvPr id="4" name="Title 1">
            <a:extLst>
              <a:ext uri="{FF2B5EF4-FFF2-40B4-BE49-F238E27FC236}">
                <a16:creationId xmlns:a16="http://schemas.microsoft.com/office/drawing/2014/main" id="{F6EC0FC4-3F15-371B-2077-74AD6B63363A}"/>
              </a:ext>
            </a:extLst>
          </p:cNvPr>
          <p:cNvSpPr txBox="1">
            <a:spLocks/>
          </p:cNvSpPr>
          <p:nvPr/>
        </p:nvSpPr>
        <p:spPr>
          <a:xfrm>
            <a:off x="7272497" y="3018484"/>
            <a:ext cx="9083753" cy="67990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lumMod val="95000"/>
                    <a:lumOff val="5000"/>
                  </a:schemeClr>
                </a:solidFill>
                <a:latin typeface="+mj-lt"/>
                <a:ea typeface="+mj-ea"/>
                <a:cs typeface="+mj-cs"/>
              </a:defRPr>
            </a:lvl1pPr>
          </a:lstStyle>
          <a:p>
            <a:r>
              <a:rPr lang="en-GB" sz="4000" dirty="0">
                <a:solidFill>
                  <a:srgbClr val="1B5036"/>
                </a:solidFill>
              </a:rPr>
              <a:t>Mission</a:t>
            </a:r>
          </a:p>
        </p:txBody>
      </p:sp>
      <p:sp>
        <p:nvSpPr>
          <p:cNvPr id="5" name="Content Placeholder 2">
            <a:extLst>
              <a:ext uri="{FF2B5EF4-FFF2-40B4-BE49-F238E27FC236}">
                <a16:creationId xmlns:a16="http://schemas.microsoft.com/office/drawing/2014/main" id="{EBDFFA68-47A9-386D-3866-A13151EBED2A}"/>
              </a:ext>
            </a:extLst>
          </p:cNvPr>
          <p:cNvSpPr txBox="1">
            <a:spLocks/>
          </p:cNvSpPr>
          <p:nvPr/>
        </p:nvSpPr>
        <p:spPr>
          <a:xfrm>
            <a:off x="7247097" y="3685688"/>
            <a:ext cx="4588993" cy="19181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95000"/>
                    <a:lumOff val="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95000"/>
                    <a:lumOff val="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95000"/>
                    <a:lumOff val="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GB" sz="2000" dirty="0"/>
              <a:t>A thriving, connected, and resilient Greater Manchester VCFSE ecosystem that fully contributes to driving change for Greater Manchester’s people, communities, places, and environment, working in trusting collaboration with public sector partners.</a:t>
            </a:r>
          </a:p>
        </p:txBody>
      </p:sp>
      <p:sp>
        <p:nvSpPr>
          <p:cNvPr id="8" name="Rectangle 7">
            <a:extLst>
              <a:ext uri="{FF2B5EF4-FFF2-40B4-BE49-F238E27FC236}">
                <a16:creationId xmlns:a16="http://schemas.microsoft.com/office/drawing/2014/main" id="{AC9D4939-515B-BA07-5322-ACFEB30B723C}"/>
              </a:ext>
            </a:extLst>
          </p:cNvPr>
          <p:cNvSpPr/>
          <p:nvPr/>
        </p:nvSpPr>
        <p:spPr>
          <a:xfrm>
            <a:off x="5140712" y="6436589"/>
            <a:ext cx="5854390" cy="421412"/>
          </a:xfrm>
          <a:prstGeom prst="rect">
            <a:avLst/>
          </a:prstGeom>
          <a:solidFill>
            <a:srgbClr val="F7F5F2"/>
          </a:solidFill>
          <a:ln>
            <a:solidFill>
              <a:srgbClr val="F7F5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C58D2D0-30F9-7537-980B-3F8F0770A05F}"/>
              </a:ext>
            </a:extLst>
          </p:cNvPr>
          <p:cNvSpPr/>
          <p:nvPr/>
        </p:nvSpPr>
        <p:spPr>
          <a:xfrm>
            <a:off x="0" y="0"/>
            <a:ext cx="5976257"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image</a:t>
            </a:r>
          </a:p>
        </p:txBody>
      </p:sp>
      <p:pic>
        <p:nvPicPr>
          <p:cNvPr id="7" name="Picture 6">
            <a:extLst>
              <a:ext uri="{FF2B5EF4-FFF2-40B4-BE49-F238E27FC236}">
                <a16:creationId xmlns:a16="http://schemas.microsoft.com/office/drawing/2014/main" id="{988575D9-2414-D00F-4FD2-BECC1504A526}"/>
              </a:ext>
            </a:extLst>
          </p:cNvPr>
          <p:cNvPicPr>
            <a:picLocks noChangeAspect="1"/>
          </p:cNvPicPr>
          <p:nvPr/>
        </p:nvPicPr>
        <p:blipFill>
          <a:blip r:embed="rId2" cstate="email">
            <a:extLst>
              <a:ext uri="{28A0092B-C50C-407E-A947-70E740481C1C}">
                <a14:useLocalDpi xmlns:a14="http://schemas.microsoft.com/office/drawing/2010/main"/>
              </a:ext>
            </a:extLst>
          </a:blip>
          <a:srcRect r="39771"/>
          <a:stretch>
            <a:fillRect/>
          </a:stretch>
        </p:blipFill>
        <p:spPr>
          <a:xfrm>
            <a:off x="-101600" y="-101601"/>
            <a:ext cx="6959601" cy="6959601"/>
          </a:xfrm>
          <a:prstGeom prst="rect">
            <a:avLst/>
          </a:prstGeom>
          <a:ln>
            <a:noFill/>
          </a:ln>
        </p:spPr>
      </p:pic>
    </p:spTree>
    <p:extLst>
      <p:ext uri="{BB962C8B-B14F-4D97-AF65-F5344CB8AC3E}">
        <p14:creationId xmlns:p14="http://schemas.microsoft.com/office/powerpoint/2010/main" val="3535693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B0939B2-DF5D-29C1-3F93-AFC1FD1C0CDC}"/>
              </a:ext>
            </a:extLst>
          </p:cNvPr>
          <p:cNvSpPr txBox="1">
            <a:spLocks/>
          </p:cNvSpPr>
          <p:nvPr/>
        </p:nvSpPr>
        <p:spPr>
          <a:xfrm>
            <a:off x="713278" y="725260"/>
            <a:ext cx="14238250" cy="679904"/>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lumMod val="95000"/>
                    <a:lumOff val="5000"/>
                  </a:schemeClr>
                </a:solidFill>
                <a:latin typeface="+mj-lt"/>
                <a:ea typeface="+mj-ea"/>
                <a:cs typeface="+mj-cs"/>
              </a:defRPr>
            </a:lvl1pPr>
          </a:lstStyle>
          <a:p>
            <a:r>
              <a:rPr lang="en-GB" dirty="0">
                <a:solidFill>
                  <a:srgbClr val="1B5036"/>
                </a:solidFill>
              </a:rPr>
              <a:t>Shared Beliefs </a:t>
            </a:r>
          </a:p>
        </p:txBody>
      </p:sp>
      <p:sp>
        <p:nvSpPr>
          <p:cNvPr id="7" name="Content Placeholder 2">
            <a:extLst>
              <a:ext uri="{FF2B5EF4-FFF2-40B4-BE49-F238E27FC236}">
                <a16:creationId xmlns:a16="http://schemas.microsoft.com/office/drawing/2014/main" id="{6E4FD299-B020-9AAE-0A86-C0B232183E9D}"/>
              </a:ext>
            </a:extLst>
          </p:cNvPr>
          <p:cNvSpPr txBox="1">
            <a:spLocks/>
          </p:cNvSpPr>
          <p:nvPr/>
        </p:nvSpPr>
        <p:spPr>
          <a:xfrm>
            <a:off x="631371" y="1481364"/>
            <a:ext cx="10929257" cy="45032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95000"/>
                    <a:lumOff val="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95000"/>
                    <a:lumOff val="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95000"/>
                    <a:lumOff val="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mj-lt"/>
              <a:buAutoNum type="arabicPeriod"/>
            </a:pPr>
            <a:r>
              <a:rPr lang="en-GB" sz="1900" b="1" dirty="0">
                <a:solidFill>
                  <a:srgbClr val="1B5036"/>
                </a:solidFill>
              </a:rPr>
              <a:t>We achieve more together than alone</a:t>
            </a:r>
            <a:r>
              <a:rPr lang="en-GB" sz="1900" dirty="0">
                <a:solidFill>
                  <a:srgbClr val="1B5036"/>
                </a:solidFill>
              </a:rPr>
              <a:t>. </a:t>
            </a:r>
            <a:r>
              <a:rPr lang="en-GB" sz="1900" dirty="0"/>
              <a:t>The combined size, roles, and approaches of the Greater Manchester VCFSE sector and public sector together bring depth, resilience, and innovation to our shared work, adding a value which is more than the sum of its parts. </a:t>
            </a:r>
          </a:p>
          <a:p>
            <a:pPr marL="457200" indent="-457200">
              <a:lnSpc>
                <a:spcPct val="100000"/>
              </a:lnSpc>
              <a:buFont typeface="+mj-lt"/>
              <a:buAutoNum type="arabicPeriod"/>
            </a:pPr>
            <a:r>
              <a:rPr lang="en-GB" sz="1900" b="1" dirty="0">
                <a:solidFill>
                  <a:srgbClr val="1B5036"/>
                </a:solidFill>
              </a:rPr>
              <a:t>An integrated, connected, and well-resourced Greater Manchester VCFSE ecosystem benefits everyone.</a:t>
            </a:r>
            <a:r>
              <a:rPr lang="en-GB" sz="1900" dirty="0">
                <a:solidFill>
                  <a:srgbClr val="1B5036"/>
                </a:solidFill>
              </a:rPr>
              <a:t> </a:t>
            </a:r>
            <a:r>
              <a:rPr lang="en-GB" sz="1900" dirty="0"/>
              <a:t>When the VCFSE sector can lead alongside public partners with equality of voice and status, we move closer to our shared vision of a city region where everyone can live a good life. </a:t>
            </a:r>
          </a:p>
          <a:p>
            <a:pPr marL="457200" indent="-457200">
              <a:lnSpc>
                <a:spcPct val="100000"/>
              </a:lnSpc>
              <a:buFont typeface="+mj-lt"/>
              <a:buAutoNum type="arabicPeriod"/>
            </a:pPr>
            <a:r>
              <a:rPr lang="en-GB" sz="1900" b="1" dirty="0">
                <a:solidFill>
                  <a:srgbClr val="1B5036"/>
                </a:solidFill>
              </a:rPr>
              <a:t>The rich diversity of our local communities is where we will find the expertise to drive change and justice in society. </a:t>
            </a:r>
            <a:r>
              <a:rPr lang="en-GB" sz="1900" dirty="0"/>
              <a:t>The VCFSE sector is a key route to do this. Greater Manchester’s residents must have power, spaces, and opportunity to participate in decisions that affect them. </a:t>
            </a:r>
          </a:p>
          <a:p>
            <a:pPr marL="457200" indent="-457200">
              <a:lnSpc>
                <a:spcPct val="100000"/>
              </a:lnSpc>
              <a:buFont typeface="+mj-lt"/>
              <a:buAutoNum type="arabicPeriod"/>
            </a:pPr>
            <a:r>
              <a:rPr lang="en-GB" sz="1900" b="1" dirty="0">
                <a:solidFill>
                  <a:srgbClr val="1B5036"/>
                </a:solidFill>
              </a:rPr>
              <a:t>Decision-making in partnership enables outcomes to be more inclusive and effective.</a:t>
            </a:r>
            <a:endParaRPr lang="en-GB" sz="1900" dirty="0">
              <a:solidFill>
                <a:srgbClr val="1B5036"/>
              </a:solidFill>
            </a:endParaRPr>
          </a:p>
          <a:p>
            <a:pPr marL="457200" indent="-457200">
              <a:lnSpc>
                <a:spcPct val="100000"/>
              </a:lnSpc>
              <a:buFont typeface="+mj-lt"/>
              <a:buAutoNum type="arabicPeriod"/>
            </a:pPr>
            <a:r>
              <a:rPr lang="en-GB" sz="1900" b="1" dirty="0">
                <a:solidFill>
                  <a:srgbClr val="1B5036"/>
                </a:solidFill>
              </a:rPr>
              <a:t>By sharing power, we build the trust needed to achieve real and lasting change. </a:t>
            </a:r>
            <a:endParaRPr lang="en-GB" sz="1900" dirty="0">
              <a:solidFill>
                <a:srgbClr val="1B5036"/>
              </a:solidFill>
            </a:endParaRPr>
          </a:p>
          <a:p>
            <a:pPr marL="457200" indent="-457200">
              <a:lnSpc>
                <a:spcPct val="100000"/>
              </a:lnSpc>
              <a:buFont typeface="+mj-lt"/>
              <a:buAutoNum type="arabicPeriod"/>
            </a:pPr>
            <a:r>
              <a:rPr lang="en-GB" sz="1900" b="1" dirty="0">
                <a:solidFill>
                  <a:srgbClr val="1B5036"/>
                </a:solidFill>
              </a:rPr>
              <a:t>Values must be lived, not just stated. </a:t>
            </a:r>
            <a:r>
              <a:rPr lang="en-GB" sz="1900" dirty="0"/>
              <a:t>Transforming our shared values into everyday practice is how change happens. </a:t>
            </a:r>
          </a:p>
        </p:txBody>
      </p:sp>
    </p:spTree>
    <p:extLst>
      <p:ext uri="{BB962C8B-B14F-4D97-AF65-F5344CB8AC3E}">
        <p14:creationId xmlns:p14="http://schemas.microsoft.com/office/powerpoint/2010/main" val="4274282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A08A8-A349-73DB-9B48-3CFE5C301ADE}"/>
              </a:ext>
            </a:extLst>
          </p:cNvPr>
          <p:cNvSpPr>
            <a:spLocks noGrp="1"/>
          </p:cNvSpPr>
          <p:nvPr>
            <p:ph type="ctrTitle"/>
          </p:nvPr>
        </p:nvSpPr>
        <p:spPr>
          <a:xfrm>
            <a:off x="1098550" y="2933132"/>
            <a:ext cx="9994900" cy="991735"/>
          </a:xfrm>
        </p:spPr>
        <p:txBody>
          <a:bodyPr>
            <a:normAutofit fontScale="90000"/>
          </a:bodyPr>
          <a:lstStyle/>
          <a:p>
            <a:pPr>
              <a:lnSpc>
                <a:spcPct val="100000"/>
              </a:lnSpc>
              <a:spcAft>
                <a:spcPts val="1200"/>
              </a:spcAft>
            </a:pPr>
            <a:r>
              <a:rPr lang="en-GB" dirty="0"/>
              <a:t>Our Shared Values</a:t>
            </a:r>
            <a:br>
              <a:rPr lang="en-GB" dirty="0"/>
            </a:br>
            <a:r>
              <a:rPr lang="en-GB" sz="4000" dirty="0"/>
              <a:t>‘</a:t>
            </a:r>
            <a:r>
              <a:rPr lang="en-GB" sz="4000" b="1" dirty="0"/>
              <a:t>H.A.A.T</a:t>
            </a:r>
            <a:r>
              <a:rPr lang="en-GB" sz="4000" dirty="0"/>
              <a:t>’: Honesty, Ambition, Accountability, Trust</a:t>
            </a:r>
          </a:p>
        </p:txBody>
      </p:sp>
    </p:spTree>
    <p:extLst>
      <p:ext uri="{BB962C8B-B14F-4D97-AF65-F5344CB8AC3E}">
        <p14:creationId xmlns:p14="http://schemas.microsoft.com/office/powerpoint/2010/main" val="596184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369F3-9106-2564-7C42-23699D130C04}"/>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122B9F6-E5AB-C17F-D3D2-2DAF6662754D}"/>
              </a:ext>
            </a:extLst>
          </p:cNvPr>
          <p:cNvSpPr>
            <a:spLocks noGrp="1"/>
          </p:cNvSpPr>
          <p:nvPr>
            <p:ph sz="half" idx="2"/>
          </p:nvPr>
        </p:nvSpPr>
        <p:spPr>
          <a:xfrm>
            <a:off x="849086" y="890814"/>
            <a:ext cx="10493828" cy="5621792"/>
          </a:xfrm>
        </p:spPr>
        <p:txBody>
          <a:bodyPr>
            <a:normAutofit/>
          </a:bodyPr>
          <a:lstStyle/>
          <a:p>
            <a:pPr marL="0" indent="0">
              <a:spcAft>
                <a:spcPts val="600"/>
              </a:spcAft>
              <a:buNone/>
            </a:pPr>
            <a:r>
              <a:rPr lang="en-GB" sz="6000" dirty="0">
                <a:solidFill>
                  <a:srgbClr val="003C40"/>
                </a:solidFill>
              </a:rPr>
              <a:t>Honesty </a:t>
            </a:r>
          </a:p>
          <a:p>
            <a:pPr marL="0" indent="0">
              <a:spcAft>
                <a:spcPts val="600"/>
              </a:spcAft>
              <a:buNone/>
            </a:pPr>
            <a:r>
              <a:rPr lang="en-GB" b="1" dirty="0">
                <a:solidFill>
                  <a:srgbClr val="29B6BF"/>
                </a:solidFill>
              </a:rPr>
              <a:t>We commit to creating spaces where honesty is encouraged alongside reciprocal care and respect.</a:t>
            </a:r>
            <a:endParaRPr lang="en-GB" dirty="0">
              <a:solidFill>
                <a:srgbClr val="29B6BF"/>
              </a:solidFill>
            </a:endParaRPr>
          </a:p>
          <a:p>
            <a:pPr marL="397800" indent="-457200">
              <a:spcAft>
                <a:spcPts val="600"/>
              </a:spcAft>
              <a:buFont typeface="Symbol" panose="05050102010706020507" pitchFamily="18" charset="2"/>
              <a:buChar char=""/>
            </a:pPr>
            <a:r>
              <a:rPr lang="en-GB" sz="2400" dirty="0"/>
              <a:t>Partners should be able to speak openly and honestly, share challenges, and offer constructive feedback without fear of negative consequences. </a:t>
            </a:r>
          </a:p>
          <a:p>
            <a:pPr marL="397800" indent="-457200">
              <a:spcAft>
                <a:spcPts val="600"/>
              </a:spcAft>
              <a:buFont typeface="Symbol" panose="05050102010706020507" pitchFamily="18" charset="2"/>
              <a:buChar char=""/>
            </a:pPr>
            <a:r>
              <a:rPr lang="en-GB" sz="2400" dirty="0"/>
              <a:t>We will identify and address barriers to trust and honesty, such as power imbalances. </a:t>
            </a:r>
          </a:p>
          <a:p>
            <a:pPr marL="397800" indent="-457200">
              <a:spcAft>
                <a:spcPts val="600"/>
              </a:spcAft>
              <a:buFont typeface="Symbol" panose="05050102010706020507" pitchFamily="18" charset="2"/>
              <a:buChar char=""/>
            </a:pPr>
            <a:r>
              <a:rPr lang="en-GB" sz="2400" dirty="0"/>
              <a:t>We will remain transparent about decisions, whilst also respecting that sometimes respect for confidentiality, legislation, and formal responsibilities must be prioritised.</a:t>
            </a:r>
          </a:p>
        </p:txBody>
      </p:sp>
      <p:pic>
        <p:nvPicPr>
          <p:cNvPr id="3" name="Graphic 2">
            <a:extLst>
              <a:ext uri="{FF2B5EF4-FFF2-40B4-BE49-F238E27FC236}">
                <a16:creationId xmlns:a16="http://schemas.microsoft.com/office/drawing/2014/main" id="{E7D89C38-0D96-FE50-EB51-8230D5CDF3D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12300" y="345394"/>
            <a:ext cx="2288684" cy="1354138"/>
          </a:xfrm>
          <a:prstGeom prst="rect">
            <a:avLst/>
          </a:prstGeom>
        </p:spPr>
      </p:pic>
    </p:spTree>
    <p:extLst>
      <p:ext uri="{BB962C8B-B14F-4D97-AF65-F5344CB8AC3E}">
        <p14:creationId xmlns:p14="http://schemas.microsoft.com/office/powerpoint/2010/main" val="29696906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mage xmlns="cb85958c-fbc6-425a-959c-ba49947e0f7e" xsi:nil="true"/>
    <lcf76f155ced4ddcb4097134ff3c332f xmlns="cb85958c-fbc6-425a-959c-ba49947e0f7e">
      <Terms xmlns="http://schemas.microsoft.com/office/infopath/2007/PartnerControls"/>
    </lcf76f155ced4ddcb4097134ff3c332f>
    <TaxCatchAll xmlns="a1a58af3-2912-4b2c-9f2f-264f6935cef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96CAADCB626BB4B9068FA16212766CD" ma:contentTypeVersion="20" ma:contentTypeDescription="Create a new document." ma:contentTypeScope="" ma:versionID="bfb4a98192238768931824ba2c7b9504">
  <xsd:schema xmlns:xsd="http://www.w3.org/2001/XMLSchema" xmlns:xs="http://www.w3.org/2001/XMLSchema" xmlns:p="http://schemas.microsoft.com/office/2006/metadata/properties" xmlns:ns2="cb85958c-fbc6-425a-959c-ba49947e0f7e" xmlns:ns3="a1a58af3-2912-4b2c-9f2f-264f6935cef7" targetNamespace="http://schemas.microsoft.com/office/2006/metadata/properties" ma:root="true" ma:fieldsID="b0c456244d401d435cd086a6230f115d" ns2:_="" ns3:_="">
    <xsd:import namespace="cb85958c-fbc6-425a-959c-ba49947e0f7e"/>
    <xsd:import namespace="a1a58af3-2912-4b2c-9f2f-264f6935ce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2:Image"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85958c-fbc6-425a-959c-ba49947e0f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Image" ma:index="21" nillable="true" ma:displayName="Image" ma:format="Thumbnail" ma:internalName="Imag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7a4ed6a-f335-4bf4-908a-1679b3f76e9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a58af3-2912-4b2c-9f2f-264f6935cef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adc9ef67-0b4f-46d4-9e7f-59b94a3a9c00}" ma:internalName="TaxCatchAll" ma:showField="CatchAllData" ma:web="a1a58af3-2912-4b2c-9f2f-264f6935ce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4E2BE6-B488-4285-9125-09948AC2CDC7}">
  <ds:schemaRefs>
    <ds:schemaRef ds:uri="http://schemas.microsoft.com/office/2006/metadata/properties"/>
    <ds:schemaRef ds:uri="http://schemas.microsoft.com/office/infopath/2007/PartnerControls"/>
    <ds:schemaRef ds:uri="cb85958c-fbc6-425a-959c-ba49947e0f7e"/>
    <ds:schemaRef ds:uri="a1a58af3-2912-4b2c-9f2f-264f6935cef7"/>
  </ds:schemaRefs>
</ds:datastoreItem>
</file>

<file path=customXml/itemProps2.xml><?xml version="1.0" encoding="utf-8"?>
<ds:datastoreItem xmlns:ds="http://schemas.openxmlformats.org/officeDocument/2006/customXml" ds:itemID="{B381F0D8-EADF-4E26-9905-CE97C93E24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85958c-fbc6-425a-959c-ba49947e0f7e"/>
    <ds:schemaRef ds:uri="a1a58af3-2912-4b2c-9f2f-264f6935ce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B217D5-3621-49E4-BA5F-758FE82082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9306</TotalTime>
  <Words>2073</Words>
  <Application>Microsoft Office PowerPoint</Application>
  <PresentationFormat>Widescreen</PresentationFormat>
  <Paragraphs>141</Paragraphs>
  <Slides>29</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Aptos</vt:lpstr>
      <vt:lpstr>Aptos Display</vt:lpstr>
      <vt:lpstr>Arial</vt:lpstr>
      <vt:lpstr>Symbol</vt:lpstr>
      <vt:lpstr>Office Theme</vt:lpstr>
      <vt:lpstr>The Greater Manchester Voluntary, Community, Faith and Social Enterprise (VCFSE) Accord  2026 - 2035</vt:lpstr>
      <vt:lpstr>How to use this resource</vt:lpstr>
      <vt:lpstr>PowerPoint Presentation</vt:lpstr>
      <vt:lpstr>Introduction</vt:lpstr>
      <vt:lpstr>Using the Accord</vt:lpstr>
      <vt:lpstr>Vision</vt:lpstr>
      <vt:lpstr>PowerPoint Presentation</vt:lpstr>
      <vt:lpstr>Our Shared Values ‘H.A.A.T’: Honesty, Ambition, Accountability, Trust</vt:lpstr>
      <vt:lpstr>PowerPoint Presentation</vt:lpstr>
      <vt:lpstr>PowerPoint Presentation</vt:lpstr>
      <vt:lpstr>PowerPoint Presentation</vt:lpstr>
      <vt:lpstr>PowerPoint Presentation</vt:lpstr>
      <vt:lpstr>PowerPoint Presentation</vt:lpstr>
      <vt:lpstr>1. Involve &amp; Devolve</vt:lpstr>
      <vt:lpstr>1. Involve &amp; Devolve</vt:lpstr>
      <vt:lpstr>2. Resource &amp; Enable</vt:lpstr>
      <vt:lpstr>2. Resource &amp; Enable</vt:lpstr>
      <vt:lpstr>3. Recognise &amp; Value</vt:lpstr>
      <vt:lpstr>3. Recognise &amp; Value</vt:lpstr>
      <vt:lpstr>Implementation</vt:lpstr>
      <vt:lpstr>PowerPoint Presentation</vt:lpstr>
      <vt:lpstr>PowerPoint Presentation</vt:lpstr>
      <vt:lpstr>Deliverables</vt:lpstr>
      <vt:lpstr>PowerPoint Presentation</vt:lpstr>
      <vt:lpstr>Duration</vt:lpstr>
      <vt:lpstr>PowerPoint Presentation</vt:lpstr>
      <vt:lpstr>Signatories</vt:lpstr>
      <vt:lpstr>PowerPoint Presentation</vt:lpstr>
      <vt:lpstr>Find out more about the Accord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Lucy North</dc:creator>
  <cp:lastModifiedBy>Lucy North</cp:lastModifiedBy>
  <cp:revision>2</cp:revision>
  <dcterms:created xsi:type="dcterms:W3CDTF">2026-02-17T14:46:59Z</dcterms:created>
  <dcterms:modified xsi:type="dcterms:W3CDTF">2026-09-10T07:36:58Z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0x010100B96CAADCB626BB4B9068FA16212766CD</vt:lpwstr>
  </property>
  <property fmtid="{D5CDD505-2E9C-101B-9397-08002B2CF9AE}" pid="3" name="MediaServiceImageTags">
    <vt:lpwstr/>
  </property>
</Properties>
</file>