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9" r:id="rId3"/>
  </p:sldIdLst>
  <p:sldSz cx="12192000" cy="16256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72" autoAdjust="0"/>
    <p:restoredTop sz="94690"/>
  </p:normalViewPr>
  <p:slideViewPr>
    <p:cSldViewPr snapToGrid="0">
      <p:cViewPr>
        <p:scale>
          <a:sx n="60" d="100"/>
          <a:sy n="60" d="100"/>
        </p:scale>
        <p:origin x="2436" y="-954"/>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internal.ingalls.net\vdi\userprofiles\Cshort\Desktop\SAM%20Info\Marketing%20Charts%20and%20Tables%20+%20Presentations\Factsheet%20data%20for%20charts\SAM%20Master%20Spreadsheet%20through%2012-30-2025%20with%20charts%20(margi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8875660792036"/>
          <c:y val="5.3255990470105929E-2"/>
          <c:w val="0.85553878064059707"/>
          <c:h val="0.83538601149069736"/>
        </c:manualLayout>
      </c:layout>
      <c:lineChart>
        <c:grouping val="standard"/>
        <c:varyColors val="0"/>
        <c:ser>
          <c:idx val="0"/>
          <c:order val="0"/>
          <c:tx>
            <c:strRef>
              <c:f>'4Q25'!$D$2</c:f>
              <c:strCache>
                <c:ptCount val="1"/>
                <c:pt idx="0">
                  <c:v>SAM Flagship Account (net)</c:v>
                </c:pt>
              </c:strCache>
            </c:strRef>
          </c:tx>
          <c:spPr>
            <a:ln w="28575" cap="rnd">
              <a:solidFill>
                <a:srgbClr val="18A39A"/>
              </a:solidFill>
              <a:round/>
            </a:ln>
            <a:effectLst/>
          </c:spPr>
          <c:marker>
            <c:symbol val="none"/>
          </c:marker>
          <c:cat>
            <c:numRef>
              <c:f>'4Q25'!$C$3:$C$139</c:f>
              <c:numCache>
                <c:formatCode>m/d/yyyy</c:formatCode>
                <c:ptCount val="137"/>
                <c:pt idx="0">
                  <c:v>41925</c:v>
                </c:pt>
                <c:pt idx="1">
                  <c:v>41943</c:v>
                </c:pt>
                <c:pt idx="2">
                  <c:v>41973</c:v>
                </c:pt>
                <c:pt idx="3">
                  <c:v>42004</c:v>
                </c:pt>
                <c:pt idx="4">
                  <c:v>42035</c:v>
                </c:pt>
                <c:pt idx="5">
                  <c:v>42063</c:v>
                </c:pt>
                <c:pt idx="6">
                  <c:v>42094</c:v>
                </c:pt>
                <c:pt idx="7">
                  <c:v>42124</c:v>
                </c:pt>
                <c:pt idx="8">
                  <c:v>42155</c:v>
                </c:pt>
                <c:pt idx="9">
                  <c:v>42185</c:v>
                </c:pt>
                <c:pt idx="10">
                  <c:v>42216</c:v>
                </c:pt>
                <c:pt idx="11">
                  <c:v>42247</c:v>
                </c:pt>
                <c:pt idx="12">
                  <c:v>42277</c:v>
                </c:pt>
                <c:pt idx="13">
                  <c:v>42308</c:v>
                </c:pt>
                <c:pt idx="14">
                  <c:v>42338</c:v>
                </c:pt>
                <c:pt idx="15">
                  <c:v>42369</c:v>
                </c:pt>
                <c:pt idx="16">
                  <c:v>42400</c:v>
                </c:pt>
                <c:pt idx="17">
                  <c:v>42429</c:v>
                </c:pt>
                <c:pt idx="18">
                  <c:v>42460</c:v>
                </c:pt>
                <c:pt idx="19">
                  <c:v>42490</c:v>
                </c:pt>
                <c:pt idx="20">
                  <c:v>42521</c:v>
                </c:pt>
                <c:pt idx="21">
                  <c:v>42551</c:v>
                </c:pt>
                <c:pt idx="22">
                  <c:v>42582</c:v>
                </c:pt>
                <c:pt idx="23">
                  <c:v>42613</c:v>
                </c:pt>
                <c:pt idx="24">
                  <c:v>42643</c:v>
                </c:pt>
                <c:pt idx="25">
                  <c:v>42674</c:v>
                </c:pt>
                <c:pt idx="26">
                  <c:v>42704</c:v>
                </c:pt>
                <c:pt idx="27">
                  <c:v>42735</c:v>
                </c:pt>
                <c:pt idx="28">
                  <c:v>42766</c:v>
                </c:pt>
                <c:pt idx="29">
                  <c:v>42794</c:v>
                </c:pt>
                <c:pt idx="30">
                  <c:v>42825</c:v>
                </c:pt>
                <c:pt idx="31">
                  <c:v>42855</c:v>
                </c:pt>
                <c:pt idx="32">
                  <c:v>42886</c:v>
                </c:pt>
                <c:pt idx="33">
                  <c:v>42916</c:v>
                </c:pt>
                <c:pt idx="34">
                  <c:v>42947</c:v>
                </c:pt>
                <c:pt idx="35">
                  <c:v>42978</c:v>
                </c:pt>
                <c:pt idx="36">
                  <c:v>43008</c:v>
                </c:pt>
                <c:pt idx="37">
                  <c:v>43039</c:v>
                </c:pt>
                <c:pt idx="38">
                  <c:v>43069</c:v>
                </c:pt>
                <c:pt idx="39">
                  <c:v>43100</c:v>
                </c:pt>
                <c:pt idx="40">
                  <c:v>43131</c:v>
                </c:pt>
                <c:pt idx="41">
                  <c:v>43159</c:v>
                </c:pt>
                <c:pt idx="42">
                  <c:v>43190</c:v>
                </c:pt>
                <c:pt idx="43">
                  <c:v>43220</c:v>
                </c:pt>
                <c:pt idx="44">
                  <c:v>43251</c:v>
                </c:pt>
                <c:pt idx="45">
                  <c:v>43281</c:v>
                </c:pt>
                <c:pt idx="46">
                  <c:v>43312</c:v>
                </c:pt>
                <c:pt idx="47">
                  <c:v>43343</c:v>
                </c:pt>
                <c:pt idx="48">
                  <c:v>43373</c:v>
                </c:pt>
                <c:pt idx="49">
                  <c:v>43404</c:v>
                </c:pt>
                <c:pt idx="50">
                  <c:v>43434</c:v>
                </c:pt>
                <c:pt idx="51">
                  <c:v>43465</c:v>
                </c:pt>
                <c:pt idx="52">
                  <c:v>43496</c:v>
                </c:pt>
                <c:pt idx="53">
                  <c:v>43524</c:v>
                </c:pt>
                <c:pt idx="54">
                  <c:v>43555</c:v>
                </c:pt>
                <c:pt idx="55">
                  <c:v>43585</c:v>
                </c:pt>
                <c:pt idx="56">
                  <c:v>43616</c:v>
                </c:pt>
                <c:pt idx="57">
                  <c:v>43646</c:v>
                </c:pt>
                <c:pt idx="58">
                  <c:v>43677</c:v>
                </c:pt>
                <c:pt idx="59">
                  <c:v>43708</c:v>
                </c:pt>
                <c:pt idx="60">
                  <c:v>43738</c:v>
                </c:pt>
                <c:pt idx="61">
                  <c:v>43769</c:v>
                </c:pt>
                <c:pt idx="62">
                  <c:v>43799</c:v>
                </c:pt>
                <c:pt idx="63">
                  <c:v>43830</c:v>
                </c:pt>
                <c:pt idx="64">
                  <c:v>43861</c:v>
                </c:pt>
                <c:pt idx="65">
                  <c:v>43890</c:v>
                </c:pt>
                <c:pt idx="66">
                  <c:v>43921</c:v>
                </c:pt>
                <c:pt idx="67">
                  <c:v>43951</c:v>
                </c:pt>
                <c:pt idx="68">
                  <c:v>43982</c:v>
                </c:pt>
                <c:pt idx="69">
                  <c:v>44012</c:v>
                </c:pt>
                <c:pt idx="70">
                  <c:v>44043</c:v>
                </c:pt>
                <c:pt idx="71">
                  <c:v>44074</c:v>
                </c:pt>
                <c:pt idx="72">
                  <c:v>44104</c:v>
                </c:pt>
                <c:pt idx="73">
                  <c:v>44134</c:v>
                </c:pt>
                <c:pt idx="74">
                  <c:v>44165</c:v>
                </c:pt>
                <c:pt idx="75">
                  <c:v>44196</c:v>
                </c:pt>
                <c:pt idx="76">
                  <c:v>44227</c:v>
                </c:pt>
                <c:pt idx="77">
                  <c:v>44255</c:v>
                </c:pt>
                <c:pt idx="78">
                  <c:v>44286</c:v>
                </c:pt>
                <c:pt idx="79">
                  <c:v>44316</c:v>
                </c:pt>
                <c:pt idx="80">
                  <c:v>44347</c:v>
                </c:pt>
                <c:pt idx="81">
                  <c:v>44377</c:v>
                </c:pt>
                <c:pt idx="82">
                  <c:v>44408</c:v>
                </c:pt>
                <c:pt idx="83">
                  <c:v>44439</c:v>
                </c:pt>
                <c:pt idx="84">
                  <c:v>44469</c:v>
                </c:pt>
                <c:pt idx="85">
                  <c:v>44500</c:v>
                </c:pt>
                <c:pt idx="86">
                  <c:v>44530</c:v>
                </c:pt>
                <c:pt idx="87">
                  <c:v>44561</c:v>
                </c:pt>
                <c:pt idx="88">
                  <c:v>44592</c:v>
                </c:pt>
                <c:pt idx="89">
                  <c:v>44620</c:v>
                </c:pt>
                <c:pt idx="90">
                  <c:v>44651</c:v>
                </c:pt>
                <c:pt idx="91">
                  <c:v>44681</c:v>
                </c:pt>
                <c:pt idx="92">
                  <c:v>44712</c:v>
                </c:pt>
                <c:pt idx="93">
                  <c:v>44742</c:v>
                </c:pt>
                <c:pt idx="94">
                  <c:v>44773</c:v>
                </c:pt>
                <c:pt idx="95">
                  <c:v>44804</c:v>
                </c:pt>
                <c:pt idx="96">
                  <c:v>44834</c:v>
                </c:pt>
                <c:pt idx="97">
                  <c:v>44865</c:v>
                </c:pt>
                <c:pt idx="98">
                  <c:v>44895</c:v>
                </c:pt>
                <c:pt idx="99">
                  <c:v>44926</c:v>
                </c:pt>
                <c:pt idx="100">
                  <c:v>44957</c:v>
                </c:pt>
                <c:pt idx="101">
                  <c:v>44985</c:v>
                </c:pt>
                <c:pt idx="102">
                  <c:v>45016</c:v>
                </c:pt>
                <c:pt idx="103">
                  <c:v>45046</c:v>
                </c:pt>
                <c:pt idx="104">
                  <c:v>45077</c:v>
                </c:pt>
                <c:pt idx="105">
                  <c:v>45107</c:v>
                </c:pt>
                <c:pt idx="106">
                  <c:v>45138</c:v>
                </c:pt>
                <c:pt idx="107">
                  <c:v>45169</c:v>
                </c:pt>
                <c:pt idx="108">
                  <c:v>45199</c:v>
                </c:pt>
                <c:pt idx="109">
                  <c:v>45230</c:v>
                </c:pt>
                <c:pt idx="110">
                  <c:v>45260</c:v>
                </c:pt>
                <c:pt idx="111">
                  <c:v>45291</c:v>
                </c:pt>
                <c:pt idx="112">
                  <c:v>45322</c:v>
                </c:pt>
                <c:pt idx="113">
                  <c:v>45351</c:v>
                </c:pt>
                <c:pt idx="114">
                  <c:v>45382</c:v>
                </c:pt>
                <c:pt idx="115">
                  <c:v>45412</c:v>
                </c:pt>
                <c:pt idx="116">
                  <c:v>45443</c:v>
                </c:pt>
                <c:pt idx="117">
                  <c:v>45471</c:v>
                </c:pt>
                <c:pt idx="118">
                  <c:v>45504</c:v>
                </c:pt>
                <c:pt idx="119">
                  <c:v>45534</c:v>
                </c:pt>
                <c:pt idx="120">
                  <c:v>45565</c:v>
                </c:pt>
                <c:pt idx="121">
                  <c:v>45596</c:v>
                </c:pt>
                <c:pt idx="122">
                  <c:v>45626</c:v>
                </c:pt>
                <c:pt idx="123">
                  <c:v>45657</c:v>
                </c:pt>
                <c:pt idx="124">
                  <c:v>45688</c:v>
                </c:pt>
                <c:pt idx="125">
                  <c:v>45716</c:v>
                </c:pt>
                <c:pt idx="126">
                  <c:v>45747</c:v>
                </c:pt>
                <c:pt idx="127">
                  <c:v>45777</c:v>
                </c:pt>
                <c:pt idx="128">
                  <c:v>45807</c:v>
                </c:pt>
                <c:pt idx="129">
                  <c:v>45838</c:v>
                </c:pt>
                <c:pt idx="130">
                  <c:v>45869</c:v>
                </c:pt>
                <c:pt idx="131">
                  <c:v>45900</c:v>
                </c:pt>
                <c:pt idx="132">
                  <c:v>45930</c:v>
                </c:pt>
                <c:pt idx="133">
                  <c:v>45961</c:v>
                </c:pt>
                <c:pt idx="134">
                  <c:v>45989</c:v>
                </c:pt>
                <c:pt idx="135">
                  <c:v>46022</c:v>
                </c:pt>
                <c:pt idx="136">
                  <c:v>46037</c:v>
                </c:pt>
              </c:numCache>
            </c:numRef>
          </c:cat>
          <c:val>
            <c:numRef>
              <c:f>'4Q25'!$D$3:$D$139</c:f>
              <c:numCache>
                <c:formatCode>_(* #,##0.00_);_(* \(#,##0.00\);_(* "-"??_);_(@_)</c:formatCode>
                <c:ptCount val="137"/>
                <c:pt idx="0" formatCode="#,##0.00">
                  <c:v>1000</c:v>
                </c:pt>
                <c:pt idx="1">
                  <c:v>1078.7539830645349</c:v>
                </c:pt>
                <c:pt idx="2">
                  <c:v>1145.2613624591311</c:v>
                </c:pt>
                <c:pt idx="3">
                  <c:v>1133.3875415105886</c:v>
                </c:pt>
                <c:pt idx="4">
                  <c:v>1103.070392221025</c:v>
                </c:pt>
                <c:pt idx="5">
                  <c:v>1171.7015248847097</c:v>
                </c:pt>
                <c:pt idx="6">
                  <c:v>1169.8996630337065</c:v>
                </c:pt>
                <c:pt idx="7">
                  <c:v>1162.5345351954186</c:v>
                </c:pt>
                <c:pt idx="8">
                  <c:v>1202.5488650751845</c:v>
                </c:pt>
                <c:pt idx="9">
                  <c:v>1201.497325395404</c:v>
                </c:pt>
                <c:pt idx="10">
                  <c:v>1243.3869670847873</c:v>
                </c:pt>
                <c:pt idx="11">
                  <c:v>1156.9252983896235</c:v>
                </c:pt>
                <c:pt idx="12">
                  <c:v>1138.9345517024728</c:v>
                </c:pt>
                <c:pt idx="13">
                  <c:v>1188.5408949498237</c:v>
                </c:pt>
                <c:pt idx="14">
                  <c:v>1178.2080913818522</c:v>
                </c:pt>
                <c:pt idx="15">
                  <c:v>1144.6227976325226</c:v>
                </c:pt>
                <c:pt idx="16">
                  <c:v>1059.9313731160742</c:v>
                </c:pt>
                <c:pt idx="17">
                  <c:v>1047.6858107350001</c:v>
                </c:pt>
                <c:pt idx="18">
                  <c:v>1119.5653785840641</c:v>
                </c:pt>
                <c:pt idx="19">
                  <c:v>1111.3273457670948</c:v>
                </c:pt>
                <c:pt idx="20">
                  <c:v>1132.6366513824082</c:v>
                </c:pt>
                <c:pt idx="21">
                  <c:v>1114.9854529470249</c:v>
                </c:pt>
                <c:pt idx="22">
                  <c:v>1148.5541677167646</c:v>
                </c:pt>
                <c:pt idx="23">
                  <c:v>1163.0046273247788</c:v>
                </c:pt>
                <c:pt idx="24">
                  <c:v>1166.8052762771176</c:v>
                </c:pt>
                <c:pt idx="25">
                  <c:v>1155.7579847138634</c:v>
                </c:pt>
                <c:pt idx="26">
                  <c:v>1205.9215591835916</c:v>
                </c:pt>
                <c:pt idx="27">
                  <c:v>1209.028708352929</c:v>
                </c:pt>
                <c:pt idx="28">
                  <c:v>1248.4530214449333</c:v>
                </c:pt>
                <c:pt idx="29">
                  <c:v>1298.1068775100759</c:v>
                </c:pt>
                <c:pt idx="30">
                  <c:v>1319.9485235027064</c:v>
                </c:pt>
                <c:pt idx="31">
                  <c:v>1374.4441128084754</c:v>
                </c:pt>
                <c:pt idx="32">
                  <c:v>1417.55848459601</c:v>
                </c:pt>
                <c:pt idx="33">
                  <c:v>1408.3569212480163</c:v>
                </c:pt>
                <c:pt idx="34">
                  <c:v>1460.4856291799297</c:v>
                </c:pt>
                <c:pt idx="35">
                  <c:v>1453.3821427070916</c:v>
                </c:pt>
                <c:pt idx="36">
                  <c:v>1464.7776178584199</c:v>
                </c:pt>
                <c:pt idx="37">
                  <c:v>1529.7631753554033</c:v>
                </c:pt>
                <c:pt idx="38">
                  <c:v>1583.189871013758</c:v>
                </c:pt>
                <c:pt idx="39">
                  <c:v>1593.2946318287254</c:v>
                </c:pt>
                <c:pt idx="40">
                  <c:v>1722.8365560630862</c:v>
                </c:pt>
                <c:pt idx="41">
                  <c:v>1669.557000692477</c:v>
                </c:pt>
                <c:pt idx="42">
                  <c:v>1609.6006040015413</c:v>
                </c:pt>
                <c:pt idx="43">
                  <c:v>1624.193604742401</c:v>
                </c:pt>
                <c:pt idx="44">
                  <c:v>1704.4785297246897</c:v>
                </c:pt>
                <c:pt idx="45">
                  <c:v>1725.9488765892202</c:v>
                </c:pt>
                <c:pt idx="46">
                  <c:v>1766.1820438403111</c:v>
                </c:pt>
                <c:pt idx="47">
                  <c:v>1872.7010448702724</c:v>
                </c:pt>
                <c:pt idx="48">
                  <c:v>1887.3164430166057</c:v>
                </c:pt>
                <c:pt idx="49">
                  <c:v>1708.8799703578434</c:v>
                </c:pt>
                <c:pt idx="50">
                  <c:v>1731.1665132759385</c:v>
                </c:pt>
                <c:pt idx="51">
                  <c:v>1582.1701859352111</c:v>
                </c:pt>
                <c:pt idx="52">
                  <c:v>1747.3389422035439</c:v>
                </c:pt>
                <c:pt idx="53">
                  <c:v>1824.4535838785284</c:v>
                </c:pt>
                <c:pt idx="54">
                  <c:v>1911.8512105036241</c:v>
                </c:pt>
                <c:pt idx="55">
                  <c:v>2033.2161863907681</c:v>
                </c:pt>
                <c:pt idx="56">
                  <c:v>1929.4268211494316</c:v>
                </c:pt>
                <c:pt idx="57">
                  <c:v>2055.3413241886165</c:v>
                </c:pt>
                <c:pt idx="58">
                  <c:v>2098.0489620860549</c:v>
                </c:pt>
                <c:pt idx="59">
                  <c:v>2041.2129106654309</c:v>
                </c:pt>
                <c:pt idx="60">
                  <c:v>2021.5609675360195</c:v>
                </c:pt>
                <c:pt idx="61">
                  <c:v>2057.53328019028</c:v>
                </c:pt>
                <c:pt idx="62">
                  <c:v>2184.3957050534304</c:v>
                </c:pt>
                <c:pt idx="63">
                  <c:v>2237.888217231181</c:v>
                </c:pt>
                <c:pt idx="64">
                  <c:v>2293.1881718500713</c:v>
                </c:pt>
                <c:pt idx="65">
                  <c:v>2155.9520727764002</c:v>
                </c:pt>
                <c:pt idx="66">
                  <c:v>1934.9695047083244</c:v>
                </c:pt>
                <c:pt idx="67">
                  <c:v>2230.8956374372351</c:v>
                </c:pt>
                <c:pt idx="68">
                  <c:v>2387.8789302102832</c:v>
                </c:pt>
                <c:pt idx="69">
                  <c:v>2420.6378516356203</c:v>
                </c:pt>
                <c:pt idx="70">
                  <c:v>2609.9668790240485</c:v>
                </c:pt>
                <c:pt idx="71">
                  <c:v>2896.8982660442957</c:v>
                </c:pt>
                <c:pt idx="72">
                  <c:v>2778.8155668580553</c:v>
                </c:pt>
                <c:pt idx="73">
                  <c:v>2710.1433783571601</c:v>
                </c:pt>
                <c:pt idx="74">
                  <c:v>2984.1157428795586</c:v>
                </c:pt>
                <c:pt idx="75">
                  <c:v>3118.6678271185706</c:v>
                </c:pt>
                <c:pt idx="76">
                  <c:v>3015.7157375447919</c:v>
                </c:pt>
                <c:pt idx="77">
                  <c:v>3109.104993884971</c:v>
                </c:pt>
                <c:pt idx="78">
                  <c:v>3160.8306053069591</c:v>
                </c:pt>
                <c:pt idx="79">
                  <c:v>3433.1622692388441</c:v>
                </c:pt>
                <c:pt idx="80">
                  <c:v>3415.5368926406068</c:v>
                </c:pt>
                <c:pt idx="81">
                  <c:v>3573.5838589375976</c:v>
                </c:pt>
                <c:pt idx="82">
                  <c:v>3697.8843375547353</c:v>
                </c:pt>
                <c:pt idx="83">
                  <c:v>3777.9844460463246</c:v>
                </c:pt>
                <c:pt idx="84">
                  <c:v>3555.1640537756002</c:v>
                </c:pt>
                <c:pt idx="85">
                  <c:v>3766.8469871812072</c:v>
                </c:pt>
                <c:pt idx="86">
                  <c:v>3735.3341455905706</c:v>
                </c:pt>
                <c:pt idx="87">
                  <c:v>3830.407427376847</c:v>
                </c:pt>
                <c:pt idx="88">
                  <c:v>3462.5484897152064</c:v>
                </c:pt>
                <c:pt idx="89">
                  <c:v>3346.6531654677437</c:v>
                </c:pt>
                <c:pt idx="90">
                  <c:v>3382.2764095290495</c:v>
                </c:pt>
                <c:pt idx="91">
                  <c:v>2950.9310388289814</c:v>
                </c:pt>
                <c:pt idx="92">
                  <c:v>2889.484795380994</c:v>
                </c:pt>
                <c:pt idx="93">
                  <c:v>2679.9867259547432</c:v>
                </c:pt>
                <c:pt idx="94">
                  <c:v>2991.0990483496271</c:v>
                </c:pt>
                <c:pt idx="95">
                  <c:v>2785.0037861998403</c:v>
                </c:pt>
                <c:pt idx="96">
                  <c:v>2463.7162484462415</c:v>
                </c:pt>
                <c:pt idx="97">
                  <c:v>2639.202779045138</c:v>
                </c:pt>
                <c:pt idx="98">
                  <c:v>2790.1678774977104</c:v>
                </c:pt>
                <c:pt idx="99">
                  <c:v>2579.9813218423728</c:v>
                </c:pt>
                <c:pt idx="100">
                  <c:v>2835.1171181384866</c:v>
                </c:pt>
                <c:pt idx="101">
                  <c:v>2705.5351151795071</c:v>
                </c:pt>
                <c:pt idx="102">
                  <c:v>2879.1544660984773</c:v>
                </c:pt>
                <c:pt idx="103">
                  <c:v>2920.4195938806561</c:v>
                </c:pt>
                <c:pt idx="104">
                  <c:v>3015.3332306817774</c:v>
                </c:pt>
                <c:pt idx="105">
                  <c:v>3228.5172900909793</c:v>
                </c:pt>
                <c:pt idx="106">
                  <c:v>3416.7398481032833</c:v>
                </c:pt>
                <c:pt idx="107">
                  <c:v>3416.7398481032833</c:v>
                </c:pt>
                <c:pt idx="108">
                  <c:v>3251.7113134398946</c:v>
                </c:pt>
                <c:pt idx="109">
                  <c:v>3137.5762463381543</c:v>
                </c:pt>
                <c:pt idx="110">
                  <c:v>3470.7868436992667</c:v>
                </c:pt>
                <c:pt idx="111">
                  <c:v>3626.2780942969935</c:v>
                </c:pt>
                <c:pt idx="112">
                  <c:v>3791.6363753969367</c:v>
                </c:pt>
                <c:pt idx="113">
                  <c:v>4072.59663081385</c:v>
                </c:pt>
                <c:pt idx="114">
                  <c:v>4229.7988607632642</c:v>
                </c:pt>
                <c:pt idx="115">
                  <c:v>4092.3303977884584</c:v>
                </c:pt>
                <c:pt idx="116">
                  <c:v>4339.9163868546602</c:v>
                </c:pt>
                <c:pt idx="117">
                  <c:v>4563.8560724163608</c:v>
                </c:pt>
                <c:pt idx="118">
                  <c:v>4585.7625815639585</c:v>
                </c:pt>
                <c:pt idx="119">
                  <c:v>4701.3237986193699</c:v>
                </c:pt>
                <c:pt idx="120">
                  <c:v>4737.9941242486011</c:v>
                </c:pt>
                <c:pt idx="121">
                  <c:v>4657.9220235487992</c:v>
                </c:pt>
                <c:pt idx="122">
                  <c:v>4924.3551632957897</c:v>
                </c:pt>
                <c:pt idx="123">
                  <c:v>4708.6684071434347</c:v>
                </c:pt>
                <c:pt idx="124">
                  <c:v>4895.1316760663149</c:v>
                </c:pt>
                <c:pt idx="125">
                  <c:v>4742.4035677730462</c:v>
                </c:pt>
                <c:pt idx="126">
                  <c:v>4356.3719173563204</c:v>
                </c:pt>
                <c:pt idx="127">
                  <c:v>4279.2641344191134</c:v>
                </c:pt>
                <c:pt idx="128">
                  <c:v>4542.010952272446</c:v>
                </c:pt>
                <c:pt idx="129">
                  <c:v>4707.3401509351634</c:v>
                </c:pt>
                <c:pt idx="130">
                  <c:v>4733.2305217653075</c:v>
                </c:pt>
                <c:pt idx="131">
                  <c:v>4837.3615932441444</c:v>
                </c:pt>
                <c:pt idx="132">
                  <c:v>4909.922017142806</c:v>
                </c:pt>
                <c:pt idx="133">
                  <c:v>5196.1704707422314</c:v>
                </c:pt>
                <c:pt idx="134">
                  <c:v>5287.6230710272948</c:v>
                </c:pt>
                <c:pt idx="135">
                  <c:v>5257.4836195224389</c:v>
                </c:pt>
              </c:numCache>
            </c:numRef>
          </c:val>
          <c:smooth val="0"/>
          <c:extLst>
            <c:ext xmlns:c16="http://schemas.microsoft.com/office/drawing/2014/chart" uri="{C3380CC4-5D6E-409C-BE32-E72D297353CC}">
              <c16:uniqueId val="{00000000-E191-40EE-82DD-56A2E59E7781}"/>
            </c:ext>
          </c:extLst>
        </c:ser>
        <c:ser>
          <c:idx val="1"/>
          <c:order val="1"/>
          <c:tx>
            <c:strRef>
              <c:f>'4Q25'!$E$2</c:f>
              <c:strCache>
                <c:ptCount val="1"/>
                <c:pt idx="0">
                  <c:v>S&amp;P 500 Total Return</c:v>
                </c:pt>
              </c:strCache>
            </c:strRef>
          </c:tx>
          <c:spPr>
            <a:ln w="28575" cap="rnd">
              <a:solidFill>
                <a:schemeClr val="accent2"/>
              </a:solidFill>
              <a:round/>
            </a:ln>
            <a:effectLst/>
          </c:spPr>
          <c:marker>
            <c:symbol val="none"/>
          </c:marker>
          <c:cat>
            <c:numRef>
              <c:f>'4Q25'!$C$3:$C$139</c:f>
              <c:numCache>
                <c:formatCode>m/d/yyyy</c:formatCode>
                <c:ptCount val="137"/>
                <c:pt idx="0">
                  <c:v>41925</c:v>
                </c:pt>
                <c:pt idx="1">
                  <c:v>41943</c:v>
                </c:pt>
                <c:pt idx="2">
                  <c:v>41973</c:v>
                </c:pt>
                <c:pt idx="3">
                  <c:v>42004</c:v>
                </c:pt>
                <c:pt idx="4">
                  <c:v>42035</c:v>
                </c:pt>
                <c:pt idx="5">
                  <c:v>42063</c:v>
                </c:pt>
                <c:pt idx="6">
                  <c:v>42094</c:v>
                </c:pt>
                <c:pt idx="7">
                  <c:v>42124</c:v>
                </c:pt>
                <c:pt idx="8">
                  <c:v>42155</c:v>
                </c:pt>
                <c:pt idx="9">
                  <c:v>42185</c:v>
                </c:pt>
                <c:pt idx="10">
                  <c:v>42216</c:v>
                </c:pt>
                <c:pt idx="11">
                  <c:v>42247</c:v>
                </c:pt>
                <c:pt idx="12">
                  <c:v>42277</c:v>
                </c:pt>
                <c:pt idx="13">
                  <c:v>42308</c:v>
                </c:pt>
                <c:pt idx="14">
                  <c:v>42338</c:v>
                </c:pt>
                <c:pt idx="15">
                  <c:v>42369</c:v>
                </c:pt>
                <c:pt idx="16">
                  <c:v>42400</c:v>
                </c:pt>
                <c:pt idx="17">
                  <c:v>42429</c:v>
                </c:pt>
                <c:pt idx="18">
                  <c:v>42460</c:v>
                </c:pt>
                <c:pt idx="19">
                  <c:v>42490</c:v>
                </c:pt>
                <c:pt idx="20">
                  <c:v>42521</c:v>
                </c:pt>
                <c:pt idx="21">
                  <c:v>42551</c:v>
                </c:pt>
                <c:pt idx="22">
                  <c:v>42582</c:v>
                </c:pt>
                <c:pt idx="23">
                  <c:v>42613</c:v>
                </c:pt>
                <c:pt idx="24">
                  <c:v>42643</c:v>
                </c:pt>
                <c:pt idx="25">
                  <c:v>42674</c:v>
                </c:pt>
                <c:pt idx="26">
                  <c:v>42704</c:v>
                </c:pt>
                <c:pt idx="27">
                  <c:v>42735</c:v>
                </c:pt>
                <c:pt idx="28">
                  <c:v>42766</c:v>
                </c:pt>
                <c:pt idx="29">
                  <c:v>42794</c:v>
                </c:pt>
                <c:pt idx="30">
                  <c:v>42825</c:v>
                </c:pt>
                <c:pt idx="31">
                  <c:v>42855</c:v>
                </c:pt>
                <c:pt idx="32">
                  <c:v>42886</c:v>
                </c:pt>
                <c:pt idx="33">
                  <c:v>42916</c:v>
                </c:pt>
                <c:pt idx="34">
                  <c:v>42947</c:v>
                </c:pt>
                <c:pt idx="35">
                  <c:v>42978</c:v>
                </c:pt>
                <c:pt idx="36">
                  <c:v>43008</c:v>
                </c:pt>
                <c:pt idx="37">
                  <c:v>43039</c:v>
                </c:pt>
                <c:pt idx="38">
                  <c:v>43069</c:v>
                </c:pt>
                <c:pt idx="39">
                  <c:v>43100</c:v>
                </c:pt>
                <c:pt idx="40">
                  <c:v>43131</c:v>
                </c:pt>
                <c:pt idx="41">
                  <c:v>43159</c:v>
                </c:pt>
                <c:pt idx="42">
                  <c:v>43190</c:v>
                </c:pt>
                <c:pt idx="43">
                  <c:v>43220</c:v>
                </c:pt>
                <c:pt idx="44">
                  <c:v>43251</c:v>
                </c:pt>
                <c:pt idx="45">
                  <c:v>43281</c:v>
                </c:pt>
                <c:pt idx="46">
                  <c:v>43312</c:v>
                </c:pt>
                <c:pt idx="47">
                  <c:v>43343</c:v>
                </c:pt>
                <c:pt idx="48">
                  <c:v>43373</c:v>
                </c:pt>
                <c:pt idx="49">
                  <c:v>43404</c:v>
                </c:pt>
                <c:pt idx="50">
                  <c:v>43434</c:v>
                </c:pt>
                <c:pt idx="51">
                  <c:v>43465</c:v>
                </c:pt>
                <c:pt idx="52">
                  <c:v>43496</c:v>
                </c:pt>
                <c:pt idx="53">
                  <c:v>43524</c:v>
                </c:pt>
                <c:pt idx="54">
                  <c:v>43555</c:v>
                </c:pt>
                <c:pt idx="55">
                  <c:v>43585</c:v>
                </c:pt>
                <c:pt idx="56">
                  <c:v>43616</c:v>
                </c:pt>
                <c:pt idx="57">
                  <c:v>43646</c:v>
                </c:pt>
                <c:pt idx="58">
                  <c:v>43677</c:v>
                </c:pt>
                <c:pt idx="59">
                  <c:v>43708</c:v>
                </c:pt>
                <c:pt idx="60">
                  <c:v>43738</c:v>
                </c:pt>
                <c:pt idx="61">
                  <c:v>43769</c:v>
                </c:pt>
                <c:pt idx="62">
                  <c:v>43799</c:v>
                </c:pt>
                <c:pt idx="63">
                  <c:v>43830</c:v>
                </c:pt>
                <c:pt idx="64">
                  <c:v>43861</c:v>
                </c:pt>
                <c:pt idx="65">
                  <c:v>43890</c:v>
                </c:pt>
                <c:pt idx="66">
                  <c:v>43921</c:v>
                </c:pt>
                <c:pt idx="67">
                  <c:v>43951</c:v>
                </c:pt>
                <c:pt idx="68">
                  <c:v>43982</c:v>
                </c:pt>
                <c:pt idx="69">
                  <c:v>44012</c:v>
                </c:pt>
                <c:pt idx="70">
                  <c:v>44043</c:v>
                </c:pt>
                <c:pt idx="71">
                  <c:v>44074</c:v>
                </c:pt>
                <c:pt idx="72">
                  <c:v>44104</c:v>
                </c:pt>
                <c:pt idx="73">
                  <c:v>44134</c:v>
                </c:pt>
                <c:pt idx="74">
                  <c:v>44165</c:v>
                </c:pt>
                <c:pt idx="75">
                  <c:v>44196</c:v>
                </c:pt>
                <c:pt idx="76">
                  <c:v>44227</c:v>
                </c:pt>
                <c:pt idx="77">
                  <c:v>44255</c:v>
                </c:pt>
                <c:pt idx="78">
                  <c:v>44286</c:v>
                </c:pt>
                <c:pt idx="79">
                  <c:v>44316</c:v>
                </c:pt>
                <c:pt idx="80">
                  <c:v>44347</c:v>
                </c:pt>
                <c:pt idx="81">
                  <c:v>44377</c:v>
                </c:pt>
                <c:pt idx="82">
                  <c:v>44408</c:v>
                </c:pt>
                <c:pt idx="83">
                  <c:v>44439</c:v>
                </c:pt>
                <c:pt idx="84">
                  <c:v>44469</c:v>
                </c:pt>
                <c:pt idx="85">
                  <c:v>44500</c:v>
                </c:pt>
                <c:pt idx="86">
                  <c:v>44530</c:v>
                </c:pt>
                <c:pt idx="87">
                  <c:v>44561</c:v>
                </c:pt>
                <c:pt idx="88">
                  <c:v>44592</c:v>
                </c:pt>
                <c:pt idx="89">
                  <c:v>44620</c:v>
                </c:pt>
                <c:pt idx="90">
                  <c:v>44651</c:v>
                </c:pt>
                <c:pt idx="91">
                  <c:v>44681</c:v>
                </c:pt>
                <c:pt idx="92">
                  <c:v>44712</c:v>
                </c:pt>
                <c:pt idx="93">
                  <c:v>44742</c:v>
                </c:pt>
                <c:pt idx="94">
                  <c:v>44773</c:v>
                </c:pt>
                <c:pt idx="95">
                  <c:v>44804</c:v>
                </c:pt>
                <c:pt idx="96">
                  <c:v>44834</c:v>
                </c:pt>
                <c:pt idx="97">
                  <c:v>44865</c:v>
                </c:pt>
                <c:pt idx="98">
                  <c:v>44895</c:v>
                </c:pt>
                <c:pt idx="99">
                  <c:v>44926</c:v>
                </c:pt>
                <c:pt idx="100">
                  <c:v>44957</c:v>
                </c:pt>
                <c:pt idx="101">
                  <c:v>44985</c:v>
                </c:pt>
                <c:pt idx="102">
                  <c:v>45016</c:v>
                </c:pt>
                <c:pt idx="103">
                  <c:v>45046</c:v>
                </c:pt>
                <c:pt idx="104">
                  <c:v>45077</c:v>
                </c:pt>
                <c:pt idx="105">
                  <c:v>45107</c:v>
                </c:pt>
                <c:pt idx="106">
                  <c:v>45138</c:v>
                </c:pt>
                <c:pt idx="107">
                  <c:v>45169</c:v>
                </c:pt>
                <c:pt idx="108">
                  <c:v>45199</c:v>
                </c:pt>
                <c:pt idx="109">
                  <c:v>45230</c:v>
                </c:pt>
                <c:pt idx="110">
                  <c:v>45260</c:v>
                </c:pt>
                <c:pt idx="111">
                  <c:v>45291</c:v>
                </c:pt>
                <c:pt idx="112">
                  <c:v>45322</c:v>
                </c:pt>
                <c:pt idx="113">
                  <c:v>45351</c:v>
                </c:pt>
                <c:pt idx="114">
                  <c:v>45382</c:v>
                </c:pt>
                <c:pt idx="115">
                  <c:v>45412</c:v>
                </c:pt>
                <c:pt idx="116">
                  <c:v>45443</c:v>
                </c:pt>
                <c:pt idx="117">
                  <c:v>45471</c:v>
                </c:pt>
                <c:pt idx="118">
                  <c:v>45504</c:v>
                </c:pt>
                <c:pt idx="119">
                  <c:v>45534</c:v>
                </c:pt>
                <c:pt idx="120">
                  <c:v>45565</c:v>
                </c:pt>
                <c:pt idx="121">
                  <c:v>45596</c:v>
                </c:pt>
                <c:pt idx="122">
                  <c:v>45626</c:v>
                </c:pt>
                <c:pt idx="123">
                  <c:v>45657</c:v>
                </c:pt>
                <c:pt idx="124">
                  <c:v>45688</c:v>
                </c:pt>
                <c:pt idx="125">
                  <c:v>45716</c:v>
                </c:pt>
                <c:pt idx="126">
                  <c:v>45747</c:v>
                </c:pt>
                <c:pt idx="127">
                  <c:v>45777</c:v>
                </c:pt>
                <c:pt idx="128">
                  <c:v>45807</c:v>
                </c:pt>
                <c:pt idx="129">
                  <c:v>45838</c:v>
                </c:pt>
                <c:pt idx="130">
                  <c:v>45869</c:v>
                </c:pt>
                <c:pt idx="131">
                  <c:v>45900</c:v>
                </c:pt>
                <c:pt idx="132">
                  <c:v>45930</c:v>
                </c:pt>
                <c:pt idx="133">
                  <c:v>45961</c:v>
                </c:pt>
                <c:pt idx="134">
                  <c:v>45989</c:v>
                </c:pt>
                <c:pt idx="135">
                  <c:v>46022</c:v>
                </c:pt>
                <c:pt idx="136">
                  <c:v>46037</c:v>
                </c:pt>
              </c:numCache>
            </c:numRef>
          </c:cat>
          <c:val>
            <c:numRef>
              <c:f>'4Q25'!$E$3:$E$139</c:f>
              <c:numCache>
                <c:formatCode>#,##0.00</c:formatCode>
                <c:ptCount val="137"/>
                <c:pt idx="0">
                  <c:v>1000</c:v>
                </c:pt>
                <c:pt idx="1">
                  <c:v>1076.9601763410976</c:v>
                </c:pt>
                <c:pt idx="2">
                  <c:v>1105.9246464895959</c:v>
                </c:pt>
                <c:pt idx="3">
                  <c:v>1103.1385882527845</c:v>
                </c:pt>
                <c:pt idx="4">
                  <c:v>1070.0231254539783</c:v>
                </c:pt>
                <c:pt idx="5">
                  <c:v>1131.5192153148921</c:v>
                </c:pt>
                <c:pt idx="6">
                  <c:v>1113.6246442069014</c:v>
                </c:pt>
                <c:pt idx="7">
                  <c:v>1124.3079484017335</c:v>
                </c:pt>
                <c:pt idx="8">
                  <c:v>1138.7656006091872</c:v>
                </c:pt>
                <c:pt idx="9">
                  <c:v>1116.721500116769</c:v>
                </c:pt>
                <c:pt idx="10">
                  <c:v>1140.1182435892861</c:v>
                </c:pt>
                <c:pt idx="11">
                  <c:v>1071.3304071917764</c:v>
                </c:pt>
                <c:pt idx="12">
                  <c:v>1044.8218824974088</c:v>
                </c:pt>
                <c:pt idx="13">
                  <c:v>1132.9570203692467</c:v>
                </c:pt>
                <c:pt idx="14">
                  <c:v>1136.3263363860965</c:v>
                </c:pt>
                <c:pt idx="15">
                  <c:v>1118.4042558795491</c:v>
                </c:pt>
                <c:pt idx="16">
                  <c:v>1062.9043369444787</c:v>
                </c:pt>
                <c:pt idx="17">
                  <c:v>1061.470336381414</c:v>
                </c:pt>
                <c:pt idx="18">
                  <c:v>1133.4785283291203</c:v>
                </c:pt>
                <c:pt idx="19">
                  <c:v>1137.872715768797</c:v>
                </c:pt>
                <c:pt idx="20">
                  <c:v>1158.3066384861168</c:v>
                </c:pt>
                <c:pt idx="21">
                  <c:v>1161.3080894605641</c:v>
                </c:pt>
                <c:pt idx="22">
                  <c:v>1204.1238344355627</c:v>
                </c:pt>
                <c:pt idx="23">
                  <c:v>1205.8144918340984</c:v>
                </c:pt>
                <c:pt idx="24">
                  <c:v>1206.0424686583081</c:v>
                </c:pt>
                <c:pt idx="25">
                  <c:v>1184.0428514486625</c:v>
                </c:pt>
                <c:pt idx="26">
                  <c:v>1227.8937107076529</c:v>
                </c:pt>
                <c:pt idx="27">
                  <c:v>1252.1646092172873</c:v>
                </c:pt>
                <c:pt idx="28">
                  <c:v>1275.9137071138719</c:v>
                </c:pt>
                <c:pt idx="29">
                  <c:v>1326.5748984347154</c:v>
                </c:pt>
                <c:pt idx="30">
                  <c:v>1328.1224484301206</c:v>
                </c:pt>
                <c:pt idx="31">
                  <c:v>1341.762135010275</c:v>
                </c:pt>
                <c:pt idx="32">
                  <c:v>1360.6444105877238</c:v>
                </c:pt>
                <c:pt idx="33">
                  <c:v>1369.1369131060039</c:v>
                </c:pt>
                <c:pt idx="34">
                  <c:v>1397.2901486502542</c:v>
                </c:pt>
                <c:pt idx="35">
                  <c:v>1401.5675674726529</c:v>
                </c:pt>
                <c:pt idx="36">
                  <c:v>1430.47906739627</c:v>
                </c:pt>
                <c:pt idx="37">
                  <c:v>1463.8599666258315</c:v>
                </c:pt>
                <c:pt idx="38">
                  <c:v>1508.7558903768022</c:v>
                </c:pt>
                <c:pt idx="39">
                  <c:v>1525.5316483924264</c:v>
                </c:pt>
                <c:pt idx="40">
                  <c:v>1612.8742814632888</c:v>
                </c:pt>
                <c:pt idx="41">
                  <c:v>1553.4285197543818</c:v>
                </c:pt>
                <c:pt idx="42">
                  <c:v>1513.9507769063862</c:v>
                </c:pt>
                <c:pt idx="43">
                  <c:v>1519.7599424526793</c:v>
                </c:pt>
                <c:pt idx="44">
                  <c:v>1556.3585633538521</c:v>
                </c:pt>
                <c:pt idx="45">
                  <c:v>1565.9379797683005</c:v>
                </c:pt>
                <c:pt idx="46">
                  <c:v>1624.2122508131365</c:v>
                </c:pt>
                <c:pt idx="47">
                  <c:v>1677.1376997577415</c:v>
                </c:pt>
                <c:pt idx="48">
                  <c:v>1686.6837537101105</c:v>
                </c:pt>
                <c:pt idx="49">
                  <c:v>1571.3985953818158</c:v>
                </c:pt>
                <c:pt idx="50">
                  <c:v>1603.4212912209314</c:v>
                </c:pt>
                <c:pt idx="51">
                  <c:v>1458.6469355993272</c:v>
                </c:pt>
                <c:pt idx="52">
                  <c:v>1575.5370039455499</c:v>
                </c:pt>
                <c:pt idx="53">
                  <c:v>1626.1244466660071</c:v>
                </c:pt>
                <c:pt idx="54">
                  <c:v>1657.7230880529021</c:v>
                </c:pt>
                <c:pt idx="55">
                  <c:v>1724.843679305967</c:v>
                </c:pt>
                <c:pt idx="56">
                  <c:v>1615.2330660629427</c:v>
                </c:pt>
                <c:pt idx="57">
                  <c:v>1729.0684205566613</c:v>
                </c:pt>
                <c:pt idx="58">
                  <c:v>1753.9190650082203</c:v>
                </c:pt>
                <c:pt idx="59">
                  <c:v>1726.1363283849578</c:v>
                </c:pt>
                <c:pt idx="60">
                  <c:v>1758.4329475969364</c:v>
                </c:pt>
                <c:pt idx="61">
                  <c:v>1796.5202952051113</c:v>
                </c:pt>
                <c:pt idx="62">
                  <c:v>1861.7319097902434</c:v>
                </c:pt>
                <c:pt idx="63">
                  <c:v>1917.92278287417</c:v>
                </c:pt>
                <c:pt idx="64">
                  <c:v>1917.1706642115012</c:v>
                </c:pt>
                <c:pt idx="65">
                  <c:v>1759.3507079572978</c:v>
                </c:pt>
                <c:pt idx="66">
                  <c:v>1542.0484083471706</c:v>
                </c:pt>
                <c:pt idx="67">
                  <c:v>1739.7294831101069</c:v>
                </c:pt>
                <c:pt idx="68">
                  <c:v>1822.588376869395</c:v>
                </c:pt>
                <c:pt idx="69">
                  <c:v>1858.836399265557</c:v>
                </c:pt>
                <c:pt idx="70">
                  <c:v>1963.6472077667806</c:v>
                </c:pt>
                <c:pt idx="71">
                  <c:v>2104.7938346170067</c:v>
                </c:pt>
                <c:pt idx="72">
                  <c:v>2024.817574642655</c:v>
                </c:pt>
                <c:pt idx="73">
                  <c:v>1970.9723167654558</c:v>
                </c:pt>
                <c:pt idx="74">
                  <c:v>2186.7220912761836</c:v>
                </c:pt>
                <c:pt idx="75">
                  <c:v>2270.7984222481964</c:v>
                </c:pt>
                <c:pt idx="76">
                  <c:v>2247.8719724297293</c:v>
                </c:pt>
                <c:pt idx="77">
                  <c:v>2309.8559151352611</c:v>
                </c:pt>
                <c:pt idx="78">
                  <c:v>2411.0173385300727</c:v>
                </c:pt>
                <c:pt idx="79">
                  <c:v>2539.6910870133975</c:v>
                </c:pt>
                <c:pt idx="80">
                  <c:v>2557.4287960189799</c:v>
                </c:pt>
                <c:pt idx="81">
                  <c:v>2617.1329704824152</c:v>
                </c:pt>
                <c:pt idx="82">
                  <c:v>2679.3012846889119</c:v>
                </c:pt>
                <c:pt idx="83">
                  <c:v>2760.7671493297944</c:v>
                </c:pt>
                <c:pt idx="84">
                  <c:v>2632.3655683002753</c:v>
                </c:pt>
                <c:pt idx="85">
                  <c:v>2816.7926733692038</c:v>
                </c:pt>
                <c:pt idx="86">
                  <c:v>2797.2756330527168</c:v>
                </c:pt>
                <c:pt idx="87">
                  <c:v>2922.6394741139475</c:v>
                </c:pt>
                <c:pt idx="88">
                  <c:v>2771.4021657505637</c:v>
                </c:pt>
                <c:pt idx="89">
                  <c:v>2688.4203576572991</c:v>
                </c:pt>
                <c:pt idx="90">
                  <c:v>2788.2414295054091</c:v>
                </c:pt>
                <c:pt idx="91">
                  <c:v>2545.1022442401454</c:v>
                </c:pt>
                <c:pt idx="92">
                  <c:v>2549.7700623995092</c:v>
                </c:pt>
                <c:pt idx="93">
                  <c:v>2339.3026777180303</c:v>
                </c:pt>
                <c:pt idx="94">
                  <c:v>2554.9971407784678</c:v>
                </c:pt>
                <c:pt idx="95">
                  <c:v>2450.7994406812486</c:v>
                </c:pt>
                <c:pt idx="96">
                  <c:v>2225.0842402167495</c:v>
                </c:pt>
                <c:pt idx="97">
                  <c:v>2405.2301219719898</c:v>
                </c:pt>
                <c:pt idx="98">
                  <c:v>2539.6439698520394</c:v>
                </c:pt>
                <c:pt idx="99">
                  <c:v>2393.3238201540867</c:v>
                </c:pt>
                <c:pt idx="100">
                  <c:v>2543.705703283626</c:v>
                </c:pt>
                <c:pt idx="101">
                  <c:v>2481.641866261009</c:v>
                </c:pt>
                <c:pt idx="102">
                  <c:v>2572.7532869341467</c:v>
                </c:pt>
                <c:pt idx="103">
                  <c:v>2612.9099851507772</c:v>
                </c:pt>
                <c:pt idx="104">
                  <c:v>2624.2675622634256</c:v>
                </c:pt>
                <c:pt idx="105">
                  <c:v>2797.6666176960343</c:v>
                </c:pt>
                <c:pt idx="106">
                  <c:v>2887.5415786999988</c:v>
                </c:pt>
                <c:pt idx="107">
                  <c:v>2841.5675206481437</c:v>
                </c:pt>
                <c:pt idx="108">
                  <c:v>2706.087537247432</c:v>
                </c:pt>
                <c:pt idx="109">
                  <c:v>2649.1878581709047</c:v>
                </c:pt>
                <c:pt idx="110">
                  <c:v>2891.125994801308</c:v>
                </c:pt>
                <c:pt idx="111">
                  <c:v>3022.4716667827511</c:v>
                </c:pt>
                <c:pt idx="112">
                  <c:v>3073.2622108074461</c:v>
                </c:pt>
                <c:pt idx="113">
                  <c:v>3219.8568182629615</c:v>
                </c:pt>
                <c:pt idx="114">
                  <c:v>3341.52157409949</c:v>
                </c:pt>
                <c:pt idx="115">
                  <c:v>3205.0205237672408</c:v>
                </c:pt>
                <c:pt idx="116">
                  <c:v>3363.95929311381</c:v>
                </c:pt>
                <c:pt idx="117">
                  <c:v>3484.6652662236652</c:v>
                </c:pt>
                <c:pt idx="118">
                  <c:v>3527.0824175727671</c:v>
                </c:pt>
                <c:pt idx="119">
                  <c:v>3612.6366470842645</c:v>
                </c:pt>
                <c:pt idx="120">
                  <c:v>3689.7917304406683</c:v>
                </c:pt>
                <c:pt idx="121">
                  <c:v>3656.3315222003744</c:v>
                </c:pt>
                <c:pt idx="122">
                  <c:v>3870.9616056592063</c:v>
                </c:pt>
                <c:pt idx="123">
                  <c:v>3778.6857179982258</c:v>
                </c:pt>
                <c:pt idx="124">
                  <c:v>3883.9115087032092</c:v>
                </c:pt>
                <c:pt idx="125">
                  <c:v>3833.2356847235592</c:v>
                </c:pt>
                <c:pt idx="126">
                  <c:v>3617.2547142036842</c:v>
                </c:pt>
                <c:pt idx="127">
                  <c:v>3592.7245249799935</c:v>
                </c:pt>
                <c:pt idx="128">
                  <c:v>3818.8693403070597</c:v>
                </c:pt>
                <c:pt idx="129">
                  <c:v>4013.0681349271576</c:v>
                </c:pt>
                <c:pt idx="130">
                  <c:v>4103.1321498829057</c:v>
                </c:pt>
                <c:pt idx="131">
                  <c:v>4186.3100356041814</c:v>
                </c:pt>
                <c:pt idx="132">
                  <c:v>4339.1101119281293</c:v>
                </c:pt>
                <c:pt idx="133">
                  <c:v>4440.7046620236224</c:v>
                </c:pt>
                <c:pt idx="134">
                  <c:v>4451.5884336441077</c:v>
                </c:pt>
                <c:pt idx="135">
                  <c:v>4454.3130347139304</c:v>
                </c:pt>
              </c:numCache>
            </c:numRef>
          </c:val>
          <c:smooth val="0"/>
          <c:extLst>
            <c:ext xmlns:c16="http://schemas.microsoft.com/office/drawing/2014/chart" uri="{C3380CC4-5D6E-409C-BE32-E72D297353CC}">
              <c16:uniqueId val="{00000001-E191-40EE-82DD-56A2E59E7781}"/>
            </c:ext>
          </c:extLst>
        </c:ser>
        <c:dLbls>
          <c:showLegendKey val="0"/>
          <c:showVal val="0"/>
          <c:showCatName val="0"/>
          <c:showSerName val="0"/>
          <c:showPercent val="0"/>
          <c:showBubbleSize val="0"/>
        </c:dLbls>
        <c:smooth val="0"/>
        <c:axId val="1013514816"/>
        <c:axId val="1013521536"/>
      </c:lineChart>
      <c:dateAx>
        <c:axId val="1013514816"/>
        <c:scaling>
          <c:orientation val="minMax"/>
        </c:scaling>
        <c:delete val="1"/>
        <c:axPos val="b"/>
        <c:numFmt formatCode="m/d/yyyy" sourceLinked="1"/>
        <c:majorTickMark val="out"/>
        <c:minorTickMark val="none"/>
        <c:tickLblPos val="nextTo"/>
        <c:crossAx val="1013521536"/>
        <c:crosses val="autoZero"/>
        <c:auto val="1"/>
        <c:lblOffset val="100"/>
        <c:baseTimeUnit val="days"/>
        <c:majorUnit val="2"/>
        <c:majorTimeUnit val="years"/>
      </c:dateAx>
      <c:valAx>
        <c:axId val="1013521536"/>
        <c:scaling>
          <c:orientation val="minMax"/>
          <c:max val="5500"/>
          <c:min val="1000"/>
        </c:scaling>
        <c:delete val="0"/>
        <c:axPos val="l"/>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013514816"/>
        <c:crosses val="autoZero"/>
        <c:crossBetween val="between"/>
      </c:valAx>
      <c:spPr>
        <a:noFill/>
        <a:ln>
          <a:noFill/>
        </a:ln>
        <a:effectLst/>
      </c:spPr>
    </c:plotArea>
    <c:legend>
      <c:legendPos val="b"/>
      <c:layout>
        <c:manualLayout>
          <c:xMode val="edge"/>
          <c:yMode val="edge"/>
          <c:x val="0.1237943865361263"/>
          <c:y val="6.5125466151939995E-2"/>
          <c:w val="0.49996043935533507"/>
          <c:h val="0.11893875509575147"/>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6D2C06-32FE-4220-82F9-F24FDD274B5D}"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3927966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6D2C06-32FE-4220-82F9-F24FDD274B5D}"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2849612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6D2C06-32FE-4220-82F9-F24FDD274B5D}"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3400815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6D2C06-32FE-4220-82F9-F24FDD274B5D}"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853437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tint val="82000"/>
                  </a:schemeClr>
                </a:solidFill>
              </a:defRPr>
            </a:lvl1pPr>
            <a:lvl2pPr marL="609585" indent="0">
              <a:buNone/>
              <a:defRPr sz="2667">
                <a:solidFill>
                  <a:schemeClr val="tx1">
                    <a:tint val="82000"/>
                  </a:schemeClr>
                </a:solidFill>
              </a:defRPr>
            </a:lvl2pPr>
            <a:lvl3pPr marL="1219170" indent="0">
              <a:buNone/>
              <a:defRPr sz="2400">
                <a:solidFill>
                  <a:schemeClr val="tx1">
                    <a:tint val="82000"/>
                  </a:schemeClr>
                </a:solidFill>
              </a:defRPr>
            </a:lvl3pPr>
            <a:lvl4pPr marL="1828754" indent="0">
              <a:buNone/>
              <a:defRPr sz="2133">
                <a:solidFill>
                  <a:schemeClr val="tx1">
                    <a:tint val="82000"/>
                  </a:schemeClr>
                </a:solidFill>
              </a:defRPr>
            </a:lvl4pPr>
            <a:lvl5pPr marL="2438339" indent="0">
              <a:buNone/>
              <a:defRPr sz="2133">
                <a:solidFill>
                  <a:schemeClr val="tx1">
                    <a:tint val="82000"/>
                  </a:schemeClr>
                </a:solidFill>
              </a:defRPr>
            </a:lvl5pPr>
            <a:lvl6pPr marL="3047924" indent="0">
              <a:buNone/>
              <a:defRPr sz="2133">
                <a:solidFill>
                  <a:schemeClr val="tx1">
                    <a:tint val="82000"/>
                  </a:schemeClr>
                </a:solidFill>
              </a:defRPr>
            </a:lvl6pPr>
            <a:lvl7pPr marL="3657509" indent="0">
              <a:buNone/>
              <a:defRPr sz="2133">
                <a:solidFill>
                  <a:schemeClr val="tx1">
                    <a:tint val="82000"/>
                  </a:schemeClr>
                </a:solidFill>
              </a:defRPr>
            </a:lvl7pPr>
            <a:lvl8pPr marL="4267093" indent="0">
              <a:buNone/>
              <a:defRPr sz="2133">
                <a:solidFill>
                  <a:schemeClr val="tx1">
                    <a:tint val="82000"/>
                  </a:schemeClr>
                </a:solidFill>
              </a:defRPr>
            </a:lvl8pPr>
            <a:lvl9pPr marL="4876678" indent="0">
              <a:buNone/>
              <a:defRPr sz="2133">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6D2C06-32FE-4220-82F9-F24FDD274B5D}"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481149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6D2C06-32FE-4220-82F9-F24FDD274B5D}"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3692930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839789" y="5937956"/>
            <a:ext cx="5157787" cy="8733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72201" y="5937956"/>
            <a:ext cx="5183188" cy="8733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6D2C06-32FE-4220-82F9-F24FDD274B5D}" type="datetimeFigureOut">
              <a:rPr lang="en-US" smtClean="0"/>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3995441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6D2C06-32FE-4220-82F9-F24FDD274B5D}" type="datetimeFigureOut">
              <a:rPr lang="en-US" smtClean="0"/>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256763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6D2C06-32FE-4220-82F9-F24FDD274B5D}" type="datetimeFigureOut">
              <a:rPr lang="en-US" smtClean="0"/>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1899565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376D2C06-32FE-4220-82F9-F24FDD274B5D}"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927266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376D2C06-32FE-4220-82F9-F24FDD274B5D}"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AA1E3-E73D-43DF-8CDB-59D71417955B}" type="slidenum">
              <a:rPr lang="en-US" smtClean="0"/>
              <a:t>‹#›</a:t>
            </a:fld>
            <a:endParaRPr lang="en-US"/>
          </a:p>
        </p:txBody>
      </p:sp>
    </p:spTree>
    <p:extLst>
      <p:ext uri="{BB962C8B-B14F-4D97-AF65-F5344CB8AC3E}">
        <p14:creationId xmlns:p14="http://schemas.microsoft.com/office/powerpoint/2010/main" val="2485061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82000"/>
                  </a:schemeClr>
                </a:solidFill>
              </a:defRPr>
            </a:lvl1pPr>
          </a:lstStyle>
          <a:p>
            <a:fld id="{376D2C06-32FE-4220-82F9-F24FDD274B5D}" type="datetimeFigureOut">
              <a:rPr lang="en-US" smtClean="0"/>
              <a:t>2/4/2026</a:t>
            </a:fld>
            <a:endParaRPr 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82000"/>
                  </a:schemeClr>
                </a:solidFill>
              </a:defRPr>
            </a:lvl1pPr>
          </a:lstStyle>
          <a:p>
            <a:fld id="{04BAA1E3-E73D-43DF-8CDB-59D71417955B}" type="slidenum">
              <a:rPr lang="en-US" smtClean="0"/>
              <a:t>‹#›</a:t>
            </a:fld>
            <a:endParaRPr lang="en-US"/>
          </a:p>
        </p:txBody>
      </p:sp>
    </p:spTree>
    <p:extLst>
      <p:ext uri="{BB962C8B-B14F-4D97-AF65-F5344CB8AC3E}">
        <p14:creationId xmlns:p14="http://schemas.microsoft.com/office/powerpoint/2010/main" val="289204000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mailto:stewartasset@ingalls.net" TargetMode="External"/><Relationship Id="rId7"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2.emf"/><Relationship Id="rId4" Type="http://schemas.openxmlformats.org/officeDocument/2006/relationships/hyperlink" Target="https://www.ingalls.net/important-information" TargetMode="External"/><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hyperlink" Target="mailto:stewartasset@ingalls.net"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up of a logo&#10;&#10;Description automatically generated">
            <a:extLst>
              <a:ext uri="{FF2B5EF4-FFF2-40B4-BE49-F238E27FC236}">
                <a16:creationId xmlns:a16="http://schemas.microsoft.com/office/drawing/2014/main" id="{94AE0484-134C-204A-727D-568F0B7D14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4855" y="389792"/>
            <a:ext cx="3117272" cy="790172"/>
          </a:xfrm>
          <a:prstGeom prst="rect">
            <a:avLst/>
          </a:prstGeom>
        </p:spPr>
      </p:pic>
      <p:cxnSp>
        <p:nvCxnSpPr>
          <p:cNvPr id="7" name="Straight Connector 6">
            <a:extLst>
              <a:ext uri="{FF2B5EF4-FFF2-40B4-BE49-F238E27FC236}">
                <a16:creationId xmlns:a16="http://schemas.microsoft.com/office/drawing/2014/main" id="{E90C55F9-1623-5F1C-87A1-55FBD52FE450}"/>
              </a:ext>
            </a:extLst>
          </p:cNvPr>
          <p:cNvCxnSpPr>
            <a:cxnSpLocks/>
          </p:cNvCxnSpPr>
          <p:nvPr/>
        </p:nvCxnSpPr>
        <p:spPr>
          <a:xfrm>
            <a:off x="271892" y="1425864"/>
            <a:ext cx="11430000" cy="0"/>
          </a:xfrm>
          <a:prstGeom prst="line">
            <a:avLst/>
          </a:prstGeom>
          <a:ln w="15875"/>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67A8088A-2481-0ED8-F834-6D80C36F45F3}"/>
              </a:ext>
            </a:extLst>
          </p:cNvPr>
          <p:cNvSpPr txBox="1"/>
          <p:nvPr/>
        </p:nvSpPr>
        <p:spPr>
          <a:xfrm>
            <a:off x="6442364" y="447077"/>
            <a:ext cx="5174672" cy="738664"/>
          </a:xfrm>
          <a:prstGeom prst="rect">
            <a:avLst/>
          </a:prstGeom>
          <a:noFill/>
        </p:spPr>
        <p:txBody>
          <a:bodyPr wrap="square" rtlCol="0">
            <a:spAutoFit/>
          </a:bodyPr>
          <a:lstStyle/>
          <a:p>
            <a:pPr algn="r"/>
            <a:r>
              <a:rPr lang="en-US" sz="2400" dirty="0">
                <a:latin typeface="Calibri" panose="020F0502020204030204" pitchFamily="34" charset="0"/>
                <a:cs typeface="Calibri" panose="020F0502020204030204" pitchFamily="34" charset="0"/>
              </a:rPr>
              <a:t>CONCENTRATED U.S. EQUITY GROWTH</a:t>
            </a:r>
          </a:p>
          <a:p>
            <a:pPr algn="r"/>
            <a:r>
              <a:rPr lang="en-US" dirty="0">
                <a:latin typeface="Calibri" panose="020F0502020204030204" pitchFamily="34" charset="0"/>
                <a:cs typeface="Calibri" panose="020F0502020204030204" pitchFamily="34" charset="0"/>
              </a:rPr>
              <a:t>December 2025</a:t>
            </a:r>
          </a:p>
        </p:txBody>
      </p:sp>
      <p:sp>
        <p:nvSpPr>
          <p:cNvPr id="10" name="TextBox 9">
            <a:extLst>
              <a:ext uri="{FF2B5EF4-FFF2-40B4-BE49-F238E27FC236}">
                <a16:creationId xmlns:a16="http://schemas.microsoft.com/office/drawing/2014/main" id="{A43C6193-17BF-9A55-0F00-447DEFD8D15A}"/>
              </a:ext>
            </a:extLst>
          </p:cNvPr>
          <p:cNvSpPr txBox="1"/>
          <p:nvPr/>
        </p:nvSpPr>
        <p:spPr>
          <a:xfrm>
            <a:off x="223224" y="1731272"/>
            <a:ext cx="6646714" cy="5724644"/>
          </a:xfrm>
          <a:prstGeom prst="rect">
            <a:avLst/>
          </a:prstGeom>
          <a:noFill/>
        </p:spPr>
        <p:txBody>
          <a:bodyPr wrap="square" rtlCol="0">
            <a:spAutoFit/>
          </a:bodyPr>
          <a:lstStyle/>
          <a:p>
            <a:pPr algn="just"/>
            <a:r>
              <a:rPr lang="en-US" sz="2000" b="1" dirty="0">
                <a:latin typeface="Calibri" panose="020F0502020204030204" pitchFamily="34" charset="0"/>
                <a:cs typeface="Calibri" panose="020F0502020204030204" pitchFamily="34" charset="0"/>
              </a:rPr>
              <a:t>Investment Objective </a:t>
            </a:r>
          </a:p>
          <a:p>
            <a:pPr marL="0" marR="0" algn="just">
              <a:spcBef>
                <a:spcPts val="0"/>
              </a:spcBef>
              <a:spcAft>
                <a:spcPts val="0"/>
              </a:spcAft>
            </a:pPr>
            <a:r>
              <a:rPr lang="en-US"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Stewart Asset Management, our goal is to double clients' money every five years by investing in companies that we believe will compound their earnings growth annually at 15% or more. We are committed to identifying businesses that demonstrate exceptional management, robust financial health, and a proven track record of consistent performance.</a:t>
            </a:r>
            <a:endParaRPr lang="en-US" dirty="0">
              <a:effectLst/>
              <a:latin typeface="Calibri" panose="020F0502020204030204" pitchFamily="34" charset="0"/>
              <a:ea typeface="Calibri" panose="020F0502020204030204" pitchFamily="34" charset="0"/>
              <a:cs typeface="Calibri" panose="020F0502020204030204" pitchFamily="34" charset="0"/>
            </a:endParaRPr>
          </a:p>
          <a:p>
            <a:pPr algn="just"/>
            <a:endParaRPr lang="en-US" sz="2000" b="1" dirty="0">
              <a:latin typeface="Calibri" panose="020F0502020204030204" pitchFamily="34" charset="0"/>
              <a:cs typeface="Calibri" panose="020F0502020204030204" pitchFamily="34" charset="0"/>
            </a:endParaRPr>
          </a:p>
          <a:p>
            <a:pPr algn="just"/>
            <a:r>
              <a:rPr lang="en-US" sz="2000" b="1" dirty="0">
                <a:latin typeface="Calibri" panose="020F0502020204030204" pitchFamily="34" charset="0"/>
                <a:cs typeface="Calibri" panose="020F0502020204030204" pitchFamily="34" charset="0"/>
              </a:rPr>
              <a:t>Investment Approach </a:t>
            </a:r>
          </a:p>
          <a:p>
            <a:pPr marL="0" marR="0" algn="just">
              <a:spcBef>
                <a:spcPts val="0"/>
              </a:spcBef>
              <a:spcAft>
                <a:spcPts val="0"/>
              </a:spcAft>
            </a:pPr>
            <a:r>
              <a:rPr lang="en-US"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Our portfolio is concentrated in 15 to 20 carefully selected companies, each with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sustainable</a:t>
            </a:r>
            <a:r>
              <a:rPr lang="en-US"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growth in earnings power over a five-year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period</a:t>
            </a:r>
            <a:r>
              <a:rPr lang="en-US"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We use our time-tested valuation methodologies to purchase shares in these companies at an appreciable discount to their expected future price. Our focus is solely on businesses with predictable recurring revenues that are industry leaders, have impregnable balance sheets and high returns on invested capital. By employing this concentrated, high-conviction approach, we drive market outperformance while preserving value through quality and predictability.</a:t>
            </a:r>
            <a:endParaRPr lang="en-US" dirty="0">
              <a:effectLst/>
              <a:latin typeface="Calibri" panose="020F0502020204030204" pitchFamily="34" charset="0"/>
              <a:ea typeface="Calibri" panose="020F0502020204030204" pitchFamily="34" charset="0"/>
              <a:cs typeface="Calibri" panose="020F0502020204030204" pitchFamily="34" charset="0"/>
            </a:endParaRPr>
          </a:p>
          <a:p>
            <a:pPr algn="just"/>
            <a:r>
              <a:rPr lang="en-US" b="0" i="0" dirty="0">
                <a:solidFill>
                  <a:srgbClr val="000000"/>
                </a:solidFill>
                <a:effectLst/>
                <a:highlight>
                  <a:srgbClr val="FFFFFF"/>
                </a:highlight>
                <a:latin typeface="Aptos" panose="020B0004020202020204" pitchFamily="34" charset="0"/>
              </a:rPr>
              <a:t> </a:t>
            </a:r>
            <a:endParaRPr lang="en-US" dirty="0">
              <a:latin typeface="Calibri" panose="020F0502020204030204" pitchFamily="34" charset="0"/>
              <a:cs typeface="Calibri" panose="020F0502020204030204" pitchFamily="34" charset="0"/>
            </a:endParaRPr>
          </a:p>
        </p:txBody>
      </p:sp>
      <p:cxnSp>
        <p:nvCxnSpPr>
          <p:cNvPr id="11" name="Straight Connector 10">
            <a:extLst>
              <a:ext uri="{FF2B5EF4-FFF2-40B4-BE49-F238E27FC236}">
                <a16:creationId xmlns:a16="http://schemas.microsoft.com/office/drawing/2014/main" id="{FA39D845-720E-8FF8-B9DA-97370623B3CE}"/>
              </a:ext>
            </a:extLst>
          </p:cNvPr>
          <p:cNvCxnSpPr>
            <a:cxnSpLocks/>
          </p:cNvCxnSpPr>
          <p:nvPr/>
        </p:nvCxnSpPr>
        <p:spPr>
          <a:xfrm>
            <a:off x="7106963" y="1725329"/>
            <a:ext cx="0" cy="12290969"/>
          </a:xfrm>
          <a:prstGeom prst="line">
            <a:avLst/>
          </a:prstGeom>
          <a:ln w="15875"/>
        </p:spPr>
        <p:style>
          <a:lnRef idx="1">
            <a:schemeClr val="dk1"/>
          </a:lnRef>
          <a:fillRef idx="0">
            <a:schemeClr val="dk1"/>
          </a:fillRef>
          <a:effectRef idx="0">
            <a:schemeClr val="dk1"/>
          </a:effectRef>
          <a:fontRef idx="minor">
            <a:schemeClr val="tx1"/>
          </a:fontRef>
        </p:style>
      </p:cxnSp>
      <p:graphicFrame>
        <p:nvGraphicFramePr>
          <p:cNvPr id="22" name="Table 21">
            <a:extLst>
              <a:ext uri="{FF2B5EF4-FFF2-40B4-BE49-F238E27FC236}">
                <a16:creationId xmlns:a16="http://schemas.microsoft.com/office/drawing/2014/main" id="{B81BC596-A23A-E6B9-EFB1-07CEF28D88D1}"/>
              </a:ext>
            </a:extLst>
          </p:cNvPr>
          <p:cNvGraphicFramePr>
            <a:graphicFrameLocks noGrp="1"/>
          </p:cNvGraphicFramePr>
          <p:nvPr>
            <p:extLst>
              <p:ext uri="{D42A27DB-BD31-4B8C-83A1-F6EECF244321}">
                <p14:modId xmlns:p14="http://schemas.microsoft.com/office/powerpoint/2010/main" val="968023580"/>
              </p:ext>
            </p:extLst>
          </p:nvPr>
        </p:nvGraphicFramePr>
        <p:xfrm>
          <a:off x="7370612" y="12263423"/>
          <a:ext cx="4184074" cy="1773211"/>
        </p:xfrm>
        <a:graphic>
          <a:graphicData uri="http://schemas.openxmlformats.org/drawingml/2006/table">
            <a:tbl>
              <a:tblPr firstRow="1" bandRow="1">
                <a:tableStyleId>{5C22544A-7EE6-4342-B048-85BDC9FD1C3A}</a:tableStyleId>
              </a:tblPr>
              <a:tblGrid>
                <a:gridCol w="4184074">
                  <a:extLst>
                    <a:ext uri="{9D8B030D-6E8A-4147-A177-3AD203B41FA5}">
                      <a16:colId xmlns:a16="http://schemas.microsoft.com/office/drawing/2014/main" val="1443343111"/>
                    </a:ext>
                  </a:extLst>
                </a:gridCol>
              </a:tblGrid>
              <a:tr h="314291">
                <a:tc>
                  <a:txBody>
                    <a:bodyPr/>
                    <a:lstStyle/>
                    <a:p>
                      <a:pPr algn="just"/>
                      <a:r>
                        <a:rPr lang="en-US" sz="1900" dirty="0">
                          <a:solidFill>
                            <a:schemeClr val="tx1"/>
                          </a:solidFill>
                          <a:latin typeface="Calibri" panose="020F0502020204030204" pitchFamily="34" charset="0"/>
                          <a:cs typeface="Calibri" panose="020F0502020204030204" pitchFamily="34" charset="0"/>
                        </a:rPr>
                        <a:t>Contact</a:t>
                      </a: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8166113"/>
                  </a:ext>
                </a:extLst>
              </a:tr>
              <a:tr h="1392211">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600" dirty="0">
                          <a:latin typeface="Calibri" panose="020F0502020204030204" pitchFamily="34" charset="0"/>
                          <a:cs typeface="Calibri" panose="020F0502020204030204" pitchFamily="34" charset="0"/>
                        </a:rPr>
                        <a:t>1 Rockefeller Plaza, 7</a:t>
                      </a:r>
                      <a:r>
                        <a:rPr lang="en-US" sz="1600" baseline="30000" dirty="0">
                          <a:latin typeface="Calibri" panose="020F0502020204030204" pitchFamily="34" charset="0"/>
                          <a:cs typeface="Calibri" panose="020F0502020204030204" pitchFamily="34" charset="0"/>
                        </a:rPr>
                        <a:t>th</a:t>
                      </a:r>
                      <a:r>
                        <a:rPr lang="en-US" sz="1600" dirty="0">
                          <a:latin typeface="Calibri" panose="020F0502020204030204" pitchFamily="34" charset="0"/>
                          <a:cs typeface="Calibri" panose="020F0502020204030204" pitchFamily="34" charset="0"/>
                        </a:rPr>
                        <a:t> Floor </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600" dirty="0">
                          <a:latin typeface="Calibri" panose="020F0502020204030204" pitchFamily="34" charset="0"/>
                          <a:cs typeface="Calibri" panose="020F0502020204030204" pitchFamily="34" charset="0"/>
                        </a:rPr>
                        <a:t>New York, NY 10020</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600" dirty="0">
                          <a:latin typeface="Calibri" panose="020F0502020204030204" pitchFamily="34" charset="0"/>
                          <a:cs typeface="Calibri" panose="020F0502020204030204" pitchFamily="34" charset="0"/>
                        </a:rPr>
                        <a:t>www.ingalls.net</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600" dirty="0">
                          <a:latin typeface="Calibri" panose="020F0502020204030204" pitchFamily="34" charset="0"/>
                          <a:cs typeface="Calibri" panose="020F0502020204030204" pitchFamily="34" charset="0"/>
                          <a:hlinkClick r:id="rId3"/>
                        </a:rPr>
                        <a:t>stewartasset@ingalls.net</a:t>
                      </a:r>
                      <a:r>
                        <a:rPr lang="en-US" sz="1600" dirty="0">
                          <a:latin typeface="Calibri" panose="020F0502020204030204" pitchFamily="34" charset="0"/>
                          <a:cs typeface="Calibri" panose="020F0502020204030204" pitchFamily="34" charset="0"/>
                        </a:rPr>
                        <a:t>  | (212) 269-7801</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969399182"/>
                  </a:ext>
                </a:extLst>
              </a:tr>
            </a:tbl>
          </a:graphicData>
        </a:graphic>
      </p:graphicFrame>
      <p:sp>
        <p:nvSpPr>
          <p:cNvPr id="26" name="TextBox 25">
            <a:extLst>
              <a:ext uri="{FF2B5EF4-FFF2-40B4-BE49-F238E27FC236}">
                <a16:creationId xmlns:a16="http://schemas.microsoft.com/office/drawing/2014/main" id="{D45A8A69-D22D-8E50-E649-CAC9A60C0814}"/>
              </a:ext>
            </a:extLst>
          </p:cNvPr>
          <p:cNvSpPr txBox="1"/>
          <p:nvPr/>
        </p:nvSpPr>
        <p:spPr>
          <a:xfrm>
            <a:off x="7236315" y="1725329"/>
            <a:ext cx="4002512" cy="384721"/>
          </a:xfrm>
          <a:prstGeom prst="rect">
            <a:avLst/>
          </a:prstGeom>
          <a:noFill/>
        </p:spPr>
        <p:txBody>
          <a:bodyPr wrap="square" rtlCol="0">
            <a:spAutoFit/>
          </a:bodyPr>
          <a:lstStyle/>
          <a:p>
            <a:r>
              <a:rPr lang="en-US" sz="1900" b="1" dirty="0">
                <a:latin typeface="Calibri" panose="020F0502020204030204" pitchFamily="34" charset="0"/>
                <a:cs typeface="Calibri" panose="020F0502020204030204" pitchFamily="34" charset="0"/>
              </a:rPr>
              <a:t>Earnings Growth and Valuation </a:t>
            </a:r>
          </a:p>
        </p:txBody>
      </p:sp>
      <p:sp>
        <p:nvSpPr>
          <p:cNvPr id="29" name="TextBox 28">
            <a:extLst>
              <a:ext uri="{FF2B5EF4-FFF2-40B4-BE49-F238E27FC236}">
                <a16:creationId xmlns:a16="http://schemas.microsoft.com/office/drawing/2014/main" id="{2694DB17-1D5E-3B4F-268B-EF392FDC24FA}"/>
              </a:ext>
            </a:extLst>
          </p:cNvPr>
          <p:cNvSpPr txBox="1"/>
          <p:nvPr/>
        </p:nvSpPr>
        <p:spPr>
          <a:xfrm>
            <a:off x="7236315" y="4018451"/>
            <a:ext cx="2754747" cy="384721"/>
          </a:xfrm>
          <a:prstGeom prst="rect">
            <a:avLst/>
          </a:prstGeom>
          <a:noFill/>
        </p:spPr>
        <p:txBody>
          <a:bodyPr wrap="square" rtlCol="0">
            <a:spAutoFit/>
          </a:bodyPr>
          <a:lstStyle/>
          <a:p>
            <a:r>
              <a:rPr lang="en-US" sz="1900" b="1" dirty="0">
                <a:latin typeface="Calibri" panose="020F0502020204030204" pitchFamily="34" charset="0"/>
                <a:cs typeface="Calibri" panose="020F0502020204030204" pitchFamily="34" charset="0"/>
              </a:rPr>
              <a:t>Top Holdings </a:t>
            </a:r>
          </a:p>
        </p:txBody>
      </p:sp>
      <p:cxnSp>
        <p:nvCxnSpPr>
          <p:cNvPr id="31" name="Straight Connector 30">
            <a:extLst>
              <a:ext uri="{FF2B5EF4-FFF2-40B4-BE49-F238E27FC236}">
                <a16:creationId xmlns:a16="http://schemas.microsoft.com/office/drawing/2014/main" id="{C913B11B-44F9-4B81-0E10-38684A6F2F4C}"/>
              </a:ext>
            </a:extLst>
          </p:cNvPr>
          <p:cNvCxnSpPr/>
          <p:nvPr/>
        </p:nvCxnSpPr>
        <p:spPr>
          <a:xfrm>
            <a:off x="7329053" y="4423330"/>
            <a:ext cx="4287983" cy="0"/>
          </a:xfrm>
          <a:prstGeom prst="line">
            <a:avLst/>
          </a:prstGeom>
        </p:spPr>
        <p:style>
          <a:lnRef idx="2">
            <a:schemeClr val="dk1"/>
          </a:lnRef>
          <a:fillRef idx="0">
            <a:schemeClr val="dk1"/>
          </a:fillRef>
          <a:effectRef idx="1">
            <a:schemeClr val="dk1"/>
          </a:effectRef>
          <a:fontRef idx="minor">
            <a:schemeClr val="tx1"/>
          </a:fontRef>
        </p:style>
      </p:cxnSp>
      <p:sp>
        <p:nvSpPr>
          <p:cNvPr id="35" name="TextBox 34">
            <a:extLst>
              <a:ext uri="{FF2B5EF4-FFF2-40B4-BE49-F238E27FC236}">
                <a16:creationId xmlns:a16="http://schemas.microsoft.com/office/drawing/2014/main" id="{5D5E6E88-D5E6-BECF-7E27-15AAB9178F9F}"/>
              </a:ext>
            </a:extLst>
          </p:cNvPr>
          <p:cNvSpPr txBox="1"/>
          <p:nvPr/>
        </p:nvSpPr>
        <p:spPr>
          <a:xfrm>
            <a:off x="7308263" y="10166158"/>
            <a:ext cx="3313547" cy="384721"/>
          </a:xfrm>
          <a:prstGeom prst="rect">
            <a:avLst/>
          </a:prstGeom>
          <a:noFill/>
        </p:spPr>
        <p:txBody>
          <a:bodyPr wrap="square" rtlCol="0">
            <a:spAutoFit/>
          </a:bodyPr>
          <a:lstStyle/>
          <a:p>
            <a:r>
              <a:rPr lang="en-US" sz="1900" b="1" dirty="0">
                <a:latin typeface="Calibri" panose="020F0502020204030204" pitchFamily="34" charset="0"/>
                <a:cs typeface="Calibri" panose="020F0502020204030204" pitchFamily="34" charset="0"/>
              </a:rPr>
              <a:t>Our People  </a:t>
            </a:r>
          </a:p>
        </p:txBody>
      </p:sp>
      <p:cxnSp>
        <p:nvCxnSpPr>
          <p:cNvPr id="37" name="Straight Connector 36">
            <a:extLst>
              <a:ext uri="{FF2B5EF4-FFF2-40B4-BE49-F238E27FC236}">
                <a16:creationId xmlns:a16="http://schemas.microsoft.com/office/drawing/2014/main" id="{59286F0F-A005-31EC-41C8-E201FB0D24BD}"/>
              </a:ext>
            </a:extLst>
          </p:cNvPr>
          <p:cNvCxnSpPr/>
          <p:nvPr/>
        </p:nvCxnSpPr>
        <p:spPr>
          <a:xfrm>
            <a:off x="7367818" y="10552777"/>
            <a:ext cx="4287983" cy="0"/>
          </a:xfrm>
          <a:prstGeom prst="line">
            <a:avLst/>
          </a:prstGeom>
        </p:spPr>
        <p:style>
          <a:lnRef idx="2">
            <a:schemeClr val="dk1"/>
          </a:lnRef>
          <a:fillRef idx="0">
            <a:schemeClr val="dk1"/>
          </a:fillRef>
          <a:effectRef idx="1">
            <a:schemeClr val="dk1"/>
          </a:effectRef>
          <a:fontRef idx="minor">
            <a:schemeClr val="tx1"/>
          </a:fontRef>
        </p:style>
      </p:cxnSp>
      <p:sp>
        <p:nvSpPr>
          <p:cNvPr id="39" name="TextBox 38">
            <a:extLst>
              <a:ext uri="{FF2B5EF4-FFF2-40B4-BE49-F238E27FC236}">
                <a16:creationId xmlns:a16="http://schemas.microsoft.com/office/drawing/2014/main" id="{255E3384-E561-1B67-AA6E-16825034091B}"/>
              </a:ext>
            </a:extLst>
          </p:cNvPr>
          <p:cNvSpPr txBox="1"/>
          <p:nvPr/>
        </p:nvSpPr>
        <p:spPr>
          <a:xfrm>
            <a:off x="7415988" y="10515987"/>
            <a:ext cx="4393628" cy="1731243"/>
          </a:xfrm>
          <a:prstGeom prst="rect">
            <a:avLst/>
          </a:prstGeom>
          <a:noFill/>
        </p:spPr>
        <p:txBody>
          <a:bodyPr wrap="square" rtlCol="0">
            <a:spAutoFit/>
          </a:bodyPr>
          <a:lstStyle/>
          <a:p>
            <a:pPr>
              <a:lnSpc>
                <a:spcPct val="150000"/>
              </a:lnSpc>
            </a:pPr>
            <a:r>
              <a:rPr lang="en-US" sz="1500" dirty="0">
                <a:latin typeface="Calibri" panose="020F0502020204030204" pitchFamily="34" charset="0"/>
                <a:cs typeface="Calibri" panose="020F0502020204030204" pitchFamily="34" charset="0"/>
              </a:rPr>
              <a:t>William P. Stewart         Founder </a:t>
            </a:r>
            <a:endParaRPr lang="en-US" u="sng" dirty="0">
              <a:latin typeface="Calibri" panose="020F0502020204030204" pitchFamily="34" charset="0"/>
              <a:cs typeface="Calibri" panose="020F0502020204030204" pitchFamily="34" charset="0"/>
            </a:endParaRPr>
          </a:p>
          <a:p>
            <a:pPr>
              <a:lnSpc>
                <a:spcPct val="150000"/>
              </a:lnSpc>
            </a:pPr>
            <a:r>
              <a:rPr lang="en-US" sz="1600" u="sng" dirty="0">
                <a:latin typeface="Calibri" panose="020F0502020204030204" pitchFamily="34" charset="0"/>
                <a:cs typeface="Calibri" panose="020F0502020204030204" pitchFamily="34" charset="0"/>
              </a:rPr>
              <a:t>Investment Team:</a:t>
            </a:r>
          </a:p>
          <a:p>
            <a:r>
              <a:rPr lang="en-US" sz="1500" dirty="0">
                <a:latin typeface="Calibri" panose="020F0502020204030204" pitchFamily="34" charset="0"/>
                <a:cs typeface="Calibri" panose="020F0502020204030204" pitchFamily="34" charset="0"/>
              </a:rPr>
              <a:t>Thomas Valenzuela       Chief Investment Officer </a:t>
            </a:r>
          </a:p>
          <a:p>
            <a:r>
              <a:rPr lang="en-US" sz="1500" dirty="0">
                <a:latin typeface="Calibri" panose="020F0502020204030204" pitchFamily="34" charset="0"/>
                <a:cs typeface="Calibri" panose="020F0502020204030204" pitchFamily="34" charset="0"/>
              </a:rPr>
              <a:t>Steve Powers, CFA         Sr. Portfolio Manager </a:t>
            </a:r>
          </a:p>
          <a:p>
            <a:r>
              <a:rPr lang="en-US" sz="1500" dirty="0">
                <a:latin typeface="Calibri" panose="020F0502020204030204" pitchFamily="34" charset="0"/>
                <a:cs typeface="Calibri" panose="020F0502020204030204" pitchFamily="34" charset="0"/>
              </a:rPr>
              <a:t>Sam Colleran                  Portfolio Manager and Analyst</a:t>
            </a:r>
          </a:p>
          <a:p>
            <a:r>
              <a:rPr lang="en-US" sz="1500" dirty="0">
                <a:latin typeface="Calibri" panose="020F0502020204030204" pitchFamily="34" charset="0"/>
                <a:cs typeface="Calibri" panose="020F0502020204030204" pitchFamily="34" charset="0"/>
              </a:rPr>
              <a:t>Carl Short                        Analyst </a:t>
            </a:r>
          </a:p>
        </p:txBody>
      </p:sp>
      <p:sp>
        <p:nvSpPr>
          <p:cNvPr id="40" name="TextBox 39">
            <a:extLst>
              <a:ext uri="{FF2B5EF4-FFF2-40B4-BE49-F238E27FC236}">
                <a16:creationId xmlns:a16="http://schemas.microsoft.com/office/drawing/2014/main" id="{7D34F273-F144-CCF9-AA60-6F0DA3B7AD72}"/>
              </a:ext>
            </a:extLst>
          </p:cNvPr>
          <p:cNvSpPr txBox="1"/>
          <p:nvPr/>
        </p:nvSpPr>
        <p:spPr>
          <a:xfrm>
            <a:off x="207714" y="7109542"/>
            <a:ext cx="6865026" cy="384721"/>
          </a:xfrm>
          <a:prstGeom prst="rect">
            <a:avLst/>
          </a:prstGeom>
          <a:noFill/>
        </p:spPr>
        <p:txBody>
          <a:bodyPr wrap="square" rtlCol="0">
            <a:spAutoFit/>
          </a:bodyPr>
          <a:lstStyle/>
          <a:p>
            <a:r>
              <a:rPr lang="en-US" sz="1900" b="1" dirty="0">
                <a:latin typeface="Calibri" panose="020F0502020204030204" pitchFamily="34" charset="0"/>
                <a:cs typeface="Calibri" panose="020F0502020204030204" pitchFamily="34" charset="0"/>
              </a:rPr>
              <a:t>Net Performance of a $1,000 Investment in the Stewart Flagship </a:t>
            </a:r>
          </a:p>
        </p:txBody>
      </p:sp>
      <p:cxnSp>
        <p:nvCxnSpPr>
          <p:cNvPr id="42" name="Straight Connector 41">
            <a:extLst>
              <a:ext uri="{FF2B5EF4-FFF2-40B4-BE49-F238E27FC236}">
                <a16:creationId xmlns:a16="http://schemas.microsoft.com/office/drawing/2014/main" id="{E6A9FCA6-5E79-4D8F-DD93-019AC49BEDFA}"/>
              </a:ext>
            </a:extLst>
          </p:cNvPr>
          <p:cNvCxnSpPr>
            <a:cxnSpLocks/>
          </p:cNvCxnSpPr>
          <p:nvPr/>
        </p:nvCxnSpPr>
        <p:spPr>
          <a:xfrm flipV="1">
            <a:off x="221962" y="7443076"/>
            <a:ext cx="6611501" cy="8594"/>
          </a:xfrm>
          <a:prstGeom prst="line">
            <a:avLst/>
          </a:prstGeom>
        </p:spPr>
        <p:style>
          <a:lnRef idx="2">
            <a:schemeClr val="dk1"/>
          </a:lnRef>
          <a:fillRef idx="0">
            <a:schemeClr val="dk1"/>
          </a:fillRef>
          <a:effectRef idx="1">
            <a:schemeClr val="dk1"/>
          </a:effectRef>
          <a:fontRef idx="minor">
            <a:schemeClr val="tx1"/>
          </a:fontRef>
        </p:style>
      </p:cxnSp>
      <p:sp>
        <p:nvSpPr>
          <p:cNvPr id="44" name="TextBox 43">
            <a:extLst>
              <a:ext uri="{FF2B5EF4-FFF2-40B4-BE49-F238E27FC236}">
                <a16:creationId xmlns:a16="http://schemas.microsoft.com/office/drawing/2014/main" id="{8FE05EEE-7AF2-5E2C-5610-E907BD081407}"/>
              </a:ext>
            </a:extLst>
          </p:cNvPr>
          <p:cNvSpPr txBox="1"/>
          <p:nvPr/>
        </p:nvSpPr>
        <p:spPr>
          <a:xfrm>
            <a:off x="258308" y="12201541"/>
            <a:ext cx="6282753" cy="384721"/>
          </a:xfrm>
          <a:prstGeom prst="rect">
            <a:avLst/>
          </a:prstGeom>
          <a:noFill/>
        </p:spPr>
        <p:txBody>
          <a:bodyPr wrap="square" rtlCol="0">
            <a:spAutoFit/>
          </a:bodyPr>
          <a:lstStyle/>
          <a:p>
            <a:r>
              <a:rPr lang="en-US" sz="1900" b="1" dirty="0">
                <a:latin typeface="Calibri" panose="020F0502020204030204" pitchFamily="34" charset="0"/>
                <a:cs typeface="Calibri" panose="020F0502020204030204" pitchFamily="34" charset="0"/>
              </a:rPr>
              <a:t>Investment performance (net of fees) as of 12/31/2025</a:t>
            </a:r>
          </a:p>
        </p:txBody>
      </p:sp>
      <p:cxnSp>
        <p:nvCxnSpPr>
          <p:cNvPr id="46" name="Straight Connector 45">
            <a:extLst>
              <a:ext uri="{FF2B5EF4-FFF2-40B4-BE49-F238E27FC236}">
                <a16:creationId xmlns:a16="http://schemas.microsoft.com/office/drawing/2014/main" id="{7CA84B39-3692-1603-8022-79F9E8DFD803}"/>
              </a:ext>
            </a:extLst>
          </p:cNvPr>
          <p:cNvCxnSpPr/>
          <p:nvPr/>
        </p:nvCxnSpPr>
        <p:spPr>
          <a:xfrm>
            <a:off x="232476" y="12569107"/>
            <a:ext cx="6663049" cy="0"/>
          </a:xfrm>
          <a:prstGeom prst="line">
            <a:avLst/>
          </a:prstGeom>
        </p:spPr>
        <p:style>
          <a:lnRef idx="2">
            <a:schemeClr val="dk1"/>
          </a:lnRef>
          <a:fillRef idx="0">
            <a:schemeClr val="dk1"/>
          </a:fillRef>
          <a:effectRef idx="1">
            <a:schemeClr val="dk1"/>
          </a:effectRef>
          <a:fontRef idx="minor">
            <a:schemeClr val="tx1"/>
          </a:fontRef>
        </p:style>
      </p:cxnSp>
      <p:sp>
        <p:nvSpPr>
          <p:cNvPr id="47" name="TextBox 46">
            <a:extLst>
              <a:ext uri="{FF2B5EF4-FFF2-40B4-BE49-F238E27FC236}">
                <a16:creationId xmlns:a16="http://schemas.microsoft.com/office/drawing/2014/main" id="{298AC75F-DD23-BB33-0D58-D34ECA26E803}"/>
              </a:ext>
            </a:extLst>
          </p:cNvPr>
          <p:cNvSpPr txBox="1"/>
          <p:nvPr/>
        </p:nvSpPr>
        <p:spPr>
          <a:xfrm>
            <a:off x="347865" y="11952212"/>
            <a:ext cx="2613168" cy="246221"/>
          </a:xfrm>
          <a:prstGeom prst="rect">
            <a:avLst/>
          </a:prstGeom>
          <a:noFill/>
        </p:spPr>
        <p:txBody>
          <a:bodyPr wrap="square" rtlCol="0">
            <a:spAutoFit/>
          </a:bodyPr>
          <a:lstStyle/>
          <a:p>
            <a:r>
              <a:rPr lang="en-US" sz="1000" dirty="0"/>
              <a:t>Inception: 10/2014</a:t>
            </a:r>
          </a:p>
        </p:txBody>
      </p:sp>
      <p:sp>
        <p:nvSpPr>
          <p:cNvPr id="49" name="TextBox 48">
            <a:extLst>
              <a:ext uri="{FF2B5EF4-FFF2-40B4-BE49-F238E27FC236}">
                <a16:creationId xmlns:a16="http://schemas.microsoft.com/office/drawing/2014/main" id="{E3BB6D25-0305-F4E0-DD9A-BD84390864FA}"/>
              </a:ext>
            </a:extLst>
          </p:cNvPr>
          <p:cNvSpPr txBox="1"/>
          <p:nvPr/>
        </p:nvSpPr>
        <p:spPr>
          <a:xfrm>
            <a:off x="7308263" y="6556191"/>
            <a:ext cx="4308773" cy="600164"/>
          </a:xfrm>
          <a:prstGeom prst="rect">
            <a:avLst/>
          </a:prstGeom>
          <a:noFill/>
        </p:spPr>
        <p:txBody>
          <a:bodyPr wrap="square" rtlCol="0">
            <a:spAutoFit/>
          </a:bodyPr>
          <a:lstStyle/>
          <a:p>
            <a:pPr algn="ctr"/>
            <a:r>
              <a:rPr lang="en-US" sz="1900" b="1" dirty="0">
                <a:latin typeface="Calibri" panose="020F0502020204030204" pitchFamily="34" charset="0"/>
                <a:cs typeface="Calibri" panose="020F0502020204030204" pitchFamily="34" charset="0"/>
              </a:rPr>
              <a:t>Annualized Returns vs Std Deviation  </a:t>
            </a:r>
            <a:r>
              <a:rPr lang="en-US" sz="1400" b="1" dirty="0">
                <a:latin typeface="Calibri" panose="020F0502020204030204" pitchFamily="34" charset="0"/>
                <a:cs typeface="Calibri" panose="020F0502020204030204" pitchFamily="34" charset="0"/>
              </a:rPr>
              <a:t>(Since Inception)</a:t>
            </a:r>
            <a:endParaRPr lang="en-US" sz="1900" b="1" dirty="0">
              <a:latin typeface="Calibri" panose="020F0502020204030204" pitchFamily="34" charset="0"/>
              <a:cs typeface="Calibri" panose="020F0502020204030204" pitchFamily="34" charset="0"/>
            </a:endParaRPr>
          </a:p>
        </p:txBody>
      </p:sp>
      <p:cxnSp>
        <p:nvCxnSpPr>
          <p:cNvPr id="51" name="Straight Connector 50">
            <a:extLst>
              <a:ext uri="{FF2B5EF4-FFF2-40B4-BE49-F238E27FC236}">
                <a16:creationId xmlns:a16="http://schemas.microsoft.com/office/drawing/2014/main" id="{88E9C2F6-EA1F-83EB-3044-35E1B98A28A4}"/>
              </a:ext>
            </a:extLst>
          </p:cNvPr>
          <p:cNvCxnSpPr/>
          <p:nvPr/>
        </p:nvCxnSpPr>
        <p:spPr>
          <a:xfrm>
            <a:off x="7381007" y="7109542"/>
            <a:ext cx="4184074" cy="0"/>
          </a:xfrm>
          <a:prstGeom prst="line">
            <a:avLst/>
          </a:prstGeom>
        </p:spPr>
        <p:style>
          <a:lnRef idx="2">
            <a:schemeClr val="dk1"/>
          </a:lnRef>
          <a:fillRef idx="0">
            <a:schemeClr val="dk1"/>
          </a:fillRef>
          <a:effectRef idx="1">
            <a:schemeClr val="dk1"/>
          </a:effectRef>
          <a:fontRef idx="minor">
            <a:schemeClr val="tx1"/>
          </a:fontRef>
        </p:style>
      </p:cxnSp>
      <p:cxnSp>
        <p:nvCxnSpPr>
          <p:cNvPr id="3" name="Straight Connector 2">
            <a:extLst>
              <a:ext uri="{FF2B5EF4-FFF2-40B4-BE49-F238E27FC236}">
                <a16:creationId xmlns:a16="http://schemas.microsoft.com/office/drawing/2014/main" id="{A9E7B63E-9CD4-CD27-8D6F-031EE49B8494}"/>
              </a:ext>
            </a:extLst>
          </p:cNvPr>
          <p:cNvCxnSpPr/>
          <p:nvPr/>
        </p:nvCxnSpPr>
        <p:spPr>
          <a:xfrm>
            <a:off x="7277098" y="2136095"/>
            <a:ext cx="4287983" cy="0"/>
          </a:xfrm>
          <a:prstGeom prst="line">
            <a:avLst/>
          </a:prstGeom>
        </p:spPr>
        <p:style>
          <a:lnRef idx="2">
            <a:schemeClr val="dk1"/>
          </a:lnRef>
          <a:fillRef idx="0">
            <a:schemeClr val="dk1"/>
          </a:fillRef>
          <a:effectRef idx="1">
            <a:schemeClr val="dk1"/>
          </a:effectRef>
          <a:fontRef idx="minor">
            <a:schemeClr val="tx1"/>
          </a:fontRef>
        </p:style>
      </p:cxnSp>
      <p:sp>
        <p:nvSpPr>
          <p:cNvPr id="12" name="TextBox 11">
            <a:extLst>
              <a:ext uri="{FF2B5EF4-FFF2-40B4-BE49-F238E27FC236}">
                <a16:creationId xmlns:a16="http://schemas.microsoft.com/office/drawing/2014/main" id="{0C4D16E3-D637-2A9F-BF71-86F130C18904}"/>
              </a:ext>
            </a:extLst>
          </p:cNvPr>
          <p:cNvSpPr txBox="1"/>
          <p:nvPr/>
        </p:nvSpPr>
        <p:spPr>
          <a:xfrm>
            <a:off x="394856" y="14282613"/>
            <a:ext cx="11409218" cy="1631216"/>
          </a:xfrm>
          <a:prstGeom prst="rect">
            <a:avLst/>
          </a:prstGeom>
          <a:noFill/>
        </p:spPr>
        <p:txBody>
          <a:bodyPr wrap="square" rtlCol="0">
            <a:spAutoFit/>
          </a:bodyPr>
          <a:lstStyle/>
          <a:p>
            <a:r>
              <a:rPr lang="en-US" sz="1000" b="1" i="1" u="sng" dirty="0"/>
              <a:t>Performance Disclosures</a:t>
            </a:r>
            <a:endParaRPr lang="en-US" sz="1000" dirty="0"/>
          </a:p>
          <a:p>
            <a:r>
              <a:rPr lang="en-US" sz="1000" i="1" dirty="0"/>
              <a:t>Stewart Asset Management (“SAM”) is a team at Ingalls &amp; Snyder, LLC (“Ingalls”), an investment advisor registered with the Securities &amp; Exchange Commission and a FINRA member broker dealer.  SAM is not affiliated with W.P. Stewart &amp; Co. (“WPS”). More information including the firm’s Form ADV Brochure and Form CRS can be found at </a:t>
            </a:r>
            <a:r>
              <a:rPr lang="en-US" sz="1000" i="1" u="sng" dirty="0">
                <a:hlinkClick r:id="rId4"/>
              </a:rPr>
              <a:t>https://www.ingalls.net/important-information</a:t>
            </a:r>
            <a:r>
              <a:rPr lang="en-US" sz="1000" i="1" dirty="0"/>
              <a:t>. </a:t>
            </a:r>
            <a:endParaRPr lang="en-US" sz="1000" dirty="0"/>
          </a:p>
          <a:p>
            <a:r>
              <a:rPr lang="en-US" sz="1000" i="1" dirty="0"/>
              <a:t> </a:t>
            </a:r>
            <a:endParaRPr lang="en-US" sz="1000" dirty="0"/>
          </a:p>
          <a:p>
            <a:r>
              <a:rPr lang="en-US" sz="1000" i="1" dirty="0"/>
              <a:t>The information presented herein is for educational purposes only and is not intended to make an offer or solicitation for the sale of purchase of any specific securities, investments, or investment strategies. Investments involve risk and, unless otherwise stated, are not guaranteed. Be sure to first consult with a qualified financial advisor and/or tax professional before implementing any strategy discussed herein. Net performance from 1/1/2019 onwards reflects a 1% annual client management fee.  All performance numbers for SAM prior to 1/1/2019 are shown net of its 0.80% annual client management fee and transaction costs associated with the Flagship portfolio. </a:t>
            </a:r>
            <a:endParaRPr lang="en-US" sz="1000" dirty="0"/>
          </a:p>
          <a:p>
            <a:r>
              <a:rPr lang="en-US" sz="1000" i="1" dirty="0"/>
              <a:t> </a:t>
            </a:r>
            <a:endParaRPr lang="en-US" sz="1000" dirty="0"/>
          </a:p>
          <a:p>
            <a:endParaRPr lang="en-US" sz="1000" dirty="0"/>
          </a:p>
        </p:txBody>
      </p:sp>
      <p:sp>
        <p:nvSpPr>
          <p:cNvPr id="14" name="TextBox 13">
            <a:extLst>
              <a:ext uri="{FF2B5EF4-FFF2-40B4-BE49-F238E27FC236}">
                <a16:creationId xmlns:a16="http://schemas.microsoft.com/office/drawing/2014/main" id="{AC096C19-EDEE-C1A7-D698-62AC7AAE5BA4}"/>
              </a:ext>
            </a:extLst>
          </p:cNvPr>
          <p:cNvSpPr txBox="1"/>
          <p:nvPr/>
        </p:nvSpPr>
        <p:spPr>
          <a:xfrm>
            <a:off x="7367822" y="4635681"/>
            <a:ext cx="4287979" cy="2308324"/>
          </a:xfrm>
          <a:prstGeom prst="rect">
            <a:avLst/>
          </a:prstGeom>
          <a:noFill/>
        </p:spPr>
        <p:txBody>
          <a:bodyPr wrap="square" rtlCol="0">
            <a:spAutoFit/>
          </a:bodyPr>
          <a:lstStyle/>
          <a:p>
            <a:pPr algn="ctr"/>
            <a:r>
              <a:rPr lang="en-US" dirty="0">
                <a:latin typeface="Calibri" panose="020F0502020204030204" pitchFamily="34" charset="0"/>
                <a:cs typeface="Calibri" panose="020F0502020204030204" pitchFamily="34" charset="0"/>
              </a:rPr>
              <a:t>Nvidia Corporation </a:t>
            </a:r>
          </a:p>
          <a:p>
            <a:pPr algn="ctr"/>
            <a:r>
              <a:rPr lang="en-US" dirty="0">
                <a:latin typeface="Calibri" panose="020F0502020204030204" pitchFamily="34" charset="0"/>
                <a:cs typeface="Calibri" panose="020F0502020204030204" pitchFamily="34" charset="0"/>
              </a:rPr>
              <a:t>Alphabet Inc.</a:t>
            </a:r>
          </a:p>
          <a:p>
            <a:pPr algn="ctr"/>
            <a:r>
              <a:rPr lang="en-US" dirty="0">
                <a:latin typeface="Calibri" panose="020F0502020204030204" pitchFamily="34" charset="0"/>
                <a:cs typeface="Calibri" panose="020F0502020204030204" pitchFamily="34" charset="0"/>
              </a:rPr>
              <a:t>Amazon.com Inc.</a:t>
            </a:r>
          </a:p>
          <a:p>
            <a:pPr algn="ctr"/>
            <a:r>
              <a:rPr lang="en-US" dirty="0">
                <a:latin typeface="Calibri" panose="020F0502020204030204" pitchFamily="34" charset="0"/>
                <a:cs typeface="Calibri" panose="020F0502020204030204" pitchFamily="34" charset="0"/>
              </a:rPr>
              <a:t>Mastercard Incorporated </a:t>
            </a:r>
          </a:p>
          <a:p>
            <a:pPr algn="ctr"/>
            <a:r>
              <a:rPr lang="en-US" dirty="0">
                <a:latin typeface="Calibri" panose="020F0502020204030204" pitchFamily="34" charset="0"/>
                <a:cs typeface="Calibri" panose="020F0502020204030204" pitchFamily="34" charset="0"/>
              </a:rPr>
              <a:t>Broadcom Inc.</a:t>
            </a:r>
          </a:p>
          <a:p>
            <a:pPr algn="ctr"/>
            <a:r>
              <a:rPr lang="en-US" dirty="0">
                <a:latin typeface="Calibri" panose="020F0502020204030204" pitchFamily="34" charset="0"/>
                <a:cs typeface="Calibri" panose="020F0502020204030204" pitchFamily="34" charset="0"/>
              </a:rPr>
              <a:t>Eli Lilly and Company  </a:t>
            </a:r>
          </a:p>
          <a:p>
            <a:endParaRPr lang="en-US" dirty="0"/>
          </a:p>
          <a:p>
            <a:endParaRPr lang="en-US" dirty="0"/>
          </a:p>
        </p:txBody>
      </p:sp>
      <p:pic>
        <p:nvPicPr>
          <p:cNvPr id="23" name="Picture 22">
            <a:extLst>
              <a:ext uri="{FF2B5EF4-FFF2-40B4-BE49-F238E27FC236}">
                <a16:creationId xmlns:a16="http://schemas.microsoft.com/office/drawing/2014/main" id="{3296D1E1-A765-A27C-36A7-972EC232003A}"/>
              </a:ext>
            </a:extLst>
          </p:cNvPr>
          <p:cNvPicPr>
            <a:picLocks noChangeAspect="1"/>
          </p:cNvPicPr>
          <p:nvPr/>
        </p:nvPicPr>
        <p:blipFill>
          <a:blip r:embed="rId5"/>
          <a:stretch>
            <a:fillRect/>
          </a:stretch>
        </p:blipFill>
        <p:spPr>
          <a:xfrm>
            <a:off x="7508720" y="2381166"/>
            <a:ext cx="4006177" cy="1419911"/>
          </a:xfrm>
          <a:prstGeom prst="rect">
            <a:avLst/>
          </a:prstGeom>
        </p:spPr>
      </p:pic>
      <p:graphicFrame>
        <p:nvGraphicFramePr>
          <p:cNvPr id="16" name="Chart 15">
            <a:extLst>
              <a:ext uri="{FF2B5EF4-FFF2-40B4-BE49-F238E27FC236}">
                <a16:creationId xmlns:a16="http://schemas.microsoft.com/office/drawing/2014/main" id="{0FE8E5E5-ADDC-C142-4F07-68E8DC41CCDC}"/>
              </a:ext>
            </a:extLst>
          </p:cNvPr>
          <p:cNvGraphicFramePr>
            <a:graphicFrameLocks/>
          </p:cNvGraphicFramePr>
          <p:nvPr>
            <p:extLst>
              <p:ext uri="{D42A27DB-BD31-4B8C-83A1-F6EECF244321}">
                <p14:modId xmlns:p14="http://schemas.microsoft.com/office/powerpoint/2010/main" val="340272501"/>
              </p:ext>
            </p:extLst>
          </p:nvPr>
        </p:nvGraphicFramePr>
        <p:xfrm>
          <a:off x="179316" y="7494262"/>
          <a:ext cx="4320114" cy="4922483"/>
        </p:xfrm>
        <a:graphic>
          <a:graphicData uri="http://schemas.openxmlformats.org/drawingml/2006/chart">
            <c:chart xmlns:c="http://schemas.openxmlformats.org/drawingml/2006/chart" xmlns:r="http://schemas.openxmlformats.org/officeDocument/2006/relationships" r:id="rId6"/>
          </a:graphicData>
        </a:graphic>
      </p:graphicFrame>
      <p:pic>
        <p:nvPicPr>
          <p:cNvPr id="2" name="Picture 1">
            <a:extLst>
              <a:ext uri="{FF2B5EF4-FFF2-40B4-BE49-F238E27FC236}">
                <a16:creationId xmlns:a16="http://schemas.microsoft.com/office/drawing/2014/main" id="{F9DC7DCE-1B9C-F29B-0574-46D6D0BBEECD}"/>
              </a:ext>
            </a:extLst>
          </p:cNvPr>
          <p:cNvPicPr>
            <a:picLocks noChangeAspect="1"/>
          </p:cNvPicPr>
          <p:nvPr/>
        </p:nvPicPr>
        <p:blipFill>
          <a:blip r:embed="rId7"/>
          <a:stretch>
            <a:fillRect/>
          </a:stretch>
        </p:blipFill>
        <p:spPr>
          <a:xfrm>
            <a:off x="246415" y="12604075"/>
            <a:ext cx="6638083" cy="1255100"/>
          </a:xfrm>
          <a:prstGeom prst="rect">
            <a:avLst/>
          </a:prstGeom>
        </p:spPr>
      </p:pic>
      <p:pic>
        <p:nvPicPr>
          <p:cNvPr id="4" name="Picture 3">
            <a:extLst>
              <a:ext uri="{FF2B5EF4-FFF2-40B4-BE49-F238E27FC236}">
                <a16:creationId xmlns:a16="http://schemas.microsoft.com/office/drawing/2014/main" id="{3C28DA18-9E68-9BE9-61B2-CFBC43B044F0}"/>
              </a:ext>
            </a:extLst>
          </p:cNvPr>
          <p:cNvPicPr>
            <a:picLocks noChangeAspect="1"/>
          </p:cNvPicPr>
          <p:nvPr/>
        </p:nvPicPr>
        <p:blipFill>
          <a:blip r:embed="rId8"/>
          <a:stretch>
            <a:fillRect/>
          </a:stretch>
        </p:blipFill>
        <p:spPr>
          <a:xfrm>
            <a:off x="4290702" y="7512076"/>
            <a:ext cx="2487384" cy="4788745"/>
          </a:xfrm>
          <a:prstGeom prst="rect">
            <a:avLst/>
          </a:prstGeom>
        </p:spPr>
      </p:pic>
      <p:pic>
        <p:nvPicPr>
          <p:cNvPr id="17" name="Picture 16">
            <a:extLst>
              <a:ext uri="{FF2B5EF4-FFF2-40B4-BE49-F238E27FC236}">
                <a16:creationId xmlns:a16="http://schemas.microsoft.com/office/drawing/2014/main" id="{92D63584-573D-C708-8083-CECD05E5CE20}"/>
              </a:ext>
            </a:extLst>
          </p:cNvPr>
          <p:cNvPicPr>
            <a:picLocks noChangeAspect="1"/>
          </p:cNvPicPr>
          <p:nvPr/>
        </p:nvPicPr>
        <p:blipFill>
          <a:blip r:embed="rId9"/>
          <a:stretch>
            <a:fillRect/>
          </a:stretch>
        </p:blipFill>
        <p:spPr>
          <a:xfrm>
            <a:off x="7695906" y="7320492"/>
            <a:ext cx="3554276" cy="2767824"/>
          </a:xfrm>
          <a:prstGeom prst="rect">
            <a:avLst/>
          </a:prstGeom>
        </p:spPr>
      </p:pic>
    </p:spTree>
    <p:extLst>
      <p:ext uri="{BB962C8B-B14F-4D97-AF65-F5344CB8AC3E}">
        <p14:creationId xmlns:p14="http://schemas.microsoft.com/office/powerpoint/2010/main" val="2461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09DE8-F8E8-5D1D-B57F-B00653F3051B}"/>
            </a:ext>
          </a:extLst>
        </p:cNvPr>
        <p:cNvGrpSpPr/>
        <p:nvPr/>
      </p:nvGrpSpPr>
      <p:grpSpPr>
        <a:xfrm>
          <a:off x="0" y="0"/>
          <a:ext cx="0" cy="0"/>
          <a:chOff x="0" y="0"/>
          <a:chExt cx="0" cy="0"/>
        </a:xfrm>
      </p:grpSpPr>
      <p:pic>
        <p:nvPicPr>
          <p:cNvPr id="5" name="Picture 4" descr="A close-up of a logo&#10;&#10;Description automatically generated">
            <a:extLst>
              <a:ext uri="{FF2B5EF4-FFF2-40B4-BE49-F238E27FC236}">
                <a16:creationId xmlns:a16="http://schemas.microsoft.com/office/drawing/2014/main" id="{45C79D56-95A8-B512-016E-6FD0F03B9B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4855" y="389792"/>
            <a:ext cx="3117272" cy="790172"/>
          </a:xfrm>
          <a:prstGeom prst="rect">
            <a:avLst/>
          </a:prstGeom>
        </p:spPr>
      </p:pic>
      <p:cxnSp>
        <p:nvCxnSpPr>
          <p:cNvPr id="7" name="Straight Connector 6">
            <a:extLst>
              <a:ext uri="{FF2B5EF4-FFF2-40B4-BE49-F238E27FC236}">
                <a16:creationId xmlns:a16="http://schemas.microsoft.com/office/drawing/2014/main" id="{9147A532-93BC-4F28-0BCF-1E0C6E8573DC}"/>
              </a:ext>
            </a:extLst>
          </p:cNvPr>
          <p:cNvCxnSpPr>
            <a:cxnSpLocks/>
          </p:cNvCxnSpPr>
          <p:nvPr/>
        </p:nvCxnSpPr>
        <p:spPr>
          <a:xfrm>
            <a:off x="271892" y="1425864"/>
            <a:ext cx="11430000" cy="0"/>
          </a:xfrm>
          <a:prstGeom prst="line">
            <a:avLst/>
          </a:prstGeom>
          <a:ln w="15875"/>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9E1F2DD2-1392-6BB0-0840-4832C89EEAA8}"/>
              </a:ext>
            </a:extLst>
          </p:cNvPr>
          <p:cNvSpPr txBox="1"/>
          <p:nvPr/>
        </p:nvSpPr>
        <p:spPr>
          <a:xfrm>
            <a:off x="6442364" y="447077"/>
            <a:ext cx="5174672" cy="738664"/>
          </a:xfrm>
          <a:prstGeom prst="rect">
            <a:avLst/>
          </a:prstGeom>
          <a:noFill/>
        </p:spPr>
        <p:txBody>
          <a:bodyPr wrap="square" rtlCol="0">
            <a:spAutoFit/>
          </a:bodyPr>
          <a:lstStyle/>
          <a:p>
            <a:pPr algn="r"/>
            <a:r>
              <a:rPr lang="en-US" sz="2400" dirty="0">
                <a:latin typeface="Calibri" panose="020F0502020204030204" pitchFamily="34" charset="0"/>
                <a:cs typeface="Calibri" panose="020F0502020204030204" pitchFamily="34" charset="0"/>
              </a:rPr>
              <a:t>CONCENTRATED U.S. EQUITY GROWTH</a:t>
            </a:r>
          </a:p>
          <a:p>
            <a:pPr algn="r"/>
            <a:r>
              <a:rPr lang="en-US" dirty="0">
                <a:latin typeface="Calibri" panose="020F0502020204030204" pitchFamily="34" charset="0"/>
                <a:cs typeface="Calibri" panose="020F0502020204030204" pitchFamily="34" charset="0"/>
              </a:rPr>
              <a:t>December 2025</a:t>
            </a:r>
          </a:p>
        </p:txBody>
      </p:sp>
      <p:sp>
        <p:nvSpPr>
          <p:cNvPr id="13" name="TextBox 12">
            <a:extLst>
              <a:ext uri="{FF2B5EF4-FFF2-40B4-BE49-F238E27FC236}">
                <a16:creationId xmlns:a16="http://schemas.microsoft.com/office/drawing/2014/main" id="{FE09368A-52AF-97DA-C3CE-6B4EAA48C1FF}"/>
              </a:ext>
            </a:extLst>
          </p:cNvPr>
          <p:cNvSpPr txBox="1"/>
          <p:nvPr/>
        </p:nvSpPr>
        <p:spPr>
          <a:xfrm>
            <a:off x="271892" y="1665988"/>
            <a:ext cx="11409218" cy="5324535"/>
          </a:xfrm>
          <a:prstGeom prst="rect">
            <a:avLst/>
          </a:prstGeom>
          <a:noFill/>
        </p:spPr>
        <p:txBody>
          <a:bodyPr wrap="square" rtlCol="0">
            <a:spAutoFit/>
          </a:bodyPr>
          <a:lstStyle/>
          <a:p>
            <a:r>
              <a:rPr lang="en-US" sz="1000" i="1" dirty="0"/>
              <a:t>The performance numbers reflect the transactions for certain accounts (“Flagship”) of SAM, representative client accounts from which other clients’ accounts of SAM are modeled according to SAM’s investment strategy (“Strategy”).  The results for periods from inception of the SAM strategy until 12/31/2022 are the actual results for SAM’s initial Flagship account, and results for periods since 1/1/2023 are the actual results for SAM’s second Flagship account.  Results presented during the periods shown were only adjusted for fees, and there were no other material additions or withdrawals from the Flagship accounts during the periods they were used for performance measurement.  There are two Flagship accounts because the original Flagship account took on a margin loan during 2023, which no longer made its unadjusted performance results comparable to other client accounts thereafter.  The stocks in the second Flagship account have been managed in a substantially identical manner to those in the original Flagship account during all relevant periods.    </a:t>
            </a:r>
            <a:endParaRPr lang="en-US" sz="1000" dirty="0"/>
          </a:p>
          <a:p>
            <a:r>
              <a:rPr lang="en-US" sz="1000" i="1" dirty="0"/>
              <a:t> </a:t>
            </a:r>
            <a:endParaRPr lang="en-US" sz="1000" dirty="0"/>
          </a:p>
          <a:p>
            <a:r>
              <a:rPr lang="en-US" sz="1000" i="1" dirty="0"/>
              <a:t>The comparison to the S&amp;P is to provide a comparable large capitalization index to the SAM flagship accounts which are invested mainly in large capitalization equities. The SAM Flagship accounts are concentrated U.S. equity portfolios with less positions than the S&amp;P 500 index. Performance charts in and of themselves cannot be the sole determinant in making an investment decision. Due to the timing of clients’ investments in the SAM strategy, which is patterned after the model, clients’ returns may be more or less than the actual performance of the flagship accounts. The performance of the Flagship accounts do not reflect actual client performance as fees and transactions costs may be higher. Past performance is not indicative of future performance.</a:t>
            </a:r>
            <a:endParaRPr lang="en-US" sz="1000" dirty="0"/>
          </a:p>
          <a:p>
            <a:r>
              <a:rPr lang="en-US" sz="1000" i="1" dirty="0"/>
              <a:t> </a:t>
            </a:r>
            <a:endParaRPr lang="en-US" sz="1000" dirty="0"/>
          </a:p>
          <a:p>
            <a:r>
              <a:rPr lang="en-US" sz="1000" i="1" dirty="0"/>
              <a:t>Annualized returns provided herein are based on performance of the Flagship Portfolio as described above. Performance returns reflect the average annual rates of return. Performance from January 1, 2019, to March 14, 2024, reflects SAM’s investment performance as a team at Stewart Asset Management, LLC, which was a period prior to SAM’s move to and continued management of the Strategy at Ingalls. Generally, the Strategy maintains an allocation ranging from 1% to 4% in cash. </a:t>
            </a:r>
            <a:endParaRPr lang="en-US" sz="1000" dirty="0"/>
          </a:p>
          <a:p>
            <a:r>
              <a:rPr lang="en-US" sz="1000" i="1" dirty="0"/>
              <a:t> </a:t>
            </a:r>
            <a:endParaRPr lang="en-US" sz="1000" dirty="0"/>
          </a:p>
          <a:p>
            <a:r>
              <a:rPr lang="en-US" sz="1000" i="1" dirty="0"/>
              <a:t>The Flagship represents how SAM generally implements its investment process under normal market conditions. Past performance is not an indication of future results. The performance of each client’s managed account may differ due to specific investment guidelines, restrictions and time period which the account has been open and under the management of SAM. Accordingly, individual results will vary. </a:t>
            </a:r>
            <a:endParaRPr lang="en-US" sz="1000" dirty="0"/>
          </a:p>
          <a:p>
            <a:r>
              <a:rPr lang="en-US" sz="1000" b="1" i="1" dirty="0"/>
              <a:t> </a:t>
            </a:r>
            <a:endParaRPr lang="en-US" sz="1000" dirty="0"/>
          </a:p>
          <a:p>
            <a:r>
              <a:rPr lang="en-US" sz="1000" b="1" i="1" u="sng" dirty="0"/>
              <a:t>Additional Disclosures </a:t>
            </a:r>
            <a:endParaRPr lang="en-US" sz="1000" dirty="0"/>
          </a:p>
          <a:p>
            <a:r>
              <a:rPr lang="en-US" sz="1000" i="1" dirty="0"/>
              <a:t>This Strategy is subject to market risk, which is the possibility that the market values of securities owned in an account will decline. Accordingly, you can lose money investing in this Strategy. Please be aware that this Strategy may be subject to certain additional risks. In general, equity securities' values also fluctuate in response to activities specific to a company. Investments in foreign markets entail special risks such as currency, political, economic, and market risks. American Depositary Receipts (ADRs) represent an ownership interest in securities of foreign companies and involve many of the same risks as those associated with direct investment in foreign securities, including currency, political, economic and market risks. The Strategy may, from time to time, invest in stocks of small- and medium-capitalization companies which entail special risks, such as limited product lines, markets and financial resources, and greater market volatility than securities of larger, more established companies. </a:t>
            </a:r>
            <a:endParaRPr lang="en-US" sz="1000" dirty="0"/>
          </a:p>
          <a:p>
            <a:r>
              <a:rPr lang="en-US" sz="1000" i="1" dirty="0"/>
              <a:t> </a:t>
            </a:r>
            <a:endParaRPr lang="en-US" sz="1000" dirty="0"/>
          </a:p>
          <a:p>
            <a:r>
              <a:rPr lang="en-US" sz="1000" i="1" dirty="0"/>
              <a:t>The Flagship has employed the investment strategy in a similar manner to that employed in the SAM’s separately managed accounts (“SMAs”). However, portfolio management decisions made for the Flagship may differ. The holdings and portfolio activity in the Flagship may not be representative of some SMAs managed under this Strategy due to differing investment guidelines, client restrictions, and the time period the account was opened and managed by SAM. </a:t>
            </a:r>
            <a:endParaRPr lang="en-US" sz="1000" dirty="0"/>
          </a:p>
          <a:p>
            <a:r>
              <a:rPr lang="en-US" sz="1000" i="1" dirty="0"/>
              <a:t> </a:t>
            </a:r>
            <a:endParaRPr lang="en-US" sz="1000" dirty="0"/>
          </a:p>
          <a:p>
            <a:r>
              <a:rPr lang="en-US" sz="1000" i="1" dirty="0"/>
              <a:t>There is no guarantee that any investment strategy will work under all market conditions, and each investor should evaluate their ability to invest for the long-term, especially during periods of downturn in the market. Please consider the investment objectives, risks and fees of the Strategy carefully before investing.</a:t>
            </a:r>
            <a:endParaRPr lang="en-US" sz="1000" dirty="0"/>
          </a:p>
          <a:p>
            <a:r>
              <a:rPr lang="en-US" sz="1000" dirty="0"/>
              <a:t> </a:t>
            </a:r>
            <a:endParaRPr lang="en-US" sz="1000" dirty="0">
              <a:latin typeface="Calibri" panose="020F0502020204030204" pitchFamily="34" charset="0"/>
              <a:cs typeface="Calibri" panose="020F0502020204030204" pitchFamily="34" charset="0"/>
            </a:endParaRPr>
          </a:p>
          <a:p>
            <a:pPr algn="just"/>
            <a:endParaRPr lang="en-US" sz="1000" dirty="0">
              <a:latin typeface="Calibri" panose="020F0502020204030204" pitchFamily="34" charset="0"/>
              <a:cs typeface="Calibri" panose="020F0502020204030204" pitchFamily="34" charset="0"/>
            </a:endParaRPr>
          </a:p>
        </p:txBody>
      </p:sp>
      <p:graphicFrame>
        <p:nvGraphicFramePr>
          <p:cNvPr id="14" name="Table 13">
            <a:extLst>
              <a:ext uri="{FF2B5EF4-FFF2-40B4-BE49-F238E27FC236}">
                <a16:creationId xmlns:a16="http://schemas.microsoft.com/office/drawing/2014/main" id="{DFC1234F-6E31-ABD7-A02B-FA6A1795E025}"/>
              </a:ext>
            </a:extLst>
          </p:cNvPr>
          <p:cNvGraphicFramePr>
            <a:graphicFrameLocks noGrp="1"/>
          </p:cNvGraphicFramePr>
          <p:nvPr>
            <p:extLst>
              <p:ext uri="{D42A27DB-BD31-4B8C-83A1-F6EECF244321}">
                <p14:modId xmlns:p14="http://schemas.microsoft.com/office/powerpoint/2010/main" val="2750081571"/>
              </p:ext>
            </p:extLst>
          </p:nvPr>
        </p:nvGraphicFramePr>
        <p:xfrm>
          <a:off x="394855" y="14092997"/>
          <a:ext cx="4184074" cy="1773211"/>
        </p:xfrm>
        <a:graphic>
          <a:graphicData uri="http://schemas.openxmlformats.org/drawingml/2006/table">
            <a:tbl>
              <a:tblPr firstRow="1" bandRow="1">
                <a:tableStyleId>{5C22544A-7EE6-4342-B048-85BDC9FD1C3A}</a:tableStyleId>
              </a:tblPr>
              <a:tblGrid>
                <a:gridCol w="4184074">
                  <a:extLst>
                    <a:ext uri="{9D8B030D-6E8A-4147-A177-3AD203B41FA5}">
                      <a16:colId xmlns:a16="http://schemas.microsoft.com/office/drawing/2014/main" val="1443343111"/>
                    </a:ext>
                  </a:extLst>
                </a:gridCol>
              </a:tblGrid>
              <a:tr h="314291">
                <a:tc>
                  <a:txBody>
                    <a:bodyPr/>
                    <a:lstStyle/>
                    <a:p>
                      <a:pPr algn="just"/>
                      <a:r>
                        <a:rPr lang="en-US" sz="1900" dirty="0">
                          <a:solidFill>
                            <a:schemeClr val="tx1"/>
                          </a:solidFill>
                          <a:latin typeface="Calibri" panose="020F0502020204030204" pitchFamily="34" charset="0"/>
                          <a:cs typeface="Calibri" panose="020F0502020204030204" pitchFamily="34" charset="0"/>
                        </a:rPr>
                        <a:t>Contact</a:t>
                      </a: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8166113"/>
                  </a:ext>
                </a:extLst>
              </a:tr>
              <a:tr h="1392211">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600" dirty="0">
                          <a:latin typeface="Calibri" panose="020F0502020204030204" pitchFamily="34" charset="0"/>
                          <a:cs typeface="Calibri" panose="020F0502020204030204" pitchFamily="34" charset="0"/>
                        </a:rPr>
                        <a:t>1 Rockefeller Plaza, 7</a:t>
                      </a:r>
                      <a:r>
                        <a:rPr lang="en-US" sz="1600" baseline="30000" dirty="0">
                          <a:latin typeface="Calibri" panose="020F0502020204030204" pitchFamily="34" charset="0"/>
                          <a:cs typeface="Calibri" panose="020F0502020204030204" pitchFamily="34" charset="0"/>
                        </a:rPr>
                        <a:t>th</a:t>
                      </a:r>
                      <a:r>
                        <a:rPr lang="en-US" sz="1600" dirty="0">
                          <a:latin typeface="Calibri" panose="020F0502020204030204" pitchFamily="34" charset="0"/>
                          <a:cs typeface="Calibri" panose="020F0502020204030204" pitchFamily="34" charset="0"/>
                        </a:rPr>
                        <a:t> Floor </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600" dirty="0">
                          <a:latin typeface="Calibri" panose="020F0502020204030204" pitchFamily="34" charset="0"/>
                          <a:cs typeface="Calibri" panose="020F0502020204030204" pitchFamily="34" charset="0"/>
                        </a:rPr>
                        <a:t>New York, NY 10020</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600" dirty="0">
                          <a:latin typeface="Calibri" panose="020F0502020204030204" pitchFamily="34" charset="0"/>
                          <a:cs typeface="Calibri" panose="020F0502020204030204" pitchFamily="34" charset="0"/>
                        </a:rPr>
                        <a:t>www.ingalls.net</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600" dirty="0">
                          <a:latin typeface="Calibri" panose="020F0502020204030204" pitchFamily="34" charset="0"/>
                          <a:cs typeface="Calibri" panose="020F0502020204030204" pitchFamily="34" charset="0"/>
                          <a:hlinkClick r:id="rId3"/>
                        </a:rPr>
                        <a:t>stewartasset@ingalls.net</a:t>
                      </a:r>
                      <a:r>
                        <a:rPr lang="en-US" sz="1600" dirty="0">
                          <a:latin typeface="Calibri" panose="020F0502020204030204" pitchFamily="34" charset="0"/>
                          <a:cs typeface="Calibri" panose="020F0502020204030204" pitchFamily="34" charset="0"/>
                        </a:rPr>
                        <a:t>  | (212) 269-7801</a:t>
                      </a:r>
                    </a:p>
                  </a:txBody>
                  <a:tcP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969399182"/>
                  </a:ext>
                </a:extLst>
              </a:tr>
            </a:tbl>
          </a:graphicData>
        </a:graphic>
      </p:graphicFrame>
    </p:spTree>
    <p:extLst>
      <p:ext uri="{BB962C8B-B14F-4D97-AF65-F5344CB8AC3E}">
        <p14:creationId xmlns:p14="http://schemas.microsoft.com/office/powerpoint/2010/main" val="38661894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153374</TotalTime>
  <Words>1280</Words>
  <Application>Microsoft Office PowerPoint</Application>
  <PresentationFormat>Custom</PresentationFormat>
  <Paragraphs>59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Stafstrom, Christine</dc:creator>
  <cp:lastModifiedBy>Short, Carl</cp:lastModifiedBy>
  <cp:revision>70</cp:revision>
  <cp:lastPrinted>2025-01-29T16:39:20Z</cp:lastPrinted>
  <dcterms:created xsi:type="dcterms:W3CDTF">2024-05-21T19:17:53Z</dcterms:created>
  <dcterms:modified xsi:type="dcterms:W3CDTF">2026-02-05T17:52:04Z</dcterms:modified>
</cp:coreProperties>
</file>