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058400" cx="7772400"/>
  <p:notesSz cx="6858000" cy="9144000"/>
  <p:embeddedFontLst>
    <p:embeddedFont>
      <p:font typeface="Anton"/>
      <p:regular r:id="rId6"/>
    </p:embeddedFont>
    <p:embeddedFont>
      <p:font typeface="Plus Jakarta Sans"/>
      <p:regular r:id="rId7"/>
      <p:bold r:id="rId8"/>
      <p:italic r:id="rId9"/>
      <p:boldItalic r:id="rId10"/>
    </p:embeddedFont>
    <p:embeddedFont>
      <p:font typeface="Plus Jakarta Sans Medium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usJakartaSansMedium-regular.fntdata"/><Relationship Id="rId10" Type="http://schemas.openxmlformats.org/officeDocument/2006/relationships/font" Target="fonts/PlusJakartaSans-boldItalic.fntdata"/><Relationship Id="rId13" Type="http://schemas.openxmlformats.org/officeDocument/2006/relationships/font" Target="fonts/PlusJakartaSansMedium-italic.fntdata"/><Relationship Id="rId12" Type="http://schemas.openxmlformats.org/officeDocument/2006/relationships/font" Target="fonts/PlusJakartaSansMedium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lusJakartaSans-italic.fntdata"/><Relationship Id="rId14" Type="http://schemas.openxmlformats.org/officeDocument/2006/relationships/font" Target="fonts/PlusJakartaSansMedium-boldItalic.fntdata"/><Relationship Id="rId5" Type="http://schemas.openxmlformats.org/officeDocument/2006/relationships/slide" Target="slides/slide1.xml"/><Relationship Id="rId6" Type="http://schemas.openxmlformats.org/officeDocument/2006/relationships/font" Target="fonts/Anton-regular.fntdata"/><Relationship Id="rId7" Type="http://schemas.openxmlformats.org/officeDocument/2006/relationships/font" Target="fonts/PlusJakartaSans-regular.fntdata"/><Relationship Id="rId8" Type="http://schemas.openxmlformats.org/officeDocument/2006/relationships/font" Target="fonts/PlusJakart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640925" y="5441925"/>
            <a:ext cx="1020600" cy="213600"/>
          </a:xfrm>
          <a:prstGeom prst="rect">
            <a:avLst/>
          </a:prstGeom>
          <a:solidFill>
            <a:srgbClr val="1E0B3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E0B3A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602475" y="5378300"/>
            <a:ext cx="156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DEDUCTIONS</a:t>
            </a:r>
            <a:endParaRPr sz="1100">
              <a:solidFill>
                <a:srgbClr val="FFFFFF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640925" y="4275975"/>
            <a:ext cx="894300" cy="213600"/>
          </a:xfrm>
          <a:prstGeom prst="rect">
            <a:avLst/>
          </a:prstGeom>
          <a:solidFill>
            <a:srgbClr val="1E0B3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E0B3A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02475" y="4212353"/>
            <a:ext cx="1038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GROSS PAY</a:t>
            </a:r>
            <a:endParaRPr sz="1100">
              <a:solidFill>
                <a:srgbClr val="FFFFFF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40925" y="2808900"/>
            <a:ext cx="803100" cy="213600"/>
          </a:xfrm>
          <a:prstGeom prst="rect">
            <a:avLst/>
          </a:prstGeom>
          <a:solidFill>
            <a:srgbClr val="1E0B3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E0B3A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2475" y="2745278"/>
            <a:ext cx="96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EARNINGS</a:t>
            </a:r>
            <a:endParaRPr sz="1100">
              <a:solidFill>
                <a:srgbClr val="FFFFFF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0" y="-34500"/>
            <a:ext cx="7772400" cy="1411200"/>
          </a:xfrm>
          <a:prstGeom prst="rect">
            <a:avLst/>
          </a:prstGeom>
          <a:solidFill>
            <a:srgbClr val="1F0D3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E0B3A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0" y="9372600"/>
            <a:ext cx="7772400" cy="685800"/>
          </a:xfrm>
          <a:prstGeom prst="rect">
            <a:avLst/>
          </a:prstGeom>
          <a:solidFill>
            <a:srgbClr val="1F0D3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E0B3A"/>
              </a:solidFill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250" y="9607975"/>
            <a:ext cx="1370402" cy="21505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5214375" y="9561600"/>
            <a:ext cx="23331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lt1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415-951-3830 | www.joinhomebase.com</a:t>
            </a:r>
            <a:endParaRPr sz="800">
              <a:solidFill>
                <a:schemeClr val="lt1"/>
              </a:solidFill>
              <a:latin typeface="Plus Jakarta Sans"/>
              <a:ea typeface="Plus Jakarta Sans"/>
              <a:cs typeface="Plus Jakarta Sans"/>
              <a:sym typeface="Plus Jakarta Sans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63972" y="-34500"/>
            <a:ext cx="1608427" cy="14112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5276900" y="630775"/>
            <a:ext cx="1608300" cy="5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" sz="3000">
                <a:solidFill>
                  <a:srgbClr val="E0FF00"/>
                </a:solidFill>
                <a:latin typeface="Anton"/>
                <a:ea typeface="Anton"/>
                <a:cs typeface="Anton"/>
                <a:sym typeface="Anton"/>
              </a:rPr>
              <a:t>PAY STUB</a:t>
            </a:r>
            <a:endParaRPr sz="3000">
              <a:solidFill>
                <a:srgbClr val="E0FF00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0" y="1373475"/>
            <a:ext cx="7772400" cy="1142400"/>
          </a:xfrm>
          <a:prstGeom prst="rect">
            <a:avLst/>
          </a:prstGeom>
          <a:solidFill>
            <a:srgbClr val="F2F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533400" y="342732"/>
            <a:ext cx="3683100" cy="8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Company Name, LLC</a:t>
            </a:r>
            <a:endParaRPr b="1" sz="1500">
              <a:solidFill>
                <a:srgbClr val="FFFFFF"/>
              </a:solidFill>
              <a:latin typeface="Plus Jakarta Sans"/>
              <a:ea typeface="Plus Jakarta Sans"/>
              <a:cs typeface="Plus Jakarta Sans"/>
              <a:sym typeface="Plus Jakarta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5555 South Haven Dr.</a:t>
            </a:r>
            <a:endParaRPr sz="1100">
              <a:solidFill>
                <a:srgbClr val="FFFFFF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Vernon, VT 05354</a:t>
            </a:r>
            <a:endParaRPr sz="1100">
              <a:solidFill>
                <a:srgbClr val="FFFFFF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533400" y="1559325"/>
            <a:ext cx="16605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highlight>
                  <a:srgbClr val="E0FF00"/>
                </a:highlight>
                <a:latin typeface="Plus Jakarta Sans"/>
                <a:ea typeface="Plus Jakarta Sans"/>
                <a:cs typeface="Plus Jakarta Sans"/>
                <a:sym typeface="Plus Jakarta Sans"/>
              </a:rPr>
              <a:t>[Employee name]</a:t>
            </a:r>
            <a:endParaRPr b="1" sz="1100">
              <a:solidFill>
                <a:srgbClr val="1E0B3A"/>
              </a:solidFill>
              <a:highlight>
                <a:srgbClr val="E0FF00"/>
              </a:highlight>
              <a:latin typeface="Plus Jakarta Sans"/>
              <a:ea typeface="Plus Jakarta Sans"/>
              <a:cs typeface="Plus Jakarta Sans"/>
              <a:sym typeface="Plus Jakarta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5555 South Haven Dr.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Vernon, VT 05354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292188" y="1559325"/>
            <a:ext cx="1911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Employee ID #</a:t>
            </a: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: </a:t>
            </a:r>
            <a:r>
              <a:rPr lang="en" sz="1100">
                <a:solidFill>
                  <a:srgbClr val="1E0B3A"/>
                </a:solidFill>
                <a:highlight>
                  <a:srgbClr val="E0FF00"/>
                </a:highlight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54321987</a:t>
            </a:r>
            <a:r>
              <a:rPr lang="en" sz="11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 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292188" y="1937325"/>
            <a:ext cx="2549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Position/Title</a:t>
            </a: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: </a:t>
            </a:r>
            <a:r>
              <a:rPr lang="en" sz="1100">
                <a:solidFill>
                  <a:srgbClr val="1E0B3A"/>
                </a:solidFill>
                <a:highlight>
                  <a:srgbClr val="E0FF00"/>
                </a:highlight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Sales Associate</a:t>
            </a:r>
            <a:r>
              <a:rPr lang="en" sz="11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 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425425" y="1559325"/>
            <a:ext cx="2004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Payment period</a:t>
            </a: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:</a:t>
            </a:r>
            <a:endParaRPr b="1" sz="1100">
              <a:solidFill>
                <a:srgbClr val="7E3DD4"/>
              </a:solidFill>
              <a:latin typeface="Plus Jakarta Sans"/>
              <a:ea typeface="Plus Jakarta Sans"/>
              <a:cs typeface="Plus Jakarta Sans"/>
              <a:sym typeface="Plus Jakarta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1E0B3A"/>
                </a:solidFill>
                <a:highlight>
                  <a:srgbClr val="E0FF00"/>
                </a:highlight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12/08/2024</a:t>
            </a:r>
            <a:r>
              <a:rPr lang="en" sz="11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 </a:t>
            </a: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to</a:t>
            </a:r>
            <a:r>
              <a:rPr lang="en" sz="11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 </a:t>
            </a:r>
            <a:r>
              <a:rPr lang="en" sz="1100">
                <a:solidFill>
                  <a:srgbClr val="1E0B3A"/>
                </a:solidFill>
                <a:highlight>
                  <a:srgbClr val="E0FF00"/>
                </a:highlight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12/14/2024</a:t>
            </a:r>
            <a:endParaRPr sz="1100">
              <a:solidFill>
                <a:srgbClr val="1E0B3A"/>
              </a:solidFill>
              <a:highlight>
                <a:srgbClr val="E0FF00"/>
              </a:highlight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5363675" y="2220450"/>
            <a:ext cx="2118600" cy="402600"/>
          </a:xfrm>
          <a:prstGeom prst="roundRect">
            <a:avLst>
              <a:gd fmla="val 20752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5425425" y="2220450"/>
            <a:ext cx="2056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Payment date: </a:t>
            </a:r>
            <a:r>
              <a:rPr lang="en" sz="1100">
                <a:solidFill>
                  <a:srgbClr val="1E0B3A"/>
                </a:solidFill>
                <a:highlight>
                  <a:srgbClr val="E0FF00"/>
                </a:highlight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12/20/2024</a:t>
            </a:r>
            <a:endParaRPr>
              <a:solidFill>
                <a:srgbClr val="1E0B3A"/>
              </a:solidFill>
              <a:highlight>
                <a:srgbClr val="E0FF00"/>
              </a:highlight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707700" y="3323950"/>
            <a:ext cx="6773400" cy="2889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2F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 rot="10800000">
            <a:off x="707700" y="3613140"/>
            <a:ext cx="6773400" cy="2889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E6E4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707700" y="4784200"/>
            <a:ext cx="6773400" cy="288900"/>
          </a:xfrm>
          <a:prstGeom prst="round2SameRect">
            <a:avLst>
              <a:gd fmla="val 16667" name="adj1"/>
              <a:gd fmla="val 12660" name="adj2"/>
            </a:avLst>
          </a:prstGeom>
          <a:solidFill>
            <a:srgbClr val="F2F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783900" y="3290193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Regular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783900" y="3586268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Other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1889224" y="2986800"/>
            <a:ext cx="549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Rate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2865153" y="2986800"/>
            <a:ext cx="69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Hours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888135" y="2986800"/>
            <a:ext cx="1083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Current Total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5437635" y="2986800"/>
            <a:ext cx="156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YTD (Year-to-Date)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cxnSp>
        <p:nvCxnSpPr>
          <p:cNvPr id="83" name="Google Shape;83;p13"/>
          <p:cNvCxnSpPr/>
          <p:nvPr/>
        </p:nvCxnSpPr>
        <p:spPr>
          <a:xfrm rot="10800000">
            <a:off x="2616200" y="3074025"/>
            <a:ext cx="0" cy="250800"/>
          </a:xfrm>
          <a:prstGeom prst="straightConnector1">
            <a:avLst/>
          </a:prstGeom>
          <a:noFill/>
          <a:ln cap="flat" cmpd="sng" w="19050">
            <a:solidFill>
              <a:srgbClr val="E6E4D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 rot="10800000">
            <a:off x="3678275" y="3074025"/>
            <a:ext cx="0" cy="250800"/>
          </a:xfrm>
          <a:prstGeom prst="straightConnector1">
            <a:avLst/>
          </a:prstGeom>
          <a:noFill/>
          <a:ln cap="flat" cmpd="sng" w="19050">
            <a:solidFill>
              <a:srgbClr val="E6E4D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 rot="10800000">
            <a:off x="5214375" y="3074025"/>
            <a:ext cx="0" cy="250800"/>
          </a:xfrm>
          <a:prstGeom prst="straightConnector1">
            <a:avLst/>
          </a:prstGeom>
          <a:noFill/>
          <a:ln cap="flat" cmpd="sng" w="19050">
            <a:solidFill>
              <a:srgbClr val="E6E4D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3"/>
          <p:cNvSpPr txBox="1"/>
          <p:nvPr/>
        </p:nvSpPr>
        <p:spPr>
          <a:xfrm>
            <a:off x="1851775" y="3316613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856500" y="3316613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888125" y="3316625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</a:t>
            </a: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5469325" y="3316625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851775" y="3615126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856500" y="3615126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3888125" y="3615139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5469325" y="3615139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888135" y="4442538"/>
            <a:ext cx="1083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Current Total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5437635" y="4442538"/>
            <a:ext cx="156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YTD (Year-to-Date)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3888125" y="4772363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5469325" y="4772363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cxnSp>
        <p:nvCxnSpPr>
          <p:cNvPr id="98" name="Google Shape;98;p13"/>
          <p:cNvCxnSpPr/>
          <p:nvPr/>
        </p:nvCxnSpPr>
        <p:spPr>
          <a:xfrm rot="10800000">
            <a:off x="5214375" y="4533400"/>
            <a:ext cx="0" cy="250800"/>
          </a:xfrm>
          <a:prstGeom prst="straightConnector1">
            <a:avLst/>
          </a:prstGeom>
          <a:noFill/>
          <a:ln cap="flat" cmpd="sng" w="19050">
            <a:solidFill>
              <a:srgbClr val="E6E4D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9" name="Google Shape;99;p13"/>
          <p:cNvSpPr txBox="1"/>
          <p:nvPr/>
        </p:nvSpPr>
        <p:spPr>
          <a:xfrm>
            <a:off x="783900" y="4758360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Gross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707700" y="5956970"/>
            <a:ext cx="6773400" cy="2889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E6E4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 rot="10800000">
            <a:off x="707700" y="6246160"/>
            <a:ext cx="6773400" cy="28890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2F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783900" y="5923200"/>
            <a:ext cx="1315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Medicare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783900" y="6208200"/>
            <a:ext cx="1508400" cy="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Social Security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3888135" y="5619820"/>
            <a:ext cx="1083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Current Total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5437635" y="5619820"/>
            <a:ext cx="156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YTD (Year-to-Date)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cxnSp>
        <p:nvCxnSpPr>
          <p:cNvPr id="106" name="Google Shape;106;p13"/>
          <p:cNvCxnSpPr/>
          <p:nvPr/>
        </p:nvCxnSpPr>
        <p:spPr>
          <a:xfrm rot="10800000">
            <a:off x="5214375" y="5707045"/>
            <a:ext cx="0" cy="250800"/>
          </a:xfrm>
          <a:prstGeom prst="straightConnector1">
            <a:avLst/>
          </a:prstGeom>
          <a:noFill/>
          <a:ln cap="flat" cmpd="sng" w="19050">
            <a:solidFill>
              <a:srgbClr val="E6E4D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7" name="Google Shape;107;p13"/>
          <p:cNvSpPr txBox="1"/>
          <p:nvPr/>
        </p:nvSpPr>
        <p:spPr>
          <a:xfrm>
            <a:off x="3888125" y="5949645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5469325" y="5949645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3888125" y="6233676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5469325" y="6233676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1" name="Google Shape;111;p13"/>
          <p:cNvSpPr/>
          <p:nvPr/>
        </p:nvSpPr>
        <p:spPr>
          <a:xfrm rot="10800000">
            <a:off x="707700" y="6533636"/>
            <a:ext cx="6773400" cy="28890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E6E4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 txBox="1"/>
          <p:nvPr/>
        </p:nvSpPr>
        <p:spPr>
          <a:xfrm>
            <a:off x="783900" y="6495677"/>
            <a:ext cx="1508400" cy="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Federal Tax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3888125" y="6515583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469325" y="6515583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5" name="Google Shape;115;p13"/>
          <p:cNvSpPr/>
          <p:nvPr/>
        </p:nvSpPr>
        <p:spPr>
          <a:xfrm rot="10800000">
            <a:off x="707700" y="6821296"/>
            <a:ext cx="6773400" cy="28890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2F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 txBox="1"/>
          <p:nvPr/>
        </p:nvSpPr>
        <p:spPr>
          <a:xfrm>
            <a:off x="783900" y="6783337"/>
            <a:ext cx="1508400" cy="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State</a:t>
            </a: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 Tax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3888125" y="6808813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5469325" y="6808813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19" name="Google Shape;119;p13"/>
          <p:cNvSpPr/>
          <p:nvPr/>
        </p:nvSpPr>
        <p:spPr>
          <a:xfrm rot="10800000">
            <a:off x="707700" y="7106739"/>
            <a:ext cx="6773400" cy="288900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E6E4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783900" y="7068780"/>
            <a:ext cx="1508400" cy="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Other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3888125" y="7088686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5469325" y="7088686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3" name="Google Shape;123;p13"/>
          <p:cNvSpPr/>
          <p:nvPr/>
        </p:nvSpPr>
        <p:spPr>
          <a:xfrm rot="10800000">
            <a:off x="707700" y="7390466"/>
            <a:ext cx="6773400" cy="2889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2F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783900" y="7356700"/>
            <a:ext cx="166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Total Deductions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3888125" y="7379520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5469325" y="7379520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7" name="Google Shape;127;p13"/>
          <p:cNvSpPr/>
          <p:nvPr/>
        </p:nvSpPr>
        <p:spPr>
          <a:xfrm>
            <a:off x="640925" y="8016500"/>
            <a:ext cx="646500" cy="213600"/>
          </a:xfrm>
          <a:prstGeom prst="rect">
            <a:avLst/>
          </a:prstGeom>
          <a:solidFill>
            <a:srgbClr val="1E0B3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E0B3A"/>
              </a:solidFill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602475" y="7952875"/>
            <a:ext cx="740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FFFF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NET PAY</a:t>
            </a:r>
            <a:endParaRPr sz="1100">
              <a:solidFill>
                <a:srgbClr val="FFFFFF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29" name="Google Shape;129;p13"/>
          <p:cNvSpPr/>
          <p:nvPr/>
        </p:nvSpPr>
        <p:spPr>
          <a:xfrm>
            <a:off x="707700" y="8524728"/>
            <a:ext cx="6773400" cy="288900"/>
          </a:xfrm>
          <a:prstGeom prst="round2SameRect">
            <a:avLst>
              <a:gd fmla="val 16667" name="adj1"/>
              <a:gd fmla="val 12660" name="adj2"/>
            </a:avLst>
          </a:prstGeom>
          <a:solidFill>
            <a:srgbClr val="E6E4D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3888135" y="8183066"/>
            <a:ext cx="1083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Current Total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5437635" y="8183066"/>
            <a:ext cx="1566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7E3DD4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YTD (Year-to-Date)</a:t>
            </a:r>
            <a:endParaRPr sz="1100">
              <a:solidFill>
                <a:srgbClr val="7E3DD4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3888125" y="8512891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5469325" y="8512891"/>
            <a:ext cx="1071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1E0B3A"/>
                </a:solidFill>
                <a:latin typeface="Plus Jakarta Sans Medium"/>
                <a:ea typeface="Plus Jakarta Sans Medium"/>
                <a:cs typeface="Plus Jakarta Sans Medium"/>
                <a:sym typeface="Plus Jakarta Sans Medium"/>
              </a:rPr>
              <a:t>$000.00</a:t>
            </a:r>
            <a:endParaRPr sz="9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  <p:cxnSp>
        <p:nvCxnSpPr>
          <p:cNvPr id="134" name="Google Shape;134;p13"/>
          <p:cNvCxnSpPr/>
          <p:nvPr/>
        </p:nvCxnSpPr>
        <p:spPr>
          <a:xfrm rot="10800000">
            <a:off x="5214375" y="8273928"/>
            <a:ext cx="0" cy="250800"/>
          </a:xfrm>
          <a:prstGeom prst="straightConnector1">
            <a:avLst/>
          </a:prstGeom>
          <a:noFill/>
          <a:ln cap="flat" cmpd="sng" w="19050">
            <a:solidFill>
              <a:srgbClr val="E6E4D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5" name="Google Shape;135;p13"/>
          <p:cNvSpPr txBox="1"/>
          <p:nvPr/>
        </p:nvSpPr>
        <p:spPr>
          <a:xfrm>
            <a:off x="783900" y="8498888"/>
            <a:ext cx="78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1E0B3A"/>
                </a:solidFill>
                <a:latin typeface="Plus Jakarta Sans"/>
                <a:ea typeface="Plus Jakarta Sans"/>
                <a:cs typeface="Plus Jakarta Sans"/>
                <a:sym typeface="Plus Jakarta Sans"/>
              </a:rPr>
              <a:t>Net Pay</a:t>
            </a:r>
            <a:endParaRPr sz="1100">
              <a:solidFill>
                <a:srgbClr val="1E0B3A"/>
              </a:solidFill>
              <a:latin typeface="Plus Jakarta Sans Medium"/>
              <a:ea typeface="Plus Jakarta Sans Medium"/>
              <a:cs typeface="Plus Jakarta Sans Medium"/>
              <a:sym typeface="Plus Jakarta Sans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