
<file path=[Content_Types].xml><?xml version="1.0" encoding="utf-8"?>
<Types xmlns="http://schemas.openxmlformats.org/package/2006/content-types">
  <Default ContentType="application/x-fontdata" Extension="fntdata"/>
  <Default ContentType="image/jpeg" Extension="jpe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sldIdLst>
    <p:sldId id="256" r:id="rId6"/>
    <p:sldId id="257" r:id="rId7"/>
    <p:sldId id="258" r:id="rId8"/>
    <p:sldId id="259" r:id="rId9"/>
  </p:sldIdLst>
  <p:sldSz cx="7772400" cy="10058400"/>
  <p:notesSz cx="6858000" cy="9144000"/>
  <p:embeddedFontLst>
    <p:embeddedFont>
      <p:font typeface="Glacial Indifference Bold" charset="1" panose="00000800000000000000"/>
      <p:regular r:id="rId10"/>
    </p:embeddedFont>
    <p:embeddedFont>
      <p:font typeface="Glacial Indifference" charset="1" panose="00000000000000000000"/>
      <p:regular r:id="rId11"/>
    </p:embeddedFont>
    <p:embeddedFont>
      <p:font typeface="Glacial Indifference Italics" charset="1" panose="00000000000000000000"/>
      <p:regular r:id="rId12"/>
    </p:embeddedFont>
    <p:embeddedFont>
      <p:font typeface="Canva Sans" charset="1" panose="020B0503030501040103"/>
      <p:regular r:id="rId13"/>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fonts/font10.fntdata" Type="http://schemas.openxmlformats.org/officeDocument/2006/relationships/font"/><Relationship Id="rId11" Target="fonts/font11.fntdata" Type="http://schemas.openxmlformats.org/officeDocument/2006/relationships/font"/><Relationship Id="rId12" Target="fonts/font12.fntdata" Type="http://schemas.openxmlformats.org/officeDocument/2006/relationships/font"/><Relationship Id="rId13" Target="fonts/font13.fntdata" Type="http://schemas.openxmlformats.org/officeDocument/2006/relationships/font"/><Relationship Id="rId2" Target="presProps.xml" Type="http://schemas.openxmlformats.org/officeDocument/2006/relationships/presProps"/><Relationship Id="rId3" Target="viewProps.xml" Type="http://schemas.openxmlformats.org/officeDocument/2006/relationships/viewProps"/><Relationship Id="rId4" Target="theme/theme1.xml" Type="http://schemas.openxmlformats.org/officeDocument/2006/relationships/theme"/><Relationship Id="rId5" Target="tableStyles.xml" Type="http://schemas.openxmlformats.org/officeDocument/2006/relationships/tableStyles"/><Relationship Id="rId6" Target="slides/slide1.xml" Type="http://schemas.openxmlformats.org/officeDocument/2006/relationships/slide"/><Relationship Id="rId7" Target="slides/slide2.xml" Type="http://schemas.openxmlformats.org/officeDocument/2006/relationships/slide"/><Relationship Id="rId8" Target="slides/slide3.xml" Type="http://schemas.openxmlformats.org/officeDocument/2006/relationships/slide"/><Relationship Id="rId9" Target="slides/slide4.xml" Type="http://schemas.openxmlformats.org/officeDocument/2006/relationships/slid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slide1.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grpSp>
        <p:nvGrpSpPr>
          <p:cNvPr name="Group 2" id="2"/>
          <p:cNvGrpSpPr/>
          <p:nvPr/>
        </p:nvGrpSpPr>
        <p:grpSpPr>
          <a:xfrm rot="0">
            <a:off x="-194312" y="-146858"/>
            <a:ext cx="8280032" cy="924098"/>
            <a:chOff x="0" y="0"/>
            <a:chExt cx="2886286" cy="322126"/>
          </a:xfrm>
        </p:grpSpPr>
        <p:sp>
          <p:nvSpPr>
            <p:cNvPr name="Freeform 3" id="3"/>
            <p:cNvSpPr/>
            <p:nvPr/>
          </p:nvSpPr>
          <p:spPr>
            <a:xfrm flipH="false" flipV="false" rot="0">
              <a:off x="0" y="0"/>
              <a:ext cx="2886285" cy="322126"/>
            </a:xfrm>
            <a:custGeom>
              <a:avLst/>
              <a:gdLst/>
              <a:ahLst/>
              <a:cxnLst/>
              <a:rect r="r" b="b" t="t" l="l"/>
              <a:pathLst>
                <a:path h="322126" w="2886285">
                  <a:moveTo>
                    <a:pt x="0" y="0"/>
                  </a:moveTo>
                  <a:lnTo>
                    <a:pt x="2886285" y="0"/>
                  </a:lnTo>
                  <a:lnTo>
                    <a:pt x="2886285" y="322126"/>
                  </a:lnTo>
                  <a:lnTo>
                    <a:pt x="0" y="322126"/>
                  </a:lnTo>
                  <a:close/>
                </a:path>
              </a:pathLst>
            </a:custGeom>
            <a:solidFill>
              <a:srgbClr val="31496A"/>
            </a:solidFill>
          </p:spPr>
        </p:sp>
        <p:sp>
          <p:nvSpPr>
            <p:cNvPr name="TextBox 4" id="4"/>
            <p:cNvSpPr txBox="true"/>
            <p:nvPr/>
          </p:nvSpPr>
          <p:spPr>
            <a:xfrm>
              <a:off x="0" y="-28575"/>
              <a:ext cx="2886286" cy="350701"/>
            </a:xfrm>
            <a:prstGeom prst="rect">
              <a:avLst/>
            </a:prstGeom>
          </p:spPr>
          <p:txBody>
            <a:bodyPr anchor="ctr" rtlCol="false" tIns="50800" lIns="50800" bIns="50800" rIns="50800"/>
            <a:lstStyle/>
            <a:p>
              <a:pPr algn="ctr">
                <a:lnSpc>
                  <a:spcPts val="2100"/>
                </a:lnSpc>
                <a:spcBef>
                  <a:spcPct val="0"/>
                </a:spcBef>
              </a:pPr>
            </a:p>
          </p:txBody>
        </p:sp>
      </p:grpSp>
      <p:sp>
        <p:nvSpPr>
          <p:cNvPr name="TextBox 5" id="5"/>
          <p:cNvSpPr txBox="true"/>
          <p:nvPr/>
        </p:nvSpPr>
        <p:spPr>
          <a:xfrm rot="0">
            <a:off x="263541" y="722376"/>
            <a:ext cx="7364325" cy="8613648"/>
          </a:xfrm>
          <a:prstGeom prst="rect">
            <a:avLst/>
          </a:prstGeom>
        </p:spPr>
        <p:txBody>
          <a:bodyPr anchor="t" rtlCol="false" tIns="0" lIns="0" bIns="0" rIns="0">
            <a:spAutoFit/>
          </a:bodyPr>
          <a:lstStyle/>
          <a:p>
            <a:pPr algn="l">
              <a:lnSpc>
                <a:spcPts val="1416"/>
              </a:lnSpc>
            </a:pPr>
          </a:p>
          <a:p>
            <a:pPr algn="l">
              <a:lnSpc>
                <a:spcPts val="1534"/>
              </a:lnSpc>
            </a:pPr>
            <a:r>
              <a:rPr lang="en-US" sz="1300" b="true">
                <a:solidFill>
                  <a:srgbClr val="000000"/>
                </a:solidFill>
                <a:latin typeface="Glacial Indifference Bold"/>
                <a:ea typeface="Glacial Indifference Bold"/>
                <a:cs typeface="Glacial Indifference Bold"/>
                <a:sym typeface="Glacial Indifference Bold"/>
              </a:rPr>
              <a:t>Module Overview:</a:t>
            </a:r>
          </a:p>
          <a:p>
            <a:pPr algn="l">
              <a:lnSpc>
                <a:spcPts val="1416"/>
              </a:lnSpc>
            </a:pPr>
          </a:p>
          <a:p>
            <a:pPr algn="l">
              <a:lnSpc>
                <a:spcPts val="1416"/>
              </a:lnSpc>
            </a:pPr>
            <a:r>
              <a:rPr lang="en-US" sz="1200">
                <a:solidFill>
                  <a:srgbClr val="000000"/>
                </a:solidFill>
                <a:latin typeface="Glacial Indifference"/>
                <a:ea typeface="Glacial Indifference"/>
                <a:cs typeface="Glacial Indifference"/>
                <a:sym typeface="Glacial Indifference"/>
              </a:rPr>
              <a:t>God is holy, pure, and set apart from all corruption, while human attempts to redefine good and evil lead to deceit and destruction. True wisdom and understanding come only from trusting God to define good and evil and relying on Him, through faith in Jesus, to guide our hearts and minds.</a:t>
            </a:r>
          </a:p>
          <a:p>
            <a:pPr algn="l">
              <a:lnSpc>
                <a:spcPts val="1416"/>
              </a:lnSpc>
            </a:pPr>
          </a:p>
          <a:p>
            <a:pPr algn="l">
              <a:lnSpc>
                <a:spcPts val="1416"/>
              </a:lnSpc>
            </a:pPr>
          </a:p>
          <a:p>
            <a:pPr algn="l">
              <a:lnSpc>
                <a:spcPts val="1416"/>
              </a:lnSpc>
            </a:pPr>
            <a:r>
              <a:rPr lang="en-US" sz="1200" b="true">
                <a:solidFill>
                  <a:srgbClr val="000000"/>
                </a:solidFill>
                <a:latin typeface="Glacial Indifference Bold"/>
                <a:ea typeface="Glacial Indifference Bold"/>
                <a:cs typeface="Glacial Indifference Bold"/>
                <a:sym typeface="Glacial Indifference Bold"/>
              </a:rPr>
              <a:t>Module 2, Week 1: God Alone Is Holy</a:t>
            </a:r>
          </a:p>
          <a:p>
            <a:pPr algn="l">
              <a:lnSpc>
                <a:spcPts val="1416"/>
              </a:lnSpc>
            </a:pPr>
          </a:p>
          <a:p>
            <a:pPr algn="l">
              <a:lnSpc>
                <a:spcPts val="1416"/>
              </a:lnSpc>
            </a:pPr>
            <a:r>
              <a:rPr lang="en-US" sz="1200">
                <a:solidFill>
                  <a:srgbClr val="000000"/>
                </a:solidFill>
                <a:latin typeface="Glacial Indifference"/>
                <a:ea typeface="Glacial Indifference"/>
                <a:cs typeface="Glacial Indifference"/>
                <a:sym typeface="Glacial Indifference"/>
              </a:rPr>
              <a:t>This week, we will talk about God’s holiness, which means He is without corruption or deceit. By contrast, the human desire to redefine good and evil leads to a deceitful heart and mind.</a:t>
            </a:r>
          </a:p>
          <a:p>
            <a:pPr algn="l">
              <a:lnSpc>
                <a:spcPts val="1416"/>
              </a:lnSpc>
            </a:pPr>
          </a:p>
          <a:p>
            <a:pPr algn="l">
              <a:lnSpc>
                <a:spcPts val="1416"/>
              </a:lnSpc>
            </a:pPr>
            <a:r>
              <a:rPr lang="en-US" sz="1200">
                <a:solidFill>
                  <a:srgbClr val="000000"/>
                </a:solidFill>
                <a:latin typeface="Glacial Indifference"/>
                <a:ea typeface="Glacial Indifference"/>
                <a:cs typeface="Glacial Indifference"/>
                <a:sym typeface="Glacial Indifference"/>
              </a:rPr>
              <a:t>1.</a:t>
            </a:r>
            <a:r>
              <a:rPr lang="en-US" sz="1200" b="true">
                <a:solidFill>
                  <a:srgbClr val="000000"/>
                </a:solidFill>
                <a:latin typeface="Glacial Indifference Bold"/>
                <a:ea typeface="Glacial Indifference Bold"/>
                <a:cs typeface="Glacial Indifference Bold"/>
                <a:sym typeface="Glacial Indifference Bold"/>
              </a:rPr>
              <a:t>Holiness</a:t>
            </a:r>
            <a:r>
              <a:rPr lang="en-US" sz="1200">
                <a:solidFill>
                  <a:srgbClr val="000000"/>
                </a:solidFill>
                <a:latin typeface="Glacial Indifference"/>
                <a:ea typeface="Glacial Indifference"/>
                <a:cs typeface="Glacial Indifference"/>
                <a:sym typeface="Glacial Indifference"/>
              </a:rPr>
              <a:t> means set apart or distinct, especially from anything impure or sinful.</a:t>
            </a:r>
            <a:r>
              <a:rPr lang="en-US" sz="1200" b="true">
                <a:solidFill>
                  <a:srgbClr val="000000"/>
                </a:solidFill>
                <a:latin typeface="Glacial Indifference Bold"/>
                <a:ea typeface="Glacial Indifference Bold"/>
                <a:cs typeface="Glacial Indifference Bold"/>
                <a:sym typeface="Glacial Indifference Bold"/>
              </a:rPr>
              <a:t> 1 John 1:5</a:t>
            </a:r>
            <a:r>
              <a:rPr lang="en-US" sz="1200">
                <a:solidFill>
                  <a:srgbClr val="000000"/>
                </a:solidFill>
                <a:latin typeface="Glacial Indifference"/>
                <a:ea typeface="Glacial Indifference"/>
                <a:cs typeface="Glacial Indifference"/>
                <a:sym typeface="Glacial Indifference"/>
              </a:rPr>
              <a:t> tells us that God is truth and goodness, and in Him there is no falsehood or evil. </a:t>
            </a:r>
            <a:r>
              <a:rPr lang="en-US" sz="1200" b="true">
                <a:solidFill>
                  <a:srgbClr val="000000"/>
                </a:solidFill>
                <a:latin typeface="Glacial Indifference Bold"/>
                <a:ea typeface="Glacial Indifference Bold"/>
                <a:cs typeface="Glacial Indifference Bold"/>
                <a:sym typeface="Glacial Indifference Bold"/>
              </a:rPr>
              <a:t>Isaiah 40:25</a:t>
            </a:r>
            <a:r>
              <a:rPr lang="en-US" sz="1200">
                <a:solidFill>
                  <a:srgbClr val="000000"/>
                </a:solidFill>
                <a:latin typeface="Glacial Indifference"/>
                <a:ea typeface="Glacial Indifference"/>
                <a:cs typeface="Glacial Indifference"/>
                <a:sym typeface="Glacial Indifference"/>
              </a:rPr>
              <a:t> reads: </a:t>
            </a:r>
            <a:r>
              <a:rPr lang="en-US" sz="1200" i="true">
                <a:solidFill>
                  <a:srgbClr val="000000"/>
                </a:solidFill>
                <a:latin typeface="Glacial Indifference Italics"/>
                <a:ea typeface="Glacial Indifference Italics"/>
                <a:cs typeface="Glacial Indifference Italics"/>
                <a:sym typeface="Glacial Indifference Italics"/>
              </a:rPr>
              <a:t>To whom can the holy God be compared? Is there anyone else like Him?</a:t>
            </a:r>
          </a:p>
          <a:p>
            <a:pPr algn="l">
              <a:lnSpc>
                <a:spcPts val="1416"/>
              </a:lnSpc>
            </a:pPr>
          </a:p>
          <a:p>
            <a:pPr algn="l">
              <a:lnSpc>
                <a:spcPts val="1416"/>
              </a:lnSpc>
            </a:pPr>
            <a:r>
              <a:rPr lang="en-US" sz="1200" b="true">
                <a:solidFill>
                  <a:srgbClr val="000000"/>
                </a:solidFill>
                <a:latin typeface="Glacial Indifference Bold"/>
                <a:ea typeface="Glacial Indifference Bold"/>
                <a:cs typeface="Glacial Indifference Bold"/>
                <a:sym typeface="Glacial Indifference Bold"/>
              </a:rPr>
              <a:t>Question:</a:t>
            </a:r>
            <a:r>
              <a:rPr lang="en-US" sz="1200">
                <a:solidFill>
                  <a:srgbClr val="000000"/>
                </a:solidFill>
                <a:latin typeface="Glacial Indifference"/>
                <a:ea typeface="Glacial Indifference"/>
                <a:cs typeface="Glacial Indifference"/>
                <a:sym typeface="Glacial Indifference"/>
              </a:rPr>
              <a:t> How is God distinct from all creation, and why does this matter? Because God existed before creation and is complete, He is not dependent on anyone or anything. Consequently, His love is pure and unconditional.</a:t>
            </a:r>
          </a:p>
          <a:p>
            <a:pPr algn="l">
              <a:lnSpc>
                <a:spcPts val="1416"/>
              </a:lnSpc>
            </a:pPr>
          </a:p>
          <a:p>
            <a:pPr algn="l">
              <a:lnSpc>
                <a:spcPts val="1416"/>
              </a:lnSpc>
            </a:pPr>
            <a:r>
              <a:rPr lang="en-US" sz="1200">
                <a:solidFill>
                  <a:srgbClr val="000000"/>
                </a:solidFill>
                <a:latin typeface="Glacial Indifference"/>
                <a:ea typeface="Glacial Indifference"/>
                <a:cs typeface="Glacial Indifference"/>
                <a:sym typeface="Glacial Indifference"/>
              </a:rPr>
              <a:t>2.When talking about God’s holiness, the Bible often includes God’s purity—being free from defilement or corruption associated with sin. In </a:t>
            </a:r>
            <a:r>
              <a:rPr lang="en-US" sz="1200" b="true">
                <a:solidFill>
                  <a:srgbClr val="000000"/>
                </a:solidFill>
                <a:latin typeface="Glacial Indifference Bold"/>
                <a:ea typeface="Glacial Indifference Bold"/>
                <a:cs typeface="Glacial Indifference Bold"/>
                <a:sym typeface="Glacial Indifference Bold"/>
              </a:rPr>
              <a:t>Isaiah 24:5</a:t>
            </a:r>
            <a:r>
              <a:rPr lang="en-US" sz="1200">
                <a:solidFill>
                  <a:srgbClr val="000000"/>
                </a:solidFill>
                <a:latin typeface="Glacial Indifference"/>
                <a:ea typeface="Glacial Indifference"/>
                <a:cs typeface="Glacial Indifference"/>
                <a:sym typeface="Glacial Indifference"/>
              </a:rPr>
              <a:t> we read: </a:t>
            </a:r>
            <a:r>
              <a:rPr lang="en-US" sz="1200" i="true">
                <a:solidFill>
                  <a:srgbClr val="000000"/>
                </a:solidFill>
                <a:latin typeface="Glacial Indifference Italics"/>
                <a:ea typeface="Glacial Indifference Italics"/>
                <a:cs typeface="Glacial Indifference Italics"/>
                <a:sym typeface="Glacial Indifference Italics"/>
              </a:rPr>
              <a:t>The people who live on the earth have caused it to become unclean. They have not obeyed God’s laws. They have turned against His teaching. They have not obeyed the covenant that God made with them forever.</a:t>
            </a:r>
          </a:p>
          <a:p>
            <a:pPr algn="l">
              <a:lnSpc>
                <a:spcPts val="1416"/>
              </a:lnSpc>
            </a:pPr>
          </a:p>
          <a:p>
            <a:pPr algn="l">
              <a:lnSpc>
                <a:spcPts val="1416"/>
              </a:lnSpc>
            </a:pPr>
            <a:r>
              <a:rPr lang="en-US" sz="1200" b="true">
                <a:solidFill>
                  <a:srgbClr val="000000"/>
                </a:solidFill>
                <a:latin typeface="Glacial Indifference Bold"/>
                <a:ea typeface="Glacial Indifference Bold"/>
                <a:cs typeface="Glacial Indifference Bold"/>
                <a:sym typeface="Glacial Indifference Bold"/>
              </a:rPr>
              <a:t>Question:</a:t>
            </a:r>
            <a:r>
              <a:rPr lang="en-US" sz="1200">
                <a:solidFill>
                  <a:srgbClr val="000000"/>
                </a:solidFill>
                <a:latin typeface="Glacial Indifference"/>
                <a:ea typeface="Glacial Indifference"/>
                <a:cs typeface="Glacial Indifference"/>
                <a:sym typeface="Glacial Indifference"/>
              </a:rPr>
              <a:t> According to these verses, what caused people to become unclean (defiled)? By not following God’s laws and turning against His teachings.</a:t>
            </a:r>
          </a:p>
          <a:p>
            <a:pPr algn="l">
              <a:lnSpc>
                <a:spcPts val="1416"/>
              </a:lnSpc>
            </a:pPr>
          </a:p>
          <a:p>
            <a:pPr algn="l">
              <a:lnSpc>
                <a:spcPts val="1416"/>
              </a:lnSpc>
            </a:pPr>
            <a:r>
              <a:rPr lang="en-US" sz="1200">
                <a:solidFill>
                  <a:srgbClr val="000000"/>
                </a:solidFill>
                <a:latin typeface="Glacial Indifference"/>
                <a:ea typeface="Glacial Indifference"/>
                <a:cs typeface="Glacial Indifference"/>
                <a:sym typeface="Glacial Indifference"/>
              </a:rPr>
              <a:t>3.God is not like us—He is without corruption or sin. In </a:t>
            </a:r>
            <a:r>
              <a:rPr lang="en-US" sz="1200" b="true">
                <a:solidFill>
                  <a:srgbClr val="000000"/>
                </a:solidFill>
                <a:latin typeface="Glacial Indifference Bold"/>
                <a:ea typeface="Glacial Indifference Bold"/>
                <a:cs typeface="Glacial Indifference Bold"/>
                <a:sym typeface="Glacial Indifference Bold"/>
              </a:rPr>
              <a:t>Numbers 23:19</a:t>
            </a:r>
            <a:r>
              <a:rPr lang="en-US" sz="1200">
                <a:solidFill>
                  <a:srgbClr val="000000"/>
                </a:solidFill>
                <a:latin typeface="Glacial Indifference"/>
                <a:ea typeface="Glacial Indifference"/>
                <a:cs typeface="Glacial Indifference"/>
                <a:sym typeface="Glacial Indifference"/>
              </a:rPr>
              <a:t> we learn: </a:t>
            </a:r>
            <a:r>
              <a:rPr lang="en-US" sz="1200" i="true">
                <a:solidFill>
                  <a:srgbClr val="000000"/>
                </a:solidFill>
                <a:latin typeface="Glacial Indifference Italics"/>
                <a:ea typeface="Glacial Indifference Italics"/>
                <a:cs typeface="Glacial Indifference Italics"/>
                <a:sym typeface="Glacial Indifference Italics"/>
              </a:rPr>
              <a:t>God is not human. He does not tell lies. He does not change His thoughts. If He promises to do something, it happens.</a:t>
            </a:r>
          </a:p>
          <a:p>
            <a:pPr algn="l">
              <a:lnSpc>
                <a:spcPts val="1416"/>
              </a:lnSpc>
            </a:pPr>
            <a:r>
              <a:rPr lang="en-US" sz="1200" b="true">
                <a:solidFill>
                  <a:srgbClr val="000000"/>
                </a:solidFill>
                <a:latin typeface="Glacial Indifference Bold"/>
                <a:ea typeface="Glacial Indifference Bold"/>
                <a:cs typeface="Glacial Indifference Bold"/>
                <a:sym typeface="Glacial Indifference Bold"/>
              </a:rPr>
              <a:t>Deuteronomy 32:4 </a:t>
            </a:r>
            <a:r>
              <a:rPr lang="en-US" sz="1200">
                <a:solidFill>
                  <a:srgbClr val="000000"/>
                </a:solidFill>
                <a:latin typeface="Glacial Indifference"/>
                <a:ea typeface="Glacial Indifference"/>
                <a:cs typeface="Glacial Indifference"/>
                <a:sym typeface="Glacial Indifference"/>
              </a:rPr>
              <a:t>adds: </a:t>
            </a:r>
            <a:r>
              <a:rPr lang="en-US" sz="1200" i="true">
                <a:solidFill>
                  <a:srgbClr val="000000"/>
                </a:solidFill>
                <a:latin typeface="Glacial Indifference Italics"/>
                <a:ea typeface="Glacial Indifference Italics"/>
                <a:cs typeface="Glacial Indifference Italics"/>
                <a:sym typeface="Glacial Indifference Italics"/>
              </a:rPr>
              <a:t>The Lord is your mighty defender, perfect and just in all His ways.</a:t>
            </a:r>
          </a:p>
          <a:p>
            <a:pPr algn="l">
              <a:lnSpc>
                <a:spcPts val="1416"/>
              </a:lnSpc>
            </a:pPr>
          </a:p>
          <a:p>
            <a:pPr algn="l">
              <a:lnSpc>
                <a:spcPts val="1416"/>
              </a:lnSpc>
            </a:pPr>
            <a:r>
              <a:rPr lang="en-US" sz="1200" b="true">
                <a:solidFill>
                  <a:srgbClr val="000000"/>
                </a:solidFill>
                <a:latin typeface="Glacial Indifference Bold"/>
                <a:ea typeface="Glacial Indifference Bold"/>
                <a:cs typeface="Glacial Indifference Bold"/>
                <a:sym typeface="Glacial Indifference Bold"/>
              </a:rPr>
              <a:t>Question: </a:t>
            </a:r>
            <a:r>
              <a:rPr lang="en-US" sz="1200">
                <a:solidFill>
                  <a:srgbClr val="000000"/>
                </a:solidFill>
                <a:latin typeface="Glacial Indifference"/>
                <a:ea typeface="Glacial Indifference"/>
                <a:cs typeface="Glacial Indifference"/>
                <a:sym typeface="Glacial Indifference"/>
              </a:rPr>
              <a:t>According to these verses, how is God different from humans? God does not lie and is perfect in every way. Humans, on the other hand, are imperfect in every way.</a:t>
            </a:r>
          </a:p>
          <a:p>
            <a:pPr algn="l">
              <a:lnSpc>
                <a:spcPts val="1416"/>
              </a:lnSpc>
            </a:pPr>
          </a:p>
          <a:p>
            <a:pPr algn="l">
              <a:lnSpc>
                <a:spcPts val="1416"/>
              </a:lnSpc>
            </a:pPr>
            <a:r>
              <a:rPr lang="en-US" sz="1200">
                <a:solidFill>
                  <a:srgbClr val="000000"/>
                </a:solidFill>
                <a:latin typeface="Glacial Indifference"/>
                <a:ea typeface="Glacial Indifference"/>
                <a:cs typeface="Glacial Indifference"/>
                <a:sym typeface="Glacial Indifference"/>
              </a:rPr>
              <a:t>4.Everything God says and does flows from His holy nature. </a:t>
            </a:r>
            <a:r>
              <a:rPr lang="en-US" sz="1200" b="true">
                <a:solidFill>
                  <a:srgbClr val="000000"/>
                </a:solidFill>
                <a:latin typeface="Glacial Indifference Bold"/>
                <a:ea typeface="Glacial Indifference Bold"/>
                <a:cs typeface="Glacial Indifference Bold"/>
                <a:sym typeface="Glacial Indifference Bold"/>
              </a:rPr>
              <a:t>Isaiah 57:15</a:t>
            </a:r>
            <a:r>
              <a:rPr lang="en-US" sz="1200">
                <a:solidFill>
                  <a:srgbClr val="000000"/>
                </a:solidFill>
                <a:latin typeface="Glacial Indifference"/>
                <a:ea typeface="Glacial Indifference"/>
                <a:cs typeface="Glacial Indifference"/>
                <a:sym typeface="Glacial Indifference"/>
              </a:rPr>
              <a:t> says: </a:t>
            </a:r>
            <a:r>
              <a:rPr lang="en-US" sz="1200" i="true">
                <a:solidFill>
                  <a:srgbClr val="000000"/>
                </a:solidFill>
                <a:latin typeface="Glacial Indifference Italics"/>
                <a:ea typeface="Glacial Indifference Italics"/>
                <a:cs typeface="Glacial Indifference Italics"/>
                <a:sym typeface="Glacial Indifference Italics"/>
              </a:rPr>
              <a:t>The Mighty God is far higher than all others. He rules from above and He lives forever. His name is holy. He says, ‘I live in a high and holy place. But I am also with anyone who is humble and sorry when they do wrong. I will comfort people like that, and I will give them hope.’</a:t>
            </a:r>
          </a:p>
          <a:p>
            <a:pPr algn="l">
              <a:lnSpc>
                <a:spcPts val="1416"/>
              </a:lnSpc>
            </a:pPr>
          </a:p>
          <a:p>
            <a:pPr algn="l">
              <a:lnSpc>
                <a:spcPts val="1416"/>
              </a:lnSpc>
            </a:pPr>
            <a:r>
              <a:rPr lang="en-US" sz="1200" b="true">
                <a:solidFill>
                  <a:srgbClr val="000000"/>
                </a:solidFill>
                <a:latin typeface="Glacial Indifference Bold"/>
                <a:ea typeface="Glacial Indifference Bold"/>
                <a:cs typeface="Glacial Indifference Bold"/>
                <a:sym typeface="Glacial Indifference Bold"/>
              </a:rPr>
              <a:t>Question:</a:t>
            </a:r>
            <a:r>
              <a:rPr lang="en-US" sz="1200">
                <a:solidFill>
                  <a:srgbClr val="000000"/>
                </a:solidFill>
                <a:latin typeface="Glacial Indifference"/>
                <a:ea typeface="Glacial Indifference"/>
                <a:cs typeface="Glacial Indifference"/>
                <a:sym typeface="Glacial Indifference"/>
              </a:rPr>
              <a:t> Even though God is holy, what does He provide to those who are humble and sorry for their sins? He promises to comfort them and provide hope.</a:t>
            </a:r>
          </a:p>
          <a:p>
            <a:pPr algn="l">
              <a:lnSpc>
                <a:spcPts val="1416"/>
              </a:lnSpc>
            </a:pPr>
          </a:p>
          <a:p>
            <a:pPr algn="l">
              <a:lnSpc>
                <a:spcPts val="1534"/>
              </a:lnSpc>
            </a:pPr>
            <a:r>
              <a:rPr lang="en-US" sz="1300" b="true">
                <a:solidFill>
                  <a:srgbClr val="000000"/>
                </a:solidFill>
                <a:latin typeface="Glacial Indifference Bold"/>
                <a:ea typeface="Glacial Indifference Bold"/>
                <a:cs typeface="Glacial Indifference Bold"/>
                <a:sym typeface="Glacial Indifference Bold"/>
              </a:rPr>
              <a:t>Let’s Talk About It:</a:t>
            </a:r>
          </a:p>
          <a:p>
            <a:pPr algn="l" marL="259082" indent="-129541" lvl="1">
              <a:lnSpc>
                <a:spcPts val="1416"/>
              </a:lnSpc>
              <a:buFont typeface="Arial"/>
              <a:buChar char="•"/>
            </a:pPr>
            <a:r>
              <a:rPr lang="en-US" sz="1200">
                <a:solidFill>
                  <a:srgbClr val="000000"/>
                </a:solidFill>
                <a:latin typeface="Glacial Indifference"/>
                <a:ea typeface="Glacial Indifference"/>
                <a:cs typeface="Glacial Indifference"/>
                <a:sym typeface="Glacial Indifference"/>
              </a:rPr>
              <a:t>In what ways is God different from humans (and the rest of His creation)? Why does this matter?</a:t>
            </a:r>
          </a:p>
          <a:p>
            <a:pPr algn="l" marL="259082" indent="-129541" lvl="1">
              <a:lnSpc>
                <a:spcPts val="1416"/>
              </a:lnSpc>
              <a:buFont typeface="Arial"/>
              <a:buChar char="•"/>
            </a:pPr>
            <a:r>
              <a:rPr lang="en-US" sz="1200">
                <a:solidFill>
                  <a:srgbClr val="000000"/>
                </a:solidFill>
                <a:latin typeface="Glacial Indifference"/>
                <a:ea typeface="Glacial Indifference"/>
                <a:cs typeface="Glacial Indifference"/>
                <a:sym typeface="Glacial Indifference"/>
              </a:rPr>
              <a:t>Why is it critical for God to be holy and pure?</a:t>
            </a:r>
          </a:p>
          <a:p>
            <a:pPr algn="l" marL="259082" indent="-129541" lvl="1">
              <a:lnSpc>
                <a:spcPts val="1416"/>
              </a:lnSpc>
              <a:buFont typeface="Arial"/>
              <a:buChar char="•"/>
            </a:pPr>
            <a:r>
              <a:rPr lang="en-US" sz="1200">
                <a:solidFill>
                  <a:srgbClr val="000000"/>
                </a:solidFill>
                <a:latin typeface="Glacial Indifference"/>
                <a:ea typeface="Glacial Indifference"/>
                <a:cs typeface="Glacial Indifference"/>
                <a:sym typeface="Glacial Indifference"/>
              </a:rPr>
              <a:t>Why should it matter to us that God is without corruption?</a:t>
            </a:r>
          </a:p>
          <a:p>
            <a:pPr algn="l" marL="259082" indent="-129541" lvl="1">
              <a:lnSpc>
                <a:spcPts val="1416"/>
              </a:lnSpc>
              <a:buFont typeface="Arial"/>
              <a:buChar char="•"/>
            </a:pPr>
            <a:r>
              <a:rPr lang="en-US" sz="1200">
                <a:solidFill>
                  <a:srgbClr val="000000"/>
                </a:solidFill>
                <a:latin typeface="Glacial Indifference"/>
                <a:ea typeface="Glacial Indifference"/>
                <a:cs typeface="Glacial Indifference"/>
                <a:sym typeface="Glacial Indifference"/>
              </a:rPr>
              <a:t>How has this lesson helped you understand God’s holy nature?</a:t>
            </a:r>
          </a:p>
          <a:p>
            <a:pPr algn="l">
              <a:lnSpc>
                <a:spcPts val="1416"/>
              </a:lnSpc>
            </a:pPr>
          </a:p>
        </p:txBody>
      </p:sp>
      <p:sp>
        <p:nvSpPr>
          <p:cNvPr name="TextBox 6" id="6"/>
          <p:cNvSpPr txBox="true"/>
          <p:nvPr/>
        </p:nvSpPr>
        <p:spPr>
          <a:xfrm rot="0">
            <a:off x="3325999" y="207644"/>
            <a:ext cx="9525" cy="396240"/>
          </a:xfrm>
          <a:prstGeom prst="rect">
            <a:avLst/>
          </a:prstGeom>
        </p:spPr>
        <p:txBody>
          <a:bodyPr anchor="t" rtlCol="false" tIns="0" lIns="0" bIns="0" rIns="0">
            <a:spAutoFit/>
          </a:bodyPr>
          <a:lstStyle/>
          <a:p>
            <a:pPr algn="ctr">
              <a:lnSpc>
                <a:spcPts val="3359"/>
              </a:lnSpc>
            </a:pPr>
          </a:p>
        </p:txBody>
      </p:sp>
      <p:sp>
        <p:nvSpPr>
          <p:cNvPr name="TextBox 7" id="7"/>
          <p:cNvSpPr txBox="true"/>
          <p:nvPr/>
        </p:nvSpPr>
        <p:spPr>
          <a:xfrm rot="0">
            <a:off x="2468477" y="203326"/>
            <a:ext cx="3086993" cy="433451"/>
          </a:xfrm>
          <a:prstGeom prst="rect">
            <a:avLst/>
          </a:prstGeom>
        </p:spPr>
        <p:txBody>
          <a:bodyPr anchor="t" rtlCol="false" tIns="0" lIns="0" bIns="0" rIns="0">
            <a:spAutoFit/>
          </a:bodyPr>
          <a:lstStyle/>
          <a:p>
            <a:pPr algn="ctr">
              <a:lnSpc>
                <a:spcPts val="1791"/>
              </a:lnSpc>
            </a:pPr>
            <a:r>
              <a:rPr lang="en-US" sz="1399">
                <a:solidFill>
                  <a:srgbClr val="FFFFFF"/>
                </a:solidFill>
                <a:latin typeface="Glacial Indifference"/>
                <a:ea typeface="Glacial Indifference"/>
                <a:cs typeface="Glacial Indifference"/>
                <a:sym typeface="Glacial Indifference"/>
              </a:rPr>
              <a:t>YCL Leaders’ Guide</a:t>
            </a:r>
          </a:p>
          <a:p>
            <a:pPr algn="ctr">
              <a:lnSpc>
                <a:spcPts val="1791"/>
              </a:lnSpc>
            </a:pPr>
            <a:r>
              <a:rPr lang="en-US" sz="1399">
                <a:solidFill>
                  <a:srgbClr val="FFFFFF"/>
                </a:solidFill>
                <a:latin typeface="Glacial Indifference"/>
                <a:ea typeface="Glacial Indifference"/>
                <a:cs typeface="Glacial Indifference"/>
                <a:sym typeface="Glacial Indifference"/>
              </a:rPr>
              <a:t>Module 2: Understanding God’s Holiness</a:t>
            </a:r>
          </a:p>
        </p:txBody>
      </p:sp>
      <p:grpSp>
        <p:nvGrpSpPr>
          <p:cNvPr name="Group 8" id="8"/>
          <p:cNvGrpSpPr/>
          <p:nvPr/>
        </p:nvGrpSpPr>
        <p:grpSpPr>
          <a:xfrm rot="0">
            <a:off x="-61772" y="9488351"/>
            <a:ext cx="8317264" cy="924098"/>
            <a:chOff x="0" y="0"/>
            <a:chExt cx="2899264" cy="322126"/>
          </a:xfrm>
        </p:grpSpPr>
        <p:sp>
          <p:nvSpPr>
            <p:cNvPr name="Freeform 9" id="9"/>
            <p:cNvSpPr/>
            <p:nvPr/>
          </p:nvSpPr>
          <p:spPr>
            <a:xfrm flipH="false" flipV="false" rot="0">
              <a:off x="0" y="0"/>
              <a:ext cx="2899264" cy="322126"/>
            </a:xfrm>
            <a:custGeom>
              <a:avLst/>
              <a:gdLst/>
              <a:ahLst/>
              <a:cxnLst/>
              <a:rect r="r" b="b" t="t" l="l"/>
              <a:pathLst>
                <a:path h="322126" w="2899264">
                  <a:moveTo>
                    <a:pt x="0" y="0"/>
                  </a:moveTo>
                  <a:lnTo>
                    <a:pt x="2899264" y="0"/>
                  </a:lnTo>
                  <a:lnTo>
                    <a:pt x="2899264" y="322126"/>
                  </a:lnTo>
                  <a:lnTo>
                    <a:pt x="0" y="322126"/>
                  </a:lnTo>
                  <a:close/>
                </a:path>
              </a:pathLst>
            </a:custGeom>
            <a:solidFill>
              <a:srgbClr val="31496A"/>
            </a:solidFill>
          </p:spPr>
        </p:sp>
        <p:sp>
          <p:nvSpPr>
            <p:cNvPr name="TextBox 10" id="10"/>
            <p:cNvSpPr txBox="true"/>
            <p:nvPr/>
          </p:nvSpPr>
          <p:spPr>
            <a:xfrm>
              <a:off x="0" y="-28575"/>
              <a:ext cx="2899264" cy="350701"/>
            </a:xfrm>
            <a:prstGeom prst="rect">
              <a:avLst/>
            </a:prstGeom>
          </p:spPr>
          <p:txBody>
            <a:bodyPr anchor="ctr" rtlCol="false" tIns="50800" lIns="50800" bIns="50800" rIns="50800"/>
            <a:lstStyle/>
            <a:p>
              <a:pPr algn="ctr">
                <a:lnSpc>
                  <a:spcPts val="2100"/>
                </a:lnSpc>
                <a:spcBef>
                  <a:spcPct val="0"/>
                </a:spcBef>
              </a:pPr>
            </a:p>
          </p:txBody>
        </p:sp>
      </p:grpSp>
      <p:sp>
        <p:nvSpPr>
          <p:cNvPr name="TextBox 11" id="11"/>
          <p:cNvSpPr txBox="true"/>
          <p:nvPr/>
        </p:nvSpPr>
        <p:spPr>
          <a:xfrm rot="0">
            <a:off x="290484" y="9576028"/>
            <a:ext cx="7152739" cy="337288"/>
          </a:xfrm>
          <a:prstGeom prst="rect">
            <a:avLst/>
          </a:prstGeom>
        </p:spPr>
        <p:txBody>
          <a:bodyPr anchor="t" rtlCol="false" tIns="0" lIns="0" bIns="0" rIns="0">
            <a:spAutoFit/>
          </a:bodyPr>
          <a:lstStyle/>
          <a:p>
            <a:pPr algn="ctr">
              <a:lnSpc>
                <a:spcPts val="1391"/>
              </a:lnSpc>
            </a:pPr>
            <a:r>
              <a:rPr lang="en-US" sz="1086">
                <a:solidFill>
                  <a:srgbClr val="FFFFFF"/>
                </a:solidFill>
                <a:latin typeface="Glacial Indifference"/>
                <a:ea typeface="Glacial Indifference"/>
                <a:cs typeface="Glacial Indifference"/>
                <a:sym typeface="Glacial Indifference"/>
              </a:rPr>
              <a:t>Provided by YCL Programs-First Priority campus groups and cannot be copied, shared, or reproduced without consent from YCL Programs.  info@yclprograms.org</a:t>
            </a:r>
          </a:p>
        </p:txBody>
      </p:sp>
    </p:spTree>
  </p:cSld>
  <p:clrMapOvr>
    <a:masterClrMapping/>
  </p:clrMapOvr>
</p:sld>
</file>

<file path=ppt/slides/slide2.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grpSp>
        <p:nvGrpSpPr>
          <p:cNvPr name="Group 2" id="2"/>
          <p:cNvGrpSpPr/>
          <p:nvPr/>
        </p:nvGrpSpPr>
        <p:grpSpPr>
          <a:xfrm rot="0">
            <a:off x="-204508" y="-146858"/>
            <a:ext cx="8290227" cy="924098"/>
            <a:chOff x="0" y="0"/>
            <a:chExt cx="2889839" cy="322126"/>
          </a:xfrm>
        </p:grpSpPr>
        <p:sp>
          <p:nvSpPr>
            <p:cNvPr name="Freeform 3" id="3"/>
            <p:cNvSpPr/>
            <p:nvPr/>
          </p:nvSpPr>
          <p:spPr>
            <a:xfrm flipH="false" flipV="false" rot="0">
              <a:off x="0" y="0"/>
              <a:ext cx="2889839" cy="322126"/>
            </a:xfrm>
            <a:custGeom>
              <a:avLst/>
              <a:gdLst/>
              <a:ahLst/>
              <a:cxnLst/>
              <a:rect r="r" b="b" t="t" l="l"/>
              <a:pathLst>
                <a:path h="322126" w="2889839">
                  <a:moveTo>
                    <a:pt x="0" y="0"/>
                  </a:moveTo>
                  <a:lnTo>
                    <a:pt x="2889839" y="0"/>
                  </a:lnTo>
                  <a:lnTo>
                    <a:pt x="2889839" y="322126"/>
                  </a:lnTo>
                  <a:lnTo>
                    <a:pt x="0" y="322126"/>
                  </a:lnTo>
                  <a:close/>
                </a:path>
              </a:pathLst>
            </a:custGeom>
            <a:solidFill>
              <a:srgbClr val="31496A"/>
            </a:solidFill>
          </p:spPr>
        </p:sp>
        <p:sp>
          <p:nvSpPr>
            <p:cNvPr name="TextBox 4" id="4"/>
            <p:cNvSpPr txBox="true"/>
            <p:nvPr/>
          </p:nvSpPr>
          <p:spPr>
            <a:xfrm>
              <a:off x="0" y="-28575"/>
              <a:ext cx="2889839" cy="350701"/>
            </a:xfrm>
            <a:prstGeom prst="rect">
              <a:avLst/>
            </a:prstGeom>
          </p:spPr>
          <p:txBody>
            <a:bodyPr anchor="ctr" rtlCol="false" tIns="50800" lIns="50800" bIns="50800" rIns="50800"/>
            <a:lstStyle/>
            <a:p>
              <a:pPr algn="ctr">
                <a:lnSpc>
                  <a:spcPts val="2100"/>
                </a:lnSpc>
                <a:spcBef>
                  <a:spcPct val="0"/>
                </a:spcBef>
              </a:pPr>
            </a:p>
          </p:txBody>
        </p:sp>
      </p:grpSp>
      <p:sp>
        <p:nvSpPr>
          <p:cNvPr name="TextBox 5" id="5"/>
          <p:cNvSpPr txBox="true"/>
          <p:nvPr/>
        </p:nvSpPr>
        <p:spPr>
          <a:xfrm rot="0">
            <a:off x="3325999" y="207644"/>
            <a:ext cx="9525" cy="396240"/>
          </a:xfrm>
          <a:prstGeom prst="rect">
            <a:avLst/>
          </a:prstGeom>
        </p:spPr>
        <p:txBody>
          <a:bodyPr anchor="t" rtlCol="false" tIns="0" lIns="0" bIns="0" rIns="0">
            <a:spAutoFit/>
          </a:bodyPr>
          <a:lstStyle/>
          <a:p>
            <a:pPr algn="ctr">
              <a:lnSpc>
                <a:spcPts val="3359"/>
              </a:lnSpc>
            </a:pPr>
          </a:p>
        </p:txBody>
      </p:sp>
      <p:sp>
        <p:nvSpPr>
          <p:cNvPr name="TextBox 6" id="6"/>
          <p:cNvSpPr txBox="true"/>
          <p:nvPr/>
        </p:nvSpPr>
        <p:spPr>
          <a:xfrm rot="0">
            <a:off x="2397109" y="203326"/>
            <a:ext cx="3086993" cy="433451"/>
          </a:xfrm>
          <a:prstGeom prst="rect">
            <a:avLst/>
          </a:prstGeom>
        </p:spPr>
        <p:txBody>
          <a:bodyPr anchor="t" rtlCol="false" tIns="0" lIns="0" bIns="0" rIns="0">
            <a:spAutoFit/>
          </a:bodyPr>
          <a:lstStyle/>
          <a:p>
            <a:pPr algn="ctr">
              <a:lnSpc>
                <a:spcPts val="1791"/>
              </a:lnSpc>
            </a:pPr>
            <a:r>
              <a:rPr lang="en-US" sz="1399">
                <a:solidFill>
                  <a:srgbClr val="FFFFFF"/>
                </a:solidFill>
                <a:latin typeface="Glacial Indifference"/>
                <a:ea typeface="Glacial Indifference"/>
                <a:cs typeface="Glacial Indifference"/>
                <a:sym typeface="Glacial Indifference"/>
              </a:rPr>
              <a:t>YCL Leaders’ Guide</a:t>
            </a:r>
          </a:p>
          <a:p>
            <a:pPr algn="ctr">
              <a:lnSpc>
                <a:spcPts val="1791"/>
              </a:lnSpc>
            </a:pPr>
            <a:r>
              <a:rPr lang="en-US" sz="1399">
                <a:solidFill>
                  <a:srgbClr val="FFFFFF"/>
                </a:solidFill>
                <a:latin typeface="Glacial Indifference"/>
                <a:ea typeface="Glacial Indifference"/>
                <a:cs typeface="Glacial Indifference"/>
                <a:sym typeface="Glacial Indifference"/>
              </a:rPr>
              <a:t>Module 2: Understanding God’s Holiness</a:t>
            </a:r>
          </a:p>
        </p:txBody>
      </p:sp>
      <p:grpSp>
        <p:nvGrpSpPr>
          <p:cNvPr name="Group 7" id="7"/>
          <p:cNvGrpSpPr/>
          <p:nvPr/>
        </p:nvGrpSpPr>
        <p:grpSpPr>
          <a:xfrm rot="0">
            <a:off x="-61772" y="9488351"/>
            <a:ext cx="8317264" cy="924098"/>
            <a:chOff x="0" y="0"/>
            <a:chExt cx="2899264" cy="322126"/>
          </a:xfrm>
        </p:grpSpPr>
        <p:sp>
          <p:nvSpPr>
            <p:cNvPr name="Freeform 8" id="8"/>
            <p:cNvSpPr/>
            <p:nvPr/>
          </p:nvSpPr>
          <p:spPr>
            <a:xfrm flipH="false" flipV="false" rot="0">
              <a:off x="0" y="0"/>
              <a:ext cx="2899264" cy="322126"/>
            </a:xfrm>
            <a:custGeom>
              <a:avLst/>
              <a:gdLst/>
              <a:ahLst/>
              <a:cxnLst/>
              <a:rect r="r" b="b" t="t" l="l"/>
              <a:pathLst>
                <a:path h="322126" w="2899264">
                  <a:moveTo>
                    <a:pt x="0" y="0"/>
                  </a:moveTo>
                  <a:lnTo>
                    <a:pt x="2899264" y="0"/>
                  </a:lnTo>
                  <a:lnTo>
                    <a:pt x="2899264" y="322126"/>
                  </a:lnTo>
                  <a:lnTo>
                    <a:pt x="0" y="322126"/>
                  </a:lnTo>
                  <a:close/>
                </a:path>
              </a:pathLst>
            </a:custGeom>
            <a:solidFill>
              <a:srgbClr val="31496A"/>
            </a:solidFill>
          </p:spPr>
        </p:sp>
        <p:sp>
          <p:nvSpPr>
            <p:cNvPr name="TextBox 9" id="9"/>
            <p:cNvSpPr txBox="true"/>
            <p:nvPr/>
          </p:nvSpPr>
          <p:spPr>
            <a:xfrm>
              <a:off x="0" y="-28575"/>
              <a:ext cx="2899264" cy="350701"/>
            </a:xfrm>
            <a:prstGeom prst="rect">
              <a:avLst/>
            </a:prstGeom>
          </p:spPr>
          <p:txBody>
            <a:bodyPr anchor="ctr" rtlCol="false" tIns="50800" lIns="50800" bIns="50800" rIns="50800"/>
            <a:lstStyle/>
            <a:p>
              <a:pPr algn="ctr">
                <a:lnSpc>
                  <a:spcPts val="2100"/>
                </a:lnSpc>
                <a:spcBef>
                  <a:spcPct val="0"/>
                </a:spcBef>
              </a:pPr>
            </a:p>
          </p:txBody>
        </p:sp>
      </p:grpSp>
      <p:sp>
        <p:nvSpPr>
          <p:cNvPr name="TextBox 10" id="10"/>
          <p:cNvSpPr txBox="true"/>
          <p:nvPr/>
        </p:nvSpPr>
        <p:spPr>
          <a:xfrm rot="0">
            <a:off x="290484" y="9576028"/>
            <a:ext cx="7152739" cy="337288"/>
          </a:xfrm>
          <a:prstGeom prst="rect">
            <a:avLst/>
          </a:prstGeom>
        </p:spPr>
        <p:txBody>
          <a:bodyPr anchor="t" rtlCol="false" tIns="0" lIns="0" bIns="0" rIns="0">
            <a:spAutoFit/>
          </a:bodyPr>
          <a:lstStyle/>
          <a:p>
            <a:pPr algn="ctr">
              <a:lnSpc>
                <a:spcPts val="1391"/>
              </a:lnSpc>
            </a:pPr>
            <a:r>
              <a:rPr lang="en-US" sz="1086">
                <a:solidFill>
                  <a:srgbClr val="FFFFFF"/>
                </a:solidFill>
                <a:latin typeface="Glacial Indifference"/>
                <a:ea typeface="Glacial Indifference"/>
                <a:cs typeface="Glacial Indifference"/>
                <a:sym typeface="Glacial Indifference"/>
              </a:rPr>
              <a:t>Provided by YCL Programs-First Priority campus groups and cannot be copied, shared, or reproduced without consent from YCL Programs.  info@yclprograms.org</a:t>
            </a:r>
          </a:p>
        </p:txBody>
      </p:sp>
      <p:sp>
        <p:nvSpPr>
          <p:cNvPr name="TextBox 11" id="11"/>
          <p:cNvSpPr txBox="true"/>
          <p:nvPr/>
        </p:nvSpPr>
        <p:spPr>
          <a:xfrm rot="0">
            <a:off x="228707" y="974593"/>
            <a:ext cx="7314985" cy="8204518"/>
          </a:xfrm>
          <a:prstGeom prst="rect">
            <a:avLst/>
          </a:prstGeom>
        </p:spPr>
        <p:txBody>
          <a:bodyPr anchor="t" rtlCol="false" tIns="0" lIns="0" bIns="0" rIns="0">
            <a:spAutoFit/>
          </a:bodyPr>
          <a:lstStyle/>
          <a:p>
            <a:pPr algn="l">
              <a:lnSpc>
                <a:spcPts val="1689"/>
              </a:lnSpc>
            </a:pPr>
            <a:r>
              <a:rPr lang="en-US" b="true" sz="1299">
                <a:solidFill>
                  <a:srgbClr val="000000"/>
                </a:solidFill>
                <a:latin typeface="Glacial Indifference Bold"/>
                <a:ea typeface="Glacial Indifference Bold"/>
                <a:cs typeface="Glacial Indifference Bold"/>
                <a:sym typeface="Glacial Indifference Bold"/>
              </a:rPr>
              <a:t>Module 2, Week 2: The Human Heart is Deceitful</a:t>
            </a:r>
          </a:p>
          <a:p>
            <a:pPr algn="l">
              <a:lnSpc>
                <a:spcPts val="1430"/>
              </a:lnSpc>
            </a:pPr>
          </a:p>
          <a:p>
            <a:pPr algn="l">
              <a:lnSpc>
                <a:spcPts val="1494"/>
              </a:lnSpc>
            </a:pPr>
            <a:r>
              <a:rPr lang="en-US" sz="1149">
                <a:solidFill>
                  <a:srgbClr val="000000"/>
                </a:solidFill>
                <a:latin typeface="Glacial Indifference"/>
                <a:ea typeface="Glacial Indifference"/>
                <a:cs typeface="Glacial Indifference"/>
                <a:sym typeface="Glacial Indifference"/>
              </a:rPr>
              <a:t>Last week, we talked about God’s holiness, which means He is without corruption or deceit. By contrast, the human desire to redefine good and evil leads to a deceitful heart and mind.</a:t>
            </a:r>
          </a:p>
          <a:p>
            <a:pPr algn="l">
              <a:lnSpc>
                <a:spcPts val="1494"/>
              </a:lnSpc>
            </a:pPr>
          </a:p>
          <a:p>
            <a:pPr algn="l">
              <a:lnSpc>
                <a:spcPts val="1494"/>
              </a:lnSpc>
            </a:pPr>
            <a:r>
              <a:rPr lang="en-US" sz="1149">
                <a:solidFill>
                  <a:srgbClr val="000000"/>
                </a:solidFill>
                <a:latin typeface="Glacial Indifference"/>
                <a:ea typeface="Glacial Indifference"/>
                <a:cs typeface="Glacial Indifference"/>
                <a:sym typeface="Glacial Indifference"/>
              </a:rPr>
              <a:t>1.When Adam and Eve ate from the tree, their eyes were opened, giving them the ability to redefine good and evil on their own terms. This made them vulnerable to deception and revealed the danger of trusting ourselves instead of God. The Bible is filled with God’s warnings, but people continue to respond: </a:t>
            </a:r>
            <a:r>
              <a:rPr lang="en-US" sz="1149" i="true">
                <a:solidFill>
                  <a:srgbClr val="000000"/>
                </a:solidFill>
                <a:latin typeface="Glacial Indifference Italics"/>
                <a:ea typeface="Glacial Indifference Italics"/>
                <a:cs typeface="Glacial Indifference Italics"/>
                <a:sym typeface="Glacial Indifference Italics"/>
              </a:rPr>
              <a:t>We don’t care what you say. We will continue to do what we want. We will do the evil our stubborn heart’s desire.</a:t>
            </a:r>
            <a:r>
              <a:rPr lang="en-US" sz="1149">
                <a:solidFill>
                  <a:srgbClr val="000000"/>
                </a:solidFill>
                <a:latin typeface="Glacial Indifference"/>
                <a:ea typeface="Glacial Indifference"/>
                <a:cs typeface="Glacial Indifference"/>
                <a:sym typeface="Glacial Indifference"/>
              </a:rPr>
              <a:t> </a:t>
            </a:r>
            <a:r>
              <a:rPr lang="en-US" b="true" sz="1149">
                <a:solidFill>
                  <a:srgbClr val="000000"/>
                </a:solidFill>
                <a:latin typeface="Glacial Indifference Bold"/>
                <a:ea typeface="Glacial Indifference Bold"/>
                <a:cs typeface="Glacial Indifference Bold"/>
                <a:sym typeface="Glacial Indifference Bold"/>
              </a:rPr>
              <a:t>(Jeremiah 18:11–12)</a:t>
            </a:r>
          </a:p>
          <a:p>
            <a:pPr algn="l">
              <a:lnSpc>
                <a:spcPts val="1494"/>
              </a:lnSpc>
            </a:pPr>
          </a:p>
          <a:p>
            <a:pPr algn="l">
              <a:lnSpc>
                <a:spcPts val="1494"/>
              </a:lnSpc>
            </a:pPr>
            <a:r>
              <a:rPr lang="en-US" b="true" sz="1149">
                <a:solidFill>
                  <a:srgbClr val="000000"/>
                </a:solidFill>
                <a:latin typeface="Glacial Indifference Bold"/>
                <a:ea typeface="Glacial Indifference Bold"/>
                <a:cs typeface="Glacial Indifference Bold"/>
                <a:sym typeface="Glacial Indifference Bold"/>
              </a:rPr>
              <a:t>Question:</a:t>
            </a:r>
            <a:r>
              <a:rPr lang="en-US" sz="1149">
                <a:solidFill>
                  <a:srgbClr val="000000"/>
                </a:solidFill>
                <a:latin typeface="Glacial Indifference"/>
                <a:ea typeface="Glacial Indifference"/>
                <a:cs typeface="Glacial Indifference"/>
                <a:sym typeface="Glacial Indifference"/>
              </a:rPr>
              <a:t> According to these verses, what is the condition of the people’s hearts? They don’t care about God, and they are stubborn and blinded.</a:t>
            </a:r>
          </a:p>
          <a:p>
            <a:pPr algn="l">
              <a:lnSpc>
                <a:spcPts val="1494"/>
              </a:lnSpc>
            </a:pPr>
          </a:p>
          <a:p>
            <a:pPr algn="l">
              <a:lnSpc>
                <a:spcPts val="1494"/>
              </a:lnSpc>
            </a:pPr>
            <a:r>
              <a:rPr lang="en-US" sz="1149">
                <a:solidFill>
                  <a:srgbClr val="000000"/>
                </a:solidFill>
                <a:latin typeface="Glacial Indifference"/>
                <a:ea typeface="Glacial Indifference"/>
                <a:cs typeface="Glacial Indifference"/>
                <a:sym typeface="Glacial Indifference"/>
              </a:rPr>
              <a:t>2.In </a:t>
            </a:r>
            <a:r>
              <a:rPr lang="en-US" b="true" sz="1149">
                <a:solidFill>
                  <a:srgbClr val="000000"/>
                </a:solidFill>
                <a:latin typeface="Glacial Indifference Bold"/>
                <a:ea typeface="Glacial Indifference Bold"/>
                <a:cs typeface="Glacial Indifference Bold"/>
                <a:sym typeface="Glacial Indifference Bold"/>
              </a:rPr>
              <a:t>Isaiah 29:13–15</a:t>
            </a:r>
            <a:r>
              <a:rPr lang="en-US" sz="1149">
                <a:solidFill>
                  <a:srgbClr val="000000"/>
                </a:solidFill>
                <a:latin typeface="Glacial Indifference"/>
                <a:ea typeface="Glacial Indifference"/>
                <a:cs typeface="Glacial Indifference"/>
                <a:sym typeface="Glacial Indifference"/>
              </a:rPr>
              <a:t>, we read: </a:t>
            </a:r>
            <a:r>
              <a:rPr lang="en-US" sz="1149" i="true">
                <a:solidFill>
                  <a:srgbClr val="000000"/>
                </a:solidFill>
                <a:latin typeface="Glacial Indifference Italics"/>
                <a:ea typeface="Glacial Indifference Italics"/>
                <a:cs typeface="Glacial Indifference Italics"/>
                <a:sym typeface="Glacial Indifference Italics"/>
              </a:rPr>
              <a:t>It will be very bad for people who try to deceive the Lord. They try to hide their thoughts from Him. They secretly decide to do evil things. They boast and say, ‘Nobody can see us. Nobody knows what we are doing.’</a:t>
            </a:r>
          </a:p>
          <a:p>
            <a:pPr algn="l">
              <a:lnSpc>
                <a:spcPts val="1494"/>
              </a:lnSpc>
            </a:pPr>
          </a:p>
          <a:p>
            <a:pPr algn="l">
              <a:lnSpc>
                <a:spcPts val="1494"/>
              </a:lnSpc>
            </a:pPr>
            <a:r>
              <a:rPr lang="en-US" b="true" sz="1149">
                <a:solidFill>
                  <a:srgbClr val="000000"/>
                </a:solidFill>
                <a:latin typeface="Glacial Indifference Bold"/>
                <a:ea typeface="Glacial Indifference Bold"/>
                <a:cs typeface="Glacial Indifference Bold"/>
                <a:sym typeface="Glacial Indifference Bold"/>
              </a:rPr>
              <a:t>Question:</a:t>
            </a:r>
            <a:r>
              <a:rPr lang="en-US" sz="1149">
                <a:solidFill>
                  <a:srgbClr val="000000"/>
                </a:solidFill>
                <a:latin typeface="Glacial Indifference"/>
                <a:ea typeface="Glacial Indifference"/>
                <a:cs typeface="Glacial Indifference"/>
                <a:sym typeface="Glacial Indifference"/>
              </a:rPr>
              <a:t> How do these verses describe people “who try to deceive the Lord”? They try to hide their evil thoughts and actions and then boast about it.</a:t>
            </a:r>
          </a:p>
          <a:p>
            <a:pPr algn="l">
              <a:lnSpc>
                <a:spcPts val="1494"/>
              </a:lnSpc>
            </a:pPr>
          </a:p>
          <a:p>
            <a:pPr algn="l">
              <a:lnSpc>
                <a:spcPts val="1494"/>
              </a:lnSpc>
            </a:pPr>
            <a:r>
              <a:rPr lang="en-US" sz="1149">
                <a:solidFill>
                  <a:srgbClr val="000000"/>
                </a:solidFill>
                <a:latin typeface="Glacial Indifference"/>
                <a:ea typeface="Glacial Indifference"/>
                <a:cs typeface="Glacial Indifference"/>
                <a:sym typeface="Glacial Indifference"/>
              </a:rPr>
              <a:t>3.</a:t>
            </a:r>
            <a:r>
              <a:rPr lang="en-US" b="true" sz="1149">
                <a:solidFill>
                  <a:srgbClr val="000000"/>
                </a:solidFill>
                <a:latin typeface="Glacial Indifference Bold"/>
                <a:ea typeface="Glacial Indifference Bold"/>
                <a:cs typeface="Glacial Indifference Bold"/>
                <a:sym typeface="Glacial Indifference Bold"/>
              </a:rPr>
              <a:t>Jeremiah 17:9</a:t>
            </a:r>
            <a:r>
              <a:rPr lang="en-US" sz="1149">
                <a:solidFill>
                  <a:srgbClr val="000000"/>
                </a:solidFill>
                <a:latin typeface="Glacial Indifference"/>
                <a:ea typeface="Glacial Indifference"/>
                <a:cs typeface="Glacial Indifference"/>
                <a:sym typeface="Glacial Indifference"/>
              </a:rPr>
              <a:t> tells us that above all things, our minds and hearts are deceitful and devious, and desperately unhealthy. </a:t>
            </a:r>
            <a:r>
              <a:rPr lang="en-US" b="true" sz="1149">
                <a:solidFill>
                  <a:srgbClr val="000000"/>
                </a:solidFill>
                <a:latin typeface="Glacial Indifference Bold"/>
                <a:ea typeface="Glacial Indifference Bold"/>
                <a:cs typeface="Glacial Indifference Bold"/>
                <a:sym typeface="Glacial Indifference Bold"/>
              </a:rPr>
              <a:t>Ephesians 4:22</a:t>
            </a:r>
            <a:r>
              <a:rPr lang="en-US" sz="1149">
                <a:solidFill>
                  <a:srgbClr val="000000"/>
                </a:solidFill>
                <a:latin typeface="Glacial Indifference"/>
                <a:ea typeface="Glacial Indifference"/>
                <a:cs typeface="Glacial Indifference"/>
                <a:sym typeface="Glacial Indifference"/>
              </a:rPr>
              <a:t> says: </a:t>
            </a:r>
            <a:r>
              <a:rPr lang="en-US" sz="1149" i="true">
                <a:solidFill>
                  <a:srgbClr val="000000"/>
                </a:solidFill>
                <a:latin typeface="Glacial Indifference Italics"/>
                <a:ea typeface="Glacial Indifference Italics"/>
                <a:cs typeface="Glacial Indifference Italics"/>
                <a:sym typeface="Glacial Indifference Italics"/>
              </a:rPr>
              <a:t>Put away the old person you used to be. Have nothing to do with your old sinful life. It was sinful because you were fooled into following bad desires.</a:t>
            </a:r>
          </a:p>
          <a:p>
            <a:pPr algn="l">
              <a:lnSpc>
                <a:spcPts val="1494"/>
              </a:lnSpc>
            </a:pPr>
          </a:p>
          <a:p>
            <a:pPr algn="l">
              <a:lnSpc>
                <a:spcPts val="1494"/>
              </a:lnSpc>
            </a:pPr>
            <a:r>
              <a:rPr lang="en-US" b="true" sz="1149">
                <a:solidFill>
                  <a:srgbClr val="000000"/>
                </a:solidFill>
                <a:latin typeface="Glacial Indifference Bold"/>
                <a:ea typeface="Glacial Indifference Bold"/>
                <a:cs typeface="Glacial Indifference Bold"/>
                <a:sym typeface="Glacial Indifference Bold"/>
              </a:rPr>
              <a:t>Question:</a:t>
            </a:r>
            <a:r>
              <a:rPr lang="en-US" sz="1149">
                <a:solidFill>
                  <a:srgbClr val="000000"/>
                </a:solidFill>
                <a:latin typeface="Glacial Indifference"/>
                <a:ea typeface="Glacial Indifference"/>
                <a:cs typeface="Glacial Indifference"/>
                <a:sym typeface="Glacial Indifference"/>
              </a:rPr>
              <a:t> Why does having a deceitful heart and mind affect our decision-making? Because our minds fool us into thinking our selfish desires are justified and should be followed.</a:t>
            </a:r>
          </a:p>
          <a:p>
            <a:pPr algn="l">
              <a:lnSpc>
                <a:spcPts val="1494"/>
              </a:lnSpc>
            </a:pPr>
          </a:p>
          <a:p>
            <a:pPr algn="l">
              <a:lnSpc>
                <a:spcPts val="1494"/>
              </a:lnSpc>
            </a:pPr>
            <a:r>
              <a:rPr lang="en-US" sz="1149">
                <a:solidFill>
                  <a:srgbClr val="000000"/>
                </a:solidFill>
                <a:latin typeface="Glacial Indifference"/>
                <a:ea typeface="Glacial Indifference"/>
                <a:cs typeface="Glacial Indifference"/>
                <a:sym typeface="Glacial Indifference"/>
              </a:rPr>
              <a:t>4.Actions and choices have consequences, and </a:t>
            </a:r>
            <a:r>
              <a:rPr lang="en-US" b="true" sz="1149">
                <a:solidFill>
                  <a:srgbClr val="000000"/>
                </a:solidFill>
                <a:latin typeface="Glacial Indifference Bold"/>
                <a:ea typeface="Glacial Indifference Bold"/>
                <a:cs typeface="Glacial Indifference Bold"/>
                <a:sym typeface="Glacial Indifference Bold"/>
              </a:rPr>
              <a:t>Romans 6:23</a:t>
            </a:r>
            <a:r>
              <a:rPr lang="en-US" sz="1149">
                <a:solidFill>
                  <a:srgbClr val="000000"/>
                </a:solidFill>
                <a:latin typeface="Glacial Indifference"/>
                <a:ea typeface="Glacial Indifference"/>
                <a:cs typeface="Glacial Indifference"/>
                <a:sym typeface="Glacial Indifference"/>
              </a:rPr>
              <a:t> tells us: </a:t>
            </a:r>
            <a:r>
              <a:rPr lang="en-US" sz="1149" i="true">
                <a:solidFill>
                  <a:srgbClr val="000000"/>
                </a:solidFill>
                <a:latin typeface="Glacial Indifference Italics"/>
                <a:ea typeface="Glacial Indifference Italics"/>
                <a:cs typeface="Glacial Indifference Italics"/>
                <a:sym typeface="Glacial Indifference Italics"/>
              </a:rPr>
              <a:t>If you serve sin as your master, it will pay you with death. But if you belong to our Lord Jesus Christ, God gives you a gift! That gift is life with God forever.</a:t>
            </a:r>
          </a:p>
          <a:p>
            <a:pPr algn="l">
              <a:lnSpc>
                <a:spcPts val="1494"/>
              </a:lnSpc>
            </a:pPr>
          </a:p>
          <a:p>
            <a:pPr algn="l">
              <a:lnSpc>
                <a:spcPts val="1494"/>
              </a:lnSpc>
            </a:pPr>
            <a:r>
              <a:rPr lang="en-US" b="true" sz="1149">
                <a:solidFill>
                  <a:srgbClr val="000000"/>
                </a:solidFill>
                <a:latin typeface="Glacial Indifference Bold"/>
                <a:ea typeface="Glacial Indifference Bold"/>
                <a:cs typeface="Glacial Indifference Bold"/>
                <a:sym typeface="Glacial Indifference Bold"/>
              </a:rPr>
              <a:t>Question: </a:t>
            </a:r>
            <a:r>
              <a:rPr lang="en-US" sz="1149">
                <a:solidFill>
                  <a:srgbClr val="000000"/>
                </a:solidFill>
                <a:latin typeface="Glacial Indifference"/>
                <a:ea typeface="Glacial Indifference"/>
                <a:cs typeface="Glacial Indifference"/>
                <a:sym typeface="Glacial Indifference"/>
              </a:rPr>
              <a:t>What is the cost of following our sinful desires, and what is God’s free gift? The cost of following our sinful desires is physical and spiritual death, but God offers us eternal life if we put our faith and trust in Jesus, God’s Son.</a:t>
            </a:r>
          </a:p>
          <a:p>
            <a:pPr algn="l">
              <a:lnSpc>
                <a:spcPts val="1494"/>
              </a:lnSpc>
            </a:pPr>
          </a:p>
          <a:p>
            <a:pPr algn="l">
              <a:lnSpc>
                <a:spcPts val="1494"/>
              </a:lnSpc>
            </a:pPr>
            <a:r>
              <a:rPr lang="en-US" sz="1149">
                <a:solidFill>
                  <a:srgbClr val="000000"/>
                </a:solidFill>
                <a:latin typeface="Glacial Indifference"/>
                <a:ea typeface="Glacial Indifference"/>
                <a:cs typeface="Glacial Indifference"/>
                <a:sym typeface="Glacial Indifference"/>
              </a:rPr>
              <a:t>5.In </a:t>
            </a:r>
            <a:r>
              <a:rPr lang="en-US" b="true" sz="1149">
                <a:solidFill>
                  <a:srgbClr val="000000"/>
                </a:solidFill>
                <a:latin typeface="Glacial Indifference Bold"/>
                <a:ea typeface="Glacial Indifference Bold"/>
                <a:cs typeface="Glacial Indifference Bold"/>
                <a:sym typeface="Glacial Indifference Bold"/>
              </a:rPr>
              <a:t>Romans 12:2</a:t>
            </a:r>
            <a:r>
              <a:rPr lang="en-US" sz="1149">
                <a:solidFill>
                  <a:srgbClr val="000000"/>
                </a:solidFill>
                <a:latin typeface="Glacial Indifference"/>
                <a:ea typeface="Glacial Indifference"/>
                <a:cs typeface="Glacial Indifference"/>
                <a:sym typeface="Glacial Indifference"/>
              </a:rPr>
              <a:t> we read: </a:t>
            </a:r>
            <a:r>
              <a:rPr lang="en-US" sz="1149" i="true">
                <a:solidFill>
                  <a:srgbClr val="000000"/>
                </a:solidFill>
                <a:latin typeface="Glacial Indifference Italics"/>
                <a:ea typeface="Glacial Indifference Italics"/>
                <a:cs typeface="Glacial Indifference Italics"/>
                <a:sym typeface="Glacial Indifference Italics"/>
              </a:rPr>
              <a:t>Don’t copy the behavior and customs of this world, but let God transform you into a new person by changing the way you think. Then you will learn to know God’s will for you, which is good and pleasing and perfect.</a:t>
            </a:r>
          </a:p>
          <a:p>
            <a:pPr algn="l">
              <a:lnSpc>
                <a:spcPts val="1494"/>
              </a:lnSpc>
            </a:pPr>
          </a:p>
          <a:p>
            <a:pPr algn="l">
              <a:lnSpc>
                <a:spcPts val="1754"/>
              </a:lnSpc>
            </a:pPr>
            <a:r>
              <a:rPr lang="en-US" b="true" sz="1349">
                <a:solidFill>
                  <a:srgbClr val="000000"/>
                </a:solidFill>
                <a:latin typeface="Glacial Indifference Bold"/>
                <a:ea typeface="Glacial Indifference Bold"/>
                <a:cs typeface="Glacial Indifference Bold"/>
                <a:sym typeface="Glacial Indifference Bold"/>
              </a:rPr>
              <a:t>Let’s Talk About It:</a:t>
            </a:r>
          </a:p>
          <a:p>
            <a:pPr algn="l" marL="248284" indent="-124142" lvl="1">
              <a:lnSpc>
                <a:spcPts val="1494"/>
              </a:lnSpc>
              <a:buFont typeface="Arial"/>
              <a:buChar char="•"/>
            </a:pPr>
            <a:r>
              <a:rPr lang="en-US" sz="1149">
                <a:solidFill>
                  <a:srgbClr val="000000"/>
                </a:solidFill>
                <a:latin typeface="Glacial Indifference"/>
                <a:ea typeface="Glacial Indifference"/>
                <a:cs typeface="Glacial Indifference"/>
                <a:sym typeface="Glacial Indifference"/>
              </a:rPr>
              <a:t>What are common ways that we copy the behaviors of “the world”?</a:t>
            </a:r>
          </a:p>
          <a:p>
            <a:pPr algn="l" marL="248284" indent="-124142" lvl="1">
              <a:lnSpc>
                <a:spcPts val="1494"/>
              </a:lnSpc>
              <a:buFont typeface="Arial"/>
              <a:buChar char="•"/>
            </a:pPr>
            <a:r>
              <a:rPr lang="en-US" sz="1149">
                <a:solidFill>
                  <a:srgbClr val="000000"/>
                </a:solidFill>
                <a:latin typeface="Glacial Indifference"/>
                <a:ea typeface="Glacial Indifference"/>
                <a:cs typeface="Glacial Indifference"/>
                <a:sym typeface="Glacial Indifference"/>
              </a:rPr>
              <a:t>Why does our way of thinking need to change for us to become a new person?</a:t>
            </a:r>
          </a:p>
          <a:p>
            <a:pPr algn="l" marL="248284" indent="-124142" lvl="1">
              <a:lnSpc>
                <a:spcPts val="1494"/>
              </a:lnSpc>
              <a:buFont typeface="Arial"/>
              <a:buChar char="•"/>
            </a:pPr>
            <a:r>
              <a:rPr lang="en-US" sz="1149">
                <a:solidFill>
                  <a:srgbClr val="000000"/>
                </a:solidFill>
                <a:latin typeface="Glacial Indifference"/>
                <a:ea typeface="Glacial Indifference"/>
                <a:cs typeface="Glacial Indifference"/>
                <a:sym typeface="Glacial Indifference"/>
              </a:rPr>
              <a:t>How do we know that God’s will for us is good?</a:t>
            </a:r>
          </a:p>
          <a:p>
            <a:pPr algn="l">
              <a:lnSpc>
                <a:spcPts val="1494"/>
              </a:lnSpc>
            </a:pPr>
            <a:r>
              <a:rPr lang="en-US" sz="1149">
                <a:solidFill>
                  <a:srgbClr val="000000"/>
                </a:solidFill>
                <a:latin typeface="Glacial Indifference"/>
                <a:ea typeface="Glacial Indifference"/>
                <a:cs typeface="Glacial Indifference"/>
                <a:sym typeface="Glacial Indifference"/>
              </a:rPr>
              <a:t> </a:t>
            </a:r>
          </a:p>
          <a:p>
            <a:pPr algn="l">
              <a:lnSpc>
                <a:spcPts val="1494"/>
              </a:lnSpc>
            </a:pPr>
            <a:r>
              <a:rPr lang="en-US" b="true" sz="1149">
                <a:solidFill>
                  <a:srgbClr val="000000"/>
                </a:solidFill>
                <a:latin typeface="Glacial Indifference Bold"/>
                <a:ea typeface="Glacial Indifference Bold"/>
                <a:cs typeface="Glacial Indifference Bold"/>
                <a:sym typeface="Glacial Indifference Bold"/>
              </a:rPr>
              <a:t>Challenge</a:t>
            </a:r>
            <a:r>
              <a:rPr lang="en-US" sz="1149">
                <a:solidFill>
                  <a:srgbClr val="000000"/>
                </a:solidFill>
                <a:latin typeface="Glacial Indifference"/>
                <a:ea typeface="Glacial Indifference"/>
                <a:cs typeface="Glacial Indifference"/>
                <a:sym typeface="Glacial Indifference"/>
              </a:rPr>
              <a:t>: Spend the remained of your time in prayer together; ask God to help you trust Him as the mighty defender and giver of hope.</a:t>
            </a:r>
          </a:p>
        </p:txBody>
      </p:sp>
    </p:spTree>
  </p:cSld>
  <p:clrMapOvr>
    <a:masterClrMapping/>
  </p:clrMapOvr>
</p:sld>
</file>

<file path=ppt/slides/slide3.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grpSp>
        <p:nvGrpSpPr>
          <p:cNvPr name="Group 2" id="2"/>
          <p:cNvGrpSpPr/>
          <p:nvPr/>
        </p:nvGrpSpPr>
        <p:grpSpPr>
          <a:xfrm rot="0">
            <a:off x="-122945" y="-216305"/>
            <a:ext cx="8208664" cy="924098"/>
            <a:chOff x="0" y="0"/>
            <a:chExt cx="2861408" cy="322126"/>
          </a:xfrm>
        </p:grpSpPr>
        <p:sp>
          <p:nvSpPr>
            <p:cNvPr name="Freeform 3" id="3"/>
            <p:cNvSpPr/>
            <p:nvPr/>
          </p:nvSpPr>
          <p:spPr>
            <a:xfrm flipH="false" flipV="false" rot="0">
              <a:off x="0" y="0"/>
              <a:ext cx="2861408" cy="322126"/>
            </a:xfrm>
            <a:custGeom>
              <a:avLst/>
              <a:gdLst/>
              <a:ahLst/>
              <a:cxnLst/>
              <a:rect r="r" b="b" t="t" l="l"/>
              <a:pathLst>
                <a:path h="322126" w="2861408">
                  <a:moveTo>
                    <a:pt x="0" y="0"/>
                  </a:moveTo>
                  <a:lnTo>
                    <a:pt x="2861408" y="0"/>
                  </a:lnTo>
                  <a:lnTo>
                    <a:pt x="2861408" y="322126"/>
                  </a:lnTo>
                  <a:lnTo>
                    <a:pt x="0" y="322126"/>
                  </a:lnTo>
                  <a:close/>
                </a:path>
              </a:pathLst>
            </a:custGeom>
            <a:solidFill>
              <a:srgbClr val="31496A"/>
            </a:solidFill>
          </p:spPr>
        </p:sp>
        <p:sp>
          <p:nvSpPr>
            <p:cNvPr name="TextBox 4" id="4"/>
            <p:cNvSpPr txBox="true"/>
            <p:nvPr/>
          </p:nvSpPr>
          <p:spPr>
            <a:xfrm>
              <a:off x="0" y="-28575"/>
              <a:ext cx="2861408" cy="350701"/>
            </a:xfrm>
            <a:prstGeom prst="rect">
              <a:avLst/>
            </a:prstGeom>
          </p:spPr>
          <p:txBody>
            <a:bodyPr anchor="ctr" rtlCol="false" tIns="50800" lIns="50800" bIns="50800" rIns="50800"/>
            <a:lstStyle/>
            <a:p>
              <a:pPr algn="ctr">
                <a:lnSpc>
                  <a:spcPts val="2100"/>
                </a:lnSpc>
                <a:spcBef>
                  <a:spcPct val="0"/>
                </a:spcBef>
              </a:pPr>
            </a:p>
          </p:txBody>
        </p:sp>
      </p:grpSp>
      <p:sp>
        <p:nvSpPr>
          <p:cNvPr name="TextBox 5" id="5"/>
          <p:cNvSpPr txBox="true"/>
          <p:nvPr/>
        </p:nvSpPr>
        <p:spPr>
          <a:xfrm rot="0">
            <a:off x="3325999" y="207644"/>
            <a:ext cx="9525" cy="396240"/>
          </a:xfrm>
          <a:prstGeom prst="rect">
            <a:avLst/>
          </a:prstGeom>
        </p:spPr>
        <p:txBody>
          <a:bodyPr anchor="t" rtlCol="false" tIns="0" lIns="0" bIns="0" rIns="0">
            <a:spAutoFit/>
          </a:bodyPr>
          <a:lstStyle/>
          <a:p>
            <a:pPr algn="ctr">
              <a:lnSpc>
                <a:spcPts val="3359"/>
              </a:lnSpc>
            </a:pPr>
          </a:p>
        </p:txBody>
      </p:sp>
      <p:sp>
        <p:nvSpPr>
          <p:cNvPr name="TextBox 6" id="6"/>
          <p:cNvSpPr txBox="true"/>
          <p:nvPr/>
        </p:nvSpPr>
        <p:spPr>
          <a:xfrm rot="0">
            <a:off x="2323358" y="170433"/>
            <a:ext cx="3086993" cy="433451"/>
          </a:xfrm>
          <a:prstGeom prst="rect">
            <a:avLst/>
          </a:prstGeom>
        </p:spPr>
        <p:txBody>
          <a:bodyPr anchor="t" rtlCol="false" tIns="0" lIns="0" bIns="0" rIns="0">
            <a:spAutoFit/>
          </a:bodyPr>
          <a:lstStyle/>
          <a:p>
            <a:pPr algn="ctr">
              <a:lnSpc>
                <a:spcPts val="1791"/>
              </a:lnSpc>
            </a:pPr>
            <a:r>
              <a:rPr lang="en-US" sz="1399">
                <a:solidFill>
                  <a:srgbClr val="FFFFFF"/>
                </a:solidFill>
                <a:latin typeface="Glacial Indifference"/>
                <a:ea typeface="Glacial Indifference"/>
                <a:cs typeface="Glacial Indifference"/>
                <a:sym typeface="Glacial Indifference"/>
              </a:rPr>
              <a:t>YCL Leaders’ Guide</a:t>
            </a:r>
          </a:p>
          <a:p>
            <a:pPr algn="ctr">
              <a:lnSpc>
                <a:spcPts val="1791"/>
              </a:lnSpc>
            </a:pPr>
            <a:r>
              <a:rPr lang="en-US" sz="1399">
                <a:solidFill>
                  <a:srgbClr val="FFFFFF"/>
                </a:solidFill>
                <a:latin typeface="Glacial Indifference"/>
                <a:ea typeface="Glacial Indifference"/>
                <a:cs typeface="Glacial Indifference"/>
                <a:sym typeface="Glacial Indifference"/>
              </a:rPr>
              <a:t>Module 2: Understanding God’s Holiness</a:t>
            </a:r>
          </a:p>
        </p:txBody>
      </p:sp>
      <p:grpSp>
        <p:nvGrpSpPr>
          <p:cNvPr name="Group 7" id="7"/>
          <p:cNvGrpSpPr/>
          <p:nvPr/>
        </p:nvGrpSpPr>
        <p:grpSpPr>
          <a:xfrm rot="0">
            <a:off x="-61772" y="9488351"/>
            <a:ext cx="8317264" cy="924098"/>
            <a:chOff x="0" y="0"/>
            <a:chExt cx="2899264" cy="322126"/>
          </a:xfrm>
        </p:grpSpPr>
        <p:sp>
          <p:nvSpPr>
            <p:cNvPr name="Freeform 8" id="8"/>
            <p:cNvSpPr/>
            <p:nvPr/>
          </p:nvSpPr>
          <p:spPr>
            <a:xfrm flipH="false" flipV="false" rot="0">
              <a:off x="0" y="0"/>
              <a:ext cx="2899264" cy="322126"/>
            </a:xfrm>
            <a:custGeom>
              <a:avLst/>
              <a:gdLst/>
              <a:ahLst/>
              <a:cxnLst/>
              <a:rect r="r" b="b" t="t" l="l"/>
              <a:pathLst>
                <a:path h="322126" w="2899264">
                  <a:moveTo>
                    <a:pt x="0" y="0"/>
                  </a:moveTo>
                  <a:lnTo>
                    <a:pt x="2899264" y="0"/>
                  </a:lnTo>
                  <a:lnTo>
                    <a:pt x="2899264" y="322126"/>
                  </a:lnTo>
                  <a:lnTo>
                    <a:pt x="0" y="322126"/>
                  </a:lnTo>
                  <a:close/>
                </a:path>
              </a:pathLst>
            </a:custGeom>
            <a:solidFill>
              <a:srgbClr val="31496A"/>
            </a:solidFill>
          </p:spPr>
        </p:sp>
        <p:sp>
          <p:nvSpPr>
            <p:cNvPr name="TextBox 9" id="9"/>
            <p:cNvSpPr txBox="true"/>
            <p:nvPr/>
          </p:nvSpPr>
          <p:spPr>
            <a:xfrm>
              <a:off x="0" y="-28575"/>
              <a:ext cx="2899264" cy="350701"/>
            </a:xfrm>
            <a:prstGeom prst="rect">
              <a:avLst/>
            </a:prstGeom>
          </p:spPr>
          <p:txBody>
            <a:bodyPr anchor="ctr" rtlCol="false" tIns="50800" lIns="50800" bIns="50800" rIns="50800"/>
            <a:lstStyle/>
            <a:p>
              <a:pPr algn="ctr">
                <a:lnSpc>
                  <a:spcPts val="2100"/>
                </a:lnSpc>
                <a:spcBef>
                  <a:spcPct val="0"/>
                </a:spcBef>
              </a:pPr>
            </a:p>
          </p:txBody>
        </p:sp>
      </p:grpSp>
      <p:sp>
        <p:nvSpPr>
          <p:cNvPr name="TextBox 10" id="10"/>
          <p:cNvSpPr txBox="true"/>
          <p:nvPr/>
        </p:nvSpPr>
        <p:spPr>
          <a:xfrm rot="0">
            <a:off x="290484" y="9576028"/>
            <a:ext cx="7152739" cy="337288"/>
          </a:xfrm>
          <a:prstGeom prst="rect">
            <a:avLst/>
          </a:prstGeom>
        </p:spPr>
        <p:txBody>
          <a:bodyPr anchor="t" rtlCol="false" tIns="0" lIns="0" bIns="0" rIns="0">
            <a:spAutoFit/>
          </a:bodyPr>
          <a:lstStyle/>
          <a:p>
            <a:pPr algn="ctr">
              <a:lnSpc>
                <a:spcPts val="1391"/>
              </a:lnSpc>
            </a:pPr>
            <a:r>
              <a:rPr lang="en-US" sz="1086">
                <a:solidFill>
                  <a:srgbClr val="FFFFFF"/>
                </a:solidFill>
                <a:latin typeface="Glacial Indifference"/>
                <a:ea typeface="Glacial Indifference"/>
                <a:cs typeface="Glacial Indifference"/>
                <a:sym typeface="Glacial Indifference"/>
              </a:rPr>
              <a:t>Provided by YCL Programs-First Priority campus groups and cannot be copied, shared, or reproduced without consent from YCL Programs.  info@yclprograms.org</a:t>
            </a:r>
          </a:p>
        </p:txBody>
      </p:sp>
      <p:sp>
        <p:nvSpPr>
          <p:cNvPr name="TextBox 11" id="11"/>
          <p:cNvSpPr txBox="true"/>
          <p:nvPr/>
        </p:nvSpPr>
        <p:spPr>
          <a:xfrm rot="0">
            <a:off x="248958" y="894372"/>
            <a:ext cx="7274485" cy="8363458"/>
          </a:xfrm>
          <a:prstGeom prst="rect">
            <a:avLst/>
          </a:prstGeom>
        </p:spPr>
        <p:txBody>
          <a:bodyPr anchor="t" rtlCol="false" tIns="0" lIns="0" bIns="0" rIns="0">
            <a:spAutoFit/>
          </a:bodyPr>
          <a:lstStyle/>
          <a:p>
            <a:pPr algn="l">
              <a:lnSpc>
                <a:spcPts val="1536"/>
              </a:lnSpc>
            </a:pPr>
            <a:r>
              <a:rPr lang="en-US" sz="1200" b="true">
                <a:solidFill>
                  <a:srgbClr val="000000"/>
                </a:solidFill>
                <a:latin typeface="Glacial Indifference Bold"/>
                <a:ea typeface="Glacial Indifference Bold"/>
                <a:cs typeface="Glacial Indifference Bold"/>
                <a:sym typeface="Glacial Indifference Bold"/>
              </a:rPr>
              <a:t>Module 2, </a:t>
            </a:r>
            <a:r>
              <a:rPr lang="en-US" b="true" sz="1200">
                <a:solidFill>
                  <a:srgbClr val="000000"/>
                </a:solidFill>
                <a:latin typeface="Glacial Indifference Bold"/>
                <a:ea typeface="Glacial Indifference Bold"/>
                <a:cs typeface="Glacial Indifference Bold"/>
                <a:sym typeface="Glacial Indifference Bold"/>
              </a:rPr>
              <a:t>Week 3: God Alone Defines Good and Evil</a:t>
            </a:r>
          </a:p>
          <a:p>
            <a:pPr algn="l">
              <a:lnSpc>
                <a:spcPts val="1536"/>
              </a:lnSpc>
            </a:pPr>
          </a:p>
          <a:p>
            <a:pPr algn="l">
              <a:lnSpc>
                <a:spcPts val="1471"/>
              </a:lnSpc>
            </a:pPr>
            <a:r>
              <a:rPr lang="en-US" sz="1149">
                <a:solidFill>
                  <a:srgbClr val="000000"/>
                </a:solidFill>
                <a:latin typeface="Glacial Indifference"/>
                <a:ea typeface="Glacial Indifference"/>
                <a:cs typeface="Glacial Indifference"/>
                <a:sym typeface="Glacial Indifference"/>
              </a:rPr>
              <a:t>True wisdom is not about knowing everything; it’s about depending on God to teach us what is truly good and evil.</a:t>
            </a:r>
          </a:p>
          <a:p>
            <a:pPr algn="l">
              <a:lnSpc>
                <a:spcPts val="1471"/>
              </a:lnSpc>
            </a:pPr>
          </a:p>
          <a:p>
            <a:pPr algn="l">
              <a:lnSpc>
                <a:spcPts val="1471"/>
              </a:lnSpc>
            </a:pPr>
            <a:r>
              <a:rPr lang="en-US" sz="1149">
                <a:solidFill>
                  <a:srgbClr val="000000"/>
                </a:solidFill>
                <a:latin typeface="Glacial Indifference"/>
                <a:ea typeface="Glacial Indifference"/>
                <a:cs typeface="Glacial Indifference"/>
                <a:sym typeface="Glacial Indifference"/>
              </a:rPr>
              <a:t>1.When we depend on God for wisdom, we trust Him to teach us the knowledge of good and evil.</a:t>
            </a:r>
          </a:p>
          <a:p>
            <a:pPr algn="l">
              <a:lnSpc>
                <a:spcPts val="1471"/>
              </a:lnSpc>
            </a:pPr>
            <a:r>
              <a:rPr lang="en-US" sz="1149">
                <a:solidFill>
                  <a:srgbClr val="000000"/>
                </a:solidFill>
                <a:latin typeface="Glacial Indifference"/>
                <a:ea typeface="Glacial Indifference"/>
                <a:cs typeface="Glacial Indifference"/>
                <a:sym typeface="Glacial Indifference"/>
              </a:rPr>
              <a:t>In </a:t>
            </a:r>
            <a:r>
              <a:rPr lang="en-US" b="true" sz="1149">
                <a:solidFill>
                  <a:srgbClr val="000000"/>
                </a:solidFill>
                <a:latin typeface="Glacial Indifference Bold"/>
                <a:ea typeface="Glacial Indifference Bold"/>
                <a:cs typeface="Glacial Indifference Bold"/>
                <a:sym typeface="Glacial Indifference Bold"/>
              </a:rPr>
              <a:t>1 Kings 3</a:t>
            </a:r>
            <a:r>
              <a:rPr lang="en-US" sz="1149">
                <a:solidFill>
                  <a:srgbClr val="000000"/>
                </a:solidFill>
                <a:latin typeface="Glacial Indifference"/>
                <a:ea typeface="Glacial Indifference"/>
                <a:cs typeface="Glacial Indifference"/>
                <a:sym typeface="Glacial Indifference"/>
              </a:rPr>
              <a:t>, Solomon asked God for </a:t>
            </a:r>
            <a:r>
              <a:rPr lang="en-US" sz="1149" i="true">
                <a:solidFill>
                  <a:srgbClr val="000000"/>
                </a:solidFill>
                <a:latin typeface="Glacial Indifference Italics"/>
                <a:ea typeface="Glacial Indifference Italics"/>
                <a:cs typeface="Glacial Indifference Italics"/>
                <a:sym typeface="Glacial Indifference Italics"/>
              </a:rPr>
              <a:t>an understanding mind and a hearing heart</a:t>
            </a:r>
            <a:r>
              <a:rPr lang="en-US" sz="1149">
                <a:solidFill>
                  <a:srgbClr val="000000"/>
                </a:solidFill>
                <a:latin typeface="Glacial Indifference"/>
                <a:ea typeface="Glacial Indifference"/>
                <a:cs typeface="Glacial Indifference"/>
                <a:sym typeface="Glacial Indifference"/>
              </a:rPr>
              <a:t> so he could discern between good and evil. </a:t>
            </a:r>
            <a:r>
              <a:rPr lang="en-US" b="true" sz="1149">
                <a:solidFill>
                  <a:srgbClr val="000000"/>
                </a:solidFill>
                <a:latin typeface="Glacial Indifference Bold"/>
                <a:ea typeface="Glacial Indifference Bold"/>
                <a:cs typeface="Glacial Indifference Bold"/>
                <a:sym typeface="Glacial Indifference Bold"/>
              </a:rPr>
              <a:t>James 1:5</a:t>
            </a:r>
            <a:r>
              <a:rPr lang="en-US" sz="1149">
                <a:solidFill>
                  <a:srgbClr val="000000"/>
                </a:solidFill>
                <a:latin typeface="Glacial Indifference"/>
                <a:ea typeface="Glacial Indifference"/>
                <a:cs typeface="Glacial Indifference"/>
                <a:sym typeface="Glacial Indifference"/>
              </a:rPr>
              <a:t> says: </a:t>
            </a:r>
            <a:r>
              <a:rPr lang="en-US" sz="1149" i="true">
                <a:solidFill>
                  <a:srgbClr val="000000"/>
                </a:solidFill>
                <a:latin typeface="Glacial Indifference Italics"/>
                <a:ea typeface="Glacial Indifference Italics"/>
                <a:cs typeface="Glacial Indifference Italics"/>
                <a:sym typeface="Glacial Indifference Italics"/>
              </a:rPr>
              <a:t>If you need wisdom, ask our generous God, and He will give it to you. He will not rebuke you for asking.</a:t>
            </a:r>
          </a:p>
          <a:p>
            <a:pPr algn="l">
              <a:lnSpc>
                <a:spcPts val="1471"/>
              </a:lnSpc>
            </a:pPr>
          </a:p>
          <a:p>
            <a:pPr algn="l">
              <a:lnSpc>
                <a:spcPts val="1471"/>
              </a:lnSpc>
            </a:pPr>
            <a:r>
              <a:rPr lang="en-US" b="true" sz="1149">
                <a:solidFill>
                  <a:srgbClr val="000000"/>
                </a:solidFill>
                <a:latin typeface="Glacial Indifference Bold"/>
                <a:ea typeface="Glacial Indifference Bold"/>
                <a:cs typeface="Glacial Indifference Bold"/>
                <a:sym typeface="Glacial Indifference Bold"/>
              </a:rPr>
              <a:t>Question: </a:t>
            </a:r>
            <a:r>
              <a:rPr lang="en-US" sz="1149">
                <a:solidFill>
                  <a:srgbClr val="000000"/>
                </a:solidFill>
                <a:latin typeface="Glacial Indifference"/>
                <a:ea typeface="Glacial Indifference"/>
                <a:cs typeface="Glacial Indifference"/>
                <a:sym typeface="Glacial Indifference"/>
              </a:rPr>
              <a:t>What does it mean to have an “understanding mind and a hearing heart,” and how does God respond when we ask? It means our thoughts and hearts are not polluted by selfishness and deceit. God generously gives wisdom to those who trust Him.</a:t>
            </a:r>
          </a:p>
          <a:p>
            <a:pPr algn="l">
              <a:lnSpc>
                <a:spcPts val="1471"/>
              </a:lnSpc>
            </a:pPr>
          </a:p>
          <a:p>
            <a:pPr algn="l">
              <a:lnSpc>
                <a:spcPts val="1471"/>
              </a:lnSpc>
            </a:pPr>
            <a:r>
              <a:rPr lang="en-US" sz="1149">
                <a:solidFill>
                  <a:srgbClr val="000000"/>
                </a:solidFill>
                <a:latin typeface="Glacial Indifference"/>
                <a:ea typeface="Glacial Indifference"/>
                <a:cs typeface="Glacial Indifference"/>
                <a:sym typeface="Glacial Indifference"/>
              </a:rPr>
              <a:t>2. </a:t>
            </a:r>
            <a:r>
              <a:rPr lang="en-US" b="true" sz="1149">
                <a:solidFill>
                  <a:srgbClr val="000000"/>
                </a:solidFill>
                <a:latin typeface="Glacial Indifference Bold"/>
                <a:ea typeface="Glacial Indifference Bold"/>
                <a:cs typeface="Glacial Indifference Bold"/>
                <a:sym typeface="Glacial Indifference Bold"/>
              </a:rPr>
              <a:t>Proverbs 2:6</a:t>
            </a:r>
            <a:r>
              <a:rPr lang="en-US" sz="1149">
                <a:solidFill>
                  <a:srgbClr val="000000"/>
                </a:solidFill>
                <a:latin typeface="Glacial Indifference"/>
                <a:ea typeface="Glacial Indifference"/>
                <a:cs typeface="Glacial Indifference"/>
                <a:sym typeface="Glacial Indifference"/>
              </a:rPr>
              <a:t> says: </a:t>
            </a:r>
            <a:r>
              <a:rPr lang="en-US" sz="1149" i="true">
                <a:solidFill>
                  <a:srgbClr val="000000"/>
                </a:solidFill>
                <a:latin typeface="Glacial Indifference Italics"/>
                <a:ea typeface="Glacial Indifference Italics"/>
                <a:cs typeface="Glacial Indifference Italics"/>
                <a:sym typeface="Glacial Indifference Italics"/>
              </a:rPr>
              <a:t>It is the Lord who gives wisdom; from Him come knowledge and understanding.</a:t>
            </a:r>
          </a:p>
          <a:p>
            <a:pPr algn="l">
              <a:lnSpc>
                <a:spcPts val="1471"/>
              </a:lnSpc>
            </a:pPr>
            <a:r>
              <a:rPr lang="en-US" b="true" sz="1149">
                <a:solidFill>
                  <a:srgbClr val="000000"/>
                </a:solidFill>
                <a:latin typeface="Glacial Indifference Bold"/>
                <a:ea typeface="Glacial Indifference Bold"/>
                <a:cs typeface="Glacial Indifference Bold"/>
                <a:sym typeface="Glacial Indifference Bold"/>
              </a:rPr>
              <a:t>James 3:17</a:t>
            </a:r>
            <a:r>
              <a:rPr lang="en-US" sz="1149">
                <a:solidFill>
                  <a:srgbClr val="000000"/>
                </a:solidFill>
                <a:latin typeface="Glacial Indifference"/>
                <a:ea typeface="Glacial Indifference"/>
                <a:cs typeface="Glacial Indifference"/>
                <a:sym typeface="Glacial Indifference"/>
              </a:rPr>
              <a:t> adds: </a:t>
            </a:r>
            <a:r>
              <a:rPr lang="en-US" sz="1149" i="true">
                <a:solidFill>
                  <a:srgbClr val="000000"/>
                </a:solidFill>
                <a:latin typeface="Glacial Indifference Italics"/>
                <a:ea typeface="Glacial Indifference Italics"/>
                <a:cs typeface="Glacial Indifference Italics"/>
                <a:sym typeface="Glacial Indifference Italics"/>
              </a:rPr>
              <a:t>Wisdom from God is pure. It is peace-loving, gentle at all times, and willing to yield to others. It is full of mercy and good deeds. It shows no favoritism and is always sincere.</a:t>
            </a:r>
          </a:p>
          <a:p>
            <a:pPr algn="l">
              <a:lnSpc>
                <a:spcPts val="1471"/>
              </a:lnSpc>
            </a:pPr>
          </a:p>
          <a:p>
            <a:pPr algn="l">
              <a:lnSpc>
                <a:spcPts val="1471"/>
              </a:lnSpc>
            </a:pPr>
            <a:r>
              <a:rPr lang="en-US" b="true" sz="1149">
                <a:solidFill>
                  <a:srgbClr val="000000"/>
                </a:solidFill>
                <a:latin typeface="Glacial Indifference Bold"/>
                <a:ea typeface="Glacial Indifference Bold"/>
                <a:cs typeface="Glacial Indifference Bold"/>
                <a:sym typeface="Glacial Indifference Bold"/>
              </a:rPr>
              <a:t>Question</a:t>
            </a:r>
            <a:r>
              <a:rPr lang="en-US" sz="1149">
                <a:solidFill>
                  <a:srgbClr val="000000"/>
                </a:solidFill>
                <a:latin typeface="Glacial Indifference"/>
                <a:ea typeface="Glacial Indifference"/>
                <a:cs typeface="Glacial Indifference"/>
                <a:sym typeface="Glacial Indifference"/>
              </a:rPr>
              <a:t>: According to these verses, who gives wisdom and how is it described? God gives wisdom that is pure, gentle, full of mercy, and sincere.</a:t>
            </a:r>
          </a:p>
          <a:p>
            <a:pPr algn="l">
              <a:lnSpc>
                <a:spcPts val="1471"/>
              </a:lnSpc>
            </a:pPr>
          </a:p>
          <a:p>
            <a:pPr algn="l">
              <a:lnSpc>
                <a:spcPts val="1471"/>
              </a:lnSpc>
            </a:pPr>
            <a:r>
              <a:rPr lang="en-US" sz="1149">
                <a:solidFill>
                  <a:srgbClr val="000000"/>
                </a:solidFill>
                <a:latin typeface="Glacial Indifference"/>
                <a:ea typeface="Glacial Indifference"/>
                <a:cs typeface="Glacial Indifference"/>
                <a:sym typeface="Glacial Indifference"/>
              </a:rPr>
              <a:t>3. </a:t>
            </a:r>
            <a:r>
              <a:rPr lang="en-US" b="true" sz="1149">
                <a:solidFill>
                  <a:srgbClr val="000000"/>
                </a:solidFill>
                <a:latin typeface="Glacial Indifference Bold"/>
                <a:ea typeface="Glacial Indifference Bold"/>
                <a:cs typeface="Glacial Indifference Bold"/>
                <a:sym typeface="Glacial Indifference Bold"/>
              </a:rPr>
              <a:t>Proverbs 3:5</a:t>
            </a:r>
            <a:r>
              <a:rPr lang="en-US" sz="1149">
                <a:solidFill>
                  <a:srgbClr val="000000"/>
                </a:solidFill>
                <a:latin typeface="Glacial Indifference"/>
                <a:ea typeface="Glacial Indifference"/>
                <a:cs typeface="Glacial Indifference"/>
                <a:sym typeface="Glacial Indifference"/>
              </a:rPr>
              <a:t> says: </a:t>
            </a:r>
            <a:r>
              <a:rPr lang="en-US" sz="1149" i="true">
                <a:solidFill>
                  <a:srgbClr val="000000"/>
                </a:solidFill>
                <a:latin typeface="Glacial Indifference Italics"/>
                <a:ea typeface="Glacial Indifference Italics"/>
                <a:cs typeface="Glacial Indifference Italics"/>
                <a:sym typeface="Glacial Indifference Italics"/>
              </a:rPr>
              <a:t>Trust in the Lord with all your heart. Never rely on what you think you know and</a:t>
            </a:r>
          </a:p>
          <a:p>
            <a:pPr algn="l">
              <a:lnSpc>
                <a:spcPts val="1471"/>
              </a:lnSpc>
            </a:pPr>
            <a:r>
              <a:rPr lang="en-US" b="true" sz="1149">
                <a:solidFill>
                  <a:srgbClr val="000000"/>
                </a:solidFill>
                <a:latin typeface="Glacial Indifference Bold"/>
                <a:ea typeface="Glacial Indifference Bold"/>
                <a:cs typeface="Glacial Indifference Bold"/>
                <a:sym typeface="Glacial Indifference Bold"/>
              </a:rPr>
              <a:t>Colossians 2:2–3</a:t>
            </a:r>
            <a:r>
              <a:rPr lang="en-US" sz="1149">
                <a:solidFill>
                  <a:srgbClr val="000000"/>
                </a:solidFill>
                <a:latin typeface="Glacial Indifference"/>
                <a:ea typeface="Glacial Indifference"/>
                <a:cs typeface="Glacial Indifference"/>
                <a:sym typeface="Glacial Indifference"/>
              </a:rPr>
              <a:t> says: </a:t>
            </a:r>
            <a:r>
              <a:rPr lang="en-US" sz="1149" i="true">
                <a:solidFill>
                  <a:srgbClr val="000000"/>
                </a:solidFill>
                <a:latin typeface="Glacial Indifference Italics"/>
                <a:ea typeface="Glacial Indifference Italics"/>
                <a:cs typeface="Glacial Indifference Italics"/>
                <a:sym typeface="Glacial Indifference Italics"/>
              </a:rPr>
              <a:t>I want them to be strengthened and joined together with love and to have the full confidence that comes from understanding. I want them to know completely the secret truth that God has made known. That truth is Christ Himself. In Him all the treasures of wisdom and knowledge are kept safe.</a:t>
            </a:r>
          </a:p>
          <a:p>
            <a:pPr algn="l">
              <a:lnSpc>
                <a:spcPts val="1471"/>
              </a:lnSpc>
            </a:pPr>
          </a:p>
          <a:p>
            <a:pPr algn="l">
              <a:lnSpc>
                <a:spcPts val="1471"/>
              </a:lnSpc>
            </a:pPr>
            <a:r>
              <a:rPr lang="en-US" b="true" sz="1149">
                <a:solidFill>
                  <a:srgbClr val="000000"/>
                </a:solidFill>
                <a:latin typeface="Glacial Indifference Bold"/>
                <a:ea typeface="Glacial Indifference Bold"/>
                <a:cs typeface="Glacial Indifference Bold"/>
                <a:sym typeface="Glacial Indifference Bold"/>
              </a:rPr>
              <a:t>Question:</a:t>
            </a:r>
            <a:r>
              <a:rPr lang="en-US" sz="1149">
                <a:solidFill>
                  <a:srgbClr val="000000"/>
                </a:solidFill>
                <a:latin typeface="Glacial Indifference"/>
                <a:ea typeface="Glacial Indifference"/>
                <a:cs typeface="Glacial Indifference"/>
                <a:sym typeface="Glacial Indifference"/>
              </a:rPr>
              <a:t> According to these verses, who is the secret truth guarding all wisdom and knowledge? Jesus Christ, the Son of God.</a:t>
            </a:r>
          </a:p>
          <a:p>
            <a:pPr algn="l">
              <a:lnSpc>
                <a:spcPts val="1471"/>
              </a:lnSpc>
            </a:pPr>
          </a:p>
          <a:p>
            <a:pPr algn="l">
              <a:lnSpc>
                <a:spcPts val="1471"/>
              </a:lnSpc>
            </a:pPr>
            <a:r>
              <a:rPr lang="en-US" sz="1149">
                <a:solidFill>
                  <a:srgbClr val="000000"/>
                </a:solidFill>
                <a:latin typeface="Glacial Indifference"/>
                <a:ea typeface="Glacial Indifference"/>
                <a:cs typeface="Glacial Indifference"/>
                <a:sym typeface="Glacial Indifference"/>
              </a:rPr>
              <a:t>4. </a:t>
            </a:r>
            <a:r>
              <a:rPr lang="en-US" b="true" sz="1149">
                <a:solidFill>
                  <a:srgbClr val="000000"/>
                </a:solidFill>
                <a:latin typeface="Glacial Indifference Bold"/>
                <a:ea typeface="Glacial Indifference Bold"/>
                <a:cs typeface="Glacial Indifference Bold"/>
                <a:sym typeface="Glacial Indifference Bold"/>
              </a:rPr>
              <a:t>Ephesians 1:17</a:t>
            </a:r>
            <a:r>
              <a:rPr lang="en-US" sz="1149">
                <a:solidFill>
                  <a:srgbClr val="000000"/>
                </a:solidFill>
                <a:latin typeface="Glacial Indifference"/>
                <a:ea typeface="Glacial Indifference"/>
                <a:cs typeface="Glacial Indifference"/>
                <a:sym typeface="Glacial Indifference"/>
              </a:rPr>
              <a:t> says: </a:t>
            </a:r>
            <a:r>
              <a:rPr lang="en-US" sz="1149" i="true">
                <a:solidFill>
                  <a:srgbClr val="000000"/>
                </a:solidFill>
                <a:latin typeface="Glacial Indifference Italics"/>
                <a:ea typeface="Glacial Indifference Italics"/>
                <a:cs typeface="Glacial Indifference Italics"/>
                <a:sym typeface="Glacial Indifference Italics"/>
              </a:rPr>
              <a:t>I always pray to the great and glorious Father, the God of our Lord Jesus Christ. I pray that He will give you the Holy Spirit, who will let you know truths about God and help you understand them, so that you will know Him better.</a:t>
            </a:r>
          </a:p>
          <a:p>
            <a:pPr algn="l">
              <a:lnSpc>
                <a:spcPts val="1471"/>
              </a:lnSpc>
            </a:pPr>
          </a:p>
          <a:p>
            <a:pPr algn="l">
              <a:lnSpc>
                <a:spcPts val="1471"/>
              </a:lnSpc>
            </a:pPr>
            <a:r>
              <a:rPr lang="en-US" b="true" sz="1149">
                <a:solidFill>
                  <a:srgbClr val="000000"/>
                </a:solidFill>
                <a:latin typeface="Glacial Indifference Bold"/>
                <a:ea typeface="Glacial Indifference Bold"/>
                <a:cs typeface="Glacial Indifference Bold"/>
                <a:sym typeface="Glacial Indifference Bold"/>
              </a:rPr>
              <a:t>Question:</a:t>
            </a:r>
            <a:r>
              <a:rPr lang="en-US" sz="1149">
                <a:solidFill>
                  <a:srgbClr val="000000"/>
                </a:solidFill>
                <a:latin typeface="Glacial Indifference"/>
                <a:ea typeface="Glacial Indifference"/>
                <a:cs typeface="Glacial Indifference"/>
                <a:sym typeface="Glacial Indifference"/>
              </a:rPr>
              <a:t> According to this verse, how does the Holy Spirit help those who believe in Him? He gives us knowledge of God and the ability to understand and know Him.</a:t>
            </a:r>
          </a:p>
          <a:p>
            <a:pPr algn="l">
              <a:lnSpc>
                <a:spcPts val="1471"/>
              </a:lnSpc>
            </a:pPr>
          </a:p>
          <a:p>
            <a:pPr algn="l">
              <a:lnSpc>
                <a:spcPts val="1471"/>
              </a:lnSpc>
            </a:pPr>
            <a:r>
              <a:rPr lang="en-US" b="true" sz="1149">
                <a:solidFill>
                  <a:srgbClr val="000000"/>
                </a:solidFill>
                <a:latin typeface="Glacial Indifference Bold"/>
                <a:ea typeface="Glacial Indifference Bold"/>
                <a:cs typeface="Glacial Indifference Bold"/>
                <a:sym typeface="Glacial Indifference Bold"/>
              </a:rPr>
              <a:t>Let’s Talk About It:</a:t>
            </a:r>
          </a:p>
          <a:p>
            <a:pPr algn="l" marL="248284" indent="-124142" lvl="1">
              <a:lnSpc>
                <a:spcPts val="1471"/>
              </a:lnSpc>
              <a:buFont typeface="Arial"/>
              <a:buChar char="•"/>
            </a:pPr>
            <a:r>
              <a:rPr lang="en-US" sz="1149">
                <a:solidFill>
                  <a:srgbClr val="000000"/>
                </a:solidFill>
                <a:latin typeface="Glacial Indifference"/>
                <a:ea typeface="Glacial Indifference"/>
                <a:cs typeface="Glacial Indifference"/>
                <a:sym typeface="Glacial Indifference"/>
              </a:rPr>
              <a:t>Why is it important to know that God’s wisdom is pure, gentle, and sincere?</a:t>
            </a:r>
          </a:p>
          <a:p>
            <a:pPr algn="l" marL="248284" indent="-124142" lvl="1">
              <a:lnSpc>
                <a:spcPts val="1471"/>
              </a:lnSpc>
              <a:buFont typeface="Arial"/>
              <a:buChar char="•"/>
            </a:pPr>
            <a:r>
              <a:rPr lang="en-US" sz="1149">
                <a:solidFill>
                  <a:srgbClr val="000000"/>
                </a:solidFill>
                <a:latin typeface="Glacial Indifference"/>
                <a:ea typeface="Glacial Indifference"/>
                <a:cs typeface="Glacial Indifference"/>
                <a:sym typeface="Glacial Indifference"/>
              </a:rPr>
              <a:t>How do you feel about God being the true source of knowledge and wisdom?</a:t>
            </a:r>
          </a:p>
          <a:p>
            <a:pPr algn="l" marL="248284" indent="-124142" lvl="1">
              <a:lnSpc>
                <a:spcPts val="1471"/>
              </a:lnSpc>
              <a:buFont typeface="Arial"/>
              <a:buChar char="•"/>
            </a:pPr>
            <a:r>
              <a:rPr lang="en-US" sz="1149">
                <a:solidFill>
                  <a:srgbClr val="000000"/>
                </a:solidFill>
                <a:latin typeface="Glacial Indifference"/>
                <a:ea typeface="Glacial Indifference"/>
                <a:cs typeface="Glacial Indifference"/>
                <a:sym typeface="Glacial Indifference"/>
              </a:rPr>
              <a:t>How has this lesson helped you trust God to teach you wisdom rather than relying on yourself?</a:t>
            </a:r>
          </a:p>
          <a:p>
            <a:pPr algn="l">
              <a:lnSpc>
                <a:spcPts val="1471"/>
              </a:lnSpc>
            </a:pPr>
          </a:p>
          <a:p>
            <a:pPr algn="l">
              <a:lnSpc>
                <a:spcPts val="1609"/>
              </a:lnSpc>
            </a:pPr>
          </a:p>
          <a:p>
            <a:pPr algn="l">
              <a:lnSpc>
                <a:spcPts val="1425"/>
              </a:lnSpc>
            </a:pPr>
            <a:r>
              <a:rPr lang="en-US" b="true" sz="1149">
                <a:solidFill>
                  <a:srgbClr val="000000"/>
                </a:solidFill>
                <a:latin typeface="Glacial Indifference Bold"/>
                <a:ea typeface="Glacial Indifference Bold"/>
                <a:cs typeface="Glacial Indifference Bold"/>
                <a:sym typeface="Glacial Indifference Bold"/>
              </a:rPr>
              <a:t>Leaders: </a:t>
            </a:r>
            <a:r>
              <a:rPr lang="en-US" sz="1149">
                <a:solidFill>
                  <a:srgbClr val="000000"/>
                </a:solidFill>
                <a:latin typeface="Glacial Indifference"/>
                <a:ea typeface="Glacial Indifference"/>
                <a:cs typeface="Glacial Indifference"/>
                <a:sym typeface="Glacial Indifference"/>
              </a:rPr>
              <a:t>Remember to prepare for next week’s INSPIRE meeting by doing the following:</a:t>
            </a:r>
          </a:p>
          <a:p>
            <a:pPr algn="l" marL="248284" indent="-124142" lvl="1">
              <a:lnSpc>
                <a:spcPts val="1425"/>
              </a:lnSpc>
              <a:buFont typeface="Arial"/>
              <a:buChar char="•"/>
            </a:pPr>
            <a:r>
              <a:rPr lang="en-US" sz="1149">
                <a:solidFill>
                  <a:srgbClr val="000000"/>
                </a:solidFill>
                <a:latin typeface="Glacial Indifference"/>
                <a:ea typeface="Glacial Indifference"/>
                <a:cs typeface="Glacial Indifference"/>
                <a:sym typeface="Glacial Indifference"/>
              </a:rPr>
              <a:t>Ask a student leader to prepare to share a faith story.</a:t>
            </a:r>
          </a:p>
          <a:p>
            <a:pPr algn="l" marL="248284" indent="-124142" lvl="1">
              <a:lnSpc>
                <a:spcPts val="1425"/>
              </a:lnSpc>
              <a:buFont typeface="Arial"/>
              <a:buChar char="•"/>
            </a:pPr>
            <a:r>
              <a:rPr lang="en-US" sz="1149">
                <a:solidFill>
                  <a:srgbClr val="000000"/>
                </a:solidFill>
                <a:latin typeface="Glacial Indifference"/>
                <a:ea typeface="Glacial Indifference"/>
                <a:cs typeface="Glacial Indifference"/>
                <a:sym typeface="Glacial Indifference"/>
              </a:rPr>
              <a:t>Ask a student leader to prepare to share the invitation (see INSPIRE Week lesson).</a:t>
            </a:r>
          </a:p>
          <a:p>
            <a:pPr algn="l" marL="248284" indent="-124142" lvl="1">
              <a:lnSpc>
                <a:spcPts val="1425"/>
              </a:lnSpc>
              <a:buFont typeface="Arial"/>
              <a:buChar char="•"/>
            </a:pPr>
            <a:r>
              <a:rPr lang="en-US" sz="1149">
                <a:solidFill>
                  <a:srgbClr val="000000"/>
                </a:solidFill>
                <a:latin typeface="Glacial Indifference"/>
                <a:ea typeface="Glacial Indifference"/>
                <a:cs typeface="Glacial Indifference"/>
                <a:sym typeface="Glacial Indifference"/>
              </a:rPr>
              <a:t>Download and print the RESPONSE Cards from our website or phone app. </a:t>
            </a:r>
          </a:p>
          <a:p>
            <a:pPr algn="l">
              <a:lnSpc>
                <a:spcPts val="1425"/>
              </a:lnSpc>
            </a:pPr>
          </a:p>
        </p:txBody>
      </p:sp>
    </p:spTree>
  </p:cSld>
  <p:clrMapOvr>
    <a:masterClrMapping/>
  </p:clrMapOvr>
</p:sld>
</file>

<file path=ppt/slides/slide4.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grpSp>
        <p:nvGrpSpPr>
          <p:cNvPr name="Group 2" id="2"/>
          <p:cNvGrpSpPr/>
          <p:nvPr/>
        </p:nvGrpSpPr>
        <p:grpSpPr>
          <a:xfrm rot="0">
            <a:off x="-289561" y="-149384"/>
            <a:ext cx="8312830" cy="926624"/>
            <a:chOff x="0" y="0"/>
            <a:chExt cx="2897719" cy="323006"/>
          </a:xfrm>
        </p:grpSpPr>
        <p:sp>
          <p:nvSpPr>
            <p:cNvPr name="Freeform 3" id="3"/>
            <p:cNvSpPr/>
            <p:nvPr/>
          </p:nvSpPr>
          <p:spPr>
            <a:xfrm flipH="false" flipV="false" rot="0">
              <a:off x="0" y="0"/>
              <a:ext cx="2897719" cy="323006"/>
            </a:xfrm>
            <a:custGeom>
              <a:avLst/>
              <a:gdLst/>
              <a:ahLst/>
              <a:cxnLst/>
              <a:rect r="r" b="b" t="t" l="l"/>
              <a:pathLst>
                <a:path h="323006" w="2897719">
                  <a:moveTo>
                    <a:pt x="0" y="0"/>
                  </a:moveTo>
                  <a:lnTo>
                    <a:pt x="2897719" y="0"/>
                  </a:lnTo>
                  <a:lnTo>
                    <a:pt x="2897719" y="323006"/>
                  </a:lnTo>
                  <a:lnTo>
                    <a:pt x="0" y="323006"/>
                  </a:lnTo>
                  <a:close/>
                </a:path>
              </a:pathLst>
            </a:custGeom>
            <a:solidFill>
              <a:srgbClr val="31496A"/>
            </a:solidFill>
          </p:spPr>
        </p:sp>
        <p:sp>
          <p:nvSpPr>
            <p:cNvPr name="TextBox 4" id="4"/>
            <p:cNvSpPr txBox="true"/>
            <p:nvPr/>
          </p:nvSpPr>
          <p:spPr>
            <a:xfrm>
              <a:off x="0" y="-28575"/>
              <a:ext cx="2897719" cy="351581"/>
            </a:xfrm>
            <a:prstGeom prst="rect">
              <a:avLst/>
            </a:prstGeom>
          </p:spPr>
          <p:txBody>
            <a:bodyPr anchor="ctr" rtlCol="false" tIns="50800" lIns="50800" bIns="50800" rIns="50800"/>
            <a:lstStyle/>
            <a:p>
              <a:pPr algn="ctr">
                <a:lnSpc>
                  <a:spcPts val="2100"/>
                </a:lnSpc>
                <a:spcBef>
                  <a:spcPct val="0"/>
                </a:spcBef>
              </a:pPr>
              <a:r>
                <a:rPr lang="en-US" sz="1500">
                  <a:solidFill>
                    <a:srgbClr val="000000"/>
                  </a:solidFill>
                  <a:latin typeface="Canva Sans"/>
                  <a:ea typeface="Canva Sans"/>
                  <a:cs typeface="Canva Sans"/>
                  <a:sym typeface="Canva Sans"/>
                </a:rPr>
                <a:t> </a:t>
              </a:r>
            </a:p>
          </p:txBody>
        </p:sp>
      </p:grpSp>
      <p:grpSp>
        <p:nvGrpSpPr>
          <p:cNvPr name="Group 5" id="5"/>
          <p:cNvGrpSpPr/>
          <p:nvPr/>
        </p:nvGrpSpPr>
        <p:grpSpPr>
          <a:xfrm rot="0">
            <a:off x="-4575885" y="2698203"/>
            <a:ext cx="8312830" cy="357222"/>
            <a:chOff x="0" y="0"/>
            <a:chExt cx="2897719" cy="124522"/>
          </a:xfrm>
        </p:grpSpPr>
        <p:sp>
          <p:nvSpPr>
            <p:cNvPr name="Freeform 6" id="6"/>
            <p:cNvSpPr/>
            <p:nvPr/>
          </p:nvSpPr>
          <p:spPr>
            <a:xfrm flipH="false" flipV="false" rot="0">
              <a:off x="0" y="0"/>
              <a:ext cx="2897719" cy="124522"/>
            </a:xfrm>
            <a:custGeom>
              <a:avLst/>
              <a:gdLst/>
              <a:ahLst/>
              <a:cxnLst/>
              <a:rect r="r" b="b" t="t" l="l"/>
              <a:pathLst>
                <a:path h="124522" w="2897719">
                  <a:moveTo>
                    <a:pt x="0" y="0"/>
                  </a:moveTo>
                  <a:lnTo>
                    <a:pt x="2897719" y="0"/>
                  </a:lnTo>
                  <a:lnTo>
                    <a:pt x="2897719" y="124522"/>
                  </a:lnTo>
                  <a:lnTo>
                    <a:pt x="0" y="124522"/>
                  </a:lnTo>
                  <a:close/>
                </a:path>
              </a:pathLst>
            </a:custGeom>
            <a:solidFill>
              <a:srgbClr val="31496A"/>
            </a:solidFill>
          </p:spPr>
        </p:sp>
        <p:sp>
          <p:nvSpPr>
            <p:cNvPr name="TextBox 7" id="7"/>
            <p:cNvSpPr txBox="true"/>
            <p:nvPr/>
          </p:nvSpPr>
          <p:spPr>
            <a:xfrm>
              <a:off x="0" y="-28575"/>
              <a:ext cx="2897719" cy="153097"/>
            </a:xfrm>
            <a:prstGeom prst="rect">
              <a:avLst/>
            </a:prstGeom>
          </p:spPr>
          <p:txBody>
            <a:bodyPr anchor="ctr" rtlCol="false" tIns="50800" lIns="50800" bIns="50800" rIns="50800"/>
            <a:lstStyle/>
            <a:p>
              <a:pPr algn="ctr">
                <a:lnSpc>
                  <a:spcPts val="2100"/>
                </a:lnSpc>
                <a:spcBef>
                  <a:spcPct val="0"/>
                </a:spcBef>
              </a:pPr>
            </a:p>
          </p:txBody>
        </p:sp>
      </p:grpSp>
      <p:grpSp>
        <p:nvGrpSpPr>
          <p:cNvPr name="Group 8" id="8"/>
          <p:cNvGrpSpPr/>
          <p:nvPr/>
        </p:nvGrpSpPr>
        <p:grpSpPr>
          <a:xfrm rot="0">
            <a:off x="-4575885" y="4541354"/>
            <a:ext cx="8312830" cy="357222"/>
            <a:chOff x="0" y="0"/>
            <a:chExt cx="2897719" cy="124522"/>
          </a:xfrm>
        </p:grpSpPr>
        <p:sp>
          <p:nvSpPr>
            <p:cNvPr name="Freeform 9" id="9"/>
            <p:cNvSpPr/>
            <p:nvPr/>
          </p:nvSpPr>
          <p:spPr>
            <a:xfrm flipH="false" flipV="false" rot="0">
              <a:off x="0" y="0"/>
              <a:ext cx="2897719" cy="124522"/>
            </a:xfrm>
            <a:custGeom>
              <a:avLst/>
              <a:gdLst/>
              <a:ahLst/>
              <a:cxnLst/>
              <a:rect r="r" b="b" t="t" l="l"/>
              <a:pathLst>
                <a:path h="124522" w="2897719">
                  <a:moveTo>
                    <a:pt x="0" y="0"/>
                  </a:moveTo>
                  <a:lnTo>
                    <a:pt x="2897719" y="0"/>
                  </a:lnTo>
                  <a:lnTo>
                    <a:pt x="2897719" y="124522"/>
                  </a:lnTo>
                  <a:lnTo>
                    <a:pt x="0" y="124522"/>
                  </a:lnTo>
                  <a:close/>
                </a:path>
              </a:pathLst>
            </a:custGeom>
            <a:solidFill>
              <a:srgbClr val="31496A"/>
            </a:solidFill>
          </p:spPr>
        </p:sp>
        <p:sp>
          <p:nvSpPr>
            <p:cNvPr name="TextBox 10" id="10"/>
            <p:cNvSpPr txBox="true"/>
            <p:nvPr/>
          </p:nvSpPr>
          <p:spPr>
            <a:xfrm>
              <a:off x="0" y="-28575"/>
              <a:ext cx="2897719" cy="153097"/>
            </a:xfrm>
            <a:prstGeom prst="rect">
              <a:avLst/>
            </a:prstGeom>
          </p:spPr>
          <p:txBody>
            <a:bodyPr anchor="ctr" rtlCol="false" tIns="50800" lIns="50800" bIns="50800" rIns="50800"/>
            <a:lstStyle/>
            <a:p>
              <a:pPr algn="ctr">
                <a:lnSpc>
                  <a:spcPts val="2100"/>
                </a:lnSpc>
                <a:spcBef>
                  <a:spcPct val="0"/>
                </a:spcBef>
              </a:pPr>
            </a:p>
          </p:txBody>
        </p:sp>
      </p:grpSp>
      <p:sp>
        <p:nvSpPr>
          <p:cNvPr name="TextBox 11" id="11"/>
          <p:cNvSpPr txBox="true"/>
          <p:nvPr/>
        </p:nvSpPr>
        <p:spPr>
          <a:xfrm rot="0">
            <a:off x="201271" y="835791"/>
            <a:ext cx="7310809" cy="8569857"/>
          </a:xfrm>
          <a:prstGeom prst="rect">
            <a:avLst/>
          </a:prstGeom>
        </p:spPr>
        <p:txBody>
          <a:bodyPr anchor="t" rtlCol="false" tIns="0" lIns="0" bIns="0" rIns="0">
            <a:spAutoFit/>
          </a:bodyPr>
          <a:lstStyle/>
          <a:p>
            <a:pPr algn="l">
              <a:lnSpc>
                <a:spcPts val="1262"/>
              </a:lnSpc>
            </a:pPr>
          </a:p>
          <a:p>
            <a:pPr algn="l">
              <a:lnSpc>
                <a:spcPts val="1284"/>
              </a:lnSpc>
            </a:pPr>
            <a:r>
              <a:rPr lang="en-US" sz="1200" b="true">
                <a:solidFill>
                  <a:srgbClr val="000000"/>
                </a:solidFill>
                <a:latin typeface="Glacial Indifference Bold"/>
                <a:ea typeface="Glacial Indifference Bold"/>
                <a:cs typeface="Glacial Indifference Bold"/>
                <a:sym typeface="Glacial Indifference Bold"/>
              </a:rPr>
              <a:t>Module 2, Week 4: INSPIRE Week</a:t>
            </a:r>
          </a:p>
          <a:p>
            <a:pPr algn="l">
              <a:lnSpc>
                <a:spcPts val="1284"/>
              </a:lnSpc>
            </a:pPr>
          </a:p>
          <a:p>
            <a:pPr algn="l">
              <a:lnSpc>
                <a:spcPts val="1284"/>
              </a:lnSpc>
            </a:pPr>
            <a:r>
              <a:rPr lang="en-US" sz="1200">
                <a:solidFill>
                  <a:srgbClr val="000000"/>
                </a:solidFill>
                <a:latin typeface="Glacial Indifference"/>
                <a:ea typeface="Glacial Indifference"/>
                <a:cs typeface="Glacial Indifference"/>
                <a:sym typeface="Glacial Indifference"/>
              </a:rPr>
              <a:t>Welcome to our First Priority group! We are so glad you are here [Introduction of student leadership team].</a:t>
            </a:r>
          </a:p>
          <a:p>
            <a:pPr algn="l">
              <a:lnSpc>
                <a:spcPts val="1284"/>
              </a:lnSpc>
            </a:pPr>
          </a:p>
          <a:p>
            <a:pPr algn="l">
              <a:lnSpc>
                <a:spcPts val="1284"/>
              </a:lnSpc>
            </a:pPr>
            <a:r>
              <a:rPr lang="en-US" sz="1200">
                <a:solidFill>
                  <a:srgbClr val="000000"/>
                </a:solidFill>
                <a:latin typeface="Glacial Indifference"/>
                <a:ea typeface="Glacial Indifference"/>
                <a:cs typeface="Glacial Indifference"/>
                <a:sym typeface="Glacial Indifference"/>
              </a:rPr>
              <a:t>We get together every week to talk about God, what He says in the Bible, and discuss different life topics. Even though we are a student-led Christian group, all students are welcome here, no matter their belief system or background. This is a reliable and safe place to make friends and feel connected. </a:t>
            </a:r>
          </a:p>
          <a:p>
            <a:pPr algn="l">
              <a:lnSpc>
                <a:spcPts val="1284"/>
              </a:lnSpc>
            </a:pPr>
          </a:p>
          <a:p>
            <a:pPr algn="l">
              <a:lnSpc>
                <a:spcPts val="1284"/>
              </a:lnSpc>
            </a:pPr>
            <a:r>
              <a:rPr lang="en-US" sz="1200">
                <a:solidFill>
                  <a:srgbClr val="000000"/>
                </a:solidFill>
                <a:latin typeface="Glacial Indifference"/>
                <a:ea typeface="Glacial Indifference"/>
                <a:cs typeface="Glacial Indifference"/>
                <a:sym typeface="Glacial Indifference"/>
              </a:rPr>
              <a:t>Now, let’s open the meeting in prayer [student leader prays].</a:t>
            </a:r>
          </a:p>
          <a:p>
            <a:pPr algn="l">
              <a:lnSpc>
                <a:spcPts val="1284"/>
              </a:lnSpc>
            </a:pPr>
          </a:p>
          <a:p>
            <a:pPr algn="l">
              <a:lnSpc>
                <a:spcPts val="1284"/>
              </a:lnSpc>
            </a:pPr>
          </a:p>
          <a:p>
            <a:pPr algn="l">
              <a:lnSpc>
                <a:spcPts val="1284"/>
              </a:lnSpc>
            </a:pPr>
            <a:r>
              <a:rPr lang="en-US" sz="1200" b="true">
                <a:solidFill>
                  <a:srgbClr val="FFFFFF"/>
                </a:solidFill>
                <a:latin typeface="Glacial Indifference Bold"/>
                <a:ea typeface="Glacial Indifference Bold"/>
                <a:cs typeface="Glacial Indifference Bold"/>
                <a:sym typeface="Glacial Indifference Bold"/>
              </a:rPr>
              <a:t>Introduction of INSPIRE Week: </a:t>
            </a:r>
          </a:p>
          <a:p>
            <a:pPr algn="l">
              <a:lnSpc>
                <a:spcPts val="1284"/>
              </a:lnSpc>
            </a:pPr>
          </a:p>
          <a:p>
            <a:pPr algn="l">
              <a:lnSpc>
                <a:spcPts val="856"/>
              </a:lnSpc>
            </a:pPr>
          </a:p>
          <a:p>
            <a:pPr algn="l">
              <a:lnSpc>
                <a:spcPts val="1284"/>
              </a:lnSpc>
            </a:pPr>
            <a:r>
              <a:rPr lang="en-US" sz="1200">
                <a:solidFill>
                  <a:srgbClr val="000000"/>
                </a:solidFill>
                <a:latin typeface="Glacial Indifference"/>
                <a:ea typeface="Glacial Indifference"/>
                <a:cs typeface="Glacial Indifference"/>
                <a:sym typeface="Glacial Indifference"/>
              </a:rPr>
              <a:t>For the past three weeks, we’ve learned that God is holy, pure, and set apart, and true wisdom comes from trusting Him to define good and evil and following Jesus in faith. </a:t>
            </a:r>
          </a:p>
          <a:p>
            <a:pPr algn="l">
              <a:lnSpc>
                <a:spcPts val="1284"/>
              </a:lnSpc>
            </a:pPr>
          </a:p>
          <a:p>
            <a:pPr algn="l">
              <a:lnSpc>
                <a:spcPts val="1284"/>
              </a:lnSpc>
            </a:pPr>
            <a:r>
              <a:rPr lang="en-US" sz="1200">
                <a:solidFill>
                  <a:srgbClr val="000000"/>
                </a:solidFill>
                <a:latin typeface="Glacial Indifference"/>
                <a:ea typeface="Glacial Indifference"/>
                <a:cs typeface="Glacial Indifference"/>
                <a:sym typeface="Glacial Indifference"/>
              </a:rPr>
              <a:t>This week is INSPIRE Week, when a student leader shares a faith story to encourage us to draw closer to God.</a:t>
            </a:r>
          </a:p>
          <a:p>
            <a:pPr algn="l">
              <a:lnSpc>
                <a:spcPts val="1284"/>
              </a:lnSpc>
            </a:pPr>
          </a:p>
          <a:p>
            <a:pPr algn="l">
              <a:lnSpc>
                <a:spcPts val="1284"/>
              </a:lnSpc>
            </a:pPr>
          </a:p>
          <a:p>
            <a:pPr algn="l">
              <a:lnSpc>
                <a:spcPts val="1284"/>
              </a:lnSpc>
            </a:pPr>
            <a:r>
              <a:rPr lang="en-US" sz="1200" b="true">
                <a:solidFill>
                  <a:srgbClr val="000000"/>
                </a:solidFill>
                <a:latin typeface="Glacial Indifference Bold"/>
                <a:ea typeface="Glacial Indifference Bold"/>
                <a:cs typeface="Glacial Indifference Bold"/>
                <a:sym typeface="Glacial Indifference Bold"/>
              </a:rPr>
              <a:t>Student leader’s faith story NOW</a:t>
            </a:r>
          </a:p>
          <a:p>
            <a:pPr algn="l">
              <a:lnSpc>
                <a:spcPts val="1284"/>
              </a:lnSpc>
            </a:pPr>
          </a:p>
          <a:p>
            <a:pPr algn="l">
              <a:lnSpc>
                <a:spcPts val="1284"/>
              </a:lnSpc>
            </a:pPr>
          </a:p>
          <a:p>
            <a:pPr algn="l">
              <a:lnSpc>
                <a:spcPts val="1284"/>
              </a:lnSpc>
            </a:pPr>
            <a:r>
              <a:rPr lang="en-US" sz="1200" b="true">
                <a:solidFill>
                  <a:srgbClr val="FFFFFF"/>
                </a:solidFill>
                <a:latin typeface="Glacial Indifference Bold"/>
                <a:ea typeface="Glacial Indifference Bold"/>
                <a:cs typeface="Glacial Indifference Bold"/>
                <a:sym typeface="Glacial Indifference Bold"/>
              </a:rPr>
              <a:t>Prayer and invitation:</a:t>
            </a:r>
            <a:r>
              <a:rPr lang="en-US" sz="1200" b="true">
                <a:solidFill>
                  <a:srgbClr val="000000"/>
                </a:solidFill>
                <a:latin typeface="Glacial Indifference Bold"/>
                <a:ea typeface="Glacial Indifference Bold"/>
                <a:cs typeface="Glacial Indifference Bold"/>
                <a:sym typeface="Glacial Indifference Bold"/>
              </a:rPr>
              <a:t> </a:t>
            </a:r>
          </a:p>
          <a:p>
            <a:pPr algn="l">
              <a:lnSpc>
                <a:spcPts val="1284"/>
              </a:lnSpc>
            </a:pPr>
          </a:p>
          <a:p>
            <a:pPr algn="l">
              <a:lnSpc>
                <a:spcPts val="962"/>
              </a:lnSpc>
            </a:pPr>
          </a:p>
          <a:p>
            <a:pPr algn="l">
              <a:lnSpc>
                <a:spcPts val="1284"/>
              </a:lnSpc>
            </a:pPr>
            <a:r>
              <a:rPr lang="en-US" sz="1200">
                <a:solidFill>
                  <a:srgbClr val="000000"/>
                </a:solidFill>
                <a:latin typeface="Glacial Indifference"/>
                <a:ea typeface="Glacial Indifference"/>
                <a:cs typeface="Glacial Indifference"/>
                <a:sym typeface="Glacial Indifference"/>
              </a:rPr>
              <a:t>We will now take a minute to talk to God through prayer. In the quiet of your heart and mind, I invite anyone here who wants to begin a relationship with God through faith in Jesus, to agree in your heart and mind with what I am saying because God hears our private thoughts. I will pray out loud and I invite you to pray this in your head:</a:t>
            </a:r>
          </a:p>
          <a:p>
            <a:pPr algn="l">
              <a:lnSpc>
                <a:spcPts val="1284"/>
              </a:lnSpc>
            </a:pPr>
          </a:p>
          <a:p>
            <a:pPr algn="l">
              <a:lnSpc>
                <a:spcPts val="1284"/>
              </a:lnSpc>
            </a:pPr>
          </a:p>
          <a:p>
            <a:pPr algn="l">
              <a:lnSpc>
                <a:spcPts val="1284"/>
              </a:lnSpc>
            </a:pPr>
            <a:r>
              <a:rPr lang="en-US" sz="1200">
                <a:solidFill>
                  <a:srgbClr val="000000"/>
                </a:solidFill>
                <a:latin typeface="Glacial Indifference"/>
                <a:ea typeface="Glacial Indifference"/>
                <a:cs typeface="Glacial Indifference"/>
                <a:sym typeface="Glacial Indifference"/>
              </a:rPr>
              <a:t>Dear Heavenly Father,</a:t>
            </a:r>
          </a:p>
          <a:p>
            <a:pPr algn="l">
              <a:lnSpc>
                <a:spcPts val="1284"/>
              </a:lnSpc>
            </a:pPr>
          </a:p>
          <a:p>
            <a:pPr algn="l">
              <a:lnSpc>
                <a:spcPts val="1284"/>
              </a:lnSpc>
            </a:pPr>
            <a:r>
              <a:rPr lang="en-US" sz="1200">
                <a:solidFill>
                  <a:srgbClr val="000000"/>
                </a:solidFill>
                <a:latin typeface="Glacial Indifference"/>
                <a:ea typeface="Glacial Indifference"/>
                <a:cs typeface="Glacial Indifference"/>
                <a:sym typeface="Glacial Indifference"/>
              </a:rPr>
              <a:t>I come to you with an open heart. I acknowledge my selfishness and how it has separated me from you. Even though I may not fully understand, I believe that Jesus is the way back to you and want to place my trust in Him today. Help me to turn from doing things my way and release my life over to you. Thank you for promising to hear and answer my prayer.</a:t>
            </a:r>
          </a:p>
          <a:p>
            <a:pPr algn="l">
              <a:lnSpc>
                <a:spcPts val="1284"/>
              </a:lnSpc>
            </a:pPr>
          </a:p>
          <a:p>
            <a:pPr algn="l">
              <a:lnSpc>
                <a:spcPts val="1284"/>
              </a:lnSpc>
            </a:pPr>
            <a:r>
              <a:rPr lang="en-US" sz="1200">
                <a:solidFill>
                  <a:srgbClr val="000000"/>
                </a:solidFill>
                <a:latin typeface="Glacial Indifference"/>
                <a:ea typeface="Glacial Indifference"/>
                <a:cs typeface="Glacial Indifference"/>
                <a:sym typeface="Glacial Indifference"/>
              </a:rPr>
              <a:t>In Jesus Name, I pray. Amen</a:t>
            </a:r>
          </a:p>
          <a:p>
            <a:pPr algn="l">
              <a:lnSpc>
                <a:spcPts val="1284"/>
              </a:lnSpc>
            </a:pPr>
          </a:p>
          <a:p>
            <a:pPr algn="l">
              <a:lnSpc>
                <a:spcPts val="1284"/>
              </a:lnSpc>
            </a:pPr>
          </a:p>
          <a:p>
            <a:pPr algn="l">
              <a:lnSpc>
                <a:spcPts val="1284"/>
              </a:lnSpc>
            </a:pPr>
            <a:r>
              <a:rPr lang="en-US" sz="1200" b="true">
                <a:solidFill>
                  <a:srgbClr val="000000"/>
                </a:solidFill>
                <a:latin typeface="Glacial Indifference Bold"/>
                <a:ea typeface="Glacial Indifference Bold"/>
                <a:cs typeface="Glacial Indifference Bold"/>
                <a:sym typeface="Glacial Indifference Bold"/>
              </a:rPr>
              <a:t>Pass out Response Cards NOW </a:t>
            </a:r>
          </a:p>
          <a:p>
            <a:pPr algn="l">
              <a:lnSpc>
                <a:spcPts val="1284"/>
              </a:lnSpc>
            </a:pPr>
          </a:p>
          <a:p>
            <a:pPr algn="l">
              <a:lnSpc>
                <a:spcPts val="1284"/>
              </a:lnSpc>
            </a:pPr>
          </a:p>
          <a:p>
            <a:pPr algn="l">
              <a:lnSpc>
                <a:spcPts val="1284"/>
              </a:lnSpc>
            </a:pPr>
            <a:r>
              <a:rPr lang="en-US" sz="1200">
                <a:solidFill>
                  <a:srgbClr val="000000"/>
                </a:solidFill>
                <a:latin typeface="Glacial Indifference"/>
                <a:ea typeface="Glacial Indifference"/>
                <a:cs typeface="Glacial Indifference"/>
                <a:sym typeface="Glacial Indifference"/>
              </a:rPr>
              <a:t>If this is your prayer today, know that God welcomes you into His family, and you can begin walking in a new relationship with Him right now. And please join us for next week’s meeting when we will start a new module. </a:t>
            </a:r>
          </a:p>
          <a:p>
            <a:pPr algn="l">
              <a:lnSpc>
                <a:spcPts val="1284"/>
              </a:lnSpc>
            </a:pPr>
          </a:p>
          <a:p>
            <a:pPr algn="l">
              <a:lnSpc>
                <a:spcPts val="1284"/>
              </a:lnSpc>
            </a:pPr>
          </a:p>
          <a:p>
            <a:pPr algn="l">
              <a:lnSpc>
                <a:spcPts val="1284"/>
              </a:lnSpc>
            </a:pPr>
          </a:p>
          <a:p>
            <a:pPr algn="l">
              <a:lnSpc>
                <a:spcPts val="1284"/>
              </a:lnSpc>
            </a:pPr>
            <a:r>
              <a:rPr lang="en-US" sz="1200" b="true">
                <a:solidFill>
                  <a:srgbClr val="000000"/>
                </a:solidFill>
                <a:latin typeface="Glacial Indifference Bold"/>
                <a:ea typeface="Glacial Indifference Bold"/>
                <a:cs typeface="Glacial Indifference Bold"/>
                <a:sym typeface="Glacial Indifference Bold"/>
              </a:rPr>
              <a:t>Challenge:</a:t>
            </a:r>
            <a:r>
              <a:rPr lang="en-US" sz="1200">
                <a:solidFill>
                  <a:srgbClr val="000000"/>
                </a:solidFill>
                <a:latin typeface="Glacial Indifference"/>
                <a:ea typeface="Glacial Indifference"/>
                <a:cs typeface="Glacial Indifference"/>
                <a:sym typeface="Glacial Indifference"/>
              </a:rPr>
              <a:t> Remember to invite your friends to church or youth group. </a:t>
            </a:r>
          </a:p>
          <a:p>
            <a:pPr algn="l">
              <a:lnSpc>
                <a:spcPts val="1248"/>
              </a:lnSpc>
            </a:pPr>
          </a:p>
          <a:p>
            <a:pPr algn="l">
              <a:lnSpc>
                <a:spcPts val="1262"/>
              </a:lnSpc>
            </a:pPr>
          </a:p>
        </p:txBody>
      </p:sp>
      <p:sp>
        <p:nvSpPr>
          <p:cNvPr name="TextBox 12" id="12"/>
          <p:cNvSpPr txBox="true"/>
          <p:nvPr/>
        </p:nvSpPr>
        <p:spPr>
          <a:xfrm rot="0">
            <a:off x="3325999" y="207644"/>
            <a:ext cx="9525" cy="396240"/>
          </a:xfrm>
          <a:prstGeom prst="rect">
            <a:avLst/>
          </a:prstGeom>
        </p:spPr>
        <p:txBody>
          <a:bodyPr anchor="t" rtlCol="false" tIns="0" lIns="0" bIns="0" rIns="0">
            <a:spAutoFit/>
          </a:bodyPr>
          <a:lstStyle/>
          <a:p>
            <a:pPr algn="ctr">
              <a:lnSpc>
                <a:spcPts val="3359"/>
              </a:lnSpc>
            </a:pPr>
          </a:p>
        </p:txBody>
      </p:sp>
      <p:sp>
        <p:nvSpPr>
          <p:cNvPr name="TextBox 13" id="13"/>
          <p:cNvSpPr txBox="true"/>
          <p:nvPr/>
        </p:nvSpPr>
        <p:spPr>
          <a:xfrm rot="0">
            <a:off x="2618685" y="170433"/>
            <a:ext cx="3086993" cy="433451"/>
          </a:xfrm>
          <a:prstGeom prst="rect">
            <a:avLst/>
          </a:prstGeom>
        </p:spPr>
        <p:txBody>
          <a:bodyPr anchor="t" rtlCol="false" tIns="0" lIns="0" bIns="0" rIns="0">
            <a:spAutoFit/>
          </a:bodyPr>
          <a:lstStyle/>
          <a:p>
            <a:pPr algn="ctr">
              <a:lnSpc>
                <a:spcPts val="1791"/>
              </a:lnSpc>
            </a:pPr>
            <a:r>
              <a:rPr lang="en-US" sz="1399">
                <a:solidFill>
                  <a:srgbClr val="FFFFFF"/>
                </a:solidFill>
                <a:latin typeface="Glacial Indifference"/>
                <a:ea typeface="Glacial Indifference"/>
                <a:cs typeface="Glacial Indifference"/>
                <a:sym typeface="Glacial Indifference"/>
              </a:rPr>
              <a:t>First Priority Leaders’ Guide</a:t>
            </a:r>
          </a:p>
          <a:p>
            <a:pPr algn="ctr">
              <a:lnSpc>
                <a:spcPts val="1791"/>
              </a:lnSpc>
            </a:pPr>
            <a:r>
              <a:rPr lang="en-US" sz="1399">
                <a:solidFill>
                  <a:srgbClr val="FFFFFF"/>
                </a:solidFill>
                <a:latin typeface="Glacial Indifference"/>
                <a:ea typeface="Glacial Indifference"/>
                <a:cs typeface="Glacial Indifference"/>
                <a:sym typeface="Glacial Indifference"/>
              </a:rPr>
              <a:t>Module 2: Understanding God’s Holiness</a:t>
            </a:r>
          </a:p>
        </p:txBody>
      </p:sp>
      <p:grpSp>
        <p:nvGrpSpPr>
          <p:cNvPr name="Group 14" id="14"/>
          <p:cNvGrpSpPr/>
          <p:nvPr/>
        </p:nvGrpSpPr>
        <p:grpSpPr>
          <a:xfrm rot="0">
            <a:off x="-61772" y="9488351"/>
            <a:ext cx="8317264" cy="924098"/>
            <a:chOff x="0" y="0"/>
            <a:chExt cx="2899264" cy="322126"/>
          </a:xfrm>
        </p:grpSpPr>
        <p:sp>
          <p:nvSpPr>
            <p:cNvPr name="Freeform 15" id="15"/>
            <p:cNvSpPr/>
            <p:nvPr/>
          </p:nvSpPr>
          <p:spPr>
            <a:xfrm flipH="false" flipV="false" rot="0">
              <a:off x="0" y="0"/>
              <a:ext cx="2899264" cy="322126"/>
            </a:xfrm>
            <a:custGeom>
              <a:avLst/>
              <a:gdLst/>
              <a:ahLst/>
              <a:cxnLst/>
              <a:rect r="r" b="b" t="t" l="l"/>
              <a:pathLst>
                <a:path h="322126" w="2899264">
                  <a:moveTo>
                    <a:pt x="0" y="0"/>
                  </a:moveTo>
                  <a:lnTo>
                    <a:pt x="2899264" y="0"/>
                  </a:lnTo>
                  <a:lnTo>
                    <a:pt x="2899264" y="322126"/>
                  </a:lnTo>
                  <a:lnTo>
                    <a:pt x="0" y="322126"/>
                  </a:lnTo>
                  <a:close/>
                </a:path>
              </a:pathLst>
            </a:custGeom>
            <a:solidFill>
              <a:srgbClr val="31496A"/>
            </a:solidFill>
          </p:spPr>
        </p:sp>
        <p:sp>
          <p:nvSpPr>
            <p:cNvPr name="TextBox 16" id="16"/>
            <p:cNvSpPr txBox="true"/>
            <p:nvPr/>
          </p:nvSpPr>
          <p:spPr>
            <a:xfrm>
              <a:off x="0" y="-28575"/>
              <a:ext cx="2899264" cy="350701"/>
            </a:xfrm>
            <a:prstGeom prst="rect">
              <a:avLst/>
            </a:prstGeom>
          </p:spPr>
          <p:txBody>
            <a:bodyPr anchor="ctr" rtlCol="false" tIns="50800" lIns="50800" bIns="50800" rIns="50800"/>
            <a:lstStyle/>
            <a:p>
              <a:pPr algn="ctr">
                <a:lnSpc>
                  <a:spcPts val="2100"/>
                </a:lnSpc>
                <a:spcBef>
                  <a:spcPct val="0"/>
                </a:spcBef>
              </a:pPr>
            </a:p>
          </p:txBody>
        </p:sp>
      </p:grpSp>
      <p:sp>
        <p:nvSpPr>
          <p:cNvPr name="TextBox 17" id="17"/>
          <p:cNvSpPr txBox="true"/>
          <p:nvPr/>
        </p:nvSpPr>
        <p:spPr>
          <a:xfrm rot="0">
            <a:off x="290484" y="9576028"/>
            <a:ext cx="7152739" cy="337288"/>
          </a:xfrm>
          <a:prstGeom prst="rect">
            <a:avLst/>
          </a:prstGeom>
        </p:spPr>
        <p:txBody>
          <a:bodyPr anchor="t" rtlCol="false" tIns="0" lIns="0" bIns="0" rIns="0">
            <a:spAutoFit/>
          </a:bodyPr>
          <a:lstStyle/>
          <a:p>
            <a:pPr algn="ctr">
              <a:lnSpc>
                <a:spcPts val="1391"/>
              </a:lnSpc>
            </a:pPr>
            <a:r>
              <a:rPr lang="en-US" sz="1086">
                <a:solidFill>
                  <a:srgbClr val="FFFFFF"/>
                </a:solidFill>
                <a:latin typeface="Glacial Indifference"/>
                <a:ea typeface="Glacial Indifference"/>
                <a:cs typeface="Glacial Indifference"/>
                <a:sym typeface="Glacial Indifference"/>
              </a:rPr>
              <a:t>Provided by YCL Programs-First Priority campus groups and cannot be copied, shared, or reproduced without consent from YCL Programs.  info@yclprograms.org</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DAGxMCn8jmk</dc:identifier>
  <dcterms:modified xsi:type="dcterms:W3CDTF">2011-08-01T06:04:30Z</dcterms:modified>
  <cp:revision>1</cp:revision>
  <dc:title>Module 2 Leader's Guide: Holiness Sept. 2025</dc:title>
</cp:coreProperties>
</file>