
<file path=[Content_Types].xml><?xml version="1.0" encoding="utf-8"?>
<Types xmlns="http://schemas.openxmlformats.org/package/2006/content-types">
  <Default ContentType="application/x-fontdata" Extension="fntdata"/>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772400" cy="10058400"/>
  <p:notesSz cx="6858000" cy="9144000"/>
  <p:embeddedFontLst>
    <p:embeddedFont>
      <p:font typeface="Glacial Indifference" charset="1" panose="00000000000000000000"/>
      <p:regular r:id="rId10"/>
    </p:embeddedFont>
    <p:embeddedFont>
      <p:font typeface="Glacial Indifference Bold" charset="1" panose="00000800000000000000"/>
      <p:regular r:id="rId11"/>
    </p:embeddedFont>
    <p:embeddedFont>
      <p:font typeface="Glacial Indifference Italics" charset="1" panose="0000000000000000000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sp>
        <p:nvSpPr>
          <p:cNvPr name="TextBox 6" id="6"/>
          <p:cNvSpPr txBox="true"/>
          <p:nvPr/>
        </p:nvSpPr>
        <p:spPr>
          <a:xfrm rot="0">
            <a:off x="1625354" y="236219"/>
            <a:ext cx="4483001" cy="214376"/>
          </a:xfrm>
          <a:prstGeom prst="rect">
            <a:avLst/>
          </a:prstGeom>
        </p:spPr>
        <p:txBody>
          <a:bodyPr anchor="t" rtlCol="false" tIns="0" lIns="0" bIns="0" rIns="0">
            <a:spAutoFit/>
          </a:bodyPr>
          <a:lstStyle/>
          <a:p>
            <a:pPr algn="ctr">
              <a:lnSpc>
                <a:spcPts val="1791"/>
              </a:lnSpc>
            </a:pPr>
            <a:r>
              <a:rPr lang="en-US" sz="1399">
                <a:solidFill>
                  <a:srgbClr val="FFFFFF"/>
                </a:solidFill>
                <a:latin typeface="Glacial Indifference"/>
                <a:ea typeface="Glacial Indifference"/>
                <a:cs typeface="Glacial Indifference"/>
                <a:sym typeface="Glacial Indifference"/>
              </a:rPr>
              <a:t>YCL </a:t>
            </a:r>
            <a:r>
              <a:rPr lang="en-US" sz="1399">
                <a:solidFill>
                  <a:srgbClr val="FFFFFF"/>
                </a:solidFill>
                <a:latin typeface="Glacial Indifference"/>
                <a:ea typeface="Glacial Indifference"/>
                <a:cs typeface="Glacial Indifference"/>
                <a:sym typeface="Glacial Indifference"/>
              </a:rPr>
              <a:t>Module 5 Lesson: Sanctification, Suffering, and Hope  </a:t>
            </a:r>
          </a:p>
        </p:txBody>
      </p:sp>
      <p:grpSp>
        <p:nvGrpSpPr>
          <p:cNvPr name="Group 7" id="7"/>
          <p:cNvGrpSpPr/>
          <p:nvPr/>
        </p:nvGrpSpPr>
        <p:grpSpPr>
          <a:xfrm rot="0">
            <a:off x="-114300" y="9488351"/>
            <a:ext cx="8001000" cy="684349"/>
            <a:chOff x="0" y="0"/>
            <a:chExt cx="2789020" cy="238553"/>
          </a:xfrm>
        </p:grpSpPr>
        <p:sp>
          <p:nvSpPr>
            <p:cNvPr name="Freeform 8" id="8"/>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9" id="9"/>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10" id="10"/>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1" id="11"/>
          <p:cNvSpPr txBox="true"/>
          <p:nvPr/>
        </p:nvSpPr>
        <p:spPr>
          <a:xfrm rot="0">
            <a:off x="239164" y="905510"/>
            <a:ext cx="7425236" cy="8169973"/>
          </a:xfrm>
          <a:prstGeom prst="rect">
            <a:avLst/>
          </a:prstGeom>
        </p:spPr>
        <p:txBody>
          <a:bodyPr anchor="t" rtlCol="false" tIns="0" lIns="0" bIns="0" rIns="0">
            <a:spAutoFit/>
          </a:bodyPr>
          <a:lstStyle/>
          <a:p>
            <a:pPr algn="l">
              <a:lnSpc>
                <a:spcPts val="1679"/>
              </a:lnSpc>
              <a:spcBef>
                <a:spcPct val="0"/>
              </a:spcBef>
            </a:pPr>
          </a:p>
          <a:p>
            <a:pPr algn="l">
              <a:lnSpc>
                <a:spcPts val="1540"/>
              </a:lnSpc>
              <a:spcBef>
                <a:spcPct val="0"/>
              </a:spcBef>
            </a:pPr>
            <a:r>
              <a:rPr lang="en-US" b="true" sz="1100">
                <a:solidFill>
                  <a:srgbClr val="000000"/>
                </a:solidFill>
                <a:latin typeface="Glacial Indifference Bold"/>
                <a:ea typeface="Glacial Indifference Bold"/>
                <a:cs typeface="Glacial Indifference Bold"/>
                <a:sym typeface="Glacial Indifference Bold"/>
              </a:rPr>
              <a:t>Module Overview:</a:t>
            </a:r>
            <a:r>
              <a:rPr lang="en-US" sz="1100">
                <a:solidFill>
                  <a:srgbClr val="000000"/>
                </a:solidFill>
                <a:latin typeface="Glacial Indifference"/>
                <a:ea typeface="Glacial Indifference"/>
                <a:cs typeface="Glacial Indifference"/>
                <a:sym typeface="Glacial Indifference"/>
              </a:rPr>
              <a:t> </a:t>
            </a:r>
          </a:p>
          <a:p>
            <a:pPr algn="l">
              <a:lnSpc>
                <a:spcPts val="1540"/>
              </a:lnSpc>
              <a:spcBef>
                <a:spcPct val="0"/>
              </a:spcBef>
            </a:pPr>
            <a:r>
              <a:rPr lang="en-US" sz="1100">
                <a:solidFill>
                  <a:srgbClr val="000000"/>
                </a:solidFill>
                <a:latin typeface="Glacial Indifference"/>
                <a:ea typeface="Glacial Indifference"/>
                <a:cs typeface="Glacial Indifference"/>
                <a:sym typeface="Glacial Indifference"/>
              </a:rPr>
              <a:t>In this module, we will discuss the meaning and purpose of sanctification, how God allows suffering as a part of the process, and how to have trust, patience, and hope.</a:t>
            </a:r>
          </a:p>
          <a:p>
            <a:pPr algn="l">
              <a:lnSpc>
                <a:spcPts val="1540"/>
              </a:lnSpc>
              <a:spcBef>
                <a:spcPct val="0"/>
              </a:spcBef>
            </a:pPr>
            <a:r>
              <a:rPr lang="en-US" sz="1100">
                <a:solidFill>
                  <a:srgbClr val="000000"/>
                </a:solidFill>
                <a:latin typeface="Glacial Indifference"/>
                <a:ea typeface="Glacial Indifference"/>
                <a:cs typeface="Glacial Indifference"/>
                <a:sym typeface="Glacial Indifference"/>
              </a:rPr>
              <a:t> </a:t>
            </a: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Module 5,</a:t>
            </a:r>
            <a:r>
              <a:rPr lang="en-US" sz="1100">
                <a:solidFill>
                  <a:srgbClr val="000000"/>
                </a:solidFill>
                <a:latin typeface="Glacial Indifference"/>
                <a:ea typeface="Glacial Indifference"/>
                <a:cs typeface="Glacial Indifference"/>
                <a:sym typeface="Glacial Indifference"/>
              </a:rPr>
              <a:t> </a:t>
            </a:r>
            <a:r>
              <a:rPr lang="en-US" b="true" sz="1100">
                <a:solidFill>
                  <a:srgbClr val="000000"/>
                </a:solidFill>
                <a:latin typeface="Glacial Indifference Bold"/>
                <a:ea typeface="Glacial Indifference Bold"/>
                <a:cs typeface="Glacial Indifference Bold"/>
                <a:sym typeface="Glacial Indifference Bold"/>
              </a:rPr>
              <a:t>Week 1: Understanding the Meaning and Process of Sanctification</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In </a:t>
            </a:r>
            <a:r>
              <a:rPr lang="en-US" b="true" sz="1100">
                <a:solidFill>
                  <a:srgbClr val="000000"/>
                </a:solidFill>
                <a:latin typeface="Glacial Indifference Bold"/>
                <a:ea typeface="Glacial Indifference Bold"/>
                <a:cs typeface="Glacial Indifference Bold"/>
                <a:sym typeface="Glacial Indifference Bold"/>
              </a:rPr>
              <a:t>1 Thessalonians 4:3</a:t>
            </a:r>
            <a:r>
              <a:rPr lang="en-US" sz="1100">
                <a:solidFill>
                  <a:srgbClr val="000000"/>
                </a:solidFill>
                <a:latin typeface="Glacial Indifference"/>
                <a:ea typeface="Glacial Indifference"/>
                <a:cs typeface="Glacial Indifference"/>
                <a:sym typeface="Glacial Indifference"/>
              </a:rPr>
              <a:t>, we learn that it is God’s will for His children to be set apart from the world's ways and for them to become pure and holy like Jesus. The process known as sanctification is when God shapes our character, desires, and actions over time to be reflect His nature and character.</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1. In </a:t>
            </a:r>
            <a:r>
              <a:rPr lang="en-US" b="true" sz="1100">
                <a:solidFill>
                  <a:srgbClr val="000000"/>
                </a:solidFill>
                <a:latin typeface="Glacial Indifference Bold"/>
                <a:ea typeface="Glacial Indifference Bold"/>
                <a:cs typeface="Glacial Indifference Bold"/>
                <a:sym typeface="Glacial Indifference Bold"/>
              </a:rPr>
              <a:t>1 Thessalonians 5:3</a:t>
            </a:r>
            <a:r>
              <a:rPr lang="en-US" sz="1100">
                <a:solidFill>
                  <a:srgbClr val="000000"/>
                </a:solidFill>
                <a:latin typeface="Glacial Indifference"/>
                <a:ea typeface="Glacial Indifference"/>
                <a:cs typeface="Glacial Indifference"/>
                <a:sym typeface="Glacial Indifference"/>
              </a:rPr>
              <a:t> we read: </a:t>
            </a:r>
            <a:r>
              <a:rPr lang="en-US" sz="1100" i="true">
                <a:solidFill>
                  <a:srgbClr val="000000"/>
                </a:solidFill>
                <a:latin typeface="Glacial Indifference Italics"/>
                <a:ea typeface="Glacial Indifference Italics"/>
                <a:cs typeface="Glacial Indifference Italics"/>
                <a:sym typeface="Glacial Indifference Italics"/>
              </a:rPr>
              <a:t>We pray that God himself, the God of peace, will make you pure—belonging only to him. We pray that your whole self—spirit, soul, and body—will be kept safe and be blameless when our Lord Jesus Christ comes.</a:t>
            </a: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Question:</a:t>
            </a:r>
            <a:r>
              <a:rPr lang="en-US" sz="1100">
                <a:solidFill>
                  <a:srgbClr val="000000"/>
                </a:solidFill>
                <a:latin typeface="Glacial Indifference"/>
                <a:ea typeface="Glacial Indifference"/>
                <a:cs typeface="Glacial Indifference"/>
                <a:sym typeface="Glacial Indifference"/>
              </a:rPr>
              <a:t> According to this verse, how do we become pure and what is considered the “whole self”? </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2. </a:t>
            </a:r>
            <a:r>
              <a:rPr lang="en-US" b="true" sz="1100">
                <a:solidFill>
                  <a:srgbClr val="000000"/>
                </a:solidFill>
                <a:latin typeface="Glacial Indifference Bold"/>
                <a:ea typeface="Glacial Indifference Bold"/>
                <a:cs typeface="Glacial Indifference Bold"/>
                <a:sym typeface="Glacial Indifference Bold"/>
              </a:rPr>
              <a:t>Romans 8:29a</a:t>
            </a:r>
            <a:r>
              <a:rPr lang="en-US" sz="1100">
                <a:solidFill>
                  <a:srgbClr val="000000"/>
                </a:solidFill>
                <a:latin typeface="Glacial Indifference"/>
                <a:ea typeface="Glacial Indifference"/>
                <a:cs typeface="Glacial Indifference"/>
                <a:sym typeface="Glacial Indifference"/>
              </a:rPr>
              <a:t> explains the purpose of sanctification in the life of a believer: </a:t>
            </a:r>
            <a:r>
              <a:rPr lang="en-US" sz="1100" i="true">
                <a:solidFill>
                  <a:srgbClr val="000000"/>
                </a:solidFill>
                <a:latin typeface="Glacial Indifference Italics"/>
                <a:ea typeface="Glacial Indifference Italics"/>
                <a:cs typeface="Glacial Indifference Italics"/>
                <a:sym typeface="Glacial Indifference Italics"/>
              </a:rPr>
              <a:t>God knew what He was doing from the very beginning. He decided from the outset to shape the lives of those who love him along the same lines as the life of his Son, Jesus. The Son stands first in the line of humanity He restored. We see the original and intended shape of our lives there in Jesus…</a:t>
            </a: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Question:</a:t>
            </a:r>
            <a:r>
              <a:rPr lang="en-US" sz="1100">
                <a:solidFill>
                  <a:srgbClr val="000000"/>
                </a:solidFill>
                <a:latin typeface="Glacial Indifference"/>
                <a:ea typeface="Glacial Indifference"/>
                <a:cs typeface="Glacial Indifference"/>
                <a:sym typeface="Glacial Indifference"/>
              </a:rPr>
              <a:t> Who stands first in the “restored” line of humanity and how do we know what the original and intended shape of our lives should be? </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3. In </a:t>
            </a:r>
            <a:r>
              <a:rPr lang="en-US" b="true" sz="1100">
                <a:solidFill>
                  <a:srgbClr val="000000"/>
                </a:solidFill>
                <a:latin typeface="Glacial Indifference Bold"/>
                <a:ea typeface="Glacial Indifference Bold"/>
                <a:cs typeface="Glacial Indifference Bold"/>
                <a:sym typeface="Glacial Indifference Bold"/>
              </a:rPr>
              <a:t>1 Corinthians 1:30</a:t>
            </a:r>
            <a:r>
              <a:rPr lang="en-US" sz="1100">
                <a:solidFill>
                  <a:srgbClr val="000000"/>
                </a:solidFill>
                <a:latin typeface="Glacial Indifference"/>
                <a:ea typeface="Glacial Indifference"/>
                <a:cs typeface="Glacial Indifference"/>
                <a:sym typeface="Glacial Indifference"/>
              </a:rPr>
              <a:t>, we read: </a:t>
            </a:r>
            <a:r>
              <a:rPr lang="en-US" sz="1100" i="true">
                <a:solidFill>
                  <a:srgbClr val="000000"/>
                </a:solidFill>
                <a:latin typeface="Glacial Indifference Italics"/>
                <a:ea typeface="Glacial Indifference Italics"/>
                <a:cs typeface="Glacial Indifference Italics"/>
                <a:sym typeface="Glacial Indifference Italics"/>
              </a:rPr>
              <a:t>It is God who has made you part of Christ Jesus. And Christ has become for us wisdom from God. He is the reason we are right with God and pure enough to be in his presence. Christ is the one who set us free from sin.</a:t>
            </a: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Question:</a:t>
            </a:r>
            <a:r>
              <a:rPr lang="en-US" sz="1100">
                <a:solidFill>
                  <a:srgbClr val="000000"/>
                </a:solidFill>
                <a:latin typeface="Glacial Indifference"/>
                <a:ea typeface="Glacial Indifference"/>
                <a:cs typeface="Glacial Indifference"/>
                <a:sym typeface="Glacial Indifference"/>
              </a:rPr>
              <a:t> According to this verse, who sets us free from sin and why do we need to be “purified” of sin? </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4. In </a:t>
            </a:r>
            <a:r>
              <a:rPr lang="en-US" b="true" sz="1100">
                <a:solidFill>
                  <a:srgbClr val="000000"/>
                </a:solidFill>
                <a:latin typeface="Glacial Indifference Bold"/>
                <a:ea typeface="Glacial Indifference Bold"/>
                <a:cs typeface="Glacial Indifference Bold"/>
                <a:sym typeface="Glacial Indifference Bold"/>
              </a:rPr>
              <a:t>Galatians 5:16 &amp; 17</a:t>
            </a:r>
            <a:r>
              <a:rPr lang="en-US" sz="1100">
                <a:solidFill>
                  <a:srgbClr val="000000"/>
                </a:solidFill>
                <a:latin typeface="Glacial Indifference"/>
                <a:ea typeface="Glacial Indifference"/>
                <a:cs typeface="Glacial Indifference"/>
                <a:sym typeface="Glacial Indifference"/>
              </a:rPr>
              <a:t> we are advised to follow </a:t>
            </a:r>
            <a:r>
              <a:rPr lang="en-US" sz="1100" i="true">
                <a:solidFill>
                  <a:srgbClr val="000000"/>
                </a:solidFill>
                <a:latin typeface="Glacial Indifference Italics"/>
                <a:ea typeface="Glacial Indifference Italics"/>
                <a:cs typeface="Glacial Indifference Italics"/>
                <a:sym typeface="Glacial Indifference Italics"/>
              </a:rPr>
              <a:t>“the Holy Spirit’s instructions. He will tell you where to go and what to do, and then you won’t always be doing the wrong things your evil nature wants you to. For we naturally love to do evil things that are just the opposite from the things that the Holy Spirit tells us to do…these two forces within us are constantly fighting each other to win control over us…”</a:t>
            </a: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Question:</a:t>
            </a:r>
            <a:r>
              <a:rPr lang="en-US" sz="1100">
                <a:solidFill>
                  <a:srgbClr val="000000"/>
                </a:solidFill>
                <a:latin typeface="Glacial Indifference"/>
                <a:ea typeface="Glacial Indifference"/>
                <a:cs typeface="Glacial Indifference"/>
                <a:sym typeface="Glacial Indifference"/>
              </a:rPr>
              <a:t> According to these verses, what two forces are constantly fighting each other to win the hearts and minds of believers? </a:t>
            </a:r>
          </a:p>
          <a:p>
            <a:pPr algn="l">
              <a:lnSpc>
                <a:spcPts val="1419"/>
              </a:lnSpc>
            </a:pP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Let’s Talk About It:</a:t>
            </a:r>
          </a:p>
          <a:p>
            <a:pPr algn="l">
              <a:lnSpc>
                <a:spcPts val="1419"/>
              </a:lnSpc>
            </a:pPr>
          </a:p>
          <a:p>
            <a:pPr algn="l">
              <a:lnSpc>
                <a:spcPts val="1419"/>
              </a:lnSpc>
            </a:pPr>
            <a:r>
              <a:rPr lang="en-US" sz="1100">
                <a:solidFill>
                  <a:srgbClr val="000000"/>
                </a:solidFill>
                <a:latin typeface="Glacial Indifference"/>
                <a:ea typeface="Glacial Indifference"/>
                <a:cs typeface="Glacial Indifference"/>
                <a:sym typeface="Glacial Indifference"/>
              </a:rPr>
              <a:t>• How is sanctification different from simply trying to be a “better person”?</a:t>
            </a:r>
          </a:p>
          <a:p>
            <a:pPr algn="l">
              <a:lnSpc>
                <a:spcPts val="1419"/>
              </a:lnSpc>
            </a:pPr>
            <a:r>
              <a:rPr lang="en-US" sz="1100">
                <a:solidFill>
                  <a:srgbClr val="000000"/>
                </a:solidFill>
                <a:latin typeface="Glacial Indifference"/>
                <a:ea typeface="Glacial Indifference"/>
                <a:cs typeface="Glacial Indifference"/>
                <a:sym typeface="Glacial Indifference"/>
              </a:rPr>
              <a:t>• Who initiates and carries out the process of sanctification, and why does this matter?</a:t>
            </a:r>
          </a:p>
          <a:p>
            <a:pPr algn="l">
              <a:lnSpc>
                <a:spcPts val="1419"/>
              </a:lnSpc>
            </a:pPr>
            <a:r>
              <a:rPr lang="en-US" sz="1100">
                <a:solidFill>
                  <a:srgbClr val="000000"/>
                </a:solidFill>
                <a:latin typeface="Glacial Indifference"/>
                <a:ea typeface="Glacial Indifference"/>
                <a:cs typeface="Glacial Indifference"/>
                <a:sym typeface="Glacial Indifference"/>
              </a:rPr>
              <a:t>• What areas of life does sanctification affect — behavior, thoughts, relationships, identity?</a:t>
            </a:r>
          </a:p>
          <a:p>
            <a:pPr algn="l">
              <a:lnSpc>
                <a:spcPts val="1419"/>
              </a:lnSpc>
            </a:pPr>
          </a:p>
          <a:p>
            <a:pPr algn="l">
              <a:lnSpc>
                <a:spcPts val="1419"/>
              </a:lnSpc>
            </a:pPr>
            <a:r>
              <a:rPr lang="en-US" b="true" sz="1100">
                <a:solidFill>
                  <a:srgbClr val="000000"/>
                </a:solidFill>
                <a:latin typeface="Glacial Indifference Bold"/>
                <a:ea typeface="Glacial Indifference Bold"/>
                <a:cs typeface="Glacial Indifference Bold"/>
                <a:sym typeface="Glacial Indifference Bold"/>
              </a:rPr>
              <a:t>Challenge:</a:t>
            </a:r>
            <a:r>
              <a:rPr lang="en-US" sz="1100">
                <a:solidFill>
                  <a:srgbClr val="000000"/>
                </a:solidFill>
                <a:latin typeface="Glacial Indifference"/>
                <a:ea typeface="Glacial Indifference"/>
                <a:cs typeface="Glacial Indifference"/>
                <a:sym typeface="Glacial Indifference"/>
              </a:rPr>
              <a:t> For the next four days, read chapters 1, 8, 10, and 14 from the book of John in the New Testament of the Bible to understand the life and nature of Jesus.</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673351" y="217169"/>
            <a:ext cx="4387007" cy="240665"/>
          </a:xfrm>
          <a:prstGeom prst="rect">
            <a:avLst/>
          </a:prstGeom>
        </p:spPr>
        <p:txBody>
          <a:bodyPr anchor="t" rtlCol="false" tIns="0" lIns="0" bIns="0" rIns="0">
            <a:spAutoFit/>
          </a:bodyPr>
          <a:lstStyle/>
          <a:p>
            <a:pPr algn="ctr">
              <a:lnSpc>
                <a:spcPts val="1959"/>
              </a:lnSpc>
              <a:spcBef>
                <a:spcPct val="0"/>
              </a:spcBef>
            </a:pPr>
            <a:r>
              <a:rPr lang="en-US" sz="1399">
                <a:solidFill>
                  <a:srgbClr val="FFFFFF"/>
                </a:solidFill>
                <a:latin typeface="Glacial Indifference"/>
                <a:ea typeface="Glacial Indifference"/>
                <a:cs typeface="Glacial Indifference"/>
                <a:sym typeface="Glacial Indifference"/>
              </a:rPr>
              <a:t>YCL Module 5 Lesson: Suffering, Sanctification, and Hope</a:t>
            </a:r>
          </a:p>
        </p:txBody>
      </p:sp>
      <p:sp>
        <p:nvSpPr>
          <p:cNvPr name="TextBox 11" id="11"/>
          <p:cNvSpPr txBox="true"/>
          <p:nvPr/>
        </p:nvSpPr>
        <p:spPr>
          <a:xfrm rot="0">
            <a:off x="180472" y="1031966"/>
            <a:ext cx="7372763" cy="7975410"/>
          </a:xfrm>
          <a:prstGeom prst="rect">
            <a:avLst/>
          </a:prstGeom>
        </p:spPr>
        <p:txBody>
          <a:bodyPr anchor="t" rtlCol="false" tIns="0" lIns="0" bIns="0" rIns="0">
            <a:spAutoFit/>
          </a:bodyPr>
          <a:lstStyle/>
          <a:p>
            <a:pPr algn="l">
              <a:lnSpc>
                <a:spcPts val="1402"/>
              </a:lnSpc>
            </a:pPr>
            <a:r>
              <a:rPr lang="en-US" sz="1149" b="true">
                <a:solidFill>
                  <a:srgbClr val="000000"/>
                </a:solidFill>
                <a:latin typeface="Glacial Indifference Bold"/>
                <a:ea typeface="Glacial Indifference Bold"/>
                <a:cs typeface="Glacial Indifference Bold"/>
                <a:sym typeface="Glacial Indifference Bold"/>
              </a:rPr>
              <a:t>Module 5, </a:t>
            </a:r>
            <a:r>
              <a:rPr lang="en-US" b="true" sz="1149">
                <a:solidFill>
                  <a:srgbClr val="000000"/>
                </a:solidFill>
                <a:latin typeface="Glacial Indifference Bold"/>
                <a:ea typeface="Glacial Indifference Bold"/>
                <a:cs typeface="Glacial Indifference Bold"/>
                <a:sym typeface="Glacial Indifference Bold"/>
              </a:rPr>
              <a:t>Week 2: How suffering shapes our faith</a:t>
            </a:r>
          </a:p>
          <a:p>
            <a:pPr algn="l">
              <a:lnSpc>
                <a:spcPts val="1609"/>
              </a:lnSpc>
              <a:spcBef>
                <a:spcPct val="0"/>
              </a:spcBef>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Last week, we talked about the process of God shaping His children to be like Jesus in holiness and purity. This week, we will talk about suffering, which is unavoidable in life. Whether it be emotional and/or physical suffering, we can trust God to be with us through it. </a:t>
            </a:r>
          </a:p>
          <a:p>
            <a:pPr algn="l">
              <a:lnSpc>
                <a:spcPts val="1609"/>
              </a:lnSpc>
              <a:spcBef>
                <a:spcPct val="0"/>
              </a:spcBef>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1. </a:t>
            </a:r>
            <a:r>
              <a:rPr lang="en-US" b="true" sz="1149">
                <a:solidFill>
                  <a:srgbClr val="000000"/>
                </a:solidFill>
                <a:latin typeface="Glacial Indifference Bold"/>
                <a:ea typeface="Glacial Indifference Bold"/>
                <a:cs typeface="Glacial Indifference Bold"/>
                <a:sym typeface="Glacial Indifference Bold"/>
              </a:rPr>
              <a:t>Romans 5:3-5</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We are happy even when we have troubles and pain. That is because we know that those troubles help us to become patient and strong. And when we remain strong, we show that we trust God. When we trust God like that, it causes us to hope for God's help. And when we hope like that, it will not disappoint us.</a:t>
            </a:r>
          </a:p>
          <a:p>
            <a:pPr algn="l">
              <a:lnSpc>
                <a:spcPts val="1609"/>
              </a:lnSpc>
              <a:spcBef>
                <a:spcPct val="0"/>
              </a:spcBef>
            </a:pP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how does suffering help us to trust God? </a:t>
            </a:r>
          </a:p>
          <a:p>
            <a:pPr algn="l">
              <a:lnSpc>
                <a:spcPts val="1609"/>
              </a:lnSpc>
              <a:spcBef>
                <a:spcPct val="0"/>
              </a:spcBef>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2. </a:t>
            </a:r>
            <a:r>
              <a:rPr lang="en-US" b="true" sz="1149">
                <a:solidFill>
                  <a:srgbClr val="000000"/>
                </a:solidFill>
                <a:latin typeface="Glacial Indifference Bold"/>
                <a:ea typeface="Glacial Indifference Bold"/>
                <a:cs typeface="Glacial Indifference Bold"/>
                <a:sym typeface="Glacial Indifference Bold"/>
              </a:rPr>
              <a:t>James 1:2-4</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Dear brothers, is your life full of difficulties and temptations? Then be happy, for when the way is rough, your patience has a chance to grow. So let it grow, and don’t try to squirm out of your problems. For when your patience is finally in full bloom, then you will be ready for anything, strong in character, full and complete.</a:t>
            </a:r>
          </a:p>
          <a:p>
            <a:pPr algn="l">
              <a:lnSpc>
                <a:spcPts val="1609"/>
              </a:lnSpc>
              <a:spcBef>
                <a:spcPct val="0"/>
              </a:spcBef>
            </a:pP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During difficult or painful times, how is it possible to have patience? </a:t>
            </a:r>
          </a:p>
          <a:p>
            <a:pPr algn="l">
              <a:lnSpc>
                <a:spcPts val="1609"/>
              </a:lnSpc>
              <a:spcBef>
                <a:spcPct val="0"/>
              </a:spcBef>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3. </a:t>
            </a:r>
            <a:r>
              <a:rPr lang="en-US" b="true" sz="1149">
                <a:solidFill>
                  <a:srgbClr val="000000"/>
                </a:solidFill>
                <a:latin typeface="Glacial Indifference Bold"/>
                <a:ea typeface="Glacial Indifference Bold"/>
                <a:cs typeface="Glacial Indifference Bold"/>
                <a:sym typeface="Glacial Indifference Bold"/>
              </a:rPr>
              <a:t>John 16:33 </a:t>
            </a:r>
            <a:r>
              <a:rPr lang="en-US" sz="1149">
                <a:solidFill>
                  <a:srgbClr val="000000"/>
                </a:solidFill>
                <a:latin typeface="Glacial Indifference"/>
                <a:ea typeface="Glacial Indifference"/>
                <a:cs typeface="Glacial Indifference"/>
                <a:sym typeface="Glacial Indifference"/>
              </a:rPr>
              <a:t>tells us that if we trust in Jesus, we can have peace even when we are suffering, and </a:t>
            </a:r>
            <a:r>
              <a:rPr lang="en-US" b="true" sz="1149">
                <a:solidFill>
                  <a:srgbClr val="000000"/>
                </a:solidFill>
                <a:latin typeface="Glacial Indifference Bold"/>
                <a:ea typeface="Glacial Indifference Bold"/>
                <a:cs typeface="Glacial Indifference Bold"/>
                <a:sym typeface="Glacial Indifference Bold"/>
              </a:rPr>
              <a:t>Romans 8:28</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We know that God causes all things to work together for good to those who love God, to those who are called according to His purpose.</a:t>
            </a:r>
          </a:p>
          <a:p>
            <a:pPr algn="l">
              <a:lnSpc>
                <a:spcPts val="1609"/>
              </a:lnSpc>
              <a:spcBef>
                <a:spcPct val="0"/>
              </a:spcBef>
            </a:pP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What promises from God are contained in these verses? </a:t>
            </a:r>
          </a:p>
          <a:p>
            <a:pPr algn="l">
              <a:lnSpc>
                <a:spcPts val="1609"/>
              </a:lnSpc>
              <a:spcBef>
                <a:spcPct val="0"/>
              </a:spcBef>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4. </a:t>
            </a:r>
            <a:r>
              <a:rPr lang="en-US" b="true" sz="1149">
                <a:solidFill>
                  <a:srgbClr val="000000"/>
                </a:solidFill>
                <a:latin typeface="Glacial Indifference Bold"/>
                <a:ea typeface="Glacial Indifference Bold"/>
                <a:cs typeface="Glacial Indifference Bold"/>
                <a:sym typeface="Glacial Indifference Bold"/>
              </a:rPr>
              <a:t>2 Corinthians 4:16-17 </a:t>
            </a:r>
            <a:r>
              <a:rPr lang="en-US" sz="1149">
                <a:solidFill>
                  <a:srgbClr val="000000"/>
                </a:solidFill>
                <a:latin typeface="Glacial Indifference"/>
                <a:ea typeface="Glacial Indifference"/>
                <a:cs typeface="Glacial Indifference"/>
                <a:sym typeface="Glacial Indifference"/>
              </a:rPr>
              <a:t>reads: </a:t>
            </a:r>
            <a:r>
              <a:rPr lang="en-US" sz="1149" i="true">
                <a:solidFill>
                  <a:srgbClr val="000000"/>
                </a:solidFill>
                <a:latin typeface="Glacial Indifference Italics"/>
                <a:ea typeface="Glacial Indifference Italics"/>
                <a:cs typeface="Glacial Indifference Italics"/>
                <a:sym typeface="Glacial Indifference Italics"/>
              </a:rPr>
              <a:t>Yes, our bodies are getting older and weaker. But our spirits are becoming stronger every day! We have these little troubles that continue for a short time. But as a result, we will receive the great things that God has prepared for us. Those great things are much more important than our little troubles. And God's great things will continue forever!</a:t>
            </a:r>
          </a:p>
          <a:p>
            <a:pPr algn="l">
              <a:lnSpc>
                <a:spcPts val="1609"/>
              </a:lnSpc>
              <a:spcBef>
                <a:spcPct val="0"/>
              </a:spcBef>
            </a:pP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How do these verses encourage us and give us hope, even when we are suffering emotionally or physically? </a:t>
            </a: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 </a:t>
            </a: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Let’s Talk About It:</a:t>
            </a: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 Why does suffering produce a deeper reliance on God?</a:t>
            </a: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 How can suffering reveal what we truly trust?</a:t>
            </a: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 How does suffering shape us and reflect the heart of Jesus to the world?</a:t>
            </a: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 What dangers exist if we interpret suffering as abandonment by God?</a:t>
            </a:r>
          </a:p>
          <a:p>
            <a:pPr algn="l">
              <a:lnSpc>
                <a:spcPts val="1609"/>
              </a:lnSpc>
              <a:spcBef>
                <a:spcPct val="0"/>
              </a:spcBef>
            </a:pPr>
          </a:p>
          <a:p>
            <a:pPr algn="l">
              <a:lnSpc>
                <a:spcPts val="1609"/>
              </a:lnSpc>
              <a:spcBef>
                <a:spcPct val="0"/>
              </a:spcBef>
            </a:pPr>
            <a:r>
              <a:rPr lang="en-US" b="true" sz="1149">
                <a:solidFill>
                  <a:srgbClr val="000000"/>
                </a:solidFill>
                <a:latin typeface="Glacial Indifference Bold"/>
                <a:ea typeface="Glacial Indifference Bold"/>
                <a:cs typeface="Glacial Indifference Bold"/>
                <a:sym typeface="Glacial Indifference Bold"/>
              </a:rPr>
              <a:t>Challenge: </a:t>
            </a:r>
            <a:r>
              <a:rPr lang="en-US" sz="1149">
                <a:solidFill>
                  <a:srgbClr val="000000"/>
                </a:solidFill>
                <a:latin typeface="Glacial Indifference"/>
                <a:ea typeface="Glacial Indifference"/>
                <a:cs typeface="Glacial Indifference"/>
                <a:sym typeface="Glacial Indifference"/>
              </a:rPr>
              <a:t>Consider a past hardship that later produced deeper faith in God. Reflect on what changed because of it.</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673351" y="217169"/>
            <a:ext cx="4387007" cy="240665"/>
          </a:xfrm>
          <a:prstGeom prst="rect">
            <a:avLst/>
          </a:prstGeom>
        </p:spPr>
        <p:txBody>
          <a:bodyPr anchor="t" rtlCol="false" tIns="0" lIns="0" bIns="0" rIns="0">
            <a:spAutoFit/>
          </a:bodyPr>
          <a:lstStyle/>
          <a:p>
            <a:pPr algn="ctr">
              <a:lnSpc>
                <a:spcPts val="1959"/>
              </a:lnSpc>
              <a:spcBef>
                <a:spcPct val="0"/>
              </a:spcBef>
            </a:pPr>
            <a:r>
              <a:rPr lang="en-US" sz="1399">
                <a:solidFill>
                  <a:srgbClr val="FFFFFF"/>
                </a:solidFill>
                <a:latin typeface="Glacial Indifference"/>
                <a:ea typeface="Glacial Indifference"/>
                <a:cs typeface="Glacial Indifference"/>
                <a:sym typeface="Glacial Indifference"/>
              </a:rPr>
              <a:t>YCL Module 5 Lesson: Suffering, Sanctification, and Hope</a:t>
            </a:r>
          </a:p>
        </p:txBody>
      </p:sp>
      <p:sp>
        <p:nvSpPr>
          <p:cNvPr name="TextBox 11" id="11"/>
          <p:cNvSpPr txBox="true"/>
          <p:nvPr/>
        </p:nvSpPr>
        <p:spPr>
          <a:xfrm rot="0">
            <a:off x="160890" y="940562"/>
            <a:ext cx="7411929" cy="8206232"/>
          </a:xfrm>
          <a:prstGeom prst="rect">
            <a:avLst/>
          </a:prstGeom>
        </p:spPr>
        <p:txBody>
          <a:bodyPr anchor="t" rtlCol="false" tIns="0" lIns="0" bIns="0" rIns="0">
            <a:spAutoFit/>
          </a:bodyPr>
          <a:lstStyle/>
          <a:p>
            <a:pPr algn="l">
              <a:lnSpc>
                <a:spcPts val="1517"/>
              </a:lnSpc>
            </a:pPr>
            <a:r>
              <a:rPr lang="en-US" sz="1149" b="true">
                <a:solidFill>
                  <a:srgbClr val="000000"/>
                </a:solidFill>
                <a:latin typeface="Glacial Indifference Bold"/>
                <a:ea typeface="Glacial Indifference Bold"/>
                <a:cs typeface="Glacial Indifference Bold"/>
                <a:sym typeface="Glacial Indifference Bold"/>
              </a:rPr>
              <a:t>Module 5, </a:t>
            </a:r>
            <a:r>
              <a:rPr lang="en-US" b="true" sz="1149">
                <a:solidFill>
                  <a:srgbClr val="000000"/>
                </a:solidFill>
                <a:latin typeface="Glacial Indifference Bold"/>
                <a:ea typeface="Glacial Indifference Bold"/>
                <a:cs typeface="Glacial Indifference Bold"/>
                <a:sym typeface="Glacial Indifference Bold"/>
              </a:rPr>
              <a:t>Week 3: How to trust God in your suffering</a:t>
            </a: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We have been talking about sanctification—the process of God shaping His children to be like Jesus in holiness and purity—and how suffering is the primary context God uses for spiritual growth. This week, we will talk about how to trust God in times of suffering, which may include emotional/psychological or physical suffering. </a:t>
            </a: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1. </a:t>
            </a:r>
            <a:r>
              <a:rPr lang="en-US" b="true" sz="1149">
                <a:solidFill>
                  <a:srgbClr val="000000"/>
                </a:solidFill>
                <a:latin typeface="Glacial Indifference Bold"/>
                <a:ea typeface="Glacial Indifference Bold"/>
                <a:cs typeface="Glacial Indifference Bold"/>
                <a:sym typeface="Glacial Indifference Bold"/>
              </a:rPr>
              <a:t>Isaiah 53</a:t>
            </a:r>
            <a:r>
              <a:rPr lang="en-US" sz="1149">
                <a:solidFill>
                  <a:srgbClr val="000000"/>
                </a:solidFill>
                <a:latin typeface="Glacial Indifference"/>
                <a:ea typeface="Glacial Indifference"/>
                <a:cs typeface="Glacial Indifference"/>
                <a:sym typeface="Glacial Indifference"/>
              </a:rPr>
              <a:t> tells us this about Jesus: </a:t>
            </a:r>
            <a:r>
              <a:rPr lang="en-US" sz="1149" i="true">
                <a:solidFill>
                  <a:srgbClr val="000000"/>
                </a:solidFill>
                <a:latin typeface="Glacial Indifference Italics"/>
                <a:ea typeface="Glacial Indifference Italics"/>
                <a:cs typeface="Glacial Indifference Italics"/>
                <a:sym typeface="Glacial Indifference Italics"/>
              </a:rPr>
              <a:t>He was hated and rejected by people. He had much pain and suffering. But he took our suffering on him and felt our pain for us. We saw his suffering. We thought God was punishing him. But he was wounded for the wrong things we did. He was crushed for the evil things we did. The punishment, which made us well, was given to him. And we are healed because of his wounds.</a:t>
            </a:r>
          </a:p>
          <a:p>
            <a:pPr algn="l">
              <a:lnSpc>
                <a:spcPts val="1517"/>
              </a:lnSpc>
            </a:pP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these verses, how did Jesus suffer and what was the outcome? </a:t>
            </a: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2. </a:t>
            </a:r>
            <a:r>
              <a:rPr lang="en-US" b="true" sz="1149">
                <a:solidFill>
                  <a:srgbClr val="000000"/>
                </a:solidFill>
                <a:latin typeface="Glacial Indifference Bold"/>
                <a:ea typeface="Glacial Indifference Bold"/>
                <a:cs typeface="Glacial Indifference Bold"/>
                <a:sym typeface="Glacial Indifference Bold"/>
              </a:rPr>
              <a:t>1 Peter 2:21</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You were called to this kind of endurance, because Christ suffered on your behalf. He left you an example so that you might follow in his footsteps.</a:t>
            </a:r>
          </a:p>
          <a:p>
            <a:pPr algn="l">
              <a:lnSpc>
                <a:spcPts val="1517"/>
              </a:lnSpc>
            </a:pP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What was the example of Jesus that was given to us? </a:t>
            </a: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3. </a:t>
            </a:r>
            <a:r>
              <a:rPr lang="en-US" b="true" sz="1149">
                <a:solidFill>
                  <a:srgbClr val="000000"/>
                </a:solidFill>
                <a:latin typeface="Glacial Indifference Bold"/>
                <a:ea typeface="Glacial Indifference Bold"/>
                <a:cs typeface="Glacial Indifference Bold"/>
                <a:sym typeface="Glacial Indifference Bold"/>
              </a:rPr>
              <a:t>Isaiah 43:2</a:t>
            </a:r>
            <a:r>
              <a:rPr lang="en-US" sz="1149">
                <a:solidFill>
                  <a:srgbClr val="000000"/>
                </a:solidFill>
                <a:latin typeface="Glacial Indifference"/>
                <a:ea typeface="Glacial Indifference"/>
                <a:cs typeface="Glacial Indifference"/>
                <a:sym typeface="Glacial Indifference"/>
              </a:rPr>
              <a:t>: </a:t>
            </a:r>
            <a:r>
              <a:rPr lang="en-US" sz="1149" i="true">
                <a:solidFill>
                  <a:srgbClr val="000000"/>
                </a:solidFill>
                <a:latin typeface="Glacial Indifference Italics"/>
                <a:ea typeface="Glacial Indifference Italics"/>
                <a:cs typeface="Glacial Indifference Italics"/>
                <a:sym typeface="Glacial Indifference Italics"/>
              </a:rPr>
              <a:t>When you pass through deep waters, I will be with you; your troubles will not overwhelm you. When you pass through fire, you will not be burned; the hard trials that come will not hurt you. </a:t>
            </a:r>
          </a:p>
          <a:p>
            <a:pPr algn="l">
              <a:lnSpc>
                <a:spcPts val="1517"/>
              </a:lnSpc>
            </a:pP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According to this verse, what are God’s promises in our suffering? </a:t>
            </a: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4. </a:t>
            </a:r>
            <a:r>
              <a:rPr lang="en-US" b="true" sz="1149">
                <a:solidFill>
                  <a:srgbClr val="000000"/>
                </a:solidFill>
                <a:latin typeface="Glacial Indifference Bold"/>
                <a:ea typeface="Glacial Indifference Bold"/>
                <a:cs typeface="Glacial Indifference Bold"/>
                <a:sym typeface="Glacial Indifference Bold"/>
              </a:rPr>
              <a:t>Galatians 6:2</a:t>
            </a:r>
            <a:r>
              <a:rPr lang="en-US" sz="1149">
                <a:solidFill>
                  <a:srgbClr val="000000"/>
                </a:solidFill>
                <a:latin typeface="Glacial Indifference"/>
                <a:ea typeface="Glacial Indifference"/>
                <a:cs typeface="Glacial Indifference"/>
                <a:sym typeface="Glacial Indifference"/>
              </a:rPr>
              <a:t> reads: </a:t>
            </a:r>
            <a:r>
              <a:rPr lang="en-US" sz="1149" i="true">
                <a:solidFill>
                  <a:srgbClr val="000000"/>
                </a:solidFill>
                <a:latin typeface="Glacial Indifference Italics"/>
                <a:ea typeface="Glacial Indifference Italics"/>
                <a:cs typeface="Glacial Indifference Italics"/>
                <a:sym typeface="Glacial Indifference Italics"/>
              </a:rPr>
              <a:t>When anyone among you has troubles, you must help each other. If you do that, you will be obeying Christ's rule.</a:t>
            </a:r>
          </a:p>
          <a:p>
            <a:pPr algn="l">
              <a:lnSpc>
                <a:spcPts val="1517"/>
              </a:lnSpc>
            </a:pP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Question:</a:t>
            </a:r>
            <a:r>
              <a:rPr lang="en-US" sz="1149">
                <a:solidFill>
                  <a:srgbClr val="000000"/>
                </a:solidFill>
                <a:latin typeface="Glacial Indifference"/>
                <a:ea typeface="Glacial Indifference"/>
                <a:cs typeface="Glacial Indifference"/>
                <a:sym typeface="Glacial Indifference"/>
              </a:rPr>
              <a:t> Why would Jesus want us to we help each other in times of trouble and suffering?  </a:t>
            </a:r>
          </a:p>
          <a:p>
            <a:pPr algn="l">
              <a:lnSpc>
                <a:spcPts val="1517"/>
              </a:lnSpc>
            </a:pPr>
            <a:r>
              <a:rPr lang="en-US" sz="1149">
                <a:solidFill>
                  <a:srgbClr val="000000"/>
                </a:solidFill>
                <a:latin typeface="Glacial Indifference"/>
                <a:ea typeface="Glacial Indifference"/>
                <a:cs typeface="Glacial Indifference"/>
                <a:sym typeface="Glacial Indifference"/>
              </a:rPr>
              <a:t> </a:t>
            </a: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Let’s Talk About It:</a:t>
            </a:r>
          </a:p>
          <a:p>
            <a:pPr algn="l">
              <a:lnSpc>
                <a:spcPts val="1517"/>
              </a:lnSpc>
            </a:pPr>
            <a:r>
              <a:rPr lang="en-US" sz="1149">
                <a:solidFill>
                  <a:srgbClr val="000000"/>
                </a:solidFill>
                <a:latin typeface="Glacial Indifference"/>
                <a:ea typeface="Glacial Indifference"/>
                <a:cs typeface="Glacial Indifference"/>
                <a:sym typeface="Glacial Indifference"/>
              </a:rPr>
              <a:t>• How does our hope in Jesus anchor us beyond present circumstances and in times of suffering?</a:t>
            </a:r>
          </a:p>
          <a:p>
            <a:pPr algn="l">
              <a:lnSpc>
                <a:spcPts val="1517"/>
              </a:lnSpc>
            </a:pPr>
            <a:r>
              <a:rPr lang="en-US" sz="1149">
                <a:solidFill>
                  <a:srgbClr val="000000"/>
                </a:solidFill>
                <a:latin typeface="Glacial Indifference"/>
                <a:ea typeface="Glacial Indifference"/>
                <a:cs typeface="Glacial Indifference"/>
                <a:sym typeface="Glacial Indifference"/>
              </a:rPr>
              <a:t>• Why is it sometimes difficult to trust God during times of suffering and exhaustion?</a:t>
            </a:r>
          </a:p>
          <a:p>
            <a:pPr algn="l">
              <a:lnSpc>
                <a:spcPts val="1517"/>
              </a:lnSpc>
            </a:pPr>
            <a:r>
              <a:rPr lang="en-US" sz="1149">
                <a:solidFill>
                  <a:srgbClr val="000000"/>
                </a:solidFill>
                <a:latin typeface="Glacial Indifference"/>
                <a:ea typeface="Glacial Indifference"/>
                <a:cs typeface="Glacial Indifference"/>
                <a:sym typeface="Glacial Indifference"/>
              </a:rPr>
              <a:t>• How can a faith community of friends help us to endure and have hope in hard times?</a:t>
            </a:r>
          </a:p>
          <a:p>
            <a:pPr algn="l">
              <a:lnSpc>
                <a:spcPts val="1517"/>
              </a:lnSpc>
            </a:pPr>
          </a:p>
          <a:p>
            <a:pPr algn="l">
              <a:lnSpc>
                <a:spcPts val="1517"/>
              </a:lnSpc>
            </a:pPr>
            <a:r>
              <a:rPr lang="en-US" b="true" sz="1149">
                <a:solidFill>
                  <a:srgbClr val="000000"/>
                </a:solidFill>
                <a:latin typeface="Glacial Indifference Bold"/>
                <a:ea typeface="Glacial Indifference Bold"/>
                <a:cs typeface="Glacial Indifference Bold"/>
                <a:sym typeface="Glacial Indifference Bold"/>
              </a:rPr>
              <a:t>Prayer:</a:t>
            </a:r>
            <a:r>
              <a:rPr lang="en-US" sz="1149">
                <a:solidFill>
                  <a:srgbClr val="000000"/>
                </a:solidFill>
                <a:latin typeface="Glacial Indifference"/>
                <a:ea typeface="Glacial Indifference"/>
                <a:cs typeface="Glacial Indifference"/>
                <a:sym typeface="Glacial Indifference"/>
              </a:rPr>
              <a:t> Sanctification is not a straight line, and suffering is not a detour — it is often the road itself. Through trust, patience, and hope, believers learn not only what God is doing, but who God is.</a:t>
            </a:r>
          </a:p>
          <a:p>
            <a:pPr algn="l">
              <a:lnSpc>
                <a:spcPts val="1517"/>
              </a:lnSpc>
            </a:pPr>
          </a:p>
          <a:p>
            <a:pPr algn="l">
              <a:lnSpc>
                <a:spcPts val="1517"/>
              </a:lnSpc>
            </a:pPr>
          </a:p>
          <a:p>
            <a:pPr algn="l">
              <a:lnSpc>
                <a:spcPts val="1517"/>
              </a:lnSpc>
            </a:pPr>
            <a:r>
              <a:rPr lang="en-US" sz="1149">
                <a:solidFill>
                  <a:srgbClr val="000000"/>
                </a:solidFill>
                <a:latin typeface="Glacial Indifference"/>
                <a:ea typeface="Glacial Indifference"/>
                <a:cs typeface="Glacial Indifference"/>
                <a:sym typeface="Glacial Indifference"/>
              </a:rPr>
              <a:t>Dear God,</a:t>
            </a:r>
          </a:p>
          <a:p>
            <a:pPr algn="l">
              <a:lnSpc>
                <a:spcPts val="1517"/>
              </a:lnSpc>
            </a:pPr>
            <a:r>
              <a:rPr lang="en-US" sz="1149">
                <a:solidFill>
                  <a:srgbClr val="000000"/>
                </a:solidFill>
                <a:latin typeface="Glacial Indifference"/>
                <a:ea typeface="Glacial Indifference"/>
                <a:cs typeface="Glacial Indifference"/>
                <a:sym typeface="Glacial Indifference"/>
              </a:rPr>
              <a:t>Please meet us in our times of suffering with comfort, wisdom, and peace. Teach us to trust you and to hope in your promises as you work in and through our pain. Please help us to have compassion and kindness towards those who are suffering and to be willing to encourage and help them as you have helped us.</a:t>
            </a:r>
          </a:p>
          <a:p>
            <a:pPr algn="l">
              <a:lnSpc>
                <a:spcPts val="1517"/>
              </a:lnSpc>
            </a:pPr>
          </a:p>
          <a:p>
            <a:pPr algn="l">
              <a:lnSpc>
                <a:spcPts val="1609"/>
              </a:lnSpc>
              <a:spcBef>
                <a:spcPct val="0"/>
              </a:spcBef>
            </a:pPr>
            <a:r>
              <a:rPr lang="en-US" sz="1149">
                <a:solidFill>
                  <a:srgbClr val="000000"/>
                </a:solidFill>
                <a:latin typeface="Glacial Indifference"/>
                <a:ea typeface="Glacial Indifference"/>
                <a:cs typeface="Glacial Indifference"/>
                <a:sym typeface="Glacial Indifference"/>
              </a:rPr>
              <a:t>In Jesus’ name we pray. Amen.</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p:nvPr/>
        </p:nvGrpSpPr>
        <p:grpSpPr>
          <a:xfrm rot="0">
            <a:off x="-114300" y="-146858"/>
            <a:ext cx="8001000" cy="924098"/>
            <a:chOff x="0" y="0"/>
            <a:chExt cx="2789020" cy="322126"/>
          </a:xfrm>
        </p:grpSpPr>
        <p:sp>
          <p:nvSpPr>
            <p:cNvPr name="Freeform 3" id="3"/>
            <p:cNvSpPr/>
            <p:nvPr/>
          </p:nvSpPr>
          <p:spPr>
            <a:xfrm flipH="false" flipV="false" rot="0">
              <a:off x="0" y="0"/>
              <a:ext cx="2789020" cy="322126"/>
            </a:xfrm>
            <a:custGeom>
              <a:avLst/>
              <a:gdLst/>
              <a:ahLst/>
              <a:cxnLst/>
              <a:rect r="r" b="b" t="t" l="l"/>
              <a:pathLst>
                <a:path h="322126" w="2789020">
                  <a:moveTo>
                    <a:pt x="0" y="0"/>
                  </a:moveTo>
                  <a:lnTo>
                    <a:pt x="2789020" y="0"/>
                  </a:lnTo>
                  <a:lnTo>
                    <a:pt x="2789020" y="322126"/>
                  </a:lnTo>
                  <a:lnTo>
                    <a:pt x="0" y="322126"/>
                  </a:lnTo>
                  <a:close/>
                </a:path>
              </a:pathLst>
            </a:custGeom>
            <a:solidFill>
              <a:srgbClr val="31496A"/>
            </a:solidFill>
          </p:spPr>
        </p:sp>
        <p:sp>
          <p:nvSpPr>
            <p:cNvPr name="TextBox 4" id="4"/>
            <p:cNvSpPr txBox="true"/>
            <p:nvPr/>
          </p:nvSpPr>
          <p:spPr>
            <a:xfrm>
              <a:off x="0" y="-28575"/>
              <a:ext cx="2789020" cy="350701"/>
            </a:xfrm>
            <a:prstGeom prst="rect">
              <a:avLst/>
            </a:prstGeom>
          </p:spPr>
          <p:txBody>
            <a:bodyPr anchor="ctr" rtlCol="false" tIns="50800" lIns="50800" bIns="50800" rIns="50800"/>
            <a:lstStyle/>
            <a:p>
              <a:pPr algn="ctr">
                <a:lnSpc>
                  <a:spcPts val="2100"/>
                </a:lnSpc>
                <a:spcBef>
                  <a:spcPct val="0"/>
                </a:spcBef>
              </a:pPr>
            </a:p>
          </p:txBody>
        </p:sp>
      </p:grpSp>
      <p:sp>
        <p:nvSpPr>
          <p:cNvPr name="TextBox 5" id="5"/>
          <p:cNvSpPr txBox="true"/>
          <p:nvPr/>
        </p:nvSpPr>
        <p:spPr>
          <a:xfrm rot="0">
            <a:off x="3325999" y="207644"/>
            <a:ext cx="9525" cy="396240"/>
          </a:xfrm>
          <a:prstGeom prst="rect">
            <a:avLst/>
          </a:prstGeom>
        </p:spPr>
        <p:txBody>
          <a:bodyPr anchor="t" rtlCol="false" tIns="0" lIns="0" bIns="0" rIns="0">
            <a:spAutoFit/>
          </a:bodyPr>
          <a:lstStyle/>
          <a:p>
            <a:pPr algn="ctr">
              <a:lnSpc>
                <a:spcPts val="3359"/>
              </a:lnSpc>
            </a:pPr>
          </a:p>
        </p:txBody>
      </p:sp>
      <p:grpSp>
        <p:nvGrpSpPr>
          <p:cNvPr name="Group 6" id="6"/>
          <p:cNvGrpSpPr/>
          <p:nvPr/>
        </p:nvGrpSpPr>
        <p:grpSpPr>
          <a:xfrm rot="0">
            <a:off x="-114300" y="9488351"/>
            <a:ext cx="8001000" cy="684349"/>
            <a:chOff x="0" y="0"/>
            <a:chExt cx="2789020" cy="238553"/>
          </a:xfrm>
        </p:grpSpPr>
        <p:sp>
          <p:nvSpPr>
            <p:cNvPr name="Freeform 7" id="7"/>
            <p:cNvSpPr/>
            <p:nvPr/>
          </p:nvSpPr>
          <p:spPr>
            <a:xfrm flipH="false" flipV="false" rot="0">
              <a:off x="0" y="0"/>
              <a:ext cx="2789020" cy="238553"/>
            </a:xfrm>
            <a:custGeom>
              <a:avLst/>
              <a:gdLst/>
              <a:ahLst/>
              <a:cxnLst/>
              <a:rect r="r" b="b" t="t" l="l"/>
              <a:pathLst>
                <a:path h="238553" w="2789020">
                  <a:moveTo>
                    <a:pt x="0" y="0"/>
                  </a:moveTo>
                  <a:lnTo>
                    <a:pt x="2789020" y="0"/>
                  </a:lnTo>
                  <a:lnTo>
                    <a:pt x="2789020" y="238553"/>
                  </a:lnTo>
                  <a:lnTo>
                    <a:pt x="0" y="238553"/>
                  </a:lnTo>
                  <a:close/>
                </a:path>
              </a:pathLst>
            </a:custGeom>
            <a:solidFill>
              <a:srgbClr val="31496A"/>
            </a:solidFill>
          </p:spPr>
        </p:sp>
        <p:sp>
          <p:nvSpPr>
            <p:cNvPr name="TextBox 8" id="8"/>
            <p:cNvSpPr txBox="true"/>
            <p:nvPr/>
          </p:nvSpPr>
          <p:spPr>
            <a:xfrm>
              <a:off x="0" y="-28575"/>
              <a:ext cx="2789020" cy="267128"/>
            </a:xfrm>
            <a:prstGeom prst="rect">
              <a:avLst/>
            </a:prstGeom>
          </p:spPr>
          <p:txBody>
            <a:bodyPr anchor="ctr" rtlCol="false" tIns="50800" lIns="50800" bIns="50800" rIns="50800"/>
            <a:lstStyle/>
            <a:p>
              <a:pPr algn="ctr">
                <a:lnSpc>
                  <a:spcPts val="2100"/>
                </a:lnSpc>
                <a:spcBef>
                  <a:spcPct val="0"/>
                </a:spcBef>
              </a:pPr>
            </a:p>
          </p:txBody>
        </p:sp>
      </p:grpSp>
      <p:sp>
        <p:nvSpPr>
          <p:cNvPr name="TextBox 9" id="9"/>
          <p:cNvSpPr txBox="true"/>
          <p:nvPr/>
        </p:nvSpPr>
        <p:spPr>
          <a:xfrm rot="0">
            <a:off x="290484" y="9576028"/>
            <a:ext cx="7152739" cy="337288"/>
          </a:xfrm>
          <a:prstGeom prst="rect">
            <a:avLst/>
          </a:prstGeom>
        </p:spPr>
        <p:txBody>
          <a:bodyPr anchor="t" rtlCol="false" tIns="0" lIns="0" bIns="0" rIns="0">
            <a:spAutoFit/>
          </a:bodyPr>
          <a:lstStyle/>
          <a:p>
            <a:pPr algn="ctr">
              <a:lnSpc>
                <a:spcPts val="1391"/>
              </a:lnSpc>
            </a:pPr>
            <a:r>
              <a:rPr lang="en-US" sz="1086">
                <a:solidFill>
                  <a:srgbClr val="FFFFFF"/>
                </a:solidFill>
                <a:latin typeface="Glacial Indifference"/>
                <a:ea typeface="Glacial Indifference"/>
                <a:cs typeface="Glacial Indifference"/>
                <a:sym typeface="Glacial Indifference"/>
              </a:rPr>
              <a:t>Provided by YCL Programs-First Priority campus groups and cannot be copied, shared, or reproduced without consent from YCL Programs.  info@yclprograms.org</a:t>
            </a:r>
          </a:p>
        </p:txBody>
      </p:sp>
      <p:sp>
        <p:nvSpPr>
          <p:cNvPr name="TextBox 10" id="10"/>
          <p:cNvSpPr txBox="true"/>
          <p:nvPr/>
        </p:nvSpPr>
        <p:spPr>
          <a:xfrm rot="0">
            <a:off x="1348757" y="217169"/>
            <a:ext cx="5036195" cy="240665"/>
          </a:xfrm>
          <a:prstGeom prst="rect">
            <a:avLst/>
          </a:prstGeom>
        </p:spPr>
        <p:txBody>
          <a:bodyPr anchor="t" rtlCol="false" tIns="0" lIns="0" bIns="0" rIns="0">
            <a:spAutoFit/>
          </a:bodyPr>
          <a:lstStyle/>
          <a:p>
            <a:pPr algn="ctr">
              <a:lnSpc>
                <a:spcPts val="1959"/>
              </a:lnSpc>
              <a:spcBef>
                <a:spcPct val="0"/>
              </a:spcBef>
            </a:pPr>
            <a:r>
              <a:rPr lang="en-US" sz="1399">
                <a:solidFill>
                  <a:srgbClr val="FFFFFF"/>
                </a:solidFill>
                <a:latin typeface="Glacial Indifference"/>
                <a:ea typeface="Glacial Indifference"/>
                <a:cs typeface="Glacial Indifference"/>
                <a:sym typeface="Glacial Indifference"/>
              </a:rPr>
              <a:t>YCL Module 5 Leader’s Guide: Suffering, Sanctification, and Hope</a:t>
            </a:r>
          </a:p>
        </p:txBody>
      </p:sp>
      <p:sp>
        <p:nvSpPr>
          <p:cNvPr name="TextBox 11" id="11"/>
          <p:cNvSpPr txBox="true"/>
          <p:nvPr/>
        </p:nvSpPr>
        <p:spPr>
          <a:xfrm rot="0">
            <a:off x="148922" y="987833"/>
            <a:ext cx="7294302" cy="7989570"/>
          </a:xfrm>
          <a:prstGeom prst="rect">
            <a:avLst/>
          </a:prstGeom>
        </p:spPr>
        <p:txBody>
          <a:bodyPr anchor="t" rtlCol="false" tIns="0" lIns="0" bIns="0" rIns="0">
            <a:spAutoFit/>
          </a:bodyPr>
          <a:lstStyle/>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Module 5, Week 4: INSPIRE Week</a:t>
            </a:r>
          </a:p>
          <a:p>
            <a:pPr algn="l">
              <a:lnSpc>
                <a:spcPts val="1679"/>
              </a:lnSpc>
              <a:spcBef>
                <a:spcPct val="0"/>
              </a:spcBef>
            </a:pP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Welcome to our group! We are so glad you are here [Introduce your leadership team].</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get together every week to talk about God, what He says in the Bible, and discuss different life topics. Even though we are a student-led Christian group, all students are welcome here. This is a reliable and safe place to make friends, learn about God, and feel connected.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Now, let’s open the meeting in prayer [student leader prays].</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This is </a:t>
            </a:r>
            <a:r>
              <a:rPr lang="en-US" b="true" sz="1200">
                <a:solidFill>
                  <a:srgbClr val="000000"/>
                </a:solidFill>
                <a:latin typeface="Glacial Indifference Bold"/>
                <a:ea typeface="Glacial Indifference Bold"/>
                <a:cs typeface="Glacial Indifference Bold"/>
                <a:sym typeface="Glacial Indifference Bold"/>
              </a:rPr>
              <a:t>INSPIRE Week</a:t>
            </a:r>
            <a:r>
              <a:rPr lang="en-US" sz="1200">
                <a:solidFill>
                  <a:srgbClr val="000000"/>
                </a:solidFill>
                <a:latin typeface="Glacial Indifference"/>
                <a:ea typeface="Glacial Indifference"/>
                <a:cs typeface="Glacial Indifference"/>
                <a:sym typeface="Glacial Indifference"/>
              </a:rPr>
              <a:t> and it’s an opportunity to hear faith stories and the good news of Jesus. </a:t>
            </a: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The Bible verse we’re working from is </a:t>
            </a:r>
            <a:r>
              <a:rPr lang="en-US" b="true" sz="1200">
                <a:solidFill>
                  <a:srgbClr val="000000"/>
                </a:solidFill>
                <a:latin typeface="Glacial Indifference Bold"/>
                <a:ea typeface="Glacial Indifference Bold"/>
                <a:cs typeface="Glacial Indifference Bold"/>
                <a:sym typeface="Glacial Indifference Bold"/>
              </a:rPr>
              <a:t>Hebrews 3:15</a:t>
            </a:r>
            <a:r>
              <a:rPr lang="en-US" sz="1200">
                <a:solidFill>
                  <a:srgbClr val="000000"/>
                </a:solidFill>
                <a:latin typeface="Glacial Indifference"/>
                <a:ea typeface="Glacial Indifference"/>
                <a:cs typeface="Glacial Indifference"/>
                <a:sym typeface="Glacial Indifference"/>
              </a:rPr>
              <a:t>: </a:t>
            </a:r>
            <a:r>
              <a:rPr lang="en-US" sz="1200" i="true">
                <a:solidFill>
                  <a:srgbClr val="000000"/>
                </a:solidFill>
                <a:latin typeface="Glacial Indifference Italics"/>
                <a:ea typeface="Glacial Indifference Italics"/>
                <a:cs typeface="Glacial Indifference Italics"/>
                <a:sym typeface="Glacial Indifference Italics"/>
              </a:rPr>
              <a:t>God is still saying now, `Today, when you hear me speak, do not make your hearts hard. That is what happened when the people turned against me.'</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A Student leader shares their faith story NOW</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Prayer and invitation: </a:t>
            </a: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We will now take a minute to talk to God through prayer. In the quiet of your heart and mind, I invite anyone here who wants to begin a relationship with God through faith in Jesus, to agree in your heart and mind with what I am saying because God hears our private thoughts. I will pray out loud and I invite you to pray this in your head:</a:t>
            </a:r>
          </a:p>
          <a:p>
            <a:pPr algn="l">
              <a:lnSpc>
                <a:spcPts val="1679"/>
              </a:lnSpc>
              <a:spcBef>
                <a:spcPct val="0"/>
              </a:spcBef>
            </a:pPr>
          </a:p>
          <a:p>
            <a:pPr algn="l">
              <a:lnSpc>
                <a:spcPts val="1320"/>
              </a:lnSpc>
            </a:pPr>
            <a:r>
              <a:rPr lang="en-US" sz="1200">
                <a:solidFill>
                  <a:srgbClr val="000000"/>
                </a:solidFill>
                <a:latin typeface="Glacial Indifference"/>
                <a:ea typeface="Glacial Indifference"/>
                <a:cs typeface="Glacial Indifference"/>
                <a:sym typeface="Glacial Indifference"/>
              </a:rPr>
              <a:t>Dear Heavenly Father,</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 come to you with an open heart. I acknowledge my selfishness and how it has separated me from you. Even though I may not fully understand, I believe that Jesus is the way back to you and want to place my trust in Him today. Help me to turn from doing things my way and release my life over to you. Thank you for promising to hear and answer my prayer.</a:t>
            </a:r>
          </a:p>
          <a:p>
            <a:pPr algn="l">
              <a:lnSpc>
                <a:spcPts val="1320"/>
              </a:lnSpc>
            </a:pPr>
          </a:p>
          <a:p>
            <a:pPr algn="l">
              <a:lnSpc>
                <a:spcPts val="1320"/>
              </a:lnSpc>
            </a:pPr>
            <a:r>
              <a:rPr lang="en-US" sz="1200">
                <a:solidFill>
                  <a:srgbClr val="000000"/>
                </a:solidFill>
                <a:latin typeface="Glacial Indifference"/>
                <a:ea typeface="Glacial Indifference"/>
                <a:cs typeface="Glacial Indifference"/>
                <a:sym typeface="Glacial Indifference"/>
              </a:rPr>
              <a:t>In Jesus Name, I pray. Amen</a:t>
            </a: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Pass out Response Cards NOW </a:t>
            </a:r>
          </a:p>
          <a:p>
            <a:pPr algn="l">
              <a:lnSpc>
                <a:spcPts val="1679"/>
              </a:lnSpc>
              <a:spcBef>
                <a:spcPct val="0"/>
              </a:spcBef>
            </a:pPr>
          </a:p>
          <a:p>
            <a:pPr algn="l">
              <a:lnSpc>
                <a:spcPts val="1679"/>
              </a:lnSpc>
              <a:spcBef>
                <a:spcPct val="0"/>
              </a:spcBef>
            </a:pPr>
          </a:p>
          <a:p>
            <a:pPr algn="l">
              <a:lnSpc>
                <a:spcPts val="1679"/>
              </a:lnSpc>
              <a:spcBef>
                <a:spcPct val="0"/>
              </a:spcBef>
            </a:pPr>
            <a:r>
              <a:rPr lang="en-US" sz="1200">
                <a:solidFill>
                  <a:srgbClr val="000000"/>
                </a:solidFill>
                <a:latin typeface="Glacial Indifference"/>
                <a:ea typeface="Glacial Indifference"/>
                <a:cs typeface="Glacial Indifference"/>
                <a:sym typeface="Glacial Indifference"/>
              </a:rPr>
              <a:t>If this is your prayer today, know that God welcomes you into His family, and you can begin walking in a new relationship with Him right now. And please join us for next week’s meeting when we will start a new module. </a:t>
            </a:r>
          </a:p>
          <a:p>
            <a:pPr algn="l">
              <a:lnSpc>
                <a:spcPts val="1679"/>
              </a:lnSpc>
              <a:spcBef>
                <a:spcPct val="0"/>
              </a:spcBef>
            </a:pPr>
          </a:p>
          <a:p>
            <a:pPr algn="l">
              <a:lnSpc>
                <a:spcPts val="1679"/>
              </a:lnSpc>
              <a:spcBef>
                <a:spcPct val="0"/>
              </a:spcBef>
            </a:pPr>
          </a:p>
          <a:p>
            <a:pPr algn="l">
              <a:lnSpc>
                <a:spcPts val="1679"/>
              </a:lnSpc>
              <a:spcBef>
                <a:spcPct val="0"/>
              </a:spcBef>
            </a:pPr>
            <a:r>
              <a:rPr lang="en-US" b="true" sz="1200">
                <a:solidFill>
                  <a:srgbClr val="000000"/>
                </a:solidFill>
                <a:latin typeface="Glacial Indifference Bold"/>
                <a:ea typeface="Glacial Indifference Bold"/>
                <a:cs typeface="Glacial Indifference Bold"/>
                <a:sym typeface="Glacial Indifference Bold"/>
              </a:rPr>
              <a:t>Challenge:</a:t>
            </a:r>
            <a:r>
              <a:rPr lang="en-US" sz="1200">
                <a:solidFill>
                  <a:srgbClr val="000000"/>
                </a:solidFill>
                <a:latin typeface="Glacial Indifference"/>
                <a:ea typeface="Glacial Indifference"/>
                <a:cs typeface="Glacial Indifference"/>
                <a:sym typeface="Glacial Indifference"/>
              </a:rPr>
              <a:t> Remember to invite your friends to church or youth group.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DAG9BMViHCk</dc:identifier>
  <dcterms:modified xsi:type="dcterms:W3CDTF">2011-08-01T06:04:30Z</dcterms:modified>
  <cp:revision>1</cp:revision>
  <dc:title>Module 5 Lesson January 2026</dc:title>
</cp:coreProperties>
</file>