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7772400" cy="10058400"/>
  <p:notesSz cx="6858000" cy="9144000"/>
  <p:embeddedFontLst>
    <p:embeddedFont>
      <p:font typeface="Glacial Indifference" charset="1" panose="00000000000000000000"/>
      <p:regular r:id="rId10"/>
    </p:embeddedFont>
    <p:embeddedFont>
      <p:font typeface="Glacial Indifference Bold" charset="1" panose="00000800000000000000"/>
      <p:regular r:id="rId11"/>
    </p:embeddedFont>
    <p:embeddedFont>
      <p:font typeface="Glacial Indifference Italics" charset="1" panose="00000000000000000000"/>
      <p:regular r:id="rId12"/>
    </p:embeddedFont>
    <p:embeddedFont>
      <p:font typeface="Canva Sans" charset="1" panose="020B0503030501040103"/>
      <p:regular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sp>
        <p:nvSpPr>
          <p:cNvPr name="TextBox 6" id="6"/>
          <p:cNvSpPr txBox="true"/>
          <p:nvPr/>
        </p:nvSpPr>
        <p:spPr>
          <a:xfrm rot="0">
            <a:off x="812827" y="236219"/>
            <a:ext cx="6108055"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6 Lesson: Wisdom, Discernment, and the Danger of People Pleasing </a:t>
            </a:r>
          </a:p>
        </p:txBody>
      </p:sp>
      <p:grpSp>
        <p:nvGrpSpPr>
          <p:cNvPr name="Group 7" id="7"/>
          <p:cNvGrpSpPr/>
          <p:nvPr/>
        </p:nvGrpSpPr>
        <p:grpSpPr>
          <a:xfrm rot="0">
            <a:off x="-114300" y="9488351"/>
            <a:ext cx="8001000" cy="684349"/>
            <a:chOff x="0" y="0"/>
            <a:chExt cx="2789020" cy="238553"/>
          </a:xfrm>
        </p:grpSpPr>
        <p:sp>
          <p:nvSpPr>
            <p:cNvPr name="Freeform 8" id="8"/>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9" id="9"/>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10" id="10"/>
          <p:cNvSpPr txBox="true"/>
          <p:nvPr/>
        </p:nvSpPr>
        <p:spPr>
          <a:xfrm rot="0">
            <a:off x="372095" y="9574379"/>
            <a:ext cx="6873455" cy="316377"/>
          </a:xfrm>
          <a:prstGeom prst="rect">
            <a:avLst/>
          </a:prstGeom>
        </p:spPr>
        <p:txBody>
          <a:bodyPr anchor="t" rtlCol="false" tIns="0" lIns="0" bIns="0" rIns="0">
            <a:spAutoFit/>
          </a:bodyPr>
          <a:lstStyle/>
          <a:p>
            <a:pPr algn="ctr">
              <a:lnSpc>
                <a:spcPts val="1258"/>
              </a:lnSpc>
            </a:pPr>
            <a:r>
              <a:rPr lang="en-US" sz="11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1" id="11"/>
          <p:cNvSpPr txBox="true"/>
          <p:nvPr/>
        </p:nvSpPr>
        <p:spPr>
          <a:xfrm rot="0">
            <a:off x="128550" y="924015"/>
            <a:ext cx="7476609" cy="8198544"/>
          </a:xfrm>
          <a:prstGeom prst="rect">
            <a:avLst/>
          </a:prstGeom>
        </p:spPr>
        <p:txBody>
          <a:bodyPr anchor="t" rtlCol="false" tIns="0" lIns="0" bIns="0" rIns="0">
            <a:spAutoFit/>
          </a:bodyPr>
          <a:lstStyle/>
          <a:p>
            <a:pPr algn="l">
              <a:lnSpc>
                <a:spcPts val="1265"/>
              </a:lnSpc>
            </a:pPr>
            <a:r>
              <a:rPr lang="en-US" sz="1150" b="true">
                <a:solidFill>
                  <a:srgbClr val="000000"/>
                </a:solidFill>
                <a:latin typeface="Glacial Indifference Bold"/>
                <a:ea typeface="Glacial Indifference Bold"/>
                <a:cs typeface="Glacial Indifference Bold"/>
                <a:sym typeface="Glacial Indifference Bold"/>
              </a:rPr>
              <a:t>Module 6 Overview: </a:t>
            </a:r>
            <a:r>
              <a:rPr lang="en-US" sz="1150">
                <a:solidFill>
                  <a:srgbClr val="000000"/>
                </a:solidFill>
                <a:latin typeface="Glacial Indifference"/>
                <a:ea typeface="Glacial Indifference"/>
                <a:cs typeface="Glacial Indifference"/>
                <a:sym typeface="Glacial Indifference"/>
              </a:rPr>
              <a:t>In this module, we will discuss the value of Godly wisdom and discernment and how people-pleasing impairs both.</a:t>
            </a:r>
          </a:p>
          <a:p>
            <a:pPr algn="l">
              <a:lnSpc>
                <a:spcPts val="1265"/>
              </a:lnSpc>
            </a:pPr>
          </a:p>
          <a:p>
            <a:pPr algn="l">
              <a:lnSpc>
                <a:spcPts val="1265"/>
              </a:lnSpc>
            </a:pPr>
            <a:r>
              <a:rPr lang="en-US" b="true" sz="1150">
                <a:solidFill>
                  <a:srgbClr val="000000"/>
                </a:solidFill>
                <a:latin typeface="Glacial Indifference Bold"/>
                <a:ea typeface="Glacial Indifference Bold"/>
                <a:cs typeface="Glacial Indifference Bold"/>
                <a:sym typeface="Glacial Indifference Bold"/>
              </a:rPr>
              <a:t>Key terms: </a:t>
            </a:r>
            <a:r>
              <a:rPr lang="en-US" sz="1150">
                <a:solidFill>
                  <a:srgbClr val="000000"/>
                </a:solidFill>
                <a:latin typeface="Glacial Indifference"/>
                <a:ea typeface="Glacial Indifference"/>
                <a:cs typeface="Glacial Indifference"/>
                <a:sym typeface="Glacial Indifference"/>
              </a:rPr>
              <a:t>Wisdom is the ability to apply knowledge, experience, and understanding to make God-honoring decisions; discernment is the ability to perceive the true nature of a situation; and discretion is the ability to exercise caution and restraint.</a:t>
            </a:r>
          </a:p>
          <a:p>
            <a:pPr algn="l">
              <a:lnSpc>
                <a:spcPts val="1265"/>
              </a:lnSpc>
            </a:pPr>
          </a:p>
          <a:p>
            <a:pPr algn="l">
              <a:lnSpc>
                <a:spcPts val="604"/>
              </a:lnSpc>
            </a:pPr>
          </a:p>
          <a:p>
            <a:pPr algn="l">
              <a:lnSpc>
                <a:spcPts val="1265"/>
              </a:lnSpc>
            </a:pPr>
            <a:r>
              <a:rPr lang="en-US" b="true" sz="1150">
                <a:solidFill>
                  <a:srgbClr val="000000"/>
                </a:solidFill>
                <a:latin typeface="Glacial Indifference Bold"/>
                <a:ea typeface="Glacial Indifference Bold"/>
                <a:cs typeface="Glacial Indifference Bold"/>
                <a:sym typeface="Glacial Indifference Bold"/>
              </a:rPr>
              <a:t>Module 6: Week 1</a:t>
            </a:r>
          </a:p>
          <a:p>
            <a:pPr algn="l">
              <a:lnSpc>
                <a:spcPts val="1265"/>
              </a:lnSpc>
            </a:pPr>
          </a:p>
          <a:p>
            <a:pPr algn="l">
              <a:lnSpc>
                <a:spcPts val="1265"/>
              </a:lnSpc>
            </a:pPr>
            <a:r>
              <a:rPr lang="en-US" sz="1150">
                <a:solidFill>
                  <a:srgbClr val="000000"/>
                </a:solidFill>
                <a:latin typeface="Glacial Indifference"/>
                <a:ea typeface="Glacial Indifference"/>
                <a:cs typeface="Glacial Indifference"/>
                <a:sym typeface="Glacial Indifference"/>
              </a:rPr>
              <a:t>This week, we will discuss God’s definition and provision of wisdom and the dangers of self-deception and pride.</a:t>
            </a:r>
          </a:p>
          <a:p>
            <a:pPr algn="l">
              <a:lnSpc>
                <a:spcPts val="1265"/>
              </a:lnSpc>
            </a:pPr>
          </a:p>
          <a:p>
            <a:pPr algn="l">
              <a:lnSpc>
                <a:spcPts val="1265"/>
              </a:lnSpc>
            </a:pPr>
            <a:r>
              <a:rPr lang="en-US" sz="1150">
                <a:solidFill>
                  <a:srgbClr val="000000"/>
                </a:solidFill>
                <a:latin typeface="Glacial Indifference"/>
                <a:ea typeface="Glacial Indifference"/>
                <a:cs typeface="Glacial Indifference"/>
                <a:sym typeface="Glacial Indifference"/>
              </a:rPr>
              <a:t>1. In </a:t>
            </a:r>
            <a:r>
              <a:rPr lang="en-US" b="true" sz="1150">
                <a:solidFill>
                  <a:srgbClr val="000000"/>
                </a:solidFill>
                <a:latin typeface="Glacial Indifference Bold"/>
                <a:ea typeface="Glacial Indifference Bold"/>
                <a:cs typeface="Glacial Indifference Bold"/>
                <a:sym typeface="Glacial Indifference Bold"/>
              </a:rPr>
              <a:t>Proverbs 3:13-18</a:t>
            </a:r>
            <a:r>
              <a:rPr lang="en-US" sz="1150">
                <a:solidFill>
                  <a:srgbClr val="000000"/>
                </a:solidFill>
                <a:latin typeface="Glacial Indifference"/>
                <a:ea typeface="Glacial Indifference"/>
                <a:cs typeface="Glacial Indifference"/>
                <a:sym typeface="Glacial Indifference"/>
              </a:rPr>
              <a:t>, we learn this about wisdom: </a:t>
            </a:r>
            <a:r>
              <a:rPr lang="en-US" sz="1150" i="true">
                <a:solidFill>
                  <a:srgbClr val="000000"/>
                </a:solidFill>
                <a:latin typeface="Glacial Indifference Italics"/>
                <a:ea typeface="Glacial Indifference Italics"/>
                <a:cs typeface="Glacial Indifference Italics"/>
                <a:sym typeface="Glacial Indifference Italics"/>
              </a:rPr>
              <a:t>Those who find wisdom are fortunate; they will be blessed when they gain understanding. With her right hand, Wisdom offers long life—with the other hand, riches and honor. Wisdom will lead you to a life of joy and peace. Wisdom is like a life-giving tree to those who hold on to her; she is a blessing to those who keep her close.</a:t>
            </a:r>
          </a:p>
          <a:p>
            <a:pPr algn="l">
              <a:lnSpc>
                <a:spcPts val="1044"/>
              </a:lnSpc>
            </a:pPr>
          </a:p>
          <a:p>
            <a:pPr algn="l">
              <a:lnSpc>
                <a:spcPts val="1265"/>
              </a:lnSpc>
            </a:pPr>
            <a:r>
              <a:rPr lang="en-US" b="true" sz="1150">
                <a:solidFill>
                  <a:srgbClr val="000000"/>
                </a:solidFill>
                <a:latin typeface="Glacial Indifference Bold"/>
                <a:ea typeface="Glacial Indifference Bold"/>
                <a:cs typeface="Glacial Indifference Bold"/>
                <a:sym typeface="Glacial Indifference Bold"/>
              </a:rPr>
              <a:t>Question:</a:t>
            </a:r>
            <a:r>
              <a:rPr lang="en-US" sz="1150">
                <a:solidFill>
                  <a:srgbClr val="000000"/>
                </a:solidFill>
                <a:latin typeface="Glacial Indifference"/>
                <a:ea typeface="Glacial Indifference"/>
                <a:cs typeface="Glacial Indifference"/>
                <a:sym typeface="Glacial Indifference"/>
              </a:rPr>
              <a:t> According to these verses, how does Godly wisdom impact our lives? </a:t>
            </a:r>
          </a:p>
          <a:p>
            <a:pPr algn="l">
              <a:lnSpc>
                <a:spcPts val="1265"/>
              </a:lnSpc>
            </a:pPr>
          </a:p>
          <a:p>
            <a:pPr algn="l">
              <a:lnSpc>
                <a:spcPts val="934"/>
              </a:lnSpc>
            </a:pPr>
          </a:p>
          <a:p>
            <a:pPr algn="l">
              <a:lnSpc>
                <a:spcPts val="1265"/>
              </a:lnSpc>
            </a:pPr>
            <a:r>
              <a:rPr lang="en-US" sz="1150">
                <a:solidFill>
                  <a:srgbClr val="000000"/>
                </a:solidFill>
                <a:latin typeface="Glacial Indifference"/>
                <a:ea typeface="Glacial Indifference"/>
                <a:cs typeface="Glacial Indifference"/>
                <a:sym typeface="Glacial Indifference"/>
              </a:rPr>
              <a:t>2. In </a:t>
            </a:r>
            <a:r>
              <a:rPr lang="en-US" b="true" sz="1150">
                <a:solidFill>
                  <a:srgbClr val="000000"/>
                </a:solidFill>
                <a:latin typeface="Glacial Indifference Bold"/>
                <a:ea typeface="Glacial Indifference Bold"/>
                <a:cs typeface="Glacial Indifference Bold"/>
                <a:sym typeface="Glacial Indifference Bold"/>
              </a:rPr>
              <a:t>James 1:5</a:t>
            </a:r>
            <a:r>
              <a:rPr lang="en-US" sz="1150">
                <a:solidFill>
                  <a:srgbClr val="000000"/>
                </a:solidFill>
                <a:latin typeface="Glacial Indifference"/>
                <a:ea typeface="Glacial Indifference"/>
                <a:cs typeface="Glacial Indifference"/>
                <a:sym typeface="Glacial Indifference"/>
              </a:rPr>
              <a:t>, we read: </a:t>
            </a:r>
            <a:r>
              <a:rPr lang="en-US" sz="1150" i="true">
                <a:solidFill>
                  <a:srgbClr val="000000"/>
                </a:solidFill>
                <a:latin typeface="Glacial Indifference Italics"/>
                <a:ea typeface="Glacial Indifference Italics"/>
                <a:cs typeface="Glacial Indifference Italics"/>
                <a:sym typeface="Glacial Indifference Italics"/>
              </a:rPr>
              <a:t>If any of you lack wisdom, you should pray to God, who will give it to you, because God gives generously and graciously to all</a:t>
            </a:r>
            <a:r>
              <a:rPr lang="en-US" sz="1150">
                <a:solidFill>
                  <a:srgbClr val="000000"/>
                </a:solidFill>
                <a:latin typeface="Glacial Indifference"/>
                <a:ea typeface="Glacial Indifference"/>
                <a:cs typeface="Glacial Indifference"/>
                <a:sym typeface="Glacial Indifference"/>
              </a:rPr>
              <a:t> and </a:t>
            </a:r>
            <a:r>
              <a:rPr lang="en-US" b="true" sz="1150">
                <a:solidFill>
                  <a:srgbClr val="000000"/>
                </a:solidFill>
                <a:latin typeface="Glacial Indifference Bold"/>
                <a:ea typeface="Glacial Indifference Bold"/>
                <a:cs typeface="Glacial Indifference Bold"/>
                <a:sym typeface="Glacial Indifference Bold"/>
              </a:rPr>
              <a:t>Proverbs 4:6</a:t>
            </a:r>
            <a:r>
              <a:rPr lang="en-US" sz="1150">
                <a:solidFill>
                  <a:srgbClr val="000000"/>
                </a:solidFill>
                <a:latin typeface="Glacial Indifference"/>
                <a:ea typeface="Glacial Indifference"/>
                <a:cs typeface="Glacial Indifference"/>
                <a:sym typeface="Glacial Indifference"/>
              </a:rPr>
              <a:t> reads: </a:t>
            </a:r>
            <a:r>
              <a:rPr lang="en-US" sz="1150" i="true">
                <a:solidFill>
                  <a:srgbClr val="000000"/>
                </a:solidFill>
                <a:latin typeface="Glacial Indifference Italics"/>
                <a:ea typeface="Glacial Indifference Italics"/>
                <a:cs typeface="Glacial Indifference Italics"/>
                <a:sym typeface="Glacial Indifference Italics"/>
              </a:rPr>
              <a:t>Don’t turn away from wisdom, and she (wisdom) will protect you. Love her, and she will keep you safe.</a:t>
            </a:r>
          </a:p>
          <a:p>
            <a:pPr algn="l">
              <a:lnSpc>
                <a:spcPts val="1044"/>
              </a:lnSpc>
            </a:pPr>
          </a:p>
          <a:p>
            <a:pPr algn="l">
              <a:lnSpc>
                <a:spcPts val="1265"/>
              </a:lnSpc>
            </a:pPr>
            <a:r>
              <a:rPr lang="en-US" b="true" sz="1150">
                <a:solidFill>
                  <a:srgbClr val="000000"/>
                </a:solidFill>
                <a:latin typeface="Glacial Indifference Bold"/>
                <a:ea typeface="Glacial Indifference Bold"/>
                <a:cs typeface="Glacial Indifference Bold"/>
                <a:sym typeface="Glacial Indifference Bold"/>
              </a:rPr>
              <a:t>Question:</a:t>
            </a:r>
            <a:r>
              <a:rPr lang="en-US" sz="1150">
                <a:solidFill>
                  <a:srgbClr val="000000"/>
                </a:solidFill>
                <a:latin typeface="Glacial Indifference"/>
                <a:ea typeface="Glacial Indifference"/>
                <a:cs typeface="Glacial Indifference"/>
                <a:sym typeface="Glacial Indifference"/>
              </a:rPr>
              <a:t> How do we find wisdom and why should we seek it? </a:t>
            </a:r>
          </a:p>
          <a:p>
            <a:pPr algn="l">
              <a:lnSpc>
                <a:spcPts val="1044"/>
              </a:lnSpc>
            </a:pPr>
          </a:p>
          <a:p>
            <a:pPr algn="l">
              <a:lnSpc>
                <a:spcPts val="1265"/>
              </a:lnSpc>
            </a:pPr>
          </a:p>
          <a:p>
            <a:pPr algn="l">
              <a:lnSpc>
                <a:spcPts val="1265"/>
              </a:lnSpc>
            </a:pPr>
            <a:r>
              <a:rPr lang="en-US" sz="1150">
                <a:solidFill>
                  <a:srgbClr val="000000"/>
                </a:solidFill>
                <a:latin typeface="Glacial Indifference"/>
                <a:ea typeface="Glacial Indifference"/>
                <a:cs typeface="Glacial Indifference"/>
                <a:sym typeface="Glacial Indifference"/>
              </a:rPr>
              <a:t>3. In </a:t>
            </a:r>
            <a:r>
              <a:rPr lang="en-US" b="true" sz="1150">
                <a:solidFill>
                  <a:srgbClr val="000000"/>
                </a:solidFill>
                <a:latin typeface="Glacial Indifference Bold"/>
                <a:ea typeface="Glacial Indifference Bold"/>
                <a:cs typeface="Glacial Indifference Bold"/>
                <a:sym typeface="Glacial Indifference Bold"/>
              </a:rPr>
              <a:t>Jeremiah 17:9</a:t>
            </a:r>
            <a:r>
              <a:rPr lang="en-US" sz="1150">
                <a:solidFill>
                  <a:srgbClr val="000000"/>
                </a:solidFill>
                <a:latin typeface="Glacial Indifference"/>
                <a:ea typeface="Glacial Indifference"/>
                <a:cs typeface="Glacial Indifference"/>
                <a:sym typeface="Glacial Indifference"/>
              </a:rPr>
              <a:t>, it tells us: </a:t>
            </a:r>
            <a:r>
              <a:rPr lang="en-US" sz="1150" i="true">
                <a:solidFill>
                  <a:srgbClr val="000000"/>
                </a:solidFill>
                <a:latin typeface="Glacial Indifference Italics"/>
                <a:ea typeface="Glacial Indifference Italics"/>
                <a:cs typeface="Glacial Indifference Italics"/>
                <a:sym typeface="Glacial Indifference Italics"/>
              </a:rPr>
              <a:t>The human heart is the most deceitful of all things and desperately wicked. Who really knows how bad it is?</a:t>
            </a:r>
          </a:p>
          <a:p>
            <a:pPr algn="l">
              <a:lnSpc>
                <a:spcPts val="1044"/>
              </a:lnSpc>
            </a:pPr>
          </a:p>
          <a:p>
            <a:pPr algn="l">
              <a:lnSpc>
                <a:spcPts val="1265"/>
              </a:lnSpc>
            </a:pPr>
            <a:r>
              <a:rPr lang="en-US" b="true" sz="1150">
                <a:solidFill>
                  <a:srgbClr val="000000"/>
                </a:solidFill>
                <a:latin typeface="Glacial Indifference Bold"/>
                <a:ea typeface="Glacial Indifference Bold"/>
                <a:cs typeface="Glacial Indifference Bold"/>
                <a:sym typeface="Glacial Indifference Bold"/>
              </a:rPr>
              <a:t>Question:</a:t>
            </a:r>
            <a:r>
              <a:rPr lang="en-US" sz="1150">
                <a:solidFill>
                  <a:srgbClr val="000000"/>
                </a:solidFill>
                <a:latin typeface="Glacial Indifference"/>
                <a:ea typeface="Glacial Indifference"/>
                <a:cs typeface="Glacial Indifference"/>
                <a:sym typeface="Glacial Indifference"/>
              </a:rPr>
              <a:t> In what ways do our “hearts” mislead us or cause us to be self-serving? </a:t>
            </a:r>
          </a:p>
          <a:p>
            <a:pPr algn="l">
              <a:lnSpc>
                <a:spcPts val="1265"/>
              </a:lnSpc>
            </a:pPr>
          </a:p>
          <a:p>
            <a:pPr algn="l">
              <a:lnSpc>
                <a:spcPts val="1265"/>
              </a:lnSpc>
            </a:pPr>
          </a:p>
          <a:p>
            <a:pPr algn="l">
              <a:lnSpc>
                <a:spcPts val="1265"/>
              </a:lnSpc>
            </a:pPr>
            <a:r>
              <a:rPr lang="en-US" sz="1150">
                <a:solidFill>
                  <a:srgbClr val="000000"/>
                </a:solidFill>
                <a:latin typeface="Glacial Indifference"/>
                <a:ea typeface="Glacial Indifference"/>
                <a:cs typeface="Glacial Indifference"/>
                <a:sym typeface="Glacial Indifference"/>
              </a:rPr>
              <a:t>4. In </a:t>
            </a:r>
            <a:r>
              <a:rPr lang="en-US" b="true" sz="1150">
                <a:solidFill>
                  <a:srgbClr val="000000"/>
                </a:solidFill>
                <a:latin typeface="Glacial Indifference Bold"/>
                <a:ea typeface="Glacial Indifference Bold"/>
                <a:cs typeface="Glacial Indifference Bold"/>
                <a:sym typeface="Glacial Indifference Bold"/>
              </a:rPr>
              <a:t>1 Corinthians 3:18a</a:t>
            </a:r>
            <a:r>
              <a:rPr lang="en-US" sz="1150">
                <a:solidFill>
                  <a:srgbClr val="000000"/>
                </a:solidFill>
                <a:latin typeface="Glacial Indifference"/>
                <a:ea typeface="Glacial Indifference"/>
                <a:cs typeface="Glacial Indifference"/>
                <a:sym typeface="Glacial Indifference"/>
              </a:rPr>
              <a:t>, we read about self-deception: </a:t>
            </a:r>
            <a:r>
              <a:rPr lang="en-US" sz="1150" i="true">
                <a:solidFill>
                  <a:srgbClr val="000000"/>
                </a:solidFill>
                <a:latin typeface="Glacial Indifference Italics"/>
                <a:ea typeface="Glacial Indifference Italics"/>
                <a:cs typeface="Glacial Indifference Italics"/>
                <a:sym typeface="Glacial Indifference Italics"/>
              </a:rPr>
              <a:t>Be careful! Do not think that you are better than you really are. Maybe you think that you are wise, like people today want to be wise.</a:t>
            </a:r>
            <a:r>
              <a:rPr lang="en-US" sz="1150">
                <a:solidFill>
                  <a:srgbClr val="000000"/>
                </a:solidFill>
                <a:latin typeface="Glacial Indifference"/>
                <a:ea typeface="Glacial Indifference"/>
                <a:cs typeface="Glacial Indifference"/>
                <a:sym typeface="Glacial Indifference"/>
              </a:rPr>
              <a:t> And </a:t>
            </a:r>
            <a:r>
              <a:rPr lang="en-US" b="true" sz="1150">
                <a:solidFill>
                  <a:srgbClr val="000000"/>
                </a:solidFill>
                <a:latin typeface="Glacial Indifference Bold"/>
                <a:ea typeface="Glacial Indifference Bold"/>
                <a:cs typeface="Glacial Indifference Bold"/>
                <a:sym typeface="Glacial Indifference Bold"/>
              </a:rPr>
              <a:t>Proverbs 26:12</a:t>
            </a:r>
            <a:r>
              <a:rPr lang="en-US" sz="1150">
                <a:solidFill>
                  <a:srgbClr val="000000"/>
                </a:solidFill>
                <a:latin typeface="Glacial Indifference"/>
                <a:ea typeface="Glacial Indifference"/>
                <a:cs typeface="Glacial Indifference"/>
                <a:sym typeface="Glacial Indifference"/>
              </a:rPr>
              <a:t> warns us against thinking we are already wise and have nothing left to learn.</a:t>
            </a:r>
          </a:p>
          <a:p>
            <a:pPr algn="l">
              <a:lnSpc>
                <a:spcPts val="1044"/>
              </a:lnSpc>
            </a:pPr>
          </a:p>
          <a:p>
            <a:pPr algn="l">
              <a:lnSpc>
                <a:spcPts val="1265"/>
              </a:lnSpc>
            </a:pPr>
            <a:r>
              <a:rPr lang="en-US" b="true" sz="1150">
                <a:solidFill>
                  <a:srgbClr val="000000"/>
                </a:solidFill>
                <a:latin typeface="Glacial Indifference Bold"/>
                <a:ea typeface="Glacial Indifference Bold"/>
                <a:cs typeface="Glacial Indifference Bold"/>
                <a:sym typeface="Glacial Indifference Bold"/>
              </a:rPr>
              <a:t>Question:</a:t>
            </a:r>
            <a:r>
              <a:rPr lang="en-US" sz="1150">
                <a:solidFill>
                  <a:srgbClr val="000000"/>
                </a:solidFill>
                <a:latin typeface="Glacial Indifference"/>
                <a:ea typeface="Glacial Indifference"/>
                <a:cs typeface="Glacial Indifference"/>
                <a:sym typeface="Glacial Indifference"/>
              </a:rPr>
              <a:t> What is at the core of self-deception and what are the warnings given in these verses? </a:t>
            </a:r>
          </a:p>
          <a:p>
            <a:pPr algn="l">
              <a:lnSpc>
                <a:spcPts val="1265"/>
              </a:lnSpc>
            </a:pPr>
          </a:p>
          <a:p>
            <a:pPr algn="l">
              <a:lnSpc>
                <a:spcPts val="824"/>
              </a:lnSpc>
            </a:pPr>
          </a:p>
          <a:p>
            <a:pPr algn="l">
              <a:lnSpc>
                <a:spcPts val="1265"/>
              </a:lnSpc>
            </a:pPr>
            <a:r>
              <a:rPr lang="en-US" sz="1150">
                <a:solidFill>
                  <a:srgbClr val="000000"/>
                </a:solidFill>
                <a:latin typeface="Glacial Indifference"/>
                <a:ea typeface="Glacial Indifference"/>
                <a:cs typeface="Glacial Indifference"/>
                <a:sym typeface="Glacial Indifference"/>
              </a:rPr>
              <a:t>5. In </a:t>
            </a:r>
            <a:r>
              <a:rPr lang="en-US" b="true" sz="1150">
                <a:solidFill>
                  <a:srgbClr val="000000"/>
                </a:solidFill>
                <a:latin typeface="Glacial Indifference Bold"/>
                <a:ea typeface="Glacial Indifference Bold"/>
                <a:cs typeface="Glacial Indifference Bold"/>
                <a:sym typeface="Glacial Indifference Bold"/>
              </a:rPr>
              <a:t>Proverbs 3:5-6</a:t>
            </a:r>
            <a:r>
              <a:rPr lang="en-US" sz="1150">
                <a:solidFill>
                  <a:srgbClr val="000000"/>
                </a:solidFill>
                <a:latin typeface="Glacial Indifference"/>
                <a:ea typeface="Glacial Indifference"/>
                <a:cs typeface="Glacial Indifference"/>
                <a:sym typeface="Glacial Indifference"/>
              </a:rPr>
              <a:t>, we read how to battle against pride and self-deception: </a:t>
            </a:r>
            <a:r>
              <a:rPr lang="en-US" sz="1150" i="true">
                <a:solidFill>
                  <a:srgbClr val="000000"/>
                </a:solidFill>
                <a:latin typeface="Glacial Indifference Italics"/>
                <a:ea typeface="Glacial Indifference Italics"/>
                <a:cs typeface="Glacial Indifference Italics"/>
                <a:sym typeface="Glacial Indifference Italics"/>
              </a:rPr>
              <a:t>Trust in the LORD completely. Do not think that you understand things well enough for yourself. Whatever you are doing, remember that the LORD is with you. Then He will show you the right way to go.</a:t>
            </a:r>
          </a:p>
          <a:p>
            <a:pPr algn="l">
              <a:lnSpc>
                <a:spcPts val="1044"/>
              </a:lnSpc>
            </a:pPr>
          </a:p>
          <a:p>
            <a:pPr algn="l">
              <a:lnSpc>
                <a:spcPts val="1265"/>
              </a:lnSpc>
            </a:pPr>
            <a:r>
              <a:rPr lang="en-US" b="true" sz="1150">
                <a:solidFill>
                  <a:srgbClr val="000000"/>
                </a:solidFill>
                <a:latin typeface="Glacial Indifference Bold"/>
                <a:ea typeface="Glacial Indifference Bold"/>
                <a:cs typeface="Glacial Indifference Bold"/>
                <a:sym typeface="Glacial Indifference Bold"/>
              </a:rPr>
              <a:t>Question:</a:t>
            </a:r>
            <a:r>
              <a:rPr lang="en-US" sz="1150">
                <a:solidFill>
                  <a:srgbClr val="000000"/>
                </a:solidFill>
                <a:latin typeface="Glacial Indifference"/>
                <a:ea typeface="Glacial Indifference"/>
                <a:cs typeface="Glacial Indifference"/>
                <a:sym typeface="Glacial Indifference"/>
              </a:rPr>
              <a:t> According to these verses, how do we battle against pride and self-deception? </a:t>
            </a:r>
          </a:p>
          <a:p>
            <a:pPr algn="l">
              <a:lnSpc>
                <a:spcPts val="1265"/>
              </a:lnSpc>
            </a:pPr>
          </a:p>
          <a:p>
            <a:pPr algn="l">
              <a:lnSpc>
                <a:spcPts val="714"/>
              </a:lnSpc>
            </a:pPr>
          </a:p>
          <a:p>
            <a:pPr algn="l">
              <a:lnSpc>
                <a:spcPts val="1265"/>
              </a:lnSpc>
            </a:pPr>
            <a:r>
              <a:rPr lang="en-US" b="true" sz="1150">
                <a:solidFill>
                  <a:srgbClr val="000000"/>
                </a:solidFill>
                <a:latin typeface="Glacial Indifference Bold"/>
                <a:ea typeface="Glacial Indifference Bold"/>
                <a:cs typeface="Glacial Indifference Bold"/>
                <a:sym typeface="Glacial Indifference Bold"/>
              </a:rPr>
              <a:t>Let’s Talk About It:</a:t>
            </a:r>
          </a:p>
          <a:p>
            <a:pPr algn="l">
              <a:lnSpc>
                <a:spcPts val="1265"/>
              </a:lnSpc>
            </a:pPr>
            <a:r>
              <a:rPr lang="en-US" sz="1150">
                <a:solidFill>
                  <a:srgbClr val="000000"/>
                </a:solidFill>
                <a:latin typeface="Glacial Indifference"/>
                <a:ea typeface="Glacial Indifference"/>
                <a:cs typeface="Glacial Indifference"/>
                <a:sym typeface="Glacial Indifference"/>
              </a:rPr>
              <a:t>• What’s the difference between “following your own heart” and having Godly wisdom?</a:t>
            </a:r>
          </a:p>
          <a:p>
            <a:pPr algn="l">
              <a:lnSpc>
                <a:spcPts val="1265"/>
              </a:lnSpc>
            </a:pPr>
            <a:r>
              <a:rPr lang="en-US" sz="1150">
                <a:solidFill>
                  <a:srgbClr val="000000"/>
                </a:solidFill>
                <a:latin typeface="Glacial Indifference"/>
                <a:ea typeface="Glacial Indifference"/>
                <a:cs typeface="Glacial Indifference"/>
                <a:sym typeface="Glacial Indifference"/>
              </a:rPr>
              <a:t>• How can wisdom be a source of pride?</a:t>
            </a:r>
          </a:p>
          <a:p>
            <a:pPr algn="l">
              <a:lnSpc>
                <a:spcPts val="1265"/>
              </a:lnSpc>
            </a:pPr>
            <a:r>
              <a:rPr lang="en-US" sz="1150">
                <a:solidFill>
                  <a:srgbClr val="000000"/>
                </a:solidFill>
                <a:latin typeface="Glacial Indifference"/>
                <a:ea typeface="Glacial Indifference"/>
                <a:cs typeface="Glacial Indifference"/>
                <a:sym typeface="Glacial Indifference"/>
              </a:rPr>
              <a:t>• In what ways does our culture value intellect and/or knowledge over Godly wisdom?</a:t>
            </a:r>
          </a:p>
          <a:p>
            <a:pPr algn="l">
              <a:lnSpc>
                <a:spcPts val="1265"/>
              </a:lnSpc>
            </a:pPr>
            <a:r>
              <a:rPr lang="en-US" sz="1150">
                <a:solidFill>
                  <a:srgbClr val="000000"/>
                </a:solidFill>
                <a:latin typeface="Glacial Indifference"/>
                <a:ea typeface="Glacial Indifference"/>
                <a:cs typeface="Glacial Indifference"/>
                <a:sym typeface="Glacial Indifference"/>
              </a:rPr>
              <a:t>• How has this week’s lesson encouraged you to seek God’s wisdom over worldly knowledge?</a:t>
            </a:r>
          </a:p>
          <a:p>
            <a:pPr algn="l">
              <a:lnSpc>
                <a:spcPts val="935"/>
              </a:lnSpc>
            </a:pPr>
          </a:p>
          <a:p>
            <a:pPr algn="l">
              <a:lnSpc>
                <a:spcPts val="1265"/>
              </a:lnSpc>
            </a:pPr>
          </a:p>
          <a:p>
            <a:pPr algn="l">
              <a:lnSpc>
                <a:spcPts val="1265"/>
              </a:lnSpc>
            </a:pPr>
            <a:r>
              <a:rPr lang="en-US" b="true" sz="1150">
                <a:solidFill>
                  <a:srgbClr val="000000"/>
                </a:solidFill>
                <a:latin typeface="Glacial Indifference Bold"/>
                <a:ea typeface="Glacial Indifference Bold"/>
                <a:cs typeface="Glacial Indifference Bold"/>
                <a:sym typeface="Glacial Indifference Bold"/>
              </a:rPr>
              <a:t>Challenge:</a:t>
            </a:r>
            <a:r>
              <a:rPr lang="en-US" sz="1150">
                <a:solidFill>
                  <a:srgbClr val="000000"/>
                </a:solidFill>
                <a:latin typeface="Glacial Indifference"/>
                <a:ea typeface="Glacial Indifference"/>
                <a:cs typeface="Glacial Indifference"/>
                <a:sym typeface="Glacial Indifference"/>
              </a:rPr>
              <a:t> Spend time alone in prayer, reflecting and meditating on </a:t>
            </a:r>
            <a:r>
              <a:rPr lang="en-US" b="true" sz="1150">
                <a:solidFill>
                  <a:srgbClr val="000000"/>
                </a:solidFill>
                <a:latin typeface="Glacial Indifference Bold"/>
                <a:ea typeface="Glacial Indifference Bold"/>
                <a:cs typeface="Glacial Indifference Bold"/>
                <a:sym typeface="Glacial Indifference Bold"/>
              </a:rPr>
              <a:t>Proverbs 3:5-6</a:t>
            </a:r>
            <a:r>
              <a:rPr lang="en-US" sz="1150">
                <a:solidFill>
                  <a:srgbClr val="000000"/>
                </a:solidFill>
                <a:latin typeface="Glacial Indifference"/>
                <a:ea typeface="Glacial Indifference"/>
                <a:cs typeface="Glacial Indifference"/>
                <a:sym typeface="Glacial Indifference"/>
              </a:rPr>
              <a:t>. </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832172" y="305666"/>
            <a:ext cx="6108055"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6 Lesson: Wisdom, Discernment, and the Danger of People Pleasing </a:t>
            </a:r>
          </a:p>
        </p:txBody>
      </p:sp>
      <p:sp>
        <p:nvSpPr>
          <p:cNvPr name="TextBox 11" id="11"/>
          <p:cNvSpPr txBox="true"/>
          <p:nvPr/>
        </p:nvSpPr>
        <p:spPr>
          <a:xfrm rot="0">
            <a:off x="177108" y="1074891"/>
            <a:ext cx="7379491" cy="7658026"/>
          </a:xfrm>
          <a:prstGeom prst="rect">
            <a:avLst/>
          </a:prstGeom>
        </p:spPr>
        <p:txBody>
          <a:bodyPr anchor="t" rtlCol="false" tIns="0" lIns="0" bIns="0" rIns="0">
            <a:spAutoFit/>
          </a:bodyPr>
          <a:lstStyle/>
          <a:p>
            <a:pPr algn="l">
              <a:lnSpc>
                <a:spcPts val="1608"/>
              </a:lnSpc>
            </a:pPr>
            <a:r>
              <a:rPr lang="en-US" b="true" sz="1200">
                <a:solidFill>
                  <a:srgbClr val="000000"/>
                </a:solidFill>
                <a:latin typeface="Glacial Indifference Bold"/>
                <a:ea typeface="Glacial Indifference Bold"/>
                <a:cs typeface="Glacial Indifference Bold"/>
                <a:sym typeface="Glacial Indifference Bold"/>
              </a:rPr>
              <a:t>Module 6, Week 2: The Benefits of Godly Discernment and Discretion</a:t>
            </a:r>
          </a:p>
          <a:p>
            <a:pPr algn="l">
              <a:lnSpc>
                <a:spcPts val="1608"/>
              </a:lnSpc>
            </a:pPr>
          </a:p>
          <a:p>
            <a:pPr algn="l">
              <a:lnSpc>
                <a:spcPts val="1608"/>
              </a:lnSpc>
            </a:pPr>
            <a:r>
              <a:rPr lang="en-US" sz="1200">
                <a:solidFill>
                  <a:srgbClr val="000000"/>
                </a:solidFill>
                <a:latin typeface="Glacial Indifference"/>
                <a:ea typeface="Glacial Indifference"/>
                <a:cs typeface="Glacial Indifference"/>
                <a:sym typeface="Glacial Indifference"/>
              </a:rPr>
              <a:t>Last week, we talked about the difference between “following our own heart” and having Godly wisdom. This week, we will talk about discernment and discretion and why these help us make wise and careful choices.</a:t>
            </a:r>
          </a:p>
          <a:p>
            <a:pPr algn="l">
              <a:lnSpc>
                <a:spcPts val="1608"/>
              </a:lnSpc>
            </a:pPr>
          </a:p>
          <a:p>
            <a:pPr algn="l">
              <a:lnSpc>
                <a:spcPts val="1608"/>
              </a:lnSpc>
            </a:pPr>
            <a:r>
              <a:rPr lang="en-US" sz="1200">
                <a:solidFill>
                  <a:srgbClr val="000000"/>
                </a:solidFill>
                <a:latin typeface="Glacial Indifference"/>
                <a:ea typeface="Glacial Indifference"/>
                <a:cs typeface="Glacial Indifference"/>
                <a:sym typeface="Glacial Indifference"/>
              </a:rPr>
              <a:t>1. In </a:t>
            </a:r>
            <a:r>
              <a:rPr lang="en-US" b="true" sz="1200">
                <a:solidFill>
                  <a:srgbClr val="000000"/>
                </a:solidFill>
                <a:latin typeface="Glacial Indifference Bold"/>
                <a:ea typeface="Glacial Indifference Bold"/>
                <a:cs typeface="Glacial Indifference Bold"/>
                <a:sym typeface="Glacial Indifference Bold"/>
              </a:rPr>
              <a:t>Proverbs 14:8</a:t>
            </a:r>
            <a:r>
              <a:rPr lang="en-US" sz="1200">
                <a:solidFill>
                  <a:srgbClr val="000000"/>
                </a:solidFill>
                <a:latin typeface="Glacial Indifference"/>
                <a:ea typeface="Glacial Indifference"/>
                <a:cs typeface="Glacial Indifference"/>
                <a:sym typeface="Glacial Indifference"/>
              </a:rPr>
              <a:t>, we read: </a:t>
            </a:r>
            <a:r>
              <a:rPr lang="en-US" sz="1200" i="true">
                <a:solidFill>
                  <a:srgbClr val="000000"/>
                </a:solidFill>
                <a:latin typeface="Glacial Indifference Italics"/>
                <a:ea typeface="Glacial Indifference Italics"/>
                <a:cs typeface="Glacial Indifference Italics"/>
                <a:sym typeface="Glacial Indifference Italics"/>
              </a:rPr>
              <a:t>A careful person understands what is right and does it. But a foolish person's silly thoughts deceive him.</a:t>
            </a:r>
          </a:p>
          <a:p>
            <a:pPr algn="l">
              <a:lnSpc>
                <a:spcPts val="1473"/>
              </a:lnSpc>
            </a:pPr>
          </a:p>
          <a:p>
            <a:pPr algn="l">
              <a:lnSpc>
                <a:spcPts val="1608"/>
              </a:lnSpc>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What two types of people are described in this verse and how do their thoughts impact them? </a:t>
            </a:r>
          </a:p>
          <a:p>
            <a:pPr algn="l">
              <a:lnSpc>
                <a:spcPts val="1608"/>
              </a:lnSpc>
            </a:pPr>
          </a:p>
          <a:p>
            <a:pPr algn="l">
              <a:lnSpc>
                <a:spcPts val="1608"/>
              </a:lnSpc>
            </a:pPr>
            <a:r>
              <a:rPr lang="en-US" sz="1200">
                <a:solidFill>
                  <a:srgbClr val="000000"/>
                </a:solidFill>
                <a:latin typeface="Glacial Indifference"/>
                <a:ea typeface="Glacial Indifference"/>
                <a:cs typeface="Glacial Indifference"/>
                <a:sym typeface="Glacial Indifference"/>
              </a:rPr>
              <a:t>2. In </a:t>
            </a:r>
            <a:r>
              <a:rPr lang="en-US" b="true" sz="1200">
                <a:solidFill>
                  <a:srgbClr val="000000"/>
                </a:solidFill>
                <a:latin typeface="Glacial Indifference Bold"/>
                <a:ea typeface="Glacial Indifference Bold"/>
                <a:cs typeface="Glacial Indifference Bold"/>
                <a:sym typeface="Glacial Indifference Bold"/>
              </a:rPr>
              <a:t>Colossians 2:8</a:t>
            </a:r>
            <a:r>
              <a:rPr lang="en-US" sz="1200">
                <a:solidFill>
                  <a:srgbClr val="000000"/>
                </a:solidFill>
                <a:latin typeface="Glacial Indifference"/>
                <a:ea typeface="Glacial Indifference"/>
                <a:cs typeface="Glacial Indifference"/>
                <a:sym typeface="Glacial Indifference"/>
              </a:rPr>
              <a:t>, we read: </a:t>
            </a:r>
            <a:r>
              <a:rPr lang="en-US" sz="1200" i="true">
                <a:solidFill>
                  <a:srgbClr val="000000"/>
                </a:solidFill>
                <a:latin typeface="Glacial Indifference Italics"/>
                <a:ea typeface="Glacial Indifference Italics"/>
                <a:cs typeface="Glacial Indifference Italics"/>
                <a:sym typeface="Glacial Indifference Italics"/>
              </a:rPr>
              <a:t>Be sure you are not led away by the teaching of those who have nothing worth saying and only plan to deceive you. That teaching is not from Christ. It is only human tradition and comes from the powers that influence this world.</a:t>
            </a:r>
          </a:p>
          <a:p>
            <a:pPr algn="l">
              <a:lnSpc>
                <a:spcPts val="1473"/>
              </a:lnSpc>
            </a:pPr>
          </a:p>
          <a:p>
            <a:pPr algn="l">
              <a:lnSpc>
                <a:spcPts val="1608"/>
              </a:lnSpc>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What is the purpose of “human tradition,” and why should we be on guard against this? </a:t>
            </a:r>
          </a:p>
          <a:p>
            <a:pPr algn="l">
              <a:lnSpc>
                <a:spcPts val="1608"/>
              </a:lnSpc>
            </a:pPr>
          </a:p>
          <a:p>
            <a:pPr algn="l">
              <a:lnSpc>
                <a:spcPts val="1608"/>
              </a:lnSpc>
            </a:pPr>
            <a:r>
              <a:rPr lang="en-US" sz="1200">
                <a:solidFill>
                  <a:srgbClr val="000000"/>
                </a:solidFill>
                <a:latin typeface="Glacial Indifference"/>
                <a:ea typeface="Glacial Indifference"/>
                <a:cs typeface="Glacial Indifference"/>
                <a:sym typeface="Glacial Indifference"/>
              </a:rPr>
              <a:t>3. </a:t>
            </a:r>
            <a:r>
              <a:rPr lang="en-US" b="true" sz="1200">
                <a:solidFill>
                  <a:srgbClr val="000000"/>
                </a:solidFill>
                <a:latin typeface="Glacial Indifference Bold"/>
                <a:ea typeface="Glacial Indifference Bold"/>
                <a:cs typeface="Glacial Indifference Bold"/>
                <a:sym typeface="Glacial Indifference Bold"/>
              </a:rPr>
              <a:t>Philippians 1:9-10</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This is my prayer: I pray that your love will grow more and more. I pray that you will have better understanding and be wise in all things. I pray that you will know what is the very best. I pray that you will be true and without blame until the day Christ comes again.</a:t>
            </a:r>
          </a:p>
          <a:p>
            <a:pPr algn="l">
              <a:lnSpc>
                <a:spcPts val="1473"/>
              </a:lnSpc>
            </a:pPr>
          </a:p>
          <a:p>
            <a:pPr algn="l">
              <a:lnSpc>
                <a:spcPts val="1608"/>
              </a:lnSpc>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What are the core features of this prayer? </a:t>
            </a:r>
          </a:p>
          <a:p>
            <a:pPr algn="l">
              <a:lnSpc>
                <a:spcPts val="1608"/>
              </a:lnSpc>
            </a:pPr>
          </a:p>
          <a:p>
            <a:pPr algn="l">
              <a:lnSpc>
                <a:spcPts val="938"/>
              </a:lnSpc>
            </a:pPr>
          </a:p>
          <a:p>
            <a:pPr algn="l">
              <a:lnSpc>
                <a:spcPts val="1608"/>
              </a:lnSpc>
            </a:pPr>
            <a:r>
              <a:rPr lang="en-US" sz="1200">
                <a:solidFill>
                  <a:srgbClr val="000000"/>
                </a:solidFill>
                <a:latin typeface="Glacial Indifference"/>
                <a:ea typeface="Glacial Indifference"/>
                <a:cs typeface="Glacial Indifference"/>
                <a:sym typeface="Glacial Indifference"/>
              </a:rPr>
              <a:t>4. In </a:t>
            </a:r>
            <a:r>
              <a:rPr lang="en-US" b="true" sz="1200">
                <a:solidFill>
                  <a:srgbClr val="000000"/>
                </a:solidFill>
                <a:latin typeface="Glacial Indifference Bold"/>
                <a:ea typeface="Glacial Indifference Bold"/>
                <a:cs typeface="Glacial Indifference Bold"/>
                <a:sym typeface="Glacial Indifference Bold"/>
              </a:rPr>
              <a:t>Proverbs 2:11,</a:t>
            </a:r>
            <a:r>
              <a:rPr lang="en-US" sz="1200">
                <a:solidFill>
                  <a:srgbClr val="000000"/>
                </a:solidFill>
                <a:latin typeface="Glacial Indifference"/>
                <a:ea typeface="Glacial Indifference"/>
                <a:cs typeface="Glacial Indifference"/>
                <a:sym typeface="Glacial Indifference"/>
              </a:rPr>
              <a:t> we learn the value of discretion as the ability to use "wise planning" to avoid pitfalls through careful consideration. And </a:t>
            </a:r>
            <a:r>
              <a:rPr lang="en-US" b="true" sz="1200">
                <a:solidFill>
                  <a:srgbClr val="000000"/>
                </a:solidFill>
                <a:latin typeface="Glacial Indifference Bold"/>
                <a:ea typeface="Glacial Indifference Bold"/>
                <a:cs typeface="Glacial Indifference Bold"/>
                <a:sym typeface="Glacial Indifference Bold"/>
              </a:rPr>
              <a:t>Proverbs 5:2</a:t>
            </a:r>
            <a:r>
              <a:rPr lang="en-US" sz="1200">
                <a:solidFill>
                  <a:srgbClr val="000000"/>
                </a:solidFill>
                <a:latin typeface="Glacial Indifference"/>
                <a:ea typeface="Glacial Indifference"/>
                <a:cs typeface="Glacial Indifference"/>
                <a:sym typeface="Glacial Indifference"/>
              </a:rPr>
              <a:t> says: </a:t>
            </a:r>
            <a:r>
              <a:rPr lang="en-US" sz="1200" i="true">
                <a:solidFill>
                  <a:srgbClr val="000000"/>
                </a:solidFill>
                <a:latin typeface="Glacial Indifference Italics"/>
                <a:ea typeface="Glacial Indifference Italics"/>
                <a:cs typeface="Glacial Indifference Italics"/>
                <a:sym typeface="Glacial Indifference Italics"/>
              </a:rPr>
              <a:t>Be careful to use good sense. Watch what you say</a:t>
            </a:r>
            <a:r>
              <a:rPr lang="en-US" sz="1200">
                <a:solidFill>
                  <a:srgbClr val="000000"/>
                </a:solidFill>
                <a:latin typeface="Glacial Indifference"/>
                <a:ea typeface="Glacial Indifference"/>
                <a:cs typeface="Glacial Indifference"/>
                <a:sym typeface="Glacial Indifference"/>
              </a:rPr>
              <a:t>. And </a:t>
            </a:r>
            <a:r>
              <a:rPr lang="en-US" b="true" sz="1200">
                <a:solidFill>
                  <a:srgbClr val="000000"/>
                </a:solidFill>
                <a:latin typeface="Glacial Indifference Bold"/>
                <a:ea typeface="Glacial Indifference Bold"/>
                <a:cs typeface="Glacial Indifference Bold"/>
                <a:sym typeface="Glacial Indifference Bold"/>
              </a:rPr>
              <a:t>Proverbs 19:11</a:t>
            </a:r>
            <a:r>
              <a:rPr lang="en-US" sz="1200">
                <a:solidFill>
                  <a:srgbClr val="000000"/>
                </a:solidFill>
                <a:latin typeface="Glacial Indifference"/>
                <a:ea typeface="Glacial Indifference"/>
                <a:cs typeface="Glacial Indifference"/>
                <a:sym typeface="Glacial Indifference"/>
              </a:rPr>
              <a:t> tells us: </a:t>
            </a:r>
            <a:r>
              <a:rPr lang="en-US" sz="1200" i="true">
                <a:solidFill>
                  <a:srgbClr val="000000"/>
                </a:solidFill>
                <a:latin typeface="Glacial Indifference Italics"/>
                <a:ea typeface="Glacial Indifference Italics"/>
                <a:cs typeface="Glacial Indifference Italics"/>
                <a:sym typeface="Glacial Indifference Italics"/>
              </a:rPr>
              <a:t>A person’s discretion makes him slow to anger, and it is to his credit that he ignores an offense.</a:t>
            </a:r>
          </a:p>
          <a:p>
            <a:pPr algn="l">
              <a:lnSpc>
                <a:spcPts val="1473"/>
              </a:lnSpc>
            </a:pPr>
          </a:p>
          <a:p>
            <a:pPr algn="l">
              <a:lnSpc>
                <a:spcPts val="1608"/>
              </a:lnSpc>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According to these verses, how are we to act with discretion? </a:t>
            </a:r>
          </a:p>
          <a:p>
            <a:pPr algn="l">
              <a:lnSpc>
                <a:spcPts val="1608"/>
              </a:lnSpc>
            </a:pPr>
          </a:p>
          <a:p>
            <a:pPr algn="l">
              <a:lnSpc>
                <a:spcPts val="1608"/>
              </a:lnSpc>
            </a:pPr>
          </a:p>
          <a:p>
            <a:pPr algn="l">
              <a:lnSpc>
                <a:spcPts val="1608"/>
              </a:lnSpc>
            </a:pPr>
            <a:r>
              <a:rPr lang="en-US" b="true" sz="1200">
                <a:solidFill>
                  <a:srgbClr val="000000"/>
                </a:solidFill>
                <a:latin typeface="Glacial Indifference Bold"/>
                <a:ea typeface="Glacial Indifference Bold"/>
                <a:cs typeface="Glacial Indifference Bold"/>
                <a:sym typeface="Glacial Indifference Bold"/>
              </a:rPr>
              <a:t>Let’s Talk About It:</a:t>
            </a:r>
          </a:p>
          <a:p>
            <a:pPr algn="l">
              <a:lnSpc>
                <a:spcPts val="1608"/>
              </a:lnSpc>
            </a:pPr>
            <a:r>
              <a:rPr lang="en-US" sz="1200">
                <a:solidFill>
                  <a:srgbClr val="000000"/>
                </a:solidFill>
                <a:latin typeface="Glacial Indifference"/>
                <a:ea typeface="Glacial Indifference"/>
                <a:cs typeface="Glacial Indifference"/>
                <a:sym typeface="Glacial Indifference"/>
              </a:rPr>
              <a:t>• How does an openness to learning and a recognition of personal limitations guard against pride?</a:t>
            </a:r>
          </a:p>
          <a:p>
            <a:pPr algn="l">
              <a:lnSpc>
                <a:spcPts val="1608"/>
              </a:lnSpc>
            </a:pPr>
            <a:r>
              <a:rPr lang="en-US" sz="1200">
                <a:solidFill>
                  <a:srgbClr val="000000"/>
                </a:solidFill>
                <a:latin typeface="Glacial Indifference"/>
                <a:ea typeface="Glacial Indifference"/>
                <a:cs typeface="Glacial Indifference"/>
                <a:sym typeface="Glacial Indifference"/>
              </a:rPr>
              <a:t>• How does humility protect us against arrogance and the assumption that our own reasoning is always correct?</a:t>
            </a:r>
          </a:p>
          <a:p>
            <a:pPr algn="l">
              <a:lnSpc>
                <a:spcPts val="1608"/>
              </a:lnSpc>
            </a:pPr>
            <a:r>
              <a:rPr lang="en-US" sz="1200">
                <a:solidFill>
                  <a:srgbClr val="000000"/>
                </a:solidFill>
                <a:latin typeface="Glacial Indifference"/>
                <a:ea typeface="Glacial Indifference"/>
                <a:cs typeface="Glacial Indifference"/>
                <a:sym typeface="Glacial Indifference"/>
              </a:rPr>
              <a:t>• Why should we trust and rely on God to provide truth and clear discernment?</a:t>
            </a:r>
          </a:p>
          <a:p>
            <a:pPr algn="l">
              <a:lnSpc>
                <a:spcPts val="1608"/>
              </a:lnSpc>
            </a:pPr>
            <a:r>
              <a:rPr lang="en-US" sz="1200">
                <a:solidFill>
                  <a:srgbClr val="000000"/>
                </a:solidFill>
                <a:latin typeface="Glacial Indifference"/>
                <a:ea typeface="Glacial Indifference"/>
                <a:cs typeface="Glacial Indifference"/>
                <a:sym typeface="Glacial Indifference"/>
              </a:rPr>
              <a:t>• Does this week’s lesson help you to see the value of God-given discernment and discretion?</a:t>
            </a:r>
          </a:p>
          <a:p>
            <a:pPr algn="l">
              <a:lnSpc>
                <a:spcPts val="1608"/>
              </a:lnSpc>
            </a:pPr>
          </a:p>
          <a:p>
            <a:pPr algn="l">
              <a:lnSpc>
                <a:spcPts val="1608"/>
              </a:lnSpc>
            </a:pPr>
          </a:p>
          <a:p>
            <a:pPr algn="l">
              <a:lnSpc>
                <a:spcPts val="1608"/>
              </a:lnSpc>
            </a:pPr>
            <a:r>
              <a:rPr lang="en-US" b="true" sz="1200">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Invite a friend to youth group this week and reach out to a friend with an encouraging word/Bible verse. </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22945" y="-114300"/>
            <a:ext cx="8009645" cy="822093"/>
            <a:chOff x="0" y="0"/>
            <a:chExt cx="2792033" cy="286568"/>
          </a:xfrm>
        </p:grpSpPr>
        <p:sp>
          <p:nvSpPr>
            <p:cNvPr name="Freeform 3" id="3"/>
            <p:cNvSpPr/>
            <p:nvPr/>
          </p:nvSpPr>
          <p:spPr>
            <a:xfrm flipH="false" flipV="false" rot="0">
              <a:off x="0" y="0"/>
              <a:ext cx="2792033" cy="286568"/>
            </a:xfrm>
            <a:custGeom>
              <a:avLst/>
              <a:gdLst/>
              <a:ahLst/>
              <a:cxnLst/>
              <a:rect r="r" b="b" t="t" l="l"/>
              <a:pathLst>
                <a:path h="286568" w="2792033">
                  <a:moveTo>
                    <a:pt x="0" y="0"/>
                  </a:moveTo>
                  <a:lnTo>
                    <a:pt x="2792033" y="0"/>
                  </a:lnTo>
                  <a:lnTo>
                    <a:pt x="2792033" y="286568"/>
                  </a:lnTo>
                  <a:lnTo>
                    <a:pt x="0" y="286568"/>
                  </a:lnTo>
                  <a:close/>
                </a:path>
              </a:pathLst>
            </a:custGeom>
            <a:solidFill>
              <a:srgbClr val="31496A"/>
            </a:solidFill>
          </p:spPr>
        </p:sp>
        <p:sp>
          <p:nvSpPr>
            <p:cNvPr name="TextBox 4" id="4"/>
            <p:cNvSpPr txBox="true"/>
            <p:nvPr/>
          </p:nvSpPr>
          <p:spPr>
            <a:xfrm>
              <a:off x="0" y="-28575"/>
              <a:ext cx="2792033" cy="315143"/>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22945" y="9488351"/>
            <a:ext cx="8009645" cy="684349"/>
            <a:chOff x="0" y="0"/>
            <a:chExt cx="2792033" cy="238553"/>
          </a:xfrm>
        </p:grpSpPr>
        <p:sp>
          <p:nvSpPr>
            <p:cNvPr name="Freeform 7" id="7"/>
            <p:cNvSpPr/>
            <p:nvPr/>
          </p:nvSpPr>
          <p:spPr>
            <a:xfrm flipH="false" flipV="false" rot="0">
              <a:off x="0" y="0"/>
              <a:ext cx="2792033" cy="238553"/>
            </a:xfrm>
            <a:custGeom>
              <a:avLst/>
              <a:gdLst/>
              <a:ahLst/>
              <a:cxnLst/>
              <a:rect r="r" b="b" t="t" l="l"/>
              <a:pathLst>
                <a:path h="238553" w="2792033">
                  <a:moveTo>
                    <a:pt x="0" y="0"/>
                  </a:moveTo>
                  <a:lnTo>
                    <a:pt x="2792033" y="0"/>
                  </a:lnTo>
                  <a:lnTo>
                    <a:pt x="2792033" y="238553"/>
                  </a:lnTo>
                  <a:lnTo>
                    <a:pt x="0" y="238553"/>
                  </a:lnTo>
                  <a:close/>
                </a:path>
              </a:pathLst>
            </a:custGeom>
            <a:solidFill>
              <a:srgbClr val="31496A"/>
            </a:solidFill>
          </p:spPr>
        </p:sp>
        <p:sp>
          <p:nvSpPr>
            <p:cNvPr name="TextBox 8" id="8"/>
            <p:cNvSpPr txBox="true"/>
            <p:nvPr/>
          </p:nvSpPr>
          <p:spPr>
            <a:xfrm>
              <a:off x="0" y="-28575"/>
              <a:ext cx="2792033"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405018" y="9613112"/>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 First Priority campus groups and cannot be copied, shared, or reproduced without consent from YCL Programs.  info@yclprograms.org</a:t>
            </a:r>
          </a:p>
        </p:txBody>
      </p:sp>
      <p:sp>
        <p:nvSpPr>
          <p:cNvPr name="TextBox 10" id="10"/>
          <p:cNvSpPr txBox="true"/>
          <p:nvPr/>
        </p:nvSpPr>
        <p:spPr>
          <a:xfrm rot="0">
            <a:off x="927360" y="236219"/>
            <a:ext cx="6108055"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6 Lesson: Wisdom, Discernment, and the Danger of People Pleasing </a:t>
            </a:r>
          </a:p>
        </p:txBody>
      </p:sp>
      <p:sp>
        <p:nvSpPr>
          <p:cNvPr name="TextBox 11" id="11"/>
          <p:cNvSpPr txBox="true"/>
          <p:nvPr/>
        </p:nvSpPr>
        <p:spPr>
          <a:xfrm rot="0">
            <a:off x="140308" y="842492"/>
            <a:ext cx="7417449" cy="8184261"/>
          </a:xfrm>
          <a:prstGeom prst="rect">
            <a:avLst/>
          </a:prstGeom>
        </p:spPr>
        <p:txBody>
          <a:bodyPr anchor="t" rtlCol="false" tIns="0" lIns="0" bIns="0" rIns="0">
            <a:spAutoFit/>
          </a:bodyPr>
          <a:lstStyle/>
          <a:p>
            <a:pPr algn="l">
              <a:lnSpc>
                <a:spcPts val="1572"/>
              </a:lnSpc>
            </a:pPr>
            <a:r>
              <a:rPr lang="en-US" b="true" sz="1200">
                <a:solidFill>
                  <a:srgbClr val="000000"/>
                </a:solidFill>
                <a:latin typeface="Glacial Indifference Bold"/>
                <a:ea typeface="Glacial Indifference Bold"/>
                <a:cs typeface="Glacial Indifference Bold"/>
                <a:sym typeface="Glacial Indifference Bold"/>
              </a:rPr>
              <a:t>Module 6, Week 3: The Trap of People-Pleasing</a:t>
            </a:r>
          </a:p>
          <a:p>
            <a:pPr algn="l">
              <a:lnSpc>
                <a:spcPts val="1572"/>
              </a:lnSpc>
            </a:pPr>
          </a:p>
          <a:p>
            <a:pPr algn="l">
              <a:lnSpc>
                <a:spcPts val="1572"/>
              </a:lnSpc>
            </a:pPr>
            <a:r>
              <a:rPr lang="en-US" sz="1200">
                <a:solidFill>
                  <a:srgbClr val="000000"/>
                </a:solidFill>
                <a:latin typeface="Glacial Indifference"/>
                <a:ea typeface="Glacial Indifference"/>
                <a:cs typeface="Glacial Indifference"/>
                <a:sym typeface="Glacial Indifference"/>
              </a:rPr>
              <a:t>For the last two weeks, we have talked about the value of Godly wisdom, discernment, and discretion. This week, we will talk about how people-pleasing impairs our ability to hear from God and make wise decisions.</a:t>
            </a:r>
          </a:p>
          <a:p>
            <a:pPr algn="l">
              <a:lnSpc>
                <a:spcPts val="1572"/>
              </a:lnSpc>
            </a:pPr>
          </a:p>
          <a:p>
            <a:pPr algn="l">
              <a:lnSpc>
                <a:spcPts val="1572"/>
              </a:lnSpc>
            </a:pPr>
          </a:p>
          <a:p>
            <a:pPr algn="l">
              <a:lnSpc>
                <a:spcPts val="1572"/>
              </a:lnSpc>
            </a:pPr>
            <a:r>
              <a:rPr lang="en-US" sz="1200">
                <a:solidFill>
                  <a:srgbClr val="000000"/>
                </a:solidFill>
                <a:latin typeface="Glacial Indifference"/>
                <a:ea typeface="Glacial Indifference"/>
                <a:cs typeface="Glacial Indifference"/>
                <a:sym typeface="Glacial Indifference"/>
              </a:rPr>
              <a:t>1. </a:t>
            </a:r>
            <a:r>
              <a:rPr lang="en-US" b="true" sz="1200">
                <a:solidFill>
                  <a:srgbClr val="000000"/>
                </a:solidFill>
                <a:latin typeface="Glacial Indifference Bold"/>
                <a:ea typeface="Glacial Indifference Bold"/>
                <a:cs typeface="Glacial Indifference Bold"/>
                <a:sym typeface="Glacial Indifference Bold"/>
              </a:rPr>
              <a:t>John 12:43</a:t>
            </a:r>
            <a:r>
              <a:rPr lang="en-US" sz="1200">
                <a:solidFill>
                  <a:srgbClr val="000000"/>
                </a:solidFill>
                <a:latin typeface="Glacial Indifference"/>
                <a:ea typeface="Glacial Indifference"/>
                <a:cs typeface="Glacial Indifference"/>
                <a:sym typeface="Glacial Indifference"/>
              </a:rPr>
              <a:t> warns against “</a:t>
            </a:r>
            <a:r>
              <a:rPr lang="en-US" sz="1200" i="true">
                <a:solidFill>
                  <a:srgbClr val="000000"/>
                </a:solidFill>
                <a:latin typeface="Glacial Indifference Italics"/>
                <a:ea typeface="Glacial Indifference Italics"/>
                <a:cs typeface="Glacial Indifference Italics"/>
                <a:sym typeface="Glacial Indifference Italics"/>
              </a:rPr>
              <a:t>being more concerned about what people thought of them than about what God thought of them</a:t>
            </a:r>
            <a:r>
              <a:rPr lang="en-US" sz="1200">
                <a:solidFill>
                  <a:srgbClr val="000000"/>
                </a:solidFill>
                <a:latin typeface="Glacial Indifference"/>
                <a:ea typeface="Glacial Indifference"/>
                <a:cs typeface="Glacial Indifference"/>
                <a:sym typeface="Glacial Indifference"/>
              </a:rPr>
              <a:t>,” and </a:t>
            </a:r>
            <a:r>
              <a:rPr lang="en-US" b="true" sz="1200">
                <a:solidFill>
                  <a:srgbClr val="000000"/>
                </a:solidFill>
                <a:latin typeface="Glacial Indifference Bold"/>
                <a:ea typeface="Glacial Indifference Bold"/>
                <a:cs typeface="Glacial Indifference Bold"/>
                <a:sym typeface="Glacial Indifference Bold"/>
              </a:rPr>
              <a:t>Jeremiah 17:5</a:t>
            </a:r>
            <a:r>
              <a:rPr lang="en-US" sz="1200">
                <a:solidFill>
                  <a:srgbClr val="000000"/>
                </a:solidFill>
                <a:latin typeface="Glacial Indifference"/>
                <a:ea typeface="Glacial Indifference"/>
                <a:cs typeface="Glacial Indifference"/>
                <a:sym typeface="Glacial Indifference"/>
              </a:rPr>
              <a:t> tells us that when we put our trust in people and depend on human strength, we stop trusting in the Lord.</a:t>
            </a:r>
          </a:p>
          <a:p>
            <a:pPr algn="l">
              <a:lnSpc>
                <a:spcPts val="1572"/>
              </a:lnSpc>
            </a:pPr>
          </a:p>
          <a:p>
            <a:pPr algn="l">
              <a:lnSpc>
                <a:spcPts val="1572"/>
              </a:lnSpc>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How do these verses describe people-pleasing? </a:t>
            </a:r>
          </a:p>
          <a:p>
            <a:pPr algn="l">
              <a:lnSpc>
                <a:spcPts val="1572"/>
              </a:lnSpc>
            </a:pPr>
          </a:p>
          <a:p>
            <a:pPr algn="l">
              <a:lnSpc>
                <a:spcPts val="1572"/>
              </a:lnSpc>
            </a:pPr>
            <a:r>
              <a:rPr lang="en-US" sz="1200">
                <a:solidFill>
                  <a:srgbClr val="000000"/>
                </a:solidFill>
                <a:latin typeface="Glacial Indifference"/>
                <a:ea typeface="Glacial Indifference"/>
                <a:cs typeface="Glacial Indifference"/>
                <a:sym typeface="Glacial Indifference"/>
              </a:rPr>
              <a:t>2. In </a:t>
            </a:r>
            <a:r>
              <a:rPr lang="en-US" b="true" sz="1200">
                <a:solidFill>
                  <a:srgbClr val="000000"/>
                </a:solidFill>
                <a:latin typeface="Glacial Indifference Bold"/>
                <a:ea typeface="Glacial Indifference Bold"/>
                <a:cs typeface="Glacial Indifference Bold"/>
                <a:sym typeface="Glacial Indifference Bold"/>
              </a:rPr>
              <a:t>Galatians 1:10</a:t>
            </a:r>
            <a:r>
              <a:rPr lang="en-US" sz="1200">
                <a:solidFill>
                  <a:srgbClr val="000000"/>
                </a:solidFill>
                <a:latin typeface="Glacial Indifference"/>
                <a:ea typeface="Glacial Indifference"/>
                <a:cs typeface="Glacial Indifference"/>
                <a:sym typeface="Glacial Indifference"/>
              </a:rPr>
              <a:t>, the Apostle Paul writes: </a:t>
            </a:r>
            <a:r>
              <a:rPr lang="en-US" sz="1200" i="true">
                <a:solidFill>
                  <a:srgbClr val="000000"/>
                </a:solidFill>
                <a:latin typeface="Glacial Indifference Italics"/>
                <a:ea typeface="Glacial Indifference Italics"/>
                <a:cs typeface="Glacial Indifference Italics"/>
                <a:sym typeface="Glacial Indifference Italics"/>
              </a:rPr>
              <a:t>Am I now trying to win the approval of human beings, or of God? Or am I trying to please people? If I were still trying to please people, I would not be a servant of Christ.</a:t>
            </a:r>
          </a:p>
          <a:p>
            <a:pPr algn="l">
              <a:lnSpc>
                <a:spcPts val="1572"/>
              </a:lnSpc>
            </a:pPr>
          </a:p>
          <a:p>
            <a:pPr algn="l">
              <a:lnSpc>
                <a:spcPts val="1572"/>
              </a:lnSpc>
            </a:pPr>
            <a:r>
              <a:rPr lang="en-US" b="true" sz="1200">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According to this verse, how does people pleasing impact our ability to serve Jesus? </a:t>
            </a:r>
          </a:p>
          <a:p>
            <a:pPr algn="l">
              <a:lnSpc>
                <a:spcPts val="1572"/>
              </a:lnSpc>
            </a:pPr>
          </a:p>
          <a:p>
            <a:pPr algn="l">
              <a:lnSpc>
                <a:spcPts val="1572"/>
              </a:lnSpc>
            </a:pPr>
            <a:r>
              <a:rPr lang="en-US" sz="1200">
                <a:solidFill>
                  <a:srgbClr val="000000"/>
                </a:solidFill>
                <a:latin typeface="Glacial Indifference"/>
                <a:ea typeface="Glacial Indifference"/>
                <a:cs typeface="Glacial Indifference"/>
                <a:sym typeface="Glacial Indifference"/>
              </a:rPr>
              <a:t>3. In </a:t>
            </a:r>
            <a:r>
              <a:rPr lang="en-US" b="true" sz="1200">
                <a:solidFill>
                  <a:srgbClr val="000000"/>
                </a:solidFill>
                <a:latin typeface="Glacial Indifference Bold"/>
                <a:ea typeface="Glacial Indifference Bold"/>
                <a:cs typeface="Glacial Indifference Bold"/>
                <a:sym typeface="Glacial Indifference Bold"/>
              </a:rPr>
              <a:t>Psalm 40:4</a:t>
            </a:r>
            <a:r>
              <a:rPr lang="en-US" sz="1200">
                <a:solidFill>
                  <a:srgbClr val="000000"/>
                </a:solidFill>
                <a:latin typeface="Glacial Indifference"/>
                <a:ea typeface="Glacial Indifference"/>
                <a:cs typeface="Glacial Indifference"/>
                <a:sym typeface="Glacial Indifference"/>
              </a:rPr>
              <a:t> we read: </a:t>
            </a:r>
            <a:r>
              <a:rPr lang="en-US" sz="1200" i="true">
                <a:solidFill>
                  <a:srgbClr val="000000"/>
                </a:solidFill>
                <a:latin typeface="Glacial Indifference Italics"/>
                <a:ea typeface="Glacial Indifference Italics"/>
                <a:cs typeface="Glacial Indifference Italics"/>
                <a:sym typeface="Glacial Indifference Italics"/>
              </a:rPr>
              <a:t>Blessed is the person who places his confidence in the Lord and does not rely on arrogant people or those who follow lies</a:t>
            </a:r>
            <a:r>
              <a:rPr lang="en-US" sz="1200">
                <a:solidFill>
                  <a:srgbClr val="000000"/>
                </a:solidFill>
                <a:latin typeface="Glacial Indifference"/>
                <a:ea typeface="Glacial Indifference"/>
                <a:cs typeface="Glacial Indifference"/>
                <a:sym typeface="Glacial Indifference"/>
              </a:rPr>
              <a:t> and </a:t>
            </a:r>
            <a:r>
              <a:rPr lang="en-US" b="true" sz="1200">
                <a:solidFill>
                  <a:srgbClr val="000000"/>
                </a:solidFill>
                <a:latin typeface="Glacial Indifference Bold"/>
                <a:ea typeface="Glacial Indifference Bold"/>
                <a:cs typeface="Glacial Indifference Bold"/>
                <a:sym typeface="Glacial Indifference Bold"/>
              </a:rPr>
              <a:t>Psalm 32:10</a:t>
            </a:r>
            <a:r>
              <a:rPr lang="en-US" sz="1200">
                <a:solidFill>
                  <a:srgbClr val="000000"/>
                </a:solidFill>
                <a:latin typeface="Glacial Indifference"/>
                <a:ea typeface="Glacial Indifference"/>
                <a:cs typeface="Glacial Indifference"/>
                <a:sym typeface="Glacial Indifference"/>
              </a:rPr>
              <a:t> warns: </a:t>
            </a:r>
            <a:r>
              <a:rPr lang="en-US" sz="1200" i="true">
                <a:solidFill>
                  <a:srgbClr val="000000"/>
                </a:solidFill>
                <a:latin typeface="Glacial Indifference Italics"/>
                <a:ea typeface="Glacial Indifference Italics"/>
                <a:cs typeface="Glacial Indifference Italics"/>
                <a:sym typeface="Glacial Indifference Italics"/>
              </a:rPr>
              <a:t>Tormented and empty are wicked and destructive people, but the one who trusts in the Eternal is wrapped tightly in His gracious love.</a:t>
            </a:r>
          </a:p>
          <a:p>
            <a:pPr algn="l">
              <a:lnSpc>
                <a:spcPts val="1572"/>
              </a:lnSpc>
            </a:pPr>
            <a:r>
              <a:rPr lang="en-US" sz="1200">
                <a:solidFill>
                  <a:srgbClr val="000000"/>
                </a:solidFill>
                <a:latin typeface="Glacial Indifference"/>
                <a:ea typeface="Glacial Indifference"/>
                <a:cs typeface="Glacial Indifference"/>
                <a:sym typeface="Glacial Indifference"/>
              </a:rPr>
              <a:t> </a:t>
            </a:r>
          </a:p>
          <a:p>
            <a:pPr algn="l">
              <a:lnSpc>
                <a:spcPts val="1572"/>
              </a:lnSpc>
            </a:pPr>
            <a:r>
              <a:rPr lang="en-US" b="true" sz="1200">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According to these verses, what are we protected from when we rely on God and His plan for us rather than other people? </a:t>
            </a:r>
          </a:p>
          <a:p>
            <a:pPr algn="l">
              <a:lnSpc>
                <a:spcPts val="1572"/>
              </a:lnSpc>
            </a:pPr>
            <a:r>
              <a:rPr lang="en-US" sz="1200">
                <a:solidFill>
                  <a:srgbClr val="000000"/>
                </a:solidFill>
                <a:latin typeface="Glacial Indifference"/>
                <a:ea typeface="Glacial Indifference"/>
                <a:cs typeface="Glacial Indifference"/>
                <a:sym typeface="Glacial Indifference"/>
              </a:rPr>
              <a:t> </a:t>
            </a:r>
          </a:p>
          <a:p>
            <a:pPr algn="l">
              <a:lnSpc>
                <a:spcPts val="1572"/>
              </a:lnSpc>
            </a:pPr>
            <a:r>
              <a:rPr lang="en-US" sz="1200">
                <a:solidFill>
                  <a:srgbClr val="000000"/>
                </a:solidFill>
                <a:latin typeface="Glacial Indifference"/>
                <a:ea typeface="Glacial Indifference"/>
                <a:cs typeface="Glacial Indifference"/>
                <a:sym typeface="Glacial Indifference"/>
              </a:rPr>
              <a:t>4. </a:t>
            </a:r>
            <a:r>
              <a:rPr lang="en-US" b="true" sz="1200">
                <a:solidFill>
                  <a:srgbClr val="000000"/>
                </a:solidFill>
                <a:latin typeface="Glacial Indifference Bold"/>
                <a:ea typeface="Glacial Indifference Bold"/>
                <a:cs typeface="Glacial Indifference Bold"/>
                <a:sym typeface="Glacial Indifference Bold"/>
              </a:rPr>
              <a:t>1 Thessalonians 2:4</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For we speak as messengers from God, trusted by him to tell the truth; we change his message not one bit to suit the taste of those who hear it; for we serve God alone, who examines our hearts’ deepest thoughts.</a:t>
            </a:r>
          </a:p>
          <a:p>
            <a:pPr algn="l">
              <a:lnSpc>
                <a:spcPts val="1572"/>
              </a:lnSpc>
            </a:pPr>
            <a:r>
              <a:rPr lang="en-US" sz="1200">
                <a:solidFill>
                  <a:srgbClr val="000000"/>
                </a:solidFill>
                <a:latin typeface="Glacial Indifference"/>
                <a:ea typeface="Glacial Indifference"/>
                <a:cs typeface="Glacial Indifference"/>
                <a:sym typeface="Glacial Indifference"/>
              </a:rPr>
              <a:t> </a:t>
            </a:r>
          </a:p>
          <a:p>
            <a:pPr algn="l">
              <a:lnSpc>
                <a:spcPts val="1572"/>
              </a:lnSpc>
            </a:pPr>
            <a:r>
              <a:rPr lang="en-US" b="true" sz="1200">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After reading this verse, what do we learn about how God sees us? </a:t>
            </a:r>
          </a:p>
          <a:p>
            <a:pPr algn="l">
              <a:lnSpc>
                <a:spcPts val="1572"/>
              </a:lnSpc>
            </a:pPr>
          </a:p>
          <a:p>
            <a:pPr algn="l">
              <a:lnSpc>
                <a:spcPts val="1572"/>
              </a:lnSpc>
            </a:pPr>
            <a:r>
              <a:rPr lang="en-US" sz="1200">
                <a:solidFill>
                  <a:srgbClr val="000000"/>
                </a:solidFill>
                <a:latin typeface="Glacial Indifference"/>
                <a:ea typeface="Glacial Indifference"/>
                <a:cs typeface="Glacial Indifference"/>
                <a:sym typeface="Glacial Indifference"/>
              </a:rPr>
              <a:t> </a:t>
            </a:r>
          </a:p>
          <a:p>
            <a:pPr algn="l">
              <a:lnSpc>
                <a:spcPts val="1572"/>
              </a:lnSpc>
            </a:pPr>
            <a:r>
              <a:rPr lang="en-US" b="true" sz="1200">
                <a:solidFill>
                  <a:srgbClr val="000000"/>
                </a:solidFill>
                <a:latin typeface="Glacial Indifference Bold"/>
                <a:ea typeface="Glacial Indifference Bold"/>
                <a:cs typeface="Glacial Indifference Bold"/>
                <a:sym typeface="Glacial Indifference Bold"/>
              </a:rPr>
              <a:t>Let’s Talk About It:</a:t>
            </a:r>
          </a:p>
          <a:p>
            <a:pPr algn="l" marL="259080" indent="-129540" lvl="1">
              <a:lnSpc>
                <a:spcPts val="1572"/>
              </a:lnSpc>
              <a:buFont typeface="Arial"/>
              <a:buChar char="•"/>
            </a:pPr>
            <a:r>
              <a:rPr lang="en-US" sz="1200">
                <a:solidFill>
                  <a:srgbClr val="000000"/>
                </a:solidFill>
                <a:latin typeface="Glacial Indifference"/>
                <a:ea typeface="Glacial Indifference"/>
                <a:cs typeface="Glacial Indifference"/>
                <a:sym typeface="Glacial Indifference"/>
              </a:rPr>
              <a:t> In what ways does people pleasing impact our ability to make wise and God-honoring decisions?</a:t>
            </a:r>
          </a:p>
          <a:p>
            <a:pPr algn="l" marL="259080" indent="-129540" lvl="1">
              <a:lnSpc>
                <a:spcPts val="1572"/>
              </a:lnSpc>
              <a:buFont typeface="Arial"/>
              <a:buChar char="•"/>
            </a:pPr>
            <a:r>
              <a:rPr lang="en-US" sz="1200">
                <a:solidFill>
                  <a:srgbClr val="000000"/>
                </a:solidFill>
                <a:latin typeface="Glacial Indifference"/>
                <a:ea typeface="Glacial Indifference"/>
                <a:cs typeface="Glacial Indifference"/>
                <a:sym typeface="Glacial Indifference"/>
              </a:rPr>
              <a:t>Why are we tempted to seek the approval of others over the approval of God?</a:t>
            </a:r>
          </a:p>
          <a:p>
            <a:pPr algn="l" marL="259080" indent="-129540" lvl="1">
              <a:lnSpc>
                <a:spcPts val="1572"/>
              </a:lnSpc>
              <a:buFont typeface="Arial"/>
              <a:buChar char="•"/>
            </a:pPr>
            <a:r>
              <a:rPr lang="en-US" sz="1200">
                <a:solidFill>
                  <a:srgbClr val="000000"/>
                </a:solidFill>
                <a:latin typeface="Glacial Indifference"/>
                <a:ea typeface="Glacial Indifference"/>
                <a:cs typeface="Glacial Indifference"/>
                <a:sym typeface="Glacial Indifference"/>
              </a:rPr>
              <a:t>How do we know when we are people pleasing and what can we do about it?</a:t>
            </a:r>
          </a:p>
          <a:p>
            <a:pPr algn="l" marL="259080" indent="-129540" lvl="1">
              <a:lnSpc>
                <a:spcPts val="1572"/>
              </a:lnSpc>
              <a:buFont typeface="Arial"/>
              <a:buChar char="•"/>
            </a:pPr>
            <a:r>
              <a:rPr lang="en-US" sz="1200">
                <a:solidFill>
                  <a:srgbClr val="000000"/>
                </a:solidFill>
                <a:latin typeface="Glacial Indifference"/>
                <a:ea typeface="Glacial Indifference"/>
                <a:cs typeface="Glacial Indifference"/>
                <a:sym typeface="Glacial Indifference"/>
              </a:rPr>
              <a:t>How has this week’s lesson prepared you to seek God’s way instead of “winning” the approval of others?</a:t>
            </a:r>
          </a:p>
          <a:p>
            <a:pPr algn="l">
              <a:lnSpc>
                <a:spcPts val="1572"/>
              </a:lnSpc>
            </a:pPr>
          </a:p>
          <a:p>
            <a:pPr algn="l">
              <a:lnSpc>
                <a:spcPts val="1572"/>
              </a:lnSpc>
            </a:pPr>
            <a:r>
              <a:rPr lang="en-US" sz="1200">
                <a:solidFill>
                  <a:srgbClr val="000000"/>
                </a:solidFill>
                <a:latin typeface="Glacial Indifference"/>
                <a:ea typeface="Glacial Indifference"/>
                <a:cs typeface="Glacial Indifference"/>
                <a:sym typeface="Glacial Indifference"/>
              </a:rPr>
              <a:t> </a:t>
            </a:r>
          </a:p>
          <a:p>
            <a:pPr algn="l">
              <a:lnSpc>
                <a:spcPts val="1572"/>
              </a:lnSpc>
            </a:pPr>
            <a:r>
              <a:rPr lang="en-US" b="true" sz="1200">
                <a:solidFill>
                  <a:srgbClr val="000000"/>
                </a:solidFill>
                <a:latin typeface="Glacial Indifference Bold"/>
                <a:ea typeface="Glacial Indifference Bold"/>
                <a:cs typeface="Glacial Indifference Bold"/>
                <a:sym typeface="Glacial Indifference Bold"/>
              </a:rPr>
              <a:t>Note:</a:t>
            </a:r>
            <a:r>
              <a:rPr lang="en-US" sz="1200">
                <a:solidFill>
                  <a:srgbClr val="000000"/>
                </a:solidFill>
                <a:latin typeface="Glacial Indifference"/>
                <a:ea typeface="Glacial Indifference"/>
                <a:cs typeface="Glacial Indifference"/>
                <a:sym typeface="Glacial Indifference"/>
              </a:rPr>
              <a:t> Remember to plan for next week’s </a:t>
            </a:r>
            <a:r>
              <a:rPr lang="en-US" b="true" sz="1200">
                <a:solidFill>
                  <a:srgbClr val="000000"/>
                </a:solidFill>
                <a:latin typeface="Glacial Indifference Bold"/>
                <a:ea typeface="Glacial Indifference Bold"/>
                <a:cs typeface="Glacial Indifference Bold"/>
                <a:sym typeface="Glacial Indifference Bold"/>
              </a:rPr>
              <a:t>INSPIRE WEEK</a:t>
            </a:r>
            <a:r>
              <a:rPr lang="en-US" sz="1200">
                <a:solidFill>
                  <a:srgbClr val="000000"/>
                </a:solidFill>
                <a:latin typeface="Glacial Indifference"/>
                <a:ea typeface="Glacial Indifference"/>
                <a:cs typeface="Glacial Indifference"/>
                <a:sym typeface="Glacial Indifference"/>
              </a:rPr>
              <a:t> by preparing a student to share a faith story and the gospel message (on the INVITE WEEK lesson) and downloading RESPONSE cards (on the yclprograms.org website under the STUDENTS tab).</a:t>
            </a:r>
          </a:p>
          <a:p>
            <a:pPr algn="l">
              <a:lnSpc>
                <a:spcPts val="1572"/>
              </a:lnSpc>
            </a:pPr>
          </a:p>
          <a:p>
            <a:pPr algn="l">
              <a:lnSpc>
                <a:spcPts val="1572"/>
              </a:lnSpc>
            </a:pPr>
            <a:r>
              <a:rPr lang="en-US" b="true" sz="1200">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Invite 2 new friends to next week’s INSPIRE meeting.</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9384"/>
            <a:ext cx="8001000" cy="926624"/>
            <a:chOff x="0" y="0"/>
            <a:chExt cx="2789020" cy="323006"/>
          </a:xfrm>
        </p:grpSpPr>
        <p:sp>
          <p:nvSpPr>
            <p:cNvPr name="Freeform 3" id="3"/>
            <p:cNvSpPr/>
            <p:nvPr/>
          </p:nvSpPr>
          <p:spPr>
            <a:xfrm flipH="false" flipV="false" rot="0">
              <a:off x="0" y="0"/>
              <a:ext cx="2789020" cy="323006"/>
            </a:xfrm>
            <a:custGeom>
              <a:avLst/>
              <a:gdLst/>
              <a:ahLst/>
              <a:cxnLst/>
              <a:rect r="r" b="b" t="t" l="l"/>
              <a:pathLst>
                <a:path h="323006" w="2789020">
                  <a:moveTo>
                    <a:pt x="0" y="0"/>
                  </a:moveTo>
                  <a:lnTo>
                    <a:pt x="2789020" y="0"/>
                  </a:lnTo>
                  <a:lnTo>
                    <a:pt x="2789020" y="323006"/>
                  </a:lnTo>
                  <a:lnTo>
                    <a:pt x="0" y="323006"/>
                  </a:lnTo>
                  <a:close/>
                </a:path>
              </a:pathLst>
            </a:custGeom>
            <a:solidFill>
              <a:srgbClr val="31496A"/>
            </a:solidFill>
          </p:spPr>
        </p:sp>
        <p:sp>
          <p:nvSpPr>
            <p:cNvPr name="TextBox 4" id="4"/>
            <p:cNvSpPr txBox="true"/>
            <p:nvPr/>
          </p:nvSpPr>
          <p:spPr>
            <a:xfrm>
              <a:off x="0" y="-28575"/>
              <a:ext cx="2789020" cy="351581"/>
            </a:xfrm>
            <a:prstGeom prst="rect">
              <a:avLst/>
            </a:prstGeom>
          </p:spPr>
          <p:txBody>
            <a:bodyPr anchor="ctr" rtlCol="false" tIns="50800" lIns="50800" bIns="50800" rIns="50800"/>
            <a:lstStyle/>
            <a:p>
              <a:pPr algn="ctr">
                <a:lnSpc>
                  <a:spcPts val="2100"/>
                </a:lnSpc>
                <a:spcBef>
                  <a:spcPct val="0"/>
                </a:spcBef>
              </a:pPr>
              <a:r>
                <a:rPr lang="en-US" sz="1500">
                  <a:solidFill>
                    <a:srgbClr val="000000"/>
                  </a:solidFill>
                  <a:latin typeface="Canva Sans"/>
                  <a:ea typeface="Canva Sans"/>
                  <a:cs typeface="Canva Sans"/>
                  <a:sym typeface="Canva Sans"/>
                </a:rPr>
                <a:t> </a:t>
              </a:r>
            </a:p>
          </p:txBody>
        </p:sp>
      </p:grpSp>
      <p:grpSp>
        <p:nvGrpSpPr>
          <p:cNvPr name="Group 5" id="5"/>
          <p:cNvGrpSpPr/>
          <p:nvPr/>
        </p:nvGrpSpPr>
        <p:grpSpPr>
          <a:xfrm rot="0">
            <a:off x="-114300" y="2659891"/>
            <a:ext cx="2872460" cy="417244"/>
            <a:chOff x="0" y="0"/>
            <a:chExt cx="1001293" cy="145445"/>
          </a:xfrm>
        </p:grpSpPr>
        <p:sp>
          <p:nvSpPr>
            <p:cNvPr name="Freeform 6" id="6"/>
            <p:cNvSpPr/>
            <p:nvPr/>
          </p:nvSpPr>
          <p:spPr>
            <a:xfrm flipH="false" flipV="false" rot="0">
              <a:off x="0" y="0"/>
              <a:ext cx="1001293" cy="145445"/>
            </a:xfrm>
            <a:custGeom>
              <a:avLst/>
              <a:gdLst/>
              <a:ahLst/>
              <a:cxnLst/>
              <a:rect r="r" b="b" t="t" l="l"/>
              <a:pathLst>
                <a:path h="145445" w="1001293">
                  <a:moveTo>
                    <a:pt x="0" y="0"/>
                  </a:moveTo>
                  <a:lnTo>
                    <a:pt x="1001293" y="0"/>
                  </a:lnTo>
                  <a:lnTo>
                    <a:pt x="1001293" y="145445"/>
                  </a:lnTo>
                  <a:lnTo>
                    <a:pt x="0" y="145445"/>
                  </a:lnTo>
                  <a:close/>
                </a:path>
              </a:pathLst>
            </a:custGeom>
            <a:solidFill>
              <a:srgbClr val="31496A"/>
            </a:solidFill>
          </p:spPr>
        </p:sp>
        <p:sp>
          <p:nvSpPr>
            <p:cNvPr name="TextBox 7" id="7"/>
            <p:cNvSpPr txBox="true"/>
            <p:nvPr/>
          </p:nvSpPr>
          <p:spPr>
            <a:xfrm>
              <a:off x="0" y="-28575"/>
              <a:ext cx="1001293" cy="174020"/>
            </a:xfrm>
            <a:prstGeom prst="rect">
              <a:avLst/>
            </a:prstGeom>
          </p:spPr>
          <p:txBody>
            <a:bodyPr anchor="ctr" rtlCol="false" tIns="50800" lIns="50800" bIns="50800" rIns="50800"/>
            <a:lstStyle/>
            <a:p>
              <a:pPr algn="ctr">
                <a:lnSpc>
                  <a:spcPts val="2100"/>
                </a:lnSpc>
                <a:spcBef>
                  <a:spcPct val="0"/>
                </a:spcBef>
              </a:pPr>
            </a:p>
          </p:txBody>
        </p:sp>
      </p:grpSp>
      <p:grpSp>
        <p:nvGrpSpPr>
          <p:cNvPr name="Group 8" id="8"/>
          <p:cNvGrpSpPr/>
          <p:nvPr/>
        </p:nvGrpSpPr>
        <p:grpSpPr>
          <a:xfrm rot="0">
            <a:off x="-114300" y="4830251"/>
            <a:ext cx="2767052" cy="411315"/>
            <a:chOff x="0" y="0"/>
            <a:chExt cx="964550" cy="143378"/>
          </a:xfrm>
        </p:grpSpPr>
        <p:sp>
          <p:nvSpPr>
            <p:cNvPr name="Freeform 9" id="9"/>
            <p:cNvSpPr/>
            <p:nvPr/>
          </p:nvSpPr>
          <p:spPr>
            <a:xfrm flipH="false" flipV="false" rot="0">
              <a:off x="0" y="0"/>
              <a:ext cx="964550" cy="143378"/>
            </a:xfrm>
            <a:custGeom>
              <a:avLst/>
              <a:gdLst/>
              <a:ahLst/>
              <a:cxnLst/>
              <a:rect r="r" b="b" t="t" l="l"/>
              <a:pathLst>
                <a:path h="143378" w="964550">
                  <a:moveTo>
                    <a:pt x="0" y="0"/>
                  </a:moveTo>
                  <a:lnTo>
                    <a:pt x="964550" y="0"/>
                  </a:lnTo>
                  <a:lnTo>
                    <a:pt x="964550" y="143378"/>
                  </a:lnTo>
                  <a:lnTo>
                    <a:pt x="0" y="143378"/>
                  </a:lnTo>
                  <a:close/>
                </a:path>
              </a:pathLst>
            </a:custGeom>
            <a:solidFill>
              <a:srgbClr val="31496A"/>
            </a:solidFill>
          </p:spPr>
        </p:sp>
        <p:sp>
          <p:nvSpPr>
            <p:cNvPr name="TextBox 10" id="10"/>
            <p:cNvSpPr txBox="true"/>
            <p:nvPr/>
          </p:nvSpPr>
          <p:spPr>
            <a:xfrm>
              <a:off x="0" y="-28575"/>
              <a:ext cx="964550" cy="171953"/>
            </a:xfrm>
            <a:prstGeom prst="rect">
              <a:avLst/>
            </a:prstGeom>
          </p:spPr>
          <p:txBody>
            <a:bodyPr anchor="ctr" rtlCol="false" tIns="50800" lIns="50800" bIns="50800" rIns="50800"/>
            <a:lstStyle/>
            <a:p>
              <a:pPr algn="ctr">
                <a:lnSpc>
                  <a:spcPts val="2100"/>
                </a:lnSpc>
                <a:spcBef>
                  <a:spcPct val="0"/>
                </a:spcBef>
              </a:pPr>
            </a:p>
          </p:txBody>
        </p:sp>
      </p:grpSp>
      <p:sp>
        <p:nvSpPr>
          <p:cNvPr name="TextBox 11" id="11"/>
          <p:cNvSpPr txBox="true"/>
          <p:nvPr/>
        </p:nvSpPr>
        <p:spPr>
          <a:xfrm rot="0">
            <a:off x="201271" y="835791"/>
            <a:ext cx="7310809" cy="8730726"/>
          </a:xfrm>
          <a:prstGeom prst="rect">
            <a:avLst/>
          </a:prstGeom>
        </p:spPr>
        <p:txBody>
          <a:bodyPr anchor="t" rtlCol="false" tIns="0" lIns="0" bIns="0" rIns="0">
            <a:spAutoFit/>
          </a:bodyPr>
          <a:lstStyle/>
          <a:p>
            <a:pPr algn="l">
              <a:lnSpc>
                <a:spcPts val="1262"/>
              </a:lnSpc>
            </a:pPr>
          </a:p>
          <a:p>
            <a:pPr algn="l">
              <a:lnSpc>
                <a:spcPts val="1284"/>
              </a:lnSpc>
            </a:pPr>
            <a:r>
              <a:rPr lang="en-US" sz="1200" b="true">
                <a:solidFill>
                  <a:srgbClr val="000000"/>
                </a:solidFill>
                <a:latin typeface="Glacial Indifference Bold"/>
                <a:ea typeface="Glacial Indifference Bold"/>
                <a:cs typeface="Glacial Indifference Bold"/>
                <a:sym typeface="Glacial Indifference Bold"/>
              </a:rPr>
              <a:t>Module 6, Week 4: INSPIRE Week</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Welcome to our group! We are so glad you are here [Introduction of student leadership team].</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We get together every week to talk about God, what He says in the Bible, and discuss different life topics. Even though we are a student-led Christian group, all students are welcome here, no matter their belief system or background. This is a reliable and safe place to make friends and feel connected. </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Now, let’s open the meeting in prayer [student leader prays].</a:t>
            </a:r>
          </a:p>
          <a:p>
            <a:pPr algn="l">
              <a:lnSpc>
                <a:spcPts val="1284"/>
              </a:lnSpc>
            </a:pPr>
          </a:p>
          <a:p>
            <a:pPr algn="l">
              <a:lnSpc>
                <a:spcPts val="1284"/>
              </a:lnSpc>
            </a:pPr>
          </a:p>
          <a:p>
            <a:pPr algn="l">
              <a:lnSpc>
                <a:spcPts val="1284"/>
              </a:lnSpc>
            </a:pPr>
            <a:r>
              <a:rPr lang="en-US" sz="1200" b="true">
                <a:solidFill>
                  <a:srgbClr val="FFFFFF"/>
                </a:solidFill>
                <a:latin typeface="Glacial Indifference Bold"/>
                <a:ea typeface="Glacial Indifference Bold"/>
                <a:cs typeface="Glacial Indifference Bold"/>
                <a:sym typeface="Glacial Indifference Bold"/>
              </a:rPr>
              <a:t>Introduction of INSPIRE Week: </a:t>
            </a:r>
          </a:p>
          <a:p>
            <a:pPr algn="l">
              <a:lnSpc>
                <a:spcPts val="1284"/>
              </a:lnSpc>
            </a:pPr>
          </a:p>
          <a:p>
            <a:pPr algn="l">
              <a:lnSpc>
                <a:spcPts val="856"/>
              </a:lnSpc>
            </a:pPr>
          </a:p>
          <a:p>
            <a:pPr algn="l">
              <a:lnSpc>
                <a:spcPts val="1284"/>
              </a:lnSpc>
            </a:pPr>
            <a:r>
              <a:rPr lang="en-US" sz="1200">
                <a:solidFill>
                  <a:srgbClr val="000000"/>
                </a:solidFill>
                <a:latin typeface="Glacial Indifference"/>
                <a:ea typeface="Glacial Indifference"/>
                <a:cs typeface="Glacial Indifference"/>
                <a:sym typeface="Glacial Indifference"/>
              </a:rPr>
              <a:t>For the last few weeks, we have been talking about the value of Godly wisdom, discernment, and discretion, and how people-pleasing can impair our ability to hear from God and make wise decisions. In the Bible, the book of </a:t>
            </a:r>
            <a:r>
              <a:rPr lang="en-US" sz="1200" b="true">
                <a:solidFill>
                  <a:srgbClr val="000000"/>
                </a:solidFill>
                <a:latin typeface="Glacial Indifference Bold"/>
                <a:ea typeface="Glacial Indifference Bold"/>
                <a:cs typeface="Glacial Indifference Bold"/>
                <a:sym typeface="Glacial Indifference Bold"/>
              </a:rPr>
              <a:t>J</a:t>
            </a:r>
            <a:r>
              <a:rPr lang="en-US" sz="1200" b="true">
                <a:solidFill>
                  <a:srgbClr val="000000"/>
                </a:solidFill>
                <a:latin typeface="Glacial Indifference Bold"/>
                <a:ea typeface="Glacial Indifference Bold"/>
                <a:cs typeface="Glacial Indifference Bold"/>
                <a:sym typeface="Glacial Indifference Bold"/>
              </a:rPr>
              <a:t>ohn, verse 12:43</a:t>
            </a:r>
            <a:r>
              <a:rPr lang="en-US" sz="1200">
                <a:solidFill>
                  <a:srgbClr val="000000"/>
                </a:solidFill>
                <a:latin typeface="Glacial Indifference"/>
                <a:ea typeface="Glacial Indifference"/>
                <a:cs typeface="Glacial Indifference"/>
                <a:sym typeface="Glacial Indifference"/>
              </a:rPr>
              <a:t> warns against “</a:t>
            </a:r>
            <a:r>
              <a:rPr lang="en-US" sz="1200" i="true">
                <a:solidFill>
                  <a:srgbClr val="000000"/>
                </a:solidFill>
                <a:latin typeface="Glacial Indifference Italics"/>
                <a:ea typeface="Glacial Indifference Italics"/>
                <a:cs typeface="Glacial Indifference Italics"/>
                <a:sym typeface="Glacial Indifference Italics"/>
              </a:rPr>
              <a:t>being more concerned about what people thought of them than about what God thought of them</a:t>
            </a:r>
            <a:r>
              <a:rPr lang="en-US" sz="1200">
                <a:solidFill>
                  <a:srgbClr val="000000"/>
                </a:solidFill>
                <a:latin typeface="Glacial Indifference"/>
                <a:ea typeface="Glacial Indifference"/>
                <a:cs typeface="Glacial Indifference"/>
                <a:sym typeface="Glacial Indifference"/>
              </a:rPr>
              <a:t>,” and in </a:t>
            </a:r>
            <a:r>
              <a:rPr lang="en-US" sz="1200" b="true">
                <a:solidFill>
                  <a:srgbClr val="000000"/>
                </a:solidFill>
                <a:latin typeface="Glacial Indifference Bold"/>
                <a:ea typeface="Glacial Indifference Bold"/>
                <a:cs typeface="Glacial Indifference Bold"/>
                <a:sym typeface="Glacial Indifference Bold"/>
              </a:rPr>
              <a:t>Jeremiah 17:5</a:t>
            </a:r>
            <a:r>
              <a:rPr lang="en-US" sz="1200">
                <a:solidFill>
                  <a:srgbClr val="000000"/>
                </a:solidFill>
                <a:latin typeface="Glacial Indifference"/>
                <a:ea typeface="Glacial Indifference"/>
                <a:cs typeface="Glacial Indifference"/>
                <a:sym typeface="Glacial Indifference"/>
              </a:rPr>
              <a:t> we are told that when we put our trust in people and depend on human strength, we stop trusting in the Lord. With these verses in mind, we will hear a student’s faith story today and how God has been working in their life. </a:t>
            </a:r>
          </a:p>
          <a:p>
            <a:pPr algn="l">
              <a:lnSpc>
                <a:spcPts val="1284"/>
              </a:lnSpc>
            </a:pPr>
          </a:p>
          <a:p>
            <a:pPr algn="l">
              <a:lnSpc>
                <a:spcPts val="1284"/>
              </a:lnSpc>
            </a:pPr>
            <a:r>
              <a:rPr lang="en-US" sz="1200" b="true">
                <a:solidFill>
                  <a:srgbClr val="000000"/>
                </a:solidFill>
                <a:latin typeface="Glacial Indifference Bold"/>
                <a:ea typeface="Glacial Indifference Bold"/>
                <a:cs typeface="Glacial Indifference Bold"/>
                <a:sym typeface="Glacial Indifference Bold"/>
              </a:rPr>
              <a:t>Student leader’s faith story NOW</a:t>
            </a:r>
          </a:p>
          <a:p>
            <a:pPr algn="l">
              <a:lnSpc>
                <a:spcPts val="1284"/>
              </a:lnSpc>
            </a:pPr>
          </a:p>
          <a:p>
            <a:pPr algn="l">
              <a:lnSpc>
                <a:spcPts val="1284"/>
              </a:lnSpc>
            </a:pPr>
          </a:p>
          <a:p>
            <a:pPr algn="l">
              <a:lnSpc>
                <a:spcPts val="1284"/>
              </a:lnSpc>
            </a:pPr>
          </a:p>
          <a:p>
            <a:pPr algn="l">
              <a:lnSpc>
                <a:spcPts val="1284"/>
              </a:lnSpc>
            </a:pPr>
            <a:r>
              <a:rPr lang="en-US" sz="1200" b="true">
                <a:solidFill>
                  <a:srgbClr val="FFFFFF"/>
                </a:solidFill>
                <a:latin typeface="Glacial Indifference Bold"/>
                <a:ea typeface="Glacial Indifference Bold"/>
                <a:cs typeface="Glacial Indifference Bold"/>
                <a:sym typeface="Glacial Indifference Bold"/>
              </a:rPr>
              <a:t>Prayer and invitation:</a:t>
            </a:r>
            <a:r>
              <a:rPr lang="en-US" sz="1200" b="true">
                <a:solidFill>
                  <a:srgbClr val="000000"/>
                </a:solidFill>
                <a:latin typeface="Glacial Indifference Bold"/>
                <a:ea typeface="Glacial Indifference Bold"/>
                <a:cs typeface="Glacial Indifference Bold"/>
                <a:sym typeface="Glacial Indifference Bold"/>
              </a:rPr>
              <a:t> </a:t>
            </a:r>
          </a:p>
          <a:p>
            <a:pPr algn="l">
              <a:lnSpc>
                <a:spcPts val="1284"/>
              </a:lnSpc>
            </a:pPr>
          </a:p>
          <a:p>
            <a:pPr algn="l">
              <a:lnSpc>
                <a:spcPts val="962"/>
              </a:lnSpc>
            </a:pPr>
          </a:p>
          <a:p>
            <a:pPr algn="l">
              <a:lnSpc>
                <a:spcPts val="1284"/>
              </a:lnSpc>
            </a:pPr>
            <a:r>
              <a:rPr lang="en-US" sz="1200">
                <a:solidFill>
                  <a:srgbClr val="000000"/>
                </a:solidFill>
                <a:latin typeface="Glacial Indifference"/>
                <a:ea typeface="Glacial Indifference"/>
                <a:cs typeface="Glacial Indifference"/>
                <a:sym typeface="Glacial Indifference"/>
              </a:rPr>
              <a:t>We will now take a minute to talk to God through prayer. In the quiet of your heart and mind, I invite anyone here who wants to begin a relationship with God through faith in Jesus, to agree in your heart and mind with what I am saying because God hears our private thoughts. I will pray out loud and I invite you to pray this in your head:</a:t>
            </a:r>
          </a:p>
          <a:p>
            <a:pPr algn="l">
              <a:lnSpc>
                <a:spcPts val="1284"/>
              </a:lnSpc>
            </a:pP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Dear Heavenly Father,</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I come to you with an open heart. I acknowledge my selfishness and how it has separate</a:t>
            </a:r>
          </a:p>
          <a:p>
            <a:pPr algn="l">
              <a:lnSpc>
                <a:spcPts val="1284"/>
              </a:lnSpc>
            </a:pPr>
            <a:r>
              <a:rPr lang="en-US" sz="1200">
                <a:solidFill>
                  <a:srgbClr val="000000"/>
                </a:solidFill>
                <a:latin typeface="Glacial Indifference"/>
                <a:ea typeface="Glacial Indifference"/>
                <a:cs typeface="Glacial Indifference"/>
                <a:sym typeface="Glacial Indifference"/>
              </a:rPr>
              <a:t>d me from you. Even though I may not fully understand, I believe that Jesus is the way back to you and want to place my trust in Him today. Help me to turn from doing things my way and release my life over to you. Thank you for promising to hear and answer my prayer.</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In Jesus Name, I pray. Amen</a:t>
            </a:r>
          </a:p>
          <a:p>
            <a:pPr algn="l">
              <a:lnSpc>
                <a:spcPts val="1284"/>
              </a:lnSpc>
            </a:pPr>
          </a:p>
          <a:p>
            <a:pPr algn="l">
              <a:lnSpc>
                <a:spcPts val="1284"/>
              </a:lnSpc>
            </a:pPr>
          </a:p>
          <a:p>
            <a:pPr algn="l">
              <a:lnSpc>
                <a:spcPts val="1284"/>
              </a:lnSpc>
            </a:pPr>
            <a:r>
              <a:rPr lang="en-US" sz="1200" b="true">
                <a:solidFill>
                  <a:srgbClr val="000000"/>
                </a:solidFill>
                <a:latin typeface="Glacial Indifference Bold"/>
                <a:ea typeface="Glacial Indifference Bold"/>
                <a:cs typeface="Glacial Indifference Bold"/>
                <a:sym typeface="Glacial Indifference Bold"/>
              </a:rPr>
              <a:t>Pass out Response Cards NOW </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If this is your prayer today, know that God welcomes you into His family, and you can begin walking in a new relationship with Him right now. And please join us for next week’s meeting when we will start a new module. </a:t>
            </a:r>
          </a:p>
          <a:p>
            <a:pPr algn="l">
              <a:lnSpc>
                <a:spcPts val="1284"/>
              </a:lnSpc>
            </a:pPr>
          </a:p>
          <a:p>
            <a:pPr algn="l">
              <a:lnSpc>
                <a:spcPts val="1284"/>
              </a:lnSpc>
            </a:pPr>
          </a:p>
          <a:p>
            <a:pPr algn="l">
              <a:lnSpc>
                <a:spcPts val="1284"/>
              </a:lnSpc>
            </a:pPr>
            <a:r>
              <a:rPr lang="en-US" sz="1200" b="true">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Remember to follow up with first time attendees, and with those who made a decision to follow Jesus or have questions.  </a:t>
            </a:r>
          </a:p>
          <a:p>
            <a:pPr algn="l">
              <a:lnSpc>
                <a:spcPts val="1248"/>
              </a:lnSpc>
            </a:pPr>
          </a:p>
          <a:p>
            <a:pPr algn="l">
              <a:lnSpc>
                <a:spcPts val="1262"/>
              </a:lnSpc>
            </a:pPr>
          </a:p>
        </p:txBody>
      </p:sp>
      <p:sp>
        <p:nvSpPr>
          <p:cNvPr name="TextBox 12" id="12"/>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13" id="13"/>
          <p:cNvGrpSpPr/>
          <p:nvPr/>
        </p:nvGrpSpPr>
        <p:grpSpPr>
          <a:xfrm rot="0">
            <a:off x="-114300" y="9488351"/>
            <a:ext cx="8001000" cy="684349"/>
            <a:chOff x="0" y="0"/>
            <a:chExt cx="2789020" cy="238553"/>
          </a:xfrm>
        </p:grpSpPr>
        <p:sp>
          <p:nvSpPr>
            <p:cNvPr name="Freeform 14" id="14"/>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15" id="15"/>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16" id="16"/>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7" id="17"/>
          <p:cNvSpPr txBox="true"/>
          <p:nvPr/>
        </p:nvSpPr>
        <p:spPr>
          <a:xfrm rot="0">
            <a:off x="927360" y="233027"/>
            <a:ext cx="6108055"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6 Lesson: Wisdom, Discernment, and the Danger of People Pleasing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DAHAGkTF5gE</dc:identifier>
  <dcterms:modified xsi:type="dcterms:W3CDTF">2011-08-01T06:04:30Z</dcterms:modified>
  <cp:revision>1</cp:revision>
  <dc:title>Module 6 Lesson: Wisdom, Discernment, and People Pleasing February 2026</dc:title>
</cp:coreProperties>
</file>