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772400" cy="10058400"/>
  <p:notesSz cx="6858000" cy="9144000"/>
  <p:embeddedFontLst>
    <p:embeddedFont>
      <p:font typeface="Glacial Indifference" charset="1" panose="00000000000000000000"/>
      <p:regular r:id="rId10"/>
    </p:embeddedFont>
    <p:embeddedFont>
      <p:font typeface="Glacial Indifference Bold" charset="1" panose="00000800000000000000"/>
      <p:regular r:id="rId11"/>
    </p:embeddedFont>
    <p:embeddedFont>
      <p:font typeface="Glacial Indifference Italics" charset="1" panose="00000000000000000000"/>
      <p:regular r:id="rId12"/>
    </p:embeddedFont>
    <p:embeddedFont>
      <p:font typeface="Glacial Indifference Bold Italics" charset="1" panose="00000800000000000000"/>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1621038" y="236219"/>
            <a:ext cx="4491633"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7: The Peace of Christ and the Fruit of Abiding</a:t>
            </a:r>
          </a:p>
        </p:txBody>
      </p:sp>
      <p:grpSp>
        <p:nvGrpSpPr>
          <p:cNvPr name="Group 7" id="7"/>
          <p:cNvGrpSpPr/>
          <p:nvPr/>
        </p:nvGrpSpPr>
        <p:grpSpPr>
          <a:xfrm rot="0">
            <a:off x="-114300" y="9488351"/>
            <a:ext cx="8001000" cy="684349"/>
            <a:chOff x="0" y="0"/>
            <a:chExt cx="2789020" cy="238553"/>
          </a:xfrm>
        </p:grpSpPr>
        <p:sp>
          <p:nvSpPr>
            <p:cNvPr name="Freeform 8" id="8"/>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9" id="9"/>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195237" y="837211"/>
            <a:ext cx="7381926" cy="8226425"/>
          </a:xfrm>
          <a:prstGeom prst="rect">
            <a:avLst/>
          </a:prstGeom>
        </p:spPr>
        <p:txBody>
          <a:bodyPr anchor="t" rtlCol="false" tIns="0" lIns="0" bIns="0" rIns="0">
            <a:spAutoFit/>
          </a:bodyPr>
          <a:lstStyle/>
          <a:p>
            <a:pPr algn="l">
              <a:lnSpc>
                <a:spcPts val="1819"/>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Module </a:t>
            </a:r>
            <a:r>
              <a:rPr lang="en-US" sz="1200" b="true">
                <a:solidFill>
                  <a:srgbClr val="000000"/>
                </a:solidFill>
                <a:latin typeface="Glacial Indifference Bold"/>
                <a:ea typeface="Glacial Indifference Bold"/>
                <a:cs typeface="Glacial Indifference Bold"/>
                <a:sym typeface="Glacial Indifference Bold"/>
              </a:rPr>
              <a:t>Overview:</a:t>
            </a:r>
          </a:p>
          <a:p>
            <a:pPr algn="l">
              <a:lnSpc>
                <a:spcPts val="1452"/>
              </a:lnSpc>
            </a:pPr>
            <a:r>
              <a:rPr lang="en-US" sz="1200">
                <a:solidFill>
                  <a:srgbClr val="000000"/>
                </a:solidFill>
                <a:latin typeface="Glacial Indifference"/>
                <a:ea typeface="Glacial Indifference"/>
                <a:cs typeface="Glacial Indifference"/>
                <a:sym typeface="Glacial Indifference"/>
              </a:rPr>
              <a:t>Even though we live in a chaotic and unstable world, the Bible tells us that God will provide mental and spiritual peace and stability to those who love and trust in Him. In this week’s lesson, we will talk about what this means for us.</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Module 7, Week 1: The Promise of Perfect Peace</a:t>
            </a:r>
          </a:p>
          <a:p>
            <a:pPr algn="l">
              <a:lnSpc>
                <a:spcPts val="1452"/>
              </a:lnSpc>
            </a:pPr>
          </a:p>
          <a:p>
            <a:pPr algn="l">
              <a:lnSpc>
                <a:spcPts val="1452"/>
              </a:lnSpc>
            </a:pPr>
            <a:r>
              <a:rPr lang="en-US" sz="1200">
                <a:solidFill>
                  <a:srgbClr val="000000"/>
                </a:solidFill>
                <a:latin typeface="Glacial Indifference"/>
                <a:ea typeface="Glacial Indifference"/>
                <a:cs typeface="Glacial Indifference"/>
                <a:sym typeface="Glacial Indifference"/>
              </a:rPr>
              <a:t>1. In </a:t>
            </a:r>
            <a:r>
              <a:rPr lang="en-US" sz="1200" b="true">
                <a:solidFill>
                  <a:srgbClr val="000000"/>
                </a:solidFill>
                <a:latin typeface="Glacial Indifference Bold"/>
                <a:ea typeface="Glacial Indifference Bold"/>
                <a:cs typeface="Glacial Indifference Bold"/>
                <a:sym typeface="Glacial Indifference Bold"/>
              </a:rPr>
              <a:t>Matthew 24:6–7</a:t>
            </a:r>
            <a:r>
              <a:rPr lang="en-US" sz="1200">
                <a:solidFill>
                  <a:srgbClr val="000000"/>
                </a:solidFill>
                <a:latin typeface="Glacial Indifference"/>
                <a:ea typeface="Glacial Indifference"/>
                <a:cs typeface="Glacial Indifference"/>
                <a:sym typeface="Glacial Indifference"/>
              </a:rPr>
              <a:t>, we read about the instability of the world: </a:t>
            </a:r>
            <a:r>
              <a:rPr lang="en-US" sz="1200" i="true">
                <a:solidFill>
                  <a:srgbClr val="000000"/>
                </a:solidFill>
                <a:latin typeface="Glacial Indifference Italics"/>
                <a:ea typeface="Glacial Indifference Italics"/>
                <a:cs typeface="Glacial Indifference Italics"/>
                <a:sym typeface="Glacial Indifference Italics"/>
              </a:rPr>
              <a:t>You will hear about wars. You will hear reports about wars in other places. But you must not be afraid. Those things must happen first, but it is not yet the end of everything. People in one country will attack the people in another country. Kings and their armies will fight against other kings and their armies. In some places, people will be hungry, with no food. The ground will shake in many different places.</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Even though these verses were written almost 2,000 years ago, how are they still true today?</a:t>
            </a:r>
          </a:p>
          <a:p>
            <a:pPr algn="l">
              <a:lnSpc>
                <a:spcPts val="1452"/>
              </a:lnSpc>
            </a:pPr>
          </a:p>
          <a:p>
            <a:pPr algn="l">
              <a:lnSpc>
                <a:spcPts val="1452"/>
              </a:lnSpc>
            </a:pPr>
            <a:r>
              <a:rPr lang="en-US" sz="1200">
                <a:solidFill>
                  <a:srgbClr val="000000"/>
                </a:solidFill>
                <a:latin typeface="Glacial Indifference"/>
                <a:ea typeface="Glacial Indifference"/>
                <a:cs typeface="Glacial Indifference"/>
                <a:sym typeface="Glacial Indifference"/>
              </a:rPr>
              <a:t>2. In </a:t>
            </a:r>
            <a:r>
              <a:rPr lang="en-US" sz="1200" b="true">
                <a:solidFill>
                  <a:srgbClr val="000000"/>
                </a:solidFill>
                <a:latin typeface="Glacial Indifference Bold"/>
                <a:ea typeface="Glacial Indifference Bold"/>
                <a:cs typeface="Glacial Indifference Bold"/>
                <a:sym typeface="Glacial Indifference Bold"/>
              </a:rPr>
              <a:t>Jeremiah 4:19–20a</a:t>
            </a:r>
            <a:r>
              <a:rPr lang="en-US" sz="1200">
                <a:solidFill>
                  <a:srgbClr val="000000"/>
                </a:solidFill>
                <a:latin typeface="Glacial Indifference"/>
                <a:ea typeface="Glacial Indifference"/>
                <a:cs typeface="Glacial Indifference"/>
                <a:sym typeface="Glacial Indifference"/>
              </a:rPr>
              <a:t>, we also read: </a:t>
            </a:r>
            <a:r>
              <a:rPr lang="en-US" sz="1200" i="true">
                <a:solidFill>
                  <a:srgbClr val="000000"/>
                </a:solidFill>
                <a:latin typeface="Glacial Indifference Italics"/>
                <a:ea typeface="Glacial Indifference Italics"/>
                <a:cs typeface="Glacial Indifference Italics"/>
                <a:sym typeface="Glacial Indifference Italics"/>
              </a:rPr>
              <a:t>My sadness and worry is making my stomach hurt. I am bent over in pain. I am so afraid. My heart is pounding inside me. I cannot keep quiet, because I have heard the trumpet blow. The trumpet is calling the army to war. Disaster follows disaster. The whole country is destroyed.</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How does Jeremiah, the Old Testament prophet, describe his feelings, and how can these verses be viewed literally and figuratively? </a:t>
            </a:r>
          </a:p>
          <a:p>
            <a:pPr algn="l">
              <a:lnSpc>
                <a:spcPts val="1452"/>
              </a:lnSpc>
            </a:pPr>
          </a:p>
          <a:p>
            <a:pPr algn="l">
              <a:lnSpc>
                <a:spcPts val="1452"/>
              </a:lnSpc>
            </a:pPr>
            <a:r>
              <a:rPr lang="en-US" sz="1200">
                <a:solidFill>
                  <a:srgbClr val="000000"/>
                </a:solidFill>
                <a:latin typeface="Glacial Indifference"/>
                <a:ea typeface="Glacial Indifference"/>
                <a:cs typeface="Glacial Indifference"/>
                <a:sym typeface="Glacial Indifference"/>
              </a:rPr>
              <a:t>3. Even though we live in a violent, unstable world, God promises to keep our hearts and minds in constant peace if we remain committed and focused on Jesus (</a:t>
            </a:r>
            <a:r>
              <a:rPr lang="en-US" sz="1200" b="true">
                <a:solidFill>
                  <a:srgbClr val="000000"/>
                </a:solidFill>
                <a:latin typeface="Glacial Indifference Bold"/>
                <a:ea typeface="Glacial Indifference Bold"/>
                <a:cs typeface="Glacial Indifference Bold"/>
                <a:sym typeface="Glacial Indifference Bold"/>
              </a:rPr>
              <a:t>Isaiah 1:7</a:t>
            </a:r>
            <a:r>
              <a:rPr lang="en-US" sz="1200">
                <a:solidFill>
                  <a:srgbClr val="000000"/>
                </a:solidFill>
                <a:latin typeface="Glacial Indifference"/>
                <a:ea typeface="Glacial Indifference"/>
                <a:cs typeface="Glacial Indifference"/>
                <a:sym typeface="Glacial Indifference"/>
              </a:rPr>
              <a:t>). In </a:t>
            </a:r>
            <a:r>
              <a:rPr lang="en-US" sz="1200" b="true">
                <a:solidFill>
                  <a:srgbClr val="000000"/>
                </a:solidFill>
                <a:latin typeface="Glacial Indifference Bold"/>
                <a:ea typeface="Glacial Indifference Bold"/>
                <a:cs typeface="Glacial Indifference Bold"/>
                <a:sym typeface="Glacial Indifference Bold"/>
              </a:rPr>
              <a:t>John 14:27</a:t>
            </a:r>
            <a:r>
              <a:rPr lang="en-US" sz="1200">
                <a:solidFill>
                  <a:srgbClr val="000000"/>
                </a:solidFill>
                <a:latin typeface="Glacial Indifference"/>
                <a:ea typeface="Glacial Indifference"/>
                <a:cs typeface="Glacial Indifference"/>
                <a:sym typeface="Glacial Indifference"/>
              </a:rPr>
              <a:t>, Jesus tells us: </a:t>
            </a:r>
            <a:r>
              <a:rPr lang="en-US" sz="1200" i="true">
                <a:solidFill>
                  <a:srgbClr val="000000"/>
                </a:solidFill>
                <a:latin typeface="Glacial Indifference Italics"/>
                <a:ea typeface="Glacial Indifference Italics"/>
                <a:cs typeface="Glacial Indifference Italics"/>
                <a:sym typeface="Glacial Indifference Italics"/>
              </a:rPr>
              <a:t>Peace I leave with you; My [perfect] peace I give to you; not as the world gives do I give to you. Do not let your heart be troubled, nor let it be afraid. Let My perfect peace calm you in every circumstance and give you courage and strength for every challenge.</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how can we have “constant peace” and strength for every challenge?</a:t>
            </a:r>
          </a:p>
          <a:p>
            <a:pPr algn="l">
              <a:lnSpc>
                <a:spcPts val="1452"/>
              </a:lnSpc>
            </a:pPr>
            <a:r>
              <a:rPr lang="en-US" sz="1200">
                <a:solidFill>
                  <a:srgbClr val="000000"/>
                </a:solidFill>
                <a:latin typeface="Glacial Indifference"/>
                <a:ea typeface="Glacial Indifference"/>
                <a:cs typeface="Glacial Indifference"/>
                <a:sym typeface="Glacial Indifference"/>
              </a:rPr>
              <a:t>By remaining committed and focused on Jesus, we can remain calm and steady in every circumstance and face any challenge with strength that comes through the Holy Spirit.</a:t>
            </a:r>
          </a:p>
          <a:p>
            <a:pPr algn="l">
              <a:lnSpc>
                <a:spcPts val="1452"/>
              </a:lnSpc>
            </a:pPr>
          </a:p>
          <a:p>
            <a:pPr algn="l">
              <a:lnSpc>
                <a:spcPts val="1452"/>
              </a:lnSpc>
            </a:pPr>
            <a:r>
              <a:rPr lang="en-US" sz="1200">
                <a:solidFill>
                  <a:srgbClr val="000000"/>
                </a:solidFill>
                <a:latin typeface="Glacial Indifference"/>
                <a:ea typeface="Glacial Indifference"/>
                <a:cs typeface="Glacial Indifference"/>
                <a:sym typeface="Glacial Indifference"/>
              </a:rPr>
              <a:t>4. In </a:t>
            </a:r>
            <a:r>
              <a:rPr lang="en-US" sz="1200" b="true">
                <a:solidFill>
                  <a:srgbClr val="000000"/>
                </a:solidFill>
                <a:latin typeface="Glacial Indifference Bold"/>
                <a:ea typeface="Glacial Indifference Bold"/>
                <a:cs typeface="Glacial Indifference Bold"/>
                <a:sym typeface="Glacial Indifference Bold"/>
              </a:rPr>
              <a:t>Deuteronomy 31:5</a:t>
            </a:r>
            <a:r>
              <a:rPr lang="en-US" sz="1200">
                <a:solidFill>
                  <a:srgbClr val="000000"/>
                </a:solidFill>
                <a:latin typeface="Glacial Indifference"/>
                <a:ea typeface="Glacial Indifference"/>
                <a:cs typeface="Glacial Indifference"/>
                <a:sym typeface="Glacial Indifference"/>
              </a:rPr>
              <a:t>, we are told </a:t>
            </a:r>
            <a:r>
              <a:rPr lang="en-US" sz="1200" i="true">
                <a:solidFill>
                  <a:srgbClr val="000000"/>
                </a:solidFill>
                <a:latin typeface="Glacial Indifference Italics"/>
                <a:ea typeface="Glacial Indifference Italics"/>
                <a:cs typeface="Glacial Indifference Italics"/>
                <a:sym typeface="Glacial Indifference Italics"/>
              </a:rPr>
              <a:t>to be strong and courageous… for it is the LORD your God who goes with you. He will not fail you or abandon you. </a:t>
            </a:r>
            <a:r>
              <a:rPr lang="en-US" sz="1200">
                <a:solidFill>
                  <a:srgbClr val="000000"/>
                </a:solidFill>
                <a:latin typeface="Glacial Indifference"/>
                <a:ea typeface="Glacial Indifference"/>
                <a:cs typeface="Glacial Indifference"/>
                <a:sym typeface="Glacial Indifference"/>
              </a:rPr>
              <a:t>And </a:t>
            </a:r>
            <a:r>
              <a:rPr lang="en-US" sz="1200" b="true">
                <a:solidFill>
                  <a:srgbClr val="000000"/>
                </a:solidFill>
                <a:latin typeface="Glacial Indifference Bold"/>
                <a:ea typeface="Glacial Indifference Bold"/>
                <a:cs typeface="Glacial Indifference Bold"/>
                <a:sym typeface="Glacial Indifference Bold"/>
              </a:rPr>
              <a:t>Hebrews 13:8</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Jesus Christ is always the same, yesterday, today, and forever.</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Question:</a:t>
            </a:r>
            <a:r>
              <a:rPr lang="en-US" sz="1200">
                <a:solidFill>
                  <a:srgbClr val="000000"/>
                </a:solidFill>
                <a:latin typeface="Glacial Indifference"/>
                <a:ea typeface="Glacial Indifference"/>
                <a:cs typeface="Glacial Indifference"/>
                <a:sym typeface="Glacial Indifference"/>
              </a:rPr>
              <a:t> According to these verses, what promises are given? .</a:t>
            </a:r>
          </a:p>
          <a:p>
            <a:pPr algn="l">
              <a:lnSpc>
                <a:spcPts val="1452"/>
              </a:lnSpc>
            </a:pPr>
          </a:p>
          <a:p>
            <a:pPr algn="l">
              <a:lnSpc>
                <a:spcPts val="1452"/>
              </a:lnSpc>
            </a:pPr>
            <a:r>
              <a:rPr lang="en-US" sz="1200" b="true">
                <a:solidFill>
                  <a:srgbClr val="000000"/>
                </a:solidFill>
                <a:latin typeface="Glacial Indifference Bold"/>
                <a:ea typeface="Glacial Indifference Bold"/>
                <a:cs typeface="Glacial Indifference Bold"/>
                <a:sym typeface="Glacial Indifference Bold"/>
              </a:rPr>
              <a:t>Talk About It:</a:t>
            </a:r>
          </a:p>
          <a:p>
            <a:pPr algn="l">
              <a:lnSpc>
                <a:spcPts val="1452"/>
              </a:lnSpc>
            </a:pPr>
            <a:r>
              <a:rPr lang="en-US" sz="1200">
                <a:solidFill>
                  <a:srgbClr val="000000"/>
                </a:solidFill>
                <a:latin typeface="Glacial Indifference"/>
                <a:ea typeface="Glacial Indifference"/>
                <a:cs typeface="Glacial Indifference"/>
                <a:sym typeface="Glacial Indifference"/>
              </a:rPr>
              <a:t>• What current world circumstances cause you to feel anxious and unsettled?</a:t>
            </a:r>
          </a:p>
          <a:p>
            <a:pPr algn="l">
              <a:lnSpc>
                <a:spcPts val="1452"/>
              </a:lnSpc>
            </a:pPr>
            <a:r>
              <a:rPr lang="en-US" sz="1200">
                <a:solidFill>
                  <a:srgbClr val="000000"/>
                </a:solidFill>
                <a:latin typeface="Glacial Indifference"/>
                <a:ea typeface="Glacial Indifference"/>
                <a:cs typeface="Glacial Indifference"/>
                <a:sym typeface="Glacial Indifference"/>
              </a:rPr>
              <a:t> • Why is it difficult for us to keep our minds constantly focused on Jesus?</a:t>
            </a:r>
          </a:p>
          <a:p>
            <a:pPr algn="l">
              <a:lnSpc>
                <a:spcPts val="1452"/>
              </a:lnSpc>
            </a:pPr>
            <a:r>
              <a:rPr lang="en-US" sz="1200">
                <a:solidFill>
                  <a:srgbClr val="000000"/>
                </a:solidFill>
                <a:latin typeface="Glacial Indifference"/>
                <a:ea typeface="Glacial Indifference"/>
                <a:cs typeface="Glacial Indifference"/>
                <a:sym typeface="Glacial Indifference"/>
              </a:rPr>
              <a:t> • Why does it matter to us that the Lord is unchanging and unwavering?</a:t>
            </a:r>
          </a:p>
          <a:p>
            <a:pPr algn="l">
              <a:lnSpc>
                <a:spcPts val="1452"/>
              </a:lnSpc>
            </a:pPr>
            <a:r>
              <a:rPr lang="en-US" sz="1200">
                <a:solidFill>
                  <a:srgbClr val="000000"/>
                </a:solidFill>
                <a:latin typeface="Glacial Indifference"/>
                <a:ea typeface="Glacial Indifference"/>
                <a:cs typeface="Glacial Indifference"/>
                <a:sym typeface="Glacial Indifference"/>
              </a:rPr>
              <a:t> • How does knowing that the Lord will never fail you give you peace?</a:t>
            </a:r>
          </a:p>
          <a:p>
            <a:pPr algn="l">
              <a:lnSpc>
                <a:spcPts val="1679"/>
              </a:lnSpc>
            </a:pP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621038" y="236219"/>
            <a:ext cx="4491633"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7: The Peace of Christ and the Fruit of Abiding</a:t>
            </a:r>
          </a:p>
        </p:txBody>
      </p:sp>
      <p:sp>
        <p:nvSpPr>
          <p:cNvPr name="TextBox 11" id="11"/>
          <p:cNvSpPr txBox="true"/>
          <p:nvPr/>
        </p:nvSpPr>
        <p:spPr>
          <a:xfrm rot="0">
            <a:off x="208383" y="999453"/>
            <a:ext cx="7316941" cy="8150479"/>
          </a:xfrm>
          <a:prstGeom prst="rect">
            <a:avLst/>
          </a:prstGeom>
        </p:spPr>
        <p:txBody>
          <a:bodyPr anchor="t" rtlCol="false" tIns="0" lIns="0" bIns="0" rIns="0">
            <a:spAutoFit/>
          </a:bodyPr>
          <a:lstStyle/>
          <a:p>
            <a:pPr algn="just">
              <a:lnSpc>
                <a:spcPts val="1402"/>
              </a:lnSpc>
            </a:pPr>
            <a:r>
              <a:rPr lang="en-US" sz="1149" b="true">
                <a:solidFill>
                  <a:srgbClr val="000000"/>
                </a:solidFill>
                <a:latin typeface="Glacial Indifference Bold"/>
                <a:ea typeface="Glacial Indifference Bold"/>
                <a:cs typeface="Glacial Indifference Bold"/>
                <a:sym typeface="Glacial Indifference Bold"/>
              </a:rPr>
              <a:t>Module 7, Week 2: God Promises to Guard and Guide Us</a:t>
            </a: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Last week, we talked about how God provides peace and stability to those who trust in Him, even when the world and our circumstances are chaotic and unstable. This week, we will talk about how the Lord promises to guard and guide us.</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Memory Verse:</a:t>
            </a:r>
            <a:r>
              <a:rPr lang="en-US" sz="1149">
                <a:solidFill>
                  <a:srgbClr val="000000"/>
                </a:solidFill>
                <a:latin typeface="Glacial Indifference"/>
                <a:ea typeface="Glacial Indifference"/>
                <a:cs typeface="Glacial Indifference"/>
                <a:sym typeface="Glacial Indifference"/>
              </a:rPr>
              <a:t> </a:t>
            </a:r>
            <a:r>
              <a:rPr lang="en-US" sz="1149" i="true">
                <a:solidFill>
                  <a:srgbClr val="000000"/>
                </a:solidFill>
                <a:latin typeface="Glacial Indifference Italics"/>
                <a:ea typeface="Glacial Indifference Italics"/>
                <a:cs typeface="Glacial Indifference Italics"/>
                <a:sym typeface="Glacial Indifference Italics"/>
              </a:rPr>
              <a:t>Your word is like a lamp that guides my steps, a light that shows the path I should take. </a:t>
            </a:r>
            <a:r>
              <a:rPr lang="en-US" b="true" sz="1149" i="true">
                <a:solidFill>
                  <a:srgbClr val="000000"/>
                </a:solidFill>
                <a:latin typeface="Glacial Indifference Bold Italics"/>
                <a:ea typeface="Glacial Indifference Bold Italics"/>
                <a:cs typeface="Glacial Indifference Bold Italics"/>
                <a:sym typeface="Glacial Indifference Bold Italics"/>
              </a:rPr>
              <a:t>Psalm 119:105</a:t>
            </a:r>
          </a:p>
          <a:p>
            <a:pPr algn="l">
              <a:lnSpc>
                <a:spcPts val="1402"/>
              </a:lnSpc>
            </a:pP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1. In </a:t>
            </a:r>
            <a:r>
              <a:rPr lang="en-US" b="true" sz="1149">
                <a:solidFill>
                  <a:srgbClr val="000000"/>
                </a:solidFill>
                <a:latin typeface="Glacial Indifference Bold"/>
                <a:ea typeface="Glacial Indifference Bold"/>
                <a:cs typeface="Glacial Indifference Bold"/>
                <a:sym typeface="Glacial Indifference Bold"/>
              </a:rPr>
              <a:t>Psalm 91:11</a:t>
            </a:r>
            <a:r>
              <a:rPr lang="en-US" sz="1149">
                <a:solidFill>
                  <a:srgbClr val="000000"/>
                </a:solidFill>
                <a:latin typeface="Glacial Indifference"/>
                <a:ea typeface="Glacial Indifference"/>
                <a:cs typeface="Glacial Indifference"/>
                <a:sym typeface="Glacial Indifference"/>
              </a:rPr>
              <a:t>, we read: </a:t>
            </a:r>
            <a:r>
              <a:rPr lang="en-US" sz="1149" i="true">
                <a:solidFill>
                  <a:srgbClr val="000000"/>
                </a:solidFill>
                <a:latin typeface="Glacial Indifference Italics"/>
                <a:ea typeface="Glacial Indifference Italics"/>
                <a:cs typeface="Glacial Indifference Italics"/>
                <a:sym typeface="Glacial Indifference Italics"/>
              </a:rPr>
              <a:t>For God commands his angels with regard to you, to guard you wherever you go</a:t>
            </a:r>
            <a:r>
              <a:rPr lang="en-US" sz="1149">
                <a:solidFill>
                  <a:srgbClr val="000000"/>
                </a:solidFill>
                <a:latin typeface="Glacial Indifference"/>
                <a:ea typeface="Glacial Indifference"/>
                <a:cs typeface="Glacial Indifference"/>
                <a:sym typeface="Glacial Indifference"/>
              </a:rPr>
              <a:t>.</a:t>
            </a:r>
          </a:p>
          <a:p>
            <a:pPr algn="l">
              <a:lnSpc>
                <a:spcPts val="1402"/>
              </a:lnSpc>
            </a:pPr>
            <a:r>
              <a:rPr lang="en-US" sz="1149">
                <a:solidFill>
                  <a:srgbClr val="000000"/>
                </a:solidFill>
                <a:latin typeface="Glacial Indifference"/>
                <a:ea typeface="Glacial Indifference"/>
                <a:cs typeface="Glacial Indifference"/>
                <a:sym typeface="Glacial Indifference"/>
              </a:rPr>
              <a:t>And Psalm 121:7 reads: </a:t>
            </a:r>
            <a:r>
              <a:rPr lang="en-US" sz="1149" i="true">
                <a:solidFill>
                  <a:srgbClr val="000000"/>
                </a:solidFill>
                <a:latin typeface="Glacial Indifference Italics"/>
                <a:ea typeface="Glacial Indifference Italics"/>
                <a:cs typeface="Glacial Indifference Italics"/>
                <a:sym typeface="Glacial Indifference Italics"/>
              </a:rPr>
              <a:t>The LORD will guard you from all evil; he will guard your soul.</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Note:</a:t>
            </a:r>
            <a:r>
              <a:rPr lang="en-US" sz="1149">
                <a:solidFill>
                  <a:srgbClr val="000000"/>
                </a:solidFill>
                <a:latin typeface="Glacial Indifference"/>
                <a:ea typeface="Glacial Indifference"/>
                <a:cs typeface="Glacial Indifference"/>
                <a:sym typeface="Glacial Indifference"/>
              </a:rPr>
              <a:t> The Hebrew word for </a:t>
            </a:r>
            <a:r>
              <a:rPr lang="en-US" b="true" sz="1149">
                <a:solidFill>
                  <a:srgbClr val="000000"/>
                </a:solidFill>
                <a:latin typeface="Glacial Indifference Bold"/>
                <a:ea typeface="Glacial Indifference Bold"/>
                <a:cs typeface="Glacial Indifference Bold"/>
                <a:sym typeface="Glacial Indifference Bold"/>
              </a:rPr>
              <a:t>guard</a:t>
            </a:r>
            <a:r>
              <a:rPr lang="en-US" sz="1149">
                <a:solidFill>
                  <a:srgbClr val="000000"/>
                </a:solidFill>
                <a:latin typeface="Glacial Indifference"/>
                <a:ea typeface="Glacial Indifference"/>
                <a:cs typeface="Glacial Indifference"/>
                <a:sym typeface="Glacial Indifference"/>
              </a:rPr>
              <a:t> is </a:t>
            </a:r>
            <a:r>
              <a:rPr lang="en-US" sz="1149" i="true">
                <a:solidFill>
                  <a:srgbClr val="000000"/>
                </a:solidFill>
                <a:latin typeface="Glacial Indifference Italics"/>
                <a:ea typeface="Glacial Indifference Italics"/>
                <a:cs typeface="Glacial Indifference Italics"/>
                <a:sym typeface="Glacial Indifference Italics"/>
              </a:rPr>
              <a:t>Shamar</a:t>
            </a:r>
            <a:r>
              <a:rPr lang="en-US" sz="1149">
                <a:solidFill>
                  <a:srgbClr val="000000"/>
                </a:solidFill>
                <a:latin typeface="Glacial Indifference"/>
                <a:ea typeface="Glacial Indifference"/>
                <a:cs typeface="Glacial Indifference"/>
                <a:sym typeface="Glacial Indifference"/>
              </a:rPr>
              <a:t>, and it implies active, attentive, and ongoing protection.</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how does the Lord Shamar us? </a:t>
            </a:r>
          </a:p>
          <a:p>
            <a:pPr algn="l">
              <a:lnSpc>
                <a:spcPts val="1402"/>
              </a:lnSpc>
            </a:pP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2. In </a:t>
            </a:r>
            <a:r>
              <a:rPr lang="en-US" b="true" sz="1149">
                <a:solidFill>
                  <a:srgbClr val="000000"/>
                </a:solidFill>
                <a:latin typeface="Glacial Indifference Bold"/>
                <a:ea typeface="Glacial Indifference Bold"/>
                <a:cs typeface="Glacial Indifference Bold"/>
                <a:sym typeface="Glacial Indifference Bold"/>
              </a:rPr>
              <a:t>Philippians 4:7–8</a:t>
            </a:r>
            <a:r>
              <a:rPr lang="en-US" sz="1149">
                <a:solidFill>
                  <a:srgbClr val="000000"/>
                </a:solidFill>
                <a:latin typeface="Glacial Indifference"/>
                <a:ea typeface="Glacial Indifference"/>
                <a:cs typeface="Glacial Indifference"/>
                <a:sym typeface="Glacial Indifference"/>
              </a:rPr>
              <a:t>, we are told: </a:t>
            </a:r>
            <a:r>
              <a:rPr lang="en-US" sz="1149" i="true">
                <a:solidFill>
                  <a:srgbClr val="000000"/>
                </a:solidFill>
                <a:latin typeface="Glacial Indifference Italics"/>
                <a:ea typeface="Glacial Indifference Italics"/>
                <a:cs typeface="Glacial Indifference Italics"/>
                <a:sym typeface="Glacial Indifference Italics"/>
              </a:rPr>
              <a:t>Don’t worry about anything, but pray and ask God for everything you need, always giving thanks for what you have. And because you belong to Christ Jesus, God’s peace will stand guard over all your thoughts and feelings. His peace can do this far better than our human minds.</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Question: </a:t>
            </a:r>
            <a:r>
              <a:rPr lang="en-US" sz="1149">
                <a:solidFill>
                  <a:srgbClr val="000000"/>
                </a:solidFill>
                <a:latin typeface="Glacial Indifference"/>
                <a:ea typeface="Glacial Indifference"/>
                <a:cs typeface="Glacial Indifference"/>
                <a:sym typeface="Glacial Indifference"/>
              </a:rPr>
              <a:t>According to these verses, how does God “standing guard over all our thoughts and feelings” help us to not worry about anything? </a:t>
            </a:r>
          </a:p>
          <a:p>
            <a:pPr algn="l">
              <a:lnSpc>
                <a:spcPts val="1402"/>
              </a:lnSpc>
            </a:pP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3. </a:t>
            </a:r>
            <a:r>
              <a:rPr lang="en-US" b="true" sz="1149">
                <a:solidFill>
                  <a:srgbClr val="000000"/>
                </a:solidFill>
                <a:latin typeface="Glacial Indifference Bold"/>
                <a:ea typeface="Glacial Indifference Bold"/>
                <a:cs typeface="Glacial Indifference Bold"/>
                <a:sym typeface="Glacial Indifference Bold"/>
              </a:rPr>
              <a:t>Isaiah 30:21</a:t>
            </a:r>
            <a:r>
              <a:rPr lang="en-US" sz="1149">
                <a:solidFill>
                  <a:srgbClr val="000000"/>
                </a:solidFill>
                <a:latin typeface="Glacial Indifference"/>
                <a:ea typeface="Glacial Indifference"/>
                <a:cs typeface="Glacial Indifference"/>
                <a:sym typeface="Glacial Indifference"/>
              </a:rPr>
              <a:t> tells us: </a:t>
            </a:r>
            <a:r>
              <a:rPr lang="en-US" sz="1149" i="true">
                <a:solidFill>
                  <a:srgbClr val="000000"/>
                </a:solidFill>
                <a:latin typeface="Glacial Indifference Italics"/>
                <a:ea typeface="Glacial Indifference Italics"/>
                <a:cs typeface="Glacial Indifference Italics"/>
                <a:sym typeface="Glacial Indifference Italics"/>
              </a:rPr>
              <a:t>You will hear his voice behind you. When you turn off the path, to the right or to the left, it will say, ‘This is the right way. Walk in it.’</a:t>
            </a:r>
            <a:r>
              <a:rPr lang="en-US" sz="1149">
                <a:solidFill>
                  <a:srgbClr val="000000"/>
                </a:solidFill>
                <a:latin typeface="Glacial Indifference"/>
                <a:ea typeface="Glacial Indifference"/>
                <a:cs typeface="Glacial Indifference"/>
                <a:sym typeface="Glacial Indifference"/>
              </a:rPr>
              <a:t> And </a:t>
            </a:r>
            <a:r>
              <a:rPr lang="en-US" b="true" sz="1149">
                <a:solidFill>
                  <a:srgbClr val="000000"/>
                </a:solidFill>
                <a:latin typeface="Glacial Indifference Bold"/>
                <a:ea typeface="Glacial Indifference Bold"/>
                <a:cs typeface="Glacial Indifference Bold"/>
                <a:sym typeface="Glacial Indifference Bold"/>
              </a:rPr>
              <a:t>Psalm 32:8</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The Lord says, “I will teach you and guide you in the way you should live. I will watch over you and be your guide.”</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Question:</a:t>
            </a:r>
          </a:p>
          <a:p>
            <a:pPr algn="l">
              <a:lnSpc>
                <a:spcPts val="1402"/>
              </a:lnSpc>
            </a:pPr>
            <a:r>
              <a:rPr lang="en-US" sz="1149">
                <a:solidFill>
                  <a:srgbClr val="000000"/>
                </a:solidFill>
                <a:latin typeface="Glacial Indifference"/>
                <a:ea typeface="Glacial Indifference"/>
                <a:cs typeface="Glacial Indifference"/>
                <a:sym typeface="Glacial Indifference"/>
              </a:rPr>
              <a:t>In what ways has the Lord promised to guide and watch over us? </a:t>
            </a:r>
          </a:p>
          <a:p>
            <a:pPr algn="l">
              <a:lnSpc>
                <a:spcPts val="1402"/>
              </a:lnSpc>
            </a:pP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4. In </a:t>
            </a:r>
            <a:r>
              <a:rPr lang="en-US" b="true" sz="1149">
                <a:solidFill>
                  <a:srgbClr val="000000"/>
                </a:solidFill>
                <a:latin typeface="Glacial Indifference Bold"/>
                <a:ea typeface="Glacial Indifference Bold"/>
                <a:cs typeface="Glacial Indifference Bold"/>
                <a:sym typeface="Glacial Indifference Bold"/>
              </a:rPr>
              <a:t>Psalm 119:105</a:t>
            </a:r>
            <a:r>
              <a:rPr lang="en-US" sz="1149">
                <a:solidFill>
                  <a:srgbClr val="000000"/>
                </a:solidFill>
                <a:latin typeface="Glacial Indifference"/>
                <a:ea typeface="Glacial Indifference"/>
                <a:cs typeface="Glacial Indifference"/>
                <a:sym typeface="Glacial Indifference"/>
              </a:rPr>
              <a:t>, we read: </a:t>
            </a:r>
            <a:r>
              <a:rPr lang="en-US" sz="1149" i="true">
                <a:solidFill>
                  <a:srgbClr val="000000"/>
                </a:solidFill>
                <a:latin typeface="Glacial Indifference Italics"/>
                <a:ea typeface="Glacial Indifference Italics"/>
                <a:cs typeface="Glacial Indifference Italics"/>
                <a:sym typeface="Glacial Indifference Italics"/>
              </a:rPr>
              <a:t>Your word is like a lamp that guides my steps, a light that shows the path I should take.</a:t>
            </a:r>
            <a:r>
              <a:rPr lang="en-US" sz="1149">
                <a:solidFill>
                  <a:srgbClr val="000000"/>
                </a:solidFill>
                <a:latin typeface="Glacial Indifference"/>
                <a:ea typeface="Glacial Indifference"/>
                <a:cs typeface="Glacial Indifference"/>
                <a:sym typeface="Glacial Indifference"/>
              </a:rPr>
              <a:t> And </a:t>
            </a:r>
            <a:r>
              <a:rPr lang="en-US" b="true" sz="1149">
                <a:solidFill>
                  <a:srgbClr val="000000"/>
                </a:solidFill>
                <a:latin typeface="Glacial Indifference Bold"/>
                <a:ea typeface="Glacial Indifference Bold"/>
                <a:cs typeface="Glacial Indifference Bold"/>
                <a:sym typeface="Glacial Indifference Bold"/>
              </a:rPr>
              <a:t>John 16:13a</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When the Holy Spirit, who is truth, comes, he shall guide you into all truth.</a:t>
            </a:r>
          </a:p>
          <a:p>
            <a:pPr algn="l">
              <a:lnSpc>
                <a:spcPts val="140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Question: </a:t>
            </a:r>
            <a:r>
              <a:rPr lang="en-US" sz="1149">
                <a:solidFill>
                  <a:srgbClr val="000000"/>
                </a:solidFill>
                <a:latin typeface="Glacial Indifference"/>
                <a:ea typeface="Glacial Indifference"/>
                <a:cs typeface="Glacial Indifference"/>
                <a:sym typeface="Glacial Indifference"/>
              </a:rPr>
              <a:t>How do the Bible (God’s Word) and the Holy Spirit work together? </a:t>
            </a:r>
          </a:p>
          <a:p>
            <a:pPr algn="l">
              <a:lnSpc>
                <a:spcPts val="1402"/>
              </a:lnSpc>
            </a:pPr>
          </a:p>
          <a:p>
            <a:pPr algn="l">
              <a:lnSpc>
                <a:spcPts val="1402"/>
              </a:lnSpc>
            </a:pPr>
            <a:r>
              <a:rPr lang="en-US" sz="1149">
                <a:solidFill>
                  <a:srgbClr val="000000"/>
                </a:solidFill>
                <a:latin typeface="Glacial Indifference"/>
                <a:ea typeface="Glacial Indifference"/>
                <a:cs typeface="Glacial Indifference"/>
                <a:sym typeface="Glacial Indifference"/>
              </a:rPr>
              <a:t> </a:t>
            </a: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Let’s Talk About It</a:t>
            </a:r>
          </a:p>
          <a:p>
            <a:pPr algn="l">
              <a:lnSpc>
                <a:spcPts val="1402"/>
              </a:lnSpc>
            </a:pPr>
            <a:r>
              <a:rPr lang="en-US" sz="1149">
                <a:solidFill>
                  <a:srgbClr val="000000"/>
                </a:solidFill>
                <a:latin typeface="Glacial Indifference"/>
                <a:ea typeface="Glacial Indifference"/>
                <a:cs typeface="Glacial Indifference"/>
                <a:sym typeface="Glacial Indifference"/>
              </a:rPr>
              <a:t>• Why does God promise to actively protect His children, and what is He protecting them from?</a:t>
            </a:r>
          </a:p>
          <a:p>
            <a:pPr algn="l">
              <a:lnSpc>
                <a:spcPts val="1402"/>
              </a:lnSpc>
            </a:pPr>
            <a:r>
              <a:rPr lang="en-US" sz="1149">
                <a:solidFill>
                  <a:srgbClr val="000000"/>
                </a:solidFill>
                <a:latin typeface="Glacial Indifference"/>
                <a:ea typeface="Glacial Indifference"/>
                <a:cs typeface="Glacial Indifference"/>
                <a:sym typeface="Glacial Indifference"/>
              </a:rPr>
              <a:t>• How are we comforted knowing God is guarding and guiding His children?</a:t>
            </a:r>
          </a:p>
          <a:p>
            <a:pPr algn="l">
              <a:lnSpc>
                <a:spcPts val="1402"/>
              </a:lnSpc>
            </a:pPr>
            <a:r>
              <a:rPr lang="en-US" sz="1149">
                <a:solidFill>
                  <a:srgbClr val="000000"/>
                </a:solidFill>
                <a:latin typeface="Glacial Indifference"/>
                <a:ea typeface="Glacial Indifference"/>
                <a:cs typeface="Glacial Indifference"/>
                <a:sym typeface="Glacial Indifference"/>
              </a:rPr>
              <a:t>• What role do we play in God’s protection and guidance, and how can it be disrupted?</a:t>
            </a:r>
          </a:p>
          <a:p>
            <a:pPr algn="l">
              <a:lnSpc>
                <a:spcPts val="2012"/>
              </a:lnSpc>
            </a:pPr>
          </a:p>
          <a:p>
            <a:pPr algn="l">
              <a:lnSpc>
                <a:spcPts val="1402"/>
              </a:lnSpc>
            </a:pPr>
            <a:r>
              <a:rPr lang="en-US" b="true" sz="1149">
                <a:solidFill>
                  <a:srgbClr val="000000"/>
                </a:solidFill>
                <a:latin typeface="Glacial Indifference Bold"/>
                <a:ea typeface="Glacial Indifference Bold"/>
                <a:cs typeface="Glacial Indifference Bold"/>
                <a:sym typeface="Glacial Indifference Bold"/>
              </a:rPr>
              <a:t>Challenge:</a:t>
            </a:r>
            <a:r>
              <a:rPr lang="en-US" sz="1149">
                <a:solidFill>
                  <a:srgbClr val="000000"/>
                </a:solidFill>
                <a:latin typeface="Glacial Indifference"/>
                <a:ea typeface="Glacial Indifference"/>
                <a:cs typeface="Glacial Indifference"/>
                <a:sym typeface="Glacial Indifference"/>
              </a:rPr>
              <a:t> This week, spend time in prayer thanking God for all the ways He has guarded and guided you, and pray for friends and family members who may be struggling. </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563500" y="312864"/>
            <a:ext cx="4491633"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7: The Peace of Christ and the Fruit of Abiding</a:t>
            </a:r>
          </a:p>
        </p:txBody>
      </p:sp>
      <p:sp>
        <p:nvSpPr>
          <p:cNvPr name="TextBox 11" id="11"/>
          <p:cNvSpPr txBox="true"/>
          <p:nvPr/>
        </p:nvSpPr>
        <p:spPr>
          <a:xfrm rot="0">
            <a:off x="200305" y="1020981"/>
            <a:ext cx="7333097" cy="7999857"/>
          </a:xfrm>
          <a:prstGeom prst="rect">
            <a:avLst/>
          </a:prstGeom>
        </p:spPr>
        <p:txBody>
          <a:bodyPr anchor="t" rtlCol="false" tIns="0" lIns="0" bIns="0" rIns="0">
            <a:spAutoFit/>
          </a:bodyPr>
          <a:lstStyle/>
          <a:p>
            <a:pPr algn="l">
              <a:lnSpc>
                <a:spcPts val="1524"/>
              </a:lnSpc>
            </a:pPr>
            <a:r>
              <a:rPr lang="en-US" sz="1200" b="true">
                <a:solidFill>
                  <a:srgbClr val="000000"/>
                </a:solidFill>
                <a:latin typeface="Glacial Indifference Bold"/>
                <a:ea typeface="Glacial Indifference Bold"/>
                <a:cs typeface="Glacial Indifference Bold"/>
                <a:sym typeface="Glacial Indifference Bold"/>
              </a:rPr>
              <a:t>Module 7, Week 3: Abide, Dwell, and Hold Tightly to Jesus</a:t>
            </a:r>
          </a:p>
          <a:p>
            <a:pPr algn="l">
              <a:lnSpc>
                <a:spcPts val="1524"/>
              </a:lnSpc>
            </a:pP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We’ve been talking about how God provides peace and stability to those who trust in Him and how He promises to guard and guide them. This week, we will talk about why faith requires a daily choice to abide in Jesus.</a:t>
            </a:r>
          </a:p>
          <a:p>
            <a:pPr algn="l">
              <a:lnSpc>
                <a:spcPts val="1524"/>
              </a:lnSpc>
            </a:pPr>
          </a:p>
          <a:p>
            <a:pPr algn="l">
              <a:lnSpc>
                <a:spcPts val="1524"/>
              </a:lnSpc>
            </a:pPr>
            <a:r>
              <a:rPr lang="en-US" b="true" sz="1200">
                <a:solidFill>
                  <a:srgbClr val="000000"/>
                </a:solidFill>
                <a:latin typeface="Glacial Indifference Bold"/>
                <a:ea typeface="Glacial Indifference Bold"/>
                <a:cs typeface="Glacial Indifference Bold"/>
                <a:sym typeface="Glacial Indifference Bold"/>
              </a:rPr>
              <a:t>Note:</a:t>
            </a:r>
            <a:r>
              <a:rPr lang="en-US" sz="1200">
                <a:solidFill>
                  <a:srgbClr val="000000"/>
                </a:solidFill>
                <a:latin typeface="Glacial Indifference"/>
                <a:ea typeface="Glacial Indifference"/>
                <a:cs typeface="Glacial Indifference"/>
                <a:sym typeface="Glacial Indifference"/>
              </a:rPr>
              <a:t> The verb </a:t>
            </a:r>
            <a:r>
              <a:rPr lang="en-US" b="true" sz="1200">
                <a:solidFill>
                  <a:srgbClr val="000000"/>
                </a:solidFill>
                <a:latin typeface="Glacial Indifference Bold"/>
                <a:ea typeface="Glacial Indifference Bold"/>
                <a:cs typeface="Glacial Indifference Bold"/>
                <a:sym typeface="Glacial Indifference Bold"/>
              </a:rPr>
              <a:t>abide</a:t>
            </a:r>
            <a:r>
              <a:rPr lang="en-US" sz="1200">
                <a:solidFill>
                  <a:srgbClr val="000000"/>
                </a:solidFill>
                <a:latin typeface="Glacial Indifference"/>
                <a:ea typeface="Glacial Indifference"/>
                <a:cs typeface="Glacial Indifference"/>
                <a:sym typeface="Glacial Indifference"/>
              </a:rPr>
              <a:t> means to stay in constant connection; to dwell, to hold tightly to.</a:t>
            </a: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1.In </a:t>
            </a:r>
            <a:r>
              <a:rPr lang="en-US" b="true" sz="1200">
                <a:solidFill>
                  <a:srgbClr val="000000"/>
                </a:solidFill>
                <a:latin typeface="Glacial Indifference Bold"/>
                <a:ea typeface="Glacial Indifference Bold"/>
                <a:cs typeface="Glacial Indifference Bold"/>
                <a:sym typeface="Glacial Indifference Bold"/>
              </a:rPr>
              <a:t>John 15:4</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Remain joined to me, just as I also remain joined to you. No branch can bear fruit by itself. It must remain joined to the vine. In the same way, you can’t bear fruit unless you remain joined to me.</a:t>
            </a:r>
          </a:p>
          <a:p>
            <a:pPr algn="l">
              <a:lnSpc>
                <a:spcPts val="1524"/>
              </a:lnSpc>
            </a:pPr>
          </a:p>
          <a:p>
            <a:pPr algn="l">
              <a:lnSpc>
                <a:spcPts val="1524"/>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What happens if a branch is cut off from the fruit vine, and what is the implication for us spiritually?</a:t>
            </a:r>
          </a:p>
          <a:p>
            <a:pPr algn="l">
              <a:lnSpc>
                <a:spcPts val="1524"/>
              </a:lnSpc>
            </a:pPr>
            <a:r>
              <a:rPr lang="en-US" sz="1200">
                <a:solidFill>
                  <a:srgbClr val="000000"/>
                </a:solidFill>
                <a:latin typeface="Glacial Indifference"/>
                <a:ea typeface="Glacial Indifference"/>
                <a:cs typeface="Glacial Indifference"/>
                <a:sym typeface="Glacial Indifference"/>
              </a:rPr>
              <a:t>When cut from the vine, the branch dies. This is true for us physically and spiritually. Eternal life is only found in Jesus.</a:t>
            </a: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2. In </a:t>
            </a:r>
            <a:r>
              <a:rPr lang="en-US" b="true" sz="1200">
                <a:solidFill>
                  <a:srgbClr val="000000"/>
                </a:solidFill>
                <a:latin typeface="Glacial Indifference Bold"/>
                <a:ea typeface="Glacial Indifference Bold"/>
                <a:cs typeface="Glacial Indifference Bold"/>
                <a:sym typeface="Glacial Indifference Bold"/>
              </a:rPr>
              <a:t>Job 24:13</a:t>
            </a:r>
            <a:r>
              <a:rPr lang="en-US" sz="1200">
                <a:solidFill>
                  <a:srgbClr val="000000"/>
                </a:solidFill>
                <a:latin typeface="Glacial Indifference"/>
                <a:ea typeface="Glacial Indifference"/>
                <a:cs typeface="Glacial Indifference"/>
                <a:sym typeface="Glacial Indifference"/>
              </a:rPr>
              <a:t>, we read: </a:t>
            </a:r>
            <a:r>
              <a:rPr lang="en-US" sz="1200" i="true">
                <a:solidFill>
                  <a:srgbClr val="000000"/>
                </a:solidFill>
                <a:latin typeface="Glacial Indifference Italics"/>
                <a:ea typeface="Glacial Indifference Italics"/>
                <a:cs typeface="Glacial Indifference Italics"/>
                <a:sym typeface="Glacial Indifference Italics"/>
              </a:rPr>
              <a:t>There are those who rebel against the light; they do not know its ways nor abide in its paths.</a:t>
            </a:r>
            <a:r>
              <a:rPr lang="en-US" sz="1200">
                <a:solidFill>
                  <a:srgbClr val="000000"/>
                </a:solidFill>
                <a:latin typeface="Glacial Indifference"/>
                <a:ea typeface="Glacial Indifference"/>
                <a:cs typeface="Glacial Indifference"/>
                <a:sym typeface="Glacial Indifference"/>
              </a:rPr>
              <a:t> And</a:t>
            </a:r>
            <a:r>
              <a:rPr lang="en-US" b="true" sz="1200">
                <a:solidFill>
                  <a:srgbClr val="000000"/>
                </a:solidFill>
                <a:latin typeface="Glacial Indifference Bold"/>
                <a:ea typeface="Glacial Indifference Bold"/>
                <a:cs typeface="Glacial Indifference Bold"/>
                <a:sym typeface="Glacial Indifference Bold"/>
              </a:rPr>
              <a:t> Deuteronomy 11:22b and 13:2b</a:t>
            </a:r>
            <a:r>
              <a:rPr lang="en-US" sz="1200">
                <a:solidFill>
                  <a:srgbClr val="000000"/>
                </a:solidFill>
                <a:latin typeface="Glacial Indifference"/>
                <a:ea typeface="Glacial Indifference"/>
                <a:cs typeface="Glacial Indifference"/>
                <a:sym typeface="Glacial Indifference"/>
              </a:rPr>
              <a:t> read: </a:t>
            </a:r>
            <a:r>
              <a:rPr lang="en-US" sz="1200" i="true">
                <a:solidFill>
                  <a:srgbClr val="000000"/>
                </a:solidFill>
                <a:latin typeface="Glacial Indifference Italics"/>
                <a:ea typeface="Glacial Indifference Italics"/>
                <a:cs typeface="Glacial Indifference Italics"/>
                <a:sym typeface="Glacial Indifference Italics"/>
              </a:rPr>
              <a:t>Show love to the LORD your God by walking in his ways and holding tightly to him… listen to His voice, serve Him, and cling to Him.</a:t>
            </a:r>
          </a:p>
          <a:p>
            <a:pPr algn="l">
              <a:lnSpc>
                <a:spcPts val="1524"/>
              </a:lnSpc>
            </a:pPr>
          </a:p>
          <a:p>
            <a:pPr algn="l">
              <a:lnSpc>
                <a:spcPts val="1524"/>
              </a:lnSpc>
            </a:pPr>
            <a:r>
              <a:rPr lang="en-US" b="true" sz="1200">
                <a:solidFill>
                  <a:srgbClr val="000000"/>
                </a:solidFill>
                <a:latin typeface="Glacial Indifference Bold"/>
                <a:ea typeface="Glacial Indifference Bold"/>
                <a:cs typeface="Glacial Indifference Bold"/>
                <a:sym typeface="Glacial Indifference Bold"/>
              </a:rPr>
              <a:t>Question: </a:t>
            </a:r>
            <a:r>
              <a:rPr lang="en-US" sz="1200">
                <a:solidFill>
                  <a:srgbClr val="000000"/>
                </a:solidFill>
                <a:latin typeface="Glacial Indifference"/>
                <a:ea typeface="Glacial Indifference"/>
                <a:cs typeface="Glacial Indifference"/>
                <a:sym typeface="Glacial Indifference"/>
              </a:rPr>
              <a:t>What is the difference between those who “rebel against the light” and those who “hold tightly” to the Lord?Those who rebel neither know nor follow God’s path and plan, and those who hold tightly walk in God’s ways and purposes.</a:t>
            </a: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3. </a:t>
            </a:r>
            <a:r>
              <a:rPr lang="en-US" b="true" sz="1200">
                <a:solidFill>
                  <a:srgbClr val="000000"/>
                </a:solidFill>
                <a:latin typeface="Glacial Indifference Bold"/>
                <a:ea typeface="Glacial Indifference Bold"/>
                <a:cs typeface="Glacial Indifference Bold"/>
                <a:sym typeface="Glacial Indifference Bold"/>
              </a:rPr>
              <a:t>Psalm 91:1</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He who dwells in the secret place of the Most High shall remain stable and fixed under the shadow of the Almighty [Whose power no foe can withstand].</a:t>
            </a: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4. </a:t>
            </a:r>
            <a:r>
              <a:rPr lang="en-US" b="true" sz="1200">
                <a:solidFill>
                  <a:srgbClr val="000000"/>
                </a:solidFill>
                <a:latin typeface="Glacial Indifference Bold"/>
                <a:ea typeface="Glacial Indifference Bold"/>
                <a:cs typeface="Glacial Indifference Bold"/>
                <a:sym typeface="Glacial Indifference Bold"/>
              </a:rPr>
              <a:t>Galatians 5:22–23a</a:t>
            </a:r>
            <a:r>
              <a:rPr lang="en-US" sz="1200">
                <a:solidFill>
                  <a:srgbClr val="000000"/>
                </a:solidFill>
                <a:latin typeface="Glacial Indifference"/>
                <a:ea typeface="Glacial Indifference"/>
                <a:cs typeface="Glacial Indifference"/>
                <a:sym typeface="Glacial Indifference"/>
              </a:rPr>
              <a:t> reads: </a:t>
            </a:r>
            <a:r>
              <a:rPr lang="en-US" sz="1200" i="true">
                <a:solidFill>
                  <a:srgbClr val="000000"/>
                </a:solidFill>
                <a:latin typeface="Glacial Indifference Italics"/>
                <a:ea typeface="Glacial Indifference Italics"/>
                <a:cs typeface="Glacial Indifference Italics"/>
                <a:sym typeface="Glacial Indifference Italics"/>
              </a:rPr>
              <a:t>The Holy Spirit causes us to live in a different way. We love other people. We are happy and we have peace in our minds. We are patient, kind, and good. People can trust us to do what is right. We respect other people and we rule ourselves properly.</a:t>
            </a:r>
          </a:p>
          <a:p>
            <a:pPr algn="l">
              <a:lnSpc>
                <a:spcPts val="1524"/>
              </a:lnSpc>
            </a:pPr>
          </a:p>
          <a:p>
            <a:pPr algn="l">
              <a:lnSpc>
                <a:spcPts val="1524"/>
              </a:lnSpc>
            </a:pPr>
            <a:r>
              <a:rPr lang="en-US" b="true" sz="1200">
                <a:solidFill>
                  <a:srgbClr val="000000"/>
                </a:solidFill>
                <a:latin typeface="Glacial Indifference Bold"/>
                <a:ea typeface="Glacial Indifference Bold"/>
                <a:cs typeface="Glacial Indifference Bold"/>
                <a:sym typeface="Glacial Indifference Bold"/>
              </a:rPr>
              <a:t>Let’s Talk About It:</a:t>
            </a:r>
          </a:p>
          <a:p>
            <a:pPr algn="l">
              <a:lnSpc>
                <a:spcPts val="1524"/>
              </a:lnSpc>
            </a:pPr>
            <a:r>
              <a:rPr lang="en-US" sz="1200">
                <a:solidFill>
                  <a:srgbClr val="000000"/>
                </a:solidFill>
                <a:latin typeface="Glacial Indifference"/>
                <a:ea typeface="Glacial Indifference"/>
                <a:cs typeface="Glacial Indifference"/>
                <a:sym typeface="Glacial Indifference"/>
              </a:rPr>
              <a:t>• What habits help you stay connected to Jesus?</a:t>
            </a:r>
          </a:p>
          <a:p>
            <a:pPr algn="l">
              <a:lnSpc>
                <a:spcPts val="1524"/>
              </a:lnSpc>
            </a:pPr>
            <a:r>
              <a:rPr lang="en-US" sz="1200">
                <a:solidFill>
                  <a:srgbClr val="000000"/>
                </a:solidFill>
                <a:latin typeface="Glacial Indifference"/>
                <a:ea typeface="Glacial Indifference"/>
                <a:cs typeface="Glacial Indifference"/>
                <a:sym typeface="Glacial Indifference"/>
              </a:rPr>
              <a:t>• How does abiding change the way you handle stress, conflict, or uncertainty?</a:t>
            </a:r>
          </a:p>
          <a:p>
            <a:pPr algn="l">
              <a:lnSpc>
                <a:spcPts val="1524"/>
              </a:lnSpc>
            </a:pPr>
            <a:r>
              <a:rPr lang="en-US" sz="1200">
                <a:solidFill>
                  <a:srgbClr val="000000"/>
                </a:solidFill>
                <a:latin typeface="Glacial Indifference"/>
                <a:ea typeface="Glacial Indifference"/>
                <a:cs typeface="Glacial Indifference"/>
                <a:sym typeface="Glacial Indifference"/>
              </a:rPr>
              <a:t>• Why does having faith in Jesus rooted in trust and sustained in abiding matter?</a:t>
            </a:r>
          </a:p>
          <a:p>
            <a:pPr algn="l">
              <a:lnSpc>
                <a:spcPts val="1524"/>
              </a:lnSpc>
            </a:pPr>
          </a:p>
          <a:p>
            <a:pPr algn="l">
              <a:lnSpc>
                <a:spcPts val="1524"/>
              </a:lnSpc>
            </a:pPr>
          </a:p>
          <a:p>
            <a:pPr algn="l">
              <a:lnSpc>
                <a:spcPts val="1524"/>
              </a:lnSpc>
            </a:pPr>
            <a:r>
              <a:rPr lang="en-US" sz="1200">
                <a:solidFill>
                  <a:srgbClr val="000000"/>
                </a:solidFill>
                <a:latin typeface="Glacial Indifference"/>
                <a:ea typeface="Glacial Indifference"/>
                <a:cs typeface="Glacial Indifference"/>
                <a:sym typeface="Glacial Indifference"/>
              </a:rPr>
              <a:t>Spend the remainder of the meeting preparing for next week’s </a:t>
            </a:r>
            <a:r>
              <a:rPr lang="en-US" b="true" sz="1200">
                <a:solidFill>
                  <a:srgbClr val="000000"/>
                </a:solidFill>
                <a:latin typeface="Glacial Indifference Bold"/>
                <a:ea typeface="Glacial Indifference Bold"/>
                <a:cs typeface="Glacial Indifference Bold"/>
                <a:sym typeface="Glacial Indifference Bold"/>
              </a:rPr>
              <a:t>INVITE MEETING</a:t>
            </a:r>
            <a:r>
              <a:rPr lang="en-US" sz="1200">
                <a:solidFill>
                  <a:srgbClr val="000000"/>
                </a:solidFill>
                <a:latin typeface="Glacial Indifference"/>
                <a:ea typeface="Glacial Indifference"/>
                <a:cs typeface="Glacial Indifference"/>
                <a:sym typeface="Glacial Indifference"/>
              </a:rPr>
              <a:t>:</a:t>
            </a:r>
          </a:p>
          <a:p>
            <a:pPr algn="l" marL="259080" indent="-129540" lvl="1">
              <a:lnSpc>
                <a:spcPts val="1524"/>
              </a:lnSpc>
              <a:buAutoNum type="arabicPeriod" startAt="1"/>
            </a:pPr>
            <a:r>
              <a:rPr lang="en-US" sz="1200">
                <a:solidFill>
                  <a:srgbClr val="000000"/>
                </a:solidFill>
                <a:latin typeface="Glacial Indifference"/>
                <a:ea typeface="Glacial Indifference"/>
                <a:cs typeface="Glacial Indifference"/>
                <a:sym typeface="Glacial Indifference"/>
              </a:rPr>
              <a:t>A student testimony and read the invitation after the testimony</a:t>
            </a:r>
          </a:p>
          <a:p>
            <a:pPr algn="l" marL="259080" indent="-129540" lvl="1">
              <a:lnSpc>
                <a:spcPts val="1524"/>
              </a:lnSpc>
              <a:buAutoNum type="arabicPeriod" startAt="1"/>
            </a:pPr>
            <a:r>
              <a:rPr lang="en-US" sz="1200">
                <a:solidFill>
                  <a:srgbClr val="000000"/>
                </a:solidFill>
                <a:latin typeface="Glacial Indifference"/>
                <a:ea typeface="Glacial Indifference"/>
                <a:cs typeface="Glacial Indifference"/>
                <a:sym typeface="Glacial Indifference"/>
              </a:rPr>
              <a:t>Download and print the Response Cards (www.yclprgrams.org/Students)</a:t>
            </a:r>
          </a:p>
          <a:p>
            <a:pPr algn="l" marL="259080" indent="-129540" lvl="1">
              <a:lnSpc>
                <a:spcPts val="1524"/>
              </a:lnSpc>
              <a:buAutoNum type="arabicPeriod" startAt="1"/>
            </a:pPr>
            <a:r>
              <a:rPr lang="en-US" sz="1200">
                <a:solidFill>
                  <a:srgbClr val="000000"/>
                </a:solidFill>
                <a:latin typeface="Glacial Indifference"/>
                <a:ea typeface="Glacial Indifference"/>
                <a:cs typeface="Glacial Indifference"/>
                <a:sym typeface="Glacial Indifference"/>
              </a:rPr>
              <a:t>Invite your friends and post the meeting information on social media </a:t>
            </a:r>
          </a:p>
          <a:p>
            <a:pPr algn="l">
              <a:lnSpc>
                <a:spcPts val="1524"/>
              </a:lnSpc>
            </a:pPr>
          </a:p>
          <a:p>
            <a:pPr algn="l">
              <a:lnSpc>
                <a:spcPts val="1524"/>
              </a:lnSpc>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Invite friends to your youth group and/or church. </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76394" y="1079681"/>
            <a:ext cx="7337611" cy="8199120"/>
          </a:xfrm>
          <a:prstGeom prst="rect">
            <a:avLst/>
          </a:prstGeom>
        </p:spPr>
        <p:txBody>
          <a:bodyPr anchor="t" rtlCol="false" tIns="0" lIns="0" bIns="0" rIns="0">
            <a:spAutoFit/>
          </a:bodyPr>
          <a:lstStyle/>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Module 7, Week 4: INSPIRE Week</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Welcome to our group! We are so glad you are here [Introduce your leadership team].</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meet each week to talk about God, explore what the Bible says, and discuss real-life topics that matter to students. Although we are a student-led Christian group, everyone is welcome. This is a safe, supportive place to build friendships, learn about faith, and feel connected.</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Now, let’s open the meeting in prayer [student leader prays].</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This is </a:t>
            </a:r>
            <a:r>
              <a:rPr lang="en-US" b="true" sz="1200">
                <a:solidFill>
                  <a:srgbClr val="000000"/>
                </a:solidFill>
                <a:latin typeface="Glacial Indifference Bold"/>
                <a:ea typeface="Glacial Indifference Bold"/>
                <a:cs typeface="Glacial Indifference Bold"/>
                <a:sym typeface="Glacial Indifference Bold"/>
              </a:rPr>
              <a:t>INSPIRE Week</a:t>
            </a:r>
            <a:r>
              <a:rPr lang="en-US" sz="1200">
                <a:solidFill>
                  <a:srgbClr val="000000"/>
                </a:solidFill>
                <a:latin typeface="Glacial Indifference"/>
                <a:ea typeface="Glacial Indifference"/>
                <a:cs typeface="Glacial Indifference"/>
                <a:sym typeface="Glacial Indifference"/>
              </a:rPr>
              <a:t> and it’s an opportunity to hear faith stories and the good news of Jesus.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The Bible verse we’re working from is </a:t>
            </a:r>
            <a:r>
              <a:rPr lang="en-US" b="true" sz="1200">
                <a:solidFill>
                  <a:srgbClr val="000000"/>
                </a:solidFill>
                <a:latin typeface="Glacial Indifference Bold"/>
                <a:ea typeface="Glacial Indifference Bold"/>
                <a:cs typeface="Glacial Indifference Bold"/>
                <a:sym typeface="Glacial Indifference Bold"/>
              </a:rPr>
              <a:t>Psalm 32:8</a:t>
            </a:r>
            <a:r>
              <a:rPr lang="en-US" sz="1200">
                <a:solidFill>
                  <a:srgbClr val="000000"/>
                </a:solidFill>
                <a:latin typeface="Glacial Indifference"/>
                <a:ea typeface="Glacial Indifference"/>
                <a:cs typeface="Glacial Indifference"/>
                <a:sym typeface="Glacial Indifference"/>
              </a:rPr>
              <a:t>: </a:t>
            </a:r>
            <a:r>
              <a:rPr lang="en-US" sz="1200" i="true">
                <a:solidFill>
                  <a:srgbClr val="000000"/>
                </a:solidFill>
                <a:latin typeface="Glacial Indifference Italics"/>
                <a:ea typeface="Glacial Indifference Italics"/>
                <a:cs typeface="Glacial Indifference Italics"/>
                <a:sym typeface="Glacial Indifference Italics"/>
              </a:rPr>
              <a:t>The Lord says, “I will teach you and guide you in the way you should live. I will watch over you and be your guide.”</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A Student leader shares their faith story NOW</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Prayer and invitation: </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will now take a minute to talk to God through prayer. In the quiet of your heart and mind, I invite anyone here who wants to begin a relationship with God through faith in Jesus, to agree in your heart and mind with what I am saying because God hears our private thoughts. I will pray out loud and I invite you to pray this in your head:</a:t>
            </a:r>
          </a:p>
          <a:p>
            <a:pPr algn="l">
              <a:lnSpc>
                <a:spcPts val="1679"/>
              </a:lnSpc>
              <a:spcBef>
                <a:spcPct val="0"/>
              </a:spcBef>
            </a:pPr>
          </a:p>
          <a:p>
            <a:pPr algn="l">
              <a:lnSpc>
                <a:spcPts val="1320"/>
              </a:lnSpc>
            </a:pPr>
            <a:r>
              <a:rPr lang="en-US" sz="1200">
                <a:solidFill>
                  <a:srgbClr val="000000"/>
                </a:solidFill>
                <a:latin typeface="Glacial Indifference"/>
                <a:ea typeface="Glacial Indifference"/>
                <a:cs typeface="Glacial Indifference"/>
                <a:sym typeface="Glacial Indifference"/>
              </a:rPr>
              <a:t>Dear Heavenly Father,</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 come to you with an open heart. I acknowledge that my self focus has separated me from you. Thank you for promising to hear and answer my prayer, and for showing me that Jesus is the way back to you. I want to place my trust in Him to guard and guide me. Help me to turn from doing things my way and release my life over to you. </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In Jesus Name, I pray. Amen</a:t>
            </a:r>
          </a:p>
          <a:p>
            <a:pPr algn="l">
              <a:lnSpc>
                <a:spcPts val="1679"/>
              </a:lnSpc>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Pass out Response Cards NOW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If this is your prayer today, know that God welcomes you into His family, and you can begin walking in a new relationship with Him right now. And please join us for next week’s meeting when we will start a new module. </a:t>
            </a:r>
          </a:p>
          <a:p>
            <a:pPr algn="l">
              <a:lnSpc>
                <a:spcPts val="1679"/>
              </a:lnSpc>
              <a:spcBef>
                <a:spcPct val="0"/>
              </a:spcBef>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Remember to invite visitors to next week’s group meeting and to tell them about your youth group/church.  </a:t>
            </a:r>
          </a:p>
        </p:txBody>
      </p:sp>
      <p:sp>
        <p:nvSpPr>
          <p:cNvPr name="TextBox 11" id="11"/>
          <p:cNvSpPr txBox="true"/>
          <p:nvPr/>
        </p:nvSpPr>
        <p:spPr>
          <a:xfrm rot="0">
            <a:off x="1356130" y="305666"/>
            <a:ext cx="4491633"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7: The Peace of Christ and the Fruit of Abiding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DAHCwdIHWwE</dc:identifier>
  <dcterms:modified xsi:type="dcterms:W3CDTF">2011-08-01T06:04:30Z</dcterms:modified>
  <cp:revision>1</cp:revision>
  <dc:title> Module 7: The Peace of Christ and the Fruit of Abiding March 2026</dc:title>
</cp:coreProperties>
</file>