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Lst>
  <p:sldSz cx="7772400" cy="10058400"/>
  <p:notesSz cx="6858000" cy="9144000"/>
  <p:embeddedFontLst>
    <p:embeddedFont>
      <p:font typeface="Glacial Indifference" charset="1" panose="00000000000000000000"/>
      <p:regular r:id="rId7"/>
    </p:embeddedFont>
    <p:embeddedFont>
      <p:font typeface="Glacial Indifference Bold" charset="1" panose="0000080000000000000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fonts/font7.fntdata" Type="http://schemas.openxmlformats.org/officeDocument/2006/relationships/font"/><Relationship Id="rId8" Target="fonts/font8.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750742"/>
            <a:chOff x="0" y="0"/>
            <a:chExt cx="2789020" cy="261697"/>
          </a:xfrm>
        </p:grpSpPr>
        <p:sp>
          <p:nvSpPr>
            <p:cNvPr name="Freeform 3" id="3"/>
            <p:cNvSpPr/>
            <p:nvPr/>
          </p:nvSpPr>
          <p:spPr>
            <a:xfrm flipH="false" flipV="false" rot="0">
              <a:off x="0" y="0"/>
              <a:ext cx="2789020" cy="261697"/>
            </a:xfrm>
            <a:custGeom>
              <a:avLst/>
              <a:gdLst/>
              <a:ahLst/>
              <a:cxnLst/>
              <a:rect r="r" b="b" t="t" l="l"/>
              <a:pathLst>
                <a:path h="261697" w="2789020">
                  <a:moveTo>
                    <a:pt x="0" y="0"/>
                  </a:moveTo>
                  <a:lnTo>
                    <a:pt x="2789020" y="0"/>
                  </a:lnTo>
                  <a:lnTo>
                    <a:pt x="2789020" y="261697"/>
                  </a:lnTo>
                  <a:lnTo>
                    <a:pt x="0" y="261697"/>
                  </a:lnTo>
                  <a:close/>
                </a:path>
              </a:pathLst>
            </a:custGeom>
            <a:solidFill>
              <a:srgbClr val="31496A"/>
            </a:solidFill>
          </p:spPr>
        </p:sp>
        <p:sp>
          <p:nvSpPr>
            <p:cNvPr name="TextBox 4" id="4"/>
            <p:cNvSpPr txBox="true"/>
            <p:nvPr/>
          </p:nvSpPr>
          <p:spPr>
            <a:xfrm>
              <a:off x="0" y="-28575"/>
              <a:ext cx="2789020" cy="290272"/>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186412" y="148844"/>
            <a:ext cx="6995160" cy="286512"/>
          </a:xfrm>
          <a:prstGeom prst="rect">
            <a:avLst/>
          </a:prstGeom>
        </p:spPr>
        <p:txBody>
          <a:bodyPr anchor="t" rtlCol="false" tIns="0" lIns="0" bIns="0" rIns="0">
            <a:spAutoFit/>
          </a:bodyPr>
          <a:lstStyle/>
          <a:p>
            <a:pPr algn="ctr">
              <a:lnSpc>
                <a:spcPts val="2303"/>
              </a:lnSpc>
            </a:pPr>
            <a:r>
              <a:rPr lang="en-US" sz="1799">
                <a:solidFill>
                  <a:srgbClr val="FFFFFF"/>
                </a:solidFill>
                <a:latin typeface="Glacial Indifference"/>
                <a:ea typeface="Glacial Indifference"/>
                <a:cs typeface="Glacial Indifference"/>
                <a:sym typeface="Glacial Indifference"/>
              </a:rPr>
              <a:t>YCL Programs’ Easter Lesson: The Passover Points Us to Jesus</a:t>
            </a:r>
          </a:p>
        </p:txBody>
      </p:sp>
      <p:grpSp>
        <p:nvGrpSpPr>
          <p:cNvPr name="Group 7" id="7"/>
          <p:cNvGrpSpPr/>
          <p:nvPr/>
        </p:nvGrpSpPr>
        <p:grpSpPr>
          <a:xfrm rot="0">
            <a:off x="-114300" y="9546058"/>
            <a:ext cx="8001000" cy="626642"/>
            <a:chOff x="0" y="0"/>
            <a:chExt cx="2789020" cy="218437"/>
          </a:xfrm>
        </p:grpSpPr>
        <p:sp>
          <p:nvSpPr>
            <p:cNvPr name="Freeform 8" id="8"/>
            <p:cNvSpPr/>
            <p:nvPr/>
          </p:nvSpPr>
          <p:spPr>
            <a:xfrm flipH="false" flipV="false" rot="0">
              <a:off x="0" y="0"/>
              <a:ext cx="2789020" cy="218437"/>
            </a:xfrm>
            <a:custGeom>
              <a:avLst/>
              <a:gdLst/>
              <a:ahLst/>
              <a:cxnLst/>
              <a:rect r="r" b="b" t="t" l="l"/>
              <a:pathLst>
                <a:path h="218437" w="2789020">
                  <a:moveTo>
                    <a:pt x="0" y="0"/>
                  </a:moveTo>
                  <a:lnTo>
                    <a:pt x="2789020" y="0"/>
                  </a:lnTo>
                  <a:lnTo>
                    <a:pt x="2789020" y="218437"/>
                  </a:lnTo>
                  <a:lnTo>
                    <a:pt x="0" y="218437"/>
                  </a:lnTo>
                  <a:close/>
                </a:path>
              </a:pathLst>
            </a:custGeom>
            <a:solidFill>
              <a:srgbClr val="31496A"/>
            </a:solidFill>
          </p:spPr>
        </p:sp>
        <p:sp>
          <p:nvSpPr>
            <p:cNvPr name="TextBox 9" id="9"/>
            <p:cNvSpPr txBox="true"/>
            <p:nvPr/>
          </p:nvSpPr>
          <p:spPr>
            <a:xfrm>
              <a:off x="0" y="-28575"/>
              <a:ext cx="2789020" cy="247012"/>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309830" y="9613112"/>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186412" y="532182"/>
            <a:ext cx="7399576" cy="8917051"/>
          </a:xfrm>
          <a:prstGeom prst="rect">
            <a:avLst/>
          </a:prstGeom>
        </p:spPr>
        <p:txBody>
          <a:bodyPr anchor="t" rtlCol="false" tIns="0" lIns="0" bIns="0" rIns="0">
            <a:spAutoFit/>
          </a:bodyPr>
          <a:lstStyle/>
          <a:p>
            <a:pPr algn="l">
              <a:lnSpc>
                <a:spcPts val="1455"/>
              </a:lnSpc>
            </a:pPr>
          </a:p>
          <a:p>
            <a:pPr algn="l">
              <a:lnSpc>
                <a:spcPts val="1232"/>
              </a:lnSpc>
            </a:pPr>
          </a:p>
          <a:p>
            <a:pPr algn="l">
              <a:lnSpc>
                <a:spcPts val="1344"/>
              </a:lnSpc>
            </a:pPr>
            <a:r>
              <a:rPr lang="en-US" sz="1200" b="true">
                <a:solidFill>
                  <a:srgbClr val="000000"/>
                </a:solidFill>
                <a:latin typeface="Glacial Indifference Bold"/>
                <a:ea typeface="Glacial Indifference Bold"/>
                <a:cs typeface="Glacial Indifference Bold"/>
                <a:sym typeface="Glacial Indifference Bold"/>
              </a:rPr>
              <a:t>The Origins of Passover: </a:t>
            </a:r>
            <a:r>
              <a:rPr lang="en-US" sz="1200">
                <a:solidFill>
                  <a:srgbClr val="000000"/>
                </a:solidFill>
                <a:latin typeface="Glacial Indifference"/>
                <a:ea typeface="Glacial Indifference"/>
                <a:cs typeface="Glacial Indifference"/>
                <a:sym typeface="Glacial Indifference"/>
              </a:rPr>
              <a:t>For more than 3,000 years, the Jewish people have celebrated Passover—a time to remember how God freed His people from generations of slavery in Egypt. Today, we will talk about how the Passover story points to the Lamb of God who provided rescue from eternal death and separation from God.</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1.In the Exodus story of the Bible (</a:t>
            </a:r>
            <a:r>
              <a:rPr lang="en-US" sz="1200" b="true">
                <a:solidFill>
                  <a:srgbClr val="000000"/>
                </a:solidFill>
                <a:latin typeface="Glacial Indifference Bold"/>
                <a:ea typeface="Glacial Indifference Bold"/>
                <a:cs typeface="Glacial Indifference Bold"/>
                <a:sym typeface="Glacial Indifference Bold"/>
              </a:rPr>
              <a:t>Exodus 1:11–14</a:t>
            </a:r>
            <a:r>
              <a:rPr lang="en-US" sz="1200">
                <a:solidFill>
                  <a:srgbClr val="000000"/>
                </a:solidFill>
                <a:latin typeface="Glacial Indifference"/>
                <a:ea typeface="Glacial Indifference"/>
                <a:cs typeface="Glacial Indifference"/>
                <a:sym typeface="Glacial Indifference"/>
              </a:rPr>
              <a:t>), we read how the Egyptians put slave drivers over God’s people to crush their spirits with hard labor. In </a:t>
            </a:r>
            <a:r>
              <a:rPr lang="en-US" sz="1200" b="true">
                <a:solidFill>
                  <a:srgbClr val="000000"/>
                </a:solidFill>
                <a:latin typeface="Glacial Indifference Bold"/>
                <a:ea typeface="Glacial Indifference Bold"/>
                <a:cs typeface="Glacial Indifference Bold"/>
                <a:sym typeface="Glacial Indifference Bold"/>
              </a:rPr>
              <a:t>Exodus 3:7</a:t>
            </a:r>
            <a:r>
              <a:rPr lang="en-US" sz="1200">
                <a:solidFill>
                  <a:srgbClr val="000000"/>
                </a:solidFill>
                <a:latin typeface="Glacial Indifference"/>
                <a:ea typeface="Glacial Indifference"/>
                <a:cs typeface="Glacial Indifference"/>
                <a:sym typeface="Glacial Indifference"/>
              </a:rPr>
              <a:t>, the LORD said, “I have in fact seen the suffering of My people who are in Egypt and have heard their cry because of their oppressors; for I know their pain and suffering.”</a:t>
            </a:r>
          </a:p>
          <a:p>
            <a:pPr algn="l">
              <a:lnSpc>
                <a:spcPts val="1344"/>
              </a:lnSpc>
            </a:pPr>
          </a:p>
          <a:p>
            <a:pPr algn="l">
              <a:lnSpc>
                <a:spcPts val="1344"/>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is slavery a source of pain and suffering and what possibility did God’s people of rescuing themselves? </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2.God’s people were trapped in slavery with no way to free themselves. In Exodus, God brings judgment of death against the Egyptians for their cruelty. He instructs His people to mark the doorposts of their homes with the blood of a lamb so they would be spared from the death that would pass over them. In </a:t>
            </a:r>
            <a:r>
              <a:rPr lang="en-US" sz="1200" b="true">
                <a:solidFill>
                  <a:srgbClr val="000000"/>
                </a:solidFill>
                <a:latin typeface="Glacial Indifference Bold"/>
                <a:ea typeface="Glacial Indifference Bold"/>
                <a:cs typeface="Glacial Indifference Bold"/>
                <a:sym typeface="Glacial Indifference Bold"/>
              </a:rPr>
              <a:t>Exodus 12:13</a:t>
            </a:r>
            <a:r>
              <a:rPr lang="en-US" sz="1200">
                <a:solidFill>
                  <a:srgbClr val="000000"/>
                </a:solidFill>
                <a:latin typeface="Glacial Indifference"/>
                <a:ea typeface="Glacial Indifference"/>
                <a:cs typeface="Glacial Indifference"/>
                <a:sym typeface="Glacial Indifference"/>
              </a:rPr>
              <a:t>, God said: “When I see the blood, I will pass over you. No destructive plague of death will touch you…” After God’s people were saved by the pass over of death and freed from slavery, they established the Passover celebration to remember God’s protection, rescue, and provision.</a:t>
            </a:r>
          </a:p>
          <a:p>
            <a:pPr algn="l">
              <a:lnSpc>
                <a:spcPts val="1344"/>
              </a:lnSpc>
            </a:pPr>
          </a:p>
          <a:p>
            <a:pPr algn="l">
              <a:lnSpc>
                <a:spcPts val="1344"/>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Since blood is the life source, how does the blood of the lamb symbolize life and death in the Exodus story? </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3.Thousands of years later, the Bible tells us that Jesus was crucified during the Passover celebration in Jerusalem. After He died, He was placed in a grave, and three days later, “God raised Him from the dead, setting Him free from its power, because it was impossible that death should hold Him prisoner” (</a:t>
            </a:r>
            <a:r>
              <a:rPr lang="en-US" sz="1200" b="true">
                <a:solidFill>
                  <a:srgbClr val="000000"/>
                </a:solidFill>
                <a:latin typeface="Glacial Indifference Bold"/>
                <a:ea typeface="Glacial Indifference Bold"/>
                <a:cs typeface="Glacial Indifference Bold"/>
                <a:sym typeface="Glacial Indifference Bold"/>
              </a:rPr>
              <a:t>Acts 2:24</a:t>
            </a:r>
            <a:r>
              <a:rPr lang="en-US" sz="1200">
                <a:solidFill>
                  <a:srgbClr val="000000"/>
                </a:solidFill>
                <a:latin typeface="Glacial Indifference"/>
                <a:ea typeface="Glacial Indifference"/>
                <a:cs typeface="Glacial Indifference"/>
                <a:sym typeface="Glacial Indifference"/>
              </a:rPr>
              <a:t>). In </a:t>
            </a:r>
            <a:r>
              <a:rPr lang="en-US" sz="1200" b="true">
                <a:solidFill>
                  <a:srgbClr val="000000"/>
                </a:solidFill>
                <a:latin typeface="Glacial Indifference Bold"/>
                <a:ea typeface="Glacial Indifference Bold"/>
                <a:cs typeface="Glacial Indifference Bold"/>
                <a:sym typeface="Glacial Indifference Bold"/>
              </a:rPr>
              <a:t>1 Peter 1:18–19,</a:t>
            </a:r>
            <a:r>
              <a:rPr lang="en-US" sz="1200">
                <a:solidFill>
                  <a:srgbClr val="000000"/>
                </a:solidFill>
                <a:latin typeface="Glacial Indifference"/>
                <a:ea typeface="Glacial Indifference"/>
                <a:cs typeface="Glacial Indifference"/>
                <a:sym typeface="Glacial Indifference"/>
              </a:rPr>
              <a:t> we read: “You were redeemed… with the precious blood of Christ, a lamb without blemish or defect.” Just like the lamb in Passover, Jesus took the place of people—but instead of a temporary rescue, His death offers a lasting solution to separation from God.</a:t>
            </a:r>
          </a:p>
          <a:p>
            <a:pPr algn="l">
              <a:lnSpc>
                <a:spcPts val="1344"/>
              </a:lnSpc>
            </a:pPr>
          </a:p>
          <a:p>
            <a:pPr algn="l">
              <a:lnSpc>
                <a:spcPts val="1344"/>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As the Lamb of God, how did Jesus rescue us from the power of death? </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4.In </a:t>
            </a:r>
            <a:r>
              <a:rPr lang="en-US" sz="1200" b="true">
                <a:solidFill>
                  <a:srgbClr val="000000"/>
                </a:solidFill>
                <a:latin typeface="Glacial Indifference Bold"/>
                <a:ea typeface="Glacial Indifference Bold"/>
                <a:cs typeface="Glacial Indifference Bold"/>
                <a:sym typeface="Glacial Indifference Bold"/>
              </a:rPr>
              <a:t>Romans 5:12</a:t>
            </a:r>
            <a:r>
              <a:rPr lang="en-US" sz="1200">
                <a:solidFill>
                  <a:srgbClr val="000000"/>
                </a:solidFill>
                <a:latin typeface="Glacial Indifference"/>
                <a:ea typeface="Glacial Indifference"/>
                <a:cs typeface="Glacial Indifference"/>
                <a:sym typeface="Glacial Indifference"/>
              </a:rPr>
              <a:t>, we read: “When Adam sinned, sin entered the entire human race. His sin spread death throughout all the world, so everything began to grow old and die, for all sinned.” And </a:t>
            </a:r>
            <a:r>
              <a:rPr lang="en-US" sz="1200" b="true">
                <a:solidFill>
                  <a:srgbClr val="000000"/>
                </a:solidFill>
                <a:latin typeface="Glacial Indifference Bold"/>
                <a:ea typeface="Glacial Indifference Bold"/>
                <a:cs typeface="Glacial Indifference Bold"/>
                <a:sym typeface="Glacial Indifference Bold"/>
              </a:rPr>
              <a:t>Romans 6:23</a:t>
            </a:r>
            <a:r>
              <a:rPr lang="en-US" sz="1200">
                <a:solidFill>
                  <a:srgbClr val="000000"/>
                </a:solidFill>
                <a:latin typeface="Glacial Indifference"/>
                <a:ea typeface="Glacial Indifference"/>
                <a:cs typeface="Glacial Indifference"/>
                <a:sym typeface="Glacial Indifference"/>
              </a:rPr>
              <a:t> reads: “The payment for sin is death, but the gift that God freely gives is everlasting life found in Christ Jesus our Lord.”</a:t>
            </a:r>
          </a:p>
          <a:p>
            <a:pPr algn="l">
              <a:lnSpc>
                <a:spcPts val="1344"/>
              </a:lnSpc>
            </a:pPr>
          </a:p>
          <a:p>
            <a:pPr algn="l">
              <a:lnSpc>
                <a:spcPts val="1344"/>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What does sin cause and what is Jesus offering us?  </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5.Please close the meeting after reading the following prayer:</a:t>
            </a:r>
          </a:p>
          <a:p>
            <a:pPr algn="l">
              <a:lnSpc>
                <a:spcPts val="1344"/>
              </a:lnSpc>
            </a:pPr>
          </a:p>
          <a:p>
            <a:pPr algn="l">
              <a:lnSpc>
                <a:spcPts val="1344"/>
              </a:lnSpc>
            </a:pPr>
            <a:r>
              <a:rPr lang="en-US" sz="1200">
                <a:solidFill>
                  <a:srgbClr val="000000"/>
                </a:solidFill>
                <a:latin typeface="Glacial Indifference"/>
                <a:ea typeface="Glacial Indifference"/>
                <a:cs typeface="Glacial Indifference"/>
                <a:sym typeface="Glacial Indifference"/>
              </a:rPr>
              <a:t>Dear Lord God,</a:t>
            </a:r>
          </a:p>
          <a:p>
            <a:pPr algn="l">
              <a:lnSpc>
                <a:spcPts val="1232"/>
              </a:lnSpc>
            </a:pPr>
          </a:p>
          <a:p>
            <a:pPr algn="l">
              <a:lnSpc>
                <a:spcPts val="1344"/>
              </a:lnSpc>
            </a:pPr>
            <a:r>
              <a:rPr lang="en-US" sz="1200">
                <a:solidFill>
                  <a:srgbClr val="000000"/>
                </a:solidFill>
                <a:latin typeface="Glacial Indifference"/>
                <a:ea typeface="Glacial Indifference"/>
                <a:cs typeface="Glacial Indifference"/>
                <a:sym typeface="Glacial Indifference"/>
              </a:rPr>
              <a:t>Thank You for rescuing us from eternal separation from you. Just as you rescued your people during the first Passover, thank you for sending Jesus, the perfect Lamb, to take our place and free us from sin and death.</a:t>
            </a:r>
          </a:p>
          <a:p>
            <a:pPr algn="l">
              <a:lnSpc>
                <a:spcPts val="1120"/>
              </a:lnSpc>
            </a:pPr>
          </a:p>
          <a:p>
            <a:pPr algn="l">
              <a:lnSpc>
                <a:spcPts val="1344"/>
              </a:lnSpc>
            </a:pPr>
            <a:r>
              <a:rPr lang="en-US" sz="1200">
                <a:solidFill>
                  <a:srgbClr val="000000"/>
                </a:solidFill>
                <a:latin typeface="Glacial Indifference"/>
                <a:ea typeface="Glacial Indifference"/>
                <a:cs typeface="Glacial Indifference"/>
                <a:sym typeface="Glacial Indifference"/>
              </a:rPr>
              <a:t>Lord, help us to understand the depth of your love and the cost of our freedom. Open our hearts to receive the gift of eternal life through Jesus. Give us courage to trust you, to follow you, and to live in the freedom you provide.</a:t>
            </a:r>
          </a:p>
          <a:p>
            <a:pPr algn="l">
              <a:lnSpc>
                <a:spcPts val="1120"/>
              </a:lnSpc>
            </a:pPr>
          </a:p>
          <a:p>
            <a:pPr algn="l">
              <a:lnSpc>
                <a:spcPts val="1344"/>
              </a:lnSpc>
            </a:pPr>
            <a:r>
              <a:rPr lang="en-US" sz="1200">
                <a:solidFill>
                  <a:srgbClr val="000000"/>
                </a:solidFill>
                <a:latin typeface="Glacial Indifference"/>
                <a:ea typeface="Glacial Indifference"/>
                <a:cs typeface="Glacial Indifference"/>
                <a:sym typeface="Glacial Indifference"/>
              </a:rPr>
              <a:t>If there is anyone here who has not yet placed their trust in Jesus, I pray that today they would choose to turn to Jesus, admit their selfish ways, and agree to follow Him. Lord, thank You for your grace, mercy, and promise of eternal life.</a:t>
            </a:r>
          </a:p>
          <a:p>
            <a:pPr algn="l">
              <a:lnSpc>
                <a:spcPts val="1120"/>
              </a:lnSpc>
            </a:pPr>
          </a:p>
          <a:p>
            <a:pPr algn="l">
              <a:lnSpc>
                <a:spcPts val="1344"/>
              </a:lnSpc>
            </a:pPr>
            <a:r>
              <a:rPr lang="en-US" sz="1200">
                <a:solidFill>
                  <a:srgbClr val="000000"/>
                </a:solidFill>
                <a:latin typeface="Glacial Indifference"/>
                <a:ea typeface="Glacial Indifference"/>
                <a:cs typeface="Glacial Indifference"/>
                <a:sym typeface="Glacial Indifference"/>
              </a:rPr>
              <a:t> In Jesus’ name I pray, Amen.</a:t>
            </a:r>
          </a:p>
          <a:p>
            <a:pPr algn="l">
              <a:lnSpc>
                <a:spcPts val="1008"/>
              </a:lnSpc>
            </a:pPr>
          </a:p>
          <a:p>
            <a:pPr algn="l">
              <a:lnSpc>
                <a:spcPts val="1008"/>
              </a:lnSpc>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DAHEzFSlvCg</dc:identifier>
  <dcterms:modified xsi:type="dcterms:W3CDTF">2011-08-01T06:04:30Z</dcterms:modified>
  <cp:revision>1</cp:revision>
  <dc:title>Easter Lesson 2026</dc:title>
</cp:coreProperties>
</file>