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7772400" cy="10058400"/>
  <p:notesSz cx="6858000" cy="9144000"/>
  <p:embeddedFontLst>
    <p:embeddedFont>
      <p:font typeface="Glacial Indifference" charset="1" panose="00000000000000000000"/>
      <p:regular r:id="rId10"/>
    </p:embeddedFont>
    <p:embeddedFont>
      <p:font typeface="Glacial Indifference Bold" charset="1" panose="00000800000000000000"/>
      <p:regular r:id="rId11"/>
    </p:embeddedFont>
    <p:embeddedFont>
      <p:font typeface="Glacial Indifference Italics" charset="1" panose="0000000000000000000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sp>
        <p:nvSpPr>
          <p:cNvPr name="TextBox 6" id="6"/>
          <p:cNvSpPr txBox="true"/>
          <p:nvPr/>
        </p:nvSpPr>
        <p:spPr>
          <a:xfrm rot="0">
            <a:off x="1217639" y="236219"/>
            <a:ext cx="5298430"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8 Lesson: Battling Pride, Overwhelm and Discouragement</a:t>
            </a:r>
          </a:p>
        </p:txBody>
      </p:sp>
      <p:grpSp>
        <p:nvGrpSpPr>
          <p:cNvPr name="Group 7" id="7"/>
          <p:cNvGrpSpPr/>
          <p:nvPr/>
        </p:nvGrpSpPr>
        <p:grpSpPr>
          <a:xfrm rot="0">
            <a:off x="-114300" y="9488351"/>
            <a:ext cx="8001000" cy="684349"/>
            <a:chOff x="0" y="0"/>
            <a:chExt cx="2789020" cy="238553"/>
          </a:xfrm>
        </p:grpSpPr>
        <p:sp>
          <p:nvSpPr>
            <p:cNvPr name="Freeform 8" id="8"/>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9" id="9"/>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10" id="10"/>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1" id="11"/>
          <p:cNvSpPr txBox="true"/>
          <p:nvPr/>
        </p:nvSpPr>
        <p:spPr>
          <a:xfrm rot="0">
            <a:off x="193572" y="988023"/>
            <a:ext cx="7385257" cy="8143875"/>
          </a:xfrm>
          <a:prstGeom prst="rect">
            <a:avLst/>
          </a:prstGeom>
        </p:spPr>
        <p:txBody>
          <a:bodyPr anchor="t" rtlCol="false" tIns="0" lIns="0" bIns="0" rIns="0">
            <a:spAutoFit/>
          </a:bodyPr>
          <a:lstStyle/>
          <a:p>
            <a:pPr algn="l">
              <a:lnSpc>
                <a:spcPts val="1439"/>
              </a:lnSpc>
            </a:pPr>
            <a:r>
              <a:rPr lang="en-US" sz="1200" b="true">
                <a:solidFill>
                  <a:srgbClr val="000000"/>
                </a:solidFill>
                <a:latin typeface="Glacial Indifference Bold"/>
                <a:ea typeface="Glacial Indifference Bold"/>
                <a:cs typeface="Glacial Indifference Bold"/>
                <a:sym typeface="Glacial Indifference Bold"/>
              </a:rPr>
              <a:t>M</a:t>
            </a:r>
            <a:r>
              <a:rPr lang="en-US" b="true" sz="1200">
                <a:solidFill>
                  <a:srgbClr val="000000"/>
                </a:solidFill>
                <a:latin typeface="Glacial Indifference Bold"/>
                <a:ea typeface="Glacial Indifference Bold"/>
                <a:cs typeface="Glacial Indifference Bold"/>
                <a:sym typeface="Glacial Indifference Bold"/>
              </a:rPr>
              <a:t>odule Overview:</a:t>
            </a:r>
            <a:r>
              <a:rPr lang="en-US" sz="1200">
                <a:solidFill>
                  <a:srgbClr val="000000"/>
                </a:solidFill>
                <a:latin typeface="Glacial Indifference"/>
                <a:ea typeface="Glacial Indifference"/>
                <a:cs typeface="Glacial Indifference"/>
                <a:sym typeface="Glacial Indifference"/>
              </a:rPr>
              <a:t> For the next four weeks, we will learn how to recognize and fight the sin of stubbornness and pride, how to trust God with willing and patient hearts, and remain steady in our faith when we are discouraged and overwhelmed.</a:t>
            </a:r>
          </a:p>
          <a:p>
            <a:pPr algn="l">
              <a:lnSpc>
                <a:spcPts val="1439"/>
              </a:lnSpc>
            </a:pPr>
          </a:p>
          <a:p>
            <a:pPr algn="l">
              <a:lnSpc>
                <a:spcPts val="1439"/>
              </a:lnSpc>
            </a:pPr>
            <a:r>
              <a:rPr lang="en-US" sz="1200">
                <a:solidFill>
                  <a:srgbClr val="000000"/>
                </a:solidFill>
                <a:latin typeface="Glacial Indifference"/>
                <a:ea typeface="Glacial Indifference"/>
                <a:cs typeface="Glacial Indifference"/>
                <a:sym typeface="Glacial Indifference"/>
              </a:rPr>
              <a:t> </a:t>
            </a:r>
          </a:p>
          <a:p>
            <a:pPr algn="l">
              <a:lnSpc>
                <a:spcPts val="1439"/>
              </a:lnSpc>
            </a:pPr>
            <a:r>
              <a:rPr lang="en-US" b="true" sz="1200">
                <a:solidFill>
                  <a:srgbClr val="000000"/>
                </a:solidFill>
                <a:latin typeface="Glacial Indifference Bold"/>
                <a:ea typeface="Glacial Indifference Bold"/>
                <a:cs typeface="Glacial Indifference Bold"/>
                <a:sym typeface="Glacial Indifference Bold"/>
              </a:rPr>
              <a:t>Module 8, Week 1: The Dangers of Stubbornness and Pride</a:t>
            </a:r>
          </a:p>
          <a:p>
            <a:pPr algn="l">
              <a:lnSpc>
                <a:spcPts val="1439"/>
              </a:lnSpc>
            </a:pPr>
          </a:p>
          <a:p>
            <a:pPr algn="l">
              <a:lnSpc>
                <a:spcPts val="1439"/>
              </a:lnSpc>
            </a:pPr>
          </a:p>
          <a:p>
            <a:pPr algn="l">
              <a:lnSpc>
                <a:spcPts val="1439"/>
              </a:lnSpc>
            </a:pPr>
            <a:r>
              <a:rPr lang="en-US" sz="1200">
                <a:solidFill>
                  <a:srgbClr val="000000"/>
                </a:solidFill>
                <a:latin typeface="Glacial Indifference"/>
                <a:ea typeface="Glacial Indifference"/>
                <a:cs typeface="Glacial Indifference"/>
                <a:sym typeface="Glacial Indifference"/>
              </a:rPr>
              <a:t>1. In </a:t>
            </a:r>
            <a:r>
              <a:rPr lang="en-US" b="true" sz="1200">
                <a:solidFill>
                  <a:srgbClr val="000000"/>
                </a:solidFill>
                <a:latin typeface="Glacial Indifference Bold"/>
                <a:ea typeface="Glacial Indifference Bold"/>
                <a:cs typeface="Glacial Indifference Bold"/>
                <a:sym typeface="Glacial Indifference Bold"/>
              </a:rPr>
              <a:t>Isaiah 46:12</a:t>
            </a:r>
            <a:r>
              <a:rPr lang="en-US" sz="1200">
                <a:solidFill>
                  <a:srgbClr val="000000"/>
                </a:solidFill>
                <a:latin typeface="Glacial Indifference"/>
                <a:ea typeface="Glacial Indifference"/>
                <a:cs typeface="Glacial Indifference"/>
                <a:sym typeface="Glacial Indifference"/>
              </a:rPr>
              <a:t> we read: </a:t>
            </a:r>
            <a:r>
              <a:rPr lang="en-US" sz="1200" i="true">
                <a:solidFill>
                  <a:srgbClr val="000000"/>
                </a:solidFill>
                <a:latin typeface="Glacial Indifference Italics"/>
                <a:ea typeface="Glacial Indifference Italics"/>
                <a:cs typeface="Glacial Indifference Italics"/>
                <a:sym typeface="Glacial Indifference Italics"/>
              </a:rPr>
              <a:t>You people are stubborn and far from being safe, so listen to me.</a:t>
            </a:r>
          </a:p>
          <a:p>
            <a:pPr algn="l">
              <a:lnSpc>
                <a:spcPts val="1439"/>
              </a:lnSpc>
            </a:pPr>
          </a:p>
          <a:p>
            <a:pPr algn="l">
              <a:lnSpc>
                <a:spcPts val="1439"/>
              </a:lnSpc>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What does it mean to be stubborn, especially toward God, and how does it make us unsafe? </a:t>
            </a:r>
          </a:p>
          <a:p>
            <a:pPr algn="l">
              <a:lnSpc>
                <a:spcPts val="1439"/>
              </a:lnSpc>
            </a:pPr>
          </a:p>
          <a:p>
            <a:pPr algn="l">
              <a:lnSpc>
                <a:spcPts val="1439"/>
              </a:lnSpc>
            </a:pPr>
            <a:r>
              <a:rPr lang="en-US" sz="1200">
                <a:solidFill>
                  <a:srgbClr val="000000"/>
                </a:solidFill>
                <a:latin typeface="Glacial Indifference"/>
                <a:ea typeface="Glacial Indifference"/>
                <a:cs typeface="Glacial Indifference"/>
                <a:sym typeface="Glacial Indifference"/>
              </a:rPr>
              <a:t>2. In </a:t>
            </a:r>
            <a:r>
              <a:rPr lang="en-US" b="true" sz="1200">
                <a:solidFill>
                  <a:srgbClr val="000000"/>
                </a:solidFill>
                <a:latin typeface="Glacial Indifference Bold"/>
                <a:ea typeface="Glacial Indifference Bold"/>
                <a:cs typeface="Glacial Indifference Bold"/>
                <a:sym typeface="Glacial Indifference Bold"/>
              </a:rPr>
              <a:t>Zechariah 7:11 </a:t>
            </a:r>
            <a:r>
              <a:rPr lang="en-US" sz="1200">
                <a:solidFill>
                  <a:srgbClr val="000000"/>
                </a:solidFill>
                <a:latin typeface="Glacial Indifference"/>
                <a:ea typeface="Glacial Indifference"/>
                <a:cs typeface="Glacial Indifference"/>
                <a:sym typeface="Glacial Indifference"/>
              </a:rPr>
              <a:t>we read: </a:t>
            </a:r>
            <a:r>
              <a:rPr lang="en-US" sz="1200" i="true">
                <a:solidFill>
                  <a:srgbClr val="000000"/>
                </a:solidFill>
                <a:latin typeface="Glacial Indifference Italics"/>
                <a:ea typeface="Glacial Indifference Italics"/>
                <a:cs typeface="Glacial Indifference Italics"/>
                <a:sym typeface="Glacial Indifference Italics"/>
              </a:rPr>
              <a:t>Your ancestors refused to listen to this message. They stubbornly turned away and put their fingers in their ears to keep from hearing</a:t>
            </a:r>
            <a:r>
              <a:rPr lang="en-US" sz="1200">
                <a:solidFill>
                  <a:srgbClr val="000000"/>
                </a:solidFill>
                <a:latin typeface="Glacial Indifference"/>
                <a:ea typeface="Glacial Indifference"/>
                <a:cs typeface="Glacial Indifference"/>
                <a:sym typeface="Glacial Indifference"/>
              </a:rPr>
              <a:t>, and </a:t>
            </a:r>
            <a:r>
              <a:rPr lang="en-US" b="true" sz="1200">
                <a:solidFill>
                  <a:srgbClr val="000000"/>
                </a:solidFill>
                <a:latin typeface="Glacial Indifference Bold"/>
                <a:ea typeface="Glacial Indifference Bold"/>
                <a:cs typeface="Glacial Indifference Bold"/>
                <a:sym typeface="Glacial Indifference Bold"/>
              </a:rPr>
              <a:t>Jeremiah 7:24</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But they did not obey Me or bend their ear to hear Me, but followed the counsel and the stubbornness of their own evil heart (mind), and they turned and went backward instead of forward.</a:t>
            </a:r>
          </a:p>
          <a:p>
            <a:pPr algn="l">
              <a:lnSpc>
                <a:spcPts val="1439"/>
              </a:lnSpc>
            </a:pPr>
          </a:p>
          <a:p>
            <a:pPr algn="l">
              <a:lnSpc>
                <a:spcPts val="1439"/>
              </a:lnSpc>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According to these verses, how do stubborn people act and how does this affect them? </a:t>
            </a:r>
          </a:p>
          <a:p>
            <a:pPr algn="l">
              <a:lnSpc>
                <a:spcPts val="1439"/>
              </a:lnSpc>
            </a:pPr>
          </a:p>
          <a:p>
            <a:pPr algn="l">
              <a:lnSpc>
                <a:spcPts val="1439"/>
              </a:lnSpc>
            </a:pPr>
            <a:r>
              <a:rPr lang="en-US" sz="1200">
                <a:solidFill>
                  <a:srgbClr val="000000"/>
                </a:solidFill>
                <a:latin typeface="Glacial Indifference"/>
                <a:ea typeface="Glacial Indifference"/>
                <a:cs typeface="Glacial Indifference"/>
                <a:sym typeface="Glacial Indifference"/>
              </a:rPr>
              <a:t>3. </a:t>
            </a:r>
            <a:r>
              <a:rPr lang="en-US" b="true" sz="1200">
                <a:solidFill>
                  <a:srgbClr val="000000"/>
                </a:solidFill>
                <a:latin typeface="Glacial Indifference Bold"/>
                <a:ea typeface="Glacial Indifference Bold"/>
                <a:cs typeface="Glacial Indifference Bold"/>
                <a:sym typeface="Glacial Indifference Bold"/>
              </a:rPr>
              <a:t>Proverbs 21:24</a:t>
            </a:r>
            <a:r>
              <a:rPr lang="en-US" sz="1200">
                <a:solidFill>
                  <a:srgbClr val="000000"/>
                </a:solidFill>
                <a:latin typeface="Glacial Indifference"/>
                <a:ea typeface="Glacial Indifference"/>
                <a:cs typeface="Glacial Indifference"/>
                <a:sym typeface="Glacial Indifference"/>
              </a:rPr>
              <a:t> tells us that people who act with stubborn pride are called “proud,” “bragger,” and “mocker,” and </a:t>
            </a:r>
            <a:r>
              <a:rPr lang="en-US" b="true" sz="1200">
                <a:solidFill>
                  <a:srgbClr val="000000"/>
                </a:solidFill>
                <a:latin typeface="Glacial Indifference Bold"/>
                <a:ea typeface="Glacial Indifference Bold"/>
                <a:cs typeface="Glacial Indifference Bold"/>
                <a:sym typeface="Glacial Indifference Bold"/>
              </a:rPr>
              <a:t>Proverbs 29:1</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If you get more stubborn every time you are corrected, one day you will be crushed and never recover.</a:t>
            </a:r>
          </a:p>
          <a:p>
            <a:pPr algn="l">
              <a:lnSpc>
                <a:spcPts val="1439"/>
              </a:lnSpc>
            </a:pPr>
          </a:p>
          <a:p>
            <a:pPr algn="l">
              <a:lnSpc>
                <a:spcPts val="1439"/>
              </a:lnSpc>
            </a:pPr>
            <a:r>
              <a:rPr lang="en-US" b="true" sz="1200">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What does it mean if a person is a “bragger” and “mocker,” and how can this behavior cause someone to become more stubborn? </a:t>
            </a:r>
          </a:p>
          <a:p>
            <a:pPr algn="l">
              <a:lnSpc>
                <a:spcPts val="1439"/>
              </a:lnSpc>
            </a:pPr>
          </a:p>
          <a:p>
            <a:pPr algn="l">
              <a:lnSpc>
                <a:spcPts val="1439"/>
              </a:lnSpc>
            </a:pPr>
            <a:r>
              <a:rPr lang="en-US" sz="1200">
                <a:solidFill>
                  <a:srgbClr val="000000"/>
                </a:solidFill>
                <a:latin typeface="Glacial Indifference"/>
                <a:ea typeface="Glacial Indifference"/>
                <a:cs typeface="Glacial Indifference"/>
                <a:sym typeface="Glacial Indifference"/>
              </a:rPr>
              <a:t>4. In </a:t>
            </a:r>
            <a:r>
              <a:rPr lang="en-US" b="true" sz="1200">
                <a:solidFill>
                  <a:srgbClr val="000000"/>
                </a:solidFill>
                <a:latin typeface="Glacial Indifference Bold"/>
                <a:ea typeface="Glacial Indifference Bold"/>
                <a:cs typeface="Glacial Indifference Bold"/>
                <a:sym typeface="Glacial Indifference Bold"/>
              </a:rPr>
              <a:t>Micah 6:8</a:t>
            </a:r>
            <a:r>
              <a:rPr lang="en-US" sz="1200">
                <a:solidFill>
                  <a:srgbClr val="000000"/>
                </a:solidFill>
                <a:latin typeface="Glacial Indifference"/>
                <a:ea typeface="Glacial Indifference"/>
                <a:cs typeface="Glacial Indifference"/>
                <a:sym typeface="Glacial Indifference"/>
              </a:rPr>
              <a:t>, God helps us avoid pride and stubbornness: </a:t>
            </a:r>
            <a:r>
              <a:rPr lang="en-US" sz="1200" i="true">
                <a:solidFill>
                  <a:srgbClr val="000000"/>
                </a:solidFill>
                <a:latin typeface="Glacial Indifference Italics"/>
                <a:ea typeface="Glacial Indifference Italics"/>
                <a:cs typeface="Glacial Indifference Italics"/>
                <a:sym typeface="Glacial Indifference Italics"/>
              </a:rPr>
              <a:t>You mortals, the LORD has told you what is good. This is what the LORD requires from you: to do what is right, to love mercy, and to live humbly with your God.</a:t>
            </a:r>
          </a:p>
          <a:p>
            <a:pPr algn="l">
              <a:lnSpc>
                <a:spcPts val="1439"/>
              </a:lnSpc>
            </a:pPr>
          </a:p>
          <a:p>
            <a:pPr algn="l">
              <a:lnSpc>
                <a:spcPts val="1439"/>
              </a:lnSpc>
            </a:pPr>
            <a:r>
              <a:rPr lang="en-US" b="true" sz="1200">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How do we “love mercy” and how do we “live humbly” with God? </a:t>
            </a:r>
          </a:p>
          <a:p>
            <a:pPr algn="l">
              <a:lnSpc>
                <a:spcPts val="1439"/>
              </a:lnSpc>
            </a:pPr>
          </a:p>
          <a:p>
            <a:pPr algn="l">
              <a:lnSpc>
                <a:spcPts val="1439"/>
              </a:lnSpc>
            </a:pPr>
            <a:r>
              <a:rPr lang="en-US" sz="1200">
                <a:solidFill>
                  <a:srgbClr val="000000"/>
                </a:solidFill>
                <a:latin typeface="Glacial Indifference"/>
                <a:ea typeface="Glacial Indifference"/>
                <a:cs typeface="Glacial Indifference"/>
                <a:sym typeface="Glacial Indifference"/>
              </a:rPr>
              <a:t>5. In </a:t>
            </a:r>
            <a:r>
              <a:rPr lang="en-US" b="true" sz="1200">
                <a:solidFill>
                  <a:srgbClr val="000000"/>
                </a:solidFill>
                <a:latin typeface="Glacial Indifference Bold"/>
                <a:ea typeface="Glacial Indifference Bold"/>
                <a:cs typeface="Glacial Indifference Bold"/>
                <a:sym typeface="Glacial Indifference Bold"/>
              </a:rPr>
              <a:t>2 Chronicles 7:14</a:t>
            </a:r>
            <a:r>
              <a:rPr lang="en-US" sz="1200">
                <a:solidFill>
                  <a:srgbClr val="000000"/>
                </a:solidFill>
                <a:latin typeface="Glacial Indifference"/>
                <a:ea typeface="Glacial Indifference"/>
                <a:cs typeface="Glacial Indifference"/>
                <a:sym typeface="Glacial Indifference"/>
              </a:rPr>
              <a:t>, we read: I</a:t>
            </a:r>
            <a:r>
              <a:rPr lang="en-US" sz="1200" i="true">
                <a:solidFill>
                  <a:srgbClr val="000000"/>
                </a:solidFill>
                <a:latin typeface="Glacial Indifference Italics"/>
                <a:ea typeface="Glacial Indifference Italics"/>
                <a:cs typeface="Glacial Indifference Italics"/>
                <a:sym typeface="Glacial Indifference Italics"/>
              </a:rPr>
              <a:t>f My people who are called by My name put away their pride and pray, and look for My face, and turn from their sinful ways, then I will hear from heaven. I will forgive their sin, and will heal their land.</a:t>
            </a:r>
          </a:p>
          <a:p>
            <a:pPr algn="l">
              <a:lnSpc>
                <a:spcPts val="1439"/>
              </a:lnSpc>
            </a:pPr>
          </a:p>
          <a:p>
            <a:pPr algn="l">
              <a:lnSpc>
                <a:spcPts val="1439"/>
              </a:lnSpc>
            </a:pPr>
            <a:r>
              <a:rPr lang="en-US" b="true" sz="1200">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Why does God ask us to turn away from pride and our sinful ways, and what happens when we do? </a:t>
            </a:r>
          </a:p>
          <a:p>
            <a:pPr algn="l">
              <a:lnSpc>
                <a:spcPts val="1439"/>
              </a:lnSpc>
            </a:pPr>
            <a:r>
              <a:rPr lang="en-US" sz="1200">
                <a:solidFill>
                  <a:srgbClr val="000000"/>
                </a:solidFill>
                <a:latin typeface="Glacial Indifference"/>
                <a:ea typeface="Glacial Indifference"/>
                <a:cs typeface="Glacial Indifference"/>
                <a:sym typeface="Glacial Indifference"/>
              </a:rPr>
              <a:t> </a:t>
            </a:r>
          </a:p>
          <a:p>
            <a:pPr algn="l">
              <a:lnSpc>
                <a:spcPts val="1439"/>
              </a:lnSpc>
            </a:pPr>
            <a:r>
              <a:rPr lang="en-US" b="true" sz="1200">
                <a:solidFill>
                  <a:srgbClr val="000000"/>
                </a:solidFill>
                <a:latin typeface="Glacial Indifference Bold"/>
                <a:ea typeface="Glacial Indifference Bold"/>
                <a:cs typeface="Glacial Indifference Bold"/>
                <a:sym typeface="Glacial Indifference Bold"/>
              </a:rPr>
              <a:t>Let’s Talk About It:</a:t>
            </a:r>
          </a:p>
          <a:p>
            <a:pPr algn="l">
              <a:lnSpc>
                <a:spcPts val="1439"/>
              </a:lnSpc>
            </a:pPr>
            <a:r>
              <a:rPr lang="en-US" sz="1200">
                <a:solidFill>
                  <a:srgbClr val="000000"/>
                </a:solidFill>
                <a:latin typeface="Glacial Indifference"/>
                <a:ea typeface="Glacial Indifference"/>
                <a:cs typeface="Glacial Indifference"/>
                <a:sym typeface="Glacial Indifference"/>
              </a:rPr>
              <a:t>• How does stubbornness cause us to have a hardened heart?</a:t>
            </a:r>
          </a:p>
          <a:p>
            <a:pPr algn="l">
              <a:lnSpc>
                <a:spcPts val="1439"/>
              </a:lnSpc>
            </a:pPr>
            <a:r>
              <a:rPr lang="en-US" sz="1200">
                <a:solidFill>
                  <a:srgbClr val="000000"/>
                </a:solidFill>
                <a:latin typeface="Glacial Indifference"/>
                <a:ea typeface="Glacial Indifference"/>
                <a:cs typeface="Glacial Indifference"/>
                <a:sym typeface="Glacial Indifference"/>
              </a:rPr>
              <a:t>• Why is it sometimes difficult to see when we are acting in a prideful or stubborn way?</a:t>
            </a:r>
          </a:p>
          <a:p>
            <a:pPr algn="l">
              <a:lnSpc>
                <a:spcPts val="1439"/>
              </a:lnSpc>
            </a:pPr>
            <a:r>
              <a:rPr lang="en-US" sz="1200">
                <a:solidFill>
                  <a:srgbClr val="000000"/>
                </a:solidFill>
                <a:latin typeface="Glacial Indifference"/>
                <a:ea typeface="Glacial Indifference"/>
                <a:cs typeface="Glacial Indifference"/>
                <a:sym typeface="Glacial Indifference"/>
              </a:rPr>
              <a:t>• When was the last time you acted in a stubborn or prideful way, and how did the Lord help you to “put it away”?</a:t>
            </a:r>
          </a:p>
          <a:p>
            <a:pPr algn="l">
              <a:lnSpc>
                <a:spcPts val="1439"/>
              </a:lnSpc>
            </a:pPr>
          </a:p>
          <a:p>
            <a:pPr algn="l">
              <a:lnSpc>
                <a:spcPts val="1439"/>
              </a:lnSpc>
            </a:pPr>
            <a:r>
              <a:rPr lang="en-US" b="true" sz="1200">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This week, spend time praying to God about any areas in your life where you are being stubborn and/or prideful, and ask Him to forgive you and help you release these behaviors.</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193684" y="1133328"/>
            <a:ext cx="7346341" cy="7532370"/>
          </a:xfrm>
          <a:prstGeom prst="rect">
            <a:avLst/>
          </a:prstGeom>
        </p:spPr>
        <p:txBody>
          <a:bodyPr anchor="t" rtlCol="false" tIns="0" lIns="0" bIns="0" rIns="0">
            <a:spAutoFit/>
          </a:bodyPr>
          <a:lstStyle/>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Module 8, Week 2: Patience and Willingness</a:t>
            </a:r>
          </a:p>
          <a:p>
            <a:pPr algn="l">
              <a:lnSpc>
                <a:spcPts val="1679"/>
              </a:lnSpc>
              <a:spcBef>
                <a:spcPct val="0"/>
              </a:spcBef>
            </a:pP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1. In </a:t>
            </a:r>
            <a:r>
              <a:rPr lang="en-US" b="true" sz="1200">
                <a:solidFill>
                  <a:srgbClr val="000000"/>
                </a:solidFill>
                <a:latin typeface="Glacial Indifference Bold"/>
                <a:ea typeface="Glacial Indifference Bold"/>
                <a:cs typeface="Glacial Indifference Bold"/>
                <a:sym typeface="Glacial Indifference Bold"/>
              </a:rPr>
              <a:t>2 Thessalonians 3:5</a:t>
            </a:r>
            <a:r>
              <a:rPr lang="en-US" sz="1200">
                <a:solidFill>
                  <a:srgbClr val="000000"/>
                </a:solidFill>
                <a:latin typeface="Glacial Indifference"/>
                <a:ea typeface="Glacial Indifference"/>
                <a:cs typeface="Glacial Indifference"/>
                <a:sym typeface="Glacial Indifference"/>
              </a:rPr>
              <a:t> we read: </a:t>
            </a:r>
            <a:r>
              <a:rPr lang="en-US" sz="1200" i="true">
                <a:solidFill>
                  <a:srgbClr val="000000"/>
                </a:solidFill>
                <a:latin typeface="Glacial Indifference Italics"/>
                <a:ea typeface="Glacial Indifference Italics"/>
                <a:cs typeface="Glacial Indifference Italics"/>
                <a:sym typeface="Glacial Indifference Italics"/>
              </a:rPr>
              <a:t>May the Lord lead your hearts into a full understanding and expression of the love of God and the patient endurance that comes from Christ,</a:t>
            </a:r>
            <a:r>
              <a:rPr lang="en-US" sz="1200">
                <a:solidFill>
                  <a:srgbClr val="000000"/>
                </a:solidFill>
                <a:latin typeface="Glacial Indifference"/>
                <a:ea typeface="Glacial Indifference"/>
                <a:cs typeface="Glacial Indifference"/>
                <a:sym typeface="Glacial Indifference"/>
              </a:rPr>
              <a:t> and </a:t>
            </a:r>
            <a:r>
              <a:rPr lang="en-US" b="true" sz="1200">
                <a:solidFill>
                  <a:srgbClr val="000000"/>
                </a:solidFill>
                <a:latin typeface="Glacial Indifference Bold"/>
                <a:ea typeface="Glacial Indifference Bold"/>
                <a:cs typeface="Glacial Indifference Bold"/>
                <a:sym typeface="Glacial Indifference Bold"/>
              </a:rPr>
              <a:t>Psalm 37:7</a:t>
            </a:r>
            <a:r>
              <a:rPr lang="en-US" sz="1200">
                <a:solidFill>
                  <a:srgbClr val="000000"/>
                </a:solidFill>
                <a:latin typeface="Glacial Indifference"/>
                <a:ea typeface="Glacial Indifference"/>
                <a:cs typeface="Glacial Indifference"/>
                <a:sym typeface="Glacial Indifference"/>
              </a:rPr>
              <a:t> reads:</a:t>
            </a:r>
            <a:r>
              <a:rPr lang="en-US" sz="1200" i="true">
                <a:solidFill>
                  <a:srgbClr val="000000"/>
                </a:solidFill>
                <a:latin typeface="Glacial Indifference Italics"/>
                <a:ea typeface="Glacial Indifference Italics"/>
                <a:cs typeface="Glacial Indifference Italics"/>
                <a:sym typeface="Glacial Indifference Italics"/>
              </a:rPr>
              <a:t> Be patient and wait for the LORD to act; don’t worry about those who prosper or those who succeed in their evil plans.</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Where does patient endurance come from and why do we need it? </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2. In </a:t>
            </a:r>
            <a:r>
              <a:rPr lang="en-US" b="true" sz="1200">
                <a:solidFill>
                  <a:srgbClr val="000000"/>
                </a:solidFill>
                <a:latin typeface="Glacial Indifference Bold"/>
                <a:ea typeface="Glacial Indifference Bold"/>
                <a:cs typeface="Glacial Indifference Bold"/>
                <a:sym typeface="Glacial Indifference Bold"/>
              </a:rPr>
              <a:t>1 Chronicles 28:9</a:t>
            </a:r>
            <a:r>
              <a:rPr lang="en-US" sz="1200">
                <a:solidFill>
                  <a:srgbClr val="000000"/>
                </a:solidFill>
                <a:latin typeface="Glacial Indifference"/>
                <a:ea typeface="Glacial Indifference"/>
                <a:cs typeface="Glacial Indifference"/>
                <a:sym typeface="Glacial Indifference"/>
              </a:rPr>
              <a:t>, we are told to serve the LORD wholeheartedly and willingly because He searches every heart and understands every thought we have, and </a:t>
            </a:r>
            <a:r>
              <a:rPr lang="en-US" b="true" sz="1200">
                <a:solidFill>
                  <a:srgbClr val="000000"/>
                </a:solidFill>
                <a:latin typeface="Glacial Indifference Bold"/>
                <a:ea typeface="Glacial Indifference Bold"/>
                <a:cs typeface="Glacial Indifference Bold"/>
                <a:sym typeface="Glacial Indifference Bold"/>
              </a:rPr>
              <a:t>Romans 13:11</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You know the times in which we are living. It’s time for you to wake up. Our salvation is nearer now than when we first became believers.</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How is willingness to serve the Lord related to being spiritually awake? </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3. </a:t>
            </a:r>
            <a:r>
              <a:rPr lang="en-US" b="true" sz="1200">
                <a:solidFill>
                  <a:srgbClr val="000000"/>
                </a:solidFill>
                <a:latin typeface="Glacial Indifference Bold"/>
                <a:ea typeface="Glacial Indifference Bold"/>
                <a:cs typeface="Glacial Indifference Bold"/>
                <a:sym typeface="Glacial Indifference Bold"/>
              </a:rPr>
              <a:t>Matthew 26:4</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Watch and pray. Then you won’t fall into sin when you are tempted. The spirit is willing, but the body is weak.</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How does our willingness to trust in the Lord impact our ability to withstand temptation? </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Psalm 16:8</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I have set the LORD continually before me; because He is at my right hand, I will not be shaken,</a:t>
            </a:r>
            <a:r>
              <a:rPr lang="en-US" sz="1200">
                <a:solidFill>
                  <a:srgbClr val="000000"/>
                </a:solidFill>
                <a:latin typeface="Glacial Indifference"/>
                <a:ea typeface="Glacial Indifference"/>
                <a:cs typeface="Glacial Indifference"/>
                <a:sym typeface="Glacial Indifference"/>
              </a:rPr>
              <a:t> and </a:t>
            </a:r>
            <a:r>
              <a:rPr lang="en-US" b="true" sz="1200">
                <a:solidFill>
                  <a:srgbClr val="000000"/>
                </a:solidFill>
                <a:latin typeface="Glacial Indifference Bold"/>
                <a:ea typeface="Glacial Indifference Bold"/>
                <a:cs typeface="Glacial Indifference Bold"/>
                <a:sym typeface="Glacial Indifference Bold"/>
              </a:rPr>
              <a:t>Lamentations 3:25–26 </a:t>
            </a:r>
            <a:r>
              <a:rPr lang="en-US" sz="1200">
                <a:solidFill>
                  <a:srgbClr val="000000"/>
                </a:solidFill>
                <a:latin typeface="Glacial Indifference"/>
                <a:ea typeface="Glacial Indifference"/>
                <a:cs typeface="Glacial Indifference"/>
                <a:sym typeface="Glacial Indifference"/>
              </a:rPr>
              <a:t>reads: </a:t>
            </a:r>
            <a:r>
              <a:rPr lang="en-US" sz="1200" i="true">
                <a:solidFill>
                  <a:srgbClr val="000000"/>
                </a:solidFill>
                <a:latin typeface="Glacial Indifference Italics"/>
                <a:ea typeface="Glacial Indifference Italics"/>
                <a:cs typeface="Glacial Indifference Italics"/>
                <a:sym typeface="Glacial Indifference Italics"/>
              </a:rPr>
              <a:t>The LORD is good to those who wait confidently for Him, to those who seek Him on the authority of God’s word. It is good that one waits quietly for the salvation of the LORD.</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How can we “set the Lord continually before” us and wait confidently for Him—especially during difficult times? </a:t>
            </a:r>
          </a:p>
          <a:p>
            <a:pPr algn="l">
              <a:lnSpc>
                <a:spcPts val="1679"/>
              </a:lnSpc>
              <a:spcBef>
                <a:spcPct val="0"/>
              </a:spcBef>
            </a:pP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Let’s Talk About It:</a:t>
            </a: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 Why is it so difficult to wait on the Lord and His timing, especially when we are in stressful situations?</a:t>
            </a: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 When was a time when you had to “patiently endure” a circumstance or situation and God provided for you? Please explain how God helped you.</a:t>
            </a:r>
          </a:p>
          <a:p>
            <a:pPr algn="l">
              <a:lnSpc>
                <a:spcPts val="1679"/>
              </a:lnSpc>
              <a:spcBef>
                <a:spcPct val="0"/>
              </a:spcBef>
            </a:pP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Pray for God to strengthen your faith, willingness to stand against temptation, and patient waiting on His purposes and timing.</a:t>
            </a:r>
          </a:p>
        </p:txBody>
      </p:sp>
      <p:sp>
        <p:nvSpPr>
          <p:cNvPr name="TextBox 11" id="11"/>
          <p:cNvSpPr txBox="true"/>
          <p:nvPr/>
        </p:nvSpPr>
        <p:spPr>
          <a:xfrm rot="0">
            <a:off x="1354772" y="305666"/>
            <a:ext cx="5298430"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8 Lesson: Battling Pride, Overwhelm and Discouragement</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190143" y="1013932"/>
            <a:ext cx="7392115" cy="8230743"/>
          </a:xfrm>
          <a:prstGeom prst="rect">
            <a:avLst/>
          </a:prstGeom>
        </p:spPr>
        <p:txBody>
          <a:bodyPr anchor="t" rtlCol="false" tIns="0" lIns="0" bIns="0" rIns="0">
            <a:spAutoFit/>
          </a:bodyPr>
          <a:lstStyle/>
          <a:p>
            <a:pPr algn="l">
              <a:lnSpc>
                <a:spcPts val="1355"/>
              </a:lnSpc>
            </a:pPr>
            <a:r>
              <a:rPr lang="en-US" sz="1200" b="true">
                <a:solidFill>
                  <a:srgbClr val="000000"/>
                </a:solidFill>
                <a:latin typeface="Glacial Indifference Bold"/>
                <a:ea typeface="Glacial Indifference Bold"/>
                <a:cs typeface="Glacial Indifference Bold"/>
                <a:sym typeface="Glacial Indifference Bold"/>
              </a:rPr>
              <a:t>Module 8, Week 3: Battling Discouragement and Overwhelm</a:t>
            </a:r>
          </a:p>
          <a:p>
            <a:pPr algn="l">
              <a:lnSpc>
                <a:spcPts val="1355"/>
              </a:lnSpc>
            </a:pPr>
          </a:p>
          <a:p>
            <a:pPr algn="l">
              <a:lnSpc>
                <a:spcPts val="1355"/>
              </a:lnSpc>
            </a:pPr>
          </a:p>
          <a:p>
            <a:pPr algn="l">
              <a:lnSpc>
                <a:spcPts val="1355"/>
              </a:lnSpc>
            </a:pPr>
            <a:r>
              <a:rPr lang="en-US" sz="1200">
                <a:solidFill>
                  <a:srgbClr val="000000"/>
                </a:solidFill>
                <a:latin typeface="Glacial Indifference"/>
                <a:ea typeface="Glacial Indifference"/>
                <a:cs typeface="Glacial Indifference"/>
                <a:sym typeface="Glacial Indifference"/>
              </a:rPr>
              <a:t>1.In </a:t>
            </a:r>
            <a:r>
              <a:rPr lang="en-US" sz="1200" b="true">
                <a:solidFill>
                  <a:srgbClr val="000000"/>
                </a:solidFill>
                <a:latin typeface="Glacial Indifference Bold"/>
                <a:ea typeface="Glacial Indifference Bold"/>
                <a:cs typeface="Glacial Indifference Bold"/>
                <a:sym typeface="Glacial Indifference Bold"/>
              </a:rPr>
              <a:t>1 Kings 19:1–18</a:t>
            </a:r>
            <a:r>
              <a:rPr lang="en-US" sz="1200">
                <a:solidFill>
                  <a:srgbClr val="000000"/>
                </a:solidFill>
                <a:latin typeface="Glacial Indifference"/>
                <a:ea typeface="Glacial Indifference"/>
                <a:cs typeface="Glacial Indifference"/>
                <a:sym typeface="Glacial Indifference"/>
              </a:rPr>
              <a:t> we read about the prophet Elijah and how he is contending with the prophets of Baal and Queen Jezebel, who threatened his life, causing him to flee into the wilderness. He was exhausted, overwhelmed, and afraid, and asked God to let him die. God responds with care rather than rebuke—providing rest and nourishment—then gently redirects Elijah back to his purpose.</a:t>
            </a:r>
          </a:p>
          <a:p>
            <a:pPr algn="l">
              <a:lnSpc>
                <a:spcPts val="1355"/>
              </a:lnSpc>
            </a:pPr>
          </a:p>
          <a:p>
            <a:pPr algn="l">
              <a:lnSpc>
                <a:spcPts val="1355"/>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How does exhaustion, fear, and discouragement often cause us to feel like giving up? </a:t>
            </a:r>
          </a:p>
          <a:p>
            <a:pPr algn="l">
              <a:lnSpc>
                <a:spcPts val="1355"/>
              </a:lnSpc>
            </a:pPr>
          </a:p>
          <a:p>
            <a:pPr algn="l">
              <a:lnSpc>
                <a:spcPts val="1355"/>
              </a:lnSpc>
            </a:pPr>
            <a:r>
              <a:rPr lang="en-US" sz="1200">
                <a:solidFill>
                  <a:srgbClr val="000000"/>
                </a:solidFill>
                <a:latin typeface="Glacial Indifference"/>
                <a:ea typeface="Glacial Indifference"/>
                <a:cs typeface="Glacial Indifference"/>
                <a:sym typeface="Glacial Indifference"/>
              </a:rPr>
              <a:t>2.In </a:t>
            </a:r>
            <a:r>
              <a:rPr lang="en-US" sz="1200" b="true">
                <a:solidFill>
                  <a:srgbClr val="000000"/>
                </a:solidFill>
                <a:latin typeface="Glacial Indifference Bold"/>
                <a:ea typeface="Glacial Indifference Bold"/>
                <a:cs typeface="Glacial Indifference Bold"/>
                <a:sym typeface="Glacial Indifference Bold"/>
              </a:rPr>
              <a:t>2 Corinthians 12:9</a:t>
            </a:r>
            <a:r>
              <a:rPr lang="en-US" sz="1200">
                <a:solidFill>
                  <a:srgbClr val="000000"/>
                </a:solidFill>
                <a:latin typeface="Glacial Indifference"/>
                <a:ea typeface="Glacial Indifference"/>
                <a:cs typeface="Glacial Indifference"/>
                <a:sym typeface="Glacial Indifference"/>
              </a:rPr>
              <a:t>, the Apostle Paul kept asking God to remove an exhausting ailment from him, but God responded each time by saying: “</a:t>
            </a:r>
            <a:r>
              <a:rPr lang="en-US" sz="1200" i="true">
                <a:solidFill>
                  <a:srgbClr val="000000"/>
                </a:solidFill>
                <a:latin typeface="Glacial Indifference Italics"/>
                <a:ea typeface="Glacial Indifference Italics"/>
                <a:cs typeface="Glacial Indifference Italics"/>
                <a:sym typeface="Glacial Indifference Italics"/>
              </a:rPr>
              <a:t>No. But I am with you; that is all you need. My power shows up best in weak people.” Now I am glad to boast about how weak I am; I am glad to be a living demonstration of Christ’s power, instead of showing off my own power and abilities.</a:t>
            </a:r>
          </a:p>
          <a:p>
            <a:pPr algn="l">
              <a:lnSpc>
                <a:spcPts val="1355"/>
              </a:lnSpc>
            </a:pPr>
          </a:p>
          <a:p>
            <a:pPr algn="l">
              <a:lnSpc>
                <a:spcPts val="1355"/>
              </a:lnSpc>
            </a:pPr>
            <a:r>
              <a:rPr lang="en-US" sz="1200" b="true">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Why was the Apostle Paul able to find hope and purpose in his suffering, even though God refused to remove the cause of it? </a:t>
            </a:r>
          </a:p>
          <a:p>
            <a:pPr algn="l">
              <a:lnSpc>
                <a:spcPts val="1355"/>
              </a:lnSpc>
            </a:pPr>
          </a:p>
          <a:p>
            <a:pPr algn="l">
              <a:lnSpc>
                <a:spcPts val="1355"/>
              </a:lnSpc>
            </a:pPr>
            <a:r>
              <a:rPr lang="en-US" sz="1200">
                <a:solidFill>
                  <a:srgbClr val="000000"/>
                </a:solidFill>
                <a:latin typeface="Glacial Indifference"/>
                <a:ea typeface="Glacial Indifference"/>
                <a:cs typeface="Glacial Indifference"/>
                <a:sym typeface="Glacial Indifference"/>
              </a:rPr>
              <a:t>3.</a:t>
            </a:r>
            <a:r>
              <a:rPr lang="en-US" sz="1200" b="true">
                <a:solidFill>
                  <a:srgbClr val="000000"/>
                </a:solidFill>
                <a:latin typeface="Glacial Indifference Bold"/>
                <a:ea typeface="Glacial Indifference Bold"/>
                <a:cs typeface="Glacial Indifference Bold"/>
                <a:sym typeface="Glacial Indifference Bold"/>
              </a:rPr>
              <a:t>Revelation 2:3</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You have been patient and strong in times of trouble. You have continued to serve me because you believe in me. You have not stopped when you became tired,</a:t>
            </a:r>
            <a:r>
              <a:rPr lang="en-US" sz="1200">
                <a:solidFill>
                  <a:srgbClr val="000000"/>
                </a:solidFill>
                <a:latin typeface="Glacial Indifference"/>
                <a:ea typeface="Glacial Indifference"/>
                <a:cs typeface="Glacial Indifference"/>
                <a:sym typeface="Glacial Indifference"/>
              </a:rPr>
              <a:t> and </a:t>
            </a:r>
            <a:r>
              <a:rPr lang="en-US" sz="1200" b="true">
                <a:solidFill>
                  <a:srgbClr val="000000"/>
                </a:solidFill>
                <a:latin typeface="Glacial Indifference Bold"/>
                <a:ea typeface="Glacial Indifference Bold"/>
                <a:cs typeface="Glacial Indifference Bold"/>
                <a:sym typeface="Glacial Indifference Bold"/>
              </a:rPr>
              <a:t>2 Corinthians 1:4</a:t>
            </a:r>
            <a:r>
              <a:rPr lang="en-US" sz="1200">
                <a:solidFill>
                  <a:srgbClr val="000000"/>
                </a:solidFill>
                <a:latin typeface="Glacial Indifference"/>
                <a:ea typeface="Glacial Indifference"/>
                <a:cs typeface="Glacial Indifference"/>
                <a:sym typeface="Glacial Indifference"/>
              </a:rPr>
              <a:t> tells us: </a:t>
            </a:r>
            <a:r>
              <a:rPr lang="en-US" sz="1200" i="true">
                <a:solidFill>
                  <a:srgbClr val="000000"/>
                </a:solidFill>
                <a:latin typeface="Glacial Indifference Italics"/>
                <a:ea typeface="Glacial Indifference Italics"/>
                <a:cs typeface="Glacial Indifference Italics"/>
                <a:sym typeface="Glacial Indifference Italics"/>
              </a:rPr>
              <a:t>What a wonderful God we have—He is the Father of our Lord Jesus Christ, the source of every mercy, and the one who so wonderfully comforts and strengthens us in our hardships and trials. And why does He do this? So that when others are troubled, needing our sympathy and encouragement, we can pass on to them this same help and comfort God has given us.</a:t>
            </a:r>
          </a:p>
          <a:p>
            <a:pPr algn="l">
              <a:lnSpc>
                <a:spcPts val="1355"/>
              </a:lnSpc>
            </a:pPr>
          </a:p>
          <a:p>
            <a:pPr algn="l">
              <a:lnSpc>
                <a:spcPts val="1355"/>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According to these verses, why does God allow trials and hardships in our lives? </a:t>
            </a:r>
          </a:p>
          <a:p>
            <a:pPr algn="l">
              <a:lnSpc>
                <a:spcPts val="1355"/>
              </a:lnSpc>
            </a:pPr>
          </a:p>
          <a:p>
            <a:pPr algn="l">
              <a:lnSpc>
                <a:spcPts val="1355"/>
              </a:lnSpc>
            </a:pPr>
            <a:r>
              <a:rPr lang="en-US" sz="1200">
                <a:solidFill>
                  <a:srgbClr val="000000"/>
                </a:solidFill>
                <a:latin typeface="Glacial Indifference"/>
                <a:ea typeface="Glacial Indifference"/>
                <a:cs typeface="Glacial Indifference"/>
                <a:sym typeface="Glacial Indifference"/>
              </a:rPr>
              <a:t>4.</a:t>
            </a:r>
            <a:r>
              <a:rPr lang="en-US" sz="1200" b="true">
                <a:solidFill>
                  <a:srgbClr val="000000"/>
                </a:solidFill>
                <a:latin typeface="Glacial Indifference Bold"/>
                <a:ea typeface="Glacial Indifference Bold"/>
                <a:cs typeface="Glacial Indifference Bold"/>
                <a:sym typeface="Glacial Indifference Bold"/>
              </a:rPr>
              <a:t>Isaiah 40:28–29 </a:t>
            </a:r>
            <a:r>
              <a:rPr lang="en-US" sz="1200">
                <a:solidFill>
                  <a:srgbClr val="000000"/>
                </a:solidFill>
                <a:latin typeface="Glacial Indifference"/>
                <a:ea typeface="Glacial Indifference"/>
                <a:cs typeface="Glacial Indifference"/>
                <a:sym typeface="Glacial Indifference"/>
              </a:rPr>
              <a:t>reads:</a:t>
            </a:r>
            <a:r>
              <a:rPr lang="en-US" sz="1200" i="true">
                <a:solidFill>
                  <a:srgbClr val="000000"/>
                </a:solidFill>
                <a:latin typeface="Glacial Indifference Italics"/>
                <a:ea typeface="Glacial Indifference Italics"/>
                <a:cs typeface="Glacial Indifference Italics"/>
                <a:sym typeface="Glacial Indifference Italics"/>
              </a:rPr>
              <a:t> Don’t you know? Haven’t you heard? The LORD is the everlasting God; He created all the world. He never grows tired or weary. No one understands His thoughts. He strengthens those who are weak and tired.</a:t>
            </a:r>
          </a:p>
          <a:p>
            <a:pPr algn="l">
              <a:lnSpc>
                <a:spcPts val="1355"/>
              </a:lnSpc>
            </a:pPr>
          </a:p>
          <a:p>
            <a:pPr algn="l">
              <a:lnSpc>
                <a:spcPts val="1355"/>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How do these verses encourage you to respond when you are feeling exhausted and overwhelmed? </a:t>
            </a:r>
          </a:p>
          <a:p>
            <a:pPr algn="l">
              <a:lnSpc>
                <a:spcPts val="1355"/>
              </a:lnSpc>
            </a:pPr>
          </a:p>
          <a:p>
            <a:pPr algn="l">
              <a:lnSpc>
                <a:spcPts val="1355"/>
              </a:lnSpc>
            </a:pPr>
            <a:r>
              <a:rPr lang="en-US" sz="1200" b="true">
                <a:solidFill>
                  <a:srgbClr val="000000"/>
                </a:solidFill>
                <a:latin typeface="Glacial Indifference Bold"/>
                <a:ea typeface="Glacial Indifference Bold"/>
                <a:cs typeface="Glacial Indifference Bold"/>
                <a:sym typeface="Glacial Indifference Bold"/>
              </a:rPr>
              <a:t>Let’s Talk About It:</a:t>
            </a:r>
          </a:p>
          <a:p>
            <a:pPr algn="l" marL="259080" indent="-129540" lvl="1">
              <a:lnSpc>
                <a:spcPts val="1355"/>
              </a:lnSpc>
              <a:buFont typeface="Arial"/>
              <a:buChar char="•"/>
            </a:pPr>
            <a:r>
              <a:rPr lang="en-US" sz="1200">
                <a:solidFill>
                  <a:srgbClr val="000000"/>
                </a:solidFill>
                <a:latin typeface="Glacial Indifference"/>
                <a:ea typeface="Glacial Indifference"/>
                <a:cs typeface="Glacial Indifference"/>
                <a:sym typeface="Glacial Indifference"/>
              </a:rPr>
              <a:t>When was the last time you felt overwhelmed and afraid and God provided hope and purpose to sustain you? Please describe.</a:t>
            </a:r>
          </a:p>
          <a:p>
            <a:pPr algn="l" marL="259080" indent="-129540" lvl="1">
              <a:lnSpc>
                <a:spcPts val="1355"/>
              </a:lnSpc>
              <a:buFont typeface="Arial"/>
              <a:buChar char="•"/>
            </a:pPr>
            <a:r>
              <a:rPr lang="en-US" sz="1200">
                <a:solidFill>
                  <a:srgbClr val="000000"/>
                </a:solidFill>
                <a:latin typeface="Glacial Indifference"/>
                <a:ea typeface="Glacial Indifference"/>
                <a:cs typeface="Glacial Indifference"/>
                <a:sym typeface="Glacial Indifference"/>
              </a:rPr>
              <a:t>When were you able to provide sympathy and encouragement to someone in a difficult season because you had experienced something similar? </a:t>
            </a:r>
          </a:p>
          <a:p>
            <a:pPr algn="l" marL="259080" indent="-129540" lvl="1">
              <a:lnSpc>
                <a:spcPts val="1355"/>
              </a:lnSpc>
              <a:buFont typeface="Arial"/>
              <a:buChar char="•"/>
            </a:pPr>
            <a:r>
              <a:rPr lang="en-US" sz="1200">
                <a:solidFill>
                  <a:srgbClr val="000000"/>
                </a:solidFill>
                <a:latin typeface="Glacial Indifference"/>
                <a:ea typeface="Glacial Indifference"/>
                <a:cs typeface="Glacial Indifference"/>
                <a:sym typeface="Glacial Indifference"/>
              </a:rPr>
              <a:t>How are you comforted by knowing that God never grows weary, tired, or weak? </a:t>
            </a:r>
          </a:p>
          <a:p>
            <a:pPr algn="l" marL="259080" indent="-129540" lvl="1">
              <a:lnSpc>
                <a:spcPts val="1355"/>
              </a:lnSpc>
              <a:buFont typeface="Arial"/>
              <a:buChar char="•"/>
            </a:pPr>
            <a:r>
              <a:rPr lang="en-US" sz="1200">
                <a:solidFill>
                  <a:srgbClr val="000000"/>
                </a:solidFill>
                <a:latin typeface="Glacial Indifference"/>
                <a:ea typeface="Glacial Indifference"/>
                <a:cs typeface="Glacial Indifference"/>
                <a:sym typeface="Glacial Indifference"/>
              </a:rPr>
              <a:t>How has this week’s lesson encouraged you to remain hopeful and patient in difficult circumstances?</a:t>
            </a:r>
          </a:p>
          <a:p>
            <a:pPr algn="l">
              <a:lnSpc>
                <a:spcPts val="1355"/>
              </a:lnSpc>
            </a:pPr>
          </a:p>
          <a:p>
            <a:pPr algn="l">
              <a:lnSpc>
                <a:spcPts val="1355"/>
              </a:lnSpc>
            </a:pPr>
          </a:p>
          <a:p>
            <a:pPr algn="l">
              <a:lnSpc>
                <a:spcPts val="1355"/>
              </a:lnSpc>
            </a:pPr>
            <a:r>
              <a:rPr lang="en-US" sz="1200">
                <a:solidFill>
                  <a:srgbClr val="000000"/>
                </a:solidFill>
                <a:latin typeface="Glacial Indifference"/>
                <a:ea typeface="Glacial Indifference"/>
                <a:cs typeface="Glacial Indifference"/>
                <a:sym typeface="Glacial Indifference"/>
              </a:rPr>
              <a:t>Spend the remainder of the meeting preparing for next week’s </a:t>
            </a:r>
            <a:r>
              <a:rPr lang="en-US" b="true" sz="1200">
                <a:solidFill>
                  <a:srgbClr val="000000"/>
                </a:solidFill>
                <a:latin typeface="Glacial Indifference Bold"/>
                <a:ea typeface="Glacial Indifference Bold"/>
                <a:cs typeface="Glacial Indifference Bold"/>
                <a:sym typeface="Glacial Indifference Bold"/>
              </a:rPr>
              <a:t>INSPIRE MEETING</a:t>
            </a:r>
            <a:r>
              <a:rPr lang="en-US" sz="1200">
                <a:solidFill>
                  <a:srgbClr val="000000"/>
                </a:solidFill>
                <a:latin typeface="Glacial Indifference"/>
                <a:ea typeface="Glacial Indifference"/>
                <a:cs typeface="Glacial Indifference"/>
                <a:sym typeface="Glacial Indifference"/>
              </a:rPr>
              <a:t>:</a:t>
            </a:r>
          </a:p>
          <a:p>
            <a:pPr algn="l" marL="259080" indent="-129540" lvl="1">
              <a:lnSpc>
                <a:spcPts val="1355"/>
              </a:lnSpc>
              <a:buAutoNum type="arabicPeriod" startAt="1"/>
            </a:pPr>
            <a:r>
              <a:rPr lang="en-US" sz="1200">
                <a:solidFill>
                  <a:srgbClr val="000000"/>
                </a:solidFill>
                <a:latin typeface="Glacial Indifference"/>
                <a:ea typeface="Glacial Indifference"/>
                <a:cs typeface="Glacial Indifference"/>
                <a:sym typeface="Glacial Indifference"/>
              </a:rPr>
              <a:t>A student testimony and read the invitation after the testimony</a:t>
            </a:r>
          </a:p>
          <a:p>
            <a:pPr algn="l" marL="259080" indent="-129540" lvl="1">
              <a:lnSpc>
                <a:spcPts val="1355"/>
              </a:lnSpc>
              <a:buAutoNum type="arabicPeriod" startAt="1"/>
            </a:pPr>
            <a:r>
              <a:rPr lang="en-US" sz="1200">
                <a:solidFill>
                  <a:srgbClr val="000000"/>
                </a:solidFill>
                <a:latin typeface="Glacial Indifference"/>
                <a:ea typeface="Glacial Indifference"/>
                <a:cs typeface="Glacial Indifference"/>
                <a:sym typeface="Glacial Indifference"/>
              </a:rPr>
              <a:t>Download and print the Response Cards (www.yclprgrams.org/Students)</a:t>
            </a:r>
          </a:p>
          <a:p>
            <a:pPr algn="l" marL="259080" indent="-129540" lvl="1">
              <a:lnSpc>
                <a:spcPts val="1355"/>
              </a:lnSpc>
              <a:buAutoNum type="arabicPeriod" startAt="1"/>
            </a:pPr>
            <a:r>
              <a:rPr lang="en-US" sz="1200">
                <a:solidFill>
                  <a:srgbClr val="000000"/>
                </a:solidFill>
                <a:latin typeface="Glacial Indifference"/>
                <a:ea typeface="Glacial Indifference"/>
                <a:cs typeface="Glacial Indifference"/>
                <a:sym typeface="Glacial Indifference"/>
              </a:rPr>
              <a:t>Invite your friends and post the meeting information on social media </a:t>
            </a:r>
          </a:p>
          <a:p>
            <a:pPr algn="l">
              <a:lnSpc>
                <a:spcPts val="1355"/>
              </a:lnSpc>
            </a:pPr>
          </a:p>
          <a:p>
            <a:pPr algn="l">
              <a:lnSpc>
                <a:spcPts val="1355"/>
              </a:lnSpc>
            </a:pPr>
            <a:r>
              <a:rPr lang="en-US" b="true" sz="1200">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Invite friends to your youth group and/or church. </a:t>
            </a:r>
          </a:p>
        </p:txBody>
      </p:sp>
      <p:sp>
        <p:nvSpPr>
          <p:cNvPr name="TextBox 11" id="11"/>
          <p:cNvSpPr txBox="true"/>
          <p:nvPr/>
        </p:nvSpPr>
        <p:spPr>
          <a:xfrm rot="0">
            <a:off x="1236985" y="260949"/>
            <a:ext cx="5298430"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8 Lesson: Battling Pride, Overwhelm and Discouragement</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148922" y="987833"/>
            <a:ext cx="7294302" cy="8199120"/>
          </a:xfrm>
          <a:prstGeom prst="rect">
            <a:avLst/>
          </a:prstGeom>
        </p:spPr>
        <p:txBody>
          <a:bodyPr anchor="t" rtlCol="false" tIns="0" lIns="0" bIns="0" rIns="0">
            <a:spAutoFit/>
          </a:bodyPr>
          <a:lstStyle/>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Module 8, Week 4: INSPIRE Week</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Welcome to our group! We are so glad you are here [Introduce your leadership team].</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We meet each week to talk about God, explore what the Bible says, and discuss real-life topics that matter to students. Although we are a student-led Christian group, everyone is welcome. This is a safe, supportive place to build friendships, learn about faith, and feel connected.</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Now, let’s open the meeting in prayer [student leader prays].</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This is </a:t>
            </a:r>
            <a:r>
              <a:rPr lang="en-US" b="true" sz="1200">
                <a:solidFill>
                  <a:srgbClr val="000000"/>
                </a:solidFill>
                <a:latin typeface="Glacial Indifference Bold"/>
                <a:ea typeface="Glacial Indifference Bold"/>
                <a:cs typeface="Glacial Indifference Bold"/>
                <a:sym typeface="Glacial Indifference Bold"/>
              </a:rPr>
              <a:t>INSPIRE Week</a:t>
            </a:r>
            <a:r>
              <a:rPr lang="en-US" sz="1200">
                <a:solidFill>
                  <a:srgbClr val="000000"/>
                </a:solidFill>
                <a:latin typeface="Glacial Indifference"/>
                <a:ea typeface="Glacial Indifference"/>
                <a:cs typeface="Glacial Indifference"/>
                <a:sym typeface="Glacial Indifference"/>
              </a:rPr>
              <a:t> and it’s an opportunity to hear faith stories and the good news of Jesus. </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The Bible verse we’re working from is </a:t>
            </a:r>
            <a:r>
              <a:rPr lang="en-US" b="true" sz="1200">
                <a:solidFill>
                  <a:srgbClr val="000000"/>
                </a:solidFill>
                <a:latin typeface="Glacial Indifference Bold"/>
                <a:ea typeface="Glacial Indifference Bold"/>
                <a:cs typeface="Glacial Indifference Bold"/>
                <a:sym typeface="Glacial Indifference Bold"/>
              </a:rPr>
              <a:t>Psalm 32:8</a:t>
            </a:r>
            <a:r>
              <a:rPr lang="en-US" sz="1200">
                <a:solidFill>
                  <a:srgbClr val="000000"/>
                </a:solidFill>
                <a:latin typeface="Glacial Indifference"/>
                <a:ea typeface="Glacial Indifference"/>
                <a:cs typeface="Glacial Indifference"/>
                <a:sym typeface="Glacial Indifference"/>
              </a:rPr>
              <a:t>: </a:t>
            </a:r>
            <a:r>
              <a:rPr lang="en-US" sz="1200" i="true">
                <a:solidFill>
                  <a:srgbClr val="000000"/>
                </a:solidFill>
                <a:latin typeface="Glacial Indifference Italics"/>
                <a:ea typeface="Glacial Indifference Italics"/>
                <a:cs typeface="Glacial Indifference Italics"/>
                <a:sym typeface="Glacial Indifference Italics"/>
              </a:rPr>
              <a:t>The Lord says, “I will teach you and guide you in the way you should live. I will watch over you and be your guide.”</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A Student leader shares their faith story NOW</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Prayer and invitation: </a:t>
            </a: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We will now take a minute to talk to God through prayer. In the quiet of your heart and mind, I invite anyone here who wants to begin a relationship with God through faith in Jesus, to agree in your heart and mind with what I am saying because God hears our private thoughts. I will pray out loud and I invite you to pray this in your head:</a:t>
            </a:r>
          </a:p>
          <a:p>
            <a:pPr algn="l">
              <a:lnSpc>
                <a:spcPts val="1679"/>
              </a:lnSpc>
              <a:spcBef>
                <a:spcPct val="0"/>
              </a:spcBef>
            </a:pPr>
          </a:p>
          <a:p>
            <a:pPr algn="l">
              <a:lnSpc>
                <a:spcPts val="1320"/>
              </a:lnSpc>
            </a:pPr>
            <a:r>
              <a:rPr lang="en-US" sz="1200">
                <a:solidFill>
                  <a:srgbClr val="000000"/>
                </a:solidFill>
                <a:latin typeface="Glacial Indifference"/>
                <a:ea typeface="Glacial Indifference"/>
                <a:cs typeface="Glacial Indifference"/>
                <a:sym typeface="Glacial Indifference"/>
              </a:rPr>
              <a:t>Dear Heavenly Father,</a:t>
            </a:r>
          </a:p>
          <a:p>
            <a:pPr algn="l">
              <a:lnSpc>
                <a:spcPts val="1320"/>
              </a:lnSpc>
            </a:pPr>
          </a:p>
          <a:p>
            <a:pPr algn="l">
              <a:lnSpc>
                <a:spcPts val="1320"/>
              </a:lnSpc>
            </a:pPr>
            <a:r>
              <a:rPr lang="en-US" sz="1200">
                <a:solidFill>
                  <a:srgbClr val="000000"/>
                </a:solidFill>
                <a:latin typeface="Glacial Indifference"/>
                <a:ea typeface="Glacial Indifference"/>
                <a:cs typeface="Glacial Indifference"/>
                <a:sym typeface="Glacial Indifference"/>
              </a:rPr>
              <a:t>I come to you with an open heart. I acknowledge that my self focus has separated me from you. Thank you for promising to hear and answer my prayer, and for showing me that Jesus is the way back to you. I want to place my trust in Him to guard and guide me. Help me to turn from doing things my way and release my life over to you. </a:t>
            </a:r>
          </a:p>
          <a:p>
            <a:pPr algn="l">
              <a:lnSpc>
                <a:spcPts val="1320"/>
              </a:lnSpc>
            </a:pPr>
          </a:p>
          <a:p>
            <a:pPr algn="l">
              <a:lnSpc>
                <a:spcPts val="1320"/>
              </a:lnSpc>
            </a:pPr>
            <a:r>
              <a:rPr lang="en-US" sz="1200">
                <a:solidFill>
                  <a:srgbClr val="000000"/>
                </a:solidFill>
                <a:latin typeface="Glacial Indifference"/>
                <a:ea typeface="Glacial Indifference"/>
                <a:cs typeface="Glacial Indifference"/>
                <a:sym typeface="Glacial Indifference"/>
              </a:rPr>
              <a:t>In Jesus Name, I pray. Amen</a:t>
            </a:r>
          </a:p>
          <a:p>
            <a:pPr algn="l">
              <a:lnSpc>
                <a:spcPts val="1679"/>
              </a:lnSpc>
            </a:pP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Pass out Response Cards NOW </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If this is your prayer today, know that God welcomes you into His family, and you can begin walking in a new relationship with Him right now. And please join us for next week’s meeting when we will start a new module. </a:t>
            </a:r>
          </a:p>
          <a:p>
            <a:pPr algn="l">
              <a:lnSpc>
                <a:spcPts val="1679"/>
              </a:lnSpc>
              <a:spcBef>
                <a:spcPct val="0"/>
              </a:spcBef>
            </a:pP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Remember to invite visitors to next week’s group meeting and to tell them about your youth group/church.  </a:t>
            </a:r>
          </a:p>
        </p:txBody>
      </p:sp>
      <p:sp>
        <p:nvSpPr>
          <p:cNvPr name="TextBox 11" id="11"/>
          <p:cNvSpPr txBox="true"/>
          <p:nvPr/>
        </p:nvSpPr>
        <p:spPr>
          <a:xfrm rot="0">
            <a:off x="1236985" y="277530"/>
            <a:ext cx="5298430"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8 Lesson: Battling Pride, Overwhelm and Discouragement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DAHFcmkUYyg</dc:identifier>
  <dcterms:modified xsi:type="dcterms:W3CDTF">2011-08-01T06:04:30Z</dcterms:modified>
  <cp:revision>1</cp:revision>
  <dc:title>Module 8  Lesson Spring 2026</dc:title>
</cp:coreProperties>
</file>