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 roundtripDataSignature="AMtx7mgRU0m8LmRKcyx9X5caNNqdTKLG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customschemas.google.com/relationships/presentationmetadata" Target="metadata"/><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Tarot and Ila say a bit about the future aspirations for lifelines</a:t>
            </a:r>
            <a:endParaRPr/>
          </a:p>
        </p:txBody>
      </p:sp>
      <p:sp>
        <p:nvSpPr>
          <p:cNvPr id="93" name="Google Shape;9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h1f56102524637b6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h1f56102524637b6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h1f56102524637b6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3" name="Google Shape;103;h1f56102524637b6_0_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h1f56102524637b6_0_1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 name="Google Shape;13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 name="Google Shape;2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2"/>
          <p:cNvSpPr/>
          <p:nvPr>
            <p:ph idx="2" type="pic"/>
          </p:nvPr>
        </p:nvSpPr>
        <p:spPr>
          <a:xfrm>
            <a:off x="5183188" y="987425"/>
            <a:ext cx="6172200" cy="4873625"/>
          </a:xfrm>
          <a:prstGeom prst="rect">
            <a:avLst/>
          </a:prstGeom>
          <a:noFill/>
          <a:ln>
            <a:noFill/>
          </a:ln>
        </p:spPr>
      </p:sp>
      <p:sp>
        <p:nvSpPr>
          <p:cNvPr id="68" name="Google Shape;68;p2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www.youtube.com/watch?v=nAGyHfj1jdw" TargetMode="External"/><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20.jpg"/><Relationship Id="rId9" Type="http://schemas.openxmlformats.org/officeDocument/2006/relationships/image" Target="../media/image11.jpg"/><Relationship Id="rId5" Type="http://schemas.openxmlformats.org/officeDocument/2006/relationships/image" Target="../media/image16.jpg"/><Relationship Id="rId6" Type="http://schemas.openxmlformats.org/officeDocument/2006/relationships/image" Target="../media/image1.jpg"/><Relationship Id="rId7" Type="http://schemas.openxmlformats.org/officeDocument/2006/relationships/image" Target="../media/image7.jpg"/><Relationship Id="rId8"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jpg"/><Relationship Id="rId5" Type="http://schemas.openxmlformats.org/officeDocument/2006/relationships/image" Target="../media/image15.jpg"/><Relationship Id="rId6"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2.jpg"/><Relationship Id="rId4" Type="http://schemas.openxmlformats.org/officeDocument/2006/relationships/image" Target="../media/image13.png"/><Relationship Id="rId11" Type="http://schemas.openxmlformats.org/officeDocument/2006/relationships/image" Target="../media/image19.jpg"/><Relationship Id="rId10" Type="http://schemas.openxmlformats.org/officeDocument/2006/relationships/image" Target="../media/image17.jpg"/><Relationship Id="rId9" Type="http://schemas.openxmlformats.org/officeDocument/2006/relationships/image" Target="../media/image14.jpg"/><Relationship Id="rId5" Type="http://schemas.openxmlformats.org/officeDocument/2006/relationships/image" Target="../media/image9.jpg"/><Relationship Id="rId6" Type="http://schemas.openxmlformats.org/officeDocument/2006/relationships/image" Target="../media/image8.jpg"/><Relationship Id="rId7" Type="http://schemas.openxmlformats.org/officeDocument/2006/relationships/image" Target="../media/image5.jpg"/><Relationship Id="rId8" Type="http://schemas.openxmlformats.org/officeDocument/2006/relationships/image" Target="../media/image2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
          <p:cNvSpPr txBox="1"/>
          <p:nvPr/>
        </p:nvSpPr>
        <p:spPr>
          <a:xfrm>
            <a:off x="3025407" y="225723"/>
            <a:ext cx="5817140" cy="15696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1" i="0" lang="en-GB" sz="9600" u="none" cap="none" strike="noStrike">
                <a:solidFill>
                  <a:schemeClr val="lt1"/>
                </a:solidFill>
                <a:latin typeface="Arial"/>
                <a:ea typeface="Arial"/>
                <a:cs typeface="Arial"/>
                <a:sym typeface="Arial"/>
              </a:rPr>
              <a:t>Lifelines</a:t>
            </a:r>
            <a:endParaRPr b="0" i="0" sz="1400" u="none" cap="none" strike="noStrike">
              <a:solidFill>
                <a:srgbClr val="000000"/>
              </a:solidFill>
              <a:latin typeface="Arial"/>
              <a:ea typeface="Arial"/>
              <a:cs typeface="Arial"/>
              <a:sym typeface="Arial"/>
            </a:endParaRPr>
          </a:p>
        </p:txBody>
      </p:sp>
      <p:pic>
        <p:nvPicPr>
          <p:cNvPr descr="Counterpoints Arts" id="89" name="Google Shape;89;p1"/>
          <p:cNvPicPr preferRelativeResize="0"/>
          <p:nvPr/>
        </p:nvPicPr>
        <p:blipFill rotWithShape="1">
          <a:blip r:embed="rId4">
            <a:alphaModFix/>
          </a:blip>
          <a:srcRect b="0" l="0" r="0" t="0"/>
          <a:stretch/>
        </p:blipFill>
        <p:spPr>
          <a:xfrm>
            <a:off x="3845684" y="2960892"/>
            <a:ext cx="3971925" cy="1152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txBox="1"/>
          <p:nvPr/>
        </p:nvSpPr>
        <p:spPr>
          <a:xfrm>
            <a:off x="1042430" y="640445"/>
            <a:ext cx="9692700" cy="612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lang="en-GB" sz="5400">
                <a:solidFill>
                  <a:schemeClr val="dk1"/>
                </a:solidFill>
              </a:rPr>
              <a:t>Welcome! </a:t>
            </a:r>
            <a:endParaRPr b="0" i="0" sz="5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400"/>
              <a:buFont typeface="Arial"/>
              <a:buNone/>
            </a:pPr>
            <a:r>
              <a:rPr lang="en-GB" sz="5400">
                <a:solidFill>
                  <a:schemeClr val="dk1"/>
                </a:solidFill>
              </a:rPr>
              <a:t>What is Lifelines? </a:t>
            </a:r>
            <a:endParaRPr sz="5400">
              <a:solidFill>
                <a:schemeClr val="dk1"/>
              </a:solidFill>
            </a:endParaRPr>
          </a:p>
          <a:p>
            <a:pPr indent="0" lvl="0" marL="0" marR="0" rtl="0" algn="l">
              <a:lnSpc>
                <a:spcPct val="100000"/>
              </a:lnSpc>
              <a:spcBef>
                <a:spcPts val="0"/>
              </a:spcBef>
              <a:spcAft>
                <a:spcPts val="0"/>
              </a:spcAft>
              <a:buNone/>
            </a:pPr>
            <a:r>
              <a:rPr b="1" lang="en-GB" sz="2300">
                <a:solidFill>
                  <a:schemeClr val="dk1"/>
                </a:solidFill>
              </a:rPr>
              <a:t>An initiative of St Ethelburga’s Centre for Reconciliation and Peace. </a:t>
            </a:r>
            <a:endParaRPr b="1" sz="2300">
              <a:solidFill>
                <a:schemeClr val="dk1"/>
              </a:solidFill>
            </a:endParaRPr>
          </a:p>
          <a:p>
            <a:pPr indent="0" lvl="0" marL="0" marR="0" rtl="0" algn="ctr">
              <a:lnSpc>
                <a:spcPct val="100000"/>
              </a:lnSpc>
              <a:spcBef>
                <a:spcPts val="0"/>
              </a:spcBef>
              <a:spcAft>
                <a:spcPts val="0"/>
              </a:spcAft>
              <a:buClr>
                <a:srgbClr val="000000"/>
              </a:buClr>
              <a:buSzPts val="5400"/>
              <a:buFont typeface="Arial"/>
              <a:buNone/>
            </a:pPr>
            <a:r>
              <a:t/>
            </a:r>
            <a:endParaRPr b="1" sz="2300">
              <a:solidFill>
                <a:schemeClr val="dk1"/>
              </a:solidFill>
            </a:endParaRPr>
          </a:p>
          <a:p>
            <a:pPr indent="0" lvl="0" marL="0" marR="0" rtl="0" algn="ctr">
              <a:lnSpc>
                <a:spcPct val="100000"/>
              </a:lnSpc>
              <a:spcBef>
                <a:spcPts val="0"/>
              </a:spcBef>
              <a:spcAft>
                <a:spcPts val="0"/>
              </a:spcAft>
              <a:buClr>
                <a:srgbClr val="000000"/>
              </a:buClr>
              <a:buSzPts val="5400"/>
              <a:buFont typeface="Arial"/>
              <a:buNone/>
            </a:pPr>
            <a:r>
              <a:rPr b="1" lang="en-GB" sz="2300">
                <a:solidFill>
                  <a:schemeClr val="dk1"/>
                </a:solidFill>
              </a:rPr>
              <a:t>Aims: </a:t>
            </a:r>
            <a:endParaRPr b="1" sz="2300">
              <a:solidFill>
                <a:schemeClr val="dk1"/>
              </a:solidFill>
            </a:endParaRPr>
          </a:p>
          <a:p>
            <a:pPr indent="0" lvl="0" marL="0" marR="0" rtl="0" algn="ctr">
              <a:lnSpc>
                <a:spcPct val="100000"/>
              </a:lnSpc>
              <a:spcBef>
                <a:spcPts val="0"/>
              </a:spcBef>
              <a:spcAft>
                <a:spcPts val="0"/>
              </a:spcAft>
              <a:buClr>
                <a:srgbClr val="000000"/>
              </a:buClr>
              <a:buSzPts val="5400"/>
              <a:buFont typeface="Arial"/>
              <a:buNone/>
            </a:pPr>
            <a:r>
              <a:t/>
            </a:r>
            <a:endParaRPr b="1" sz="2300">
              <a:solidFill>
                <a:schemeClr val="dk1"/>
              </a:solidFill>
            </a:endParaRPr>
          </a:p>
          <a:p>
            <a:pPr indent="-374650" lvl="0" marL="457200" marR="0" rtl="0" algn="l">
              <a:lnSpc>
                <a:spcPct val="100000"/>
              </a:lnSpc>
              <a:spcBef>
                <a:spcPts val="0"/>
              </a:spcBef>
              <a:spcAft>
                <a:spcPts val="0"/>
              </a:spcAft>
              <a:buClr>
                <a:schemeClr val="dk1"/>
              </a:buClr>
              <a:buSzPts val="2300"/>
              <a:buAutoNum type="arabicPeriod"/>
            </a:pPr>
            <a:r>
              <a:rPr lang="en-GB" sz="2300">
                <a:solidFill>
                  <a:schemeClr val="dk1"/>
                </a:solidFill>
              </a:rPr>
              <a:t>To enable</a:t>
            </a:r>
            <a:r>
              <a:rPr b="1" lang="en-GB" sz="2300">
                <a:solidFill>
                  <a:schemeClr val="dk1"/>
                </a:solidFill>
              </a:rPr>
              <a:t> </a:t>
            </a:r>
            <a:r>
              <a:rPr lang="en-GB" sz="2300">
                <a:solidFill>
                  <a:schemeClr val="dk1"/>
                </a:solidFill>
              </a:rPr>
              <a:t>people to meet across differences of all kinds in curiosity, respect, and with a unified desire to contribute to the Earth. </a:t>
            </a:r>
            <a:endParaRPr sz="2300">
              <a:solidFill>
                <a:schemeClr val="dk1"/>
              </a:solidFill>
            </a:endParaRPr>
          </a:p>
          <a:p>
            <a:pPr indent="-374650" lvl="0" marL="457200" marR="0" rtl="0" algn="l">
              <a:lnSpc>
                <a:spcPct val="100000"/>
              </a:lnSpc>
              <a:spcBef>
                <a:spcPts val="0"/>
              </a:spcBef>
              <a:spcAft>
                <a:spcPts val="0"/>
              </a:spcAft>
              <a:buClr>
                <a:schemeClr val="dk1"/>
              </a:buClr>
              <a:buSzPts val="2300"/>
              <a:buAutoNum type="arabicPeriod"/>
            </a:pPr>
            <a:r>
              <a:rPr lang="en-GB" sz="2300">
                <a:solidFill>
                  <a:schemeClr val="dk1"/>
                </a:solidFill>
              </a:rPr>
              <a:t>To create large-scale environmental impact by planting hedgerows and woodland across the UK. </a:t>
            </a:r>
            <a:endParaRPr sz="2300">
              <a:solidFill>
                <a:schemeClr val="dk1"/>
              </a:solidFill>
            </a:endParaRPr>
          </a:p>
          <a:p>
            <a:pPr indent="-374650" lvl="0" marL="457200" marR="0" rtl="0" algn="l">
              <a:lnSpc>
                <a:spcPct val="100000"/>
              </a:lnSpc>
              <a:spcBef>
                <a:spcPts val="0"/>
              </a:spcBef>
              <a:spcAft>
                <a:spcPts val="0"/>
              </a:spcAft>
              <a:buClr>
                <a:schemeClr val="dk1"/>
              </a:buClr>
              <a:buSzPts val="2300"/>
              <a:buAutoNum type="arabicPeriod"/>
            </a:pPr>
            <a:r>
              <a:rPr lang="en-GB" sz="2300">
                <a:solidFill>
                  <a:schemeClr val="dk1"/>
                </a:solidFill>
              </a:rPr>
              <a:t>To create meaningful, immersive experiences in and with the natural world, connecting with deepest values or faith. </a:t>
            </a:r>
            <a:endParaRPr sz="2300">
              <a:solidFill>
                <a:schemeClr val="dk1"/>
              </a:solidFill>
            </a:endParaRPr>
          </a:p>
          <a:p>
            <a:pPr indent="0" lvl="0" marL="0" marR="0" rtl="0" algn="ctr">
              <a:lnSpc>
                <a:spcPct val="100000"/>
              </a:lnSpc>
              <a:spcBef>
                <a:spcPts val="0"/>
              </a:spcBef>
              <a:spcAft>
                <a:spcPts val="0"/>
              </a:spcAft>
              <a:buClr>
                <a:srgbClr val="000000"/>
              </a:buClr>
              <a:buSzPts val="5400"/>
              <a:buFont typeface="Arial"/>
              <a:buNone/>
            </a:pPr>
            <a:r>
              <a:t/>
            </a:r>
            <a:endParaRPr sz="54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h1f56102524637b6_0_8"/>
          <p:cNvSpPr txBox="1"/>
          <p:nvPr/>
        </p:nvSpPr>
        <p:spPr>
          <a:xfrm>
            <a:off x="259050" y="244952"/>
            <a:ext cx="11673900" cy="6618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lang="en-GB" sz="2300">
                <a:solidFill>
                  <a:schemeClr val="dk1"/>
                </a:solidFill>
              </a:rPr>
              <a:t>Conversation Across Difference - some guidelines</a:t>
            </a:r>
            <a:endParaRPr b="1" sz="2300">
              <a:solidFill>
                <a:schemeClr val="dk1"/>
              </a:solidFill>
            </a:endParaRPr>
          </a:p>
          <a:p>
            <a:pPr indent="0" lvl="0" marL="0" marR="0" rtl="0" algn="ctr">
              <a:lnSpc>
                <a:spcPct val="100000"/>
              </a:lnSpc>
              <a:spcBef>
                <a:spcPts val="0"/>
              </a:spcBef>
              <a:spcAft>
                <a:spcPts val="0"/>
              </a:spcAft>
              <a:buClr>
                <a:srgbClr val="000000"/>
              </a:buClr>
              <a:buSzPts val="4800"/>
              <a:buFont typeface="Arial"/>
              <a:buNone/>
            </a:pPr>
            <a:r>
              <a:t/>
            </a:r>
            <a:endParaRPr sz="2300">
              <a:solidFill>
                <a:schemeClr val="dk1"/>
              </a:solidFill>
            </a:endParaRPr>
          </a:p>
          <a:p>
            <a:pPr indent="0" lvl="0" marL="0" marR="0" rtl="0" algn="ctr">
              <a:lnSpc>
                <a:spcPct val="100000"/>
              </a:lnSpc>
              <a:spcBef>
                <a:spcPts val="0"/>
              </a:spcBef>
              <a:spcAft>
                <a:spcPts val="0"/>
              </a:spcAft>
              <a:buClr>
                <a:srgbClr val="000000"/>
              </a:buClr>
              <a:buSzPts val="4800"/>
              <a:buFont typeface="Arial"/>
              <a:buNone/>
            </a:pPr>
            <a:r>
              <a:rPr lang="en-GB" sz="2300">
                <a:solidFill>
                  <a:schemeClr val="dk1"/>
                </a:solidFill>
              </a:rPr>
              <a:t>At St Ethelburga’s our mission is ‘Bridging Divides, Loving Earth.’ We invite our communities to observe the following principles for how to engage with difference: </a:t>
            </a:r>
            <a:endParaRPr sz="2300">
              <a:solidFill>
                <a:schemeClr val="dk1"/>
              </a:solidFill>
            </a:endParaRPr>
          </a:p>
          <a:p>
            <a:pPr indent="0" lvl="0" marL="0" marR="0" rtl="0" algn="ctr">
              <a:lnSpc>
                <a:spcPct val="100000"/>
              </a:lnSpc>
              <a:spcBef>
                <a:spcPts val="0"/>
              </a:spcBef>
              <a:spcAft>
                <a:spcPts val="0"/>
              </a:spcAft>
              <a:buClr>
                <a:srgbClr val="000000"/>
              </a:buClr>
              <a:buSzPts val="4800"/>
              <a:buFont typeface="Arial"/>
              <a:buNone/>
            </a:pPr>
            <a:r>
              <a:t/>
            </a:r>
            <a:endParaRPr sz="1800">
              <a:solidFill>
                <a:schemeClr val="dk1"/>
              </a:solidFill>
            </a:endParaRPr>
          </a:p>
          <a:p>
            <a:pPr indent="-368300" lvl="0" marL="457200" marR="0" rtl="0" algn="l">
              <a:lnSpc>
                <a:spcPct val="100000"/>
              </a:lnSpc>
              <a:spcBef>
                <a:spcPts val="0"/>
              </a:spcBef>
              <a:spcAft>
                <a:spcPts val="0"/>
              </a:spcAft>
              <a:buClr>
                <a:schemeClr val="dk1"/>
              </a:buClr>
              <a:buSzPts val="2200"/>
              <a:buChar char="●"/>
            </a:pPr>
            <a:r>
              <a:rPr lang="en-GB" sz="2200">
                <a:solidFill>
                  <a:schemeClr val="dk1"/>
                </a:solidFill>
              </a:rPr>
              <a:t>We respect one another despite differences of opinion, background, culture, religion, politics, and other differences of all kinds. </a:t>
            </a:r>
            <a:endParaRPr sz="2200">
              <a:solidFill>
                <a:schemeClr val="dk1"/>
              </a:solidFill>
            </a:endParaRPr>
          </a:p>
          <a:p>
            <a:pPr indent="-368300" lvl="0" marL="457200" marR="0" rtl="0" algn="l">
              <a:lnSpc>
                <a:spcPct val="100000"/>
              </a:lnSpc>
              <a:spcBef>
                <a:spcPts val="0"/>
              </a:spcBef>
              <a:spcAft>
                <a:spcPts val="0"/>
              </a:spcAft>
              <a:buClr>
                <a:schemeClr val="dk1"/>
              </a:buClr>
              <a:buSzPts val="2200"/>
              <a:buChar char="●"/>
            </a:pPr>
            <a:r>
              <a:rPr lang="en-GB" sz="2200">
                <a:solidFill>
                  <a:schemeClr val="dk1"/>
                </a:solidFill>
              </a:rPr>
              <a:t>We speak our views honestly, with the expectation that we will receive a fair hearing. </a:t>
            </a:r>
            <a:endParaRPr sz="2200">
              <a:solidFill>
                <a:schemeClr val="dk1"/>
              </a:solidFill>
            </a:endParaRPr>
          </a:p>
          <a:p>
            <a:pPr indent="-368300" lvl="0" marL="457200" marR="0" rtl="0" algn="l">
              <a:lnSpc>
                <a:spcPct val="100000"/>
              </a:lnSpc>
              <a:spcBef>
                <a:spcPts val="0"/>
              </a:spcBef>
              <a:spcAft>
                <a:spcPts val="0"/>
              </a:spcAft>
              <a:buClr>
                <a:schemeClr val="dk1"/>
              </a:buClr>
              <a:buSzPts val="2200"/>
              <a:buChar char="●"/>
            </a:pPr>
            <a:r>
              <a:rPr lang="en-GB" sz="2200">
                <a:solidFill>
                  <a:schemeClr val="dk1"/>
                </a:solidFill>
              </a:rPr>
              <a:t>We seek to listen generously to one another, hopeful that we may hear something that we can understand in what another person has said. </a:t>
            </a:r>
            <a:endParaRPr sz="2200">
              <a:solidFill>
                <a:schemeClr val="dk1"/>
              </a:solidFill>
            </a:endParaRPr>
          </a:p>
          <a:p>
            <a:pPr indent="-368300" lvl="0" marL="457200" marR="0" rtl="0" algn="l">
              <a:lnSpc>
                <a:spcPct val="100000"/>
              </a:lnSpc>
              <a:spcBef>
                <a:spcPts val="0"/>
              </a:spcBef>
              <a:spcAft>
                <a:spcPts val="0"/>
              </a:spcAft>
              <a:buClr>
                <a:schemeClr val="dk1"/>
              </a:buClr>
              <a:buSzPts val="2200"/>
              <a:buChar char="●"/>
            </a:pPr>
            <a:r>
              <a:rPr lang="en-GB" sz="2200">
                <a:solidFill>
                  <a:schemeClr val="dk1"/>
                </a:solidFill>
              </a:rPr>
              <a:t>We try to put down our preconceptions, stereotypes and projections when we listen to one another. We know that none of us is perfect and we try to practise humility when we engage with different ideas. </a:t>
            </a:r>
            <a:endParaRPr sz="2200">
              <a:solidFill>
                <a:schemeClr val="dk1"/>
              </a:solidFill>
            </a:endParaRPr>
          </a:p>
          <a:p>
            <a:pPr indent="-368300" lvl="0" marL="457200" marR="0" rtl="0" algn="l">
              <a:lnSpc>
                <a:spcPct val="100000"/>
              </a:lnSpc>
              <a:spcBef>
                <a:spcPts val="0"/>
              </a:spcBef>
              <a:spcAft>
                <a:spcPts val="0"/>
              </a:spcAft>
              <a:buClr>
                <a:schemeClr val="dk1"/>
              </a:buClr>
              <a:buSzPts val="2200"/>
              <a:buChar char="●"/>
            </a:pPr>
            <a:r>
              <a:rPr lang="en-GB" sz="2200">
                <a:solidFill>
                  <a:schemeClr val="dk1"/>
                </a:solidFill>
              </a:rPr>
              <a:t>We hope to learn from one another, and try to meet disagreement as an opportunity for deeper understanding. </a:t>
            </a:r>
            <a:endParaRPr sz="2200">
              <a:solidFill>
                <a:schemeClr val="dk1"/>
              </a:solidFill>
            </a:endParaRPr>
          </a:p>
          <a:p>
            <a:pPr indent="-368300" lvl="0" marL="457200" marR="0" rtl="0" algn="l">
              <a:lnSpc>
                <a:spcPct val="100000"/>
              </a:lnSpc>
              <a:spcBef>
                <a:spcPts val="0"/>
              </a:spcBef>
              <a:spcAft>
                <a:spcPts val="0"/>
              </a:spcAft>
              <a:buClr>
                <a:schemeClr val="dk1"/>
              </a:buClr>
              <a:buSzPts val="2200"/>
              <a:buChar char="●"/>
            </a:pPr>
            <a:r>
              <a:rPr lang="en-GB" sz="2200">
                <a:solidFill>
                  <a:schemeClr val="dk1"/>
                </a:solidFill>
              </a:rPr>
              <a:t>We look for what we have in common and try to build bridges where we can. </a:t>
            </a:r>
            <a:endParaRPr sz="2200">
              <a:solidFill>
                <a:schemeClr val="dk1"/>
              </a:solidFill>
            </a:endParaRPr>
          </a:p>
          <a:p>
            <a:pPr indent="-368300" lvl="0" marL="457200" marR="0" rtl="0" algn="l">
              <a:lnSpc>
                <a:spcPct val="100000"/>
              </a:lnSpc>
              <a:spcBef>
                <a:spcPts val="0"/>
              </a:spcBef>
              <a:spcAft>
                <a:spcPts val="0"/>
              </a:spcAft>
              <a:buClr>
                <a:schemeClr val="dk1"/>
              </a:buClr>
              <a:buSzPts val="2200"/>
              <a:buChar char="●"/>
            </a:pPr>
            <a:r>
              <a:rPr lang="en-GB" sz="2200">
                <a:solidFill>
                  <a:schemeClr val="dk1"/>
                </a:solidFill>
              </a:rPr>
              <a:t>We come together for the sake of our care and love for our shared home, Earth</a:t>
            </a:r>
            <a:endParaRPr sz="2200">
              <a:solidFill>
                <a:schemeClr val="dk1"/>
              </a:solidFill>
            </a:endParaRPr>
          </a:p>
          <a:p>
            <a:pPr indent="0" lvl="0" marL="0" marR="0" rtl="0" algn="ctr">
              <a:lnSpc>
                <a:spcPct val="100000"/>
              </a:lnSpc>
              <a:spcBef>
                <a:spcPts val="0"/>
              </a:spcBef>
              <a:spcAft>
                <a:spcPts val="0"/>
              </a:spcAft>
              <a:buClr>
                <a:srgbClr val="000000"/>
              </a:buClr>
              <a:buSzPts val="4800"/>
              <a:buFont typeface="Arial"/>
              <a:buNone/>
            </a:pPr>
            <a:r>
              <a:t/>
            </a:r>
            <a:endParaRPr sz="2500">
              <a:solidFill>
                <a:schemeClr val="dk1"/>
              </a:solidFill>
            </a:endParaRPr>
          </a:p>
          <a:p>
            <a:pPr indent="0" lvl="0" marL="0" marR="0" rtl="0" algn="l">
              <a:lnSpc>
                <a:spcPct val="100000"/>
              </a:lnSpc>
              <a:spcBef>
                <a:spcPts val="0"/>
              </a:spcBef>
              <a:spcAft>
                <a:spcPts val="0"/>
              </a:spcAft>
              <a:buNone/>
            </a:pPr>
            <a:r>
              <a:t/>
            </a:r>
            <a:endParaRPr sz="25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0"/>
                                        </p:tgtEl>
                                        <p:attrNameLst>
                                          <p:attrName>style.visibility</p:attrName>
                                        </p:attrNameLst>
                                      </p:cBhvr>
                                      <p:to>
                                        <p:strVal val="visible"/>
                                      </p:to>
                                    </p:set>
                                    <p:anim calcmode="lin" valueType="num">
                                      <p:cBhvr additive="base">
                                        <p:cTn dur="500"/>
                                        <p:tgtEl>
                                          <p:spTgt spid="100"/>
                                        </p:tgtEl>
                                        <p:attrNameLst>
                                          <p:attrName>ppt_w</p:attrName>
                                        </p:attrNameLst>
                                      </p:cBhvr>
                                      <p:tavLst>
                                        <p:tav fmla="" tm="0">
                                          <p:val>
                                            <p:strVal val="0"/>
                                          </p:val>
                                        </p:tav>
                                        <p:tav fmla="" tm="100000">
                                          <p:val>
                                            <p:strVal val="#ppt_w"/>
                                          </p:val>
                                        </p:tav>
                                      </p:tavLst>
                                    </p:anim>
                                    <p:anim calcmode="lin" valueType="num">
                                      <p:cBhvr additive="base">
                                        <p:cTn dur="500"/>
                                        <p:tgtEl>
                                          <p:spTgt spid="10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h1f56102524637b6_0_18"/>
          <p:cNvSpPr txBox="1"/>
          <p:nvPr/>
        </p:nvSpPr>
        <p:spPr>
          <a:xfrm>
            <a:off x="640575" y="0"/>
            <a:ext cx="10776900" cy="557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2500">
              <a:solidFill>
                <a:schemeClr val="dk1"/>
              </a:solidFill>
            </a:endParaRPr>
          </a:p>
          <a:p>
            <a:pPr indent="0" lvl="0" marL="0" rtl="0" algn="ctr">
              <a:spcBef>
                <a:spcPts val="0"/>
              </a:spcBef>
              <a:spcAft>
                <a:spcPts val="0"/>
              </a:spcAft>
              <a:buNone/>
            </a:pPr>
            <a:r>
              <a:rPr b="1" lang="en-GB" sz="2500">
                <a:solidFill>
                  <a:schemeClr val="dk1"/>
                </a:solidFill>
              </a:rPr>
              <a:t>Some practical tools in conversation: </a:t>
            </a:r>
            <a:endParaRPr b="1" sz="2500">
              <a:solidFill>
                <a:schemeClr val="dk1"/>
              </a:solidFill>
            </a:endParaRPr>
          </a:p>
          <a:p>
            <a:pPr indent="0" lvl="0" marL="457200" rtl="0" algn="l">
              <a:spcBef>
                <a:spcPts val="0"/>
              </a:spcBef>
              <a:spcAft>
                <a:spcPts val="0"/>
              </a:spcAft>
              <a:buNone/>
            </a:pPr>
            <a:r>
              <a:t/>
            </a:r>
            <a:endParaRPr sz="2500">
              <a:solidFill>
                <a:schemeClr val="dk1"/>
              </a:solidFill>
            </a:endParaRPr>
          </a:p>
          <a:p>
            <a:pPr indent="-387350" lvl="0" marL="457200" rtl="0" algn="l">
              <a:spcBef>
                <a:spcPts val="0"/>
              </a:spcBef>
              <a:spcAft>
                <a:spcPts val="0"/>
              </a:spcAft>
              <a:buClr>
                <a:schemeClr val="dk1"/>
              </a:buClr>
              <a:buSzPts val="2500"/>
              <a:buChar char="●"/>
            </a:pPr>
            <a:r>
              <a:rPr lang="en-GB" sz="2500">
                <a:solidFill>
                  <a:schemeClr val="dk1"/>
                </a:solidFill>
              </a:rPr>
              <a:t>Try not to make assumptions that views or values are shared by everyone in the space - we have intentionally tried to convene people with different views, values and concerns here. </a:t>
            </a:r>
            <a:endParaRPr sz="2500">
              <a:solidFill>
                <a:schemeClr val="dk1"/>
              </a:solidFill>
            </a:endParaRPr>
          </a:p>
          <a:p>
            <a:pPr indent="0" lvl="0" marL="457200" rtl="0" algn="l">
              <a:spcBef>
                <a:spcPts val="0"/>
              </a:spcBef>
              <a:spcAft>
                <a:spcPts val="0"/>
              </a:spcAft>
              <a:buNone/>
            </a:pPr>
            <a:r>
              <a:t/>
            </a:r>
            <a:endParaRPr sz="2500">
              <a:solidFill>
                <a:schemeClr val="dk1"/>
              </a:solidFill>
            </a:endParaRPr>
          </a:p>
          <a:p>
            <a:pPr indent="-387350" lvl="0" marL="457200" rtl="0" algn="l">
              <a:spcBef>
                <a:spcPts val="0"/>
              </a:spcBef>
              <a:spcAft>
                <a:spcPts val="0"/>
              </a:spcAft>
              <a:buClr>
                <a:schemeClr val="dk1"/>
              </a:buClr>
              <a:buSzPts val="2500"/>
              <a:buChar char="●"/>
            </a:pPr>
            <a:r>
              <a:rPr lang="en-GB" sz="2500">
                <a:solidFill>
                  <a:schemeClr val="dk1"/>
                </a:solidFill>
              </a:rPr>
              <a:t>When stating your own view or opinion, use ‘I’ statements, rather than speaking for groups of people.  </a:t>
            </a:r>
            <a:endParaRPr sz="2500">
              <a:solidFill>
                <a:schemeClr val="dk1"/>
              </a:solidFill>
            </a:endParaRPr>
          </a:p>
          <a:p>
            <a:pPr indent="0" lvl="0" marL="457200" rtl="0" algn="l">
              <a:spcBef>
                <a:spcPts val="0"/>
              </a:spcBef>
              <a:spcAft>
                <a:spcPts val="0"/>
              </a:spcAft>
              <a:buNone/>
            </a:pPr>
            <a:r>
              <a:t/>
            </a:r>
            <a:endParaRPr sz="2500">
              <a:solidFill>
                <a:schemeClr val="dk1"/>
              </a:solidFill>
            </a:endParaRPr>
          </a:p>
          <a:p>
            <a:pPr indent="-387350" lvl="0" marL="457200" rtl="0" algn="l">
              <a:spcBef>
                <a:spcPts val="0"/>
              </a:spcBef>
              <a:spcAft>
                <a:spcPts val="0"/>
              </a:spcAft>
              <a:buClr>
                <a:schemeClr val="dk1"/>
              </a:buClr>
              <a:buSzPts val="2500"/>
              <a:buChar char="●"/>
            </a:pPr>
            <a:r>
              <a:rPr lang="en-GB" sz="2500">
                <a:solidFill>
                  <a:schemeClr val="dk1"/>
                </a:solidFill>
              </a:rPr>
              <a:t>If meeting opinions that are unfamiliar or that you disagree with, try to put aside the desire to be persuasive or ‘right’, and use this meeting as an opportunity for curiosity, encounter, and learning.</a:t>
            </a:r>
            <a:endParaRPr sz="2500">
              <a:solidFill>
                <a:schemeClr val="dk1"/>
              </a:solidFill>
            </a:endParaRPr>
          </a:p>
          <a:p>
            <a:pPr indent="0" lvl="0" marL="457200" rtl="0" algn="l">
              <a:spcBef>
                <a:spcPts val="0"/>
              </a:spcBef>
              <a:spcAft>
                <a:spcPts val="0"/>
              </a:spcAft>
              <a:buNone/>
            </a:pPr>
            <a:r>
              <a:t/>
            </a:r>
            <a:endParaRPr sz="25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descr="Our Lifelines project connects faith groups from all traditions with farmers, helping to plant a network of hedgerows and wildlife corridors across the country. &#10;Hedgerows are amazing. They unite and connect habitats. They provide homes and food to thousands of species of birds, mammals, and insects, and they create safe corridors for them to move through the country. They store carbon in their deep roots, improve soil quality, and reduce flood risk. They provide birdsong and blossom, and they transform our footpaths. They are a lifeline for the natural world, and for us too." id="111" name="Google Shape;111;p3" title="Lifelines: planting hedgerows with reverence and connection">
            <a:hlinkClick r:id="rId3"/>
          </p:cNvPr>
          <p:cNvPicPr preferRelativeResize="0"/>
          <p:nvPr/>
        </p:nvPicPr>
        <p:blipFill rotWithShape="1">
          <a:blip r:embed="rId4">
            <a:alphaModFix/>
          </a:blip>
          <a:srcRect b="0" l="0" r="0" t="0"/>
          <a:stretch/>
        </p:blipFill>
        <p:spPr>
          <a:xfrm>
            <a:off x="152400" y="152400"/>
            <a:ext cx="11921066" cy="6705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5"/>
          <p:cNvSpPr txBox="1"/>
          <p:nvPr/>
        </p:nvSpPr>
        <p:spPr>
          <a:xfrm>
            <a:off x="3736258" y="120839"/>
            <a:ext cx="4719484"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GB" sz="3600" u="none" cap="none" strike="noStrike">
                <a:solidFill>
                  <a:schemeClr val="dk1"/>
                </a:solidFill>
                <a:latin typeface="Arial"/>
                <a:ea typeface="Arial"/>
                <a:cs typeface="Arial"/>
                <a:sym typeface="Arial"/>
              </a:rPr>
              <a:t>Why hedgerows?</a:t>
            </a:r>
            <a:endParaRPr b="0" i="0" sz="1400" u="none" cap="none" strike="noStrike">
              <a:solidFill>
                <a:srgbClr val="000000"/>
              </a:solidFill>
              <a:latin typeface="Arial"/>
              <a:ea typeface="Arial"/>
              <a:cs typeface="Arial"/>
              <a:sym typeface="Arial"/>
            </a:endParaRPr>
          </a:p>
        </p:txBody>
      </p:sp>
      <p:pic>
        <p:nvPicPr>
          <p:cNvPr descr="Boosting hedgerows by 40 per cent would create 25,000 jobs, research finds  | The Independent" id="117" name="Google Shape;117;p5"/>
          <p:cNvPicPr preferRelativeResize="0"/>
          <p:nvPr/>
        </p:nvPicPr>
        <p:blipFill rotWithShape="1">
          <a:blip r:embed="rId3">
            <a:alphaModFix/>
          </a:blip>
          <a:srcRect b="0" l="0" r="0" t="0"/>
          <a:stretch/>
        </p:blipFill>
        <p:spPr>
          <a:xfrm>
            <a:off x="4828292" y="2108255"/>
            <a:ext cx="2476500" cy="1847850"/>
          </a:xfrm>
          <a:prstGeom prst="rect">
            <a:avLst/>
          </a:prstGeom>
          <a:noFill/>
          <a:ln>
            <a:noFill/>
          </a:ln>
        </p:spPr>
      </p:pic>
      <p:sp>
        <p:nvSpPr>
          <p:cNvPr id="118" name="Google Shape;118;p5"/>
          <p:cNvSpPr txBox="1"/>
          <p:nvPr/>
        </p:nvSpPr>
        <p:spPr>
          <a:xfrm>
            <a:off x="6971246" y="994152"/>
            <a:ext cx="4719484"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Arial"/>
                <a:ea typeface="Arial"/>
                <a:cs typeface="Arial"/>
                <a:sym typeface="Arial"/>
              </a:rPr>
              <a:t>Shelter for wildlife</a:t>
            </a:r>
            <a:endParaRPr b="0" i="0" sz="1400" u="none" cap="none" strike="noStrike">
              <a:solidFill>
                <a:srgbClr val="000000"/>
              </a:solidFill>
              <a:latin typeface="Arial"/>
              <a:ea typeface="Arial"/>
              <a:cs typeface="Arial"/>
              <a:sym typeface="Arial"/>
            </a:endParaRPr>
          </a:p>
        </p:txBody>
      </p:sp>
      <p:sp>
        <p:nvSpPr>
          <p:cNvPr id="119" name="Google Shape;119;p5"/>
          <p:cNvSpPr txBox="1"/>
          <p:nvPr/>
        </p:nvSpPr>
        <p:spPr>
          <a:xfrm>
            <a:off x="267276" y="1052554"/>
            <a:ext cx="4719484"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Arial"/>
                <a:ea typeface="Arial"/>
                <a:cs typeface="Arial"/>
                <a:sym typeface="Arial"/>
              </a:rPr>
              <a:t>Wildlife corridors</a:t>
            </a:r>
            <a:endParaRPr b="0" i="0" sz="1400" u="none" cap="none" strike="noStrike">
              <a:solidFill>
                <a:srgbClr val="000000"/>
              </a:solidFill>
              <a:latin typeface="Arial"/>
              <a:ea typeface="Arial"/>
              <a:cs typeface="Arial"/>
              <a:sym typeface="Arial"/>
            </a:endParaRPr>
          </a:p>
        </p:txBody>
      </p:sp>
      <p:sp>
        <p:nvSpPr>
          <p:cNvPr id="120" name="Google Shape;120;p5"/>
          <p:cNvSpPr txBox="1"/>
          <p:nvPr/>
        </p:nvSpPr>
        <p:spPr>
          <a:xfrm>
            <a:off x="5383150" y="5304018"/>
            <a:ext cx="4719484"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Arial"/>
                <a:ea typeface="Arial"/>
                <a:cs typeface="Arial"/>
                <a:sym typeface="Arial"/>
              </a:rPr>
              <a:t>Source of food</a:t>
            </a:r>
            <a:endParaRPr b="0" i="0" sz="1400" u="none" cap="none" strike="noStrike">
              <a:solidFill>
                <a:srgbClr val="000000"/>
              </a:solidFill>
              <a:latin typeface="Arial"/>
              <a:ea typeface="Arial"/>
              <a:cs typeface="Arial"/>
              <a:sym typeface="Arial"/>
            </a:endParaRPr>
          </a:p>
        </p:txBody>
      </p:sp>
      <p:sp>
        <p:nvSpPr>
          <p:cNvPr id="121" name="Google Shape;121;p5"/>
          <p:cNvSpPr txBox="1"/>
          <p:nvPr/>
        </p:nvSpPr>
        <p:spPr>
          <a:xfrm>
            <a:off x="9626123" y="1948587"/>
            <a:ext cx="2064607" cy="13849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Arial"/>
                <a:ea typeface="Arial"/>
                <a:cs typeface="Arial"/>
                <a:sym typeface="Arial"/>
              </a:rPr>
              <a:t>Protects from wind damage</a:t>
            </a:r>
            <a:endParaRPr b="0" i="0" sz="1400" u="none" cap="none" strike="noStrike">
              <a:solidFill>
                <a:srgbClr val="000000"/>
              </a:solidFill>
              <a:latin typeface="Arial"/>
              <a:ea typeface="Arial"/>
              <a:cs typeface="Arial"/>
              <a:sym typeface="Arial"/>
            </a:endParaRPr>
          </a:p>
        </p:txBody>
      </p:sp>
      <p:sp>
        <p:nvSpPr>
          <p:cNvPr id="122" name="Google Shape;122;p5"/>
          <p:cNvSpPr txBox="1"/>
          <p:nvPr/>
        </p:nvSpPr>
        <p:spPr>
          <a:xfrm>
            <a:off x="8722658" y="3789210"/>
            <a:ext cx="2476499"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Arial"/>
                <a:ea typeface="Arial"/>
                <a:cs typeface="Arial"/>
                <a:sym typeface="Arial"/>
              </a:rPr>
              <a:t>Increased pollinators</a:t>
            </a:r>
            <a:endParaRPr b="0" i="0" sz="1400" u="none" cap="none" strike="noStrike">
              <a:solidFill>
                <a:srgbClr val="000000"/>
              </a:solidFill>
              <a:latin typeface="Arial"/>
              <a:ea typeface="Arial"/>
              <a:cs typeface="Arial"/>
              <a:sym typeface="Arial"/>
            </a:endParaRPr>
          </a:p>
        </p:txBody>
      </p:sp>
      <p:sp>
        <p:nvSpPr>
          <p:cNvPr id="123" name="Google Shape;123;p5"/>
          <p:cNvSpPr txBox="1"/>
          <p:nvPr/>
        </p:nvSpPr>
        <p:spPr>
          <a:xfrm>
            <a:off x="435189" y="2203288"/>
            <a:ext cx="2476499"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Arial"/>
                <a:ea typeface="Arial"/>
                <a:cs typeface="Arial"/>
                <a:sym typeface="Arial"/>
              </a:rPr>
              <a:t>Reduces soil erosion</a:t>
            </a:r>
            <a:endParaRPr b="0" i="0" sz="1400" u="none" cap="none" strike="noStrike">
              <a:solidFill>
                <a:srgbClr val="000000"/>
              </a:solidFill>
              <a:latin typeface="Arial"/>
              <a:ea typeface="Arial"/>
              <a:cs typeface="Arial"/>
              <a:sym typeface="Arial"/>
            </a:endParaRPr>
          </a:p>
        </p:txBody>
      </p:sp>
      <p:sp>
        <p:nvSpPr>
          <p:cNvPr id="124" name="Google Shape;124;p5"/>
          <p:cNvSpPr txBox="1"/>
          <p:nvPr/>
        </p:nvSpPr>
        <p:spPr>
          <a:xfrm>
            <a:off x="658809" y="4303324"/>
            <a:ext cx="2476499"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Arial"/>
                <a:ea typeface="Arial"/>
                <a:cs typeface="Arial"/>
                <a:sym typeface="Arial"/>
              </a:rPr>
              <a:t>Flood control</a:t>
            </a:r>
            <a:endParaRPr b="0" i="0" sz="1400" u="none" cap="none" strike="noStrike">
              <a:solidFill>
                <a:srgbClr val="000000"/>
              </a:solidFill>
              <a:latin typeface="Arial"/>
              <a:ea typeface="Arial"/>
              <a:cs typeface="Arial"/>
              <a:sym typeface="Arial"/>
            </a:endParaRPr>
          </a:p>
        </p:txBody>
      </p:sp>
      <p:sp>
        <p:nvSpPr>
          <p:cNvPr id="125" name="Google Shape;125;p5"/>
          <p:cNvSpPr txBox="1"/>
          <p:nvPr/>
        </p:nvSpPr>
        <p:spPr>
          <a:xfrm>
            <a:off x="2998947" y="5136723"/>
            <a:ext cx="2476499"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Arial"/>
                <a:ea typeface="Arial"/>
                <a:cs typeface="Arial"/>
                <a:sym typeface="Arial"/>
              </a:rPr>
              <a:t>Carbon storage</a:t>
            </a:r>
            <a:endParaRPr b="0" i="0" sz="1400" u="none" cap="none" strike="noStrike">
              <a:solidFill>
                <a:srgbClr val="000000"/>
              </a:solidFill>
              <a:latin typeface="Arial"/>
              <a:ea typeface="Arial"/>
              <a:cs typeface="Arial"/>
              <a:sym typeface="Arial"/>
            </a:endParaRPr>
          </a:p>
        </p:txBody>
      </p:sp>
      <p:sp>
        <p:nvSpPr>
          <p:cNvPr id="126" name="Google Shape;126;p5"/>
          <p:cNvSpPr txBox="1"/>
          <p:nvPr/>
        </p:nvSpPr>
        <p:spPr>
          <a:xfrm>
            <a:off x="9825643" y="6258453"/>
            <a:ext cx="2247740"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Arial"/>
                <a:ea typeface="Arial"/>
                <a:cs typeface="Arial"/>
                <a:sym typeface="Arial"/>
              </a:rPr>
              <a:t>https://ptes.org/</a:t>
            </a:r>
            <a:endParaRPr b="0" i="0" sz="1400" u="none" cap="none" strike="noStrike">
              <a:solidFill>
                <a:srgbClr val="000000"/>
              </a:solidFill>
              <a:latin typeface="Arial"/>
              <a:ea typeface="Arial"/>
              <a:cs typeface="Arial"/>
              <a:sym typeface="Arial"/>
            </a:endParaRPr>
          </a:p>
        </p:txBody>
      </p:sp>
      <p:cxnSp>
        <p:nvCxnSpPr>
          <p:cNvPr id="127" name="Google Shape;127;p5"/>
          <p:cNvCxnSpPr/>
          <p:nvPr/>
        </p:nvCxnSpPr>
        <p:spPr>
          <a:xfrm flipH="1" rot="10800000">
            <a:off x="7304792" y="1517372"/>
            <a:ext cx="823208" cy="590883"/>
          </a:xfrm>
          <a:prstGeom prst="straightConnector1">
            <a:avLst/>
          </a:prstGeom>
          <a:noFill/>
          <a:ln cap="flat" cmpd="sng" w="38100">
            <a:solidFill>
              <a:schemeClr val="dk1"/>
            </a:solidFill>
            <a:prstDash val="solid"/>
            <a:miter lim="8000"/>
            <a:headEnd len="sm" w="sm" type="none"/>
            <a:tailEnd len="med" w="med" type="triangle"/>
          </a:ln>
        </p:spPr>
      </p:cxnSp>
      <p:cxnSp>
        <p:nvCxnSpPr>
          <p:cNvPr id="128" name="Google Shape;128;p5"/>
          <p:cNvCxnSpPr>
            <a:endCxn id="121" idx="1"/>
          </p:cNvCxnSpPr>
          <p:nvPr/>
        </p:nvCxnSpPr>
        <p:spPr>
          <a:xfrm flipH="1" rot="10800000">
            <a:off x="7331423" y="2641085"/>
            <a:ext cx="2294700" cy="27900"/>
          </a:xfrm>
          <a:prstGeom prst="straightConnector1">
            <a:avLst/>
          </a:prstGeom>
          <a:noFill/>
          <a:ln cap="flat" cmpd="sng" w="38100">
            <a:solidFill>
              <a:schemeClr val="dk1"/>
            </a:solidFill>
            <a:prstDash val="solid"/>
            <a:miter lim="8000"/>
            <a:headEnd len="sm" w="sm" type="none"/>
            <a:tailEnd len="med" w="med" type="triangle"/>
          </a:ln>
        </p:spPr>
      </p:cxnSp>
      <p:cxnSp>
        <p:nvCxnSpPr>
          <p:cNvPr id="129" name="Google Shape;129;p5"/>
          <p:cNvCxnSpPr/>
          <p:nvPr/>
        </p:nvCxnSpPr>
        <p:spPr>
          <a:xfrm>
            <a:off x="7331288" y="3656895"/>
            <a:ext cx="1639992" cy="609368"/>
          </a:xfrm>
          <a:prstGeom prst="straightConnector1">
            <a:avLst/>
          </a:prstGeom>
          <a:noFill/>
          <a:ln cap="flat" cmpd="sng" w="38100">
            <a:solidFill>
              <a:schemeClr val="dk1"/>
            </a:solidFill>
            <a:prstDash val="solid"/>
            <a:miter lim="8000"/>
            <a:headEnd len="sm" w="sm" type="none"/>
            <a:tailEnd len="med" w="med" type="triangle"/>
          </a:ln>
        </p:spPr>
      </p:cxnSp>
      <p:cxnSp>
        <p:nvCxnSpPr>
          <p:cNvPr id="130" name="Google Shape;130;p5"/>
          <p:cNvCxnSpPr>
            <a:endCxn id="120" idx="0"/>
          </p:cNvCxnSpPr>
          <p:nvPr/>
        </p:nvCxnSpPr>
        <p:spPr>
          <a:xfrm>
            <a:off x="6792192" y="3952218"/>
            <a:ext cx="950700" cy="1351800"/>
          </a:xfrm>
          <a:prstGeom prst="straightConnector1">
            <a:avLst/>
          </a:prstGeom>
          <a:noFill/>
          <a:ln cap="flat" cmpd="sng" w="38100">
            <a:solidFill>
              <a:schemeClr val="dk1"/>
            </a:solidFill>
            <a:prstDash val="solid"/>
            <a:miter lim="8000"/>
            <a:headEnd len="sm" w="sm" type="none"/>
            <a:tailEnd len="med" w="med" type="triangle"/>
          </a:ln>
        </p:spPr>
      </p:cxnSp>
      <p:cxnSp>
        <p:nvCxnSpPr>
          <p:cNvPr id="131" name="Google Shape;131;p5"/>
          <p:cNvCxnSpPr/>
          <p:nvPr/>
        </p:nvCxnSpPr>
        <p:spPr>
          <a:xfrm flipH="1">
            <a:off x="4549991" y="3945057"/>
            <a:ext cx="950731" cy="1351682"/>
          </a:xfrm>
          <a:prstGeom prst="straightConnector1">
            <a:avLst/>
          </a:prstGeom>
          <a:noFill/>
          <a:ln cap="flat" cmpd="sng" w="38100">
            <a:solidFill>
              <a:schemeClr val="dk1"/>
            </a:solidFill>
            <a:prstDash val="solid"/>
            <a:miter lim="8000"/>
            <a:headEnd len="sm" w="sm" type="none"/>
            <a:tailEnd len="med" w="med" type="triangle"/>
          </a:ln>
        </p:spPr>
      </p:cxnSp>
      <p:cxnSp>
        <p:nvCxnSpPr>
          <p:cNvPr id="132" name="Google Shape;132;p5"/>
          <p:cNvCxnSpPr/>
          <p:nvPr/>
        </p:nvCxnSpPr>
        <p:spPr>
          <a:xfrm flipH="1">
            <a:off x="3161804" y="3733264"/>
            <a:ext cx="1639992" cy="609368"/>
          </a:xfrm>
          <a:prstGeom prst="straightConnector1">
            <a:avLst/>
          </a:prstGeom>
          <a:noFill/>
          <a:ln cap="flat" cmpd="sng" w="38100">
            <a:solidFill>
              <a:schemeClr val="dk1"/>
            </a:solidFill>
            <a:prstDash val="solid"/>
            <a:miter lim="8000"/>
            <a:headEnd len="sm" w="sm" type="none"/>
            <a:tailEnd len="med" w="med" type="triangle"/>
          </a:ln>
        </p:spPr>
      </p:cxnSp>
      <p:cxnSp>
        <p:nvCxnSpPr>
          <p:cNvPr id="133" name="Google Shape;133;p5"/>
          <p:cNvCxnSpPr/>
          <p:nvPr/>
        </p:nvCxnSpPr>
        <p:spPr>
          <a:xfrm flipH="1">
            <a:off x="2911688" y="2655020"/>
            <a:ext cx="1890108" cy="36865"/>
          </a:xfrm>
          <a:prstGeom prst="straightConnector1">
            <a:avLst/>
          </a:prstGeom>
          <a:noFill/>
          <a:ln cap="flat" cmpd="sng" w="38100">
            <a:solidFill>
              <a:schemeClr val="dk1"/>
            </a:solidFill>
            <a:prstDash val="solid"/>
            <a:miter lim="8000"/>
            <a:headEnd len="sm" w="sm" type="none"/>
            <a:tailEnd len="med" w="med" type="triangle"/>
          </a:ln>
        </p:spPr>
      </p:cxnSp>
      <p:cxnSp>
        <p:nvCxnSpPr>
          <p:cNvPr id="134" name="Google Shape;134;p5"/>
          <p:cNvCxnSpPr/>
          <p:nvPr/>
        </p:nvCxnSpPr>
        <p:spPr>
          <a:xfrm rot="10800000">
            <a:off x="4064001" y="1545956"/>
            <a:ext cx="823208" cy="590883"/>
          </a:xfrm>
          <a:prstGeom prst="straightConnector1">
            <a:avLst/>
          </a:prstGeom>
          <a:noFill/>
          <a:ln cap="flat" cmpd="sng" w="38100">
            <a:solidFill>
              <a:schemeClr val="dk1"/>
            </a:solidFill>
            <a:prstDash val="solid"/>
            <a:miter lim="8000"/>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8"/>
          <p:cNvSpPr txBox="1"/>
          <p:nvPr/>
        </p:nvSpPr>
        <p:spPr>
          <a:xfrm>
            <a:off x="3736258" y="114011"/>
            <a:ext cx="4719484"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GB" sz="2800" u="none" cap="none" strike="noStrike">
                <a:solidFill>
                  <a:schemeClr val="dk1"/>
                </a:solidFill>
              </a:rPr>
              <a:t>What are we planting?</a:t>
            </a:r>
            <a:endParaRPr b="1" i="0" sz="1400" u="none" cap="none" strike="noStrike">
              <a:solidFill>
                <a:srgbClr val="000000"/>
              </a:solidFill>
            </a:endParaRPr>
          </a:p>
        </p:txBody>
      </p:sp>
      <p:sp>
        <p:nvSpPr>
          <p:cNvPr id="140" name="Google Shape;140;p8"/>
          <p:cNvSpPr txBox="1"/>
          <p:nvPr/>
        </p:nvSpPr>
        <p:spPr>
          <a:xfrm>
            <a:off x="4588551" y="750797"/>
            <a:ext cx="301489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Hedgerow plants:</a:t>
            </a:r>
            <a:endParaRPr b="0" i="0" sz="1400" u="none" cap="none" strike="noStrike">
              <a:solidFill>
                <a:srgbClr val="000000"/>
              </a:solidFill>
              <a:latin typeface="Arial"/>
              <a:ea typeface="Arial"/>
              <a:cs typeface="Arial"/>
              <a:sym typeface="Arial"/>
            </a:endParaRPr>
          </a:p>
        </p:txBody>
      </p:sp>
      <p:sp>
        <p:nvSpPr>
          <p:cNvPr id="141" name="Google Shape;141;p8"/>
          <p:cNvSpPr txBox="1"/>
          <p:nvPr/>
        </p:nvSpPr>
        <p:spPr>
          <a:xfrm>
            <a:off x="-600554" y="1646302"/>
            <a:ext cx="301489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Hawthorn</a:t>
            </a:r>
            <a:endParaRPr b="0" i="0" sz="1400" u="none" cap="none" strike="noStrike">
              <a:solidFill>
                <a:srgbClr val="000000"/>
              </a:solidFill>
              <a:latin typeface="Arial"/>
              <a:ea typeface="Arial"/>
              <a:cs typeface="Arial"/>
              <a:sym typeface="Arial"/>
            </a:endParaRPr>
          </a:p>
        </p:txBody>
      </p:sp>
      <p:sp>
        <p:nvSpPr>
          <p:cNvPr id="142" name="Google Shape;142;p8"/>
          <p:cNvSpPr txBox="1"/>
          <p:nvPr/>
        </p:nvSpPr>
        <p:spPr>
          <a:xfrm>
            <a:off x="-478599" y="3302169"/>
            <a:ext cx="301489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Blackthorn</a:t>
            </a:r>
            <a:endParaRPr b="0" i="0" sz="1400" u="none" cap="none" strike="noStrike">
              <a:solidFill>
                <a:srgbClr val="000000"/>
              </a:solidFill>
              <a:latin typeface="Arial"/>
              <a:ea typeface="Arial"/>
              <a:cs typeface="Arial"/>
              <a:sym typeface="Arial"/>
            </a:endParaRPr>
          </a:p>
        </p:txBody>
      </p:sp>
      <p:sp>
        <p:nvSpPr>
          <p:cNvPr id="143" name="Google Shape;143;p8"/>
          <p:cNvSpPr txBox="1"/>
          <p:nvPr/>
        </p:nvSpPr>
        <p:spPr>
          <a:xfrm>
            <a:off x="4588551" y="1545385"/>
            <a:ext cx="301489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Hazel</a:t>
            </a:r>
            <a:endParaRPr b="0" i="0" sz="1400" u="none" cap="none" strike="noStrike">
              <a:solidFill>
                <a:srgbClr val="000000"/>
              </a:solidFill>
              <a:latin typeface="Arial"/>
              <a:ea typeface="Arial"/>
              <a:cs typeface="Arial"/>
              <a:sym typeface="Arial"/>
            </a:endParaRPr>
          </a:p>
        </p:txBody>
      </p:sp>
      <p:sp>
        <p:nvSpPr>
          <p:cNvPr id="144" name="Google Shape;144;p8"/>
          <p:cNvSpPr txBox="1"/>
          <p:nvPr/>
        </p:nvSpPr>
        <p:spPr>
          <a:xfrm>
            <a:off x="4730756" y="3249747"/>
            <a:ext cx="301489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Field maple</a:t>
            </a:r>
            <a:endParaRPr b="0" i="0" sz="1400" u="none" cap="none" strike="noStrike">
              <a:solidFill>
                <a:srgbClr val="000000"/>
              </a:solidFill>
              <a:latin typeface="Arial"/>
              <a:ea typeface="Arial"/>
              <a:cs typeface="Arial"/>
              <a:sym typeface="Arial"/>
            </a:endParaRPr>
          </a:p>
        </p:txBody>
      </p:sp>
      <p:sp>
        <p:nvSpPr>
          <p:cNvPr id="145" name="Google Shape;145;p8"/>
          <p:cNvSpPr txBox="1"/>
          <p:nvPr/>
        </p:nvSpPr>
        <p:spPr>
          <a:xfrm>
            <a:off x="-676879" y="5192159"/>
            <a:ext cx="301489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Crab apple</a:t>
            </a:r>
            <a:endParaRPr b="0" i="0" sz="1400" u="none" cap="none" strike="noStrike">
              <a:solidFill>
                <a:srgbClr val="000000"/>
              </a:solidFill>
              <a:latin typeface="Arial"/>
              <a:ea typeface="Arial"/>
              <a:cs typeface="Arial"/>
              <a:sym typeface="Arial"/>
            </a:endParaRPr>
          </a:p>
        </p:txBody>
      </p:sp>
      <p:sp>
        <p:nvSpPr>
          <p:cNvPr id="146" name="Google Shape;146;p8"/>
          <p:cNvSpPr txBox="1"/>
          <p:nvPr/>
        </p:nvSpPr>
        <p:spPr>
          <a:xfrm>
            <a:off x="7419923" y="5200095"/>
            <a:ext cx="3074412"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Dogwood</a:t>
            </a:r>
            <a:endParaRPr b="0" i="0" sz="1400" u="none" cap="none" strike="noStrike">
              <a:solidFill>
                <a:srgbClr val="000000"/>
              </a:solidFill>
              <a:latin typeface="Arial"/>
              <a:ea typeface="Arial"/>
              <a:cs typeface="Arial"/>
              <a:sym typeface="Arial"/>
            </a:endParaRPr>
          </a:p>
        </p:txBody>
      </p:sp>
      <p:sp>
        <p:nvSpPr>
          <p:cNvPr id="147" name="Google Shape;147;p8"/>
          <p:cNvSpPr txBox="1"/>
          <p:nvPr/>
        </p:nvSpPr>
        <p:spPr>
          <a:xfrm>
            <a:off x="3518015" y="5143843"/>
            <a:ext cx="3014898" cy="18466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Dog rose</a:t>
            </a:r>
            <a:endParaRPr b="0" i="0" sz="1400" u="none" cap="none" strike="noStrike">
              <a:solidFill>
                <a:srgbClr val="000000"/>
              </a:solidFill>
              <a:latin typeface="Arial"/>
              <a:ea typeface="Arial"/>
              <a:cs typeface="Arial"/>
              <a:sym typeface="Arial"/>
            </a:endParaRPr>
          </a:p>
        </p:txBody>
      </p:sp>
      <p:pic>
        <p:nvPicPr>
          <p:cNvPr id="148" name="Google Shape;148;p8"/>
          <p:cNvPicPr preferRelativeResize="0"/>
          <p:nvPr/>
        </p:nvPicPr>
        <p:blipFill rotWithShape="1">
          <a:blip r:embed="rId3">
            <a:alphaModFix/>
          </a:blip>
          <a:srcRect b="0" l="0" r="0" t="0"/>
          <a:stretch/>
        </p:blipFill>
        <p:spPr>
          <a:xfrm>
            <a:off x="2272139" y="1326028"/>
            <a:ext cx="2491754" cy="1401852"/>
          </a:xfrm>
          <a:prstGeom prst="rect">
            <a:avLst/>
          </a:prstGeom>
          <a:noFill/>
          <a:ln>
            <a:noFill/>
          </a:ln>
        </p:spPr>
      </p:pic>
      <p:pic>
        <p:nvPicPr>
          <p:cNvPr id="149" name="Google Shape;149;p8"/>
          <p:cNvPicPr preferRelativeResize="0"/>
          <p:nvPr/>
        </p:nvPicPr>
        <p:blipFill rotWithShape="1">
          <a:blip r:embed="rId4">
            <a:alphaModFix/>
          </a:blip>
          <a:srcRect b="0" l="0" r="0" t="0"/>
          <a:stretch/>
        </p:blipFill>
        <p:spPr>
          <a:xfrm>
            <a:off x="2272139" y="3007569"/>
            <a:ext cx="2491753" cy="1401852"/>
          </a:xfrm>
          <a:prstGeom prst="rect">
            <a:avLst/>
          </a:prstGeom>
          <a:noFill/>
          <a:ln>
            <a:noFill/>
          </a:ln>
        </p:spPr>
      </p:pic>
      <p:pic>
        <p:nvPicPr>
          <p:cNvPr id="150" name="Google Shape;150;p8"/>
          <p:cNvPicPr preferRelativeResize="0"/>
          <p:nvPr/>
        </p:nvPicPr>
        <p:blipFill rotWithShape="1">
          <a:blip r:embed="rId5">
            <a:alphaModFix/>
          </a:blip>
          <a:srcRect b="0" l="0" r="0" t="0"/>
          <a:stretch/>
        </p:blipFill>
        <p:spPr>
          <a:xfrm>
            <a:off x="7407236" y="1359001"/>
            <a:ext cx="2465070" cy="1386840"/>
          </a:xfrm>
          <a:prstGeom prst="rect">
            <a:avLst/>
          </a:prstGeom>
          <a:noFill/>
          <a:ln>
            <a:noFill/>
          </a:ln>
        </p:spPr>
      </p:pic>
      <p:pic>
        <p:nvPicPr>
          <p:cNvPr id="151" name="Google Shape;151;p8"/>
          <p:cNvPicPr preferRelativeResize="0"/>
          <p:nvPr/>
        </p:nvPicPr>
        <p:blipFill rotWithShape="1">
          <a:blip r:embed="rId6">
            <a:alphaModFix/>
          </a:blip>
          <a:srcRect b="0" l="0" r="0" t="0"/>
          <a:stretch/>
        </p:blipFill>
        <p:spPr>
          <a:xfrm>
            <a:off x="7428110" y="3078764"/>
            <a:ext cx="2465070" cy="1386840"/>
          </a:xfrm>
          <a:prstGeom prst="rect">
            <a:avLst/>
          </a:prstGeom>
          <a:noFill/>
          <a:ln>
            <a:noFill/>
          </a:ln>
        </p:spPr>
      </p:pic>
      <p:pic>
        <p:nvPicPr>
          <p:cNvPr id="152" name="Google Shape;152;p8"/>
          <p:cNvPicPr preferRelativeResize="0"/>
          <p:nvPr/>
        </p:nvPicPr>
        <p:blipFill rotWithShape="1">
          <a:blip r:embed="rId7">
            <a:alphaModFix/>
          </a:blip>
          <a:srcRect b="0" l="0" r="0" t="0"/>
          <a:stretch/>
        </p:blipFill>
        <p:spPr>
          <a:xfrm>
            <a:off x="1728470" y="4838552"/>
            <a:ext cx="2465070" cy="1386840"/>
          </a:xfrm>
          <a:prstGeom prst="rect">
            <a:avLst/>
          </a:prstGeom>
          <a:noFill/>
          <a:ln>
            <a:noFill/>
          </a:ln>
        </p:spPr>
      </p:pic>
      <p:pic>
        <p:nvPicPr>
          <p:cNvPr id="153" name="Google Shape;153;p8"/>
          <p:cNvPicPr preferRelativeResize="0"/>
          <p:nvPr/>
        </p:nvPicPr>
        <p:blipFill rotWithShape="1">
          <a:blip r:embed="rId8">
            <a:alphaModFix/>
          </a:blip>
          <a:srcRect b="0" l="0" r="0" t="0"/>
          <a:stretch/>
        </p:blipFill>
        <p:spPr>
          <a:xfrm>
            <a:off x="5722257" y="4776012"/>
            <a:ext cx="2465070" cy="1386840"/>
          </a:xfrm>
          <a:prstGeom prst="rect">
            <a:avLst/>
          </a:prstGeom>
          <a:noFill/>
          <a:ln>
            <a:noFill/>
          </a:ln>
        </p:spPr>
      </p:pic>
      <p:pic>
        <p:nvPicPr>
          <p:cNvPr id="154" name="Google Shape;154;p8"/>
          <p:cNvPicPr preferRelativeResize="0"/>
          <p:nvPr/>
        </p:nvPicPr>
        <p:blipFill rotWithShape="1">
          <a:blip r:embed="rId9">
            <a:alphaModFix/>
          </a:blip>
          <a:srcRect b="0" l="0" r="0" t="0"/>
          <a:stretch/>
        </p:blipFill>
        <p:spPr>
          <a:xfrm>
            <a:off x="9726930" y="4865921"/>
            <a:ext cx="2465070" cy="13868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0"/>
                                        </p:tgtEl>
                                        <p:attrNameLst>
                                          <p:attrName>style.visibility</p:attrName>
                                        </p:attrNameLst>
                                      </p:cBhvr>
                                      <p:to>
                                        <p:strVal val="visible"/>
                                      </p:to>
                                    </p:set>
                                    <p:anim calcmode="lin" valueType="num">
                                      <p:cBhvr additive="base">
                                        <p:cTn dur="500"/>
                                        <p:tgtEl>
                                          <p:spTgt spid="1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par>
                                <p:cTn fill="hold" nodeType="with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par>
                                <p:cTn fill="hold" nodeType="with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par>
                                <p:cTn fill="hold" nodeType="with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par>
                                <p:cTn fill="hold" nodeType="with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par>
                                <p:cTn fill="hold" nodeType="with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1000"/>
                                        <p:tgtEl>
                                          <p:spTgt spid="1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par>
                                <p:cTn fill="hold" nodeType="with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par>
                                <p:cTn fill="hold" nodeType="with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9"/>
          <p:cNvSpPr txBox="1"/>
          <p:nvPr/>
        </p:nvSpPr>
        <p:spPr>
          <a:xfrm>
            <a:off x="3736258" y="0"/>
            <a:ext cx="47196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GB" sz="3600" u="none" cap="none" strike="noStrike">
                <a:solidFill>
                  <a:schemeClr val="dk1"/>
                </a:solidFill>
                <a:latin typeface="Arial"/>
                <a:ea typeface="Arial"/>
                <a:cs typeface="Arial"/>
                <a:sym typeface="Arial"/>
              </a:rPr>
              <a:t>How we are planting?</a:t>
            </a:r>
            <a:endParaRPr b="0" i="0" sz="1400" u="none" cap="none" strike="noStrike">
              <a:solidFill>
                <a:srgbClr val="000000"/>
              </a:solidFill>
              <a:latin typeface="Arial"/>
              <a:ea typeface="Arial"/>
              <a:cs typeface="Arial"/>
              <a:sym typeface="Arial"/>
            </a:endParaRPr>
          </a:p>
        </p:txBody>
      </p:sp>
      <p:sp>
        <p:nvSpPr>
          <p:cNvPr id="160" name="Google Shape;160;p9"/>
          <p:cNvSpPr txBox="1"/>
          <p:nvPr/>
        </p:nvSpPr>
        <p:spPr>
          <a:xfrm>
            <a:off x="935434" y="1196809"/>
            <a:ext cx="22650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St</a:t>
            </a:r>
            <a:r>
              <a:rPr lang="en-GB" sz="2400">
                <a:solidFill>
                  <a:schemeClr val="dk1"/>
                </a:solidFill>
              </a:rPr>
              <a:t>akers</a:t>
            </a:r>
            <a:r>
              <a:rPr b="0" i="0" lang="en-GB" sz="24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61" name="Google Shape;161;p9"/>
          <p:cNvSpPr txBox="1"/>
          <p:nvPr/>
        </p:nvSpPr>
        <p:spPr>
          <a:xfrm>
            <a:off x="3829454" y="1196809"/>
            <a:ext cx="226654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GB" sz="2400">
                <a:solidFill>
                  <a:schemeClr val="dk1"/>
                </a:solidFill>
              </a:rPr>
              <a:t>D</a:t>
            </a:r>
            <a:r>
              <a:rPr b="0" i="0" lang="en-GB" sz="2400" u="none" cap="none" strike="noStrike">
                <a:solidFill>
                  <a:schemeClr val="dk1"/>
                </a:solidFill>
                <a:latin typeface="Arial"/>
                <a:ea typeface="Arial"/>
                <a:cs typeface="Arial"/>
                <a:sym typeface="Arial"/>
              </a:rPr>
              <a:t>iggers</a:t>
            </a:r>
            <a:endParaRPr b="0" i="0" sz="1400" u="none" cap="none" strike="noStrike">
              <a:solidFill>
                <a:srgbClr val="000000"/>
              </a:solidFill>
              <a:latin typeface="Arial"/>
              <a:ea typeface="Arial"/>
              <a:cs typeface="Arial"/>
              <a:sym typeface="Arial"/>
            </a:endParaRPr>
          </a:p>
        </p:txBody>
      </p:sp>
      <p:sp>
        <p:nvSpPr>
          <p:cNvPr id="162" name="Google Shape;162;p9"/>
          <p:cNvSpPr txBox="1"/>
          <p:nvPr/>
        </p:nvSpPr>
        <p:spPr>
          <a:xfrm>
            <a:off x="6546559" y="1196809"/>
            <a:ext cx="226654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GB" sz="2400">
                <a:solidFill>
                  <a:schemeClr val="dk1"/>
                </a:solidFill>
              </a:rPr>
              <a:t>P</a:t>
            </a:r>
            <a:r>
              <a:rPr b="0" i="0" lang="en-GB" sz="2400" u="none" cap="none" strike="noStrike">
                <a:solidFill>
                  <a:schemeClr val="dk1"/>
                </a:solidFill>
                <a:latin typeface="Arial"/>
                <a:ea typeface="Arial"/>
                <a:cs typeface="Arial"/>
                <a:sym typeface="Arial"/>
              </a:rPr>
              <a:t>lanters</a:t>
            </a:r>
            <a:endParaRPr b="0" i="0" sz="1400" u="none" cap="none" strike="noStrike">
              <a:solidFill>
                <a:srgbClr val="000000"/>
              </a:solidFill>
              <a:latin typeface="Arial"/>
              <a:ea typeface="Arial"/>
              <a:cs typeface="Arial"/>
              <a:sym typeface="Arial"/>
            </a:endParaRPr>
          </a:p>
        </p:txBody>
      </p:sp>
      <p:sp>
        <p:nvSpPr>
          <p:cNvPr id="163" name="Google Shape;163;p9"/>
          <p:cNvSpPr txBox="1"/>
          <p:nvPr/>
        </p:nvSpPr>
        <p:spPr>
          <a:xfrm>
            <a:off x="9145579" y="1178422"/>
            <a:ext cx="2266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GB" sz="2400">
                <a:solidFill>
                  <a:schemeClr val="dk1"/>
                </a:solidFill>
              </a:rPr>
              <a:t>Protectors </a:t>
            </a:r>
            <a:endParaRPr sz="2400">
              <a:solidFill>
                <a:schemeClr val="dk1"/>
              </a:solidFill>
            </a:endParaRPr>
          </a:p>
        </p:txBody>
      </p:sp>
      <p:pic>
        <p:nvPicPr>
          <p:cNvPr descr="A picture containing outdoor, tree, sky, grass&#10;&#10;Description automatically generated" id="164" name="Google Shape;164;p9"/>
          <p:cNvPicPr preferRelativeResize="0"/>
          <p:nvPr/>
        </p:nvPicPr>
        <p:blipFill rotWithShape="1">
          <a:blip r:embed="rId3">
            <a:alphaModFix/>
          </a:blip>
          <a:srcRect b="0" l="0" r="0" t="0"/>
          <a:stretch/>
        </p:blipFill>
        <p:spPr>
          <a:xfrm>
            <a:off x="179720" y="1843666"/>
            <a:ext cx="3556538" cy="1728873"/>
          </a:xfrm>
          <a:prstGeom prst="rect">
            <a:avLst/>
          </a:prstGeom>
          <a:noFill/>
          <a:ln>
            <a:noFill/>
          </a:ln>
        </p:spPr>
      </p:pic>
      <p:sp>
        <p:nvSpPr>
          <p:cNvPr id="165" name="Google Shape;165;p9"/>
          <p:cNvSpPr txBox="1"/>
          <p:nvPr/>
        </p:nvSpPr>
        <p:spPr>
          <a:xfrm>
            <a:off x="156025" y="3757725"/>
            <a:ext cx="3603900" cy="23088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400"/>
              <a:buFont typeface="Arial"/>
              <a:buChar char="•"/>
            </a:pPr>
            <a:r>
              <a:rPr b="0" i="0" lang="en-GB" sz="2400" u="none" cap="none" strike="noStrike">
                <a:solidFill>
                  <a:schemeClr val="dk1"/>
                </a:solidFill>
                <a:latin typeface="Arial"/>
                <a:ea typeface="Arial"/>
                <a:cs typeface="Arial"/>
                <a:sym typeface="Arial"/>
              </a:rPr>
              <a:t>Bamboo s</a:t>
            </a:r>
            <a:r>
              <a:rPr lang="en-GB" sz="2400">
                <a:solidFill>
                  <a:schemeClr val="dk1"/>
                </a:solidFill>
              </a:rPr>
              <a:t>takes mark</a:t>
            </a:r>
            <a:r>
              <a:rPr b="0" i="0" lang="en-GB" sz="2400" u="none" cap="none" strike="noStrike">
                <a:solidFill>
                  <a:schemeClr val="dk1"/>
                </a:solidFill>
                <a:latin typeface="Arial"/>
                <a:ea typeface="Arial"/>
                <a:cs typeface="Arial"/>
                <a:sym typeface="Arial"/>
              </a:rPr>
              <a:t> where </a:t>
            </a:r>
            <a:r>
              <a:rPr lang="en-GB" sz="2400">
                <a:solidFill>
                  <a:schemeClr val="dk1"/>
                </a:solidFill>
              </a:rPr>
              <a:t>trees</a:t>
            </a:r>
            <a:r>
              <a:rPr b="0" i="0" lang="en-GB" sz="2400" u="none" cap="none" strike="noStrike">
                <a:solidFill>
                  <a:schemeClr val="dk1"/>
                </a:solidFill>
                <a:latin typeface="Arial"/>
                <a:ea typeface="Arial"/>
                <a:cs typeface="Arial"/>
                <a:sym typeface="Arial"/>
              </a:rPr>
              <a:t> are to be planted </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None/>
            </a:pPr>
            <a:r>
              <a:t/>
            </a:r>
            <a:endParaRPr sz="2400">
              <a:solidFill>
                <a:schemeClr val="dk1"/>
              </a:solidFill>
            </a:endParaRPr>
          </a:p>
          <a:p>
            <a:pPr indent="-342900" lvl="0" marL="342900" marR="0" rtl="0" algn="l">
              <a:lnSpc>
                <a:spcPct val="100000"/>
              </a:lnSpc>
              <a:spcBef>
                <a:spcPts val="0"/>
              </a:spcBef>
              <a:spcAft>
                <a:spcPts val="0"/>
              </a:spcAft>
              <a:buClr>
                <a:schemeClr val="dk1"/>
              </a:buClr>
              <a:buSzPts val="2400"/>
              <a:buChar char="•"/>
            </a:pPr>
            <a:r>
              <a:rPr lang="en-GB" sz="2400">
                <a:solidFill>
                  <a:schemeClr val="dk1"/>
                </a:solidFill>
              </a:rPr>
              <a:t>Place every 30cm in 2 </a:t>
            </a:r>
            <a:r>
              <a:rPr lang="en-GB" sz="2400">
                <a:solidFill>
                  <a:schemeClr val="dk1"/>
                </a:solidFill>
              </a:rPr>
              <a:t>parallel</a:t>
            </a:r>
            <a:r>
              <a:rPr lang="en-GB" sz="2400">
                <a:solidFill>
                  <a:schemeClr val="dk1"/>
                </a:solidFill>
              </a:rPr>
              <a:t> lines.</a:t>
            </a:r>
            <a:endParaRPr sz="2400">
              <a:solidFill>
                <a:schemeClr val="dk1"/>
              </a:solidFill>
            </a:endParaRPr>
          </a:p>
        </p:txBody>
      </p:sp>
      <p:pic>
        <p:nvPicPr>
          <p:cNvPr descr="How to plant, grow and care for hedging plants - Jackson's Nurseries" id="166" name="Google Shape;166;p9"/>
          <p:cNvPicPr preferRelativeResize="0"/>
          <p:nvPr/>
        </p:nvPicPr>
        <p:blipFill rotWithShape="1">
          <a:blip r:embed="rId4">
            <a:alphaModFix/>
          </a:blip>
          <a:srcRect b="0" l="0" r="0" t="0"/>
          <a:stretch/>
        </p:blipFill>
        <p:spPr>
          <a:xfrm>
            <a:off x="3829454" y="1843666"/>
            <a:ext cx="2590800" cy="1762125"/>
          </a:xfrm>
          <a:prstGeom prst="rect">
            <a:avLst/>
          </a:prstGeom>
          <a:noFill/>
          <a:ln>
            <a:noFill/>
          </a:ln>
        </p:spPr>
      </p:pic>
      <p:sp>
        <p:nvSpPr>
          <p:cNvPr id="167" name="Google Shape;167;p9"/>
          <p:cNvSpPr txBox="1"/>
          <p:nvPr/>
        </p:nvSpPr>
        <p:spPr>
          <a:xfrm>
            <a:off x="3644763" y="3911655"/>
            <a:ext cx="2775600" cy="25242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400"/>
              <a:buFont typeface="Arial"/>
              <a:buChar char="•"/>
            </a:pPr>
            <a:r>
              <a:rPr lang="en-GB" sz="2400">
                <a:solidFill>
                  <a:schemeClr val="dk1"/>
                </a:solidFill>
              </a:rPr>
              <a:t>Create holes the depth of the spade, keeping ahead of the planters.</a:t>
            </a:r>
            <a:endParaRPr sz="2400">
              <a:solidFill>
                <a:schemeClr val="dk1"/>
              </a:solidFill>
            </a:endParaRPr>
          </a:p>
          <a:p>
            <a:pPr indent="0" lvl="0" marL="0" marR="0" rtl="0" algn="l">
              <a:lnSpc>
                <a:spcPct val="100000"/>
              </a:lnSpc>
              <a:spcBef>
                <a:spcPts val="0"/>
              </a:spcBef>
              <a:spcAft>
                <a:spcPts val="0"/>
              </a:spcAft>
              <a:buNone/>
            </a:pPr>
            <a:r>
              <a:t/>
            </a:r>
            <a:endParaRPr sz="2400">
              <a:solidFill>
                <a:schemeClr val="dk1"/>
              </a:solidFil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lant a Bare-Root Hedge - BBC Gardeners World Magazine" id="168" name="Google Shape;168;p9"/>
          <p:cNvPicPr preferRelativeResize="0"/>
          <p:nvPr/>
        </p:nvPicPr>
        <p:blipFill rotWithShape="1">
          <a:blip r:embed="rId5">
            <a:alphaModFix/>
          </a:blip>
          <a:srcRect b="0" l="0" r="0" t="0"/>
          <a:stretch/>
        </p:blipFill>
        <p:spPr>
          <a:xfrm>
            <a:off x="6526204" y="1843666"/>
            <a:ext cx="2619375" cy="1743075"/>
          </a:xfrm>
          <a:prstGeom prst="rect">
            <a:avLst/>
          </a:prstGeom>
          <a:noFill/>
          <a:ln>
            <a:noFill/>
          </a:ln>
        </p:spPr>
      </p:pic>
      <p:sp>
        <p:nvSpPr>
          <p:cNvPr id="169" name="Google Shape;169;p9"/>
          <p:cNvSpPr txBox="1"/>
          <p:nvPr/>
        </p:nvSpPr>
        <p:spPr>
          <a:xfrm>
            <a:off x="6450341" y="3892605"/>
            <a:ext cx="2695200" cy="23088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400"/>
              <a:buFont typeface="Arial"/>
              <a:buChar char="•"/>
            </a:pPr>
            <a:r>
              <a:rPr lang="en-GB" sz="2400">
                <a:solidFill>
                  <a:schemeClr val="dk1"/>
                </a:solidFill>
              </a:rPr>
              <a:t>Select plants</a:t>
            </a:r>
            <a:endParaRPr/>
          </a:p>
          <a:p>
            <a:pPr indent="-342900" lvl="0" marL="342900" marR="0" rtl="0" algn="l">
              <a:lnSpc>
                <a:spcPct val="100000"/>
              </a:lnSpc>
              <a:spcBef>
                <a:spcPts val="0"/>
              </a:spcBef>
              <a:spcAft>
                <a:spcPts val="0"/>
              </a:spcAft>
              <a:buClr>
                <a:schemeClr val="dk1"/>
              </a:buClr>
              <a:buSzPts val="2400"/>
              <a:buFont typeface="Arial"/>
              <a:buChar char="•"/>
            </a:pPr>
            <a:r>
              <a:rPr lang="en-GB" sz="2400">
                <a:solidFill>
                  <a:schemeClr val="dk1"/>
                </a:solidFill>
              </a:rPr>
              <a:t>Place</a:t>
            </a:r>
            <a:r>
              <a:rPr b="0" i="0" lang="en-GB" sz="2400" u="none" cap="none" strike="noStrike">
                <a:solidFill>
                  <a:schemeClr val="dk1"/>
                </a:solidFill>
                <a:latin typeface="Arial"/>
                <a:ea typeface="Arial"/>
                <a:cs typeface="Arial"/>
                <a:sym typeface="Arial"/>
              </a:rPr>
              <a:t> in hole </a:t>
            </a:r>
            <a:r>
              <a:rPr lang="en-GB" sz="2400">
                <a:solidFill>
                  <a:schemeClr val="dk1"/>
                </a:solidFill>
              </a:rPr>
              <a:t>trimming roots if needed</a:t>
            </a:r>
            <a:endParaRPr b="0" i="0" sz="24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400"/>
              <a:buChar char="•"/>
            </a:pPr>
            <a:r>
              <a:rPr lang="en-GB" sz="2400">
                <a:solidFill>
                  <a:schemeClr val="dk1"/>
                </a:solidFill>
              </a:rPr>
              <a:t>Heel them in securely</a:t>
            </a:r>
            <a:endParaRPr sz="2400">
              <a:solidFill>
                <a:schemeClr val="dk1"/>
              </a:solidFill>
            </a:endParaRPr>
          </a:p>
        </p:txBody>
      </p:sp>
      <p:pic>
        <p:nvPicPr>
          <p:cNvPr descr="Stark® Tree Guards - Stark Bro's" id="170" name="Google Shape;170;p9"/>
          <p:cNvPicPr preferRelativeResize="0"/>
          <p:nvPr/>
        </p:nvPicPr>
        <p:blipFill rotWithShape="1">
          <a:blip r:embed="rId6">
            <a:alphaModFix/>
          </a:blip>
          <a:srcRect b="0" l="0" r="0" t="0"/>
          <a:stretch/>
        </p:blipFill>
        <p:spPr>
          <a:xfrm>
            <a:off x="9416875" y="1843675"/>
            <a:ext cx="2266550" cy="1948400"/>
          </a:xfrm>
          <a:prstGeom prst="rect">
            <a:avLst/>
          </a:prstGeom>
          <a:noFill/>
          <a:ln>
            <a:noFill/>
          </a:ln>
        </p:spPr>
      </p:pic>
      <p:sp>
        <p:nvSpPr>
          <p:cNvPr id="171" name="Google Shape;171;p9"/>
          <p:cNvSpPr txBox="1"/>
          <p:nvPr/>
        </p:nvSpPr>
        <p:spPr>
          <a:xfrm>
            <a:off x="9299000" y="3605799"/>
            <a:ext cx="2502300" cy="2709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400"/>
              <a:buFont typeface="Arial"/>
              <a:buChar char="•"/>
            </a:pPr>
            <a:r>
              <a:rPr b="0" i="0" lang="en-GB" sz="2400" u="none" cap="none" strike="noStrike">
                <a:solidFill>
                  <a:schemeClr val="dk1"/>
                </a:solidFill>
                <a:latin typeface="Arial"/>
                <a:ea typeface="Arial"/>
                <a:cs typeface="Arial"/>
                <a:sym typeface="Arial"/>
              </a:rPr>
              <a:t>Spiral around from the base to protect from deer/rabbits</a:t>
            </a:r>
            <a:endParaRPr sz="2400">
              <a:solidFill>
                <a:schemeClr val="dk1"/>
              </a:solidFill>
            </a:endParaRPr>
          </a:p>
          <a:p>
            <a:pPr indent="-342900" lvl="0" marL="342900" marR="0" rtl="0" algn="l">
              <a:lnSpc>
                <a:spcPct val="100000"/>
              </a:lnSpc>
              <a:spcBef>
                <a:spcPts val="0"/>
              </a:spcBef>
              <a:spcAft>
                <a:spcPts val="0"/>
              </a:spcAft>
              <a:buClr>
                <a:schemeClr val="dk1"/>
              </a:buClr>
              <a:buSzPts val="2400"/>
              <a:buChar char="•"/>
            </a:pPr>
            <a:r>
              <a:rPr lang="en-GB" sz="2400">
                <a:solidFill>
                  <a:schemeClr val="dk1"/>
                </a:solidFill>
              </a:rPr>
              <a:t>Stays for 3 - 5 </a:t>
            </a:r>
            <a:r>
              <a:rPr lang="en-GB" sz="2400">
                <a:solidFill>
                  <a:schemeClr val="dk1"/>
                </a:solidFill>
              </a:rPr>
              <a:t>years</a:t>
            </a:r>
            <a:endParaRPr sz="2400">
              <a:solidFill>
                <a:schemeClr val="dk1"/>
              </a:solidFill>
            </a:endParaRPr>
          </a:p>
        </p:txBody>
      </p:sp>
      <p:sp>
        <p:nvSpPr>
          <p:cNvPr id="172" name="Google Shape;172;p9"/>
          <p:cNvSpPr txBox="1"/>
          <p:nvPr/>
        </p:nvSpPr>
        <p:spPr>
          <a:xfrm>
            <a:off x="-62" y="6386211"/>
            <a:ext cx="115506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Planting ratio: </a:t>
            </a:r>
            <a:r>
              <a:rPr b="1" i="0" lang="en-GB" sz="2400" u="none" cap="none" strike="noStrike">
                <a:solidFill>
                  <a:schemeClr val="dk1"/>
                </a:solidFill>
                <a:latin typeface="Arial"/>
                <a:ea typeface="Arial"/>
                <a:cs typeface="Arial"/>
                <a:sym typeface="Arial"/>
              </a:rPr>
              <a:t>60% </a:t>
            </a:r>
            <a:r>
              <a:rPr b="0" i="0" lang="en-GB" sz="2400" u="none" cap="none" strike="noStrike">
                <a:solidFill>
                  <a:schemeClr val="dk1"/>
                </a:solidFill>
                <a:latin typeface="Arial"/>
                <a:ea typeface="Arial"/>
                <a:cs typeface="Arial"/>
                <a:sym typeface="Arial"/>
              </a:rPr>
              <a:t>hawthorn, </a:t>
            </a:r>
            <a:r>
              <a:rPr b="1" i="0" lang="en-GB" sz="2400" u="none" cap="none" strike="noStrike">
                <a:solidFill>
                  <a:schemeClr val="dk1"/>
                </a:solidFill>
                <a:latin typeface="Arial"/>
                <a:ea typeface="Arial"/>
                <a:cs typeface="Arial"/>
                <a:sym typeface="Arial"/>
              </a:rPr>
              <a:t>40% </a:t>
            </a:r>
            <a:r>
              <a:rPr lang="en-GB" sz="2400">
                <a:solidFill>
                  <a:schemeClr val="dk1"/>
                </a:solidFill>
              </a:rPr>
              <a:t>mixed </a:t>
            </a:r>
            <a:r>
              <a:rPr b="0" i="0" lang="en-GB" sz="2400" u="none" cap="none" strike="noStrike">
                <a:solidFill>
                  <a:schemeClr val="dk1"/>
                </a:solidFill>
                <a:latin typeface="Arial"/>
                <a:ea typeface="Arial"/>
                <a:cs typeface="Arial"/>
                <a:sym typeface="Arial"/>
              </a:rPr>
              <a:t>species, </a:t>
            </a:r>
            <a:r>
              <a:rPr b="1" i="0" lang="en-GB" sz="2400" u="none" cap="none" strike="noStrike">
                <a:solidFill>
                  <a:schemeClr val="dk1"/>
                </a:solidFill>
                <a:latin typeface="Arial"/>
                <a:ea typeface="Arial"/>
                <a:cs typeface="Arial"/>
                <a:sym typeface="Arial"/>
              </a:rPr>
              <a:t>1 </a:t>
            </a:r>
            <a:r>
              <a:rPr lang="en-GB" sz="2400">
                <a:solidFill>
                  <a:schemeClr val="dk1"/>
                </a:solidFill>
              </a:rPr>
              <a:t>full size t</a:t>
            </a:r>
            <a:r>
              <a:rPr b="0" i="0" lang="en-GB" sz="2400" u="none" cap="none" strike="noStrike">
                <a:solidFill>
                  <a:schemeClr val="dk1"/>
                </a:solidFill>
                <a:latin typeface="Arial"/>
                <a:ea typeface="Arial"/>
                <a:cs typeface="Arial"/>
                <a:sym typeface="Arial"/>
              </a:rPr>
              <a:t>ree every</a:t>
            </a:r>
            <a:r>
              <a:rPr b="1" i="0" lang="en-GB" sz="2400" u="none" cap="none" strike="noStrike">
                <a:solidFill>
                  <a:schemeClr val="dk1"/>
                </a:solidFill>
                <a:latin typeface="Arial"/>
                <a:ea typeface="Arial"/>
                <a:cs typeface="Arial"/>
                <a:sym typeface="Arial"/>
              </a:rPr>
              <a:t> 6</a:t>
            </a:r>
            <a:r>
              <a:rPr b="1" lang="en-GB" sz="2400">
                <a:solidFill>
                  <a:schemeClr val="dk1"/>
                </a:solidFill>
              </a:rPr>
              <a:t>-8 </a:t>
            </a:r>
            <a:r>
              <a:rPr b="0" i="0" lang="en-GB" sz="2400" u="none" cap="none" strike="noStrike">
                <a:solidFill>
                  <a:schemeClr val="dk1"/>
                </a:solidFill>
                <a:latin typeface="Arial"/>
                <a:ea typeface="Arial"/>
                <a:cs typeface="Arial"/>
                <a:sym typeface="Arial"/>
              </a:rPr>
              <a:t>metres</a:t>
            </a:r>
            <a:endParaRPr b="0" i="0" sz="1400" u="none" cap="none" strike="noStrike">
              <a:solidFill>
                <a:srgbClr val="000000"/>
              </a:solidFill>
              <a:latin typeface="Arial"/>
              <a:ea typeface="Arial"/>
              <a:cs typeface="Arial"/>
              <a:sym typeface="Arial"/>
            </a:endParaRPr>
          </a:p>
        </p:txBody>
      </p:sp>
      <p:sp>
        <p:nvSpPr>
          <p:cNvPr id="173" name="Google Shape;173;p9"/>
          <p:cNvSpPr txBox="1"/>
          <p:nvPr/>
        </p:nvSpPr>
        <p:spPr>
          <a:xfrm>
            <a:off x="4275238" y="646500"/>
            <a:ext cx="3000000" cy="554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lang="en-GB" sz="2400">
                <a:solidFill>
                  <a:schemeClr val="dk1"/>
                </a:solidFill>
              </a:rPr>
              <a:t>4 rotating roles:  </a:t>
            </a:r>
            <a:endParaRPr sz="24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500"/>
                                        <p:tgtEl>
                                          <p:spTgt spid="17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0"/>
          <p:cNvSpPr txBox="1"/>
          <p:nvPr/>
        </p:nvSpPr>
        <p:spPr>
          <a:xfrm>
            <a:off x="4220141" y="220157"/>
            <a:ext cx="3751718"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GB" sz="3600" u="none" cap="none" strike="noStrike">
                <a:solidFill>
                  <a:schemeClr val="dk1"/>
                </a:solidFill>
                <a:latin typeface="Arial"/>
                <a:ea typeface="Arial"/>
                <a:cs typeface="Arial"/>
                <a:sym typeface="Arial"/>
              </a:rPr>
              <a:t>How to be safe</a:t>
            </a:r>
            <a:endParaRPr b="0" i="0" sz="1400" u="none" cap="none" strike="noStrike">
              <a:solidFill>
                <a:srgbClr val="000000"/>
              </a:solidFill>
              <a:latin typeface="Arial"/>
              <a:ea typeface="Arial"/>
              <a:cs typeface="Arial"/>
              <a:sym typeface="Arial"/>
            </a:endParaRPr>
          </a:p>
        </p:txBody>
      </p:sp>
      <p:pic>
        <p:nvPicPr>
          <p:cNvPr descr="Premium Vector | Cup with hot tea. vector illustration" id="179" name="Google Shape;179;p10"/>
          <p:cNvPicPr preferRelativeResize="0"/>
          <p:nvPr/>
        </p:nvPicPr>
        <p:blipFill rotWithShape="1">
          <a:blip r:embed="rId3">
            <a:alphaModFix/>
          </a:blip>
          <a:srcRect b="0" l="0" r="0" t="0"/>
          <a:stretch/>
        </p:blipFill>
        <p:spPr>
          <a:xfrm>
            <a:off x="437890" y="1178558"/>
            <a:ext cx="1513523" cy="1513523"/>
          </a:xfrm>
          <a:prstGeom prst="rect">
            <a:avLst/>
          </a:prstGeom>
          <a:noFill/>
          <a:ln>
            <a:noFill/>
          </a:ln>
        </p:spPr>
      </p:pic>
      <p:pic>
        <p:nvPicPr>
          <p:cNvPr descr="Brown bamboo stick in sketch style isolated Vector Image" id="180" name="Google Shape;180;p10"/>
          <p:cNvPicPr preferRelativeResize="0"/>
          <p:nvPr/>
        </p:nvPicPr>
        <p:blipFill rotWithShape="1">
          <a:blip r:embed="rId4">
            <a:alphaModFix/>
          </a:blip>
          <a:srcRect b="11829" l="0" r="0" t="0"/>
          <a:stretch/>
        </p:blipFill>
        <p:spPr>
          <a:xfrm>
            <a:off x="1804352" y="957927"/>
            <a:ext cx="1851660" cy="1761114"/>
          </a:xfrm>
          <a:prstGeom prst="rect">
            <a:avLst/>
          </a:prstGeom>
          <a:noFill/>
          <a:ln>
            <a:noFill/>
          </a:ln>
        </p:spPr>
      </p:pic>
      <p:pic>
        <p:nvPicPr>
          <p:cNvPr descr="Warning Uneven Ground Sign | UK Safety Store" id="181" name="Google Shape;181;p10"/>
          <p:cNvPicPr preferRelativeResize="0"/>
          <p:nvPr/>
        </p:nvPicPr>
        <p:blipFill rotWithShape="1">
          <a:blip r:embed="rId5">
            <a:alphaModFix/>
          </a:blip>
          <a:srcRect b="0" l="0" r="0" t="0"/>
          <a:stretch/>
        </p:blipFill>
        <p:spPr>
          <a:xfrm>
            <a:off x="4217496" y="922541"/>
            <a:ext cx="1847850" cy="2466975"/>
          </a:xfrm>
          <a:prstGeom prst="rect">
            <a:avLst/>
          </a:prstGeom>
          <a:noFill/>
          <a:ln>
            <a:noFill/>
          </a:ln>
        </p:spPr>
      </p:pic>
      <p:pic>
        <p:nvPicPr>
          <p:cNvPr descr="Forks &amp; Spades | Child Sized Tools | Muddy Faces" id="182" name="Google Shape;182;p10"/>
          <p:cNvPicPr preferRelativeResize="0"/>
          <p:nvPr/>
        </p:nvPicPr>
        <p:blipFill rotWithShape="1">
          <a:blip r:embed="rId6">
            <a:alphaModFix/>
          </a:blip>
          <a:srcRect b="0" l="0" r="0" t="0"/>
          <a:stretch/>
        </p:blipFill>
        <p:spPr>
          <a:xfrm>
            <a:off x="6616454" y="1084465"/>
            <a:ext cx="2143125" cy="2143125"/>
          </a:xfrm>
          <a:prstGeom prst="rect">
            <a:avLst/>
          </a:prstGeom>
          <a:noFill/>
          <a:ln>
            <a:noFill/>
          </a:ln>
        </p:spPr>
      </p:pic>
      <p:pic>
        <p:nvPicPr>
          <p:cNvPr descr="Rose Thorn Prick Stock Photos, Pictures &amp; Royalty-Free Images - iStock" id="183" name="Google Shape;183;p10"/>
          <p:cNvPicPr preferRelativeResize="0"/>
          <p:nvPr/>
        </p:nvPicPr>
        <p:blipFill rotWithShape="1">
          <a:blip r:embed="rId7">
            <a:alphaModFix/>
          </a:blip>
          <a:srcRect b="0" l="0" r="0" t="0"/>
          <a:stretch/>
        </p:blipFill>
        <p:spPr>
          <a:xfrm>
            <a:off x="110807" y="4060825"/>
            <a:ext cx="2619375" cy="1743075"/>
          </a:xfrm>
          <a:prstGeom prst="rect">
            <a:avLst/>
          </a:prstGeom>
          <a:noFill/>
          <a:ln>
            <a:noFill/>
          </a:ln>
        </p:spPr>
      </p:pic>
      <p:pic>
        <p:nvPicPr>
          <p:cNvPr descr="World hand hygiene day: A reminder to wash your hands - SaTH" id="184" name="Google Shape;184;p10"/>
          <p:cNvPicPr preferRelativeResize="0"/>
          <p:nvPr/>
        </p:nvPicPr>
        <p:blipFill rotWithShape="1">
          <a:blip r:embed="rId8">
            <a:alphaModFix/>
          </a:blip>
          <a:srcRect b="0" l="0" r="0" t="0"/>
          <a:stretch/>
        </p:blipFill>
        <p:spPr>
          <a:xfrm>
            <a:off x="2937952" y="4060825"/>
            <a:ext cx="2628900" cy="1733550"/>
          </a:xfrm>
          <a:prstGeom prst="rect">
            <a:avLst/>
          </a:prstGeom>
          <a:noFill/>
          <a:ln>
            <a:noFill/>
          </a:ln>
        </p:spPr>
      </p:pic>
      <p:pic>
        <p:nvPicPr>
          <p:cNvPr descr="Mud Mile | Obstacles | Tough Mudder UK" id="185" name="Google Shape;185;p10"/>
          <p:cNvPicPr preferRelativeResize="0"/>
          <p:nvPr/>
        </p:nvPicPr>
        <p:blipFill rotWithShape="1">
          <a:blip r:embed="rId9">
            <a:alphaModFix/>
          </a:blip>
          <a:srcRect b="0" l="0" r="0" t="0"/>
          <a:stretch/>
        </p:blipFill>
        <p:spPr>
          <a:xfrm>
            <a:off x="6096000" y="3777932"/>
            <a:ext cx="2143125" cy="2143125"/>
          </a:xfrm>
          <a:prstGeom prst="rect">
            <a:avLst/>
          </a:prstGeom>
          <a:noFill/>
          <a:ln>
            <a:noFill/>
          </a:ln>
        </p:spPr>
      </p:pic>
      <p:pic>
        <p:nvPicPr>
          <p:cNvPr descr="Take a Break" id="186" name="Google Shape;186;p10"/>
          <p:cNvPicPr preferRelativeResize="0"/>
          <p:nvPr/>
        </p:nvPicPr>
        <p:blipFill rotWithShape="1">
          <a:blip r:embed="rId10">
            <a:alphaModFix/>
          </a:blip>
          <a:srcRect b="0" l="0" r="0" t="0"/>
          <a:stretch/>
        </p:blipFill>
        <p:spPr>
          <a:xfrm>
            <a:off x="8642668" y="4060825"/>
            <a:ext cx="2962275" cy="1543050"/>
          </a:xfrm>
          <a:prstGeom prst="rect">
            <a:avLst/>
          </a:prstGeom>
          <a:noFill/>
          <a:ln>
            <a:noFill/>
          </a:ln>
        </p:spPr>
      </p:pic>
      <p:pic>
        <p:nvPicPr>
          <p:cNvPr descr="Using Shovels In The Garden - Types Of Garden Shovels And Their Uses" id="187" name="Google Shape;187;p10"/>
          <p:cNvPicPr preferRelativeResize="0"/>
          <p:nvPr/>
        </p:nvPicPr>
        <p:blipFill rotWithShape="1">
          <a:blip r:embed="rId11">
            <a:alphaModFix/>
          </a:blip>
          <a:srcRect b="0" l="0" r="0" t="0"/>
          <a:stretch/>
        </p:blipFill>
        <p:spPr>
          <a:xfrm>
            <a:off x="8759579" y="1084465"/>
            <a:ext cx="3212717" cy="21379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500"/>
                                        <p:tgtEl>
                                          <p:spTgt spid="1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500"/>
                                        <p:tgtEl>
                                          <p:spTgt spid="1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2000"/>
                                        <p:tgtEl>
                                          <p:spTgt spid="1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500"/>
                                        <p:tgtEl>
                                          <p:spTgt spid="182"/>
                                        </p:tgtEl>
                                        <p:attrNameLst>
                                          <p:attrName>ppt_y</p:attrName>
                                        </p:attrNameLst>
                                      </p:cBhvr>
                                      <p:tavLst>
                                        <p:tav fmla="" tm="0">
                                          <p:val>
                                            <p:strVal val="#ppt_y+1"/>
                                          </p:val>
                                        </p:tav>
                                        <p:tav fmla="" tm="100000">
                                          <p:val>
                                            <p:strVal val="#ppt_y"/>
                                          </p:val>
                                        </p:tav>
                                      </p:tavLst>
                                    </p:anim>
                                  </p:childTnLst>
                                </p:cTn>
                              </p:par>
                              <p:par>
                                <p:cTn fill="hold" nodeType="with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500"/>
                                        <p:tgtEl>
                                          <p:spTgt spid="1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2000"/>
                                        <p:tgtEl>
                                          <p:spTgt spid="1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1822"/>
                                        <p:tgtEl>
                                          <p:spTgt spid="1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1"/>
          <p:cNvSpPr txBox="1"/>
          <p:nvPr/>
        </p:nvSpPr>
        <p:spPr>
          <a:xfrm>
            <a:off x="3413760" y="2584310"/>
            <a:ext cx="5599350"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GB" sz="5400" u="none" cap="none" strike="noStrike">
                <a:solidFill>
                  <a:schemeClr val="dk1"/>
                </a:solidFill>
                <a:latin typeface="Arial"/>
                <a:ea typeface="Arial"/>
                <a:cs typeface="Arial"/>
                <a:sym typeface="Arial"/>
              </a:rPr>
              <a:t>Are you ready?</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2"/>
                                        </p:tgtEl>
                                        <p:attrNameLst>
                                          <p:attrName>style.visibility</p:attrName>
                                        </p:attrNameLst>
                                      </p:cBhvr>
                                      <p:to>
                                        <p:strVal val="visible"/>
                                      </p:to>
                                    </p:set>
                                    <p:anim calcmode="lin" valueType="num">
                                      <p:cBhvr additive="base">
                                        <p:cTn dur="500"/>
                                        <p:tgtEl>
                                          <p:spTgt spid="192"/>
                                        </p:tgtEl>
                                        <p:attrNameLst>
                                          <p:attrName>ppt_w</p:attrName>
                                        </p:attrNameLst>
                                      </p:cBhvr>
                                      <p:tavLst>
                                        <p:tav fmla="" tm="0">
                                          <p:val>
                                            <p:strVal val="0"/>
                                          </p:val>
                                        </p:tav>
                                        <p:tav fmla="" tm="100000">
                                          <p:val>
                                            <p:strVal val="#ppt_w"/>
                                          </p:val>
                                        </p:tav>
                                      </p:tavLst>
                                    </p:anim>
                                    <p:anim calcmode="lin" valueType="num">
                                      <p:cBhvr additive="base">
                                        <p:cTn dur="500"/>
                                        <p:tgtEl>
                                          <p:spTgt spid="19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2023-01-14T22:53:26Z</dcterms:created>
  <dc:creator>Nizari, Shereen</dc:creator>
</cp:coreProperties>
</file>