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Encode Sans Black"/>
      <p:bold r:id="rId11"/>
    </p:embeddedFont>
    <p:embeddedFont>
      <p:font typeface="Open Sans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gmtLCKUywYvNTtDQPB7W1oDTOs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EncodeSansBlack-bold.fntdata"/><Relationship Id="rId10" Type="http://schemas.openxmlformats.org/officeDocument/2006/relationships/slide" Target="slides/slide6.xml"/><Relationship Id="rId13" Type="http://schemas.openxmlformats.org/officeDocument/2006/relationships/font" Target="fonts/OpenSans-bold.fntdata"/><Relationship Id="rId12" Type="http://schemas.openxmlformats.org/officeDocument/2006/relationships/font" Target="fonts/OpenSans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penSans-boldItalic.fntdata"/><Relationship Id="rId14" Type="http://schemas.openxmlformats.org/officeDocument/2006/relationships/font" Target="fonts/OpenSans-italic.fntdata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df21671856_0_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2df21671856_0_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df21671856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2df21671856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df21671856_0_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df21671856_0_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2df21671856_0_8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df21671856_0_1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df21671856_0_1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2df21671856_0_10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7"/>
          <p:cNvSpPr txBox="1"/>
          <p:nvPr>
            <p:ph idx="10" type="dt"/>
          </p:nvPr>
        </p:nvSpPr>
        <p:spPr>
          <a:xfrm>
            <a:off x="0" y="6593841"/>
            <a:ext cx="2743200" cy="260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1" type="ftr"/>
          </p:nvPr>
        </p:nvSpPr>
        <p:spPr>
          <a:xfrm>
            <a:off x="4038600" y="6593840"/>
            <a:ext cx="4114800" cy="260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2" type="sldNum"/>
          </p:nvPr>
        </p:nvSpPr>
        <p:spPr>
          <a:xfrm>
            <a:off x="9448800" y="6590030"/>
            <a:ext cx="2743200" cy="260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0" type="dt"/>
          </p:nvPr>
        </p:nvSpPr>
        <p:spPr>
          <a:xfrm>
            <a:off x="0" y="6593841"/>
            <a:ext cx="2743200" cy="260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1" type="ftr"/>
          </p:nvPr>
        </p:nvSpPr>
        <p:spPr>
          <a:xfrm>
            <a:off x="4038600" y="6593840"/>
            <a:ext cx="4114800" cy="260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9448800" y="6590030"/>
            <a:ext cx="2743200" cy="260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0" type="dt"/>
          </p:nvPr>
        </p:nvSpPr>
        <p:spPr>
          <a:xfrm>
            <a:off x="0" y="6593841"/>
            <a:ext cx="2743200" cy="260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1" type="ftr"/>
          </p:nvPr>
        </p:nvSpPr>
        <p:spPr>
          <a:xfrm>
            <a:off x="4038600" y="6593840"/>
            <a:ext cx="4114800" cy="260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9448800" y="6590030"/>
            <a:ext cx="2743200" cy="260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895676" y="371511"/>
            <a:ext cx="10912883" cy="991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  <a:defRPr b="0" i="0" sz="3000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D3A2"/>
              </a:buClr>
              <a:buSzPts val="24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D3A2"/>
              </a:buClr>
              <a:buSzPts val="18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D3A2"/>
              </a:buClr>
              <a:buSzPts val="18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2" type="body"/>
          </p:nvPr>
        </p:nvSpPr>
        <p:spPr>
          <a:xfrm>
            <a:off x="879073" y="1736726"/>
            <a:ext cx="10928280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•"/>
              <a:defRPr b="1" i="0" sz="20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2E83"/>
              </a:buClr>
              <a:buSzPts val="1600"/>
              <a:buChar char="•"/>
              <a:defRPr b="1" i="0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W Logo_Purple_2685_HEX.png" id="87" name="Google Shape;87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30852" y="5949411"/>
            <a:ext cx="18288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88" name="Google Shape;8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5633" y="1437806"/>
            <a:ext cx="1810912" cy="67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8"/>
          <p:cNvSpPr txBox="1"/>
          <p:nvPr>
            <p:ph idx="10" type="dt"/>
          </p:nvPr>
        </p:nvSpPr>
        <p:spPr>
          <a:xfrm>
            <a:off x="0" y="6600190"/>
            <a:ext cx="2743200" cy="2851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1" type="ftr"/>
          </p:nvPr>
        </p:nvSpPr>
        <p:spPr>
          <a:xfrm>
            <a:off x="4038600" y="6583680"/>
            <a:ext cx="4114800" cy="2851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8"/>
          <p:cNvSpPr txBox="1"/>
          <p:nvPr>
            <p:ph idx="12" type="sldNum"/>
          </p:nvPr>
        </p:nvSpPr>
        <p:spPr>
          <a:xfrm>
            <a:off x="9448800" y="6583679"/>
            <a:ext cx="2743200" cy="2851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0" type="dt"/>
          </p:nvPr>
        </p:nvSpPr>
        <p:spPr>
          <a:xfrm>
            <a:off x="0" y="6593841"/>
            <a:ext cx="2743200" cy="260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1" type="ftr"/>
          </p:nvPr>
        </p:nvSpPr>
        <p:spPr>
          <a:xfrm>
            <a:off x="4038600" y="6593840"/>
            <a:ext cx="4114800" cy="260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2" type="sldNum"/>
          </p:nvPr>
        </p:nvSpPr>
        <p:spPr>
          <a:xfrm>
            <a:off x="9448800" y="6590030"/>
            <a:ext cx="2743200" cy="260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0" type="dt"/>
          </p:nvPr>
        </p:nvSpPr>
        <p:spPr>
          <a:xfrm>
            <a:off x="0" y="6593841"/>
            <a:ext cx="2743200" cy="260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0"/>
          <p:cNvSpPr txBox="1"/>
          <p:nvPr>
            <p:ph idx="11" type="ftr"/>
          </p:nvPr>
        </p:nvSpPr>
        <p:spPr>
          <a:xfrm>
            <a:off x="4038600" y="6593840"/>
            <a:ext cx="4114800" cy="260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2" type="sldNum"/>
          </p:nvPr>
        </p:nvSpPr>
        <p:spPr>
          <a:xfrm>
            <a:off x="9448800" y="6590030"/>
            <a:ext cx="2743200" cy="260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11"/>
          <p:cNvSpPr txBox="1"/>
          <p:nvPr>
            <p:ph idx="10" type="dt"/>
          </p:nvPr>
        </p:nvSpPr>
        <p:spPr>
          <a:xfrm>
            <a:off x="0" y="6593841"/>
            <a:ext cx="2743200" cy="260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1" type="ftr"/>
          </p:nvPr>
        </p:nvSpPr>
        <p:spPr>
          <a:xfrm>
            <a:off x="4038600" y="6593840"/>
            <a:ext cx="4114800" cy="260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9448800" y="6590030"/>
            <a:ext cx="2743200" cy="260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0" type="dt"/>
          </p:nvPr>
        </p:nvSpPr>
        <p:spPr>
          <a:xfrm>
            <a:off x="0" y="6593841"/>
            <a:ext cx="2743200" cy="260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4038600" y="6593840"/>
            <a:ext cx="4114800" cy="260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9448800" y="6590030"/>
            <a:ext cx="2743200" cy="260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idx="10" type="dt"/>
          </p:nvPr>
        </p:nvSpPr>
        <p:spPr>
          <a:xfrm>
            <a:off x="0" y="6593841"/>
            <a:ext cx="2743200" cy="260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1" type="ftr"/>
          </p:nvPr>
        </p:nvSpPr>
        <p:spPr>
          <a:xfrm>
            <a:off x="4038600" y="6593840"/>
            <a:ext cx="4114800" cy="260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9448800" y="6590030"/>
            <a:ext cx="2743200" cy="260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4"/>
          <p:cNvSpPr txBox="1"/>
          <p:nvPr>
            <p:ph idx="10" type="dt"/>
          </p:nvPr>
        </p:nvSpPr>
        <p:spPr>
          <a:xfrm>
            <a:off x="0" y="6593841"/>
            <a:ext cx="2743200" cy="260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1" type="ftr"/>
          </p:nvPr>
        </p:nvSpPr>
        <p:spPr>
          <a:xfrm>
            <a:off x="4038600" y="6593840"/>
            <a:ext cx="4114800" cy="260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9448800" y="6590030"/>
            <a:ext cx="2743200" cy="260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5"/>
          <p:cNvSpPr txBox="1"/>
          <p:nvPr>
            <p:ph idx="10" type="dt"/>
          </p:nvPr>
        </p:nvSpPr>
        <p:spPr>
          <a:xfrm>
            <a:off x="0" y="6593841"/>
            <a:ext cx="2743200" cy="260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1" type="ftr"/>
          </p:nvPr>
        </p:nvSpPr>
        <p:spPr>
          <a:xfrm>
            <a:off x="4038600" y="6593840"/>
            <a:ext cx="4114800" cy="260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9448800" y="6590030"/>
            <a:ext cx="2743200" cy="260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0" y="6593841"/>
            <a:ext cx="2743200" cy="260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4038600" y="6593840"/>
            <a:ext cx="4114800" cy="260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6"/>
          <p:cNvSpPr txBox="1"/>
          <p:nvPr>
            <p:ph idx="12" type="sldNum"/>
          </p:nvPr>
        </p:nvSpPr>
        <p:spPr>
          <a:xfrm>
            <a:off x="9448800" y="6590030"/>
            <a:ext cx="2743200" cy="260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/>
          <p:nvPr>
            <p:ph type="ctrTitle"/>
          </p:nvPr>
        </p:nvSpPr>
        <p:spPr>
          <a:xfrm>
            <a:off x="535625" y="626325"/>
            <a:ext cx="11247900" cy="29757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5400"/>
              <a:buFont typeface="Calibri"/>
              <a:buNone/>
            </a:pPr>
            <a:r>
              <a:rPr lang="en-US" sz="5000">
                <a:solidFill>
                  <a:srgbClr val="404040"/>
                </a:solidFill>
              </a:rPr>
              <a:t>Cognitive Learning Interface (CLI) for Zebrafish Neurobehavioral Development</a:t>
            </a:r>
            <a:endParaRPr sz="5000"/>
          </a:p>
        </p:txBody>
      </p:sp>
      <p:sp>
        <p:nvSpPr>
          <p:cNvPr id="94" name="Google Shape;94;p1"/>
          <p:cNvSpPr txBox="1"/>
          <p:nvPr>
            <p:ph idx="1" type="subTitle"/>
          </p:nvPr>
        </p:nvSpPr>
        <p:spPr>
          <a:xfrm>
            <a:off x="1388723" y="3996471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00"/>
              <a:buNone/>
            </a:pPr>
            <a:r>
              <a:rPr lang="en-US" sz="3200">
                <a:solidFill>
                  <a:srgbClr val="404040"/>
                </a:solidFill>
              </a:rPr>
              <a:t>Shipei Huang</a:t>
            </a:r>
            <a:br>
              <a:rPr lang="en-US" sz="3200">
                <a:solidFill>
                  <a:srgbClr val="404040"/>
                </a:solidFill>
              </a:rPr>
            </a:br>
            <a:r>
              <a:rPr lang="en-US">
                <a:solidFill>
                  <a:srgbClr val="404040"/>
                </a:solidFill>
              </a:rPr>
              <a:t>Department of Bioengineering,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r>
              <a:rPr lang="en-US">
                <a:solidFill>
                  <a:srgbClr val="404040"/>
                </a:solidFill>
              </a:rPr>
              <a:t>University of Washington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r>
              <a:rPr lang="en-US">
                <a:solidFill>
                  <a:srgbClr val="404040"/>
                </a:solidFill>
              </a:rPr>
              <a:t>5/23/2024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>
            <p:ph type="title"/>
          </p:nvPr>
        </p:nvSpPr>
        <p:spPr>
          <a:xfrm>
            <a:off x="838200" y="365125"/>
            <a:ext cx="10902300" cy="78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What’s the problem? </a:t>
            </a:r>
            <a:endParaRPr/>
          </a:p>
        </p:txBody>
      </p:sp>
      <p:sp>
        <p:nvSpPr>
          <p:cNvPr id="100" name="Google Shape;100;p2"/>
          <p:cNvSpPr txBox="1"/>
          <p:nvPr>
            <p:ph idx="1" type="body"/>
          </p:nvPr>
        </p:nvSpPr>
        <p:spPr>
          <a:xfrm>
            <a:off x="2971800" y="1459400"/>
            <a:ext cx="9281700" cy="47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A neurological disorder is any disorder of the nervous system and it </a:t>
            </a:r>
            <a:r>
              <a:rPr lang="en-US" sz="3000"/>
              <a:t>can result </a:t>
            </a:r>
            <a:r>
              <a:rPr lang="en-US" sz="3000"/>
              <a:t>in a range of symptoms.</a:t>
            </a:r>
            <a:endParaRPr sz="3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There are more than 600 diseases of the nervous system, such as brain tumors, epilepsy, parkinson's disease and stroke</a:t>
            </a:r>
            <a:endParaRPr baseline="30000" sz="3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The burden of noncommunicable neurological disorders is significant and growing, with substantial economic and social impacts globally. </a:t>
            </a:r>
            <a:endParaRPr sz="30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Affect over 100 million Americans, representing nearly 50% of the total health burden in the United States</a:t>
            </a:r>
            <a:r>
              <a:rPr baseline="30000" lang="en-US" sz="3000"/>
              <a:t>*</a:t>
            </a:r>
            <a:endParaRPr baseline="30000" sz="3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01" name="Google Shape;101;p2"/>
          <p:cNvSpPr txBox="1"/>
          <p:nvPr>
            <p:ph idx="12" type="sldNum"/>
          </p:nvPr>
        </p:nvSpPr>
        <p:spPr>
          <a:xfrm>
            <a:off x="9448800" y="6583679"/>
            <a:ext cx="2743200" cy="2851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2" name="Google Shape;10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225" y="1781875"/>
            <a:ext cx="2680401" cy="275217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260200" y="4534050"/>
            <a:ext cx="30000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Neurological disorders</a:t>
            </a:r>
            <a:endParaRPr sz="600"/>
          </a:p>
        </p:txBody>
      </p:sp>
      <p:sp>
        <p:nvSpPr>
          <p:cNvPr id="104" name="Google Shape;104;p2"/>
          <p:cNvSpPr txBox="1"/>
          <p:nvPr/>
        </p:nvSpPr>
        <p:spPr>
          <a:xfrm>
            <a:off x="9136925" y="6107825"/>
            <a:ext cx="30000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*Wikipedia, 2024</a:t>
            </a:r>
            <a:endParaRPr sz="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df21671856_0_69"/>
          <p:cNvSpPr txBox="1"/>
          <p:nvPr>
            <p:ph type="title"/>
          </p:nvPr>
        </p:nvSpPr>
        <p:spPr>
          <a:xfrm>
            <a:off x="838200" y="365125"/>
            <a:ext cx="10902300" cy="78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Why we study this? </a:t>
            </a:r>
            <a:r>
              <a:rPr lang="en-US" sz="2500"/>
              <a:t>(</a:t>
            </a:r>
            <a:r>
              <a:rPr lang="en-US" sz="2500"/>
              <a:t>Relevance/impact</a:t>
            </a:r>
            <a:r>
              <a:rPr lang="en-US" sz="2500"/>
              <a:t>)</a:t>
            </a:r>
            <a:r>
              <a:rPr lang="en-US" sz="4000"/>
              <a:t>: </a:t>
            </a:r>
            <a:r>
              <a:rPr lang="en-US" sz="4000"/>
              <a:t> </a:t>
            </a:r>
            <a:endParaRPr/>
          </a:p>
        </p:txBody>
      </p:sp>
      <p:sp>
        <p:nvSpPr>
          <p:cNvPr id="110" name="Google Shape;110;g2df21671856_0_69"/>
          <p:cNvSpPr txBox="1"/>
          <p:nvPr>
            <p:ph idx="1" type="body"/>
          </p:nvPr>
        </p:nvSpPr>
        <p:spPr>
          <a:xfrm>
            <a:off x="591900" y="1372025"/>
            <a:ext cx="10984800" cy="47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63"/>
          </a:p>
          <a:p>
            <a:pPr indent="-32687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48"/>
              <a:buChar char="•"/>
            </a:pPr>
            <a:r>
              <a:rPr lang="en-US" sz="2547"/>
              <a:t>Understanding the neurobiological mechanisms of behavior is crucial for advancing treatments and diagnostics for disorders such as Alzheimer's, Parkinson's, and autism.</a:t>
            </a:r>
            <a:endParaRPr sz="2547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47"/>
          </a:p>
          <a:p>
            <a:pPr indent="-326870" lvl="0" marL="457200" rtl="0" algn="l">
              <a:spcBef>
                <a:spcPts val="1000"/>
              </a:spcBef>
              <a:spcAft>
                <a:spcPts val="0"/>
              </a:spcAft>
              <a:buSzPts val="1548"/>
              <a:buChar char="•"/>
            </a:pPr>
            <a:r>
              <a:rPr lang="en-US" sz="2547"/>
              <a:t>Enhanced research methodologies can lead to better diagnostic tools and therapeutic strategies, ultimately improving patient outcomes and quality of life.</a:t>
            </a:r>
            <a:endParaRPr sz="2547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11" name="Google Shape;111;g2df21671856_0_69"/>
          <p:cNvSpPr txBox="1"/>
          <p:nvPr>
            <p:ph idx="12" type="sldNum"/>
          </p:nvPr>
        </p:nvSpPr>
        <p:spPr>
          <a:xfrm>
            <a:off x="9448800" y="6583679"/>
            <a:ext cx="27432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df21671856_0_4"/>
          <p:cNvSpPr txBox="1"/>
          <p:nvPr>
            <p:ph type="title"/>
          </p:nvPr>
        </p:nvSpPr>
        <p:spPr>
          <a:xfrm>
            <a:off x="457200" y="517525"/>
            <a:ext cx="11578200" cy="99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400"/>
              <a:t>Problem of studying the n</a:t>
            </a:r>
            <a:r>
              <a:rPr lang="en-US" sz="3400"/>
              <a:t>eurobehavioral disorders</a:t>
            </a:r>
            <a:r>
              <a:rPr lang="en-US" sz="3400"/>
              <a:t> of zebrafish:</a:t>
            </a:r>
            <a:endParaRPr sz="3759"/>
          </a:p>
        </p:txBody>
      </p:sp>
      <p:sp>
        <p:nvSpPr>
          <p:cNvPr id="117" name="Google Shape;117;g2df21671856_0_4"/>
          <p:cNvSpPr txBox="1"/>
          <p:nvPr>
            <p:ph idx="1" type="body"/>
          </p:nvPr>
        </p:nvSpPr>
        <p:spPr>
          <a:xfrm>
            <a:off x="5033200" y="1825050"/>
            <a:ext cx="6597900" cy="4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</a:t>
            </a:r>
            <a:r>
              <a:rPr lang="en-US"/>
              <a:t>ack of methods or devices to quantify zebrafish behavior.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 limited methodologies to monitor and analyze complex neurobehavioral responses in real-time.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Existing methods often cannot provide immediate feedback or adjustment based on the observed behaviors.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18" name="Google Shape;118;g2df21671856_0_4"/>
          <p:cNvSpPr txBox="1"/>
          <p:nvPr>
            <p:ph idx="12" type="sldNum"/>
          </p:nvPr>
        </p:nvSpPr>
        <p:spPr>
          <a:xfrm>
            <a:off x="9448800" y="6583679"/>
            <a:ext cx="27432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9" name="Google Shape;119;g2df21671856_0_4" title="Zebrafish group | Researchers use zebrafish in studies of be… | Flick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986925"/>
            <a:ext cx="4400763" cy="291378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2df21671856_0_4"/>
          <p:cNvSpPr txBox="1"/>
          <p:nvPr/>
        </p:nvSpPr>
        <p:spPr>
          <a:xfrm>
            <a:off x="304800" y="4900700"/>
            <a:ext cx="30000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Zebrafish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df21671856_0_80"/>
          <p:cNvSpPr txBox="1"/>
          <p:nvPr>
            <p:ph idx="12" type="sldNum"/>
          </p:nvPr>
        </p:nvSpPr>
        <p:spPr>
          <a:xfrm>
            <a:off x="9448800" y="6583679"/>
            <a:ext cx="2743200" cy="28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g2df21671856_0_80"/>
          <p:cNvSpPr txBox="1"/>
          <p:nvPr/>
        </p:nvSpPr>
        <p:spPr>
          <a:xfrm>
            <a:off x="540300" y="394400"/>
            <a:ext cx="5795700" cy="8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of work: 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2df21671856_0_80"/>
          <p:cNvSpPr txBox="1"/>
          <p:nvPr/>
        </p:nvSpPr>
        <p:spPr>
          <a:xfrm>
            <a:off x="1215775" y="1378875"/>
            <a:ext cx="10734000" cy="43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 the ZebCLI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Zebrafish Cognitive Learning Interface to integrate real-time tracking and automated stimulus delivery systems.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Drug Screening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To identify potential therapeutic agents that are beneficial for treating neurological disorders.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g2df21671856_0_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1800" y="2402650"/>
            <a:ext cx="3113950" cy="185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2df21671856_0_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6963475" y="1764525"/>
            <a:ext cx="1333500" cy="33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2df21671856_0_80"/>
          <p:cNvSpPr/>
          <p:nvPr/>
        </p:nvSpPr>
        <p:spPr>
          <a:xfrm rot="-477110">
            <a:off x="4175047" y="3239204"/>
            <a:ext cx="1799907" cy="18570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g2df21671856_0_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24450" y="4904475"/>
            <a:ext cx="1958374" cy="137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2df21671856_0_80"/>
          <p:cNvSpPr txBox="1"/>
          <p:nvPr/>
        </p:nvSpPr>
        <p:spPr>
          <a:xfrm>
            <a:off x="8726975" y="6195300"/>
            <a:ext cx="37755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Compound library(96 wells)</a:t>
            </a:r>
            <a:endParaRPr sz="1800"/>
          </a:p>
        </p:txBody>
      </p:sp>
      <p:sp>
        <p:nvSpPr>
          <p:cNvPr id="134" name="Google Shape;134;g2df21671856_0_80"/>
          <p:cNvSpPr txBox="1"/>
          <p:nvPr/>
        </p:nvSpPr>
        <p:spPr>
          <a:xfrm>
            <a:off x="2296725" y="4146950"/>
            <a:ext cx="30000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ZebCLI Setup</a:t>
            </a:r>
            <a:r>
              <a:rPr baseline="30000" lang="en-US" sz="1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 baseline="30000" sz="1800"/>
          </a:p>
        </p:txBody>
      </p:sp>
      <p:sp>
        <p:nvSpPr>
          <p:cNvPr id="135" name="Google Shape;135;g2df21671856_0_80"/>
          <p:cNvSpPr txBox="1"/>
          <p:nvPr/>
        </p:nvSpPr>
        <p:spPr>
          <a:xfrm>
            <a:off x="6031200" y="4088625"/>
            <a:ext cx="37755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Left: electric zone; Right: safe zone</a:t>
            </a:r>
            <a:endParaRPr sz="1800"/>
          </a:p>
        </p:txBody>
      </p:sp>
      <p:sp>
        <p:nvSpPr>
          <p:cNvPr id="136" name="Google Shape;136;g2df21671856_0_80"/>
          <p:cNvSpPr txBox="1"/>
          <p:nvPr/>
        </p:nvSpPr>
        <p:spPr>
          <a:xfrm>
            <a:off x="167525" y="6360425"/>
            <a:ext cx="80067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13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Valente, André et al. “Ontogeny of classical and operant learning behaviors in zebrafish.” Learning &amp; memory (Cold Spring Harbor, N.Y.) vol. 19,4 170-7. 20 Mar. 2012, doi:10.1101/lm.025668.112</a:t>
            </a:r>
            <a:endParaRPr sz="3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df21671856_0_103"/>
          <p:cNvSpPr txBox="1"/>
          <p:nvPr>
            <p:ph idx="12" type="sldNum"/>
          </p:nvPr>
        </p:nvSpPr>
        <p:spPr>
          <a:xfrm>
            <a:off x="9448800" y="6583679"/>
            <a:ext cx="2743200" cy="28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3" name="Google Shape;143;g2df21671856_0_103" title="HD wallpaper: Q&amp;A Message Meaning Questions Answers And Assistance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5775" y="189150"/>
            <a:ext cx="8667750" cy="604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2019-05-14T02:48:58Z</dcterms:created>
  <dc:creator>Paul Yager</dc:creator>
</cp:coreProperties>
</file>