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 id="2147483707" r:id="rId5"/>
  </p:sldMasterIdLst>
  <p:notesMasterIdLst>
    <p:notesMasterId r:id="rId22"/>
  </p:notesMasterIdLst>
  <p:sldIdLst>
    <p:sldId id="256" r:id="rId6"/>
    <p:sldId id="284" r:id="rId7"/>
    <p:sldId id="285" r:id="rId8"/>
    <p:sldId id="287" r:id="rId9"/>
    <p:sldId id="288" r:id="rId10"/>
    <p:sldId id="289" r:id="rId11"/>
    <p:sldId id="290" r:id="rId12"/>
    <p:sldId id="291" r:id="rId13"/>
    <p:sldId id="309" r:id="rId14"/>
    <p:sldId id="310" r:id="rId15"/>
    <p:sldId id="292" r:id="rId16"/>
    <p:sldId id="293" r:id="rId17"/>
    <p:sldId id="294" r:id="rId18"/>
    <p:sldId id="306" r:id="rId19"/>
    <p:sldId id="307" r:id="rId20"/>
    <p:sldId id="30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2741"/>
    <a:srgbClr val="134F84"/>
    <a:srgbClr val="104F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51"/>
    <p:restoredTop sz="86420"/>
  </p:normalViewPr>
  <p:slideViewPr>
    <p:cSldViewPr snapToGrid="0">
      <p:cViewPr varScale="1">
        <p:scale>
          <a:sx n="109" d="100"/>
          <a:sy n="109" d="100"/>
        </p:scale>
        <p:origin x="760" y="1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56693B-F0AE-D24F-8F99-58D1FD7E2C3A}" type="datetimeFigureOut">
              <a:rPr lang="en-US" smtClean="0"/>
              <a:t>11/12/25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36D590-9962-7940-99AB-B9661AE79D07}" type="slidenum">
              <a:rPr lang="en-US" smtClean="0"/>
              <a:t>‹#›</a:t>
            </a:fld>
            <a:endParaRPr lang="en-US"/>
          </a:p>
        </p:txBody>
      </p:sp>
    </p:spTree>
    <p:extLst>
      <p:ext uri="{BB962C8B-B14F-4D97-AF65-F5344CB8AC3E}">
        <p14:creationId xmlns:p14="http://schemas.microsoft.com/office/powerpoint/2010/main" val="2406811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Update Title</a:t>
            </a:r>
          </a:p>
        </p:txBody>
      </p:sp>
      <p:sp>
        <p:nvSpPr>
          <p:cNvPr id="4" name="Slide Number Placeholder 3"/>
          <p:cNvSpPr>
            <a:spLocks noGrp="1"/>
          </p:cNvSpPr>
          <p:nvPr>
            <p:ph type="sldNum" sz="quarter" idx="5"/>
          </p:nvPr>
        </p:nvSpPr>
        <p:spPr/>
        <p:txBody>
          <a:bodyPr/>
          <a:lstStyle/>
          <a:p>
            <a:fld id="{A036D590-9962-7940-99AB-B9661AE79D07}" type="slidenum">
              <a:rPr lang="en-US" smtClean="0"/>
              <a:t>1</a:t>
            </a:fld>
            <a:endParaRPr lang="en-US"/>
          </a:p>
        </p:txBody>
      </p:sp>
    </p:spTree>
    <p:extLst>
      <p:ext uri="{BB962C8B-B14F-4D97-AF65-F5344CB8AC3E}">
        <p14:creationId xmlns:p14="http://schemas.microsoft.com/office/powerpoint/2010/main" val="606435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85BBB-0622-9D2D-A3DB-BCE4BDEF55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7D316-D735-E365-857D-7E2DF96724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E8ADE0-B49B-774D-75EB-F9E10720B34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644AFAC-4FA4-4BFB-51EF-5D6963A330F3}"/>
              </a:ext>
            </a:extLst>
          </p:cNvPr>
          <p:cNvSpPr>
            <a:spLocks noGrp="1"/>
          </p:cNvSpPr>
          <p:nvPr>
            <p:ph type="sldNum" sz="quarter" idx="5"/>
          </p:nvPr>
        </p:nvSpPr>
        <p:spPr/>
        <p:txBody>
          <a:bodyPr/>
          <a:lstStyle/>
          <a:p>
            <a:fld id="{A036D590-9962-7940-99AB-B9661AE79D07}" type="slidenum">
              <a:rPr lang="en-US" smtClean="0"/>
              <a:t>10</a:t>
            </a:fld>
            <a:endParaRPr lang="en-US"/>
          </a:p>
        </p:txBody>
      </p:sp>
    </p:spTree>
    <p:extLst>
      <p:ext uri="{BB962C8B-B14F-4D97-AF65-F5344CB8AC3E}">
        <p14:creationId xmlns:p14="http://schemas.microsoft.com/office/powerpoint/2010/main" val="615194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DC7CA-C230-E2CF-57E2-20FEE0F629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7E9C98-71A4-754F-BE26-26723004BB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0CD612-BFAE-A308-39F1-7659B882840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40AB1C1-2258-FBDC-33BF-2AF936F17EBF}"/>
              </a:ext>
            </a:extLst>
          </p:cNvPr>
          <p:cNvSpPr>
            <a:spLocks noGrp="1"/>
          </p:cNvSpPr>
          <p:nvPr>
            <p:ph type="sldNum" sz="quarter" idx="5"/>
          </p:nvPr>
        </p:nvSpPr>
        <p:spPr/>
        <p:txBody>
          <a:bodyPr/>
          <a:lstStyle/>
          <a:p>
            <a:fld id="{A036D590-9962-7940-99AB-B9661AE79D07}" type="slidenum">
              <a:rPr lang="en-US" smtClean="0"/>
              <a:t>11</a:t>
            </a:fld>
            <a:endParaRPr lang="en-US"/>
          </a:p>
        </p:txBody>
      </p:sp>
    </p:spTree>
    <p:extLst>
      <p:ext uri="{BB962C8B-B14F-4D97-AF65-F5344CB8AC3E}">
        <p14:creationId xmlns:p14="http://schemas.microsoft.com/office/powerpoint/2010/main" val="1809935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66677-EAC6-4FA7-3944-0A0AB52EA5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984171-09A9-920B-83E0-747FB46094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3B839D-241E-2079-53BC-6F2F8C39D5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1CA98EC-DB21-C90F-9B94-DA87E6DB0FBE}"/>
              </a:ext>
            </a:extLst>
          </p:cNvPr>
          <p:cNvSpPr>
            <a:spLocks noGrp="1"/>
          </p:cNvSpPr>
          <p:nvPr>
            <p:ph type="sldNum" sz="quarter" idx="5"/>
          </p:nvPr>
        </p:nvSpPr>
        <p:spPr/>
        <p:txBody>
          <a:bodyPr/>
          <a:lstStyle/>
          <a:p>
            <a:fld id="{A036D590-9962-7940-99AB-B9661AE79D07}" type="slidenum">
              <a:rPr lang="en-US" smtClean="0"/>
              <a:t>12</a:t>
            </a:fld>
            <a:endParaRPr lang="en-US"/>
          </a:p>
        </p:txBody>
      </p:sp>
    </p:spTree>
    <p:extLst>
      <p:ext uri="{BB962C8B-B14F-4D97-AF65-F5344CB8AC3E}">
        <p14:creationId xmlns:p14="http://schemas.microsoft.com/office/powerpoint/2010/main" val="28880923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E0B43-A05C-34A0-3109-A3801DE37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30E51E-F7D1-7FD2-6CC9-959ECDFD69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55CBE8-DE25-2FAE-AF9B-6C020698FD7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B1441B7-E21B-ABAF-4679-F7D45E543846}"/>
              </a:ext>
            </a:extLst>
          </p:cNvPr>
          <p:cNvSpPr>
            <a:spLocks noGrp="1"/>
          </p:cNvSpPr>
          <p:nvPr>
            <p:ph type="sldNum" sz="quarter" idx="5"/>
          </p:nvPr>
        </p:nvSpPr>
        <p:spPr/>
        <p:txBody>
          <a:bodyPr/>
          <a:lstStyle/>
          <a:p>
            <a:fld id="{A036D590-9962-7940-99AB-B9661AE79D07}" type="slidenum">
              <a:rPr lang="en-US" smtClean="0"/>
              <a:t>13</a:t>
            </a:fld>
            <a:endParaRPr lang="en-US"/>
          </a:p>
        </p:txBody>
      </p:sp>
    </p:spTree>
    <p:extLst>
      <p:ext uri="{BB962C8B-B14F-4D97-AF65-F5344CB8AC3E}">
        <p14:creationId xmlns:p14="http://schemas.microsoft.com/office/powerpoint/2010/main" val="1595747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321D7-4D73-E645-02D1-018B7E2A86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816133-5D23-A245-169C-EFB45861C0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7EB9AD-C888-4A59-5EA6-D9AC9F9A1E6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52E6CC-9356-9534-3CC8-2540CD466EEF}"/>
              </a:ext>
            </a:extLst>
          </p:cNvPr>
          <p:cNvSpPr>
            <a:spLocks noGrp="1"/>
          </p:cNvSpPr>
          <p:nvPr>
            <p:ph type="sldNum" sz="quarter" idx="5"/>
          </p:nvPr>
        </p:nvSpPr>
        <p:spPr/>
        <p:txBody>
          <a:bodyPr/>
          <a:lstStyle/>
          <a:p>
            <a:fld id="{A036D590-9962-7940-99AB-B9661AE79D07}" type="slidenum">
              <a:rPr lang="en-US" smtClean="0"/>
              <a:t>14</a:t>
            </a:fld>
            <a:endParaRPr lang="en-US"/>
          </a:p>
        </p:txBody>
      </p:sp>
    </p:spTree>
    <p:extLst>
      <p:ext uri="{BB962C8B-B14F-4D97-AF65-F5344CB8AC3E}">
        <p14:creationId xmlns:p14="http://schemas.microsoft.com/office/powerpoint/2010/main" val="3198046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6004C-A0FD-5D34-08A5-BB908AF17D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8D75C7-E1E0-AFE1-1710-FFE3A1B1CC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166BBA-D7CB-0F13-EE1B-6640EE7BB7C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E28306-FFB0-D5E7-7460-5AD71AC74370}"/>
              </a:ext>
            </a:extLst>
          </p:cNvPr>
          <p:cNvSpPr>
            <a:spLocks noGrp="1"/>
          </p:cNvSpPr>
          <p:nvPr>
            <p:ph type="sldNum" sz="quarter" idx="5"/>
          </p:nvPr>
        </p:nvSpPr>
        <p:spPr/>
        <p:txBody>
          <a:bodyPr/>
          <a:lstStyle/>
          <a:p>
            <a:fld id="{A036D590-9962-7940-99AB-B9661AE79D07}" type="slidenum">
              <a:rPr lang="en-US" smtClean="0"/>
              <a:t>15</a:t>
            </a:fld>
            <a:endParaRPr lang="en-US"/>
          </a:p>
        </p:txBody>
      </p:sp>
    </p:spTree>
    <p:extLst>
      <p:ext uri="{BB962C8B-B14F-4D97-AF65-F5344CB8AC3E}">
        <p14:creationId xmlns:p14="http://schemas.microsoft.com/office/powerpoint/2010/main" val="115541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8D020-5F0F-CD72-AB47-899EA15A1C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BE347E-99A3-4B83-AC44-37CCB585D2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C7326F-F41A-077F-8975-5CB21513F61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06F40-3779-DFD6-32ED-808E4355F5F4}"/>
              </a:ext>
            </a:extLst>
          </p:cNvPr>
          <p:cNvSpPr>
            <a:spLocks noGrp="1"/>
          </p:cNvSpPr>
          <p:nvPr>
            <p:ph type="sldNum" sz="quarter" idx="5"/>
          </p:nvPr>
        </p:nvSpPr>
        <p:spPr/>
        <p:txBody>
          <a:bodyPr/>
          <a:lstStyle/>
          <a:p>
            <a:fld id="{A036D590-9962-7940-99AB-B9661AE79D07}" type="slidenum">
              <a:rPr lang="en-US" smtClean="0"/>
              <a:t>16</a:t>
            </a:fld>
            <a:endParaRPr lang="en-US"/>
          </a:p>
        </p:txBody>
      </p:sp>
    </p:spTree>
    <p:extLst>
      <p:ext uri="{BB962C8B-B14F-4D97-AF65-F5344CB8AC3E}">
        <p14:creationId xmlns:p14="http://schemas.microsoft.com/office/powerpoint/2010/main" val="2443758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36D590-9962-7940-99AB-B9661AE79D07}" type="slidenum">
              <a:rPr lang="en-US" smtClean="0"/>
              <a:t>2</a:t>
            </a:fld>
            <a:endParaRPr lang="en-US"/>
          </a:p>
        </p:txBody>
      </p:sp>
    </p:spTree>
    <p:extLst>
      <p:ext uri="{BB962C8B-B14F-4D97-AF65-F5344CB8AC3E}">
        <p14:creationId xmlns:p14="http://schemas.microsoft.com/office/powerpoint/2010/main" val="1461696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36D590-9962-7940-99AB-B9661AE79D07}" type="slidenum">
              <a:rPr lang="en-US" smtClean="0"/>
              <a:t>3</a:t>
            </a:fld>
            <a:endParaRPr lang="en-US"/>
          </a:p>
        </p:txBody>
      </p:sp>
    </p:spTree>
    <p:extLst>
      <p:ext uri="{BB962C8B-B14F-4D97-AF65-F5344CB8AC3E}">
        <p14:creationId xmlns:p14="http://schemas.microsoft.com/office/powerpoint/2010/main" val="2092965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CF88B-581C-7B3C-5725-923A7AF43B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3A1CD8-4CE8-1C46-0BCB-CE5168612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5ED35C-DB95-5AF0-02C5-8FF52C49130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D753B9E-944E-1866-D4DF-AF10648DF4C5}"/>
              </a:ext>
            </a:extLst>
          </p:cNvPr>
          <p:cNvSpPr>
            <a:spLocks noGrp="1"/>
          </p:cNvSpPr>
          <p:nvPr>
            <p:ph type="sldNum" sz="quarter" idx="5"/>
          </p:nvPr>
        </p:nvSpPr>
        <p:spPr/>
        <p:txBody>
          <a:bodyPr/>
          <a:lstStyle/>
          <a:p>
            <a:fld id="{A036D590-9962-7940-99AB-B9661AE79D07}" type="slidenum">
              <a:rPr lang="en-US" smtClean="0"/>
              <a:t>4</a:t>
            </a:fld>
            <a:endParaRPr lang="en-US"/>
          </a:p>
        </p:txBody>
      </p:sp>
    </p:spTree>
    <p:extLst>
      <p:ext uri="{BB962C8B-B14F-4D97-AF65-F5344CB8AC3E}">
        <p14:creationId xmlns:p14="http://schemas.microsoft.com/office/powerpoint/2010/main" val="2165193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EB7C6-B0BB-2B15-CA59-C56F2963D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D4EEB0-1070-1872-BD87-05268FF23D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DCE5D3-E148-578B-76BD-02410C59F97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B5D69A-F418-A937-4EAE-2505B96A6EBB}"/>
              </a:ext>
            </a:extLst>
          </p:cNvPr>
          <p:cNvSpPr>
            <a:spLocks noGrp="1"/>
          </p:cNvSpPr>
          <p:nvPr>
            <p:ph type="sldNum" sz="quarter" idx="5"/>
          </p:nvPr>
        </p:nvSpPr>
        <p:spPr/>
        <p:txBody>
          <a:bodyPr/>
          <a:lstStyle/>
          <a:p>
            <a:fld id="{A036D590-9962-7940-99AB-B9661AE79D07}" type="slidenum">
              <a:rPr lang="en-US" smtClean="0"/>
              <a:t>5</a:t>
            </a:fld>
            <a:endParaRPr lang="en-US"/>
          </a:p>
        </p:txBody>
      </p:sp>
    </p:spTree>
    <p:extLst>
      <p:ext uri="{BB962C8B-B14F-4D97-AF65-F5344CB8AC3E}">
        <p14:creationId xmlns:p14="http://schemas.microsoft.com/office/powerpoint/2010/main" val="1785006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31E70-48EF-26D2-FB5B-C57EBCBB7E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ABA1EE-EEE8-AF70-C8C5-A42406FB19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E598A-953C-AF41-0EB4-553AF14CE8E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2FB435E-8AAF-87D9-A79C-9A970EEB138B}"/>
              </a:ext>
            </a:extLst>
          </p:cNvPr>
          <p:cNvSpPr>
            <a:spLocks noGrp="1"/>
          </p:cNvSpPr>
          <p:nvPr>
            <p:ph type="sldNum" sz="quarter" idx="5"/>
          </p:nvPr>
        </p:nvSpPr>
        <p:spPr/>
        <p:txBody>
          <a:bodyPr/>
          <a:lstStyle/>
          <a:p>
            <a:fld id="{A036D590-9962-7940-99AB-B9661AE79D07}" type="slidenum">
              <a:rPr lang="en-US" smtClean="0"/>
              <a:t>6</a:t>
            </a:fld>
            <a:endParaRPr lang="en-US"/>
          </a:p>
        </p:txBody>
      </p:sp>
    </p:spTree>
    <p:extLst>
      <p:ext uri="{BB962C8B-B14F-4D97-AF65-F5344CB8AC3E}">
        <p14:creationId xmlns:p14="http://schemas.microsoft.com/office/powerpoint/2010/main" val="3320776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CCC90-6571-7B89-EDAA-48C56ED7AA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6342CB-154B-4724-F95D-BED20934CC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1A5977-7159-E6FC-5BE4-DF64A221461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19897A-B112-F0B7-8FE9-24EABE8B536D}"/>
              </a:ext>
            </a:extLst>
          </p:cNvPr>
          <p:cNvSpPr>
            <a:spLocks noGrp="1"/>
          </p:cNvSpPr>
          <p:nvPr>
            <p:ph type="sldNum" sz="quarter" idx="5"/>
          </p:nvPr>
        </p:nvSpPr>
        <p:spPr/>
        <p:txBody>
          <a:bodyPr/>
          <a:lstStyle/>
          <a:p>
            <a:fld id="{A036D590-9962-7940-99AB-B9661AE79D07}" type="slidenum">
              <a:rPr lang="en-US" smtClean="0"/>
              <a:t>7</a:t>
            </a:fld>
            <a:endParaRPr lang="en-US"/>
          </a:p>
        </p:txBody>
      </p:sp>
    </p:spTree>
    <p:extLst>
      <p:ext uri="{BB962C8B-B14F-4D97-AF65-F5344CB8AC3E}">
        <p14:creationId xmlns:p14="http://schemas.microsoft.com/office/powerpoint/2010/main" val="3644791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AB7BB-B012-AF6B-40BA-7FCE6CDAEE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20131-2321-1C09-A9C2-983E3F4143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848B3D-34CE-A83E-82CD-903BD859306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E757680-9C5E-CDD3-B224-659B34042632}"/>
              </a:ext>
            </a:extLst>
          </p:cNvPr>
          <p:cNvSpPr>
            <a:spLocks noGrp="1"/>
          </p:cNvSpPr>
          <p:nvPr>
            <p:ph type="sldNum" sz="quarter" idx="5"/>
          </p:nvPr>
        </p:nvSpPr>
        <p:spPr/>
        <p:txBody>
          <a:bodyPr/>
          <a:lstStyle/>
          <a:p>
            <a:fld id="{A036D590-9962-7940-99AB-B9661AE79D07}" type="slidenum">
              <a:rPr lang="en-US" smtClean="0"/>
              <a:t>8</a:t>
            </a:fld>
            <a:endParaRPr lang="en-US"/>
          </a:p>
        </p:txBody>
      </p:sp>
    </p:spTree>
    <p:extLst>
      <p:ext uri="{BB962C8B-B14F-4D97-AF65-F5344CB8AC3E}">
        <p14:creationId xmlns:p14="http://schemas.microsoft.com/office/powerpoint/2010/main" val="885787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563B0-5989-DDEC-EF3E-8F3E5FA53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03E87-DF8A-2749-F9C2-3483016B6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02C37E-AEB5-6626-0451-6CE3D814D27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E4DC99D-B0F3-2856-FDFC-954D8FBBCC11}"/>
              </a:ext>
            </a:extLst>
          </p:cNvPr>
          <p:cNvSpPr>
            <a:spLocks noGrp="1"/>
          </p:cNvSpPr>
          <p:nvPr>
            <p:ph type="sldNum" sz="quarter" idx="5"/>
          </p:nvPr>
        </p:nvSpPr>
        <p:spPr/>
        <p:txBody>
          <a:bodyPr/>
          <a:lstStyle/>
          <a:p>
            <a:fld id="{A036D590-9962-7940-99AB-B9661AE79D07}" type="slidenum">
              <a:rPr lang="en-US" smtClean="0"/>
              <a:t>9</a:t>
            </a:fld>
            <a:endParaRPr lang="en-US"/>
          </a:p>
        </p:txBody>
      </p:sp>
    </p:spTree>
    <p:extLst>
      <p:ext uri="{BB962C8B-B14F-4D97-AF65-F5344CB8AC3E}">
        <p14:creationId xmlns:p14="http://schemas.microsoft.com/office/powerpoint/2010/main" val="868269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6000" cap="none" baseline="0">
                <a:solidFill>
                  <a:schemeClr val="accent1"/>
                </a:solidFill>
                <a:latin typeface="Atkinson Hyperlegible" pitchFamily="2" charset="0"/>
              </a:defRPr>
            </a:lvl1pPr>
          </a:lstStyle>
          <a:p>
            <a:r>
              <a:rPr lang="en-US"/>
              <a:t>Click to edit Master title style</a:t>
            </a:r>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400">
                <a:solidFill>
                  <a:schemeClr val="accent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n-US"/>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n-US"/>
            </a:p>
          </p:txBody>
        </p:sp>
      </p:grpSp>
      <p:pic>
        <p:nvPicPr>
          <p:cNvPr id="4" name="Picture 3" descr="EMPOWER V I logo: Red state of Tennessee above empowering youth with visual impairment above braille enclosed in a blue circle.">
            <a:extLst>
              <a:ext uri="{FF2B5EF4-FFF2-40B4-BE49-F238E27FC236}">
                <a16:creationId xmlns:a16="http://schemas.microsoft.com/office/drawing/2014/main" id="{0B578B92-7F2D-B3B2-166C-EF9A841848BF}"/>
              </a:ext>
            </a:extLst>
          </p:cNvPr>
          <p:cNvPicPr>
            <a:picLocks noChangeAspect="1"/>
          </p:cNvPicPr>
          <p:nvPr userDrawn="1"/>
        </p:nvPicPr>
        <p:blipFill>
          <a:blip r:embed="rId2"/>
          <a:stretch>
            <a:fillRect/>
          </a:stretch>
        </p:blipFill>
        <p:spPr>
          <a:xfrm>
            <a:off x="118577" y="4281713"/>
            <a:ext cx="2441611" cy="2426713"/>
          </a:xfrm>
          <a:prstGeom prst="rect">
            <a:avLst/>
          </a:prstGeom>
        </p:spPr>
      </p:pic>
    </p:spTree>
    <p:extLst>
      <p:ext uri="{BB962C8B-B14F-4D97-AF65-F5344CB8AC3E}">
        <p14:creationId xmlns:p14="http://schemas.microsoft.com/office/powerpoint/2010/main" val="71097484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8CFA0EC-614F-0034-1492-83B6502087DF}"/>
              </a:ext>
            </a:extLst>
          </p:cNvPr>
          <p:cNvSpPr/>
          <p:nvPr userDrawn="1"/>
        </p:nvSpPr>
        <p:spPr>
          <a:xfrm>
            <a:off x="0" y="6177776"/>
            <a:ext cx="12192000" cy="289931"/>
          </a:xfrm>
          <a:prstGeom prst="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143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3600" cap="none" baseline="0">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4"/>
          </a:solidFill>
          <a:ln w="0">
            <a:solidFill>
              <a:schemeClr val="accent4"/>
            </a:solidFill>
            <a:prstDash val="solid"/>
            <a:round/>
            <a:headEnd/>
            <a:tailEnd/>
          </a:ln>
        </p:spPr>
      </p:sp>
    </p:spTree>
    <p:extLst>
      <p:ext uri="{BB962C8B-B14F-4D97-AF65-F5344CB8AC3E}">
        <p14:creationId xmlns:p14="http://schemas.microsoft.com/office/powerpoint/2010/main" val="7636042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1303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1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2330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472736" y="6453386"/>
            <a:ext cx="1596292" cy="404614"/>
          </a:xfrm>
          <a:prstGeom prst="rect">
            <a:avLst/>
          </a:prstGeom>
        </p:spPr>
        <p:txBody>
          <a:bodyPr/>
          <a:lstStyle/>
          <a:p>
            <a:fld id="{D17074ED-A7D8-CE4C-A34B-55460F985C25}" type="slidenum">
              <a:rPr lang="en-US" smtClean="0"/>
              <a:t>‹#›</a:t>
            </a:fld>
            <a:endParaRPr lang="en-US"/>
          </a:p>
        </p:txBody>
      </p:sp>
    </p:spTree>
    <p:extLst>
      <p:ext uri="{BB962C8B-B14F-4D97-AF65-F5344CB8AC3E}">
        <p14:creationId xmlns:p14="http://schemas.microsoft.com/office/powerpoint/2010/main" val="1081546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bg1"/>
                </a:solidFill>
              </a:defRPr>
            </a:lvl1pPr>
          </a:lstStyle>
          <a:p>
            <a:r>
              <a:rPr lang="en-US"/>
              <a:t>Click to edit Master title style</a:t>
            </a:r>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93784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615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12DFB455-3718-BC5C-C203-E97EEDA5AD87}"/>
              </a:ext>
            </a:extLst>
          </p:cNvPr>
          <p:cNvSpPr/>
          <p:nvPr userDrawn="1"/>
        </p:nvSpPr>
        <p:spPr>
          <a:xfrm>
            <a:off x="-33453" y="6177776"/>
            <a:ext cx="12192000" cy="289931"/>
          </a:xfrm>
          <a:prstGeom prst="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0BA23AC-B33E-ED9F-ACA9-BA41DBB9EA6D}"/>
              </a:ext>
              <a:ext uri="{C183D7F6-B498-43B3-948B-1728B52AA6E4}">
                <adec:decorative xmlns:adec="http://schemas.microsoft.com/office/drawing/2017/decorative" val="1"/>
              </a:ext>
            </a:extLst>
          </p:cNvPr>
          <p:cNvPicPr>
            <a:picLocks noChangeAspect="1"/>
          </p:cNvPicPr>
          <p:nvPr userDrawn="1"/>
        </p:nvPicPr>
        <p:blipFill>
          <a:blip r:embed="rId10"/>
          <a:stretch>
            <a:fillRect/>
          </a:stretch>
        </p:blipFill>
        <p:spPr>
          <a:xfrm>
            <a:off x="10820400" y="210624"/>
            <a:ext cx="1224001" cy="1216533"/>
          </a:xfrm>
          <a:prstGeom prst="rect">
            <a:avLst/>
          </a:prstGeom>
        </p:spPr>
      </p:pic>
    </p:spTree>
    <p:extLst>
      <p:ext uri="{BB962C8B-B14F-4D97-AF65-F5344CB8AC3E}">
        <p14:creationId xmlns:p14="http://schemas.microsoft.com/office/powerpoint/2010/main" val="42782400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706" r:id="rId3"/>
    <p:sldLayoutId id="2147483700" r:id="rId4"/>
    <p:sldLayoutId id="2147483701" r:id="rId5"/>
    <p:sldLayoutId id="2147483702" r:id="rId6"/>
    <p:sldLayoutId id="2147483703" r:id="rId7"/>
    <p:sldLayoutId id="2147483704" r:id="rId8"/>
  </p:sldLayoutIdLst>
  <p:txStyles>
    <p:titleStyle>
      <a:lvl1pPr algn="l" defTabSz="914400" rtl="0" eaLnBrk="1" latinLnBrk="0" hangingPunct="1">
        <a:lnSpc>
          <a:spcPct val="89000"/>
        </a:lnSpc>
        <a:spcBef>
          <a:spcPct val="0"/>
        </a:spcBef>
        <a:buNone/>
        <a:defRPr sz="3600" kern="1200" baseline="0">
          <a:solidFill>
            <a:schemeClr val="tx2"/>
          </a:solidFill>
          <a:latin typeface="Atkinson Hyperlegible" pitchFamily="2" charset="0"/>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400" kern="1200" baseline="0">
          <a:solidFill>
            <a:schemeClr val="tx2"/>
          </a:solidFill>
          <a:latin typeface="Arial" panose="020B0604020202020204" pitchFamily="34" charset="0"/>
          <a:ea typeface="+mn-ea"/>
          <a:cs typeface="Arial" panose="020B0604020202020204" pitchFamily="34" charset="0"/>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400" i="1" kern="1200" baseline="0">
          <a:solidFill>
            <a:schemeClr val="tx2"/>
          </a:solidFill>
          <a:latin typeface="Arial" panose="020B0604020202020204" pitchFamily="34" charset="0"/>
          <a:ea typeface="+mn-ea"/>
          <a:cs typeface="Arial" panose="020B0604020202020204" pitchFamily="34" charset="0"/>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400" kern="1200" baseline="0">
          <a:solidFill>
            <a:schemeClr val="tx2"/>
          </a:solidFill>
          <a:latin typeface="Arial" panose="020B0604020202020204" pitchFamily="34" charset="0"/>
          <a:ea typeface="+mn-ea"/>
          <a:cs typeface="Arial" panose="020B0604020202020204" pitchFamily="34" charset="0"/>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400" i="1" kern="1200" baseline="0">
          <a:solidFill>
            <a:schemeClr val="tx2"/>
          </a:solidFill>
          <a:latin typeface="Arial" panose="020B0604020202020204" pitchFamily="34" charset="0"/>
          <a:ea typeface="+mn-ea"/>
          <a:cs typeface="Arial" panose="020B0604020202020204" pitchFamily="34" charset="0"/>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400" kern="1200" baseline="0">
          <a:solidFill>
            <a:schemeClr val="tx2"/>
          </a:solidFill>
          <a:latin typeface="Arial" panose="020B0604020202020204" pitchFamily="34" charset="0"/>
          <a:ea typeface="+mn-ea"/>
          <a:cs typeface="Arial" panose="020B0604020202020204" pitchFamily="34" charset="0"/>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A logo with a red map and blue arrows&#10;&#10;Description automatically generated">
            <a:extLst>
              <a:ext uri="{FF2B5EF4-FFF2-40B4-BE49-F238E27FC236}">
                <a16:creationId xmlns:a16="http://schemas.microsoft.com/office/drawing/2014/main" id="{58E82CCA-8B75-2780-B329-245AF5D4DEB0}"/>
              </a:ext>
            </a:extLst>
          </p:cNvPr>
          <p:cNvPicPr>
            <a:picLocks noChangeAspect="1"/>
          </p:cNvPicPr>
          <p:nvPr userDrawn="1"/>
        </p:nvPicPr>
        <p:blipFill>
          <a:blip r:embed="rId3"/>
          <a:stretch>
            <a:fillRect/>
          </a:stretch>
        </p:blipFill>
        <p:spPr>
          <a:xfrm>
            <a:off x="10701468" y="269488"/>
            <a:ext cx="1159262" cy="1159262"/>
          </a:xfrm>
          <a:prstGeom prst="rect">
            <a:avLst/>
          </a:prstGeom>
        </p:spPr>
      </p:pic>
    </p:spTree>
    <p:extLst>
      <p:ext uri="{BB962C8B-B14F-4D97-AF65-F5344CB8AC3E}">
        <p14:creationId xmlns:p14="http://schemas.microsoft.com/office/powerpoint/2010/main" val="720489963"/>
      </p:ext>
    </p:extLst>
  </p:cSld>
  <p:clrMap bg1="lt1" tx1="dk1" bg2="lt2" tx2="dk2" accent1="accent1" accent2="accent2" accent3="accent3" accent4="accent4" accent5="accent5" accent6="accent6" hlink="hlink" folHlink="folHlink"/>
  <p:sldLayoutIdLst>
    <p:sldLayoutId id="214748371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empowervi.org/"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8.jpeg"/></Relationships>
</file>

<file path=ppt/slides/_rels/slide15.xml.rels><?xml version="1.0" encoding="UTF-8" standalone="yes"?>
<Relationships xmlns="http://schemas.openxmlformats.org/package/2006/relationships"><Relationship Id="rId3" Type="http://schemas.openxmlformats.org/officeDocument/2006/relationships/hyperlink" Target="https://journals.sagepub.com/home/jvb"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6.xml"/><Relationship Id="rId1" Type="http://schemas.openxmlformats.org/officeDocument/2006/relationships/slideLayout" Target="../slideLayouts/slideLayout4.xml"/><Relationship Id="rId5" Type="http://schemas.openxmlformats.org/officeDocument/2006/relationships/image" Target="../media/image21.jpe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B9196-C10D-953E-5789-AC2B91199CBC}"/>
              </a:ext>
            </a:extLst>
          </p:cNvPr>
          <p:cNvSpPr>
            <a:spLocks noGrp="1"/>
          </p:cNvSpPr>
          <p:nvPr>
            <p:ph type="ctrTitle"/>
          </p:nvPr>
        </p:nvSpPr>
        <p:spPr>
          <a:xfrm>
            <a:off x="2230245" y="1655374"/>
            <a:ext cx="8506186" cy="2379224"/>
          </a:xfrm>
        </p:spPr>
        <p:txBody>
          <a:bodyPr/>
          <a:lstStyle/>
          <a:p>
            <a:pPr algn="l"/>
            <a:r>
              <a:rPr lang="en-US" sz="3600" dirty="0">
                <a:solidFill>
                  <a:srgbClr val="134F84"/>
                </a:solidFill>
                <a:latin typeface="Arial" panose="020B0604020202020204" pitchFamily="34" charset="0"/>
                <a:cs typeface="Arial" panose="020B0604020202020204" pitchFamily="34" charset="0"/>
              </a:rPr>
              <a:t>Preparing for Life After High School: What Blind and Low Vision Graduates Say About Early Adulthood</a:t>
            </a:r>
            <a:endParaRPr lang="en-US" dirty="0">
              <a:solidFill>
                <a:srgbClr val="134F84"/>
              </a:solidFill>
            </a:endParaRPr>
          </a:p>
        </p:txBody>
      </p:sp>
      <p:sp>
        <p:nvSpPr>
          <p:cNvPr id="3" name="Subtitle 2">
            <a:extLst>
              <a:ext uri="{FF2B5EF4-FFF2-40B4-BE49-F238E27FC236}">
                <a16:creationId xmlns:a16="http://schemas.microsoft.com/office/drawing/2014/main" id="{A5CBB9DA-55B4-54B9-6E7E-94C55719CDEA}"/>
              </a:ext>
            </a:extLst>
          </p:cNvPr>
          <p:cNvSpPr>
            <a:spLocks noGrp="1"/>
          </p:cNvSpPr>
          <p:nvPr>
            <p:ph type="subTitle" idx="1"/>
          </p:nvPr>
        </p:nvSpPr>
        <p:spPr>
          <a:xfrm>
            <a:off x="3236686" y="4415883"/>
            <a:ext cx="7499745" cy="1182030"/>
          </a:xfrm>
        </p:spPr>
        <p:txBody>
          <a:bodyPr vert="horz" lIns="91440" tIns="45720" rIns="91440" bIns="45720" rtlCol="0" anchor="t">
            <a:normAutofit/>
          </a:bodyPr>
          <a:lstStyle/>
          <a:p>
            <a:pPr algn="r"/>
            <a:r>
              <a:rPr lang="en-US" sz="2800" dirty="0">
                <a:solidFill>
                  <a:schemeClr val="tx1"/>
                </a:solidFill>
              </a:rPr>
              <a:t>Insights for Parents, Educators, and Students</a:t>
            </a:r>
            <a:endParaRPr lang="en-US" dirty="0">
              <a:solidFill>
                <a:schemeClr val="tx1"/>
              </a:solidFill>
            </a:endParaRPr>
          </a:p>
        </p:txBody>
      </p:sp>
      <p:pic>
        <p:nvPicPr>
          <p:cNvPr id="4" name="Picture 3">
            <a:extLst>
              <a:ext uri="{FF2B5EF4-FFF2-40B4-BE49-F238E27FC236}">
                <a16:creationId xmlns:a16="http://schemas.microsoft.com/office/drawing/2014/main" id="{09303CCB-BEBF-35C4-EAE4-4D02BB0D0FE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333154" y="1260087"/>
            <a:ext cx="790575" cy="790575"/>
          </a:xfrm>
          <a:prstGeom prst="rect">
            <a:avLst/>
          </a:prstGeom>
        </p:spPr>
      </p:pic>
    </p:spTree>
    <p:extLst>
      <p:ext uri="{BB962C8B-B14F-4D97-AF65-F5344CB8AC3E}">
        <p14:creationId xmlns:p14="http://schemas.microsoft.com/office/powerpoint/2010/main" val="4007298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946A9-649D-396D-4B47-63C1913949F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045AFD2-B3AB-206A-5512-33E43098D55E}"/>
              </a:ext>
            </a:extLst>
          </p:cNvPr>
          <p:cNvSpPr>
            <a:spLocks noGrp="1"/>
          </p:cNvSpPr>
          <p:nvPr>
            <p:ph type="title"/>
          </p:nvPr>
        </p:nvSpPr>
        <p:spPr>
          <a:xfrm>
            <a:off x="1371600" y="685800"/>
            <a:ext cx="9601200" cy="1485900"/>
          </a:xfrm>
        </p:spPr>
        <p:txBody>
          <a:bodyPr/>
          <a:lstStyle/>
          <a:p>
            <a:r>
              <a:rPr lang="en-US" b="1" dirty="0"/>
              <a:t>Supports Students Did Not Receive</a:t>
            </a:r>
            <a:endParaRPr lang="en-US" dirty="0">
              <a:solidFill>
                <a:schemeClr val="tx1"/>
              </a:solidFill>
            </a:endParaRPr>
          </a:p>
        </p:txBody>
      </p:sp>
      <p:sp>
        <p:nvSpPr>
          <p:cNvPr id="12" name="Content Placeholder 2">
            <a:extLst>
              <a:ext uri="{FF2B5EF4-FFF2-40B4-BE49-F238E27FC236}">
                <a16:creationId xmlns:a16="http://schemas.microsoft.com/office/drawing/2014/main" id="{B4E2B5CC-5BA7-131B-A724-8366F566ECB6}"/>
              </a:ext>
            </a:extLst>
          </p:cNvPr>
          <p:cNvSpPr>
            <a:spLocks noGrp="1"/>
          </p:cNvSpPr>
          <p:nvPr>
            <p:ph sz="half" idx="1"/>
          </p:nvPr>
        </p:nvSpPr>
        <p:spPr>
          <a:xfrm>
            <a:off x="1371600" y="1712225"/>
            <a:ext cx="9879496" cy="3962400"/>
          </a:xfrm>
        </p:spPr>
        <p:txBody>
          <a:bodyPr>
            <a:normAutofit fontScale="92500"/>
          </a:bodyPr>
          <a:lstStyle/>
          <a:p>
            <a:pPr fontAlgn="base"/>
            <a:r>
              <a:rPr lang="en-US" dirty="0"/>
              <a:t>Only 30.3% received Pre-Employment Transition Services (Pre- ETS)​</a:t>
            </a:r>
          </a:p>
          <a:p>
            <a:pPr fontAlgn="base"/>
            <a:r>
              <a:rPr lang="en-US" dirty="0"/>
              <a:t>Only 39.4% took a Career and Technical Education (CTE) class (39.4%)​</a:t>
            </a:r>
          </a:p>
          <a:p>
            <a:pPr fontAlgn="base"/>
            <a:r>
              <a:rPr lang="en-US" dirty="0"/>
              <a:t>Over half said they got little to no help with:​</a:t>
            </a:r>
          </a:p>
          <a:p>
            <a:pPr lvl="1" fontAlgn="base"/>
            <a:r>
              <a:rPr lang="en-US" dirty="0"/>
              <a:t>Independent Living skills: 63.6% ​</a:t>
            </a:r>
          </a:p>
          <a:p>
            <a:pPr lvl="1" fontAlgn="base"/>
            <a:r>
              <a:rPr lang="en-US" dirty="0"/>
              <a:t>Recreation and Leisure: 57.6%​</a:t>
            </a:r>
          </a:p>
          <a:p>
            <a:pPr lvl="1" fontAlgn="base"/>
            <a:r>
              <a:rPr lang="en-US" dirty="0"/>
              <a:t>Healthcare: 72.7%​</a:t>
            </a:r>
          </a:p>
          <a:p>
            <a:pPr lvl="1" fontAlgn="base"/>
            <a:r>
              <a:rPr lang="en-US" dirty="0"/>
              <a:t>Traveling alone: 51.5%​</a:t>
            </a:r>
          </a:p>
          <a:p>
            <a:pPr lvl="1" fontAlgn="base"/>
            <a:r>
              <a:rPr lang="en-US" dirty="0"/>
              <a:t>Preparing meals: 57.6%​</a:t>
            </a:r>
          </a:p>
          <a:p>
            <a:pPr lvl="1" fontAlgn="base"/>
            <a:r>
              <a:rPr lang="en-US" dirty="0"/>
              <a:t>Managing home: 57.6%</a:t>
            </a:r>
          </a:p>
        </p:txBody>
      </p:sp>
      <p:pic>
        <p:nvPicPr>
          <p:cNvPr id="6146" name="Picture 2">
            <a:extLst>
              <a:ext uri="{FF2B5EF4-FFF2-40B4-BE49-F238E27FC236}">
                <a16:creationId xmlns:a16="http://schemas.microsoft.com/office/drawing/2014/main" id="{FB39305B-BC4E-4E76-E9FC-45E81B6B315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1419" y="157076"/>
            <a:ext cx="142875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a:extLst>
              <a:ext uri="{FF2B5EF4-FFF2-40B4-BE49-F238E27FC236}">
                <a16:creationId xmlns:a16="http://schemas.microsoft.com/office/drawing/2014/main" id="{A80E1679-773C-AFDC-0001-6BE3F884BD98}"/>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015" y="2914650"/>
            <a:ext cx="148590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a:extLst>
              <a:ext uri="{FF2B5EF4-FFF2-40B4-BE49-F238E27FC236}">
                <a16:creationId xmlns:a16="http://schemas.microsoft.com/office/drawing/2014/main" id="{A5F18B5B-B3BC-FCEE-4E19-B4C837CA85EC}"/>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3772" y="3100677"/>
            <a:ext cx="2212699" cy="1485900"/>
          </a:xfrm>
          <a:prstGeom prst="rect">
            <a:avLst/>
          </a:prstGeom>
          <a:noFill/>
          <a:extLst>
            <a:ext uri="{909E8E84-426E-40DD-AFC4-6F175D3DCCD1}">
              <a14:hiddenFill xmlns:a14="http://schemas.microsoft.com/office/drawing/2010/main">
                <a:solidFill>
                  <a:srgbClr val="FFFFFF"/>
                </a:solidFill>
              </a14:hiddenFill>
            </a:ext>
          </a:extLst>
        </p:spPr>
      </p:pic>
      <p:pic>
        <p:nvPicPr>
          <p:cNvPr id="6154" name="Picture 10">
            <a:extLst>
              <a:ext uri="{FF2B5EF4-FFF2-40B4-BE49-F238E27FC236}">
                <a16:creationId xmlns:a16="http://schemas.microsoft.com/office/drawing/2014/main" id="{0276EBC2-BBC3-67C3-340E-47F482FA5303}"/>
              </a:ext>
              <a:ext uri="{C183D7F6-B498-43B3-948B-1728B52AA6E4}">
                <adec:decorative xmlns:adec="http://schemas.microsoft.com/office/drawing/2017/decorative" val="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43729" y="4586577"/>
            <a:ext cx="1578794" cy="1463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4964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45426-84D0-6664-D693-C23F194379B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012ABC7-1ADE-839B-4335-58645DB015FA}"/>
              </a:ext>
            </a:extLst>
          </p:cNvPr>
          <p:cNvSpPr>
            <a:spLocks noGrp="1"/>
          </p:cNvSpPr>
          <p:nvPr>
            <p:ph type="title"/>
          </p:nvPr>
        </p:nvSpPr>
        <p:spPr>
          <a:xfrm>
            <a:off x="1371600" y="685800"/>
            <a:ext cx="9601200" cy="1485900"/>
          </a:xfrm>
        </p:spPr>
        <p:txBody>
          <a:bodyPr/>
          <a:lstStyle/>
          <a:p>
            <a:r>
              <a:rPr lang="en-US" b="1" dirty="0">
                <a:solidFill>
                  <a:schemeClr val="tx1"/>
                </a:solidFill>
                <a:latin typeface="Arial"/>
                <a:cs typeface="Arial"/>
              </a:rPr>
              <a:t>Why This Matters</a:t>
            </a:r>
            <a:endParaRPr lang="en-US" dirty="0">
              <a:solidFill>
                <a:schemeClr val="tx1"/>
              </a:solidFill>
            </a:endParaRPr>
          </a:p>
        </p:txBody>
      </p:sp>
      <p:sp>
        <p:nvSpPr>
          <p:cNvPr id="12" name="Content Placeholder 2">
            <a:extLst>
              <a:ext uri="{FF2B5EF4-FFF2-40B4-BE49-F238E27FC236}">
                <a16:creationId xmlns:a16="http://schemas.microsoft.com/office/drawing/2014/main" id="{2D324CC7-5D34-B2E1-97E3-FDCE29C9A6B0}"/>
              </a:ext>
            </a:extLst>
          </p:cNvPr>
          <p:cNvSpPr>
            <a:spLocks noGrp="1"/>
          </p:cNvSpPr>
          <p:nvPr>
            <p:ph sz="half" idx="1"/>
          </p:nvPr>
        </p:nvSpPr>
        <p:spPr>
          <a:xfrm>
            <a:off x="1371600" y="1605743"/>
            <a:ext cx="9318567" cy="3962400"/>
          </a:xfrm>
        </p:spPr>
        <p:txBody>
          <a:bodyPr>
            <a:normAutofit/>
          </a:bodyPr>
          <a:lstStyle/>
          <a:p>
            <a:pPr fontAlgn="base"/>
            <a:r>
              <a:rPr lang="en-US" dirty="0"/>
              <a:t>Without hands-on life skills or real involvement in planning, students may leave high school unprepared ​</a:t>
            </a:r>
          </a:p>
          <a:p>
            <a:pPr fontAlgn="base"/>
            <a:r>
              <a:rPr lang="en-US" dirty="0"/>
              <a:t>Just learning about self-determination isn't enough; students need to be in real situations and given real chances to practice making decisions</a:t>
            </a:r>
          </a:p>
        </p:txBody>
      </p:sp>
    </p:spTree>
    <p:extLst>
      <p:ext uri="{BB962C8B-B14F-4D97-AF65-F5344CB8AC3E}">
        <p14:creationId xmlns:p14="http://schemas.microsoft.com/office/powerpoint/2010/main" val="1200886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5FF1F-87A8-4D26-67D1-5B5BECAE8F6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6FF6D9D-D317-6340-EEFC-542F5FBF6E48}"/>
              </a:ext>
            </a:extLst>
          </p:cNvPr>
          <p:cNvSpPr>
            <a:spLocks noGrp="1"/>
          </p:cNvSpPr>
          <p:nvPr>
            <p:ph type="title"/>
          </p:nvPr>
        </p:nvSpPr>
        <p:spPr>
          <a:xfrm>
            <a:off x="1371600" y="685800"/>
            <a:ext cx="9601200" cy="1485900"/>
          </a:xfrm>
        </p:spPr>
        <p:txBody>
          <a:bodyPr/>
          <a:lstStyle/>
          <a:p>
            <a:r>
              <a:rPr lang="en-US" b="1" dirty="0">
                <a:latin typeface="Arial" panose="020B0604020202020204" pitchFamily="34" charset="0"/>
                <a:cs typeface="Arial" panose="020B0604020202020204" pitchFamily="34" charset="0"/>
              </a:rPr>
              <a:t>What Parents </a:t>
            </a:r>
            <a:r>
              <a:rPr lang="en-US" b="1" dirty="0"/>
              <a:t>and Educators Can Do</a:t>
            </a:r>
            <a:endParaRPr lang="en-US" dirty="0">
              <a:solidFill>
                <a:schemeClr val="tx1"/>
              </a:solidFill>
            </a:endParaRPr>
          </a:p>
        </p:txBody>
      </p:sp>
      <p:sp>
        <p:nvSpPr>
          <p:cNvPr id="12" name="Content Placeholder 2">
            <a:extLst>
              <a:ext uri="{FF2B5EF4-FFF2-40B4-BE49-F238E27FC236}">
                <a16:creationId xmlns:a16="http://schemas.microsoft.com/office/drawing/2014/main" id="{7B8CD26F-8AA9-E362-E5B9-C3F142213A85}"/>
              </a:ext>
            </a:extLst>
          </p:cNvPr>
          <p:cNvSpPr>
            <a:spLocks noGrp="1"/>
          </p:cNvSpPr>
          <p:nvPr>
            <p:ph sz="half" idx="1"/>
          </p:nvPr>
        </p:nvSpPr>
        <p:spPr>
          <a:xfrm>
            <a:off x="1371600" y="1680237"/>
            <a:ext cx="10533185" cy="3962400"/>
          </a:xfrm>
        </p:spPr>
        <p:txBody>
          <a:bodyPr>
            <a:noAutofit/>
          </a:bodyPr>
          <a:lstStyle/>
          <a:p>
            <a:pPr fontAlgn="base"/>
            <a:r>
              <a:rPr lang="en-US" dirty="0"/>
              <a:t>Ask schools about Pre-ETS and CTE options ​</a:t>
            </a:r>
          </a:p>
          <a:p>
            <a:pPr fontAlgn="base"/>
            <a:r>
              <a:rPr lang="en-US" dirty="0"/>
              <a:t>Make sure the Expanded Core Curriculum (ECC) is taught ​</a:t>
            </a:r>
          </a:p>
          <a:p>
            <a:pPr fontAlgn="base"/>
            <a:r>
              <a:rPr lang="en-US" dirty="0"/>
              <a:t>Encourage students to lead their Individualized Education Program (IEP) Meetings ​</a:t>
            </a:r>
          </a:p>
          <a:p>
            <a:pPr fontAlgn="base"/>
            <a:r>
              <a:rPr lang="en-US" dirty="0"/>
              <a:t>Support learning real world skills, such as budgeting, cooking, and travel ​</a:t>
            </a:r>
          </a:p>
          <a:p>
            <a:pPr fontAlgn="base"/>
            <a:r>
              <a:rPr lang="en-US" dirty="0"/>
              <a:t>Make room for students to use their voice when planning their future </a:t>
            </a:r>
          </a:p>
        </p:txBody>
      </p:sp>
      <p:pic>
        <p:nvPicPr>
          <p:cNvPr id="7170" name="Picture 2">
            <a:extLst>
              <a:ext uri="{FF2B5EF4-FFF2-40B4-BE49-F238E27FC236}">
                <a16:creationId xmlns:a16="http://schemas.microsoft.com/office/drawing/2014/main" id="{8DFE0BAD-EB1E-D109-3437-8D06068B0C20}"/>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8374" y="4624769"/>
            <a:ext cx="2079918" cy="147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173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F0D76-1930-E34D-C4B7-87616DC7F09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F30539A-9472-0B09-ED45-E2B782B3EB4B}"/>
              </a:ext>
            </a:extLst>
          </p:cNvPr>
          <p:cNvSpPr>
            <a:spLocks noGrp="1"/>
          </p:cNvSpPr>
          <p:nvPr>
            <p:ph type="title"/>
          </p:nvPr>
        </p:nvSpPr>
        <p:spPr>
          <a:xfrm>
            <a:off x="1371600" y="685800"/>
            <a:ext cx="9601200" cy="1485900"/>
          </a:xfrm>
        </p:spPr>
        <p:txBody>
          <a:bodyPr/>
          <a:lstStyle/>
          <a:p>
            <a:r>
              <a:rPr lang="en-US" b="1" dirty="0">
                <a:solidFill>
                  <a:schemeClr val="tx1"/>
                </a:solidFill>
                <a:latin typeface="Arial"/>
                <a:cs typeface="Arial"/>
              </a:rPr>
              <a:t>Learn more</a:t>
            </a:r>
            <a:endParaRPr lang="en-US" dirty="0">
              <a:solidFill>
                <a:schemeClr val="tx1"/>
              </a:solidFill>
            </a:endParaRPr>
          </a:p>
        </p:txBody>
      </p:sp>
      <p:sp>
        <p:nvSpPr>
          <p:cNvPr id="12" name="Content Placeholder 2">
            <a:extLst>
              <a:ext uri="{FF2B5EF4-FFF2-40B4-BE49-F238E27FC236}">
                <a16:creationId xmlns:a16="http://schemas.microsoft.com/office/drawing/2014/main" id="{5739AFED-AA69-0D75-C0DA-6264579C1B62}"/>
              </a:ext>
            </a:extLst>
          </p:cNvPr>
          <p:cNvSpPr>
            <a:spLocks noGrp="1"/>
          </p:cNvSpPr>
          <p:nvPr>
            <p:ph sz="half" idx="1"/>
          </p:nvPr>
        </p:nvSpPr>
        <p:spPr>
          <a:xfrm>
            <a:off x="1371600" y="1820460"/>
            <a:ext cx="9318567" cy="3962400"/>
          </a:xfrm>
        </p:spPr>
        <p:txBody>
          <a:bodyPr>
            <a:normAutofit/>
          </a:bodyPr>
          <a:lstStyle/>
          <a:p>
            <a:pPr fontAlgn="base"/>
            <a:r>
              <a:rPr lang="en-US" dirty="0"/>
              <a:t>Contact your state's vocational rehabilitation agency to learn about employment training and transition supports​</a:t>
            </a:r>
          </a:p>
          <a:p>
            <a:pPr fontAlgn="base"/>
            <a:r>
              <a:rPr lang="en-US" dirty="0"/>
              <a:t>Visit organizations like Perkins School for the Blind for resources on education support, the American Printing house for the blind (APH) for accessible learning tools, or the National Federation of the Blind (NFB) for information on advocacy, scholarships, mentoring, and community support​</a:t>
            </a:r>
          </a:p>
          <a:p>
            <a:pPr fontAlgn="base"/>
            <a:r>
              <a:rPr lang="en-US" dirty="0"/>
              <a:t>Reach out to your school's transition coordinator to learn about opportunities in your local public school</a:t>
            </a:r>
          </a:p>
        </p:txBody>
      </p:sp>
    </p:spTree>
    <p:extLst>
      <p:ext uri="{BB962C8B-B14F-4D97-AF65-F5344CB8AC3E}">
        <p14:creationId xmlns:p14="http://schemas.microsoft.com/office/powerpoint/2010/main" val="2708609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7376B-872C-74E8-E68D-A46CA1CC2EE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B3E8F9D-3E25-A2FF-28E8-7AEEF37BE983}"/>
              </a:ext>
            </a:extLst>
          </p:cNvPr>
          <p:cNvSpPr>
            <a:spLocks noGrp="1"/>
          </p:cNvSpPr>
          <p:nvPr>
            <p:ph type="title"/>
          </p:nvPr>
        </p:nvSpPr>
        <p:spPr>
          <a:xfrm>
            <a:off x="1371600" y="685800"/>
            <a:ext cx="9601200" cy="1485900"/>
          </a:xfrm>
        </p:spPr>
        <p:txBody>
          <a:bodyPr/>
          <a:lstStyle/>
          <a:p>
            <a:pPr>
              <a:spcBef>
                <a:spcPts val="0"/>
              </a:spcBef>
            </a:pPr>
            <a:r>
              <a:rPr lang="en-US" b="1" dirty="0">
                <a:solidFill>
                  <a:schemeClr val="tx1"/>
                </a:solidFill>
                <a:latin typeface="Arial"/>
                <a:cs typeface="Arial"/>
              </a:rPr>
              <a:t>How can EMPOWER help?</a:t>
            </a:r>
            <a:endParaRPr lang="en-US" dirty="0">
              <a:solidFill>
                <a:schemeClr val="tx1"/>
              </a:solidFill>
              <a:latin typeface="Segoe UI"/>
              <a:cs typeface="Segoe UI"/>
            </a:endParaRPr>
          </a:p>
        </p:txBody>
      </p:sp>
      <p:sp>
        <p:nvSpPr>
          <p:cNvPr id="12" name="Content Placeholder 2">
            <a:extLst>
              <a:ext uri="{FF2B5EF4-FFF2-40B4-BE49-F238E27FC236}">
                <a16:creationId xmlns:a16="http://schemas.microsoft.com/office/drawing/2014/main" id="{AF58974B-A1EF-6C97-CB3A-F36EF10F0558}"/>
              </a:ext>
            </a:extLst>
          </p:cNvPr>
          <p:cNvSpPr>
            <a:spLocks noGrp="1"/>
          </p:cNvSpPr>
          <p:nvPr>
            <p:ph sz="half" idx="1"/>
          </p:nvPr>
        </p:nvSpPr>
        <p:spPr>
          <a:xfrm>
            <a:off x="1371600" y="1512413"/>
            <a:ext cx="10111154" cy="4174957"/>
          </a:xfrm>
        </p:spPr>
        <p:txBody>
          <a:bodyPr>
            <a:normAutofit/>
          </a:bodyPr>
          <a:lstStyle/>
          <a:p>
            <a:pPr marL="0" indent="0">
              <a:spcBef>
                <a:spcPts val="200"/>
              </a:spcBef>
              <a:spcAft>
                <a:spcPts val="800"/>
              </a:spcAft>
              <a:buNone/>
            </a:pPr>
            <a:r>
              <a:rPr lang="en" dirty="0">
                <a:solidFill>
                  <a:srgbClr val="0E2741"/>
                </a:solidFill>
                <a:latin typeface="Arial"/>
                <a:cs typeface="Arial"/>
              </a:rPr>
              <a:t>EMPOWER VI offers several ways to support blind and low vision youth in their transition journeys:</a:t>
            </a:r>
          </a:p>
          <a:p>
            <a:pPr marL="726440" indent="-342900">
              <a:spcBef>
                <a:spcPts val="200"/>
              </a:spcBef>
              <a:buFont typeface="Wingdings" pitchFamily="2" charset="2"/>
              <a:buChar char="§"/>
            </a:pPr>
            <a:r>
              <a:rPr lang="en" dirty="0">
                <a:solidFill>
                  <a:srgbClr val="0E2741"/>
                </a:solidFill>
                <a:latin typeface="Arial"/>
                <a:cs typeface="Arial"/>
              </a:rPr>
              <a:t>Free courses on transition </a:t>
            </a:r>
            <a:r>
              <a:rPr lang="en-US" dirty="0">
                <a:solidFill>
                  <a:srgbClr val="0E2741"/>
                </a:solidFill>
                <a:latin typeface="Arial"/>
                <a:cs typeface="Arial"/>
              </a:rPr>
              <a:t>topics for students, families, and professionals</a:t>
            </a:r>
          </a:p>
          <a:p>
            <a:pPr marL="726440" indent="-342900">
              <a:spcBef>
                <a:spcPts val="200"/>
              </a:spcBef>
              <a:buFont typeface="Wingdings" pitchFamily="2" charset="2"/>
              <a:buChar char="§"/>
            </a:pPr>
            <a:r>
              <a:rPr lang="en" dirty="0">
                <a:solidFill>
                  <a:srgbClr val="0E2741"/>
                </a:solidFill>
                <a:latin typeface="Arial"/>
                <a:cs typeface="Arial"/>
              </a:rPr>
              <a:t>Mentorship opportunities</a:t>
            </a:r>
          </a:p>
          <a:p>
            <a:pPr marL="726440" indent="-342900">
              <a:spcBef>
                <a:spcPts val="200"/>
              </a:spcBef>
              <a:buFont typeface="Wingdings" pitchFamily="2" charset="2"/>
              <a:buChar char="§"/>
            </a:pPr>
            <a:r>
              <a:rPr lang="en" dirty="0">
                <a:solidFill>
                  <a:srgbClr val="0E2741"/>
                </a:solidFill>
                <a:latin typeface="Arial"/>
                <a:cs typeface="Arial"/>
              </a:rPr>
              <a:t>Communities of practice for professionals and adult family members</a:t>
            </a:r>
          </a:p>
          <a:p>
            <a:pPr marL="726440" indent="-342900">
              <a:lnSpc>
                <a:spcPct val="100000"/>
              </a:lnSpc>
              <a:spcBef>
                <a:spcPts val="200"/>
              </a:spcBef>
              <a:buFont typeface="Wingdings" pitchFamily="2" charset="2"/>
              <a:buChar char="§"/>
            </a:pPr>
            <a:r>
              <a:rPr lang="en-US" dirty="0">
                <a:solidFill>
                  <a:srgbClr val="0E2741"/>
                </a:solidFill>
                <a:latin typeface="Arial"/>
                <a:cs typeface="Arial"/>
              </a:rPr>
              <a:t>An accessible website filled with free resources: </a:t>
            </a:r>
            <a:r>
              <a:rPr lang="en-US" dirty="0">
                <a:solidFill>
                  <a:srgbClr val="0070C0"/>
                </a:solidFill>
                <a:latin typeface="Arial"/>
                <a:cs typeface="Arial"/>
                <a:hlinkClick r:id="rId3">
                  <a:extLst>
                    <a:ext uri="{A12FA001-AC4F-418D-AE19-62706E023703}">
                      <ahyp:hlinkClr xmlns:ahyp="http://schemas.microsoft.com/office/drawing/2018/hyperlinkcolor" val="tx"/>
                    </a:ext>
                  </a:extLst>
                </a:hlinkClick>
              </a:rPr>
              <a:t>www.empowervi.org</a:t>
            </a:r>
            <a:endParaRPr lang="en-US" dirty="0">
              <a:solidFill>
                <a:srgbClr val="0070C0"/>
              </a:solidFill>
              <a:latin typeface="Arial"/>
              <a:cs typeface="Arial"/>
            </a:endParaRPr>
          </a:p>
          <a:p>
            <a:pPr marL="726440" indent="-342900">
              <a:lnSpc>
                <a:spcPct val="100000"/>
              </a:lnSpc>
              <a:spcBef>
                <a:spcPts val="200"/>
              </a:spcBef>
              <a:buFont typeface="Wingdings" pitchFamily="2" charset="2"/>
              <a:buChar char="§"/>
            </a:pPr>
            <a:r>
              <a:rPr lang="en-US" dirty="0">
                <a:solidFill>
                  <a:srgbClr val="0E2741"/>
                </a:solidFill>
                <a:latin typeface="Arial"/>
                <a:cs typeface="Arial"/>
              </a:rPr>
              <a:t>Social Media and a YouTube channel (all linked in the footer of the website)</a:t>
            </a:r>
            <a:endParaRPr lang="en-US" dirty="0">
              <a:solidFill>
                <a:srgbClr val="0E2741"/>
              </a:solidFill>
            </a:endParaRPr>
          </a:p>
        </p:txBody>
      </p:sp>
      <p:pic>
        <p:nvPicPr>
          <p:cNvPr id="2" name="Picture 1">
            <a:extLst>
              <a:ext uri="{FF2B5EF4-FFF2-40B4-BE49-F238E27FC236}">
                <a16:creationId xmlns:a16="http://schemas.microsoft.com/office/drawing/2014/main" id="{861DAE51-CA9F-2045-30FC-EB092E9C66B3}"/>
              </a:ext>
              <a:ext uri="{C183D7F6-B498-43B3-948B-1728B52AA6E4}">
                <adec:decorative xmlns:adec="http://schemas.microsoft.com/office/drawing/2017/decorative" val="1"/>
              </a:ext>
            </a:extLst>
          </p:cNvPr>
          <p:cNvPicPr>
            <a:picLocks noChangeAspect="1"/>
          </p:cNvPicPr>
          <p:nvPr/>
        </p:nvPicPr>
        <p:blipFill>
          <a:blip r:embed="rId4"/>
          <a:srcRect/>
          <a:stretch/>
        </p:blipFill>
        <p:spPr>
          <a:xfrm>
            <a:off x="5150441" y="5202541"/>
            <a:ext cx="2974243" cy="969659"/>
          </a:xfrm>
          <a:prstGeom prst="rect">
            <a:avLst/>
          </a:prstGeom>
        </p:spPr>
      </p:pic>
    </p:spTree>
    <p:extLst>
      <p:ext uri="{BB962C8B-B14F-4D97-AF65-F5344CB8AC3E}">
        <p14:creationId xmlns:p14="http://schemas.microsoft.com/office/powerpoint/2010/main" val="2757691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8A89A-AC83-0C77-2D28-4BC111CC85E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31D3476-3AE4-9ECB-8A25-7E8BCCC28A14}"/>
              </a:ext>
            </a:extLst>
          </p:cNvPr>
          <p:cNvSpPr>
            <a:spLocks noGrp="1"/>
          </p:cNvSpPr>
          <p:nvPr>
            <p:ph type="title"/>
          </p:nvPr>
        </p:nvSpPr>
        <p:spPr>
          <a:xfrm>
            <a:off x="1371600" y="685800"/>
            <a:ext cx="9601200" cy="1485900"/>
          </a:xfrm>
        </p:spPr>
        <p:txBody>
          <a:bodyPr/>
          <a:lstStyle/>
          <a:p>
            <a:pPr>
              <a:spcBef>
                <a:spcPts val="0"/>
              </a:spcBef>
            </a:pPr>
            <a:r>
              <a:rPr lang="en-US" b="1" dirty="0">
                <a:solidFill>
                  <a:schemeClr val="tx1"/>
                </a:solidFill>
                <a:latin typeface="Arial"/>
                <a:cs typeface="Arial"/>
              </a:rPr>
              <a:t>Research</a:t>
            </a:r>
            <a:endParaRPr lang="en-US" dirty="0">
              <a:solidFill>
                <a:schemeClr val="tx1"/>
              </a:solidFill>
              <a:latin typeface="Segoe UI"/>
              <a:cs typeface="Segoe UI"/>
            </a:endParaRPr>
          </a:p>
        </p:txBody>
      </p:sp>
      <p:sp>
        <p:nvSpPr>
          <p:cNvPr id="12" name="Content Placeholder 2">
            <a:extLst>
              <a:ext uri="{FF2B5EF4-FFF2-40B4-BE49-F238E27FC236}">
                <a16:creationId xmlns:a16="http://schemas.microsoft.com/office/drawing/2014/main" id="{583F1A20-C8DB-F9D5-0AAB-5F0738AA5917}"/>
              </a:ext>
            </a:extLst>
          </p:cNvPr>
          <p:cNvSpPr>
            <a:spLocks noGrp="1"/>
          </p:cNvSpPr>
          <p:nvPr>
            <p:ph sz="half" idx="1"/>
          </p:nvPr>
        </p:nvSpPr>
        <p:spPr>
          <a:xfrm>
            <a:off x="1371600" y="1600200"/>
            <a:ext cx="8475785" cy="4174957"/>
          </a:xfrm>
        </p:spPr>
        <p:txBody>
          <a:bodyPr>
            <a:normAutofit/>
          </a:bodyPr>
          <a:lstStyle/>
          <a:p>
            <a:pPr marL="0" indent="0">
              <a:buNone/>
            </a:pPr>
            <a:r>
              <a:rPr lang="en-US" dirty="0">
                <a:solidFill>
                  <a:srgbClr val="0E2741"/>
                </a:solidFill>
              </a:rPr>
              <a:t>Travers, H. E., Schutz, M. E., &amp; </a:t>
            </a:r>
            <a:r>
              <a:rPr lang="en-US" dirty="0" err="1">
                <a:solidFill>
                  <a:srgbClr val="0E2741"/>
                </a:solidFill>
              </a:rPr>
              <a:t>Lanchak</a:t>
            </a:r>
            <a:r>
              <a:rPr lang="en-US" dirty="0">
                <a:solidFill>
                  <a:srgbClr val="0E2741"/>
                </a:solidFill>
              </a:rPr>
              <a:t>, E. R. (in press). Preparing for life after high school: Blind and low vision recent graduate perspectives on transition experiences. </a:t>
            </a:r>
            <a:r>
              <a:rPr lang="en-US" i="1" dirty="0">
                <a:solidFill>
                  <a:srgbClr val="0E2741"/>
                </a:solidFill>
              </a:rPr>
              <a:t>Journal of Visual Impairment &amp; Blindness</a:t>
            </a:r>
            <a:r>
              <a:rPr lang="en-US" dirty="0">
                <a:solidFill>
                  <a:srgbClr val="0E2741"/>
                </a:solidFill>
              </a:rPr>
              <a:t>​</a:t>
            </a:r>
            <a:br>
              <a:rPr lang="en-US" dirty="0"/>
            </a:br>
            <a:r>
              <a:rPr lang="en-US" u="sng" dirty="0">
                <a:solidFill>
                  <a:srgbClr val="0070C0"/>
                </a:solidFill>
                <a:hlinkClick r:id="rId3">
                  <a:extLst>
                    <a:ext uri="{A12FA001-AC4F-418D-AE19-62706E023703}">
                      <ahyp:hlinkClr xmlns:ahyp="http://schemas.microsoft.com/office/drawing/2018/hyperlinkcolor" val="tx"/>
                    </a:ext>
                  </a:extLst>
                </a:hlinkClick>
              </a:rPr>
              <a:t>https://journals.sagepub.com/home/jvb</a:t>
            </a:r>
            <a:endParaRPr lang="en-US" dirty="0">
              <a:solidFill>
                <a:srgbClr val="0070C0"/>
              </a:solidFill>
            </a:endParaRPr>
          </a:p>
        </p:txBody>
      </p:sp>
    </p:spTree>
    <p:extLst>
      <p:ext uri="{BB962C8B-B14F-4D97-AF65-F5344CB8AC3E}">
        <p14:creationId xmlns:p14="http://schemas.microsoft.com/office/powerpoint/2010/main" val="1876254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1B19A-63E8-144F-B682-5B67137114C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4AD0E77-9FCE-01B5-00A4-591CA93F6065}"/>
              </a:ext>
            </a:extLst>
          </p:cNvPr>
          <p:cNvSpPr>
            <a:spLocks noGrp="1"/>
          </p:cNvSpPr>
          <p:nvPr>
            <p:ph type="title"/>
          </p:nvPr>
        </p:nvSpPr>
        <p:spPr>
          <a:xfrm>
            <a:off x="1371600" y="685800"/>
            <a:ext cx="9601200" cy="1485900"/>
          </a:xfrm>
        </p:spPr>
        <p:txBody>
          <a:bodyPr/>
          <a:lstStyle/>
          <a:p>
            <a:r>
              <a:rPr lang="en" b="1" dirty="0">
                <a:solidFill>
                  <a:schemeClr val="tx1"/>
                </a:solidFill>
                <a:latin typeface="Arial"/>
                <a:cs typeface="Arial"/>
              </a:rPr>
              <a:t>Thank you for caring about B/LV youth!</a:t>
            </a:r>
            <a:endParaRPr lang="en-US" dirty="0">
              <a:solidFill>
                <a:schemeClr val="tx1"/>
              </a:solidFill>
            </a:endParaRPr>
          </a:p>
        </p:txBody>
      </p:sp>
      <p:sp>
        <p:nvSpPr>
          <p:cNvPr id="12" name="Content Placeholder 2">
            <a:extLst>
              <a:ext uri="{FF2B5EF4-FFF2-40B4-BE49-F238E27FC236}">
                <a16:creationId xmlns:a16="http://schemas.microsoft.com/office/drawing/2014/main" id="{4A23402C-32FF-C2A2-A14D-79C8916FF517}"/>
              </a:ext>
            </a:extLst>
          </p:cNvPr>
          <p:cNvSpPr>
            <a:spLocks noGrp="1"/>
          </p:cNvSpPr>
          <p:nvPr>
            <p:ph sz="half" idx="1"/>
          </p:nvPr>
        </p:nvSpPr>
        <p:spPr>
          <a:xfrm>
            <a:off x="1371600" y="1896261"/>
            <a:ext cx="9777046" cy="3695108"/>
          </a:xfrm>
        </p:spPr>
        <p:txBody>
          <a:bodyPr>
            <a:normAutofit/>
          </a:bodyPr>
          <a:lstStyle/>
          <a:p>
            <a:pPr marL="0" indent="0" fontAlgn="base">
              <a:buNone/>
            </a:pPr>
            <a:r>
              <a:rPr lang="en-US" dirty="0">
                <a:solidFill>
                  <a:srgbClr val="0E2741"/>
                </a:solidFill>
              </a:rPr>
              <a:t>“Real preparation means letting us try, not just telling us how.” ​</a:t>
            </a:r>
          </a:p>
          <a:p>
            <a:pPr marL="0" indent="0" fontAlgn="base">
              <a:buNone/>
            </a:pPr>
            <a:r>
              <a:rPr lang="en-US" dirty="0">
                <a:solidFill>
                  <a:srgbClr val="0E2741"/>
                </a:solidFill>
              </a:rPr>
              <a:t>	- Quote inspired by an EMPOWER VI student advisory member</a:t>
            </a:r>
          </a:p>
        </p:txBody>
      </p:sp>
      <p:pic>
        <p:nvPicPr>
          <p:cNvPr id="2" name="Picture 1">
            <a:extLst>
              <a:ext uri="{FF2B5EF4-FFF2-40B4-BE49-F238E27FC236}">
                <a16:creationId xmlns:a16="http://schemas.microsoft.com/office/drawing/2014/main" id="{62CE1E37-B77A-8F15-6B3D-49C1841F043C}"/>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8897717" y="4126164"/>
            <a:ext cx="2625053" cy="1663766"/>
          </a:xfrm>
          <a:prstGeom prst="rect">
            <a:avLst/>
          </a:prstGeom>
        </p:spPr>
      </p:pic>
      <p:pic>
        <p:nvPicPr>
          <p:cNvPr id="3" name="Picture 2">
            <a:extLst>
              <a:ext uri="{FF2B5EF4-FFF2-40B4-BE49-F238E27FC236}">
                <a16:creationId xmlns:a16="http://schemas.microsoft.com/office/drawing/2014/main" id="{47F93850-C966-4AF5-DFFF-D3751DF2FFA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220138" y="3743815"/>
            <a:ext cx="2173085" cy="2173085"/>
          </a:xfrm>
          <a:prstGeom prst="rect">
            <a:avLst/>
          </a:prstGeom>
        </p:spPr>
      </p:pic>
      <p:pic>
        <p:nvPicPr>
          <p:cNvPr id="8194" name="Picture 2">
            <a:extLst>
              <a:ext uri="{FF2B5EF4-FFF2-40B4-BE49-F238E27FC236}">
                <a16:creationId xmlns:a16="http://schemas.microsoft.com/office/drawing/2014/main" id="{EDCC9F61-BC3E-C1A2-47B7-48391F255BE2}"/>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32584" y="3249832"/>
            <a:ext cx="1825772" cy="2738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0453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1DD0B5E1-193A-824D-64E5-B671FEAB6EEE}"/>
              </a:ext>
            </a:extLst>
          </p:cNvPr>
          <p:cNvSpPr>
            <a:spLocks noGrp="1"/>
          </p:cNvSpPr>
          <p:nvPr>
            <p:ph type="title"/>
          </p:nvPr>
        </p:nvSpPr>
        <p:spPr>
          <a:xfrm>
            <a:off x="1371600" y="685800"/>
            <a:ext cx="9601200" cy="1485900"/>
          </a:xfrm>
        </p:spPr>
        <p:txBody>
          <a:bodyPr/>
          <a:lstStyle/>
          <a:p>
            <a:r>
              <a:rPr lang="en-US" b="1" dirty="0">
                <a:solidFill>
                  <a:schemeClr val="tx1"/>
                </a:solidFill>
                <a:latin typeface="Arial" panose="020B0604020202020204" pitchFamily="34" charset="0"/>
                <a:cs typeface="Arial" panose="020B0604020202020204" pitchFamily="34" charset="0"/>
              </a:rPr>
              <a:t>Who am I?</a:t>
            </a:r>
          </a:p>
        </p:txBody>
      </p:sp>
      <p:sp>
        <p:nvSpPr>
          <p:cNvPr id="12" name="Content Placeholder 2">
            <a:extLst>
              <a:ext uri="{FF2B5EF4-FFF2-40B4-BE49-F238E27FC236}">
                <a16:creationId xmlns:a16="http://schemas.microsoft.com/office/drawing/2014/main" id="{EC4CC94C-9FA5-DDAE-32DF-2A6B30B1EDFE}"/>
              </a:ext>
            </a:extLst>
          </p:cNvPr>
          <p:cNvSpPr>
            <a:spLocks noGrp="1"/>
          </p:cNvSpPr>
          <p:nvPr>
            <p:ph sz="half" idx="1"/>
          </p:nvPr>
        </p:nvSpPr>
        <p:spPr>
          <a:xfrm>
            <a:off x="1371600" y="1905001"/>
            <a:ext cx="5124450" cy="3962400"/>
          </a:xfrm>
        </p:spPr>
        <p:txBody>
          <a:bodyPr>
            <a:normAutofit/>
          </a:bodyPr>
          <a:lstStyle/>
          <a:p>
            <a:pPr marL="0" indent="0">
              <a:buNone/>
            </a:pPr>
            <a:r>
              <a:rPr lang="en-US" dirty="0"/>
              <a:t>I am Katerina </a:t>
            </a:r>
            <a:r>
              <a:rPr lang="en-US" dirty="0" err="1"/>
              <a:t>Kirbaba</a:t>
            </a:r>
            <a:r>
              <a:rPr lang="en-US" dirty="0"/>
              <a:t>. I work with the EMPOWER VI team as an assistant on the project. I am someone who is visually impaired myself, who has graduated from high school and received transition support.</a:t>
            </a:r>
            <a:endParaRPr lang="en-US" dirty="0">
              <a:solidFill>
                <a:schemeClr val="tx1"/>
              </a:solidFill>
            </a:endParaRPr>
          </a:p>
        </p:txBody>
      </p:sp>
      <p:pic>
        <p:nvPicPr>
          <p:cNvPr id="5" name="Content Placeholder 4" descr="Kat smiles. She is a young lady with long light brown hair. ">
            <a:extLst>
              <a:ext uri="{FF2B5EF4-FFF2-40B4-BE49-F238E27FC236}">
                <a16:creationId xmlns:a16="http://schemas.microsoft.com/office/drawing/2014/main" id="{56654E25-471C-C497-BBF2-4B2E52188130}"/>
              </a:ext>
            </a:extLst>
          </p:cNvPr>
          <p:cNvPicPr preferRelativeResize="0">
            <a:picLocks noGrp="1"/>
          </p:cNvPicPr>
          <p:nvPr>
            <p:ph sz="half" idx="2"/>
          </p:nvPr>
        </p:nvPicPr>
        <p:blipFill>
          <a:blip r:embed="rId3"/>
          <a:srcRect t="10614" r="2315"/>
          <a:stretch>
            <a:fillRect/>
          </a:stretch>
        </p:blipFill>
        <p:spPr>
          <a:xfrm>
            <a:off x="6977754" y="980902"/>
            <a:ext cx="3113897" cy="4574886"/>
          </a:xfrm>
          <a:noFill/>
        </p:spPr>
      </p:pic>
    </p:spTree>
    <p:extLst>
      <p:ext uri="{BB962C8B-B14F-4D97-AF65-F5344CB8AC3E}">
        <p14:creationId xmlns:p14="http://schemas.microsoft.com/office/powerpoint/2010/main" val="874818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FA466-7408-BE75-8A40-F375D56629C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88AA706-5CA0-4DE5-2385-ED210E32FD6E}"/>
              </a:ext>
            </a:extLst>
          </p:cNvPr>
          <p:cNvSpPr>
            <a:spLocks noGrp="1"/>
          </p:cNvSpPr>
          <p:nvPr>
            <p:ph type="title"/>
          </p:nvPr>
        </p:nvSpPr>
        <p:spPr>
          <a:xfrm>
            <a:off x="1371600" y="685800"/>
            <a:ext cx="9601200" cy="1485900"/>
          </a:xfrm>
        </p:spPr>
        <p:txBody>
          <a:bodyPr/>
          <a:lstStyle/>
          <a:p>
            <a:r>
              <a:rPr lang="en" b="1" dirty="0">
                <a:solidFill>
                  <a:schemeClr val="tx1"/>
                </a:solidFill>
                <a:latin typeface="Arial"/>
                <a:cs typeface="Arial"/>
              </a:rPr>
              <a:t>The Issue</a:t>
            </a:r>
          </a:p>
        </p:txBody>
      </p:sp>
      <p:sp>
        <p:nvSpPr>
          <p:cNvPr id="12" name="Content Placeholder 2">
            <a:extLst>
              <a:ext uri="{FF2B5EF4-FFF2-40B4-BE49-F238E27FC236}">
                <a16:creationId xmlns:a16="http://schemas.microsoft.com/office/drawing/2014/main" id="{67EE6318-E6E3-2810-99BD-D9BB397C4900}"/>
              </a:ext>
            </a:extLst>
          </p:cNvPr>
          <p:cNvSpPr>
            <a:spLocks noGrp="1"/>
          </p:cNvSpPr>
          <p:nvPr>
            <p:ph sz="half" idx="1"/>
          </p:nvPr>
        </p:nvSpPr>
        <p:spPr>
          <a:xfrm>
            <a:off x="1371600" y="1605743"/>
            <a:ext cx="9318567" cy="3962400"/>
          </a:xfrm>
        </p:spPr>
        <p:txBody>
          <a:bodyPr>
            <a:normAutofit/>
          </a:bodyPr>
          <a:lstStyle/>
          <a:p>
            <a:pPr fontAlgn="base"/>
            <a:r>
              <a:rPr lang="en-US" dirty="0"/>
              <a:t>Youth who are blind or have low vision (B/LV) often face poor outcomes after high school, including lower employment rates, difficulty with independent living, and challenges in college.​</a:t>
            </a:r>
          </a:p>
          <a:p>
            <a:pPr fontAlgn="base"/>
            <a:r>
              <a:rPr lang="en-US" dirty="0"/>
              <a:t>Even though laws like IDEA and WIOA are supposed to help, many students still don’t get the support they need in high school.​</a:t>
            </a:r>
          </a:p>
          <a:p>
            <a:pPr fontAlgn="base"/>
            <a:r>
              <a:rPr lang="en-US" dirty="0"/>
              <a:t>This study helps us understand what’s missing, as directly reported by the students themselves.</a:t>
            </a:r>
          </a:p>
        </p:txBody>
      </p:sp>
    </p:spTree>
    <p:extLst>
      <p:ext uri="{BB962C8B-B14F-4D97-AF65-F5344CB8AC3E}">
        <p14:creationId xmlns:p14="http://schemas.microsoft.com/office/powerpoint/2010/main" val="426530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C7C09-D9C3-826B-2891-E3394221F61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540AE82-47B6-F14B-5377-0BC5E3DFBB39}"/>
              </a:ext>
            </a:extLst>
          </p:cNvPr>
          <p:cNvSpPr>
            <a:spLocks noGrp="1"/>
          </p:cNvSpPr>
          <p:nvPr>
            <p:ph type="title"/>
          </p:nvPr>
        </p:nvSpPr>
        <p:spPr>
          <a:xfrm>
            <a:off x="1371600" y="685800"/>
            <a:ext cx="9601200" cy="1485900"/>
          </a:xfrm>
        </p:spPr>
        <p:txBody>
          <a:bodyPr/>
          <a:lstStyle/>
          <a:p>
            <a:r>
              <a:rPr lang="en" b="1" dirty="0">
                <a:solidFill>
                  <a:schemeClr val="tx1"/>
                </a:solidFill>
                <a:latin typeface="Arial"/>
                <a:cs typeface="Arial"/>
              </a:rPr>
              <a:t>Study Purpose</a:t>
            </a:r>
            <a:endParaRPr lang="en-US" dirty="0">
              <a:solidFill>
                <a:schemeClr val="tx1"/>
              </a:solidFill>
              <a:latin typeface="Arial"/>
              <a:cs typeface="Arial"/>
            </a:endParaRPr>
          </a:p>
        </p:txBody>
      </p:sp>
      <p:sp>
        <p:nvSpPr>
          <p:cNvPr id="12" name="Content Placeholder 2">
            <a:extLst>
              <a:ext uri="{FF2B5EF4-FFF2-40B4-BE49-F238E27FC236}">
                <a16:creationId xmlns:a16="http://schemas.microsoft.com/office/drawing/2014/main" id="{CE992C13-CE10-98ED-B9A2-DE93A10970DC}"/>
              </a:ext>
            </a:extLst>
          </p:cNvPr>
          <p:cNvSpPr>
            <a:spLocks noGrp="1"/>
          </p:cNvSpPr>
          <p:nvPr>
            <p:ph sz="half" idx="1"/>
          </p:nvPr>
        </p:nvSpPr>
        <p:spPr>
          <a:xfrm>
            <a:off x="1371600" y="1838499"/>
            <a:ext cx="6192982" cy="3962400"/>
          </a:xfrm>
        </p:spPr>
        <p:txBody>
          <a:bodyPr>
            <a:normAutofit/>
          </a:bodyPr>
          <a:lstStyle/>
          <a:p>
            <a:pPr fontAlgn="base"/>
            <a:r>
              <a:rPr lang="en-US" dirty="0"/>
              <a:t>We wanted to understand how students who are blind or visually impaired (B/LV) felt prepared for adult life after high school.​</a:t>
            </a:r>
          </a:p>
          <a:p>
            <a:pPr fontAlgn="base"/>
            <a:r>
              <a:rPr lang="en-US" dirty="0"/>
              <a:t>Focused on:​</a:t>
            </a:r>
          </a:p>
          <a:p>
            <a:pPr lvl="1" fontAlgn="base"/>
            <a:r>
              <a:rPr lang="en-US" i="1" dirty="0"/>
              <a:t>Independence</a:t>
            </a:r>
            <a:r>
              <a:rPr lang="en-US" dirty="0"/>
              <a:t>​</a:t>
            </a:r>
          </a:p>
          <a:p>
            <a:pPr lvl="1" fontAlgn="base"/>
            <a:r>
              <a:rPr lang="en-US" i="1" dirty="0"/>
              <a:t>Employment</a:t>
            </a:r>
            <a:r>
              <a:rPr lang="en-US" dirty="0"/>
              <a:t>​</a:t>
            </a:r>
          </a:p>
          <a:p>
            <a:pPr lvl="1" fontAlgn="base"/>
            <a:r>
              <a:rPr lang="en-US" i="1" dirty="0"/>
              <a:t>College Readiness</a:t>
            </a:r>
            <a:r>
              <a:rPr lang="en-US" dirty="0"/>
              <a:t>​</a:t>
            </a:r>
          </a:p>
          <a:p>
            <a:pPr lvl="1" fontAlgn="base"/>
            <a:r>
              <a:rPr lang="en-US" i="1" dirty="0"/>
              <a:t>Life skills</a:t>
            </a:r>
            <a:endParaRPr lang="en-US" dirty="0"/>
          </a:p>
        </p:txBody>
      </p:sp>
      <p:pic>
        <p:nvPicPr>
          <p:cNvPr id="6" name="Content Placeholder 5">
            <a:extLst>
              <a:ext uri="{FF2B5EF4-FFF2-40B4-BE49-F238E27FC236}">
                <a16:creationId xmlns:a16="http://schemas.microsoft.com/office/drawing/2014/main" id="{B567D0FB-85B3-951E-6DEA-E6FC7A846E60}"/>
              </a:ext>
              <a:ext uri="{C183D7F6-B498-43B3-948B-1728B52AA6E4}">
                <adec:decorative xmlns:adec="http://schemas.microsoft.com/office/drawing/2017/decorative" val="1"/>
              </a:ext>
            </a:extLst>
          </p:cNvPr>
          <p:cNvPicPr>
            <a:picLocks noGrp="1" noChangeAspect="1"/>
          </p:cNvPicPr>
          <p:nvPr>
            <p:ph sz="half" idx="2"/>
          </p:nvPr>
        </p:nvPicPr>
        <p:blipFill>
          <a:blip r:embed="rId3"/>
          <a:stretch>
            <a:fillRect/>
          </a:stretch>
        </p:blipFill>
        <p:spPr>
          <a:xfrm>
            <a:off x="7859425" y="3042458"/>
            <a:ext cx="3953797" cy="2626245"/>
          </a:xfrm>
          <a:prstGeom prst="rect">
            <a:avLst/>
          </a:prstGeom>
        </p:spPr>
      </p:pic>
    </p:spTree>
    <p:extLst>
      <p:ext uri="{BB962C8B-B14F-4D97-AF65-F5344CB8AC3E}">
        <p14:creationId xmlns:p14="http://schemas.microsoft.com/office/powerpoint/2010/main" val="1470420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1E05B-FCFD-3E2D-5F48-5D336392037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D1C613A-08BB-22DB-BEF5-91FEDC0DFE98}"/>
              </a:ext>
            </a:extLst>
          </p:cNvPr>
          <p:cNvSpPr>
            <a:spLocks noGrp="1"/>
          </p:cNvSpPr>
          <p:nvPr>
            <p:ph type="title"/>
          </p:nvPr>
        </p:nvSpPr>
        <p:spPr>
          <a:xfrm>
            <a:off x="1371600" y="685800"/>
            <a:ext cx="9601200" cy="1485900"/>
          </a:xfrm>
        </p:spPr>
        <p:txBody>
          <a:bodyPr/>
          <a:lstStyle/>
          <a:p>
            <a:pPr>
              <a:spcAft>
                <a:spcPts val="600"/>
              </a:spcAft>
            </a:pPr>
            <a:r>
              <a:rPr lang="en-US" b="1" dirty="0">
                <a:solidFill>
                  <a:schemeClr val="tx1"/>
                </a:solidFill>
                <a:latin typeface="Arial" panose="020B0604020202020204" pitchFamily="34" charset="0"/>
                <a:cs typeface="Arial" panose="020B0604020202020204" pitchFamily="34" charset="0"/>
              </a:rPr>
              <a:t>Research Questions</a:t>
            </a:r>
            <a:endParaRPr lang="en-US" dirty="0">
              <a:solidFill>
                <a:schemeClr val="tx1"/>
              </a:solidFill>
              <a:latin typeface="Arial" panose="020B0604020202020204" pitchFamily="34" charset="0"/>
              <a:cs typeface="Arial" panose="020B0604020202020204" pitchFamily="34" charset="0"/>
            </a:endParaRPr>
          </a:p>
        </p:txBody>
      </p:sp>
      <p:sp>
        <p:nvSpPr>
          <p:cNvPr id="12" name="Content Placeholder 2">
            <a:extLst>
              <a:ext uri="{FF2B5EF4-FFF2-40B4-BE49-F238E27FC236}">
                <a16:creationId xmlns:a16="http://schemas.microsoft.com/office/drawing/2014/main" id="{24D9D9B4-DF9B-6079-7B10-F5DBC7407818}"/>
              </a:ext>
            </a:extLst>
          </p:cNvPr>
          <p:cNvSpPr>
            <a:spLocks noGrp="1"/>
          </p:cNvSpPr>
          <p:nvPr>
            <p:ph sz="half" idx="1"/>
          </p:nvPr>
        </p:nvSpPr>
        <p:spPr>
          <a:xfrm>
            <a:off x="1371599" y="1838499"/>
            <a:ext cx="9325841" cy="3962400"/>
          </a:xfrm>
        </p:spPr>
        <p:txBody>
          <a:bodyPr>
            <a:normAutofit/>
          </a:bodyPr>
          <a:lstStyle/>
          <a:p>
            <a:pPr fontAlgn="base"/>
            <a:r>
              <a:rPr lang="en-US" dirty="0"/>
              <a:t>What are the high school experiences of B/LV students related to preparing for life after graduation?​</a:t>
            </a:r>
          </a:p>
          <a:p>
            <a:pPr fontAlgn="base"/>
            <a:r>
              <a:rPr lang="en-US" dirty="0"/>
              <a:t>How prepared did these students feel for adulthood?</a:t>
            </a:r>
          </a:p>
        </p:txBody>
      </p:sp>
      <p:pic>
        <p:nvPicPr>
          <p:cNvPr id="1026" name="Picture 2">
            <a:extLst>
              <a:ext uri="{FF2B5EF4-FFF2-40B4-BE49-F238E27FC236}">
                <a16:creationId xmlns:a16="http://schemas.microsoft.com/office/drawing/2014/main" id="{FB96A6B2-CDD0-DB34-B468-CB8C77C550C1}"/>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3450" y="3257551"/>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9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5F9C1-819C-F9A3-5D21-689D5FF1C71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40DD76E-5E8C-2BE4-B40B-BA9E77DD01D7}"/>
              </a:ext>
            </a:extLst>
          </p:cNvPr>
          <p:cNvSpPr>
            <a:spLocks noGrp="1"/>
          </p:cNvSpPr>
          <p:nvPr>
            <p:ph type="title"/>
          </p:nvPr>
        </p:nvSpPr>
        <p:spPr>
          <a:xfrm>
            <a:off x="1371600" y="685800"/>
            <a:ext cx="9601200" cy="1485900"/>
          </a:xfrm>
        </p:spPr>
        <p:txBody>
          <a:bodyPr/>
          <a:lstStyle/>
          <a:p>
            <a:r>
              <a:rPr lang="en" b="1" dirty="0">
                <a:solidFill>
                  <a:schemeClr val="tx1"/>
                </a:solidFill>
                <a:latin typeface="Arial"/>
                <a:cs typeface="Arial"/>
              </a:rPr>
              <a:t>Who participated? </a:t>
            </a:r>
            <a:endParaRPr lang="en-US" dirty="0">
              <a:solidFill>
                <a:schemeClr val="tx1"/>
              </a:solidFill>
            </a:endParaRPr>
          </a:p>
        </p:txBody>
      </p:sp>
      <p:sp>
        <p:nvSpPr>
          <p:cNvPr id="12" name="Content Placeholder 2">
            <a:extLst>
              <a:ext uri="{FF2B5EF4-FFF2-40B4-BE49-F238E27FC236}">
                <a16:creationId xmlns:a16="http://schemas.microsoft.com/office/drawing/2014/main" id="{16069E45-4AC0-9488-8B16-3BE26C11373F}"/>
              </a:ext>
            </a:extLst>
          </p:cNvPr>
          <p:cNvSpPr>
            <a:spLocks noGrp="1"/>
          </p:cNvSpPr>
          <p:nvPr>
            <p:ph sz="half" idx="1"/>
          </p:nvPr>
        </p:nvSpPr>
        <p:spPr>
          <a:xfrm>
            <a:off x="1371600" y="1615474"/>
            <a:ext cx="9601200" cy="3962400"/>
          </a:xfrm>
        </p:spPr>
        <p:txBody>
          <a:bodyPr>
            <a:normAutofit/>
          </a:bodyPr>
          <a:lstStyle/>
          <a:p>
            <a:pPr fontAlgn="base"/>
            <a:r>
              <a:rPr lang="en-US" dirty="0"/>
              <a:t>33 young adults between the ages of 18 and 25 who are blind or have low vision ​</a:t>
            </a:r>
          </a:p>
          <a:p>
            <a:pPr fontAlgn="base"/>
            <a:r>
              <a:rPr lang="en-US" dirty="0"/>
              <a:t>Participants:​</a:t>
            </a:r>
          </a:p>
          <a:p>
            <a:pPr lvl="1" fontAlgn="base"/>
            <a:r>
              <a:rPr lang="en-US" i="1" dirty="0"/>
              <a:t>were from 16 unique states </a:t>
            </a:r>
            <a:r>
              <a:rPr lang="en-US" dirty="0"/>
              <a:t>​</a:t>
            </a:r>
          </a:p>
          <a:p>
            <a:pPr lvl="1" fontAlgn="base"/>
            <a:r>
              <a:rPr lang="en-US" i="1" dirty="0"/>
              <a:t>were from urban, suburban, and rural areas </a:t>
            </a:r>
            <a:r>
              <a:rPr lang="en-US" dirty="0"/>
              <a:t>​</a:t>
            </a:r>
          </a:p>
          <a:p>
            <a:pPr lvl="1" fontAlgn="base"/>
            <a:r>
              <a:rPr lang="en-US" i="1" dirty="0"/>
              <a:t>mostly attended public schools, some attended schools for the blind, private schools, or charter schools</a:t>
            </a:r>
            <a:r>
              <a:rPr lang="en-US" dirty="0"/>
              <a:t>​</a:t>
            </a:r>
          </a:p>
          <a:p>
            <a:pPr lvl="1" fontAlgn="base"/>
            <a:r>
              <a:rPr lang="en-US" i="1" dirty="0"/>
              <a:t>42% had an additional disability </a:t>
            </a:r>
            <a:endParaRPr lang="en-US" dirty="0"/>
          </a:p>
        </p:txBody>
      </p:sp>
      <p:pic>
        <p:nvPicPr>
          <p:cNvPr id="2" name="Picture 1">
            <a:extLst>
              <a:ext uri="{FF2B5EF4-FFF2-40B4-BE49-F238E27FC236}">
                <a16:creationId xmlns:a16="http://schemas.microsoft.com/office/drawing/2014/main" id="{79C732D2-2992-FC1B-485D-33C97E98089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193644" y="4267938"/>
            <a:ext cx="3531541" cy="1904262"/>
          </a:xfrm>
          <a:prstGeom prst="rect">
            <a:avLst/>
          </a:prstGeom>
        </p:spPr>
      </p:pic>
    </p:spTree>
    <p:extLst>
      <p:ext uri="{BB962C8B-B14F-4D97-AF65-F5344CB8AC3E}">
        <p14:creationId xmlns:p14="http://schemas.microsoft.com/office/powerpoint/2010/main" val="1932535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4BE77-447D-62C9-9F31-4B02BC62242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C1AB852-57F7-34D3-4A97-5A660AA47636}"/>
              </a:ext>
            </a:extLst>
          </p:cNvPr>
          <p:cNvSpPr>
            <a:spLocks noGrp="1"/>
          </p:cNvSpPr>
          <p:nvPr>
            <p:ph type="title"/>
          </p:nvPr>
        </p:nvSpPr>
        <p:spPr>
          <a:xfrm>
            <a:off x="1371600" y="685800"/>
            <a:ext cx="9601200" cy="1485900"/>
          </a:xfrm>
        </p:spPr>
        <p:txBody>
          <a:bodyPr/>
          <a:lstStyle/>
          <a:p>
            <a:r>
              <a:rPr lang="en" b="1" dirty="0">
                <a:solidFill>
                  <a:schemeClr val="tx1"/>
                </a:solidFill>
                <a:latin typeface="Arial"/>
                <a:cs typeface="Arial"/>
              </a:rPr>
              <a:t>Who participated? A Closer Look</a:t>
            </a:r>
            <a:endParaRPr lang="en-US" dirty="0">
              <a:solidFill>
                <a:schemeClr val="tx1"/>
              </a:solidFill>
            </a:endParaRPr>
          </a:p>
        </p:txBody>
      </p:sp>
      <p:sp>
        <p:nvSpPr>
          <p:cNvPr id="12" name="Content Placeholder 2">
            <a:extLst>
              <a:ext uri="{FF2B5EF4-FFF2-40B4-BE49-F238E27FC236}">
                <a16:creationId xmlns:a16="http://schemas.microsoft.com/office/drawing/2014/main" id="{CFEA574B-4035-8051-AE16-A0BE6163A93E}"/>
              </a:ext>
            </a:extLst>
          </p:cNvPr>
          <p:cNvSpPr>
            <a:spLocks noGrp="1"/>
          </p:cNvSpPr>
          <p:nvPr>
            <p:ph sz="half" idx="1"/>
          </p:nvPr>
        </p:nvSpPr>
        <p:spPr>
          <a:xfrm>
            <a:off x="1045028" y="1560928"/>
            <a:ext cx="10931382" cy="4611272"/>
          </a:xfrm>
        </p:spPr>
        <p:txBody>
          <a:bodyPr numCol="2">
            <a:noAutofit/>
          </a:bodyPr>
          <a:lstStyle/>
          <a:p>
            <a:pPr fontAlgn="base"/>
            <a:r>
              <a:rPr lang="en-US" dirty="0"/>
              <a:t>Breakdown of school types: </a:t>
            </a:r>
          </a:p>
          <a:p>
            <a:pPr lvl="1" fontAlgn="base"/>
            <a:r>
              <a:rPr lang="en-US" dirty="0"/>
              <a:t>Local public school: 26 participants (78.8%)​</a:t>
            </a:r>
          </a:p>
          <a:p>
            <a:pPr lvl="1" fontAlgn="base"/>
            <a:r>
              <a:rPr lang="en-US" dirty="0"/>
              <a:t>Private school: 4 participants (12.1%)​</a:t>
            </a:r>
          </a:p>
          <a:p>
            <a:pPr lvl="1" fontAlgn="base"/>
            <a:r>
              <a:rPr lang="en-US" dirty="0"/>
              <a:t>Public charter school: 3 participants (9.1%)​</a:t>
            </a:r>
          </a:p>
          <a:p>
            <a:pPr lvl="1" fontAlgn="base"/>
            <a:r>
              <a:rPr lang="en-US" dirty="0"/>
              <a:t>State school for the blind: 3 participants (9.1%)​</a:t>
            </a:r>
          </a:p>
          <a:p>
            <a:pPr lvl="1" fontAlgn="base"/>
            <a:r>
              <a:rPr lang="en-US" dirty="0"/>
              <a:t>Homeschooled: 1 participant (3.0%)​</a:t>
            </a:r>
          </a:p>
          <a:p>
            <a:pPr fontAlgn="base"/>
            <a:r>
              <a:rPr lang="en-US" dirty="0"/>
              <a:t>Co-occurring disabilities-​ 42.4% had at least one additional disability, including:​</a:t>
            </a:r>
          </a:p>
          <a:p>
            <a:pPr lvl="1" fontAlgn="base"/>
            <a:r>
              <a:rPr lang="en-US" dirty="0" err="1"/>
              <a:t>Deafblindness</a:t>
            </a:r>
            <a:r>
              <a:rPr lang="en-US" dirty="0"/>
              <a:t> ​</a:t>
            </a:r>
          </a:p>
          <a:p>
            <a:pPr lvl="1" fontAlgn="base"/>
            <a:r>
              <a:rPr lang="en-US" dirty="0"/>
              <a:t>Learning disabilities​</a:t>
            </a:r>
          </a:p>
          <a:p>
            <a:pPr lvl="1" fontAlgn="base"/>
            <a:r>
              <a:rPr lang="en-US" dirty="0"/>
              <a:t> Autism​</a:t>
            </a:r>
          </a:p>
          <a:p>
            <a:pPr lvl="1" fontAlgn="base"/>
            <a:r>
              <a:rPr lang="en-US" dirty="0"/>
              <a:t>ADHD</a:t>
            </a:r>
          </a:p>
          <a:p>
            <a:pPr marL="530352" lvl="1" indent="0" fontAlgn="base">
              <a:spcBef>
                <a:spcPts val="2300"/>
              </a:spcBef>
              <a:buNone/>
            </a:pPr>
            <a:r>
              <a:rPr lang="en-US" dirty="0"/>
              <a:t>Note: Some participants attended more than one school type.</a:t>
            </a:r>
          </a:p>
          <a:p>
            <a:pPr marL="530352" lvl="1" indent="0" fontAlgn="base">
              <a:buNone/>
            </a:pPr>
            <a:endParaRPr lang="en-US" dirty="0"/>
          </a:p>
        </p:txBody>
      </p:sp>
    </p:spTree>
    <p:extLst>
      <p:ext uri="{BB962C8B-B14F-4D97-AF65-F5344CB8AC3E}">
        <p14:creationId xmlns:p14="http://schemas.microsoft.com/office/powerpoint/2010/main" val="199653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DB55F-0332-0272-0A62-469566510E9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7E4962F-9968-574C-820F-1881721B4112}"/>
              </a:ext>
            </a:extLst>
          </p:cNvPr>
          <p:cNvSpPr>
            <a:spLocks noGrp="1"/>
          </p:cNvSpPr>
          <p:nvPr>
            <p:ph type="title"/>
          </p:nvPr>
        </p:nvSpPr>
        <p:spPr>
          <a:xfrm>
            <a:off x="1371600" y="685800"/>
            <a:ext cx="9601200" cy="1485900"/>
          </a:xfrm>
        </p:spPr>
        <p:txBody>
          <a:bodyPr/>
          <a:lstStyle/>
          <a:p>
            <a:r>
              <a:rPr lang="en-US" b="1" dirty="0">
                <a:solidFill>
                  <a:schemeClr val="tx1"/>
                </a:solidFill>
                <a:latin typeface="Arial"/>
                <a:cs typeface="Arial"/>
              </a:rPr>
              <a:t>Data Collection</a:t>
            </a:r>
            <a:endParaRPr lang="en-US" dirty="0">
              <a:solidFill>
                <a:schemeClr val="tx1"/>
              </a:solidFill>
            </a:endParaRPr>
          </a:p>
        </p:txBody>
      </p:sp>
      <p:sp>
        <p:nvSpPr>
          <p:cNvPr id="12" name="Content Placeholder 2">
            <a:extLst>
              <a:ext uri="{FF2B5EF4-FFF2-40B4-BE49-F238E27FC236}">
                <a16:creationId xmlns:a16="http://schemas.microsoft.com/office/drawing/2014/main" id="{E7FEF071-204B-72A9-5711-0D8507BCB68A}"/>
              </a:ext>
            </a:extLst>
          </p:cNvPr>
          <p:cNvSpPr>
            <a:spLocks noGrp="1"/>
          </p:cNvSpPr>
          <p:nvPr>
            <p:ph sz="half" idx="1"/>
          </p:nvPr>
        </p:nvSpPr>
        <p:spPr>
          <a:xfrm>
            <a:off x="1371600" y="1838499"/>
            <a:ext cx="8686800" cy="3962400"/>
          </a:xfrm>
        </p:spPr>
        <p:txBody>
          <a:bodyPr>
            <a:normAutofit/>
          </a:bodyPr>
          <a:lstStyle/>
          <a:p>
            <a:pPr fontAlgn="base"/>
            <a:r>
              <a:rPr lang="en-US" dirty="0"/>
              <a:t>Participants completed an online survey ​</a:t>
            </a:r>
          </a:p>
          <a:p>
            <a:pPr fontAlgn="base"/>
            <a:r>
              <a:rPr lang="en-US" dirty="0"/>
              <a:t>The survey asked about high school experiences and how prepared they felt for adult life </a:t>
            </a:r>
          </a:p>
        </p:txBody>
      </p:sp>
      <p:pic>
        <p:nvPicPr>
          <p:cNvPr id="2050" name="Picture 2">
            <a:extLst>
              <a:ext uri="{FF2B5EF4-FFF2-40B4-BE49-F238E27FC236}">
                <a16:creationId xmlns:a16="http://schemas.microsoft.com/office/drawing/2014/main" id="{89FF10E6-25C9-CC39-D232-6A9B3383218F}"/>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4635" y="3429000"/>
            <a:ext cx="4395130" cy="2253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5088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0598E-63F9-B00D-A7D6-EB47847AB34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00B8C3C-A16D-54D3-7EC6-CF73EBC5DE20}"/>
              </a:ext>
            </a:extLst>
          </p:cNvPr>
          <p:cNvSpPr>
            <a:spLocks noGrp="1"/>
          </p:cNvSpPr>
          <p:nvPr>
            <p:ph type="title"/>
          </p:nvPr>
        </p:nvSpPr>
        <p:spPr>
          <a:xfrm>
            <a:off x="1371600" y="685800"/>
            <a:ext cx="9601200" cy="1485900"/>
          </a:xfrm>
        </p:spPr>
        <p:txBody>
          <a:bodyPr/>
          <a:lstStyle/>
          <a:p>
            <a:r>
              <a:rPr lang="en-US" b="1" dirty="0"/>
              <a:t>Supports Students Received</a:t>
            </a:r>
            <a:endParaRPr lang="en-US" dirty="0">
              <a:solidFill>
                <a:schemeClr val="tx1"/>
              </a:solidFill>
            </a:endParaRPr>
          </a:p>
        </p:txBody>
      </p:sp>
      <p:sp>
        <p:nvSpPr>
          <p:cNvPr id="12" name="Content Placeholder 2">
            <a:extLst>
              <a:ext uri="{FF2B5EF4-FFF2-40B4-BE49-F238E27FC236}">
                <a16:creationId xmlns:a16="http://schemas.microsoft.com/office/drawing/2014/main" id="{8318ACD5-8542-599B-28B1-BDA59E706DCB}"/>
              </a:ext>
            </a:extLst>
          </p:cNvPr>
          <p:cNvSpPr>
            <a:spLocks noGrp="1"/>
          </p:cNvSpPr>
          <p:nvPr>
            <p:ph sz="half" idx="1"/>
          </p:nvPr>
        </p:nvSpPr>
        <p:spPr>
          <a:xfrm>
            <a:off x="1371600" y="1712225"/>
            <a:ext cx="9879496" cy="3962400"/>
          </a:xfrm>
        </p:spPr>
        <p:txBody>
          <a:bodyPr>
            <a:normAutofit/>
          </a:bodyPr>
          <a:lstStyle/>
          <a:p>
            <a:pPr fontAlgn="base"/>
            <a:r>
              <a:rPr lang="en-US" dirty="0"/>
              <a:t>85% of </a:t>
            </a:r>
            <a:r>
              <a:rPr lang="en-US" dirty="0">
                <a:solidFill>
                  <a:srgbClr val="0E2741"/>
                </a:solidFill>
              </a:rPr>
              <a:t>part</a:t>
            </a:r>
            <a:r>
              <a:rPr lang="en-US" dirty="0"/>
              <a:t>icipants had some kind of employment experience in high school ​</a:t>
            </a:r>
          </a:p>
          <a:p>
            <a:pPr fontAlgn="base"/>
            <a:r>
              <a:rPr lang="en-US" dirty="0"/>
              <a:t>66.7% helped to create their own postsecondary goals ​</a:t>
            </a:r>
          </a:p>
          <a:p>
            <a:pPr fontAlgn="base"/>
            <a:r>
              <a:rPr lang="en-US" dirty="0"/>
              <a:t>63.6% attended IEP meetings​</a:t>
            </a:r>
          </a:p>
          <a:p>
            <a:pPr fontAlgn="base"/>
            <a:r>
              <a:rPr lang="en-US" dirty="0"/>
              <a:t>42.4% of participants reported that they received “a lot” of instruction in social and self-determination skills</a:t>
            </a:r>
          </a:p>
        </p:txBody>
      </p:sp>
      <p:pic>
        <p:nvPicPr>
          <p:cNvPr id="4100" name="Picture 4">
            <a:extLst>
              <a:ext uri="{FF2B5EF4-FFF2-40B4-BE49-F238E27FC236}">
                <a16:creationId xmlns:a16="http://schemas.microsoft.com/office/drawing/2014/main" id="{41E44485-A784-70F4-0440-A9B3A3630C4B}"/>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6043" y="416904"/>
            <a:ext cx="1627303" cy="1082896"/>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a:extLst>
              <a:ext uri="{FF2B5EF4-FFF2-40B4-BE49-F238E27FC236}">
                <a16:creationId xmlns:a16="http://schemas.microsoft.com/office/drawing/2014/main" id="{771291D2-5188-BC94-AD39-7843C59B3CBA}"/>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9859" y="4463578"/>
            <a:ext cx="1574181" cy="1574181"/>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a:extLst>
              <a:ext uri="{FF2B5EF4-FFF2-40B4-BE49-F238E27FC236}">
                <a16:creationId xmlns:a16="http://schemas.microsoft.com/office/drawing/2014/main" id="{C7BA703D-7AF0-E462-FDA8-F7F489072A50}"/>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45718" y="4708530"/>
            <a:ext cx="1574181" cy="1185194"/>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a:extLst>
              <a:ext uri="{FF2B5EF4-FFF2-40B4-BE49-F238E27FC236}">
                <a16:creationId xmlns:a16="http://schemas.microsoft.com/office/drawing/2014/main" id="{E440A479-F268-FFC2-200B-911061C033EA}"/>
              </a:ext>
              <a:ext uri="{C183D7F6-B498-43B3-948B-1728B52AA6E4}">
                <adec:decorative xmlns:adec="http://schemas.microsoft.com/office/drawing/2017/decorative" val="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89075" y="4117326"/>
            <a:ext cx="1869223" cy="1869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3681315"/>
      </p:ext>
    </p:extLst>
  </p:cSld>
  <p:clrMapOvr>
    <a:masterClrMapping/>
  </p:clrMapOvr>
</p:sld>
</file>

<file path=ppt/theme/theme1.xml><?xml version="1.0" encoding="utf-8"?>
<a:theme xmlns:a="http://schemas.openxmlformats.org/drawingml/2006/main" name="Crop">
  <a:themeElements>
    <a:clrScheme name="EMPOWER VI 1">
      <a:dk1>
        <a:srgbClr val="000000"/>
      </a:dk1>
      <a:lt1>
        <a:srgbClr val="FFFFFF"/>
      </a:lt1>
      <a:dk2>
        <a:srgbClr val="0E2841"/>
      </a:dk2>
      <a:lt2>
        <a:srgbClr val="E8E8E8"/>
      </a:lt2>
      <a:accent1>
        <a:srgbClr val="134F83"/>
      </a:accent1>
      <a:accent2>
        <a:srgbClr val="D90000"/>
      </a:accent2>
      <a:accent3>
        <a:srgbClr val="000000"/>
      </a:accent3>
      <a:accent4>
        <a:srgbClr val="0E2740"/>
      </a:accent4>
      <a:accent5>
        <a:srgbClr val="FEFFFF"/>
      </a:accent5>
      <a:accent6>
        <a:srgbClr val="FEFFFF"/>
      </a:accent6>
      <a:hlink>
        <a:srgbClr val="BC1B05"/>
      </a:hlink>
      <a:folHlink>
        <a:srgbClr val="134F83"/>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209DCF32-1F8E-7840-ADA2-F9DE4343155D}" vid="{838A6821-5791-F74B-8E64-C28681D99011}"/>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4" id="{209DCF32-1F8E-7840-ADA2-F9DE4343155D}" vid="{51CED038-DF24-894F-96FC-26347471A2A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eda796e-d456-47eb-bf37-b729817a1c17" xsi:nil="true"/>
    <lcf76f155ced4ddcb4097134ff3c332f xmlns="c1d649f9-c4f4-4050-add8-12ce30cf5a7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F0E4D57A2FA8648B970AA6FC4E0A1C9" ma:contentTypeVersion="15" ma:contentTypeDescription="Create a new document." ma:contentTypeScope="" ma:versionID="3fdc983487971f24ac78502ea18ee071">
  <xsd:schema xmlns:xsd="http://www.w3.org/2001/XMLSchema" xmlns:xs="http://www.w3.org/2001/XMLSchema" xmlns:p="http://schemas.microsoft.com/office/2006/metadata/properties" xmlns:ns2="c1d649f9-c4f4-4050-add8-12ce30cf5a7a" xmlns:ns3="7eda796e-d456-47eb-bf37-b729817a1c17" targetNamespace="http://schemas.microsoft.com/office/2006/metadata/properties" ma:root="true" ma:fieldsID="733425deade799c3d854f06d22ed11f2" ns2:_="" ns3:_="">
    <xsd:import namespace="c1d649f9-c4f4-4050-add8-12ce30cf5a7a"/>
    <xsd:import namespace="7eda796e-d456-47eb-bf37-b729817a1c1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d649f9-c4f4-4050-add8-12ce30cf5a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dc383c50-2e5a-4ee2-a287-62075b1c8a1e"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da796e-d456-47eb-bf37-b729817a1c1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aa6f7eab-8595-46b6-9b54-ccbef4672521}" ma:internalName="TaxCatchAll" ma:showField="CatchAllData" ma:web="7eda796e-d456-47eb-bf37-b729817a1c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3F83D0-74BC-43C6-9F77-54BB15D8D8C6}">
  <ds:schemaRefs>
    <ds:schemaRef ds:uri="http://schemas.microsoft.com/office/2006/metadata/properties"/>
    <ds:schemaRef ds:uri="http://www.w3.org/2000/xmlns/"/>
    <ds:schemaRef ds:uri="7eda796e-d456-47eb-bf37-b729817a1c17"/>
    <ds:schemaRef ds:uri="http://www.w3.org/2001/XMLSchema-instance"/>
    <ds:schemaRef ds:uri="c1d649f9-c4f4-4050-add8-12ce30cf5a7a"/>
    <ds:schemaRef ds:uri="http://schemas.microsoft.com/office/infopath/2007/PartnerControls"/>
  </ds:schemaRefs>
</ds:datastoreItem>
</file>

<file path=customXml/itemProps2.xml><?xml version="1.0" encoding="utf-8"?>
<ds:datastoreItem xmlns:ds="http://schemas.openxmlformats.org/officeDocument/2006/customXml" ds:itemID="{97FCB4AA-F411-45B4-AEA9-8B954365A0AF}">
  <ds:schemaRefs>
    <ds:schemaRef ds:uri="http://schemas.microsoft.com/sharepoint/v3/contenttype/forms"/>
  </ds:schemaRefs>
</ds:datastoreItem>
</file>

<file path=customXml/itemProps3.xml><?xml version="1.0" encoding="utf-8"?>
<ds:datastoreItem xmlns:ds="http://schemas.openxmlformats.org/officeDocument/2006/customXml" ds:itemID="{FCF4B5B9-B049-4BEB-8E36-80F55B329509}"/>
</file>

<file path=docProps/app.xml><?xml version="1.0" encoding="utf-8"?>
<Properties xmlns="http://schemas.openxmlformats.org/officeDocument/2006/extended-properties" xmlns:vt="http://schemas.openxmlformats.org/officeDocument/2006/docPropsVTypes">
  <Template>Crop</Template>
  <TotalTime>137</TotalTime>
  <Words>877</Words>
  <Application>Microsoft Macintosh PowerPoint</Application>
  <PresentationFormat>Widescreen</PresentationFormat>
  <Paragraphs>98</Paragraphs>
  <Slides>16</Slides>
  <Notes>16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16</vt:i4>
      </vt:variant>
    </vt:vector>
  </HeadingPairs>
  <TitlesOfParts>
    <vt:vector size="24" baseType="lpstr">
      <vt:lpstr>Aptos</vt:lpstr>
      <vt:lpstr>Arial</vt:lpstr>
      <vt:lpstr>Atkinson Hyperlegible</vt:lpstr>
      <vt:lpstr>Franklin Gothic Book</vt:lpstr>
      <vt:lpstr>Segoe UI</vt:lpstr>
      <vt:lpstr>Wingdings</vt:lpstr>
      <vt:lpstr>Crop</vt:lpstr>
      <vt:lpstr>Custom Design</vt:lpstr>
      <vt:lpstr>Preparing for Life After High School: What Blind and Low Vision Graduates Say About Early Adulthood</vt:lpstr>
      <vt:lpstr>Who am I?</vt:lpstr>
      <vt:lpstr>The Issue</vt:lpstr>
      <vt:lpstr>Study Purpose</vt:lpstr>
      <vt:lpstr>Research Questions</vt:lpstr>
      <vt:lpstr>Who participated? </vt:lpstr>
      <vt:lpstr>Who participated? A Closer Look</vt:lpstr>
      <vt:lpstr>Data Collection</vt:lpstr>
      <vt:lpstr>Supports Students Received</vt:lpstr>
      <vt:lpstr>Supports Students Did Not Receive</vt:lpstr>
      <vt:lpstr>Why This Matters</vt:lpstr>
      <vt:lpstr>What Parents and Educators Can Do</vt:lpstr>
      <vt:lpstr>Learn more</vt:lpstr>
      <vt:lpstr>How can EMPOWER help?</vt:lpstr>
      <vt:lpstr>Research</vt:lpstr>
      <vt:lpstr>Thank you for caring about B/LV youth!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Life After High School: What Blind and Low Vision Graduates Say About Transition Support  </dc:title>
  <dc:creator>Dubree, Katrina G</dc:creator>
  <cp:lastModifiedBy>Dubree, Katrina G</cp:lastModifiedBy>
  <cp:revision>27</cp:revision>
  <dcterms:created xsi:type="dcterms:W3CDTF">2025-07-23T15:10:21Z</dcterms:created>
  <dcterms:modified xsi:type="dcterms:W3CDTF">2025-11-12T18:56:45Z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0x010100AF0E4D57A2FA8648B970AA6FC4E0A1C9</vt:lpwstr>
  </property>
  <property fmtid="{D5CDD505-2E9C-101B-9397-08002B2CF9AE}" pid="3" name="MediaServiceImageTags">
    <vt:lpwstr/>
  </property>
</Properties>
</file>