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  <p:sldMasterId id="2147483707" r:id="rId5"/>
  </p:sldMasterIdLst>
  <p:notesMasterIdLst>
    <p:notesMasterId r:id="rId35"/>
  </p:notesMasterIdLst>
  <p:sldIdLst>
    <p:sldId id="256" r:id="rId6"/>
    <p:sldId id="284" r:id="rId7"/>
    <p:sldId id="285" r:id="rId8"/>
    <p:sldId id="287" r:id="rId9"/>
    <p:sldId id="288" r:id="rId10"/>
    <p:sldId id="289" r:id="rId11"/>
    <p:sldId id="290" r:id="rId12"/>
    <p:sldId id="291" r:id="rId13"/>
    <p:sldId id="292" r:id="rId14"/>
    <p:sldId id="311" r:id="rId15"/>
    <p:sldId id="293" r:id="rId16"/>
    <p:sldId id="294" r:id="rId17"/>
    <p:sldId id="295" r:id="rId18"/>
    <p:sldId id="297" r:id="rId19"/>
    <p:sldId id="296" r:id="rId20"/>
    <p:sldId id="312" r:id="rId21"/>
    <p:sldId id="298" r:id="rId22"/>
    <p:sldId id="299" r:id="rId23"/>
    <p:sldId id="310" r:id="rId24"/>
    <p:sldId id="300" r:id="rId25"/>
    <p:sldId id="301" r:id="rId26"/>
    <p:sldId id="309" r:id="rId27"/>
    <p:sldId id="302" r:id="rId28"/>
    <p:sldId id="303" r:id="rId29"/>
    <p:sldId id="304" r:id="rId30"/>
    <p:sldId id="305" r:id="rId31"/>
    <p:sldId id="306" r:id="rId32"/>
    <p:sldId id="307" r:id="rId33"/>
    <p:sldId id="308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87A3B2-57A8-E835-D9A0-EFEEAB6E2739}" name="Hilary Travers" initials="HT" userId="S::info@empowervi.org::e55810c3-b603-4ce5-8e0c-4256efe12a84" providerId="AD"/>
  <p188:author id="{1C8C6FB3-918A-FABF-CCA4-E03FD06B1F7C}" name="Schutz, Michele Ann" initials="SMA" userId="S::maschutz@illinois.edu::c5182da0-d05a-45e4-9f7a-1715446e3687" providerId="AD"/>
  <p188:author id="{2AA261F8-9D51-743F-B0B4-4FE393DFF6AF}" name="Kirbaba, Kat" initials="KK" userId="S::kkirbaba@illinois.edu::0092702e-d1f3-4e72-93d5-b9405d07b0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4F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86479"/>
  </p:normalViewPr>
  <p:slideViewPr>
    <p:cSldViewPr snapToGrid="0">
      <p:cViewPr varScale="1">
        <p:scale>
          <a:sx n="88" d="100"/>
          <a:sy n="88" d="100"/>
        </p:scale>
        <p:origin x="200" y="5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40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6693B-F0AE-D24F-8F99-58D1FD7E2C3A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6D590-9962-7940-99AB-B9661AE79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11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35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66677-EAC6-4FA7-3944-0A0AB52EA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984171-09A9-920B-83E0-747FB46094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3B839D-241E-2079-53BC-6F2F8C39D5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A98EC-DB21-C90F-9B94-DA87E6DB0F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923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66677-EAC6-4FA7-3944-0A0AB52EA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984171-09A9-920B-83E0-747FB46094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3B839D-241E-2079-53BC-6F2F8C39D5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A98EC-DB21-C90F-9B94-DA87E6DB0F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92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E0B43-A05C-34A0-3109-A3801DE37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30E51E-F7D1-7FD2-6CC9-959ECDFD69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55CBE8-DE25-2FAE-AF9B-6C020698FD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1441B7-E21B-ABAF-4679-F7D45E5438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470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6A659-D47C-FAAE-EB42-95D24A711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8675B-C700-67BA-6623-8750650062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1DAFA7-A3AA-2217-EB35-E5998A4EC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D40AC-9E46-5B3E-D39B-A50F3846EB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12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9238F-6278-F811-D78A-144532986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8B4F90-F2EF-66B6-3F1D-86CB71997F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63839E-E42E-4279-29D5-BEC7B4EAF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996DD4-429A-3CC6-D6C7-8185632985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43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76264-7521-1EEB-9412-D9E2E8FEE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2692A4-281E-A9CE-91DF-1BD3064153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D61B87-57E4-A57D-7221-EDA4F66EF6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10EBD0-66FF-DBB7-206A-6954CAD1F4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530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6A659-D47C-FAAE-EB42-95D24A711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8675B-C700-67BA-6623-8750650062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1DAFA7-A3AA-2217-EB35-E5998A4EC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D40AC-9E46-5B3E-D39B-A50F3846EB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12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707AA-7515-6CC9-73AA-C56AEDDD2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751DA3-955B-2B14-B140-41B82B1F8D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3ABBB6-F76D-F60E-2805-BA7C075F1F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2EC262-BF6C-EE22-682B-943900CF3D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976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5574D-73CE-13F2-1782-4626AB12B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E7125C-FFED-0794-8A45-93AB81536F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3A7755-E873-C879-F07C-D296FCD204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22DAF-18CE-C547-6354-80A1D4CCFA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268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5574D-73CE-13F2-1782-4626AB12B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E7125C-FFED-0794-8A45-93AB81536F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3A7755-E873-C879-F07C-D296FCD204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22DAF-18CE-C547-6354-80A1D4CCFA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26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963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5C67A-0546-BDFC-491D-8F7677C5F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2232D8-33E2-153F-5DB5-8F3907EC28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334A8E-F31C-4F48-4634-141FFF270B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0AC8E-7F09-911A-E6E4-FFA56D6650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26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E340B-1387-3D8F-7462-CA8EA13B5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7DC2D0-CBDD-F812-B2B4-49378903C1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B2EF04-4AA1-D9D0-3509-C1F6345D95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101222-3CA0-724C-2D6D-1380839B36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878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E340B-1387-3D8F-7462-CA8EA13B5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7DC2D0-CBDD-F812-B2B4-49378903C1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B2EF04-4AA1-D9D0-3509-C1F6345D95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101222-3CA0-724C-2D6D-1380839B36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878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C9710-FFB0-693A-9322-4403AE211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6A5403-FDD8-4942-A820-DFA17629DC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6FD7ED-28C0-7768-B3E1-AEA38AFFE7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6A19D5-DAC8-3689-36A7-5DC5F20BD6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069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3906B-F575-3554-6B65-32E11C574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A2E0D7-CE68-2153-B965-40E32A534A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E8D109-9E55-965A-0559-E1477DDE18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9CA76-C1F9-2457-AD3C-EE8BD60BA2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370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5D2EE-2118-BC4C-CD65-98F9E2210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D36041-6879-1498-0A8C-FDFB15C5E4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01626A-3C30-EA42-2245-CA54116D1C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9051F-5EEA-C986-E2E1-87A5D687E1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121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27F9B-85F2-386C-DCCB-508C6C3BC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2C5EDB-8B7D-536E-CCF9-1E698E9D79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D435A1-72EB-F1E5-07DE-B59D6CE0BC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8483E-1A1E-476C-35E6-A812971E92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440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321D7-4D73-E645-02D1-018B7E2A8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816133-5D23-A245-169C-EFB45861C0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7EB9AD-C888-4A59-5EA6-D9AC9F9A1E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52E6CC-9356-9534-3CC8-2540CD466E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464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6004C-A0FD-5D34-08A5-BB908AF17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8D75C7-E1E0-AFE1-1710-FFE3A1B1CC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166BBA-D7CB-0F13-EE1B-6640EE7BB7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28306-FFB0-D5E7-7460-5AD71AC743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14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8D020-5F0F-CD72-AB47-899EA15A1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BE347E-99A3-4B83-AC44-37CCB585D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C7326F-F41A-077F-8975-5CB21513F6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06F40-3779-DFD6-32ED-808E4355F5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58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965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CF88B-581C-7B3C-5725-923A7AF43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3A1CD8-4CE8-1C46-0BCB-CE5168612F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5ED35C-DB95-5AF0-02C5-8FF52C4913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53B9E-944E-1866-D4DF-AF10648DF4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93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EB7C6-B0BB-2B15-CA59-C56F2963D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D4EEB0-1070-1872-BD87-05268FF23D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DCE5D3-E148-578B-76BD-02410C59F9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B5D69A-F418-A937-4EAE-2505B96A6E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06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31E70-48EF-26D2-FB5B-C57EBCBB7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ABA1EE-EEE8-AF70-C8C5-A42406FB19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EE598A-953C-AF41-0EB4-553AF14CE8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FB435E-8AAF-87D9-A79C-9A970EEB13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76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CCC90-6571-7B89-EDAA-48C56ED7A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6342CB-154B-4724-F95D-BED20934CC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1A5977-7159-E6FC-5BE4-DF64A22146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19897A-B112-F0B7-8FE9-24EABE8B53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91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AB7BB-B012-AF6B-40BA-7FCE6CDAE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420131-2321-1C09-A9C2-983E3F4143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848B3D-34CE-A83E-82CD-903BD85930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757680-9C5E-CDD3-B224-659B340426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87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DC7CA-C230-E2CF-57E2-20FEE0F62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7E9C98-71A4-754F-BE26-26723004BB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0CD612-BFAE-A308-39F1-7659B88284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0AB1C1-2258-FBDC-33BF-2AF936F17E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6D590-9962-7940-99AB-B9661AE79D0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3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6000" cap="none" baseline="0">
                <a:solidFill>
                  <a:schemeClr val="accent1"/>
                </a:solidFill>
                <a:latin typeface="Atkinson Hyperlegibl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" name="Picture 3" descr="EMPOWER V I logo: Red state of Tennessee above empowering youth with visual impairment above braille enclosed in a blue circle.">
            <a:extLst>
              <a:ext uri="{FF2B5EF4-FFF2-40B4-BE49-F238E27FC236}">
                <a16:creationId xmlns:a16="http://schemas.microsoft.com/office/drawing/2014/main" id="{0B578B92-7F2D-B3B2-166C-EF9A841848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8577" y="4281713"/>
            <a:ext cx="2441611" cy="242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74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CFA0EC-614F-0034-1492-83B6502087DF}"/>
              </a:ext>
            </a:extLst>
          </p:cNvPr>
          <p:cNvSpPr/>
          <p:nvPr userDrawn="1"/>
        </p:nvSpPr>
        <p:spPr>
          <a:xfrm>
            <a:off x="0" y="6177776"/>
            <a:ext cx="12192000" cy="28993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43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3600" cap="none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4"/>
          </a:solidFill>
          <a:ln w="0">
            <a:solidFill>
              <a:schemeClr val="accent4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636042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130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3615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33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D17074ED-A7D8-CE4C-A34B-55460F98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4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3784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3615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DFB455-3718-BC5C-C203-E97EEDA5AD87}"/>
              </a:ext>
            </a:extLst>
          </p:cNvPr>
          <p:cNvSpPr/>
          <p:nvPr userDrawn="1"/>
        </p:nvSpPr>
        <p:spPr>
          <a:xfrm>
            <a:off x="-33453" y="6177776"/>
            <a:ext cx="12192000" cy="28993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BA23AC-B33E-ED9F-ACA9-BA41DBB9E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820400" y="210624"/>
            <a:ext cx="1224001" cy="121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240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6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3600" kern="1200" baseline="0">
          <a:solidFill>
            <a:schemeClr val="tx2"/>
          </a:solidFill>
          <a:latin typeface="Atkinson Hyperlegible" pitchFamily="2" charset="0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400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400" i="1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2400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400" i="1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2400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with a red map and blue arrows&#10;&#10;Description automatically generated">
            <a:extLst>
              <a:ext uri="{FF2B5EF4-FFF2-40B4-BE49-F238E27FC236}">
                <a16:creationId xmlns:a16="http://schemas.microsoft.com/office/drawing/2014/main" id="{58E82CCA-8B75-2780-B329-245AF5D4DE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01468" y="269488"/>
            <a:ext cx="1159262" cy="115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48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powervi.org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perkins.org/paths-to-technology/" TargetMode="External"/><Relationship Id="rId5" Type="http://schemas.openxmlformats.org/officeDocument/2006/relationships/hyperlink" Target="https://www.blind.msstate.edu/" TargetMode="External"/><Relationship Id="rId4" Type="http://schemas.openxmlformats.org/officeDocument/2006/relationships/hyperlink" Target="https://aphconnectcenter.org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powervi.org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B9196-C10D-953E-5789-AC2B91199C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0245" y="1655374"/>
            <a:ext cx="8506186" cy="2379224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134F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Don’t Know that Any Level of Support Could Have Prepared Me”: The Postsecondary Experiences of Blind and Low Vision Young Adults </a:t>
            </a:r>
            <a:endParaRPr lang="en-US" dirty="0">
              <a:solidFill>
                <a:srgbClr val="134F84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CBB9DA-55B4-54B9-6E7E-94C55719CD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6686" y="4415883"/>
            <a:ext cx="7499745" cy="11820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2800" dirty="0">
                <a:solidFill>
                  <a:schemeClr val="tx1"/>
                </a:solidFill>
              </a:rPr>
              <a:t>Insights for Parents, Educators, and Students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303CCB-BEBF-35C4-EAE4-4D02BB0D0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154" y="1260087"/>
            <a:ext cx="790575" cy="7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298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5FF1F-87A8-4D26-67D1-5B5BECAE8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6FF6D9D-D317-6340-EEFC-542F5FBF6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Early Employment Continued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8CD26F-8AA9-E362-E5B9-C3F142213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498600"/>
            <a:ext cx="9209314" cy="46736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81.8% had been connected with a vocational rehabilitation counselor.</a:t>
            </a: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Of those connected:</a:t>
            </a:r>
            <a:endParaRPr lang="en-US">
              <a:solidFill>
                <a:schemeClr val="tx1"/>
              </a:solidFill>
              <a:latin typeface="Arial"/>
              <a:cs typeface="Arial"/>
            </a:endParaRPr>
          </a:p>
          <a:p>
            <a:pPr lvl="1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63.7% received job preparation services,</a:t>
            </a:r>
            <a:endParaRPr lang="en-US" dirty="0">
              <a:solidFill>
                <a:schemeClr val="tx1"/>
              </a:solidFill>
            </a:endParaRPr>
          </a:p>
          <a:p>
            <a:pPr lvl="1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27.3% received supported employment services, and</a:t>
            </a:r>
            <a:endParaRPr lang="en-US" dirty="0">
              <a:solidFill>
                <a:schemeClr val="tx1"/>
              </a:solidFill>
            </a:endParaRPr>
          </a:p>
          <a:p>
            <a:pPr lvl="1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31.8% received extended supports.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</a:rPr>
              <a:t>Barriers to employment included a lack of transportation, health challenges, and ableism.</a:t>
            </a:r>
          </a:p>
        </p:txBody>
      </p:sp>
    </p:spTree>
    <p:extLst>
      <p:ext uri="{BB962C8B-B14F-4D97-AF65-F5344CB8AC3E}">
        <p14:creationId xmlns:p14="http://schemas.microsoft.com/office/powerpoint/2010/main" val="2951789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5FF1F-87A8-4D26-67D1-5B5BECAE8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6FF6D9D-D317-6340-EEFC-542F5FBF6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Early Employment Quote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8CD26F-8AA9-E362-E5B9-C3F142213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428750"/>
            <a:ext cx="7924800" cy="422910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</a:rPr>
              <a:t>“Most young adults have no idea how to be around a blind person their age.”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D249CE2-080D-6CD8-8D1B-0C68798DE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/>
        </p:blipFill>
        <p:spPr>
          <a:xfrm>
            <a:off x="9296400" y="3835400"/>
            <a:ext cx="2480534" cy="210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173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F0D76-1930-E34D-C4B7-87616DC7F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F30539A-9472-0B09-ED45-E2B782B3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Postsecondary Education and Training Experiences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739AFED-AA69-0D75-C0DA-6264579C1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854200"/>
            <a:ext cx="10388600" cy="431800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78.8% had been enrolled in a postsecondary education or training program.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28.6% said the COVID-19 pandemic affected their access to college programs.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57.6% were currently enrolled and of those 84.2% attended full time.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</a:rPr>
              <a:t>Of enrolled students:</a:t>
            </a: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36.8% attended community or junior college,</a:t>
            </a:r>
            <a:endParaRPr lang="en-US" i="0">
              <a:solidFill>
                <a:schemeClr val="tx1"/>
              </a:solidFill>
            </a:endParaRP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31.6% attended four-year university,</a:t>
            </a:r>
            <a:endParaRPr lang="en-US" i="0">
              <a:solidFill>
                <a:schemeClr val="tx1"/>
              </a:solidFill>
            </a:endParaRP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21.1% attended a graduate or training program, and</a:t>
            </a:r>
            <a:endParaRPr lang="en-US" i="0">
              <a:solidFill>
                <a:schemeClr val="tx1"/>
              </a:solidFill>
            </a:endParaRP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5.3% attended a certificate program or comprehensive training center for the blind.</a:t>
            </a:r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609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03558-8C0A-16B4-865F-741A06241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5181D9D-4BB1-1A9C-E3F3-313DF9ADA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Postsecondary Education and Training Continued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658B49D-DD4E-AE68-FD7F-D21FC2F4E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994909"/>
            <a:ext cx="8140700" cy="39624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63.2% commuted to school from their family’s home.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21.1% lived on campus.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15.8% commuted from elsewhere.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50.0% said their experience matched their IEP postsecondary goal.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741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89FBA-5ACF-9090-C414-36CD85B59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ABF6D7B-4FEB-D96D-D3C7-DD28A96F1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Postsecondary Education and Training Quote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C39D3D5-7CFC-EADE-14D5-2A2991917A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766308"/>
            <a:ext cx="8229600" cy="417729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“</a:t>
            </a:r>
            <a:r>
              <a:rPr lang="en-US" i="0" dirty="0">
                <a:effectLst/>
              </a:rPr>
              <a:t>So, for all the years of my life before college, I was not allowed to go anywhere alone. Therefore, when I got to college and was expected to be traveling on my own, I found it to be kind of overwhelming. I had the skills, but the simple fact that I was alone, and I didn’t have anyone to ask if something went wrong. Even during my O&amp;M training, I was always with someone. I think this was one of the hardest parts of my t</a:t>
            </a:r>
            <a:r>
              <a:rPr lang="en-US" dirty="0"/>
              <a:t>ransition.”</a:t>
            </a:r>
          </a:p>
          <a:p>
            <a:pPr marL="0" indent="0">
              <a:buNone/>
            </a:pPr>
            <a:r>
              <a:rPr lang="en-US" dirty="0"/>
              <a:t>	- 22-year-old female from Idaho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93518DC-72B9-E874-5CFA-88768D247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/>
        </p:blipFill>
        <p:spPr>
          <a:xfrm>
            <a:off x="9139298" y="3727085"/>
            <a:ext cx="2480534" cy="210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443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B6FE5-17D1-B41A-ADD1-C3075BB80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6469B87-6BD1-470E-1D0D-65DD05B83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Postsecondary Education and Training Accommodations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E4D31EE-BA70-6C85-5E7F-C50C87BE9F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978722"/>
            <a:ext cx="9318567" cy="3962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78.9% received extended time on exams.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63.2% received books in alternate formats.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  <a:p>
            <a:pPr marL="383540" indent="-383540"/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57.9% received exams in a different setting.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52.6% received large print or braille materials.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All participants who received accommodations said they were </a:t>
            </a:r>
            <a:r>
              <a:rPr lang="en-US" i="1" dirty="0">
                <a:solidFill>
                  <a:schemeClr val="tx1"/>
                </a:solidFill>
                <a:latin typeface="Arial"/>
                <a:cs typeface="Arial"/>
              </a:rPr>
              <a:t>very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or </a:t>
            </a:r>
            <a:r>
              <a:rPr lang="en-US" i="1" dirty="0">
                <a:solidFill>
                  <a:schemeClr val="tx1"/>
                </a:solidFill>
                <a:latin typeface="Arial"/>
                <a:cs typeface="Arial"/>
              </a:rPr>
              <a:t>mostly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useful.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860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03558-8C0A-16B4-865F-741A06241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5181D9D-4BB1-1A9C-E3F3-313DF9ADA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Postsecondary Education and Training Accommodations Quote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658B49D-DD4E-AE68-FD7F-D21FC2F4E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71700"/>
            <a:ext cx="8140700" cy="378560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800" i="0" dirty="0">
                <a:effectLst/>
                <a:latin typeface="Arial"/>
                <a:cs typeface="Arial"/>
              </a:rPr>
              <a:t>“I attempted to take classes at four different colleges, none of which provided the reasonable accommodations I needed as a result of being DeafBlind. I’m interested in attending college if a university’s disability office and professors will provide reasonable accommodations.”</a:t>
            </a: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	- 22-year-old female from Missouri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88C7ED4-6900-F311-0867-CE673A654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/>
        </p:blipFill>
        <p:spPr>
          <a:xfrm>
            <a:off x="9158682" y="3429000"/>
            <a:ext cx="2480534" cy="210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29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ADC04-7F4D-47B8-1E95-573F864D5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3873688-B265-D4AE-D13E-1D4F98FBA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Adult Living Experiences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4074B95-F53C-3F86-8C29-2127F026E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978722"/>
            <a:ext cx="9318567" cy="3962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66.7% lived with parents or guardians.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9.1% lived with a roommate not on a college campus.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  <a:p>
            <a:pPr marL="383540" indent="-383540"/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6.1% lived with another family member.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6.1% lived with a romantic partner or spouse.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3.0% lived in a residential facility for adults with sensory disabilities.</a:t>
            </a:r>
            <a:endParaRPr lang="en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685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4922-8E22-48D7-2764-25E74337D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60A3505-D96E-28AE-C014-25DD9ADD0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Adult Living Experiences Continued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1DB09C3-451C-D09D-426D-6C5085C6A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428750"/>
            <a:ext cx="8208533" cy="474345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75.8% were happy with their current living situation.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Of those unhappy with their living situation, participates shared barriers to making a change.</a:t>
            </a:r>
          </a:p>
          <a:p>
            <a:pPr lvl="1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62.5% cited cost,</a:t>
            </a:r>
            <a:endParaRPr lang="en-US">
              <a:solidFill>
                <a:schemeClr val="tx1"/>
              </a:solidFill>
            </a:endParaRPr>
          </a:p>
          <a:p>
            <a:pPr lvl="1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40.0% cited limited </a:t>
            </a: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supports, and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  <a:p>
            <a:pPr lvl="1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20.0% cited family expectations or lack of transportation.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36.4% said their living situation matched their IEP goal.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528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4922-8E22-48D7-2764-25E74337D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60A3505-D96E-28AE-C014-25DD9ADD0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Adult Living Experiences Quote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1DB09C3-451C-D09D-426D-6C5085C6A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428750"/>
            <a:ext cx="8208533" cy="41338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3600" i="0" dirty="0">
                <a:effectLst/>
              </a:rPr>
              <a:t>“I would like to live in my own home/apartment, preferably in a community with better disability related services and transportation.”</a:t>
            </a:r>
            <a:endParaRPr lang="en-US" sz="3600" dirty="0">
              <a:effectLst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2E7E3C4-5557-A840-E73A-470B2DC88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/>
        </p:blipFill>
        <p:spPr>
          <a:xfrm>
            <a:off x="9478533" y="3742088"/>
            <a:ext cx="2480534" cy="210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9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DD0B5E1-193A-824D-64E5-B671FEAB6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am I?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C4CC94C-9FA5-DDAE-32DF-2A6B30B1ED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905001"/>
            <a:ext cx="5124450" cy="3962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My name is Katerina </a:t>
            </a:r>
            <a:r>
              <a:rPr lang="en-US" dirty="0" err="1">
                <a:solidFill>
                  <a:schemeClr val="tx1"/>
                </a:solidFill>
                <a:latin typeface="Arial"/>
                <a:cs typeface="Arial"/>
              </a:rPr>
              <a:t>Kirbaba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and</a:t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I work with the EMPOWER VI team as a project assistant.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I am visually impaired and have experienced the transition from high school to adulthood. My own early experiences with college, work, and independence connect to the outcomes discussed in this study.</a:t>
            </a:r>
          </a:p>
        </p:txBody>
      </p:sp>
      <p:pic>
        <p:nvPicPr>
          <p:cNvPr id="5" name="Content Placeholder 4" descr="Kat smiles. She is a young lady with long light brown hair. ">
            <a:extLst>
              <a:ext uri="{FF2B5EF4-FFF2-40B4-BE49-F238E27FC236}">
                <a16:creationId xmlns:a16="http://schemas.microsoft.com/office/drawing/2014/main" id="{56654E25-471C-C497-BBF2-4B2E52188130}"/>
              </a:ext>
            </a:extLst>
          </p:cNvPr>
          <p:cNvPicPr preferRelativeResize="0">
            <a:picLocks noGrp="1"/>
          </p:cNvPicPr>
          <p:nvPr>
            <p:ph sz="half" idx="2"/>
          </p:nvPr>
        </p:nvPicPr>
        <p:blipFill>
          <a:blip r:embed="rId3"/>
          <a:srcRect t="10614" r="2315"/>
          <a:stretch>
            <a:fillRect/>
          </a:stretch>
        </p:blipFill>
        <p:spPr>
          <a:xfrm>
            <a:off x="6977754" y="980902"/>
            <a:ext cx="3113897" cy="4574886"/>
          </a:xfrm>
          <a:noFill/>
        </p:spPr>
      </p:pic>
    </p:spTree>
    <p:extLst>
      <p:ext uri="{BB962C8B-B14F-4D97-AF65-F5344CB8AC3E}">
        <p14:creationId xmlns:p14="http://schemas.microsoft.com/office/powerpoint/2010/main" val="874818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4AA57-EC8D-98FD-BEE9-A0316B473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BE1AB1D-D3B6-ABCB-5A35-0D3EBCE72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Community Involvement Experiences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93FB463-57F6-DCDD-A038-8CAC8516A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978722"/>
            <a:ext cx="9318567" cy="3962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63.6% attended community events.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57.6% participated in a faith community.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39.4% volunteered or did community service.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33.3% joined organized extracurricular teams.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15.2% took classes or lessons outside of school.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9.1% participated in cultural </a:t>
            </a: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communities.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60.6% said they knew where to find opportunities to be involved.</a:t>
            </a:r>
            <a:endParaRPr lang="en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8724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CF7E0-685C-FA60-FBE6-F6878D438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656B521-1479-2BF8-317B-50E008836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Community Involvement Experiences Continued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7B39A29-1CD0-054E-B5D3-124895DBA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033336"/>
            <a:ext cx="8614611" cy="42912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36.4% were </a:t>
            </a:r>
            <a:r>
              <a:rPr lang="en-US" i="1" dirty="0">
                <a:solidFill>
                  <a:schemeClr val="tx1"/>
                </a:solidFill>
                <a:latin typeface="Arial"/>
                <a:cs typeface="Arial"/>
              </a:rPr>
              <a:t>somewhat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satisfied with their friendships.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6.1% were </a:t>
            </a:r>
            <a:r>
              <a:rPr lang="en-US" i="1" dirty="0">
                <a:solidFill>
                  <a:schemeClr val="tx1"/>
                </a:solidFill>
                <a:latin typeface="Arial"/>
                <a:cs typeface="Arial"/>
              </a:rPr>
              <a:t>not at all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satisfied with their friendships.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24.2% said they felt a strong sense of belonging in their community.</a:t>
            </a:r>
            <a:endParaRPr lang="en-US" dirty="0">
              <a:solidFill>
                <a:schemeClr val="tx1"/>
              </a:solidFill>
            </a:endParaRPr>
          </a:p>
          <a:p>
            <a:pPr lvl="1" indent="-383540"/>
            <a:r>
              <a:rPr lang="en-US" dirty="0">
                <a:solidFill>
                  <a:schemeClr val="tx1"/>
                </a:solidFill>
              </a:rPr>
              <a:t>39.4% </a:t>
            </a:r>
            <a:r>
              <a:rPr lang="en-US" i="0" dirty="0">
                <a:solidFill>
                  <a:schemeClr val="tx1"/>
                </a:solidFill>
              </a:rPr>
              <a:t>said</a:t>
            </a:r>
            <a:r>
              <a:rPr lang="en-US" dirty="0">
                <a:solidFill>
                  <a:schemeClr val="tx1"/>
                </a:solidFill>
              </a:rPr>
              <a:t> mostly</a:t>
            </a:r>
          </a:p>
          <a:p>
            <a:pPr lvl="1" indent="-383540"/>
            <a:r>
              <a:rPr lang="en-US" dirty="0">
                <a:solidFill>
                  <a:schemeClr val="tx1"/>
                </a:solidFill>
              </a:rPr>
              <a:t>33.3% </a:t>
            </a:r>
            <a:r>
              <a:rPr lang="en-US" i="0" dirty="0">
                <a:solidFill>
                  <a:schemeClr val="tx1"/>
                </a:solidFill>
              </a:rPr>
              <a:t>said</a:t>
            </a:r>
            <a:r>
              <a:rPr lang="en-US" dirty="0">
                <a:solidFill>
                  <a:schemeClr val="tx1"/>
                </a:solidFill>
              </a:rPr>
              <a:t> somewhat</a:t>
            </a:r>
          </a:p>
        </p:txBody>
      </p:sp>
    </p:spTree>
    <p:extLst>
      <p:ext uri="{BB962C8B-B14F-4D97-AF65-F5344CB8AC3E}">
        <p14:creationId xmlns:p14="http://schemas.microsoft.com/office/powerpoint/2010/main" val="3007257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CF7E0-685C-FA60-FBE6-F6878D438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656B521-1479-2BF8-317B-50E008836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Community Involvement Experiences Quote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7B39A29-1CD0-054E-B5D3-124895DBA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033336"/>
            <a:ext cx="8462865" cy="4291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0" dirty="0">
                <a:effectLst/>
              </a:rPr>
              <a:t>“Movie theatre events for legally blind would be helpful…[there are a lack of] specific details for legally blind [people] to safely mobilize for popcorn, soda, seating numbers, and rows in the dark. [This] removes any confidence for me to feel in order to date or hang with friends.”</a:t>
            </a:r>
          </a:p>
          <a:p>
            <a:pPr marL="0" indent="0">
              <a:buNone/>
            </a:pPr>
            <a:r>
              <a:rPr lang="en-US" dirty="0">
                <a:latin typeface=".SFUI-Heavy"/>
              </a:rPr>
              <a:t>	- 18-year-old male from New Jersey</a:t>
            </a:r>
            <a:endParaRPr lang="en-US" i="0" dirty="0">
              <a:effectLst/>
              <a:latin typeface=".SFUI-Heavy"/>
            </a:endParaRPr>
          </a:p>
        </p:txBody>
      </p:sp>
      <p:pic>
        <p:nvPicPr>
          <p:cNvPr id="2" name="Content Placeholder 5">
            <a:extLst>
              <a:ext uri="{FF2B5EF4-FFF2-40B4-BE49-F238E27FC236}">
                <a16:creationId xmlns:a16="http://schemas.microsoft.com/office/drawing/2014/main" id="{E9581B44-FCC5-A188-EAE6-E54B9CD581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/>
        </p:blipFill>
        <p:spPr>
          <a:xfrm>
            <a:off x="9580133" y="4065604"/>
            <a:ext cx="2480534" cy="210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46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58A5C-EA1D-A17C-EF0D-ABDEEF128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45C6E53-188F-81F2-067C-007B3D990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" b="1" dirty="0">
                <a:solidFill>
                  <a:schemeClr val="tx1"/>
                </a:solidFill>
                <a:latin typeface="Arial"/>
                <a:cs typeface="Arial"/>
              </a:rPr>
              <a:t>Why This Matters</a:t>
            </a:r>
            <a:endParaRPr lang="en-US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03F0CE9-AFE6-13AB-DD7E-E57DA85C7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428750"/>
            <a:ext cx="8831811" cy="46017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Only 33.3% said their adult outcomes matched their IEP goals.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46.2% of employed participants received workplace accommodations.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42.4% had an additional disability, increasing barriers in employment and education.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Findings showed long-term effects of limited instruction in orientation and mobility, assistive technology, and self-advocacy.</a:t>
            </a:r>
            <a:endParaRPr lang="en-US" dirty="0">
              <a:solidFill>
                <a:schemeClr val="tx1"/>
              </a:solidFill>
            </a:endParaRPr>
          </a:p>
          <a:p>
            <a:pPr lvl="1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These areas of the Expanded Core Curriculum are essential for success in adulthood.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BE0C05-5C26-639F-8FC2-9AFCD37E6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3411" y="2753422"/>
            <a:ext cx="14224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6323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E3F5F-2B61-FD6F-F024-F18E8B812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D9F924B-AD82-B805-D21F-8D0289D02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" b="1" dirty="0">
                <a:solidFill>
                  <a:schemeClr val="tx1"/>
                </a:solidFill>
                <a:latin typeface="Arial"/>
                <a:cs typeface="Arial"/>
              </a:rPr>
              <a:t>What Parents and Educators Can Do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C45E645-A383-13D4-4EB5-B8F9DDE16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1" y="1925053"/>
            <a:ext cx="8674768" cy="41508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Encourage independence and self-advocacy starting early in school.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Include Expanded Core Curriculum areas in the IEP.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Support Orientation and mobility (O&amp;M) </a:t>
            </a: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instruction.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Connect youth to Assistive Technology (AT) centers for training when appropriate.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2DE89E-2723-9123-9089-6A12D2E25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307286" y="2596379"/>
            <a:ext cx="2498135" cy="249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6534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3D3E1-B089-E63B-CE5B-8A0A254C4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2C8C42-8FC3-BADF-B656-438604939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307286" y="2596379"/>
            <a:ext cx="2498135" cy="249813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2023C8E4-7A9D-BFD4-F127-45070D162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" b="1" dirty="0">
                <a:solidFill>
                  <a:schemeClr val="tx1"/>
                </a:solidFill>
                <a:latin typeface="Arial"/>
                <a:cs typeface="Arial"/>
              </a:rPr>
              <a:t>What Parents and Educators Can Do Continued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BA46B53-FE6C-66E7-528F-FEB7F0C56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1" y="1925053"/>
            <a:ext cx="8674768" cy="41508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Provide opportunities for students to learn and apply social and daily living skills.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Collaborate with vocational rehabilitation and adult service agencies.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Provide real work and college experiences before graduation.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Help students and families understand the transition process and what adulthood can look like.</a:t>
            </a:r>
          </a:p>
        </p:txBody>
      </p:sp>
    </p:spTree>
    <p:extLst>
      <p:ext uri="{BB962C8B-B14F-4D97-AF65-F5344CB8AC3E}">
        <p14:creationId xmlns:p14="http://schemas.microsoft.com/office/powerpoint/2010/main" val="1503882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AA8B2-1B3F-8F77-CFC9-BC1811CB6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7FC3FE0-D314-8E16-B19F-09CA61F4E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" b="1" dirty="0">
                <a:solidFill>
                  <a:schemeClr val="tx1"/>
                </a:solidFill>
                <a:latin typeface="Arial"/>
                <a:cs typeface="Arial"/>
              </a:rPr>
              <a:t>Learn More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4001248-4169-ED57-8B1A-44817A1852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515979"/>
            <a:ext cx="10179698" cy="465622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Explore current research on transition outcomes for blind and low vision youth.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Visit EMPOWER VI’s Research Page to access published research, briefs, and updates: </a:t>
            </a:r>
            <a:r>
              <a:rPr lang="en-US" dirty="0">
                <a:solidFill>
                  <a:srgbClr val="0070C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www.empowervi.org</a:t>
            </a:r>
            <a:r>
              <a:rPr lang="en-US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Learn about related projects through</a:t>
            </a: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APH ConnectCenter: </a:t>
            </a:r>
            <a:r>
              <a:rPr lang="en-US" i="0" dirty="0">
                <a:solidFill>
                  <a:srgbClr val="0070C0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https://aphconnectcenter.org</a:t>
            </a:r>
            <a:r>
              <a:rPr lang="en-US" i="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</a:p>
          <a:p>
            <a:pPr lvl="1" indent="-383540"/>
            <a:r>
              <a:rPr lang="en-US" i="0" dirty="0">
                <a:solidFill>
                  <a:schemeClr val="tx1"/>
                </a:solidFill>
              </a:rPr>
              <a:t>National Research and Training Center on Blindness and Low Vision (NRTC): </a:t>
            </a:r>
            <a:r>
              <a:rPr lang="en-US" i="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https://www.blind.msstate.edu</a:t>
            </a:r>
            <a:r>
              <a:rPr lang="en-US" i="0" dirty="0">
                <a:solidFill>
                  <a:srgbClr val="0070C0"/>
                </a:solidFill>
              </a:rPr>
              <a:t> </a:t>
            </a:r>
          </a:p>
          <a:p>
            <a:pPr lvl="1" indent="-383540"/>
            <a:r>
              <a:rPr lang="en-US" i="0" dirty="0">
                <a:solidFill>
                  <a:schemeClr val="tx1"/>
                </a:solidFill>
              </a:rPr>
              <a:t>Perkins School for the Blind: Paths to Technology: </a:t>
            </a:r>
            <a:r>
              <a:rPr lang="en-US" i="0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https://www.perkins.org/paths-to-technology/</a:t>
            </a:r>
            <a:r>
              <a:rPr lang="en-US" i="0" dirty="0">
                <a:solidFill>
                  <a:srgbClr val="0070C0"/>
                </a:solidFill>
              </a:rPr>
              <a:t> </a:t>
            </a: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Attend webinars and conferences focused on transition and postsecondary success.</a:t>
            </a:r>
          </a:p>
        </p:txBody>
      </p:sp>
    </p:spTree>
    <p:extLst>
      <p:ext uri="{BB962C8B-B14F-4D97-AF65-F5344CB8AC3E}">
        <p14:creationId xmlns:p14="http://schemas.microsoft.com/office/powerpoint/2010/main" val="14772350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7376B-872C-74E8-E68D-A46CA1CC2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B3E8F9D-3E25-A2FF-28E8-7AEEF37BE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How can EMPOWER help?</a:t>
            </a:r>
            <a:endParaRPr lang="en-US" dirty="0">
              <a:solidFill>
                <a:schemeClr val="tx1"/>
              </a:solidFill>
              <a:latin typeface="Segoe UI"/>
              <a:cs typeface="Segoe UI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F58974B-A1EF-6C97-CB3A-F36EF10F05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600200"/>
            <a:ext cx="8025063" cy="4174957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200"/>
              </a:spcBef>
              <a:spcAft>
                <a:spcPts val="800"/>
              </a:spcAft>
              <a:buNone/>
            </a:pP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EMPOWER VI offers several ways to support blind and low vision youth in their transition journeys:</a:t>
            </a:r>
          </a:p>
          <a:p>
            <a:pPr marL="726440" indent="-342900">
              <a:spcBef>
                <a:spcPts val="200"/>
              </a:spcBef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An accessible website filled with free resources: </a:t>
            </a:r>
            <a:r>
              <a:rPr lang="en-US" dirty="0">
                <a:solidFill>
                  <a:srgbClr val="0070C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www.empowervi.org</a:t>
            </a:r>
            <a:endParaRPr lang="en-US" dirty="0">
              <a:solidFill>
                <a:srgbClr val="0070C0"/>
              </a:solidFill>
              <a:latin typeface="Arial"/>
              <a:cs typeface="Arial"/>
            </a:endParaRPr>
          </a:p>
          <a:p>
            <a:pPr marL="726440" indent="-342900">
              <a:spcBef>
                <a:spcPts val="200"/>
              </a:spcBef>
              <a:buFont typeface="Wingdings" pitchFamily="2" charset="2"/>
              <a:buChar char="§"/>
            </a:pP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Free courses on transition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topics for students, families, and professionals</a:t>
            </a:r>
          </a:p>
          <a:p>
            <a:pPr marL="726440" indent="-342900">
              <a:spcBef>
                <a:spcPts val="200"/>
              </a:spcBef>
              <a:buFont typeface="Wingdings" pitchFamily="2" charset="2"/>
              <a:buChar char="§"/>
            </a:pP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Mentorship opportunities</a:t>
            </a:r>
          </a:p>
          <a:p>
            <a:pPr marL="726440" indent="-342900">
              <a:spcBef>
                <a:spcPts val="200"/>
              </a:spcBef>
              <a:buFont typeface="Wingdings" pitchFamily="2" charset="2"/>
              <a:buChar char="§"/>
            </a:pP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Communities of practice for professionals and adult family members</a:t>
            </a:r>
          </a:p>
          <a:p>
            <a:pPr marL="726440" indent="-342900">
              <a:lnSpc>
                <a:spcPct val="100000"/>
              </a:lnSpc>
              <a:spcBef>
                <a:spcPts val="200"/>
              </a:spcBef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Social Media and a YouTube channel (all linked in the footer of the website)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1DAE51-CA9F-2045-30FC-EB092E9C6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071810" y="5114214"/>
            <a:ext cx="2974243" cy="96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6919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8A89A-AC83-0C77-2D28-4BC111CC8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31D3476-3AE4-9ECB-8A25-7E8BCCC28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Research</a:t>
            </a:r>
            <a:endParaRPr lang="en-US" dirty="0">
              <a:solidFill>
                <a:schemeClr val="tx1"/>
              </a:solidFill>
              <a:latin typeface="Segoe UI"/>
              <a:cs typeface="Segoe UI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83F1A20-C8DB-F9D5-0AAB-5F0738AA5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600200"/>
            <a:ext cx="10337800" cy="4174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Schutz, M. A., Travers, H. E., </a:t>
            </a:r>
            <a:r>
              <a:rPr lang="en-US" dirty="0" err="1">
                <a:solidFill>
                  <a:schemeClr val="tx1"/>
                </a:solidFill>
              </a:rPr>
              <a:t>Lanchak</a:t>
            </a:r>
            <a:r>
              <a:rPr lang="en-US" dirty="0">
                <a:solidFill>
                  <a:schemeClr val="tx1"/>
                </a:solidFill>
              </a:rPr>
              <a:t>, E. R., Dubree, K. G., &amp; </a:t>
            </a:r>
            <a:r>
              <a:rPr lang="en-US" dirty="0" err="1">
                <a:solidFill>
                  <a:schemeClr val="tx1"/>
                </a:solidFill>
              </a:rPr>
              <a:t>Kirbaba</a:t>
            </a:r>
            <a:r>
              <a:rPr lang="en-US" dirty="0">
                <a:solidFill>
                  <a:schemeClr val="tx1"/>
                </a:solidFill>
              </a:rPr>
              <a:t>, K. (2025). </a:t>
            </a:r>
            <a:r>
              <a:rPr lang="en-US" i="1" dirty="0">
                <a:solidFill>
                  <a:schemeClr val="tx1"/>
                </a:solidFill>
              </a:rPr>
              <a:t>“I don’t know that any level of support could have prepared me”: The postsecondary experiences of blind and low vision </a:t>
            </a:r>
            <a:r>
              <a:rPr lang="en-US" i="1">
                <a:solidFill>
                  <a:schemeClr val="tx1"/>
                </a:solidFill>
              </a:rPr>
              <a:t>young adults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[Manuscript submitted for publication]. </a:t>
            </a:r>
          </a:p>
        </p:txBody>
      </p:sp>
    </p:spTree>
    <p:extLst>
      <p:ext uri="{BB962C8B-B14F-4D97-AF65-F5344CB8AC3E}">
        <p14:creationId xmlns:p14="http://schemas.microsoft.com/office/powerpoint/2010/main" val="18762546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1B19A-63E8-144F-B682-5B6713711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4AD0E77-9FCE-01B5-00A4-591CA93F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" b="1" dirty="0">
                <a:solidFill>
                  <a:schemeClr val="tx1"/>
                </a:solidFill>
                <a:latin typeface="Arial"/>
                <a:cs typeface="Arial"/>
              </a:rPr>
              <a:t>Thank you for caring about B/LV youth!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A23402C-32FF-C2A2-A14D-79C8916FF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080049"/>
            <a:ext cx="6436895" cy="36951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ea typeface="Verdana" panose="020B0604030504040204" pitchFamily="34" charset="0"/>
              </a:rPr>
              <a:t>“With the right tools and people who believe in us, we can do anything.” (Study participant)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CE1E37-B77A-8F15-6B3D-49C1841F0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885320" y="2080049"/>
            <a:ext cx="2625053" cy="1663766"/>
          </a:xfrm>
          <a:prstGeom prst="rect">
            <a:avLst/>
          </a:prstGeom>
        </p:spPr>
      </p:pic>
      <p:pic>
        <p:nvPicPr>
          <p:cNvPr id="3" name="Picture 2" descr="An animated long white cane&#10;">
            <a:extLst>
              <a:ext uri="{FF2B5EF4-FFF2-40B4-BE49-F238E27FC236}">
                <a16:creationId xmlns:a16="http://schemas.microsoft.com/office/drawing/2014/main" id="{47F93850-C966-4AF5-DFFF-D3751DF2FF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1303" y="3565949"/>
            <a:ext cx="2173085" cy="2173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453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FA466-7408-BE75-8A40-F375D5662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8AA706-5CA0-4DE5-2385-ED210E32F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" b="1" dirty="0">
                <a:solidFill>
                  <a:schemeClr val="tx1"/>
                </a:solidFill>
                <a:latin typeface="Arial"/>
                <a:cs typeface="Arial"/>
              </a:rPr>
              <a:t>The Issue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7EE6318-E6E3-2810-99BD-D9BB397C49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397726"/>
            <a:ext cx="10422294" cy="477447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</a:rPr>
              <a:t>Blind and low vision youth often face barriers after high school such as:</a:t>
            </a:r>
            <a:endParaRPr lang="en-US"/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employment rates,</a:t>
            </a:r>
            <a:endParaRPr lang="en-US" i="0" dirty="0">
              <a:solidFill>
                <a:schemeClr val="tx1"/>
              </a:solidFill>
            </a:endParaRP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challenges with independent living, and</a:t>
            </a:r>
            <a:endParaRPr lang="en-US" i="0" dirty="0">
              <a:solidFill>
                <a:schemeClr val="tx1"/>
              </a:solidFill>
            </a:endParaRP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difficulties in finishing college successfully.</a:t>
            </a:r>
            <a:endParaRPr lang="en-US" i="0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</a:rPr>
              <a:t>Even with laws like the Individuals with Disabilities Education Act (IDEA; 2004) and the Workforce Innovation and Opportunity Act (WIOA; 2014), many students still do not get the support they need.</a:t>
            </a:r>
          </a:p>
          <a:p>
            <a:pPr marL="383540" indent="-383540"/>
            <a:r>
              <a:rPr lang="en-US" dirty="0">
                <a:solidFill>
                  <a:schemeClr val="tx1"/>
                </a:solidFill>
              </a:rPr>
              <a:t>There is limited research on how young adults with visual impairments are doing after high school.</a:t>
            </a:r>
          </a:p>
          <a:p>
            <a:pPr marL="383540" indent="-383540"/>
            <a:r>
              <a:rPr lang="en-US" dirty="0">
                <a:solidFill>
                  <a:schemeClr val="tx1"/>
                </a:solidFill>
              </a:rPr>
              <a:t>This study helps fill that gap by highlighting the direct experiences of these young adults.</a:t>
            </a:r>
            <a:endParaRPr lang="en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530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C7C09-D9C3-826B-2891-E3394221F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540AE82-47B6-F14B-5377-0BC5E3DFB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" b="1" dirty="0">
                <a:solidFill>
                  <a:schemeClr val="tx1"/>
                </a:solidFill>
                <a:latin typeface="Arial"/>
                <a:cs typeface="Arial"/>
              </a:rPr>
              <a:t>Study Purpose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E992C13-CE10-98ED-B9A2-DE93A1097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440622"/>
            <a:ext cx="6192982" cy="455905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Understand how blind and low vision young adults view their early experiences after high school.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</a:rPr>
              <a:t>Focus on their early adult outcomes in four main areas:</a:t>
            </a: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employment,</a:t>
            </a:r>
            <a:endParaRPr lang="en-US" i="0" dirty="0">
              <a:solidFill>
                <a:schemeClr val="tx1"/>
              </a:solidFill>
            </a:endParaRP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postsecondary education and training, </a:t>
            </a:r>
            <a:endParaRPr lang="en-US" i="0" dirty="0">
              <a:solidFill>
                <a:schemeClr val="tx1"/>
              </a:solidFill>
            </a:endParaRP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independent living, and </a:t>
            </a:r>
          </a:p>
          <a:p>
            <a:pPr lvl="1" indent="-383540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community participation.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Note: To learn about young adults’ transition experiences in high school, check out the findings of our companion study!</a:t>
            </a:r>
            <a:endParaRPr lang="en-US" i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567D0FB-85B3-951E-6DEA-E6FC7A846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859425" y="3042458"/>
            <a:ext cx="3953797" cy="262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420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1E05B-FCFD-3E2D-5F48-5D3363920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D1C613A-08BB-22DB-BEF5-91FEDC0DF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Questions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4D9D9B4-DF9B-6079-7B10-F5DBC74078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838499"/>
            <a:ext cx="6192982" cy="3962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What are the early adulthood experiences of blind and low vision young adults related to employment?</a:t>
            </a:r>
          </a:p>
          <a:p>
            <a:r>
              <a:rPr lang="en-US" dirty="0">
                <a:solidFill>
                  <a:schemeClr val="tx1"/>
                </a:solidFill>
              </a:rPr>
              <a:t>What are their experiences with postsecondary education and training?</a:t>
            </a:r>
          </a:p>
          <a:p>
            <a:r>
              <a:rPr lang="en-US" dirty="0">
                <a:solidFill>
                  <a:schemeClr val="tx1"/>
                </a:solidFill>
              </a:rPr>
              <a:t>What are their experiences with living and participating in their communities?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C6710B1-FFC1-871F-DDC9-3A7D89C77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/>
        </p:blipFill>
        <p:spPr>
          <a:xfrm>
            <a:off x="7709796" y="1596044"/>
            <a:ext cx="3953797" cy="335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7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5F9C1-819C-F9A3-5D21-689D5FF1C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40DD76E-5E8C-2BE4-B40B-BA9E77DD0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" b="1" dirty="0">
                <a:solidFill>
                  <a:schemeClr val="tx1"/>
                </a:solidFill>
                <a:latin typeface="Arial"/>
                <a:cs typeface="Arial"/>
              </a:rPr>
              <a:t>Who participated?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6069E45-4AC0-9488-8B16-3BE26C1137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838499"/>
            <a:ext cx="6192982" cy="3962400"/>
          </a:xfrm>
        </p:spPr>
        <p:txBody>
          <a:bodyPr>
            <a:normAutofit lnSpcReduction="10000"/>
          </a:bodyPr>
          <a:lstStyle/>
          <a:p>
            <a:pPr marL="383540" indent="-383540">
              <a:buFont typeface="Franklin Gothic Book"/>
              <a:buChar char="■"/>
            </a:pP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33 young adults between the ages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of 18</a:t>
            </a: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 and 25 who are blind or have low vision 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  <a:p>
            <a:pPr marL="383540" indent="-383540">
              <a:buFont typeface="Franklin Gothic Book"/>
              <a:buChar char="■"/>
            </a:pP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Participants:</a:t>
            </a:r>
          </a:p>
          <a:p>
            <a:pPr lvl="1" indent="-383540">
              <a:buFont typeface="Wingdings" pitchFamily="2" charset="2"/>
              <a:buChar char="§"/>
            </a:pPr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were f</a:t>
            </a: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rom 16 unique states </a:t>
            </a:r>
          </a:p>
          <a:p>
            <a:pPr lvl="1" indent="-383540">
              <a:buFont typeface="Wingdings" pitchFamily="2" charset="2"/>
              <a:buChar char="§"/>
            </a:pPr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w</a:t>
            </a: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ere from urban, suburban, and rural areas </a:t>
            </a:r>
          </a:p>
          <a:p>
            <a:pPr lvl="1" indent="-383540">
              <a:buFont typeface="Wingdings" pitchFamily="2" charset="2"/>
              <a:buChar char="§"/>
            </a:pP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mostly attended public schools, some attended schools for the blind, private </a:t>
            </a:r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schools,</a:t>
            </a: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 or charter </a:t>
            </a:r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schools</a:t>
            </a:r>
            <a:endParaRPr lang="en" i="0" dirty="0">
              <a:solidFill>
                <a:schemeClr val="tx1"/>
              </a:solidFill>
              <a:latin typeface="Arial"/>
              <a:cs typeface="Arial"/>
            </a:endParaRPr>
          </a:p>
          <a:p>
            <a:pPr lvl="1" indent="-383540">
              <a:buFont typeface="Wingdings" pitchFamily="2" charset="2"/>
              <a:buChar char="§"/>
            </a:pP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42.4% had an additional disability 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C732D2-2992-FC1B-485D-33C97E9808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5945" y="2476869"/>
            <a:ext cx="3531541" cy="1904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53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4BE77-447D-62C9-9F31-4B02BC622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C1AB852-57F7-34D3-4A97-5A660AA47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" b="1" dirty="0">
                <a:solidFill>
                  <a:schemeClr val="tx1"/>
                </a:solidFill>
                <a:latin typeface="Arial"/>
                <a:cs typeface="Arial"/>
              </a:rPr>
              <a:t>Who participated? A Closer Look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FEA574B-4035-8051-AE16-A0BE6163A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112" y="1363579"/>
            <a:ext cx="10972800" cy="4808621"/>
          </a:xfrm>
        </p:spPr>
        <p:txBody>
          <a:bodyPr numCol="2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Gender</a:t>
            </a:r>
          </a:p>
          <a:p>
            <a:pPr lvl="1">
              <a:lnSpc>
                <a:spcPct val="100000"/>
              </a:lnSpc>
            </a:pP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Female: 69.7%</a:t>
            </a:r>
          </a:p>
          <a:p>
            <a:pPr lvl="1">
              <a:lnSpc>
                <a:spcPct val="100000"/>
              </a:lnSpc>
            </a:pP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Male: 27.3%</a:t>
            </a:r>
          </a:p>
          <a:p>
            <a:pPr lvl="1">
              <a:lnSpc>
                <a:spcPct val="100000"/>
              </a:lnSpc>
            </a:pP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Nonbinary/other: 3.0%</a:t>
            </a: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Diploma types</a:t>
            </a:r>
          </a:p>
          <a:p>
            <a:pPr lvl="1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General education diploma: 75.8%</a:t>
            </a:r>
          </a:p>
          <a:p>
            <a:pPr lvl="1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Occupational diploma: 9.1%</a:t>
            </a:r>
            <a:br>
              <a:rPr lang="en-US" i="0" dirty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Special education diploma: 6.1%</a:t>
            </a:r>
          </a:p>
          <a:p>
            <a:pPr lvl="1"/>
            <a:r>
              <a:rPr lang="en-US" i="0" dirty="0">
                <a:solidFill>
                  <a:schemeClr val="tx1"/>
                </a:solidFill>
                <a:latin typeface="Arial"/>
                <a:cs typeface="Arial"/>
              </a:rPr>
              <a:t>Other or alternative diploma type: 9.1%</a:t>
            </a:r>
            <a:endParaRPr lang="en" i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83540" indent="-383540">
              <a:lnSpc>
                <a:spcPct val="100000"/>
              </a:lnSpc>
              <a:buFont typeface="Franklin Gothic Book"/>
              <a:buChar char="■"/>
            </a:pPr>
            <a:r>
              <a:rPr lang="en" dirty="0">
                <a:solidFill>
                  <a:schemeClr val="tx1"/>
                </a:solidFill>
                <a:latin typeface="Arial"/>
                <a:cs typeface="Arial"/>
              </a:rPr>
              <a:t>Race and ethnicity (participants could select more than one category)</a:t>
            </a:r>
          </a:p>
          <a:p>
            <a:pPr lvl="1">
              <a:lnSpc>
                <a:spcPct val="100000"/>
              </a:lnSpc>
            </a:pP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White: 78.8% </a:t>
            </a:r>
          </a:p>
          <a:p>
            <a:pPr lvl="1">
              <a:lnSpc>
                <a:spcPct val="100000"/>
              </a:lnSpc>
            </a:pP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Black or African American: 15.2%</a:t>
            </a:r>
          </a:p>
          <a:p>
            <a:pPr lvl="1">
              <a:lnSpc>
                <a:spcPct val="100000"/>
              </a:lnSpc>
            </a:pP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Hispanic or Latino: 12.1%</a:t>
            </a:r>
          </a:p>
          <a:p>
            <a:pPr lvl="1">
              <a:lnSpc>
                <a:spcPct val="100000"/>
              </a:lnSpc>
            </a:pPr>
            <a:r>
              <a:rPr lang="en" i="0" dirty="0">
                <a:solidFill>
                  <a:schemeClr val="tx1"/>
                </a:solidFill>
                <a:latin typeface="Arial"/>
                <a:cs typeface="Arial"/>
              </a:rPr>
              <a:t>Asian:  3.0%</a:t>
            </a:r>
          </a:p>
        </p:txBody>
      </p:sp>
    </p:spTree>
    <p:extLst>
      <p:ext uri="{BB962C8B-B14F-4D97-AF65-F5344CB8AC3E}">
        <p14:creationId xmlns:p14="http://schemas.microsoft.com/office/powerpoint/2010/main" val="199653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DB55F-0332-0272-0A62-469566510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7E4962F-9968-574C-820F-1881721B4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Data Collection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7FEF071-204B-72A9-5711-0D8507BCB6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838499"/>
            <a:ext cx="6192982" cy="39624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Participants completed an online survey about their early adult experiences.</a:t>
            </a:r>
          </a:p>
          <a:p>
            <a:r>
              <a:rPr lang="en-US" dirty="0">
                <a:solidFill>
                  <a:schemeClr val="tx1"/>
                </a:solidFill>
              </a:rPr>
              <a:t>The survey asked about employment, postsecondary education, independent living, and community participation.</a:t>
            </a:r>
          </a:p>
          <a:p>
            <a:r>
              <a:rPr lang="en-US" dirty="0">
                <a:solidFill>
                  <a:schemeClr val="tx1"/>
                </a:solidFill>
              </a:rPr>
              <a:t>Questions were based on national transition studies and reviewed by blind and low vision experts.</a:t>
            </a:r>
          </a:p>
          <a:p>
            <a:r>
              <a:rPr lang="en-US" dirty="0">
                <a:solidFill>
                  <a:schemeClr val="tx1"/>
                </a:solidFill>
              </a:rPr>
              <a:t>We analyzed both quantitative and qualitative survey data.</a:t>
            </a:r>
            <a:endParaRPr lang="en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F77E902-63F7-ADCF-77BC-713CE817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/>
        </p:blipFill>
        <p:spPr>
          <a:xfrm>
            <a:off x="8011003" y="2257780"/>
            <a:ext cx="3110604" cy="2641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088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45426-84D0-6664-D693-C23F19437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012ABC7-1ADE-839B-4335-58645DB01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Early Employment Experiences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D324CC7-5D34-B2E1-97E3-FDCE29C9A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605743"/>
            <a:ext cx="9318567" cy="3962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63.6% participants had been employed since high school.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61.9% of those were currently working.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38.5% worked part-time for an average of 18 hours per week (range 4 to 65 hours).</a:t>
            </a:r>
            <a:endParaRPr lang="en-US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46.2% received accommodations at work, and all said these met their needs.</a:t>
            </a:r>
            <a:endParaRPr lang="en-US" dirty="0">
              <a:solidFill>
                <a:schemeClr val="tx1"/>
              </a:solidFill>
            </a:endParaRPr>
          </a:p>
          <a:p>
            <a:pPr marL="383540" indent="-383540"/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30.8% said their job matched their high school IEP employment goal.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88666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EMPOWER VI 1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34F83"/>
      </a:accent1>
      <a:accent2>
        <a:srgbClr val="D90000"/>
      </a:accent2>
      <a:accent3>
        <a:srgbClr val="000000"/>
      </a:accent3>
      <a:accent4>
        <a:srgbClr val="0E2740"/>
      </a:accent4>
      <a:accent5>
        <a:srgbClr val="FEFFFF"/>
      </a:accent5>
      <a:accent6>
        <a:srgbClr val="FEFFFF"/>
      </a:accent6>
      <a:hlink>
        <a:srgbClr val="BC1B05"/>
      </a:hlink>
      <a:folHlink>
        <a:srgbClr val="134F83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209DCF32-1F8E-7840-ADA2-F9DE4343155D}" vid="{838A6821-5791-F74B-8E64-C28681D99011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209DCF32-1F8E-7840-ADA2-F9DE4343155D}" vid="{51CED038-DF24-894F-96FC-26347471A2A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0E4D57A2FA8648B970AA6FC4E0A1C9" ma:contentTypeVersion="15" ma:contentTypeDescription="Create a new document." ma:contentTypeScope="" ma:versionID="442c081b30729d2ad48b50cf24cca9c8">
  <xsd:schema xmlns:xsd="http://www.w3.org/2001/XMLSchema" xmlns:xs="http://www.w3.org/2001/XMLSchema" xmlns:p="http://schemas.microsoft.com/office/2006/metadata/properties" xmlns:ns2="c1d649f9-c4f4-4050-add8-12ce30cf5a7a" xmlns:ns3="7eda796e-d456-47eb-bf37-b729817a1c17" targetNamespace="http://schemas.microsoft.com/office/2006/metadata/properties" ma:root="true" ma:fieldsID="161b7538d460cffe151f1a19ea5c0661" ns2:_="" ns3:_="">
    <xsd:import namespace="c1d649f9-c4f4-4050-add8-12ce30cf5a7a"/>
    <xsd:import namespace="7eda796e-d456-47eb-bf37-b729817a1c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d649f9-c4f4-4050-add8-12ce30cf5a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dc383c50-2e5a-4ee2-a287-62075b1c8a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da796e-d456-47eb-bf37-b729817a1c1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aa6f7eab-8595-46b6-9b54-ccbef4672521}" ma:internalName="TaxCatchAll" ma:showField="CatchAllData" ma:web="7eda796e-d456-47eb-bf37-b729817a1c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eda796e-d456-47eb-bf37-b729817a1c17" xsi:nil="true"/>
    <lcf76f155ced4ddcb4097134ff3c332f xmlns="c1d649f9-c4f4-4050-add8-12ce30cf5a7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7FCB4AA-F411-45B4-AEA9-8B954365A0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D0E8F2-009E-465F-9D9C-0B25508273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d649f9-c4f4-4050-add8-12ce30cf5a7a"/>
    <ds:schemaRef ds:uri="7eda796e-d456-47eb-bf37-b729817a1c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3F83D0-74BC-43C6-9F77-54BB15D8D8C6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c1d649f9-c4f4-4050-add8-12ce30cf5a7a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7eda796e-d456-47eb-bf37-b729817a1c17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ba5a7f39-e3be-4ab3-b450-67fa80faecad}" enabled="0" method="" siteId="{ba5a7f39-e3be-4ab3-b450-67fa80faeca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4233</TotalTime>
  <Words>1781</Words>
  <Application>Microsoft Macintosh PowerPoint</Application>
  <PresentationFormat>Widescreen</PresentationFormat>
  <Paragraphs>187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.SFUI-Heavy</vt:lpstr>
      <vt:lpstr>Aptos</vt:lpstr>
      <vt:lpstr>Arial</vt:lpstr>
      <vt:lpstr>Atkinson Hyperlegible</vt:lpstr>
      <vt:lpstr>Franklin Gothic Book</vt:lpstr>
      <vt:lpstr>Segoe UI</vt:lpstr>
      <vt:lpstr>Verdana</vt:lpstr>
      <vt:lpstr>Wingdings</vt:lpstr>
      <vt:lpstr>Crop</vt:lpstr>
      <vt:lpstr>Custom Design</vt:lpstr>
      <vt:lpstr>“I Don’t Know that Any Level of Support Could Have Prepared Me”: The Postsecondary Experiences of Blind and Low Vision Young Adults </vt:lpstr>
      <vt:lpstr>Who am I?</vt:lpstr>
      <vt:lpstr>The Issue</vt:lpstr>
      <vt:lpstr>Study Purpose</vt:lpstr>
      <vt:lpstr>Research Questions</vt:lpstr>
      <vt:lpstr>Who participated? </vt:lpstr>
      <vt:lpstr>Who participated? A Closer Look</vt:lpstr>
      <vt:lpstr>Data Collection</vt:lpstr>
      <vt:lpstr>Early Employment Experiences</vt:lpstr>
      <vt:lpstr>Early Employment Continued</vt:lpstr>
      <vt:lpstr>Early Employment Quote </vt:lpstr>
      <vt:lpstr>Postsecondary Education and Training Experiences</vt:lpstr>
      <vt:lpstr>Postsecondary Education and Training Continued </vt:lpstr>
      <vt:lpstr>Postsecondary Education and Training Quote </vt:lpstr>
      <vt:lpstr>Postsecondary Education and Training Accommodations </vt:lpstr>
      <vt:lpstr>Postsecondary Education and Training Accommodations Quote </vt:lpstr>
      <vt:lpstr>Adult Living Experiences</vt:lpstr>
      <vt:lpstr>Adult Living Experiences Continued</vt:lpstr>
      <vt:lpstr>Adult Living Experiences Quote </vt:lpstr>
      <vt:lpstr>Community Involvement Experiences</vt:lpstr>
      <vt:lpstr>Community Involvement Experiences Continued</vt:lpstr>
      <vt:lpstr>Community Involvement Experiences Quote </vt:lpstr>
      <vt:lpstr>Why This Matters</vt:lpstr>
      <vt:lpstr>What Parents and Educators Can Do</vt:lpstr>
      <vt:lpstr>What Parents and Educators Can Do Continued</vt:lpstr>
      <vt:lpstr>Learn More </vt:lpstr>
      <vt:lpstr>How can EMPOWER help?</vt:lpstr>
      <vt:lpstr>Research</vt:lpstr>
      <vt:lpstr>Thank you for caring about B/LV youth!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for Life After High School: What Blind and Low Vision Graduates Say About Transition Support  </dc:title>
  <dc:creator>Dubree, Katrina G</dc:creator>
  <cp:lastModifiedBy>Dubree, Katrina G</cp:lastModifiedBy>
  <cp:revision>79</cp:revision>
  <dcterms:created xsi:type="dcterms:W3CDTF">2025-07-23T15:10:21Z</dcterms:created>
  <dcterms:modified xsi:type="dcterms:W3CDTF">2025-12-22T16:44:26Z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0x010100AF0E4D57A2FA8648B970AA6FC4E0A1C9</vt:lpwstr>
  </property>
  <property fmtid="{D5CDD505-2E9C-101B-9397-08002B2CF9AE}" pid="3" name="MediaServiceImageTags">
    <vt:lpwstr/>
  </property>
</Properties>
</file>