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8ACD1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[YOUR COMPANY NAME]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201168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8AC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[One-line description of what you do and for whom]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2834640"/>
            <a:ext cx="2286000" cy="0"/>
          </a:xfrm>
          <a:prstGeom prst="line">
            <a:avLst/>
          </a:prstGeom>
          <a:noFill/>
          <a:ln w="19050">
            <a:solidFill>
              <a:srgbClr val="28ACD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3108960"/>
            <a:ext cx="5486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[Funding Round] | [Month Year]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[Founder Name] | [founder@company.com]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45720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943600" y="46634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 by Fiducia Adamantina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8ACD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685800"/>
            <a:ext cx="365760" cy="3657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60120" y="65836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Financial Projections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960120" y="1115568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3-year view. Be realistic. Investors will stress-test every number.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6350">
            <a:solidFill>
              <a:srgbClr val="D0D5DD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 by Fiducia Adamantina  |  contact@fiduciaadamantina.ae</a:t>
            </a:r>
            <a:endParaRPr lang="en-US" sz="700" dirty="0"/>
          </a:p>
        </p:txBody>
      </p:sp>
      <p:sp>
        <p:nvSpPr>
          <p:cNvPr id="9" name="Shape 6"/>
          <p:cNvSpPr/>
          <p:nvPr/>
        </p:nvSpPr>
        <p:spPr>
          <a:xfrm>
            <a:off x="457200" y="1645920"/>
            <a:ext cx="502920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914400" y="2011680"/>
            <a:ext cx="4114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[Insert revenue projection chart here]</a:t>
            </a:r>
            <a:endParaRPr lang="en-US" sz="1300" dirty="0"/>
          </a:p>
          <a:p>
            <a:pPr algn="ctr" indent="0" marL="0">
              <a:lnSpc>
                <a:spcPct val="140000"/>
              </a:lnSpc>
              <a:buNone/>
            </a:pPr>
            <a:endParaRPr lang="en-US" sz="13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 → Year 2 → Year 3</a:t>
            </a:r>
            <a:endParaRPr lang="en-US" sz="13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revenue growth trajectory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5760720" y="1645920"/>
            <a:ext cx="2926080" cy="2926080"/>
          </a:xfrm>
          <a:prstGeom prst="rect">
            <a:avLst/>
          </a:prstGeom>
          <a:solidFill>
            <a:srgbClr val="0A1628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5943600" y="18288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8AC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NUMBERS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5943600" y="228600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Y1 Revenue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7315200" y="228600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[$XXX K]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5943600" y="27889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Y2 Revenue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7315200" y="27889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[$X.X M]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5943600" y="329184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Y3 Revenue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7315200" y="329184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[$X.X M]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5943600" y="379476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Breakeven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7315200" y="379476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[Month Year]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8ACD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685800"/>
            <a:ext cx="365760" cy="3657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60120" y="65836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Ask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960120" y="1115568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specific. How much, at what valuation, on what terms. No ambiguity.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6350">
            <a:solidFill>
              <a:srgbClr val="D0D5DD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 by Fiducia Adamantina  |  contact@fiduciaadamantina.ae</a:t>
            </a:r>
            <a:endParaRPr lang="en-US" sz="700" dirty="0"/>
          </a:p>
        </p:txBody>
      </p:sp>
      <p:sp>
        <p:nvSpPr>
          <p:cNvPr id="9" name="Shape 6"/>
          <p:cNvSpPr/>
          <p:nvPr/>
        </p:nvSpPr>
        <p:spPr>
          <a:xfrm>
            <a:off x="1371600" y="1645920"/>
            <a:ext cx="6400800" cy="1097280"/>
          </a:xfrm>
          <a:prstGeom prst="rect">
            <a:avLst/>
          </a:prstGeom>
          <a:solidFill>
            <a:srgbClr val="0A1628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1645920" y="1783080"/>
            <a:ext cx="5852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Raising [$ X.X M] at [$ X M] valuation via [SAFE / Equity]</a:t>
            </a:r>
            <a:endParaRPr lang="en-US" sz="2000" dirty="0"/>
          </a:p>
        </p:txBody>
      </p:sp>
      <p:sp>
        <p:nvSpPr>
          <p:cNvPr id="11" name="Text 8"/>
          <p:cNvSpPr/>
          <p:nvPr/>
        </p:nvSpPr>
        <p:spPr>
          <a:xfrm>
            <a:off x="457200" y="29260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28AC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OF FUNDS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57200" y="3291840"/>
            <a:ext cx="192024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640080" y="338328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8ACD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[XX%]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640080" y="388620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&amp; Engineering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2606040" y="3291840"/>
            <a:ext cx="192024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2788920" y="338328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8ACD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[XX%]</a:t>
            </a:r>
            <a:endParaRPr lang="en-US" sz="2200" dirty="0"/>
          </a:p>
        </p:txBody>
      </p:sp>
      <p:sp>
        <p:nvSpPr>
          <p:cNvPr id="17" name="Text 14"/>
          <p:cNvSpPr/>
          <p:nvPr/>
        </p:nvSpPr>
        <p:spPr>
          <a:xfrm>
            <a:off x="2788920" y="388620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&amp; Marketing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4754880" y="3291840"/>
            <a:ext cx="192024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4937760" y="338328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8ACD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[XX%]</a:t>
            </a:r>
            <a:endParaRPr lang="en-US" sz="2200" dirty="0"/>
          </a:p>
        </p:txBody>
      </p:sp>
      <p:sp>
        <p:nvSpPr>
          <p:cNvPr id="20" name="Text 17"/>
          <p:cNvSpPr/>
          <p:nvPr/>
        </p:nvSpPr>
        <p:spPr>
          <a:xfrm>
            <a:off x="4937760" y="388620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 &amp; Hiring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6903720" y="3291840"/>
            <a:ext cx="192024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7086600" y="338328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8ACD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[XX%]</a:t>
            </a:r>
            <a:endParaRPr lang="en-US" sz="2200" dirty="0"/>
          </a:p>
        </p:txBody>
      </p:sp>
      <p:sp>
        <p:nvSpPr>
          <p:cNvPr id="23" name="Text 20"/>
          <p:cNvSpPr/>
          <p:nvPr/>
        </p:nvSpPr>
        <p:spPr>
          <a:xfrm>
            <a:off x="7086600" y="388620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Capital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8ACD1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914400"/>
            <a:ext cx="914400" cy="9144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9202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Thank You</a:t>
            </a:r>
            <a:endParaRPr lang="en-US" sz="3600" dirty="0"/>
          </a:p>
        </p:txBody>
      </p:sp>
      <p:sp>
        <p:nvSpPr>
          <p:cNvPr id="5" name="Text 2"/>
          <p:cNvSpPr/>
          <p:nvPr/>
        </p:nvSpPr>
        <p:spPr>
          <a:xfrm>
            <a:off x="914400" y="26517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28AC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[Your Company Name]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3200400" y="3291840"/>
            <a:ext cx="2743200" cy="0"/>
          </a:xfrm>
          <a:prstGeom prst="line">
            <a:avLst/>
          </a:prstGeom>
          <a:noFill/>
          <a:ln w="12700">
            <a:solidFill>
              <a:srgbClr val="28ACD1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828800" y="3474720"/>
            <a:ext cx="5486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300" b="1" dirty="0">
                <a:solidFill>
                  <a:srgbClr val="A0A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[Founder Name]</a:t>
            </a:r>
            <a:endParaRPr lang="en-US" sz="13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A0A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[founder@company.com]</a:t>
            </a:r>
            <a:endParaRPr lang="en-US" sz="13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A0A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[+971 XX XXX XXXX]</a:t>
            </a:r>
            <a:endParaRPr lang="en-US" sz="13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A0A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[linkedin.com/in/founder]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914400" y="46634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Deck template by Fiducia Adamantina  |  contact@fiduciaadamantina.ae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8ACD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685800"/>
            <a:ext cx="365760" cy="3657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60120" y="65836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Problem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960120" y="1115568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pain are you solving? Make the investor feel the urgency.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6350">
            <a:solidFill>
              <a:srgbClr val="D0D5DD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 by Fiducia Adamantina  |  contact@fiduciaadamantina.ae</a:t>
            </a:r>
            <a:endParaRPr lang="en-US" sz="700" dirty="0"/>
          </a:p>
        </p:txBody>
      </p:sp>
      <p:sp>
        <p:nvSpPr>
          <p:cNvPr id="9" name="Shape 6"/>
          <p:cNvSpPr/>
          <p:nvPr/>
        </p:nvSpPr>
        <p:spPr>
          <a:xfrm>
            <a:off x="457200" y="1645920"/>
            <a:ext cx="384048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731520" y="1828800"/>
            <a:ext cx="32918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the core problem in 2–3 sentences.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experiences it? How painful is it?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happens if it stays unsolved?]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731520" y="365760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0E7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“Include a customer quote or data point that makes the pain real.”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754880" y="1645920"/>
            <a:ext cx="3931920" cy="2926080"/>
          </a:xfrm>
          <a:prstGeom prst="rect">
            <a:avLst/>
          </a:prstGeom>
          <a:solidFill>
            <a:srgbClr val="0A1628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5029200" y="182880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8ACD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[XX%]</a:t>
            </a:r>
            <a:endParaRPr lang="en-US" sz="3600" dirty="0"/>
          </a:p>
        </p:txBody>
      </p:sp>
      <p:sp>
        <p:nvSpPr>
          <p:cNvPr id="14" name="Text 11"/>
          <p:cNvSpPr/>
          <p:nvPr/>
        </p:nvSpPr>
        <p:spPr>
          <a:xfrm>
            <a:off x="5029200" y="24231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statistic that quantifies the problem]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5029200" y="306324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8ACD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[$ X B]</a:t>
            </a:r>
            <a:endParaRPr lang="en-US" sz="3600" dirty="0"/>
          </a:p>
        </p:txBody>
      </p:sp>
      <p:sp>
        <p:nvSpPr>
          <p:cNvPr id="16" name="Text 13"/>
          <p:cNvSpPr/>
          <p:nvPr/>
        </p:nvSpPr>
        <p:spPr>
          <a:xfrm>
            <a:off x="5029200" y="365760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[Market cost of the problem annually]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8ACD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685800"/>
            <a:ext cx="365760" cy="3657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60120" y="65836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Our Solution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960120" y="1115568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you solve it? Keep it simple — if you can’t explain it in 30 seconds, simplify.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6350">
            <a:solidFill>
              <a:srgbClr val="D0D5DD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 by Fiducia Adamantina  |  contact@fiduciaadamantina.ae</a:t>
            </a:r>
            <a:endParaRPr lang="en-US" sz="700" dirty="0"/>
          </a:p>
        </p:txBody>
      </p:sp>
      <p:sp>
        <p:nvSpPr>
          <p:cNvPr id="9" name="Shape 6"/>
          <p:cNvSpPr/>
          <p:nvPr/>
        </p:nvSpPr>
        <p:spPr>
          <a:xfrm>
            <a:off x="457200" y="164592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57200" y="1645920"/>
            <a:ext cx="2606040" cy="54864"/>
          </a:xfrm>
          <a:prstGeom prst="rect">
            <a:avLst/>
          </a:prstGeom>
          <a:solidFill>
            <a:srgbClr val="28ACD1"/>
          </a:solidFill>
          <a:ln/>
        </p:spPr>
      </p:sp>
      <p:sp>
        <p:nvSpPr>
          <p:cNvPr id="11" name="Text 8"/>
          <p:cNvSpPr/>
          <p:nvPr/>
        </p:nvSpPr>
        <p:spPr>
          <a:xfrm>
            <a:off x="685800" y="1920240"/>
            <a:ext cx="214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[Feature 1]</a:t>
            </a:r>
            <a:endParaRPr lang="en-US" sz="1500" dirty="0"/>
          </a:p>
        </p:txBody>
      </p:sp>
      <p:sp>
        <p:nvSpPr>
          <p:cNvPr id="12" name="Text 9"/>
          <p:cNvSpPr/>
          <p:nvPr/>
        </p:nvSpPr>
        <p:spPr>
          <a:xfrm>
            <a:off x="685800" y="2331720"/>
            <a:ext cx="21488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[How it directly solves a piece of the problem. Be specific.]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3291840" y="164592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3291840" y="1645920"/>
            <a:ext cx="2606040" cy="54864"/>
          </a:xfrm>
          <a:prstGeom prst="rect">
            <a:avLst/>
          </a:prstGeom>
          <a:solidFill>
            <a:srgbClr val="28ACD1"/>
          </a:solidFill>
          <a:ln/>
        </p:spPr>
      </p:sp>
      <p:sp>
        <p:nvSpPr>
          <p:cNvPr id="15" name="Text 12"/>
          <p:cNvSpPr/>
          <p:nvPr/>
        </p:nvSpPr>
        <p:spPr>
          <a:xfrm>
            <a:off x="3520440" y="1920240"/>
            <a:ext cx="214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[Feature 2]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3520440" y="2331720"/>
            <a:ext cx="21488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makes this different from existing alternatives?]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6126480" y="164592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6126480" y="1645920"/>
            <a:ext cx="2606040" cy="54864"/>
          </a:xfrm>
          <a:prstGeom prst="rect">
            <a:avLst/>
          </a:prstGeom>
          <a:solidFill>
            <a:srgbClr val="28ACD1"/>
          </a:solidFill>
          <a:ln/>
        </p:spPr>
      </p:sp>
      <p:sp>
        <p:nvSpPr>
          <p:cNvPr id="19" name="Text 16"/>
          <p:cNvSpPr/>
          <p:nvPr/>
        </p:nvSpPr>
        <p:spPr>
          <a:xfrm>
            <a:off x="6355080" y="1920240"/>
            <a:ext cx="214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[Feature 3]</a:t>
            </a:r>
            <a:endParaRPr lang="en-US" sz="1500" dirty="0"/>
          </a:p>
        </p:txBody>
      </p:sp>
      <p:sp>
        <p:nvSpPr>
          <p:cNvPr id="20" name="Text 17"/>
          <p:cNvSpPr/>
          <p:nvPr/>
        </p:nvSpPr>
        <p:spPr>
          <a:xfrm>
            <a:off x="6355080" y="2331720"/>
            <a:ext cx="21488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outcome does the customer get?]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8ACD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685800"/>
            <a:ext cx="365760" cy="3657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60120" y="65836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 Opportunity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960120" y="1115568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 / SAM / SOM with credible sources. Don’t guess — cite.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6350">
            <a:solidFill>
              <a:srgbClr val="D0D5DD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 by Fiducia Adamantina  |  contact@fiduciaadamantina.ae</a:t>
            </a:r>
            <a:endParaRPr lang="en-US" sz="700" dirty="0"/>
          </a:p>
        </p:txBody>
      </p:sp>
      <p:sp>
        <p:nvSpPr>
          <p:cNvPr id="9" name="Shape 6"/>
          <p:cNvSpPr/>
          <p:nvPr/>
        </p:nvSpPr>
        <p:spPr>
          <a:xfrm>
            <a:off x="457200" y="1645920"/>
            <a:ext cx="2606040" cy="2926080"/>
          </a:xfrm>
          <a:prstGeom prst="rect">
            <a:avLst/>
          </a:prstGeom>
          <a:solidFill>
            <a:srgbClr val="0A1628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85800" y="182880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8AC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685800" y="2194560"/>
            <a:ext cx="2148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[$ X B]</a:t>
            </a:r>
            <a:endParaRPr lang="en-US" sz="3200" dirty="0"/>
          </a:p>
        </p:txBody>
      </p:sp>
      <p:sp>
        <p:nvSpPr>
          <p:cNvPr id="12" name="Text 9"/>
          <p:cNvSpPr/>
          <p:nvPr/>
        </p:nvSpPr>
        <p:spPr>
          <a:xfrm>
            <a:off x="685800" y="2926080"/>
            <a:ext cx="2148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A0A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[Total addressable market — the global opportunity]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3291840" y="164592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3520440" y="182880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8AC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3520440" y="2194560"/>
            <a:ext cx="2148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[$ X M]</a:t>
            </a:r>
            <a:endParaRPr lang="en-US" sz="3200" dirty="0"/>
          </a:p>
        </p:txBody>
      </p:sp>
      <p:sp>
        <p:nvSpPr>
          <p:cNvPr id="16" name="Text 13"/>
          <p:cNvSpPr/>
          <p:nvPr/>
        </p:nvSpPr>
        <p:spPr>
          <a:xfrm>
            <a:off x="3520440" y="2926080"/>
            <a:ext cx="2148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[Serviceable market — your realistic geographic/segment scope]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6126480" y="164592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6355080" y="182880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8AC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6355080" y="2194560"/>
            <a:ext cx="2148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[$ X M]</a:t>
            </a:r>
            <a:endParaRPr lang="en-US" sz="3200" dirty="0"/>
          </a:p>
        </p:txBody>
      </p:sp>
      <p:sp>
        <p:nvSpPr>
          <p:cNvPr id="20" name="Text 17"/>
          <p:cNvSpPr/>
          <p:nvPr/>
        </p:nvSpPr>
        <p:spPr>
          <a:xfrm>
            <a:off x="6355080" y="2926080"/>
            <a:ext cx="2148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[Obtainable market — what you can capture in 3 years]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457200" y="46177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[Source: Name of report, year]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8ACD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685800"/>
            <a:ext cx="365760" cy="3657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60120" y="65836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Traction &amp; Metrics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960120" y="1115568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momentum. Even pre-revenue, show leading indicators.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6350">
            <a:solidFill>
              <a:srgbClr val="D0D5DD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 by Fiducia Adamantina  |  contact@fiduciaadamantina.ae</a:t>
            </a:r>
            <a:endParaRPr lang="en-US" sz="700" dirty="0"/>
          </a:p>
        </p:txBody>
      </p:sp>
      <p:sp>
        <p:nvSpPr>
          <p:cNvPr id="9" name="Shape 6"/>
          <p:cNvSpPr/>
          <p:nvPr/>
        </p:nvSpPr>
        <p:spPr>
          <a:xfrm>
            <a:off x="457200" y="1645920"/>
            <a:ext cx="192024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40080" y="178308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8ACD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[$XX,XXX]</a:t>
            </a:r>
            <a:endParaRPr lang="en-US" sz="2000" dirty="0"/>
          </a:p>
        </p:txBody>
      </p:sp>
      <p:sp>
        <p:nvSpPr>
          <p:cNvPr id="11" name="Text 8"/>
          <p:cNvSpPr/>
          <p:nvPr/>
        </p:nvSpPr>
        <p:spPr>
          <a:xfrm>
            <a:off x="640080" y="233172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[MRR/ARR]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2606040" y="1645920"/>
            <a:ext cx="192024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2788920" y="178308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8ACD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[X,XXX]</a:t>
            </a:r>
            <a:endParaRPr lang="en-US" sz="2000" dirty="0"/>
          </a:p>
        </p:txBody>
      </p:sp>
      <p:sp>
        <p:nvSpPr>
          <p:cNvPr id="14" name="Text 11"/>
          <p:cNvSpPr/>
          <p:nvPr/>
        </p:nvSpPr>
        <p:spPr>
          <a:xfrm>
            <a:off x="2788920" y="233172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[Users/Clients]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4754880" y="1645920"/>
            <a:ext cx="192024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4937760" y="178308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8ACD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[XX% MoM]</a:t>
            </a:r>
            <a:endParaRPr lang="en-US" sz="2000" dirty="0"/>
          </a:p>
        </p:txBody>
      </p:sp>
      <p:sp>
        <p:nvSpPr>
          <p:cNvPr id="17" name="Text 14"/>
          <p:cNvSpPr/>
          <p:nvPr/>
        </p:nvSpPr>
        <p:spPr>
          <a:xfrm>
            <a:off x="4937760" y="233172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[Growth Rate]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6903720" y="1645920"/>
            <a:ext cx="192024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7086600" y="178308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8ACD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[$X.XM]</a:t>
            </a:r>
            <a:endParaRPr lang="en-US" sz="2000" dirty="0"/>
          </a:p>
        </p:txBody>
      </p:sp>
      <p:sp>
        <p:nvSpPr>
          <p:cNvPr id="20" name="Text 17"/>
          <p:cNvSpPr/>
          <p:nvPr/>
        </p:nvSpPr>
        <p:spPr>
          <a:xfrm>
            <a:off x="7086600" y="233172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[Pipeline]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457200" y="3291840"/>
            <a:ext cx="822960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731520" y="3429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28AC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MILESTONES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731520" y="3749040"/>
            <a:ext cx="7498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[Milestone 1: e.g., Launched MVP — Month Year]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[Milestone 2: e.g., First paying customer — Month Year]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[Milestone 3: e.g., Partnership signed with X — Month Year]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8ACD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685800"/>
            <a:ext cx="365760" cy="3657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60120" y="65836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It Works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960120" y="1115568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the product. Screenshots, flow diagram, or demo walkthrough.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6350">
            <a:solidFill>
              <a:srgbClr val="D0D5DD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 by Fiducia Adamantina  |  contact@fiduciaadamantina.ae</a:t>
            </a:r>
            <a:endParaRPr lang="en-US" sz="700" dirty="0"/>
          </a:p>
        </p:txBody>
      </p:sp>
      <p:sp>
        <p:nvSpPr>
          <p:cNvPr id="9" name="Shape 6"/>
          <p:cNvSpPr/>
          <p:nvPr/>
        </p:nvSpPr>
        <p:spPr>
          <a:xfrm>
            <a:off x="457200" y="1645920"/>
            <a:ext cx="8229600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1371600" y="2011680"/>
            <a:ext cx="6400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[Insert product screenshot, demo flow, or architecture diagram here]</a:t>
            </a:r>
            <a:endParaRPr lang="en-US" sz="1400" dirty="0"/>
          </a:p>
          <a:p>
            <a:pPr algn="ctr" indent="0" marL="0">
              <a:lnSpc>
                <a:spcPct val="140000"/>
              </a:lnSpc>
              <a:buNone/>
            </a:pPr>
            <a:endParaRPr lang="en-US" sz="14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the user journey in 3–4 steps.</a:t>
            </a:r>
            <a:endParaRPr lang="en-US" sz="14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Investors want to see the product is real.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8ACD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1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685800"/>
            <a:ext cx="365760" cy="3657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60120" y="65836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Business Model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960120" y="1115568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you make money? Show unit economics if you have them.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6350">
            <a:solidFill>
              <a:srgbClr val="D0D5DD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 by Fiducia Adamantina  |  contact@fiduciaadamantina.ae</a:t>
            </a:r>
            <a:endParaRPr lang="en-US" sz="700" dirty="0"/>
          </a:p>
        </p:txBody>
      </p:sp>
      <p:sp>
        <p:nvSpPr>
          <p:cNvPr id="9" name="Shape 6"/>
          <p:cNvSpPr/>
          <p:nvPr/>
        </p:nvSpPr>
        <p:spPr>
          <a:xfrm>
            <a:off x="457200" y="1645920"/>
            <a:ext cx="384048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731520" y="182880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28AC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MODEL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731520" y="2240280"/>
            <a:ext cx="32918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[Primary revenue stream: e.g., SaaS subscription]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[Secondary stream: e.g., implementation fees]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E3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[Future stream: e.g., marketplace take rate]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754880" y="1645920"/>
            <a:ext cx="3931920" cy="2926080"/>
          </a:xfrm>
          <a:prstGeom prst="rect">
            <a:avLst/>
          </a:prstGeom>
          <a:solidFill>
            <a:srgbClr val="0A1628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5029200" y="1828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28AC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ECONOMICS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5029200" y="228600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A0A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6400800" y="228600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[$XXX]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5029200" y="27889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A0A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LTV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6400800" y="278892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[$X,XXX]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5029200" y="329184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A0A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LTV:CAC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6400800" y="329184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[X:1]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5029200" y="379476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A0A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Payback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6400800" y="379476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 months]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8ACD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1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685800"/>
            <a:ext cx="365760" cy="3657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60120" y="65836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Competitive Landscape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960120" y="1115568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competitors. Show why you win. “No competition” = red flag.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6350">
            <a:solidFill>
              <a:srgbClr val="D0D5DD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 by Fiducia Adamantina  |  contact@fiduciaadamantina.ae</a:t>
            </a:r>
            <a:endParaRPr lang="en-US" sz="7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645920"/>
          <a:ext cx="8229600" cy="914400"/>
        </p:xfrm>
        <a:graphic>
          <a:graphicData uri="http://schemas.openxmlformats.org/drawingml/2006/table">
            <a:tbl>
              <a:tblPr/>
              <a:tblGrid>
                <a:gridCol w="2743200"/>
                <a:gridCol w="1828800"/>
                <a:gridCol w="1828800"/>
                <a:gridCol w="18288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Feature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[You]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FA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[Competitor 1]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[Competitor 2]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E3E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[Feature 1]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E3E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E3E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E3E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E3E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[Feature 2]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E3E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E3E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E3E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E3E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[Feature 3]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E3E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E3E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E3E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E3E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[Key differentiator]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E3E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E3E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2E3E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 6"/>
          <p:cNvSpPr/>
          <p:nvPr/>
        </p:nvSpPr>
        <p:spPr>
          <a:xfrm>
            <a:off x="457200" y="38404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E7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[Your unfair advantage in 1–2 sentences: why can’t competitors replicate this easily?]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8ACD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1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685800"/>
            <a:ext cx="365760" cy="3657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60120" y="65836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Team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960120" y="1115568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are YOU the team to build this? GCC investors bet on founders.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6350">
            <a:solidFill>
              <a:srgbClr val="D0D5DD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 by Fiducia Adamantina  |  contact@fiduciaadamantina.ae</a:t>
            </a:r>
            <a:endParaRPr lang="en-US" sz="700" dirty="0"/>
          </a:p>
        </p:txBody>
      </p:sp>
      <p:sp>
        <p:nvSpPr>
          <p:cNvPr id="9" name="Shape 6"/>
          <p:cNvSpPr/>
          <p:nvPr/>
        </p:nvSpPr>
        <p:spPr>
          <a:xfrm>
            <a:off x="457200" y="164592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1234440" y="1828800"/>
            <a:ext cx="1051560" cy="1051560"/>
          </a:xfrm>
          <a:prstGeom prst="ellipse">
            <a:avLst/>
          </a:prstGeom>
          <a:solidFill>
            <a:srgbClr val="F0F5F7"/>
          </a:solidFill>
          <a:ln w="19050">
            <a:solidFill>
              <a:srgbClr val="28ACD1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234440" y="2103120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[Photo]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640080" y="301752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[Full Name]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640080" y="32918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8AC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[CEO / Founder]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640080" y="356616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credential: ex-Company,</a:t>
            </a:r>
            <a:endParaRPr lang="en-US" sz="10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 years in sector, etc.]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3291840" y="164592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4069080" y="1828800"/>
            <a:ext cx="1051560" cy="1051560"/>
          </a:xfrm>
          <a:prstGeom prst="ellipse">
            <a:avLst/>
          </a:prstGeom>
          <a:solidFill>
            <a:srgbClr val="F0F5F7"/>
          </a:solidFill>
          <a:ln w="19050">
            <a:solidFill>
              <a:srgbClr val="28ACD1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069080" y="2103120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[Photo]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3474720" y="301752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[Full Name]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3474720" y="32918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8AC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[CTO / Co-Founder]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3474720" y="356616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credential: ex-Company,</a:t>
            </a:r>
            <a:endParaRPr lang="en-US" sz="10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 years in sector, etc.]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6126480" y="164592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6903720" y="1828800"/>
            <a:ext cx="1051560" cy="1051560"/>
          </a:xfrm>
          <a:prstGeom prst="ellipse">
            <a:avLst/>
          </a:prstGeom>
          <a:solidFill>
            <a:srgbClr val="F0F5F7"/>
          </a:solidFill>
          <a:ln w="19050">
            <a:solidFill>
              <a:srgbClr val="28ACD1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6903720" y="2103120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[Photo]</a:t>
            </a:r>
            <a:endParaRPr lang="en-US" sz="900" dirty="0"/>
          </a:p>
        </p:txBody>
      </p:sp>
      <p:sp>
        <p:nvSpPr>
          <p:cNvPr id="24" name="Text 21"/>
          <p:cNvSpPr/>
          <p:nvPr/>
        </p:nvSpPr>
        <p:spPr>
          <a:xfrm>
            <a:off x="6309360" y="301752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[Full Name]</a:t>
            </a:r>
            <a:endParaRPr lang="en-US" sz="1400" dirty="0"/>
          </a:p>
        </p:txBody>
      </p:sp>
      <p:sp>
        <p:nvSpPr>
          <p:cNvPr id="25" name="Text 22"/>
          <p:cNvSpPr/>
          <p:nvPr/>
        </p:nvSpPr>
        <p:spPr>
          <a:xfrm>
            <a:off x="6309360" y="32918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8AC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[COO / Advisor]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6309360" y="356616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credential: ex-Company,</a:t>
            </a:r>
            <a:endParaRPr lang="en-US" sz="10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 years in sector, etc.]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GCC Investor Pitch Deck Template</dc:title>
  <dc:subject>PptxGenJS Presentation</dc:subject>
  <dc:creator>Fiducia Adamantina</dc:creator>
  <cp:lastModifiedBy>Fiducia Adamantina</cp:lastModifiedBy>
  <cp:revision>1</cp:revision>
  <dcterms:created xsi:type="dcterms:W3CDTF">2026-04-02T09:11:48Z</dcterms:created>
  <dcterms:modified xsi:type="dcterms:W3CDTF">2026-04-02T09:11:48Z</dcterms:modified>
</cp:coreProperties>
</file>