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1276" r:id="rId4"/>
    <p:sldId id="1285" r:id="rId5"/>
    <p:sldId id="1289" r:id="rId6"/>
    <p:sldId id="301" r:id="rId7"/>
    <p:sldId id="1291" r:id="rId8"/>
    <p:sldId id="876" r:id="rId9"/>
    <p:sldId id="1282" r:id="rId10"/>
    <p:sldId id="1284" r:id="rId11"/>
    <p:sldId id="1283" r:id="rId12"/>
    <p:sldId id="1213" r:id="rId13"/>
    <p:sldId id="880" r:id="rId14"/>
    <p:sldId id="1292" r:id="rId15"/>
    <p:sldId id="922" r:id="rId16"/>
    <p:sldId id="923" r:id="rId17"/>
    <p:sldId id="1287" r:id="rId18"/>
    <p:sldId id="1288" r:id="rId19"/>
    <p:sldId id="1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180"/>
    <a:srgbClr val="295660"/>
    <a:srgbClr val="FFF6EA"/>
    <a:srgbClr val="FC7940"/>
    <a:srgbClr val="004F56"/>
    <a:srgbClr val="114F5A"/>
    <a:srgbClr val="BDECF3"/>
    <a:srgbClr val="C3F6FF"/>
    <a:srgbClr val="D0F4FF"/>
    <a:srgbClr val="CD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54"/>
  </p:normalViewPr>
  <p:slideViewPr>
    <p:cSldViewPr snapToGrid="0">
      <p:cViewPr varScale="1">
        <p:scale>
          <a:sx n="102" d="100"/>
          <a:sy n="102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482DC-E05A-9149-B52D-470ABF80B4D7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7689E-1977-3346-B4B6-A3C303A03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E40FE-142D-C705-CF8B-2DDEF295D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F0026C-A7CC-50D2-5AF5-8BC2B877C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892C18-AD25-809B-0FAD-60FAA5E0B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B4F11-B315-160E-AB42-B5EF02A9CB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36C32-D01C-3741-8928-1C0DB32007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071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remind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submit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completion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log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7</a:t>
            </a:r>
            <a:r>
              <a:rPr lang="en-US" altLang="zh-CN" baseline="30000" dirty="0"/>
              <a:t>th</a:t>
            </a:r>
            <a:r>
              <a:rPr lang="zh-CN" altLang="en-US" dirty="0"/>
              <a:t> </a:t>
            </a:r>
            <a:r>
              <a:rPr lang="en-US" altLang="zh-CN" dirty="0"/>
              <a:t>day.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submit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completion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homepage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feedback</a:t>
            </a:r>
            <a:r>
              <a:rPr lang="zh-CN" altLang="en-US" dirty="0"/>
              <a:t> </a:t>
            </a:r>
            <a:r>
              <a:rPr lang="en-US" altLang="zh-CN" dirty="0"/>
              <a:t>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970AC-D43D-5E43-9083-64FB8B658C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563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42CEB-D924-6E35-0D6A-29C445564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9149FA-E138-A91A-8280-08C5478C8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8B3BD9-535E-C3F6-FBDC-170C6EDC8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Everyone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keep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copy.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altLang="zh-CN" dirty="0"/>
              <a:t>reminder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care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well-being.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CD7BE-2257-DA75-FA61-9926D5AD0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970AC-D43D-5E43-9083-64FB8B658C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25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vision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integrating</a:t>
            </a:r>
            <a:r>
              <a:rPr lang="zh-CN" altLang="en-US" dirty="0"/>
              <a:t> </a:t>
            </a:r>
            <a:r>
              <a:rPr lang="en-US" altLang="zh-CN" dirty="0"/>
              <a:t>STAR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mental</a:t>
            </a:r>
            <a:r>
              <a:rPr lang="zh-CN" altLang="en-US" dirty="0"/>
              <a:t> </a:t>
            </a:r>
            <a:r>
              <a:rPr lang="en-US" altLang="zh-CN" dirty="0"/>
              <a:t>health</a:t>
            </a:r>
            <a:r>
              <a:rPr lang="zh-CN" altLang="en-US" dirty="0"/>
              <a:t> </a:t>
            </a:r>
            <a:r>
              <a:rPr lang="en-US" altLang="zh-CN" dirty="0"/>
              <a:t>AI</a:t>
            </a:r>
            <a:r>
              <a:rPr lang="zh-CN" altLang="en-US" dirty="0"/>
              <a:t> </a:t>
            </a:r>
            <a:r>
              <a:rPr lang="en-US" altLang="zh-CN" dirty="0"/>
              <a:t>companion</a:t>
            </a:r>
          </a:p>
          <a:p>
            <a:endParaRPr lang="en-US" dirty="0"/>
          </a:p>
          <a:p>
            <a:r>
              <a:rPr lang="en-US" dirty="0"/>
              <a:t>Instantiate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physically</a:t>
            </a:r>
            <a:r>
              <a:rPr lang="zh-CN" altLang="en-US" dirty="0"/>
              <a:t> </a:t>
            </a:r>
            <a:r>
              <a:rPr lang="en-US" altLang="zh-CN" dirty="0"/>
              <a:t>realized</a:t>
            </a:r>
            <a:r>
              <a:rPr lang="zh-CN" altLang="en-US" dirty="0"/>
              <a:t> </a:t>
            </a:r>
            <a:r>
              <a:rPr lang="en-US" altLang="zh-CN" dirty="0"/>
              <a:t>version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philosophy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36C32-D01C-3741-8928-1C0DB32007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916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6" name="Google Shape;776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7" name="Google Shape;777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4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F099A-81CA-7F79-415A-51474C8FE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5BCFEB-D906-46B9-7590-7D0867878F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D48488-31F8-2756-56E2-B7DE2041E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6BE5E-7891-4902-439C-9D2FF5DC0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36C32-D01C-3741-8928-1C0DB32007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818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ee563187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6ee563187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89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>
          <a:extLst>
            <a:ext uri="{FF2B5EF4-FFF2-40B4-BE49-F238E27FC236}">
              <a16:creationId xmlns:a16="http://schemas.microsoft.com/office/drawing/2014/main" id="{26456B1D-4A38-E506-29E8-0395E8775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ee5631879_0_55:notes">
            <a:extLst>
              <a:ext uri="{FF2B5EF4-FFF2-40B4-BE49-F238E27FC236}">
                <a16:creationId xmlns:a16="http://schemas.microsoft.com/office/drawing/2014/main" id="{CA92F1AD-44F5-AA36-7010-19E6544BD6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6ee5631879_0_55:notes">
            <a:extLst>
              <a:ext uri="{FF2B5EF4-FFF2-40B4-BE49-F238E27FC236}">
                <a16:creationId xmlns:a16="http://schemas.microsoft.com/office/drawing/2014/main" id="{B8CFA3E2-601E-247A-2E06-3D30CD70CE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4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>
          <a:extLst>
            <a:ext uri="{FF2B5EF4-FFF2-40B4-BE49-F238E27FC236}">
              <a16:creationId xmlns:a16="http://schemas.microsoft.com/office/drawing/2014/main" id="{E8257FB7-DD04-7009-A65C-BEE689936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ee5631879_0_55:notes">
            <a:extLst>
              <a:ext uri="{FF2B5EF4-FFF2-40B4-BE49-F238E27FC236}">
                <a16:creationId xmlns:a16="http://schemas.microsoft.com/office/drawing/2014/main" id="{FDFDD0DB-FF7B-7593-1A56-0F056CC9EF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6ee5631879_0_55:notes">
            <a:extLst>
              <a:ext uri="{FF2B5EF4-FFF2-40B4-BE49-F238E27FC236}">
                <a16:creationId xmlns:a16="http://schemas.microsoft.com/office/drawing/2014/main" id="{87AAD432-BEC3-82B2-3AF4-5BEE4BB436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54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>
          <a:extLst>
            <a:ext uri="{FF2B5EF4-FFF2-40B4-BE49-F238E27FC236}">
              <a16:creationId xmlns:a16="http://schemas.microsoft.com/office/drawing/2014/main" id="{BBC08F75-B8AC-3831-9E41-B49C69C64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ee5631879_0_55:notes">
            <a:extLst>
              <a:ext uri="{FF2B5EF4-FFF2-40B4-BE49-F238E27FC236}">
                <a16:creationId xmlns:a16="http://schemas.microsoft.com/office/drawing/2014/main" id="{8FBE75F9-15EF-A803-0F2F-DD3A30FC3B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6ee5631879_0_55:notes">
            <a:extLst>
              <a:ext uri="{FF2B5EF4-FFF2-40B4-BE49-F238E27FC236}">
                <a16:creationId xmlns:a16="http://schemas.microsoft.com/office/drawing/2014/main" id="{E1493E45-871B-C9CD-7B8C-58FEBE2244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88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35FE1-3BC7-7210-7C29-1CE5CA40C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6C2E26-F29A-A28C-A6B8-ECA861873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F89F94-FC1F-F537-19FF-081C62213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remind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submit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completion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log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7</a:t>
            </a:r>
            <a:r>
              <a:rPr lang="en-US" altLang="zh-CN" baseline="30000" dirty="0"/>
              <a:t>th</a:t>
            </a:r>
            <a:r>
              <a:rPr lang="zh-CN" altLang="en-US" dirty="0"/>
              <a:t> </a:t>
            </a:r>
            <a:r>
              <a:rPr lang="en-US" altLang="zh-CN" dirty="0"/>
              <a:t>day.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submit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completion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homepage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feedback</a:t>
            </a:r>
            <a:r>
              <a:rPr lang="zh-CN" altLang="en-US" dirty="0"/>
              <a:t> </a:t>
            </a:r>
            <a:r>
              <a:rPr lang="en-US" altLang="zh-CN" dirty="0"/>
              <a:t>form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937A0-9A43-E8A5-ADF0-A65AA8BC6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970AC-D43D-5E43-9083-64FB8B658C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29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0FC8-1F06-01E9-2116-0620B0F08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A5B28-F2F2-A6F5-7546-390463A58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EF77B-E258-B92E-76F7-289FBE2C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FC61-B5AA-174D-8E15-11BDF1D66758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64285-0846-D425-8B77-F498EA5C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230BE-0F4E-3128-C997-9A098F0D7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D304-61E8-2846-B9E3-13C097E5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1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8A1D-E848-70E9-B3D2-002A948F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0C95D-D6DB-F5A3-6D63-D111C47FD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DEE5C-9791-D59C-AB14-DAFBB2AD6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FC61-B5AA-174D-8E15-11BDF1D66758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DCCAE-5A5F-32DA-3DFC-E5B6AAF44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42379-3C9A-DE74-96A0-C0008D42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D304-61E8-2846-B9E3-13C097E5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2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AF4CE-8E9A-2ABD-E13E-3D42A6F9C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802C5-B37C-53D9-D747-2B0888674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C7F66-BBC9-8AC1-2C9D-9EBE2538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FC61-B5AA-174D-8E15-11BDF1D66758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75FD8-8F01-63DF-587F-64A4BE7E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2C967-3512-DF43-CC1B-87529592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D304-61E8-2846-B9E3-13C097E5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1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05F27-ED69-7433-FAD2-1A5DE3899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50CCC-437B-E97B-2ED3-DF0005316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9367E-B717-AA5A-9DD1-72405013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EA5C-F920-4749-A4B0-FF3C286FB8FB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7D993-20C0-4641-AE09-CF0BFF9D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640DF-92DB-61BE-BB9A-9E10589E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359-4692-784F-924B-8AC9CC62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4A11-ADB8-E191-43F6-ED6F81B2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75E5-EC0B-87A0-F60D-64AADDFA5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7099C-35DF-4A4C-1668-98D07B46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EA5C-F920-4749-A4B0-FF3C286FB8FB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9D47A-D4BA-CAB8-C398-7DD057B1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CDFCF-4C9D-E3D5-44BC-1E6D85CF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359-4692-784F-924B-8AC9CC62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34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88AE-87A6-AF67-CF25-5CD5349C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C5EC2-182D-DBA6-1CE9-A873902AB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FFCAE-E62C-1949-10FC-95BC9E1E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EA5C-F920-4749-A4B0-FF3C286FB8FB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00DD-FF03-BDD2-9047-E2DB1305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D5A7B-DB19-85EC-3A7C-D94F7118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359-4692-784F-924B-8AC9CC62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20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B975-BB52-2E90-083B-979C659A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C4435-EB73-1CF3-A6DC-7B53641CE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9B879-225C-A41E-9534-67A238132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25A75-5ACD-B0BB-A2CF-135A80E0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EA5C-F920-4749-A4B0-FF3C286FB8FB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8F365-367F-6537-EC6A-0DCFC86B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971FC-87AA-3612-8E53-3A1CBAA4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359-4692-784F-924B-8AC9CC62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39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6CC1-A51E-EA0C-8559-8A4E7ACE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CD960-444A-0B51-A80F-FF1AA2264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B4BAB-72FF-5876-05EC-46069F52C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F87C19-FDEE-FB62-8149-8DF692CFC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7890E-6E5F-8F8D-997F-690F222BD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8C8A97-6828-C386-491C-9F7B261B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EA5C-F920-4749-A4B0-FF3C286FB8FB}" type="datetimeFigureOut">
              <a:rPr lang="en-US" smtClean="0"/>
              <a:t>4/2/25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FCFA09-AAD7-1EA4-74A4-0C8F9E4E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E13CD-0F15-8E9C-B7CE-8F396609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359-4692-784F-924B-8AC9CC62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50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65FE-4217-144D-BB9F-021CBB657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FDD82-AEDE-46D6-E6AE-C08B0F198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EA5C-F920-4749-A4B0-FF3C286FB8FB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2A046-03CA-81D4-2208-B8194D55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F81DC-2E33-5B81-5F0F-1196F0C8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359-4692-784F-924B-8AC9CC62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17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AC12EC-E204-BEC0-F8F3-0D4C164A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EA5C-F920-4749-A4B0-FF3C286FB8FB}" type="datetimeFigureOut">
              <a:rPr lang="en-US" smtClean="0"/>
              <a:t>4/2/25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18A9E-3ABD-4BFE-E75E-94F3A064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C1C96-48DC-A707-6104-C9A1AF6F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359-4692-784F-924B-8AC9CC62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71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2B7B-B190-96EF-89CB-B0254E621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62F9C-3D7F-DA4D-CFE9-19C160DB2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0BCCA-E27C-0914-C94C-D40614FEC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0AB5D-C735-DB88-3366-337B09D4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EA5C-F920-4749-A4B0-FF3C286FB8FB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7573B-C178-C4F1-29CD-A12C7964A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1AC7B-6EFA-B534-C17A-B448001E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359-4692-784F-924B-8AC9CC62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5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6AD0-16CC-DA33-D33B-81AC2DC5E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CF34-3A32-65E9-B58C-CD4060371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96023-A2EC-4085-D75B-6FED752C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FC61-B5AA-174D-8E15-11BDF1D66758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E1096-D345-D547-2514-09C97275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4858A-962A-3613-5C9B-96D00B1D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D304-61E8-2846-B9E3-13C097E5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9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46FA-961B-5E8C-2849-F22B4C91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583028-1BB9-9AAC-4C0F-15125A084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E967A-EF97-B075-090C-A27E1CB84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7AF27-4BB6-C775-444F-C6403730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EA5C-F920-4749-A4B0-FF3C286FB8FB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CDFBD-D840-F760-37B3-333500AD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34ED0-21BC-0EE1-2489-256243E2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359-4692-784F-924B-8AC9CC62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35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223F-5E18-98C8-EEE3-94B05651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DE9C6-DC8D-A3D5-94CD-F9D0AAEF7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F6797-296F-B790-CF7B-05A29076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EA5C-F920-4749-A4B0-FF3C286FB8FB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DC54-1FBE-1020-32B0-1016865B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00A32-DC96-59C2-3FE6-20BB3205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359-4692-784F-924B-8AC9CC62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00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1073D-516B-1F96-7061-ADA908875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D60FE-80F0-1181-7BC6-4F891E1ED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A459A-9289-5FE1-A1B3-5DF94088D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EA5C-F920-4749-A4B0-FF3C286FB8FB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93C4D-6A75-4B1D-C21E-54B0769E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2D2C8-53DF-B1C6-CA50-AF2F0FE3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7359-4692-784F-924B-8AC9CC62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58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30A-6F4B-8346-FAB2-14B1DC498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DB05F-C975-CA95-082A-43FC2327E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F126F-221A-FEA5-EAE1-F7552CDAB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C3FB-604A-9942-8C3C-EED0E5FCA2C4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79950-CAD0-C1B5-3BD0-C3CD659E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A997F-7828-852F-DACC-BCDFDB43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9556-BD26-8B4C-A6E9-B7D87F12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21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E43A4-B6AB-C56B-9E7D-BE8E4903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3857-C352-8E2E-CFFE-89B86EC68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AD249-7454-23B7-01DE-C36153B1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C3FB-604A-9942-8C3C-EED0E5FCA2C4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ED310-07D1-69CA-61A6-B8B05BE0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A42F9-4D03-7FEF-C9D4-7B5F58F6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9556-BD26-8B4C-A6E9-B7D87F12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8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B6AD-EF13-8A98-5E89-D517D060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4E9D6-3804-F393-317C-7640390E4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3D0B4-6B74-D05F-D051-68FF382F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C3FB-604A-9942-8C3C-EED0E5FCA2C4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827A8-114B-726C-04B4-59EA761E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7E048-91B6-B829-ECFA-F28348D8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9556-BD26-8B4C-A6E9-B7D87F12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04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941A-DB79-BA2E-1B83-B1E08FD8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CB1AC-6C10-6F4B-4EC6-810A65DE3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3D8A7-EBFE-E650-4F64-9ED7FA262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E4D22-1020-6DD6-8285-AD43413C9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C3FB-604A-9942-8C3C-EED0E5FCA2C4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60D26-A82A-B68E-0096-3BD23F15E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B06E1-7631-AA9B-3870-8A3B7CDA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9556-BD26-8B4C-A6E9-B7D87F12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78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6669D-9D68-52AA-2944-6848670B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96374-D80A-CC13-B55E-92DF0B9C5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28A0E-5E25-1D32-9845-67E5A25B9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6DA6A-CFB9-3549-F055-B4EBDFA05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3E6F5-3D64-C680-EF2E-A62A50493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B5DCEE-A796-AD9A-F210-11444868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C3FB-604A-9942-8C3C-EED0E5FCA2C4}" type="datetimeFigureOut">
              <a:rPr lang="en-US" smtClean="0"/>
              <a:t>4/2/25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7E2234-2CEC-E8FC-E964-28C084C3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2EFBB2-DC2C-83C4-2E46-2E997D2F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9556-BD26-8B4C-A6E9-B7D87F12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6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6CBA-0827-0EE5-C3F4-B0C821E8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429FD-0556-274E-53EB-C94938B2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C3FB-604A-9942-8C3C-EED0E5FCA2C4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EAA51-2E21-5E29-9606-510DACCA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FE8F2-55BA-D1E5-E580-52590D97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9556-BD26-8B4C-A6E9-B7D87F12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76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A8D1C-98AB-127A-FEE9-67F973E3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C3FB-604A-9942-8C3C-EED0E5FCA2C4}" type="datetimeFigureOut">
              <a:rPr lang="en-US" smtClean="0"/>
              <a:t>4/2/25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EE037-91D4-19CA-514D-ED218A6D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423BC-5B76-F55D-4331-8AEDB218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9556-BD26-8B4C-A6E9-B7D87F12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CB431-8D2D-2B95-B95F-63821D90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75BD2-B16F-2708-238F-A934AC50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F5567-AC95-0DD2-DE67-BD80143B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FC61-B5AA-174D-8E15-11BDF1D66758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79E4F-C7E1-CFC3-A1CA-277CAFAB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4ABED-F52E-5178-8804-B3A8E19C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D304-61E8-2846-B9E3-13C097E5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72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B4EA-E957-1498-83C2-9D18B818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5920F-CCB5-12A0-9AE6-615FAEB7A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AD557-81B5-5000-0D89-2650DB977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7B88B-5857-4265-7CC0-7FA18913A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C3FB-604A-9942-8C3C-EED0E5FCA2C4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60E62-46B5-71CB-A2C0-A877DEDA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E3BCB-B4FB-DFC1-4575-6C5EDFC7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9556-BD26-8B4C-A6E9-B7D87F12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79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F284-2E82-22A1-13B4-CF4D98635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D664AD-0336-764E-33D8-FB50680F5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A628E-C247-871B-4CE5-E1A97D7C6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3D48B-1325-D27B-B199-F52250AC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C3FB-604A-9942-8C3C-EED0E5FCA2C4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60B8B-E058-D0C8-3625-9525B282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B8651-2226-363E-5780-3BCF5ED2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9556-BD26-8B4C-A6E9-B7D87F12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43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BF97-7F65-CB48-0D38-8934D44A1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8A309-C3DD-BD6C-9E92-F1E3A3693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CAEE0-8A99-1B7E-F294-D7AA3E4D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C3FB-604A-9942-8C3C-EED0E5FCA2C4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7BE2A-AF33-B748-BB2A-58419B5C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290B1-F64F-0A39-A555-904232E4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9556-BD26-8B4C-A6E9-B7D87F12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98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BE710B-5F93-46B7-E6BA-DB6039C84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BE4EC-E802-D39A-D998-E1E956681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6AFC3-E567-6259-8FDA-E03940D5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C3FB-604A-9942-8C3C-EED0E5FCA2C4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7F86-89E1-19A2-C3A9-E9377745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2DA33-11FF-D6DE-B349-541FB5BB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9556-BD26-8B4C-A6E9-B7D87F12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23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8470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3"/>
          <p:cNvSpPr txBox="1">
            <a:spLocks noGrp="1"/>
          </p:cNvSpPr>
          <p:nvPr>
            <p:ph type="title" hasCustomPrompt="1"/>
          </p:nvPr>
        </p:nvSpPr>
        <p:spPr>
          <a:xfrm>
            <a:off x="1196651" y="4072133"/>
            <a:ext cx="2742000" cy="1153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5100"/>
              <a:buFont typeface="Playfair Display Black"/>
              <a:buNone/>
              <a:defRPr sz="6800">
                <a:solidFill>
                  <a:srgbClr val="8C1515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>
            <a:r>
              <a:t>xx%</a:t>
            </a:r>
          </a:p>
        </p:txBody>
      </p:sp>
      <p:sp>
        <p:nvSpPr>
          <p:cNvPr id="419" name="Google Shape;419;p23"/>
          <p:cNvSpPr txBox="1">
            <a:spLocks noGrp="1"/>
          </p:cNvSpPr>
          <p:nvPr>
            <p:ph type="title" idx="2" hasCustomPrompt="1"/>
          </p:nvPr>
        </p:nvSpPr>
        <p:spPr>
          <a:xfrm>
            <a:off x="4732397" y="4072133"/>
            <a:ext cx="2742000" cy="1152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5100"/>
              <a:buFont typeface="Playfair Display Black"/>
              <a:buNone/>
              <a:defRPr sz="6800">
                <a:solidFill>
                  <a:srgbClr val="8C1515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>
            <a:r>
              <a:t>xx%</a:t>
            </a:r>
          </a:p>
        </p:txBody>
      </p:sp>
      <p:sp>
        <p:nvSpPr>
          <p:cNvPr id="420" name="Google Shape;420;p23"/>
          <p:cNvSpPr txBox="1">
            <a:spLocks noGrp="1"/>
          </p:cNvSpPr>
          <p:nvPr>
            <p:ph type="title" idx="3" hasCustomPrompt="1"/>
          </p:nvPr>
        </p:nvSpPr>
        <p:spPr>
          <a:xfrm>
            <a:off x="8267688" y="4072133"/>
            <a:ext cx="2742800" cy="1152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C1515"/>
              </a:buClr>
              <a:buSzPts val="5100"/>
              <a:buFont typeface="Playfair Display Black"/>
              <a:buNone/>
              <a:defRPr sz="6800">
                <a:solidFill>
                  <a:srgbClr val="8C1515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68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>
            <a:r>
              <a:t>xx%</a:t>
            </a:r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 idx="4"/>
          </p:nvPr>
        </p:nvSpPr>
        <p:spPr>
          <a:xfrm>
            <a:off x="960000" y="908567"/>
            <a:ext cx="4753200" cy="73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D35"/>
              </a:buClr>
              <a:buSzPts val="2800"/>
              <a:buFont typeface="Playfair Display Black"/>
              <a:buNone/>
              <a:defRPr>
                <a:solidFill>
                  <a:srgbClr val="004D35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960051" y="5122100"/>
            <a:ext cx="32152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44"/>
              </a:buClr>
              <a:buSzPts val="1400"/>
              <a:buNone/>
              <a:defRPr sz="1867">
                <a:solidFill>
                  <a:srgbClr val="00634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5"/>
          </p:nvPr>
        </p:nvSpPr>
        <p:spPr>
          <a:xfrm>
            <a:off x="8031488" y="5122100"/>
            <a:ext cx="32152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44"/>
              </a:buClr>
              <a:buSzPts val="1400"/>
              <a:buNone/>
              <a:defRPr sz="1867">
                <a:solidFill>
                  <a:srgbClr val="00634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6"/>
          </p:nvPr>
        </p:nvSpPr>
        <p:spPr>
          <a:xfrm>
            <a:off x="4495797" y="5122100"/>
            <a:ext cx="32152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44"/>
              </a:buClr>
              <a:buSzPts val="1400"/>
              <a:buNone/>
              <a:defRPr sz="1867">
                <a:solidFill>
                  <a:srgbClr val="00634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733"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733"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733"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733"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733"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733"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733"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733"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733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ira Sans"/>
                <a:cs typeface="Fira Sans"/>
                <a:sym typeface="Fira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25408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8E69-57EC-393A-53E4-5D64FC5C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C3D2F-DDBB-C3DA-C530-146EDBE31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2B6EF-741D-29A5-6CC2-0AE79C67B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7B905-F3AC-4A01-9E32-E440CCD0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FC61-B5AA-174D-8E15-11BDF1D66758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06E9E-A36B-214A-8E45-F24D3779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E0223-9E08-0489-E817-0AF6ECB4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D304-61E8-2846-B9E3-13C097E5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1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D19DD-50F4-3A5D-5D61-F8C172FB0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F943C-307A-4142-B31A-03CF706C4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C71A2-6D90-8401-E402-688338F6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E4096-66E1-6F90-A0A0-3C3404989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4E6AD-C19C-C968-C769-E320DE527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134921-FFE7-DE8B-E19B-3A7B052E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FC61-B5AA-174D-8E15-11BDF1D66758}" type="datetimeFigureOut">
              <a:rPr lang="en-US" smtClean="0"/>
              <a:t>4/2/25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548DB0-431A-C353-2343-03C969AA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78706-B9D7-F2E7-B255-470658CB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D304-61E8-2846-B9E3-13C097E5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2A7F-5124-D43B-A1BF-8E4A87E0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03F6F-BB9D-2173-6ED6-EF00F63C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FC61-B5AA-174D-8E15-11BDF1D66758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25474-762B-4C74-A293-95AB6830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08E74-F14D-67E8-3E1D-87A0D461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D304-61E8-2846-B9E3-13C097E5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8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DF8EC-E265-AFB1-31DA-FB0E8306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FC61-B5AA-174D-8E15-11BDF1D66758}" type="datetimeFigureOut">
              <a:rPr lang="en-US" smtClean="0"/>
              <a:t>4/2/25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E8DC3-DA29-B302-4D82-D6FC877C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3018D-FEF0-E6DC-F019-837E41E23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D304-61E8-2846-B9E3-13C097E5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4BBD-D034-1ABD-BE48-7BDF63C3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D145C-0D61-EAFC-1094-3BB97E501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A4D27-7CCC-3F1C-577C-A2063517D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DE745-B786-09FE-B796-F383FD45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FC61-B5AA-174D-8E15-11BDF1D66758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16555-5B87-4658-6417-BB087420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99054-FBFC-657D-4889-EE5F5B98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D304-61E8-2846-B9E3-13C097E5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4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5A2A-6D1B-69CB-45D5-9160C932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8AEB8-DDBE-7C72-EC63-038B8D476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AE81C-5D66-DDED-2665-6B5144DF5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5DB16-0C29-3339-1C9F-31DCDA82D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FC61-B5AA-174D-8E15-11BDF1D66758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EC2A7-D5BA-C372-AA28-2F18B577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A36B9-5B50-12C1-499E-4C605F4C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D304-61E8-2846-B9E3-13C097E5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4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143AD-C872-347D-3D10-3D9F707B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7642F-927C-C8C3-4088-2A85D2197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B701D-1EEE-2DA3-2351-2D628D7C1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FC61-B5AA-174D-8E15-11BDF1D66758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AD12B-1029-66A6-1190-49A3980BC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2FDD9-01C7-89BA-953E-13A710EC1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2D304-61E8-2846-B9E3-13C097E5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7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380941-D1C8-55D9-5AC5-C3973EBF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8CDDA-9DF2-C1D4-90CA-8AFB59DB1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E36FA-55ED-2B31-5F79-BE32A6650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09EA5C-F920-4749-A4B0-FF3C286FB8FB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49CD8-351A-2686-2C27-973E30BFC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13E68-B732-18FC-B543-CF388A351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27359-4692-784F-924B-8AC9CC62A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5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436E3C-5184-752A-0C7A-834DA0F41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4FF7D-2FC3-A4F4-86E7-4491557F7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8B2F4-AFFE-610D-CAC2-DD002EAD0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C3FB-604A-9942-8C3C-EED0E5FCA2C4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7B418-5774-CD14-4417-015C38CCD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7BECC-374F-BE14-05F7-740230E06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E9556-BD26-8B4C-A6E9-B7D87F12F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0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ymACNPD05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static1.squarespace.com/static/5353b838e4b0e68461b517cf/t/5759bbfd60b5e992cb392a7a/1465498621999/2016_PsychSci.pdf" TargetMode="External"/><Relationship Id="rId4" Type="http://schemas.openxmlformats.org/officeDocument/2006/relationships/hyperlink" Target="https://www.flouriship.com/Stanfor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flourish.a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FD14B0-6AC2-3FBF-51E6-A01307C33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702CF0-6269-C09B-7624-635DDA7C604F}"/>
              </a:ext>
            </a:extLst>
          </p:cNvPr>
          <p:cNvSpPr txBox="1">
            <a:spLocks/>
          </p:cNvSpPr>
          <p:nvPr/>
        </p:nvSpPr>
        <p:spPr>
          <a:xfrm>
            <a:off x="742950" y="137662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295660"/>
                </a:solidFill>
                <a:latin typeface="General Sans" pitchFamily="2" charset="77"/>
              </a:rPr>
              <a:t>This slide deck is designed to help instructors integrate the Flourish Challenge into your </a:t>
            </a:r>
            <a:r>
              <a:rPr lang="en-US" altLang="zh-CN" sz="2000" dirty="0">
                <a:solidFill>
                  <a:srgbClr val="295660"/>
                </a:solidFill>
                <a:latin typeface="General Sans" pitchFamily="2" charset="77"/>
              </a:rPr>
              <a:t>class</a:t>
            </a:r>
            <a:r>
              <a:rPr lang="en-US" sz="2000" dirty="0">
                <a:solidFill>
                  <a:srgbClr val="295660"/>
                </a:solidFill>
                <a:latin typeface="General Sans" pitchFamily="2" charset="77"/>
              </a:rPr>
              <a:t>. You are welcome to use any slides as they are or modify them as needed.</a:t>
            </a:r>
          </a:p>
          <a:p>
            <a:pPr marL="0" indent="0">
              <a:buNone/>
            </a:pPr>
            <a:endParaRPr lang="en-US" sz="1000" dirty="0">
              <a:solidFill>
                <a:srgbClr val="295660"/>
              </a:solidFill>
              <a:latin typeface="General Sans" pitchFamily="2" charset="77"/>
            </a:endParaRPr>
          </a:p>
          <a:p>
            <a:r>
              <a:rPr lang="en-US" sz="2000" dirty="0">
                <a:solidFill>
                  <a:srgbClr val="295660"/>
                </a:solidFill>
                <a:latin typeface="General Sans" pitchFamily="2" charset="77"/>
              </a:rPr>
              <a:t>For example, faculty in the past have customized elements such as:</a:t>
            </a:r>
          </a:p>
          <a:p>
            <a:pPr lvl="1"/>
            <a:r>
              <a:rPr lang="en-US" sz="2000" dirty="0">
                <a:solidFill>
                  <a:srgbClr val="295660"/>
                </a:solidFill>
                <a:latin typeface="General Sans" pitchFamily="2" charset="77"/>
              </a:rPr>
              <a:t>Whether students complete one activity per week or a set number of days.</a:t>
            </a:r>
          </a:p>
          <a:p>
            <a:pPr lvl="1"/>
            <a:r>
              <a:rPr lang="en-US" sz="2000" dirty="0">
                <a:solidFill>
                  <a:srgbClr val="295660"/>
                </a:solidFill>
                <a:latin typeface="General Sans" pitchFamily="2" charset="77"/>
              </a:rPr>
              <a:t>Incentive mechanism (e.g., extra credits or Flourish swag)</a:t>
            </a:r>
          </a:p>
          <a:p>
            <a:pPr lvl="1"/>
            <a:r>
              <a:rPr lang="en-US" sz="2000" dirty="0">
                <a:solidFill>
                  <a:srgbClr val="295660"/>
                </a:solidFill>
                <a:latin typeface="General Sans" pitchFamily="2" charset="77"/>
              </a:rPr>
              <a:t>The criteria for earning extra credit (e.g., number of days required)</a:t>
            </a:r>
          </a:p>
          <a:p>
            <a:pPr lvl="1"/>
            <a:r>
              <a:rPr lang="en-US" sz="2000" dirty="0">
                <a:solidFill>
                  <a:srgbClr val="295660"/>
                </a:solidFill>
                <a:latin typeface="General Sans" pitchFamily="2" charset="77"/>
              </a:rPr>
              <a:t>The reflection questions (i.e., to align them with course content, see Page X)</a:t>
            </a:r>
          </a:p>
          <a:p>
            <a:pPr lvl="1"/>
            <a:r>
              <a:rPr lang="en-US" sz="2000" dirty="0">
                <a:solidFill>
                  <a:srgbClr val="295660"/>
                </a:solidFill>
                <a:latin typeface="General Sans" pitchFamily="2" charset="77"/>
              </a:rPr>
              <a:t>The timing of the reflection essay (midway or at the end of the experience)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12E55F-344F-2176-D017-32A0CBBA1615}"/>
              </a:ext>
            </a:extLst>
          </p:cNvPr>
          <p:cNvSpPr txBox="1">
            <a:spLocks/>
          </p:cNvSpPr>
          <p:nvPr/>
        </p:nvSpPr>
        <p:spPr>
          <a:xfrm>
            <a:off x="742950" y="254227"/>
            <a:ext cx="11173921" cy="1122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295660"/>
                </a:solidFill>
                <a:effectLst/>
                <a:uLnTx/>
                <a:uFillTx/>
                <a:latin typeface="General Sans" pitchFamily="2" charset="77"/>
                <a:ea typeface="等线 Light" panose="02010600030101010101" pitchFamily="2" charset="-122"/>
                <a:cs typeface="+mj-cs"/>
                <a:sym typeface="Arial"/>
              </a:rPr>
              <a:t>How to use this deck?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5660"/>
              </a:solidFill>
              <a:effectLst/>
              <a:uLnTx/>
              <a:uFillTx/>
              <a:latin typeface="General Sans" pitchFamily="2" charset="77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06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2DB7E-CC41-207F-8280-FCC9E1CD5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B06BB-46FC-CDAD-122A-A6F4347A1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26" y="1622194"/>
            <a:ext cx="9014787" cy="5020145"/>
          </a:xfrm>
        </p:spPr>
        <p:txBody>
          <a:bodyPr>
            <a:noAutofit/>
          </a:bodyPr>
          <a:lstStyle/>
          <a:p>
            <a:pPr algn="l"/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When does this challenge start?</a:t>
            </a:r>
          </a:p>
          <a:p>
            <a:pPr lvl="1"/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Feel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free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to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start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today!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C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omplete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by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the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end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of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this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semester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for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extra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credit.</a:t>
            </a:r>
            <a:endParaRPr lang="en-US" sz="20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Gill Sans MT" panose="020B0502020104020203" pitchFamily="34" charset="77"/>
            </a:endParaRPr>
          </a:p>
          <a:p>
            <a:pPr algn="l"/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How</a:t>
            </a:r>
            <a:r>
              <a:rPr lang="zh-CN" alt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do</a:t>
            </a:r>
            <a:r>
              <a:rPr lang="zh-CN" alt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I</a:t>
            </a:r>
            <a:r>
              <a:rPr lang="zh-CN" alt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use</a:t>
            </a:r>
            <a:r>
              <a:rPr lang="zh-CN" alt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the</a:t>
            </a:r>
            <a:r>
              <a:rPr lang="zh-CN" alt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Flourish</a:t>
            </a:r>
            <a:r>
              <a:rPr lang="zh-CN" alt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app?</a:t>
            </a:r>
          </a:p>
          <a:p>
            <a:pPr lvl="1"/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  <a:hlinkClick r:id="rId3"/>
              </a:rPr>
              <a:t>Here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is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a quick 90-second app overview! You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can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use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this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app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to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help you regulate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negative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emotions,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boost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positive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mood,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gain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motivation, or simply celebrate a good day.</a:t>
            </a:r>
          </a:p>
          <a:p>
            <a:pPr algn="l"/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I’m</a:t>
            </a:r>
            <a:r>
              <a:rPr lang="zh-CN" alt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up</a:t>
            </a:r>
            <a:r>
              <a:rPr lang="zh-CN" alt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for</a:t>
            </a:r>
            <a:r>
              <a:rPr lang="zh-CN" alt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the</a:t>
            </a:r>
            <a:r>
              <a:rPr lang="zh-CN" alt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challenge!</a:t>
            </a:r>
            <a:r>
              <a:rPr lang="zh-CN" alt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Wh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ere</a:t>
            </a:r>
            <a:r>
              <a:rPr lang="zh-CN" alt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can</a:t>
            </a:r>
            <a:r>
              <a:rPr lang="zh-CN" alt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I</a:t>
            </a:r>
            <a:r>
              <a:rPr lang="zh-CN" alt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get</a:t>
            </a:r>
            <a:r>
              <a:rPr lang="zh-CN" alt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the</a:t>
            </a:r>
            <a:r>
              <a:rPr lang="zh-CN" alt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Flourish</a:t>
            </a:r>
            <a:r>
              <a:rPr lang="zh-CN" alt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app?</a:t>
            </a:r>
          </a:p>
          <a:p>
            <a:pPr lvl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Use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this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URL: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  <a:hlinkClick r:id="rId4"/>
              </a:rPr>
              <a:t>https://www.flouriship.com/Stanford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.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Or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s</a:t>
            </a:r>
            <a:r>
              <a:rPr lang="en-US" altLang="zh-CN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can</a:t>
            </a:r>
            <a:r>
              <a:rPr lang="zh-CN" altLang="en-US" sz="20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this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QR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code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👉</a:t>
            </a:r>
            <a:endParaRPr lang="en-US" altLang="zh-CN" sz="20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Gill Sans MT" panose="020B0502020104020203" pitchFamily="34" charset="77"/>
            </a:endParaRPr>
          </a:p>
          <a:p>
            <a:pPr algn="l"/>
            <a:r>
              <a:rPr lang="en-US" altLang="zh-CN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How</a:t>
            </a:r>
            <a:r>
              <a:rPr lang="zh-CN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do</a:t>
            </a:r>
            <a:r>
              <a:rPr lang="zh-CN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I</a:t>
            </a:r>
            <a:r>
              <a:rPr lang="zh-CN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get</a:t>
            </a:r>
            <a:r>
              <a:rPr lang="zh-CN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my</a:t>
            </a:r>
            <a:r>
              <a:rPr lang="zh-CN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swag?</a:t>
            </a:r>
            <a:endParaRPr lang="en-US" altLang="zh-CN" sz="2000" b="1" i="0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Gill Sans MT" panose="020B0502020104020203" pitchFamily="34" charset="77"/>
            </a:endParaRPr>
          </a:p>
          <a:p>
            <a:pPr lvl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Anyone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joining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the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Flourish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Challenge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can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get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sticker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and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compliment/intention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card!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Research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shows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that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physical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objects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can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serve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as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powerful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reminders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of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our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healthy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habits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(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  <a:hlinkClick r:id="rId5"/>
              </a:rPr>
              <a:t>read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  <a:hlinkClick r:id="rId5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  <a:hlinkClick r:id="rId5"/>
              </a:rPr>
              <a:t>more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)!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And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feel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free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to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get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card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or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sticker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for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your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Flourish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Buddies.</a:t>
            </a:r>
            <a:endParaRPr lang="en-US" sz="20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Gill Sans MT" panose="020B0502020104020203" pitchFamily="34" charset="77"/>
            </a:endParaRPr>
          </a:p>
        </p:txBody>
      </p:sp>
      <p:sp>
        <p:nvSpPr>
          <p:cNvPr id="7" name="Google Shape;786;p48">
            <a:extLst>
              <a:ext uri="{FF2B5EF4-FFF2-40B4-BE49-F238E27FC236}">
                <a16:creationId xmlns:a16="http://schemas.microsoft.com/office/drawing/2014/main" id="{4F733FED-1DDF-06C8-9F22-81352B7DDCAD}"/>
              </a:ext>
            </a:extLst>
          </p:cNvPr>
          <p:cNvSpPr txBox="1">
            <a:spLocks/>
          </p:cNvSpPr>
          <p:nvPr/>
        </p:nvSpPr>
        <p:spPr>
          <a:xfrm>
            <a:off x="415600" y="519953"/>
            <a:ext cx="11360800" cy="8380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5660"/>
              </a:buClr>
              <a:buSzPts val="4400"/>
              <a:buFont typeface="Rockwell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295660"/>
                </a:solidFill>
                <a:effectLst/>
                <a:uLnTx/>
                <a:uFillTx/>
                <a:latin typeface="General Sans" pitchFamily="2" charset="77"/>
                <a:ea typeface="Rockwell"/>
                <a:cs typeface="Rockwell"/>
                <a:sym typeface="Rockwell"/>
              </a:rPr>
              <a:t>FAQs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95660"/>
                </a:solidFill>
                <a:effectLst/>
                <a:uLnTx/>
                <a:uFillTx/>
                <a:latin typeface="General Sans" pitchFamily="2" charset="77"/>
                <a:ea typeface="Rockwell"/>
                <a:cs typeface="Rockwell"/>
                <a:sym typeface="Rockwell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295660"/>
                </a:solidFill>
                <a:effectLst/>
                <a:uLnTx/>
                <a:uFillTx/>
                <a:latin typeface="General Sans" pitchFamily="2" charset="77"/>
                <a:ea typeface="Rockwell"/>
                <a:cs typeface="Rockwell"/>
                <a:sym typeface="Rockwell"/>
              </a:rPr>
              <a:t>(1)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neral Sans" pitchFamily="2" charset="77"/>
            </a:endParaRPr>
          </a:p>
        </p:txBody>
      </p:sp>
      <p:pic>
        <p:nvPicPr>
          <p:cNvPr id="5" name="Picture 4" descr="A qr code with dots&#10;&#10;Description automatically generated">
            <a:extLst>
              <a:ext uri="{FF2B5EF4-FFF2-40B4-BE49-F238E27FC236}">
                <a16:creationId xmlns:a16="http://schemas.microsoft.com/office/drawing/2014/main" id="{1F991DC5-8FE7-5478-A86F-E7DD8E892B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913" y="2931999"/>
            <a:ext cx="2021070" cy="20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6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F9EAD-58FE-5814-0C40-5D42F82DE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42" y="1791119"/>
            <a:ext cx="8597433" cy="4351338"/>
          </a:xfrm>
        </p:spPr>
        <p:txBody>
          <a:bodyPr>
            <a:noAutofit/>
          </a:bodyPr>
          <a:lstStyle/>
          <a:p>
            <a:pPr algn="l"/>
            <a:r>
              <a:rPr 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How to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m</a:t>
            </a:r>
            <a:r>
              <a:rPr 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ake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h</a:t>
            </a:r>
            <a:r>
              <a:rPr 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ealthy </a:t>
            </a:r>
            <a:r>
              <a:rPr lang="en-US" altLang="zh-CN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h</a:t>
            </a:r>
            <a:r>
              <a:rPr 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abits </a:t>
            </a:r>
            <a:r>
              <a:rPr lang="en-US" altLang="zh-CN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stick</a:t>
            </a:r>
            <a:r>
              <a:rPr 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?</a:t>
            </a:r>
            <a:endParaRPr lang="en-US" sz="2000" b="0" i="0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Gill Sans MT" panose="020B0502020104020203" pitchFamily="34" charset="77"/>
            </a:endParaRPr>
          </a:p>
          <a:p>
            <a:pPr lvl="1"/>
            <a:r>
              <a:rPr 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Strategy 1: Habit Stacking</a:t>
            </a:r>
            <a:endParaRPr lang="en-US" sz="2000" b="0" i="0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Gill Sans MT" panose="020B0502020104020203" pitchFamily="34" charset="77"/>
            </a:endParaRPr>
          </a:p>
          <a:p>
            <a:pPr marL="1200150" lvl="2" indent="-285750"/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Identify a current habit you already 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perform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each day, then stack your new behavior on top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—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rPr>
              <a:t> 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also known as “habit stacking.”</a:t>
            </a:r>
          </a:p>
          <a:p>
            <a:pPr marL="1200150" lvl="2" indent="-285750"/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Example: 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When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getting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morning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coffee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, take a daily pulse to connect with yourself and unload your thoughts.</a:t>
            </a:r>
          </a:p>
          <a:p>
            <a:pPr lvl="1"/>
            <a:r>
              <a:rPr lang="en-US" sz="2000" b="1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Strategy 2: Habit Replacement</a:t>
            </a:r>
            <a:endParaRPr lang="en-US" sz="2000" b="0" i="0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Gill Sans MT" panose="020B0502020104020203" pitchFamily="34" charset="77"/>
            </a:endParaRPr>
          </a:p>
          <a:p>
            <a:pPr marL="1200150" lvl="2" indent="-285750"/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Make the new habit more salient to replace an undesirable old habit.</a:t>
            </a:r>
          </a:p>
          <a:p>
            <a:pPr marL="1200150" lvl="2" indent="-285750"/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anose="020B0502020104020203" pitchFamily="34" charset="77"/>
              </a:rPr>
              <a:t>Example: Place Flourish next to a social media app you want to use less often (e.g., TikTok). Whenever you feel like scrolling through TikTok, opt for Flourish instead.</a:t>
            </a:r>
          </a:p>
          <a:p>
            <a:pPr marL="914400" lvl="2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7" name="Google Shape;786;p48">
            <a:extLst>
              <a:ext uri="{FF2B5EF4-FFF2-40B4-BE49-F238E27FC236}">
                <a16:creationId xmlns:a16="http://schemas.microsoft.com/office/drawing/2014/main" id="{F436A48D-4151-77D3-788E-DBA3800F594B}"/>
              </a:ext>
            </a:extLst>
          </p:cNvPr>
          <p:cNvSpPr txBox="1">
            <a:spLocks/>
          </p:cNvSpPr>
          <p:nvPr/>
        </p:nvSpPr>
        <p:spPr>
          <a:xfrm>
            <a:off x="415600" y="519953"/>
            <a:ext cx="11360800" cy="8380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5660"/>
              </a:buClr>
              <a:buSzPts val="4400"/>
              <a:buFont typeface="Rockwell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27565F"/>
                </a:solidFill>
                <a:effectLst/>
                <a:uLnTx/>
                <a:uFillTx/>
                <a:latin typeface="General Sans" pitchFamily="2" charset="77"/>
                <a:ea typeface="Rockwell"/>
                <a:cs typeface="Rockwell"/>
                <a:sym typeface="Rockwell"/>
              </a:rPr>
              <a:t>FAQs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7565F"/>
                </a:solidFill>
                <a:effectLst/>
                <a:uLnTx/>
                <a:uFillTx/>
                <a:latin typeface="General Sans" pitchFamily="2" charset="77"/>
                <a:ea typeface="Rockwell"/>
                <a:cs typeface="Rockwell"/>
                <a:sym typeface="Rockwell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27565F"/>
                </a:solidFill>
                <a:effectLst/>
                <a:uLnTx/>
                <a:uFillTx/>
                <a:latin typeface="General Sans" pitchFamily="2" charset="77"/>
                <a:ea typeface="Rockwell"/>
                <a:cs typeface="Rockwell"/>
                <a:sym typeface="Rockwell"/>
              </a:rPr>
              <a:t>(2)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7565F"/>
              </a:solidFill>
              <a:effectLst/>
              <a:uLnTx/>
              <a:uFillTx/>
              <a:latin typeface="General Sans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70ED7C-227F-0AD2-4D7F-35E2E95B9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633" y="3116612"/>
            <a:ext cx="2311225" cy="10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7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445154-18D4-2D76-761C-CE3CAE99EB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8968"/>
            <a:ext cx="12305654" cy="95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3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92837-63F2-CEAD-4BAA-92A35E3CC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ist of things to do&#10;&#10;Description automatically generated">
            <a:extLst>
              <a:ext uri="{FF2B5EF4-FFF2-40B4-BE49-F238E27FC236}">
                <a16:creationId xmlns:a16="http://schemas.microsoft.com/office/drawing/2014/main" id="{E7C985AA-EC57-93D7-6D01-DDF7F4493C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569" y="0"/>
            <a:ext cx="10256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75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1F41B-B679-651E-F9B9-559B51E52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ist of things to do&#10;&#10;Description automatically generated">
            <a:extLst>
              <a:ext uri="{FF2B5EF4-FFF2-40B4-BE49-F238E27FC236}">
                <a16:creationId xmlns:a16="http://schemas.microsoft.com/office/drawing/2014/main" id="{26A3CAEE-B444-2A9A-D021-1C6A12222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265" y="0"/>
            <a:ext cx="10249469" cy="685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8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B9966D-F4CC-6AD1-8214-07225C9DA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86;p48">
            <a:extLst>
              <a:ext uri="{FF2B5EF4-FFF2-40B4-BE49-F238E27FC236}">
                <a16:creationId xmlns:a16="http://schemas.microsoft.com/office/drawing/2014/main" id="{DB8D5A91-F903-692B-8F4D-57CD5FFE0499}"/>
              </a:ext>
            </a:extLst>
          </p:cNvPr>
          <p:cNvSpPr txBox="1">
            <a:spLocks/>
          </p:cNvSpPr>
          <p:nvPr/>
        </p:nvSpPr>
        <p:spPr>
          <a:xfrm>
            <a:off x="941878" y="1188315"/>
            <a:ext cx="6759085" cy="31097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95660"/>
              </a:buClr>
              <a:buSzPts val="4400"/>
              <a:buFont typeface="Rockwell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6EA"/>
                </a:solidFill>
                <a:effectLst/>
                <a:uLnTx/>
                <a:uFillTx/>
                <a:latin typeface="General Sans" pitchFamily="2" charset="77"/>
                <a:ea typeface="Rockwell"/>
                <a:cs typeface="Rockwell"/>
                <a:sym typeface="Rockwell"/>
              </a:rPr>
              <a:t>Congratulations, you just completed the Flourish Challenge!</a:t>
            </a:r>
          </a:p>
        </p:txBody>
      </p:sp>
    </p:spTree>
    <p:extLst>
      <p:ext uri="{BB962C8B-B14F-4D97-AF65-F5344CB8AC3E}">
        <p14:creationId xmlns:p14="http://schemas.microsoft.com/office/powerpoint/2010/main" val="34819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868D4A-19A5-9E3B-AA5E-C21198C9D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86;p48">
            <a:extLst>
              <a:ext uri="{FF2B5EF4-FFF2-40B4-BE49-F238E27FC236}">
                <a16:creationId xmlns:a16="http://schemas.microsoft.com/office/drawing/2014/main" id="{997162E0-6AFF-3307-DE09-003E14C75C48}"/>
              </a:ext>
            </a:extLst>
          </p:cNvPr>
          <p:cNvSpPr txBox="1">
            <a:spLocks/>
          </p:cNvSpPr>
          <p:nvPr/>
        </p:nvSpPr>
        <p:spPr>
          <a:xfrm>
            <a:off x="999026" y="1874115"/>
            <a:ext cx="7287724" cy="31097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0"/>
              </a:spcBef>
              <a:buClr>
                <a:srgbClr val="295660"/>
              </a:buClr>
              <a:buSzPts val="4400"/>
              <a:defRPr/>
            </a:pPr>
            <a:r>
              <a:rPr lang="en-US" sz="40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But your well-being journey doesn’t stop here. 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Clr>
                <a:srgbClr val="295660"/>
              </a:buClr>
              <a:buSzPts val="4400"/>
              <a:defRPr/>
            </a:pPr>
            <a:endParaRPr lang="en-US" altLang="zh-CN" sz="3200" b="1" dirty="0">
              <a:solidFill>
                <a:srgbClr val="157180"/>
              </a:solidFill>
              <a:latin typeface="General Sans" pitchFamily="2" charset="77"/>
              <a:sym typeface="Rockwell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Clr>
                <a:srgbClr val="295660"/>
              </a:buClr>
              <a:buSzPts val="4400"/>
              <a:defRPr/>
            </a:pPr>
            <a:r>
              <a:rPr lang="en-US" altLang="zh-CN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College</a:t>
            </a:r>
            <a:r>
              <a:rPr lang="zh-CN" altLang="en-US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 </a:t>
            </a:r>
            <a:r>
              <a:rPr lang="en-US" altLang="zh-CN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life</a:t>
            </a:r>
            <a:r>
              <a:rPr lang="zh-CN" altLang="en-US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 </a:t>
            </a:r>
            <a:r>
              <a:rPr lang="en-US" altLang="zh-CN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can</a:t>
            </a:r>
            <a:r>
              <a:rPr lang="zh-CN" altLang="en-US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 </a:t>
            </a:r>
            <a:r>
              <a:rPr lang="en-US" altLang="zh-CN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be</a:t>
            </a:r>
            <a:r>
              <a:rPr lang="zh-CN" altLang="en-US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 </a:t>
            </a:r>
            <a:r>
              <a:rPr lang="en-US" altLang="zh-CN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stressful.</a:t>
            </a:r>
            <a:endParaRPr lang="en-US" sz="3200" b="1" dirty="0">
              <a:solidFill>
                <a:srgbClr val="157180"/>
              </a:solidFill>
              <a:latin typeface="General Sans" pitchFamily="2" charset="77"/>
              <a:sym typeface="Rockwell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Clr>
                <a:srgbClr val="295660"/>
              </a:buClr>
              <a:buSzPts val="4400"/>
              <a:defRPr/>
            </a:pPr>
            <a:r>
              <a:rPr lang="en-US" altLang="zh-CN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Stay</a:t>
            </a:r>
            <a:r>
              <a:rPr lang="zh-CN" altLang="en-US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 </a:t>
            </a:r>
            <a:r>
              <a:rPr lang="en-US" altLang="zh-CN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calm</a:t>
            </a:r>
            <a:r>
              <a:rPr lang="zh-CN" altLang="en-US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 </a:t>
            </a:r>
            <a:r>
              <a:rPr lang="en-US" altLang="zh-CN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&amp;</a:t>
            </a:r>
            <a:r>
              <a:rPr lang="zh-CN" altLang="en-US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 </a:t>
            </a:r>
            <a:r>
              <a:rPr lang="en-US" altLang="zh-CN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k</a:t>
            </a:r>
            <a:r>
              <a:rPr lang="en-US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eep </a:t>
            </a:r>
            <a:r>
              <a:rPr lang="en-US" altLang="zh-CN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f</a:t>
            </a:r>
            <a:r>
              <a:rPr lang="en-US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lourishing</a:t>
            </a:r>
            <a:r>
              <a:rPr lang="zh-CN" altLang="en-US" sz="3200" b="1" dirty="0">
                <a:solidFill>
                  <a:srgbClr val="157180"/>
                </a:solidFill>
                <a:latin typeface="General Sans" pitchFamily="2" charset="77"/>
                <a:sym typeface="Rockwell"/>
              </a:rPr>
              <a:t> 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57180"/>
              </a:solidFill>
              <a:effectLst/>
              <a:uLnTx/>
              <a:uFillTx/>
              <a:latin typeface="General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9975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F176E2-4B2F-AC96-B821-2C915DF0CE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111" y="322007"/>
            <a:ext cx="8997778" cy="6535994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93B69B6D-3591-A1A0-69E8-3E8452C784D8}"/>
              </a:ext>
            </a:extLst>
          </p:cNvPr>
          <p:cNvSpPr/>
          <p:nvPr/>
        </p:nvSpPr>
        <p:spPr>
          <a:xfrm>
            <a:off x="8295304" y="505197"/>
            <a:ext cx="3336325" cy="2380878"/>
          </a:xfrm>
          <a:prstGeom prst="wedgeEllipseCallout">
            <a:avLst>
              <a:gd name="adj1" fmla="val -64448"/>
              <a:gd name="adj2" fmla="val 301"/>
            </a:avLst>
          </a:prstGeom>
          <a:solidFill>
            <a:srgbClr val="BDECF3"/>
          </a:solidFill>
          <a:ln w="38100">
            <a:solidFill>
              <a:srgbClr val="1571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15D32-75E5-E738-B628-1A64B726B798}"/>
              </a:ext>
            </a:extLst>
          </p:cNvPr>
          <p:cNvSpPr txBox="1"/>
          <p:nvPr/>
        </p:nvSpPr>
        <p:spPr>
          <a:xfrm>
            <a:off x="8637816" y="1003138"/>
            <a:ext cx="2651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114F5A"/>
                </a:solidFill>
                <a:latin typeface="General Sans" pitchFamily="2" charset="77"/>
              </a:rPr>
              <a:t>It’s</a:t>
            </a:r>
            <a:r>
              <a:rPr lang="zh-CN" altLang="en-US" sz="2800" b="1" dirty="0">
                <a:solidFill>
                  <a:srgbClr val="114F5A"/>
                </a:solidFill>
                <a:latin typeface="General Sans" pitchFamily="2" charset="77"/>
              </a:rPr>
              <a:t> </a:t>
            </a:r>
            <a:r>
              <a:rPr lang="en-US" altLang="zh-CN" sz="2800" b="1" dirty="0">
                <a:solidFill>
                  <a:srgbClr val="114F5A"/>
                </a:solidFill>
                <a:latin typeface="General Sans" pitchFamily="2" charset="77"/>
              </a:rPr>
              <a:t>time</a:t>
            </a:r>
            <a:r>
              <a:rPr lang="zh-CN" altLang="en-US" sz="2800" b="1" dirty="0">
                <a:solidFill>
                  <a:srgbClr val="114F5A"/>
                </a:solidFill>
                <a:latin typeface="General Sans" pitchFamily="2" charset="77"/>
              </a:rPr>
              <a:t> </a:t>
            </a:r>
            <a:r>
              <a:rPr lang="en-US" altLang="zh-CN" sz="2800" b="1" dirty="0">
                <a:solidFill>
                  <a:srgbClr val="114F5A"/>
                </a:solidFill>
                <a:latin typeface="General Sans" pitchFamily="2" charset="77"/>
              </a:rPr>
              <a:t>to</a:t>
            </a:r>
            <a:r>
              <a:rPr lang="zh-CN" altLang="en-US" sz="2800" b="1" dirty="0">
                <a:solidFill>
                  <a:srgbClr val="114F5A"/>
                </a:solidFill>
                <a:latin typeface="General Sans" pitchFamily="2" charset="77"/>
              </a:rPr>
              <a:t> </a:t>
            </a:r>
            <a:r>
              <a:rPr lang="en-US" altLang="zh-CN" sz="2800" b="1" dirty="0">
                <a:solidFill>
                  <a:srgbClr val="114F5A"/>
                </a:solidFill>
                <a:latin typeface="General Sans" pitchFamily="2" charset="77"/>
              </a:rPr>
              <a:t>get</a:t>
            </a:r>
            <a:r>
              <a:rPr lang="zh-CN" altLang="en-US" sz="2800" b="1" dirty="0">
                <a:solidFill>
                  <a:srgbClr val="114F5A"/>
                </a:solidFill>
                <a:latin typeface="General Sans" pitchFamily="2" charset="77"/>
              </a:rPr>
              <a:t> </a:t>
            </a:r>
            <a:r>
              <a:rPr lang="en-US" altLang="zh-CN" sz="2800" b="1" dirty="0">
                <a:solidFill>
                  <a:srgbClr val="114F5A"/>
                </a:solidFill>
                <a:latin typeface="General Sans" pitchFamily="2" charset="77"/>
              </a:rPr>
              <a:t>the</a:t>
            </a:r>
            <a:r>
              <a:rPr lang="zh-CN" altLang="en-US" sz="2800" b="1" dirty="0">
                <a:solidFill>
                  <a:srgbClr val="114F5A"/>
                </a:solidFill>
                <a:latin typeface="General Sans" pitchFamily="2" charset="77"/>
              </a:rPr>
              <a:t> </a:t>
            </a:r>
            <a:r>
              <a:rPr lang="en-US" altLang="zh-CN" sz="2800" b="1" dirty="0">
                <a:solidFill>
                  <a:srgbClr val="114F5A"/>
                </a:solidFill>
                <a:latin typeface="General Sans" pitchFamily="2" charset="77"/>
              </a:rPr>
              <a:t>Flourish</a:t>
            </a:r>
            <a:r>
              <a:rPr lang="zh-CN" altLang="en-US" sz="2800" b="1" dirty="0">
                <a:solidFill>
                  <a:srgbClr val="114F5A"/>
                </a:solidFill>
                <a:latin typeface="General Sans" pitchFamily="2" charset="77"/>
              </a:rPr>
              <a:t> </a:t>
            </a:r>
            <a:r>
              <a:rPr lang="en-US" altLang="zh-CN" sz="2800" b="1" dirty="0">
                <a:solidFill>
                  <a:srgbClr val="114F5A"/>
                </a:solidFill>
                <a:latin typeface="General Sans" pitchFamily="2" charset="77"/>
              </a:rPr>
              <a:t>app!</a:t>
            </a:r>
            <a:endParaRPr lang="en-US" sz="2800" b="1" dirty="0">
              <a:solidFill>
                <a:srgbClr val="114F5A"/>
              </a:solidFill>
              <a:latin typeface="General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493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C0E7D3-F8DB-6989-3218-50AFB5E57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86;p48">
            <a:extLst>
              <a:ext uri="{FF2B5EF4-FFF2-40B4-BE49-F238E27FC236}">
                <a16:creationId xmlns:a16="http://schemas.microsoft.com/office/drawing/2014/main" id="{22D140D8-5964-E80D-9D78-000A1F1F7903}"/>
              </a:ext>
            </a:extLst>
          </p:cNvPr>
          <p:cNvSpPr txBox="1">
            <a:spLocks/>
          </p:cNvSpPr>
          <p:nvPr/>
        </p:nvSpPr>
        <p:spPr>
          <a:xfrm>
            <a:off x="826480" y="2476644"/>
            <a:ext cx="10539039" cy="8380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5660"/>
              </a:buClr>
              <a:buSzPts val="4400"/>
              <a:buFont typeface="Rockwell"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295660"/>
                </a:solidFill>
                <a:effectLst/>
                <a:uLnTx/>
                <a:uFillTx/>
                <a:latin typeface="General Sans" pitchFamily="2" charset="77"/>
                <a:ea typeface="Rockwell"/>
                <a:cs typeface="Rockwell"/>
                <a:sym typeface="Rockwell"/>
              </a:rPr>
              <a:t>Ready to get started?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neral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85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C83923-59C0-CACA-5A5A-1CF93E4D2C5F}"/>
              </a:ext>
            </a:extLst>
          </p:cNvPr>
          <p:cNvSpPr txBox="1"/>
          <p:nvPr/>
        </p:nvSpPr>
        <p:spPr>
          <a:xfrm>
            <a:off x="1155608" y="1617813"/>
            <a:ext cx="9581546" cy="332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800" b="1" i="0" u="none" strike="noStrike" kern="1200" cap="none" spc="0" normalizeH="0" baseline="0" noProof="0" dirty="0">
                <a:ln>
                  <a:noFill/>
                </a:ln>
                <a:solidFill>
                  <a:srgbClr val="0F5A65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Flourishing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800" b="1" i="0" u="none" strike="noStrike" kern="1200" cap="none" spc="0" normalizeH="0" baseline="0" noProof="0" dirty="0">
                <a:ln>
                  <a:noFill/>
                </a:ln>
                <a:solidFill>
                  <a:srgbClr val="0F5A65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Challenge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0F5A65"/>
              </a:solidFill>
              <a:effectLst/>
              <a:uLnTx/>
              <a:uFillTx/>
              <a:latin typeface="General Sans" pitchFamily="2" charset="77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F5A65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A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5A65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F5A65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Fun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5A65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F5A65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&amp;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5A65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F5A65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Uplifting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5A65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F5A65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14-Day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5A65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F5A65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Well-Being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5A65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F5A65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232619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8999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7"/>
          <p:cNvSpPr txBox="1"/>
          <p:nvPr/>
        </p:nvSpPr>
        <p:spPr>
          <a:xfrm>
            <a:off x="744199" y="1074528"/>
            <a:ext cx="10703601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+mn-ea"/>
                <a:cs typeface="+mn-cs"/>
              </a:rPr>
              <a:t>Why participat</a:t>
            </a:r>
            <a:r>
              <a:rPr kumimoji="0" lang="en-US" altLang="zh-CN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+mn-ea"/>
                <a:cs typeface="+mn-cs"/>
              </a:rPr>
              <a:t>ing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+mn-ea"/>
                <a:cs typeface="+mn-cs"/>
              </a:rPr>
              <a:t> in the </a:t>
            </a:r>
            <a:r>
              <a:rPr kumimoji="0" lang="en-US" altLang="zh-CN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Flourish</a:t>
            </a: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+mn-ea"/>
                <a:cs typeface="+mn-cs"/>
              </a:rPr>
              <a:t>hallenge?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neral Sans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Intrinsic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motivations: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neral Sans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+mn-ea"/>
                <a:cs typeface="+mn-cs"/>
              </a:rPr>
              <a:t>💪 Gain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strategies to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cope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with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daily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stressors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of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busy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(!)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college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life.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+mn-ea"/>
                <a:cs typeface="+mn-cs"/>
              </a:rPr>
              <a:t>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Appreciate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psychology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in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daily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life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neral Sans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+mn-ea"/>
                <a:cs typeface="+mn-cs"/>
              </a:rPr>
              <a:t>🌱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Build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“happiness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habits”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over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time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neral Sans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Extrinsic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motivations: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neral Sans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+mn-ea"/>
                <a:cs typeface="+mn-cs"/>
              </a:rPr>
              <a:t>🤩 Earn extra credits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+mn-ea"/>
                <a:cs typeface="+mn-cs"/>
              </a:rPr>
              <a:t>🎁 Get cute swag as reminders of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daily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ral Sans" pitchFamily="2" charset="77"/>
                <a:ea typeface="+mn-ea"/>
                <a:cs typeface="+mn-cs"/>
              </a:rPr>
              <a:t>flourishing</a:t>
            </a:r>
          </a:p>
        </p:txBody>
      </p:sp>
    </p:spTree>
    <p:extLst>
      <p:ext uri="{BB962C8B-B14F-4D97-AF65-F5344CB8AC3E}">
        <p14:creationId xmlns:p14="http://schemas.microsoft.com/office/powerpoint/2010/main" val="92143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AEBB4D-62B4-AD4E-6C45-7A7DF8B33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1F886FA-6442-E575-1DBA-E8F825DDD16D}"/>
              </a:ext>
            </a:extLst>
          </p:cNvPr>
          <p:cNvSpPr txBox="1">
            <a:spLocks/>
          </p:cNvSpPr>
          <p:nvPr/>
        </p:nvSpPr>
        <p:spPr>
          <a:xfrm>
            <a:off x="742950" y="254227"/>
            <a:ext cx="11173921" cy="1122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等线 Light" panose="02010600030101010101" pitchFamily="2" charset="-122"/>
                <a:cs typeface="+mj-cs"/>
                <a:sym typeface="Arial"/>
              </a:rPr>
              <a:t>What students said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等线 Light" panose="02010600030101010101" pitchFamily="2" charset="-122"/>
                <a:cs typeface="+mj-cs"/>
                <a:sym typeface="Arial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等线 Light" panose="02010600030101010101" pitchFamily="2" charset="-122"/>
                <a:cs typeface="+mj-cs"/>
                <a:sym typeface="Arial"/>
              </a:rPr>
              <a:t>about the Flourish Challenge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6454D"/>
              </a:solidFill>
              <a:effectLst/>
              <a:uLnTx/>
              <a:uFillTx/>
              <a:latin typeface="General Sans" pitchFamily="2" charset="77"/>
              <a:ea typeface="+mj-ea"/>
              <a:cs typeface="+mj-cs"/>
              <a:sym typeface="Arial"/>
            </a:endParaRPr>
          </a:p>
        </p:txBody>
      </p:sp>
      <p:pic>
        <p:nvPicPr>
          <p:cNvPr id="15" name="Picture 14" descr="A blue square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02C85FB6-7472-C459-F8BC-DCA3F73BF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621" y="4140501"/>
            <a:ext cx="2908375" cy="703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390C62-4186-44F5-2586-388B16DF3D77}"/>
              </a:ext>
            </a:extLst>
          </p:cNvPr>
          <p:cNvSpPr txBox="1"/>
          <p:nvPr/>
        </p:nvSpPr>
        <p:spPr>
          <a:xfrm>
            <a:off x="742950" y="1578726"/>
            <a:ext cx="5391788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+mn-ea"/>
                <a:cs typeface="Arial"/>
                <a:sym typeface="Arial"/>
              </a:rPr>
              <a:t>“I learned to 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+mn-ea"/>
                <a:cs typeface="Arial"/>
                <a:sym typeface="Arial"/>
              </a:rPr>
              <a:t>reach out to people more and deepen connections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+mn-ea"/>
                <a:cs typeface="Arial"/>
                <a:sym typeface="Arial"/>
              </a:rPr>
              <a:t>, and that 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+mn-ea"/>
                <a:cs typeface="Arial"/>
                <a:sym typeface="Arial"/>
              </a:rPr>
              <a:t>breathing exercises 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+mn-ea"/>
                <a:cs typeface="Arial"/>
                <a:sym typeface="Arial"/>
              </a:rPr>
              <a:t>are a really good way for me personally to refocus and relieve stress."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B4D96B-07E9-5D64-1BC2-7468B3ADFD6A}"/>
              </a:ext>
            </a:extLst>
          </p:cNvPr>
          <p:cNvSpPr txBox="1"/>
          <p:nvPr/>
        </p:nvSpPr>
        <p:spPr>
          <a:xfrm>
            <a:off x="6273939" y="1578726"/>
            <a:ext cx="53917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+mn-ea"/>
                <a:cs typeface="Arial"/>
                <a:sym typeface="Arial"/>
              </a:rPr>
              <a:t>“I know I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+mn-ea"/>
                <a:cs typeface="Arial"/>
                <a:sym typeface="Arial"/>
              </a:rPr>
              <a:t>would’ve had a much harder time this quarter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+mn-ea"/>
                <a:cs typeface="Arial"/>
                <a:sym typeface="Arial"/>
              </a:rPr>
              <a:t> if I didn’t have this app as a way to reflect, learn, and grow in strength. Really inspires me for future quarters.”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EB698-950C-65F5-D7AB-04B762AC5CB4}"/>
              </a:ext>
            </a:extLst>
          </p:cNvPr>
          <p:cNvSpPr txBox="1"/>
          <p:nvPr/>
        </p:nvSpPr>
        <p:spPr>
          <a:xfrm>
            <a:off x="742950" y="3054269"/>
            <a:ext cx="51466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1700" b="0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Arial"/>
                <a:sym typeface="Arial"/>
              </a:rPr>
              <a:t>“Using Flourish for 14 days was a </a:t>
            </a:r>
            <a:r>
              <a:rPr kumimoji="0" lang="en-US" altLang="zh-CN" sz="1700" b="1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Arial"/>
                <a:sym typeface="Arial"/>
              </a:rPr>
              <a:t>transformative experience</a:t>
            </a:r>
            <a:r>
              <a:rPr kumimoji="0" lang="en-US" altLang="zh-CN" sz="1700" b="0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Arial"/>
                <a:sym typeface="Arial"/>
              </a:rPr>
              <a:t>. At first, I was skeptical about the app’s ability to improve my mental health and well-being, but as I continued to use it, I noticed </a:t>
            </a:r>
            <a:r>
              <a:rPr kumimoji="0" lang="en-US" altLang="zh-CN" sz="1700" b="1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Arial"/>
                <a:sym typeface="Arial"/>
              </a:rPr>
              <a:t>significant changes in my mood, productivity, and overall outlook</a:t>
            </a:r>
            <a:r>
              <a:rPr kumimoji="0" lang="en-US" altLang="zh-CN" sz="1700" b="0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Arial"/>
                <a:sym typeface="Arial"/>
              </a:rPr>
              <a:t>.”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6454D"/>
              </a:solidFill>
              <a:effectLst/>
              <a:uLnTx/>
              <a:uFillTx/>
              <a:latin typeface="General Sans" pitchFamily="2" charset="77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EEC1B-69DA-4E06-154E-E098FE747E0A}"/>
              </a:ext>
            </a:extLst>
          </p:cNvPr>
          <p:cNvSpPr txBox="1"/>
          <p:nvPr/>
        </p:nvSpPr>
        <p:spPr>
          <a:xfrm>
            <a:off x="6273939" y="3136051"/>
            <a:ext cx="49113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1700" b="0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Arial"/>
                <a:sym typeface="Arial"/>
              </a:rPr>
              <a:t>“The Pomodoro timer really helped. I tend to struggle with </a:t>
            </a:r>
            <a:r>
              <a:rPr kumimoji="0" lang="en-US" altLang="zh-CN" sz="1700" b="1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Arial"/>
                <a:sym typeface="Arial"/>
              </a:rPr>
              <a:t>procrastination</a:t>
            </a:r>
            <a:r>
              <a:rPr kumimoji="0" lang="en-US" altLang="zh-CN" sz="1700" b="0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Arial"/>
                <a:sym typeface="Arial"/>
              </a:rPr>
              <a:t> and that has helped </a:t>
            </a:r>
            <a:r>
              <a:rPr kumimoji="0" lang="en-US" altLang="zh-CN" sz="1700" b="1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Arial"/>
                <a:sym typeface="Arial"/>
              </a:rPr>
              <a:t>mitigate my stress</a:t>
            </a:r>
            <a:r>
              <a:rPr kumimoji="0" lang="en-US" altLang="zh-CN" sz="1700" b="0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Arial"/>
                <a:sym typeface="Arial"/>
              </a:rPr>
              <a:t> and </a:t>
            </a:r>
            <a:r>
              <a:rPr kumimoji="0" lang="en-US" altLang="zh-CN" sz="1700" b="1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Arial"/>
                <a:sym typeface="Arial"/>
              </a:rPr>
              <a:t>motivate</a:t>
            </a:r>
            <a:r>
              <a:rPr kumimoji="0" lang="en-US" altLang="zh-CN" sz="1700" b="0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Arial"/>
                <a:sym typeface="Arial"/>
              </a:rPr>
              <a:t> me.”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6454D"/>
              </a:solidFill>
              <a:effectLst/>
              <a:uLnTx/>
              <a:uFillTx/>
              <a:latin typeface="General Sans" pitchFamily="2" charset="77"/>
              <a:ea typeface="+mn-ea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DD6678-5423-E158-E4EF-3A032EEE7024}"/>
              </a:ext>
            </a:extLst>
          </p:cNvPr>
          <p:cNvSpPr txBox="1"/>
          <p:nvPr/>
        </p:nvSpPr>
        <p:spPr>
          <a:xfrm>
            <a:off x="6273939" y="4431766"/>
            <a:ext cx="56429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1700" b="1" i="0" u="none" strike="noStrike" kern="0" cap="none" spc="0" normalizeH="0" baseline="0" noProof="0" dirty="0">
                <a:ln>
                  <a:noFill/>
                </a:ln>
                <a:solidFill>
                  <a:srgbClr val="06454D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Arial"/>
                <a:sym typeface="Arial"/>
              </a:rPr>
              <a:t>“Flourish really changed my mind about AI’s uses.”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06454D"/>
              </a:solidFill>
              <a:effectLst/>
              <a:uLnTx/>
              <a:uFillTx/>
              <a:latin typeface="General Sans" pitchFamily="2" charset="77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4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C0DE21-CD1B-7FEA-D6A7-3DDFD9574D5A}"/>
              </a:ext>
            </a:extLst>
          </p:cNvPr>
          <p:cNvSpPr txBox="1"/>
          <p:nvPr/>
        </p:nvSpPr>
        <p:spPr>
          <a:xfrm>
            <a:off x="757347" y="948868"/>
            <a:ext cx="7533258" cy="63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C7940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Step 1: Download the Flourish app</a:t>
            </a:r>
          </a:p>
        </p:txBody>
      </p:sp>
      <p:sp>
        <p:nvSpPr>
          <p:cNvPr id="2" name="Google Shape;119;p2">
            <a:extLst>
              <a:ext uri="{FF2B5EF4-FFF2-40B4-BE49-F238E27FC236}">
                <a16:creationId xmlns:a16="http://schemas.microsoft.com/office/drawing/2014/main" id="{97FF057A-3369-7FA6-3A03-9A9CB0E70D54}"/>
              </a:ext>
            </a:extLst>
          </p:cNvPr>
          <p:cNvSpPr txBox="1"/>
          <p:nvPr/>
        </p:nvSpPr>
        <p:spPr>
          <a:xfrm>
            <a:off x="757347" y="1874199"/>
            <a:ext cx="7243653" cy="451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r>
              <a:rPr lang="en-US" sz="2000" b="1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Flourish is an evidence-based </a:t>
            </a:r>
            <a:r>
              <a:rPr lang="en-US" sz="2000" b="1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app for mental and </a:t>
            </a:r>
            <a:r>
              <a:rPr lang="en-US" sz="2000" b="1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emotional health, stress management, and habit building (</a:t>
            </a:r>
            <a:r>
              <a:rPr lang="en-US" sz="2000" b="1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a.k.a. “</a:t>
            </a:r>
            <a:r>
              <a:rPr lang="en-US" sz="2000" b="1" u="none" strike="noStrike" cap="none" dirty="0">
                <a:solidFill>
                  <a:srgbClr val="FC794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Duolingo for Happiness</a:t>
            </a:r>
            <a:r>
              <a:rPr lang="en-US" sz="2000" b="1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”)</a:t>
            </a:r>
            <a:endParaRPr sz="2000" b="1" dirty="0">
              <a:solidFill>
                <a:srgbClr val="295660"/>
              </a:solidFill>
              <a:latin typeface="General Sans" pitchFamily="2" charset="77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endParaRPr sz="1000" i="0" u="none" strike="noStrike" cap="none" dirty="0">
              <a:solidFill>
                <a:srgbClr val="295660"/>
              </a:solidFill>
              <a:latin typeface="General Sans" pitchFamily="2" charset="77"/>
              <a:ea typeface="Open Sans"/>
              <a:cs typeface="Open Sans"/>
              <a:sym typeface="Open Sans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✨ Created by Flourish Science, a public benefit corporation founded by psychologists to solve “</a:t>
            </a:r>
            <a:r>
              <a:rPr lang="en-US" sz="1800" b="1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the last mile problem of science</a:t>
            </a: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.” </a:t>
            </a: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✨ Grounded in </a:t>
            </a:r>
            <a:r>
              <a:rPr lang="en-US" sz="1800" b="1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positive psychology </a:t>
            </a: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and </a:t>
            </a:r>
            <a:r>
              <a:rPr lang="en-US" sz="1800" b="1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affective science</a:t>
            </a: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. </a:t>
            </a: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✨ </a:t>
            </a:r>
            <a:r>
              <a:rPr 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Innovative integration </a:t>
            </a: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with cutting-edge </a:t>
            </a:r>
            <a:r>
              <a:rPr lang="en-US" sz="1800" b="1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AI technologies</a:t>
            </a: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.</a:t>
            </a: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✨ </a:t>
            </a:r>
            <a:r>
              <a:rPr lang="en-US" sz="1800" b="1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Private and secure</a:t>
            </a:r>
            <a:r>
              <a:rPr lang="en-US" b="1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(end-to-end encryption, HIPAA-compliant).</a:t>
            </a:r>
            <a:endParaRPr lang="en-US" sz="1800" dirty="0">
              <a:solidFill>
                <a:srgbClr val="295660"/>
              </a:solidFill>
              <a:latin typeface="General Sans" pitchFamily="2" charset="77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✨ </a:t>
            </a:r>
            <a:r>
              <a:rPr 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Get personalized i</a:t>
            </a: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nspiration and support, </a:t>
            </a:r>
            <a:r>
              <a:rPr lang="en-US" sz="1800" b="1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24/7</a:t>
            </a:r>
            <a:r>
              <a:rPr 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!</a:t>
            </a: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endParaRPr lang="en-US" sz="500" i="0" u="none" strike="noStrike" cap="none" dirty="0">
              <a:solidFill>
                <a:srgbClr val="295660"/>
              </a:solidFill>
              <a:latin typeface="General Sans" pitchFamily="2" charset="77"/>
              <a:ea typeface="Open Sans"/>
              <a:cs typeface="Open Sans"/>
              <a:sym typeface="Open Sans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sz="1400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P.S.: </a:t>
            </a:r>
            <a:r>
              <a:rPr lang="en-US" sz="14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The founders and scientific advisors of Flourish have worked at Stanford</a:t>
            </a:r>
            <a:r>
              <a:rPr lang="en-US" sz="1400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, </a:t>
            </a:r>
            <a:r>
              <a:rPr lang="en-US" sz="14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Harvar</a:t>
            </a:r>
            <a:r>
              <a:rPr lang="en-US" sz="1400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d,</a:t>
            </a:r>
            <a:r>
              <a:rPr lang="en-US" sz="14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UC Berkeley, Brown</a:t>
            </a:r>
            <a:r>
              <a:rPr lang="en-US" sz="1400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, UChicago, and </a:t>
            </a:r>
            <a:r>
              <a:rPr lang="en-US" sz="14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NYU. Learn more about them </a:t>
            </a:r>
            <a:r>
              <a:rPr lang="en-US" sz="14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  <a:hlinkClick r:id="rId3"/>
              </a:rPr>
              <a:t>HERE</a:t>
            </a:r>
            <a:r>
              <a:rPr lang="en-US" sz="14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(</a:t>
            </a:r>
            <a:r>
              <a:rPr lang="en-US" sz="1400" dirty="0" err="1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myflourish.ai</a:t>
            </a:r>
            <a:r>
              <a:rPr lang="en-US" sz="1400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).</a:t>
            </a:r>
            <a:endParaRPr sz="1400" i="0" u="none" strike="noStrike" cap="none" dirty="0">
              <a:solidFill>
                <a:srgbClr val="295660"/>
              </a:solidFill>
              <a:latin typeface="General Sans" pitchFamily="2" charset="77"/>
              <a:ea typeface="Open Sans"/>
              <a:cs typeface="Open Sans"/>
              <a:sym typeface="Open Sans"/>
            </a:endParaRPr>
          </a:p>
        </p:txBody>
      </p:sp>
      <p:pic>
        <p:nvPicPr>
          <p:cNvPr id="3" name="Google Shape;120;p2">
            <a:extLst>
              <a:ext uri="{FF2B5EF4-FFF2-40B4-BE49-F238E27FC236}">
                <a16:creationId xmlns:a16="http://schemas.microsoft.com/office/drawing/2014/main" id="{85EAF3D4-C9B9-1C40-DD96-6CF36BAFDAD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0605" y="486720"/>
            <a:ext cx="3279603" cy="6371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02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548CCE9D-9723-A9D1-4F06-6A2C779EC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26C5D3-72B8-C408-F894-F33BA4828F96}"/>
              </a:ext>
            </a:extLst>
          </p:cNvPr>
          <p:cNvSpPr txBox="1"/>
          <p:nvPr/>
        </p:nvSpPr>
        <p:spPr>
          <a:xfrm>
            <a:off x="757347" y="948868"/>
            <a:ext cx="7533258" cy="63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C7940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Step 2: Use the app</a:t>
            </a:r>
          </a:p>
        </p:txBody>
      </p:sp>
      <p:sp>
        <p:nvSpPr>
          <p:cNvPr id="2" name="Google Shape;119;p2">
            <a:extLst>
              <a:ext uri="{FF2B5EF4-FFF2-40B4-BE49-F238E27FC236}">
                <a16:creationId xmlns:a16="http://schemas.microsoft.com/office/drawing/2014/main" id="{C38EE37B-5B29-6E8A-E75A-B2F7320E88A0}"/>
              </a:ext>
            </a:extLst>
          </p:cNvPr>
          <p:cNvSpPr txBox="1"/>
          <p:nvPr/>
        </p:nvSpPr>
        <p:spPr>
          <a:xfrm>
            <a:off x="757347" y="1874199"/>
            <a:ext cx="7257941" cy="4034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r>
              <a:rPr lang="en-US" sz="2000" b="1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Use it however you like for 14 days, for example: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endParaRPr sz="1000" i="0" u="none" strike="noStrike" cap="none" dirty="0">
              <a:solidFill>
                <a:srgbClr val="295660"/>
              </a:solidFill>
              <a:latin typeface="General Sans" pitchFamily="2" charset="77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✨ </a:t>
            </a:r>
            <a:r>
              <a:rPr lang="en-US" sz="1800" b="1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Chat with Sunnie</a:t>
            </a: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, the science-based wellness coach, for inspirations</a:t>
            </a:r>
            <a:r>
              <a:rPr 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, knowledge,</a:t>
            </a: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advice—or just vent!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✨ </a:t>
            </a:r>
            <a:r>
              <a:rPr lang="en-US" sz="1800" b="1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Complete science-based activities </a:t>
            </a: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designed to reduce stress, find happiness, overcome procrastination, improve </a:t>
            </a:r>
            <a:r>
              <a:rPr 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productivity, </a:t>
            </a: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foster resilience, or build healthy habits.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✨ </a:t>
            </a:r>
            <a:r>
              <a:rPr 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Use the journal feature to c</a:t>
            </a: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reate your own </a:t>
            </a:r>
            <a:r>
              <a:rPr lang="en-US" b="1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M</a:t>
            </a:r>
            <a:r>
              <a:rPr lang="en-US" sz="1800" b="1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emory </a:t>
            </a:r>
            <a:r>
              <a:rPr lang="en-US" b="1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J</a:t>
            </a:r>
            <a:r>
              <a:rPr lang="en-US" sz="1800" b="1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ar</a:t>
            </a: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—like in the Pixar movie </a:t>
            </a:r>
            <a:r>
              <a:rPr lang="en-US" sz="1800" i="1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Inside Out</a:t>
            </a: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!</a:t>
            </a:r>
            <a:endParaRPr sz="1800" i="0" u="none" strike="noStrike" cap="none" dirty="0">
              <a:solidFill>
                <a:srgbClr val="295660"/>
              </a:solidFill>
              <a:latin typeface="General Sans" pitchFamily="2" charset="77"/>
              <a:ea typeface="Open Sans"/>
              <a:cs typeface="Open Sans"/>
              <a:sym typeface="Open Sans"/>
            </a:endParaRP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F27CBCEE-E70D-0E21-08E5-47608C7D9D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605" y="663847"/>
            <a:ext cx="3337326" cy="84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3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D3ABE4B7-FE9E-6223-60B7-4C973370D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D7D80D-E8D6-8193-8339-66D48DBB2E4B}"/>
              </a:ext>
            </a:extLst>
          </p:cNvPr>
          <p:cNvSpPr txBox="1"/>
          <p:nvPr/>
        </p:nvSpPr>
        <p:spPr>
          <a:xfrm>
            <a:off x="757347" y="948868"/>
            <a:ext cx="7533258" cy="63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altLang="zh-CN" sz="3200" b="1" dirty="0">
                <a:solidFill>
                  <a:srgbClr val="FC7940"/>
                </a:solidFill>
                <a:latin typeface="General Sans" pitchFamily="2" charset="77"/>
              </a:rPr>
              <a:t>Step 3: Reflect on your experience</a:t>
            </a:r>
          </a:p>
        </p:txBody>
      </p:sp>
      <p:sp>
        <p:nvSpPr>
          <p:cNvPr id="2" name="Google Shape;119;p2">
            <a:extLst>
              <a:ext uri="{FF2B5EF4-FFF2-40B4-BE49-F238E27FC236}">
                <a16:creationId xmlns:a16="http://schemas.microsoft.com/office/drawing/2014/main" id="{3A40CC9F-F66F-7F53-DBFA-0DB60DE5D390}"/>
              </a:ext>
            </a:extLst>
          </p:cNvPr>
          <p:cNvSpPr txBox="1"/>
          <p:nvPr/>
        </p:nvSpPr>
        <p:spPr>
          <a:xfrm>
            <a:off x="757347" y="1874199"/>
            <a:ext cx="7415103" cy="451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r>
              <a:rPr lang="en-US" sz="2000" b="1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At the end of the challenge, write a short reflection (1–2 pages, 12-pt, single-spaced) on your experience. You can use these reflection questions to get started:</a:t>
            </a:r>
            <a:endParaRPr lang="en-US" sz="1000" i="0" u="none" strike="noStrike" cap="none" dirty="0">
              <a:solidFill>
                <a:srgbClr val="295660"/>
              </a:solidFill>
              <a:latin typeface="General Sans" pitchFamily="2" charset="77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endParaRPr sz="1000" i="0" u="none" strike="noStrike" cap="none" dirty="0">
              <a:solidFill>
                <a:srgbClr val="295660"/>
              </a:solidFill>
              <a:latin typeface="General Sans" pitchFamily="2" charset="77"/>
              <a:ea typeface="Open Sans"/>
              <a:cs typeface="Open Sans"/>
              <a:sym typeface="Open Sans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sz="16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✨ How was your experience?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sz="16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✨ What did you learn from using the Flourish app?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sz="16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✨ Did anything surprise you about this experience? </a:t>
            </a: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r>
              <a:rPr lang="en-US" sz="16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✨ Were there any features that felt especially impactful or meaningful to you?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sz="16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✨ What do you think about the AI aspect of the Flourish app? </a:t>
            </a: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r>
              <a:rPr lang="en-US" sz="16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✨ </a:t>
            </a:r>
            <a:r>
              <a:rPr lang="en-US" sz="1600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Are there things you wish to change </a:t>
            </a:r>
            <a:r>
              <a:rPr lang="en-US" sz="16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to make the app more useful for you?</a:t>
            </a: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r>
              <a:rPr lang="en-US" sz="16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✨ Do you think this app would be a valuable wellness tool for students at [university]?</a:t>
            </a:r>
            <a:endParaRPr sz="1600" i="0" u="none" strike="noStrike" cap="none" dirty="0">
              <a:solidFill>
                <a:srgbClr val="295660"/>
              </a:solidFill>
              <a:latin typeface="General Sans" pitchFamily="2" charset="77"/>
              <a:ea typeface="Open Sans"/>
              <a:cs typeface="Open Sans"/>
              <a:sym typeface="Open Sans"/>
            </a:endParaRPr>
          </a:p>
        </p:txBody>
      </p:sp>
      <p:pic>
        <p:nvPicPr>
          <p:cNvPr id="3" name="Google Shape;120;p2">
            <a:extLst>
              <a:ext uri="{FF2B5EF4-FFF2-40B4-BE49-F238E27FC236}">
                <a16:creationId xmlns:a16="http://schemas.microsoft.com/office/drawing/2014/main" id="{093C06B0-0005-DF18-FFF3-126BB52821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0605" y="486720"/>
            <a:ext cx="3279603" cy="6371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12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F433FA4E-3E08-8AEA-2E6D-C36D141B4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3D9032-0F74-4B97-EC86-52355981A435}"/>
              </a:ext>
            </a:extLst>
          </p:cNvPr>
          <p:cNvSpPr txBox="1"/>
          <p:nvPr/>
        </p:nvSpPr>
        <p:spPr>
          <a:xfrm>
            <a:off x="757347" y="948868"/>
            <a:ext cx="7533258" cy="63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C7940"/>
                </a:solidFill>
                <a:effectLst/>
                <a:uLnTx/>
                <a:uFillTx/>
                <a:latin typeface="General Sans" pitchFamily="2" charset="77"/>
                <a:ea typeface="等线" panose="02010600030101010101" pitchFamily="2" charset="-122"/>
                <a:cs typeface="+mn-cs"/>
              </a:rPr>
              <a:t>Step 4: Submit</a:t>
            </a:r>
            <a:r>
              <a:rPr lang="en-US" altLang="zh-CN" sz="3200" b="1" dirty="0">
                <a:solidFill>
                  <a:srgbClr val="FC7940"/>
                </a:solidFill>
                <a:latin typeface="General Sans" pitchFamily="2" charset="77"/>
                <a:ea typeface="等线" panose="02010600030101010101" pitchFamily="2" charset="-122"/>
              </a:rPr>
              <a:t> proof</a:t>
            </a:r>
            <a:r>
              <a:rPr lang="zh-CN" altLang="en-US" sz="3200" b="1" dirty="0">
                <a:solidFill>
                  <a:srgbClr val="FC7940"/>
                </a:solidFill>
                <a:latin typeface="General Sans" pitchFamily="2" charset="77"/>
                <a:ea typeface="等线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C7940"/>
                </a:solidFill>
                <a:latin typeface="General Sans" pitchFamily="2" charset="77"/>
                <a:ea typeface="等线" panose="02010600030101010101" pitchFamily="2" charset="-122"/>
              </a:rPr>
              <a:t>of</a:t>
            </a:r>
            <a:r>
              <a:rPr lang="zh-CN" altLang="en-US" sz="3200" b="1" dirty="0">
                <a:solidFill>
                  <a:srgbClr val="FC7940"/>
                </a:solidFill>
                <a:latin typeface="General Sans" pitchFamily="2" charset="77"/>
                <a:ea typeface="等线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C7940"/>
                </a:solidFill>
                <a:latin typeface="General Sans" pitchFamily="2" charset="77"/>
                <a:ea typeface="等线" panose="02010600030101010101" pitchFamily="2" charset="-122"/>
              </a:rPr>
              <a:t>completion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C7940"/>
              </a:solidFill>
              <a:effectLst/>
              <a:uLnTx/>
              <a:uFillTx/>
              <a:latin typeface="General Sans" pitchFamily="2" charset="77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Google Shape;119;p2">
            <a:extLst>
              <a:ext uri="{FF2B5EF4-FFF2-40B4-BE49-F238E27FC236}">
                <a16:creationId xmlns:a16="http://schemas.microsoft.com/office/drawing/2014/main" id="{1E010341-DDB9-FC0F-FB1A-47BF8681D979}"/>
              </a:ext>
            </a:extLst>
          </p:cNvPr>
          <p:cNvSpPr txBox="1"/>
          <p:nvPr/>
        </p:nvSpPr>
        <p:spPr>
          <a:xfrm>
            <a:off x="757347" y="1874199"/>
            <a:ext cx="7429391" cy="4034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r>
              <a:rPr lang="en-US" sz="2000" b="1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To get that:</a:t>
            </a:r>
            <a:endParaRPr sz="1000" i="0" u="none" strike="noStrike" cap="none" dirty="0">
              <a:solidFill>
                <a:srgbClr val="295660"/>
              </a:solidFill>
              <a:latin typeface="General Sans" pitchFamily="2" charset="77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✨ </a:t>
            </a:r>
            <a:r>
              <a:rPr lang="en-US" altLang="zh-CN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C</a:t>
            </a:r>
            <a:r>
              <a:rPr 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lick on the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day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tracker</a:t>
            </a:r>
            <a:r>
              <a:rPr 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on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the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homepage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of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the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Flourish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app,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then</a:t>
            </a:r>
            <a:endParaRPr lang="en-US" dirty="0">
              <a:solidFill>
                <a:srgbClr val="295660"/>
              </a:solidFill>
              <a:latin typeface="General Sans" pitchFamily="2" charset="77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✨ </a:t>
            </a:r>
            <a:r>
              <a:rPr lang="en-US" altLang="zh-CN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C</a:t>
            </a:r>
            <a:r>
              <a:rPr 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lick on the paper plan to download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a</a:t>
            </a:r>
            <a:r>
              <a:rPr 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photo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r>
              <a:rPr 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✨</a:t>
            </a:r>
            <a:r>
              <a:rPr lang="zh-CN" altLang="en-US" sz="1800" i="0" u="none" strike="noStrike" cap="none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Include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the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photo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in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your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essay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(and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feel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free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to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share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with</a:t>
            </a:r>
            <a:r>
              <a:rPr lang="zh-CN" altLang="en-US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altLang="zh-CN" dirty="0">
                <a:solidFill>
                  <a:srgbClr val="295660"/>
                </a:solidFill>
                <a:latin typeface="General Sans" pitchFamily="2" charset="77"/>
                <a:ea typeface="Open Sans"/>
                <a:cs typeface="Open Sans"/>
                <a:sym typeface="Open Sans"/>
              </a:rPr>
              <a:t>friends!)</a:t>
            </a:r>
            <a:endParaRPr lang="en-US" dirty="0">
              <a:solidFill>
                <a:srgbClr val="295660"/>
              </a:solidFill>
              <a:latin typeface="General Sans" pitchFamily="2" charset="77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ExtraBold"/>
              <a:buNone/>
            </a:pPr>
            <a:endParaRPr lang="en-US" sz="1800" i="0" u="none" strike="noStrike" cap="none" dirty="0">
              <a:solidFill>
                <a:srgbClr val="295660"/>
              </a:solidFill>
              <a:latin typeface="General Sans" pitchFamily="2" charset="77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3" descr="A screenshot of a calendar&#10;&#10;AI-generated content may be incorrect.">
            <a:extLst>
              <a:ext uri="{FF2B5EF4-FFF2-40B4-BE49-F238E27FC236}">
                <a16:creationId xmlns:a16="http://schemas.microsoft.com/office/drawing/2014/main" id="{800E502D-218F-DE04-2B89-D985188DC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561" y="1263922"/>
            <a:ext cx="3361092" cy="4034934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C6B3423F-038F-3298-6E89-13D1369E2A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686" y="3562324"/>
            <a:ext cx="2322169" cy="3024214"/>
          </a:xfrm>
          <a:prstGeom prst="rect">
            <a:avLst/>
          </a:prstGeom>
        </p:spPr>
      </p:pic>
      <p:pic>
        <p:nvPicPr>
          <p:cNvPr id="10" name="Picture 9" descr="A screenshot of a calendar&#10;&#10;AI-generated content may be incorrect.">
            <a:extLst>
              <a:ext uri="{FF2B5EF4-FFF2-40B4-BE49-F238E27FC236}">
                <a16:creationId xmlns:a16="http://schemas.microsoft.com/office/drawing/2014/main" id="{9F551F48-E12A-2E4E-F142-2447872EE8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572" y="3562324"/>
            <a:ext cx="2323080" cy="3024214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707109A-AB70-2C87-D45F-E0B2EBA02663}"/>
              </a:ext>
            </a:extLst>
          </p:cNvPr>
          <p:cNvSpPr/>
          <p:nvPr/>
        </p:nvSpPr>
        <p:spPr>
          <a:xfrm>
            <a:off x="1366701" y="3781497"/>
            <a:ext cx="647837" cy="457200"/>
          </a:xfrm>
          <a:prstGeom prst="roundRect">
            <a:avLst/>
          </a:prstGeom>
          <a:noFill/>
          <a:ln w="57150">
            <a:solidFill>
              <a:srgbClr val="1571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7C51FC8-8FCE-A9F7-2C57-C4E69EAB93F3}"/>
              </a:ext>
            </a:extLst>
          </p:cNvPr>
          <p:cNvSpPr/>
          <p:nvPr/>
        </p:nvSpPr>
        <p:spPr>
          <a:xfrm>
            <a:off x="6586536" y="3786330"/>
            <a:ext cx="385252" cy="423791"/>
          </a:xfrm>
          <a:prstGeom prst="roundRect">
            <a:avLst/>
          </a:prstGeom>
          <a:noFill/>
          <a:ln w="57150">
            <a:solidFill>
              <a:srgbClr val="1571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CB10244-BC6B-DBFC-2415-9B37679B721E}"/>
              </a:ext>
            </a:extLst>
          </p:cNvPr>
          <p:cNvSpPr/>
          <p:nvPr/>
        </p:nvSpPr>
        <p:spPr>
          <a:xfrm>
            <a:off x="4014133" y="3802348"/>
            <a:ext cx="533910" cy="407773"/>
          </a:xfrm>
          <a:prstGeom prst="rightArrow">
            <a:avLst/>
          </a:prstGeom>
          <a:solidFill>
            <a:srgbClr val="157180"/>
          </a:solidFill>
          <a:ln>
            <a:solidFill>
              <a:srgbClr val="1571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71E3DC8F-BF39-4E62-714A-2365CCFB33B3}"/>
              </a:ext>
            </a:extLst>
          </p:cNvPr>
          <p:cNvSpPr/>
          <p:nvPr/>
        </p:nvSpPr>
        <p:spPr>
          <a:xfrm>
            <a:off x="7158181" y="3781497"/>
            <a:ext cx="533910" cy="407773"/>
          </a:xfrm>
          <a:prstGeom prst="rightArrow">
            <a:avLst/>
          </a:prstGeom>
          <a:solidFill>
            <a:srgbClr val="157180"/>
          </a:solidFill>
          <a:ln>
            <a:solidFill>
              <a:srgbClr val="1571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4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1164</Words>
  <Application>Microsoft Macintosh PowerPoint</Application>
  <PresentationFormat>Widescreen</PresentationFormat>
  <Paragraphs>97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Calibri Light</vt:lpstr>
      <vt:lpstr>Fira Sans</vt:lpstr>
      <vt:lpstr>General Sans</vt:lpstr>
      <vt:lpstr>Gill Sans MT</vt:lpstr>
      <vt:lpstr>Open Sans ExtraBold</vt:lpstr>
      <vt:lpstr>Playfair Display Black</vt:lpstr>
      <vt:lpstr>Rockwell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 Cachia</dc:creator>
  <cp:lastModifiedBy>Xuan Zhao</cp:lastModifiedBy>
  <cp:revision>12</cp:revision>
  <dcterms:created xsi:type="dcterms:W3CDTF">2025-01-17T21:37:46Z</dcterms:created>
  <dcterms:modified xsi:type="dcterms:W3CDTF">2025-04-02T19:16:03Z</dcterms:modified>
</cp:coreProperties>
</file>