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1" r:id="rId5"/>
    <p:sldId id="262" r:id="rId6"/>
    <p:sldId id="264" r:id="rId7"/>
    <p:sldId id="273" r:id="rId8"/>
    <p:sldId id="265" r:id="rId9"/>
    <p:sldId id="266" r:id="rId10"/>
    <p:sldId id="263" r:id="rId11"/>
    <p:sldId id="267" r:id="rId12"/>
    <p:sldId id="278" r:id="rId13"/>
    <p:sldId id="270" r:id="rId14"/>
    <p:sldId id="269" r:id="rId15"/>
    <p:sldId id="271" r:id="rId16"/>
    <p:sldId id="272" r:id="rId17"/>
    <p:sldId id="274" r:id="rId18"/>
    <p:sldId id="276" r:id="rId19"/>
    <p:sldId id="275" r:id="rId20"/>
    <p:sldId id="277" r:id="rId21"/>
  </p:sldIdLst>
  <p:sldSz cx="12192000" cy="6858000"/>
  <p:notesSz cx="6858000" cy="91440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285EAE-891F-403B-AFF2-1F9509909E3F}" v="4" dt="2025-10-27T11:47:27.5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3" d="100"/>
          <a:sy n="93" d="100"/>
        </p:scale>
        <p:origin x="649" y="7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ian Klesse" userId="a85dcb19-c1a8-4387-bd19-e7187094b4c1" providerId="ADAL" clId="{53285EAE-891F-403B-AFF2-1F9509909E3F}"/>
    <pc:docChg chg="modSld">
      <pc:chgData name="Christian Klesse" userId="a85dcb19-c1a8-4387-bd19-e7187094b4c1" providerId="ADAL" clId="{53285EAE-891F-403B-AFF2-1F9509909E3F}" dt="2025-10-27T11:48:26.466" v="9" actId="20577"/>
      <pc:docMkLst>
        <pc:docMk/>
      </pc:docMkLst>
      <pc:sldChg chg="modSp mod">
        <pc:chgData name="Christian Klesse" userId="a85dcb19-c1a8-4387-bd19-e7187094b4c1" providerId="ADAL" clId="{53285EAE-891F-403B-AFF2-1F9509909E3F}" dt="2025-10-27T11:48:26.466" v="9" actId="20577"/>
        <pc:sldMkLst>
          <pc:docMk/>
          <pc:sldMk cId="241922342" sldId="277"/>
        </pc:sldMkLst>
        <pc:spChg chg="mod">
          <ac:chgData name="Christian Klesse" userId="a85dcb19-c1a8-4387-bd19-e7187094b4c1" providerId="ADAL" clId="{53285EAE-891F-403B-AFF2-1F9509909E3F}" dt="2025-10-27T11:48:26.466" v="9" actId="20577"/>
          <ac:spMkLst>
            <pc:docMk/>
            <pc:sldMk cId="241922342" sldId="277"/>
            <ac:spMk id="3" creationId="{DA0A0407-0002-6FFB-96AB-38F7788838D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3585C-51B4-A4DE-FBA4-21760B8F7BE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53FFD94-A8AC-D537-0B89-A61C983B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2003A8C-EBEF-C852-73F4-980DBC89C0EC}"/>
              </a:ext>
            </a:extLst>
          </p:cNvPr>
          <p:cNvSpPr>
            <a:spLocks noGrp="1"/>
          </p:cNvSpPr>
          <p:nvPr>
            <p:ph type="dt" sz="half" idx="10"/>
          </p:nvPr>
        </p:nvSpPr>
        <p:spPr/>
        <p:txBody>
          <a:bodyPr/>
          <a:lstStyle/>
          <a:p>
            <a:fld id="{45110C90-D2E0-4465-9ABE-D16DDE97325C}" type="datetimeFigureOut">
              <a:rPr lang="en-GB" smtClean="0"/>
              <a:t>27/10/2025</a:t>
            </a:fld>
            <a:endParaRPr lang="en-GB"/>
          </a:p>
        </p:txBody>
      </p:sp>
      <p:sp>
        <p:nvSpPr>
          <p:cNvPr id="5" name="Footer Placeholder 4">
            <a:extLst>
              <a:ext uri="{FF2B5EF4-FFF2-40B4-BE49-F238E27FC236}">
                <a16:creationId xmlns:a16="http://schemas.microsoft.com/office/drawing/2014/main" id="{2CE8EBA8-0BC5-0938-5EAD-9127537955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F87DDF2-F46F-E81E-3683-78E94CA86B9C}"/>
              </a:ext>
            </a:extLst>
          </p:cNvPr>
          <p:cNvSpPr>
            <a:spLocks noGrp="1"/>
          </p:cNvSpPr>
          <p:nvPr>
            <p:ph type="sldNum" sz="quarter" idx="12"/>
          </p:nvPr>
        </p:nvSpPr>
        <p:spPr/>
        <p:txBody>
          <a:bodyPr/>
          <a:lstStyle/>
          <a:p>
            <a:fld id="{C0459275-FD96-4161-982D-5B3491451091}" type="slidenum">
              <a:rPr lang="en-GB" smtClean="0"/>
              <a:t>‹#›</a:t>
            </a:fld>
            <a:endParaRPr lang="en-GB"/>
          </a:p>
        </p:txBody>
      </p:sp>
    </p:spTree>
    <p:extLst>
      <p:ext uri="{BB962C8B-B14F-4D97-AF65-F5344CB8AC3E}">
        <p14:creationId xmlns:p14="http://schemas.microsoft.com/office/powerpoint/2010/main" val="467223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10EA3-3505-7720-ECA6-86287B7D9BC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94B69C9-A9BB-513F-E9ED-0565694C4CE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55CE9D4-20B0-F5C8-4A46-F3309BD08783}"/>
              </a:ext>
            </a:extLst>
          </p:cNvPr>
          <p:cNvSpPr>
            <a:spLocks noGrp="1"/>
          </p:cNvSpPr>
          <p:nvPr>
            <p:ph type="dt" sz="half" idx="10"/>
          </p:nvPr>
        </p:nvSpPr>
        <p:spPr/>
        <p:txBody>
          <a:bodyPr/>
          <a:lstStyle/>
          <a:p>
            <a:fld id="{45110C90-D2E0-4465-9ABE-D16DDE97325C}" type="datetimeFigureOut">
              <a:rPr lang="en-GB" smtClean="0"/>
              <a:t>27/10/2025</a:t>
            </a:fld>
            <a:endParaRPr lang="en-GB"/>
          </a:p>
        </p:txBody>
      </p:sp>
      <p:sp>
        <p:nvSpPr>
          <p:cNvPr id="5" name="Footer Placeholder 4">
            <a:extLst>
              <a:ext uri="{FF2B5EF4-FFF2-40B4-BE49-F238E27FC236}">
                <a16:creationId xmlns:a16="http://schemas.microsoft.com/office/drawing/2014/main" id="{6A4FE954-9BAE-9686-9749-F1B433BA4A2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CB0688-5280-9372-42BC-566ADC9B040E}"/>
              </a:ext>
            </a:extLst>
          </p:cNvPr>
          <p:cNvSpPr>
            <a:spLocks noGrp="1"/>
          </p:cNvSpPr>
          <p:nvPr>
            <p:ph type="sldNum" sz="quarter" idx="12"/>
          </p:nvPr>
        </p:nvSpPr>
        <p:spPr/>
        <p:txBody>
          <a:bodyPr/>
          <a:lstStyle/>
          <a:p>
            <a:fld id="{C0459275-FD96-4161-982D-5B3491451091}" type="slidenum">
              <a:rPr lang="en-GB" smtClean="0"/>
              <a:t>‹#›</a:t>
            </a:fld>
            <a:endParaRPr lang="en-GB"/>
          </a:p>
        </p:txBody>
      </p:sp>
    </p:spTree>
    <p:extLst>
      <p:ext uri="{BB962C8B-B14F-4D97-AF65-F5344CB8AC3E}">
        <p14:creationId xmlns:p14="http://schemas.microsoft.com/office/powerpoint/2010/main" val="3124519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541540-B08B-2EC7-A2EF-50CB5D00F53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C905A86-D189-A532-51C9-C6BA0C0B844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69303E5-884F-05F3-E0FD-44069B84D517}"/>
              </a:ext>
            </a:extLst>
          </p:cNvPr>
          <p:cNvSpPr>
            <a:spLocks noGrp="1"/>
          </p:cNvSpPr>
          <p:nvPr>
            <p:ph type="dt" sz="half" idx="10"/>
          </p:nvPr>
        </p:nvSpPr>
        <p:spPr/>
        <p:txBody>
          <a:bodyPr/>
          <a:lstStyle/>
          <a:p>
            <a:fld id="{45110C90-D2E0-4465-9ABE-D16DDE97325C}" type="datetimeFigureOut">
              <a:rPr lang="en-GB" smtClean="0"/>
              <a:t>27/10/2025</a:t>
            </a:fld>
            <a:endParaRPr lang="en-GB"/>
          </a:p>
        </p:txBody>
      </p:sp>
      <p:sp>
        <p:nvSpPr>
          <p:cNvPr id="5" name="Footer Placeholder 4">
            <a:extLst>
              <a:ext uri="{FF2B5EF4-FFF2-40B4-BE49-F238E27FC236}">
                <a16:creationId xmlns:a16="http://schemas.microsoft.com/office/drawing/2014/main" id="{84E5278C-2F49-7097-56B8-5C1786BBB2E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7F623D-2296-F6E3-8C23-11CF80CD9575}"/>
              </a:ext>
            </a:extLst>
          </p:cNvPr>
          <p:cNvSpPr>
            <a:spLocks noGrp="1"/>
          </p:cNvSpPr>
          <p:nvPr>
            <p:ph type="sldNum" sz="quarter" idx="12"/>
          </p:nvPr>
        </p:nvSpPr>
        <p:spPr/>
        <p:txBody>
          <a:bodyPr/>
          <a:lstStyle/>
          <a:p>
            <a:fld id="{C0459275-FD96-4161-982D-5B3491451091}" type="slidenum">
              <a:rPr lang="en-GB" smtClean="0"/>
              <a:t>‹#›</a:t>
            </a:fld>
            <a:endParaRPr lang="en-GB"/>
          </a:p>
        </p:txBody>
      </p:sp>
    </p:spTree>
    <p:extLst>
      <p:ext uri="{BB962C8B-B14F-4D97-AF65-F5344CB8AC3E}">
        <p14:creationId xmlns:p14="http://schemas.microsoft.com/office/powerpoint/2010/main" val="2537398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6E428-9CB3-0BF4-5D64-AA3705153CD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1CE957-DA37-6539-E464-753C7C640B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BB5920B-F9FC-6B8C-FA64-E8B0FEF8DC16}"/>
              </a:ext>
            </a:extLst>
          </p:cNvPr>
          <p:cNvSpPr>
            <a:spLocks noGrp="1"/>
          </p:cNvSpPr>
          <p:nvPr>
            <p:ph type="dt" sz="half" idx="10"/>
          </p:nvPr>
        </p:nvSpPr>
        <p:spPr/>
        <p:txBody>
          <a:bodyPr/>
          <a:lstStyle/>
          <a:p>
            <a:fld id="{45110C90-D2E0-4465-9ABE-D16DDE97325C}" type="datetimeFigureOut">
              <a:rPr lang="en-GB" smtClean="0"/>
              <a:t>27/10/2025</a:t>
            </a:fld>
            <a:endParaRPr lang="en-GB"/>
          </a:p>
        </p:txBody>
      </p:sp>
      <p:sp>
        <p:nvSpPr>
          <p:cNvPr id="5" name="Footer Placeholder 4">
            <a:extLst>
              <a:ext uri="{FF2B5EF4-FFF2-40B4-BE49-F238E27FC236}">
                <a16:creationId xmlns:a16="http://schemas.microsoft.com/office/drawing/2014/main" id="{AD18485A-BC27-76DF-5CAE-B983FC1144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ED4BE78-F341-881C-95BC-2D7BB6891D0F}"/>
              </a:ext>
            </a:extLst>
          </p:cNvPr>
          <p:cNvSpPr>
            <a:spLocks noGrp="1"/>
          </p:cNvSpPr>
          <p:nvPr>
            <p:ph type="sldNum" sz="quarter" idx="12"/>
          </p:nvPr>
        </p:nvSpPr>
        <p:spPr/>
        <p:txBody>
          <a:bodyPr/>
          <a:lstStyle/>
          <a:p>
            <a:fld id="{C0459275-FD96-4161-982D-5B3491451091}" type="slidenum">
              <a:rPr lang="en-GB" smtClean="0"/>
              <a:t>‹#›</a:t>
            </a:fld>
            <a:endParaRPr lang="en-GB"/>
          </a:p>
        </p:txBody>
      </p:sp>
    </p:spTree>
    <p:extLst>
      <p:ext uri="{BB962C8B-B14F-4D97-AF65-F5344CB8AC3E}">
        <p14:creationId xmlns:p14="http://schemas.microsoft.com/office/powerpoint/2010/main" val="645450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86B3F-C710-2DB4-C0D2-AB4CF22CE7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F941927-7042-D097-4ADA-F67CC740A14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44226C-CDA3-10C2-FFA1-F46C1C769FD5}"/>
              </a:ext>
            </a:extLst>
          </p:cNvPr>
          <p:cNvSpPr>
            <a:spLocks noGrp="1"/>
          </p:cNvSpPr>
          <p:nvPr>
            <p:ph type="dt" sz="half" idx="10"/>
          </p:nvPr>
        </p:nvSpPr>
        <p:spPr/>
        <p:txBody>
          <a:bodyPr/>
          <a:lstStyle/>
          <a:p>
            <a:fld id="{45110C90-D2E0-4465-9ABE-D16DDE97325C}" type="datetimeFigureOut">
              <a:rPr lang="en-GB" smtClean="0"/>
              <a:t>27/10/2025</a:t>
            </a:fld>
            <a:endParaRPr lang="en-GB"/>
          </a:p>
        </p:txBody>
      </p:sp>
      <p:sp>
        <p:nvSpPr>
          <p:cNvPr id="5" name="Footer Placeholder 4">
            <a:extLst>
              <a:ext uri="{FF2B5EF4-FFF2-40B4-BE49-F238E27FC236}">
                <a16:creationId xmlns:a16="http://schemas.microsoft.com/office/drawing/2014/main" id="{E5CC19C6-EA9F-BC88-3328-FDEEBC9C20B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45B6638-19A7-ED57-EA0C-DE6443482B1D}"/>
              </a:ext>
            </a:extLst>
          </p:cNvPr>
          <p:cNvSpPr>
            <a:spLocks noGrp="1"/>
          </p:cNvSpPr>
          <p:nvPr>
            <p:ph type="sldNum" sz="quarter" idx="12"/>
          </p:nvPr>
        </p:nvSpPr>
        <p:spPr/>
        <p:txBody>
          <a:bodyPr/>
          <a:lstStyle/>
          <a:p>
            <a:fld id="{C0459275-FD96-4161-982D-5B3491451091}" type="slidenum">
              <a:rPr lang="en-GB" smtClean="0"/>
              <a:t>‹#›</a:t>
            </a:fld>
            <a:endParaRPr lang="en-GB"/>
          </a:p>
        </p:txBody>
      </p:sp>
    </p:spTree>
    <p:extLst>
      <p:ext uri="{BB962C8B-B14F-4D97-AF65-F5344CB8AC3E}">
        <p14:creationId xmlns:p14="http://schemas.microsoft.com/office/powerpoint/2010/main" val="2261430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B4483-6A42-C78A-3CC4-FCE5C2C505D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768E152-46B0-E4B8-DF4F-FDAA50C9055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DD5B063-DB0D-1C09-B89C-A4E77366DA6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FF4FAFC-22D0-049A-73B0-F014F2C2F367}"/>
              </a:ext>
            </a:extLst>
          </p:cNvPr>
          <p:cNvSpPr>
            <a:spLocks noGrp="1"/>
          </p:cNvSpPr>
          <p:nvPr>
            <p:ph type="dt" sz="half" idx="10"/>
          </p:nvPr>
        </p:nvSpPr>
        <p:spPr/>
        <p:txBody>
          <a:bodyPr/>
          <a:lstStyle/>
          <a:p>
            <a:fld id="{45110C90-D2E0-4465-9ABE-D16DDE97325C}" type="datetimeFigureOut">
              <a:rPr lang="en-GB" smtClean="0"/>
              <a:t>27/10/2025</a:t>
            </a:fld>
            <a:endParaRPr lang="en-GB"/>
          </a:p>
        </p:txBody>
      </p:sp>
      <p:sp>
        <p:nvSpPr>
          <p:cNvPr id="6" name="Footer Placeholder 5">
            <a:extLst>
              <a:ext uri="{FF2B5EF4-FFF2-40B4-BE49-F238E27FC236}">
                <a16:creationId xmlns:a16="http://schemas.microsoft.com/office/drawing/2014/main" id="{44269F9B-FABE-EE3D-E715-81253A469D6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DF37B80-9704-0FFE-B414-C322EE1DC4BB}"/>
              </a:ext>
            </a:extLst>
          </p:cNvPr>
          <p:cNvSpPr>
            <a:spLocks noGrp="1"/>
          </p:cNvSpPr>
          <p:nvPr>
            <p:ph type="sldNum" sz="quarter" idx="12"/>
          </p:nvPr>
        </p:nvSpPr>
        <p:spPr/>
        <p:txBody>
          <a:bodyPr/>
          <a:lstStyle/>
          <a:p>
            <a:fld id="{C0459275-FD96-4161-982D-5B3491451091}" type="slidenum">
              <a:rPr lang="en-GB" smtClean="0"/>
              <a:t>‹#›</a:t>
            </a:fld>
            <a:endParaRPr lang="en-GB"/>
          </a:p>
        </p:txBody>
      </p:sp>
    </p:spTree>
    <p:extLst>
      <p:ext uri="{BB962C8B-B14F-4D97-AF65-F5344CB8AC3E}">
        <p14:creationId xmlns:p14="http://schemas.microsoft.com/office/powerpoint/2010/main" val="1292403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96F3B-8B9C-9F98-DD71-7895E2E3D87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244F4D9-6CA6-9BB6-F87F-1D164F89DC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D221169-61CA-6CE1-19F3-EECA3722C13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B92DCD4-C211-FB9F-E86B-7F7523E125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D1C57B0-6079-B33A-E723-A10728B4FE6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B0359A9-BD81-AFB5-9E4E-80B6EA62CB24}"/>
              </a:ext>
            </a:extLst>
          </p:cNvPr>
          <p:cNvSpPr>
            <a:spLocks noGrp="1"/>
          </p:cNvSpPr>
          <p:nvPr>
            <p:ph type="dt" sz="half" idx="10"/>
          </p:nvPr>
        </p:nvSpPr>
        <p:spPr/>
        <p:txBody>
          <a:bodyPr/>
          <a:lstStyle/>
          <a:p>
            <a:fld id="{45110C90-D2E0-4465-9ABE-D16DDE97325C}" type="datetimeFigureOut">
              <a:rPr lang="en-GB" smtClean="0"/>
              <a:t>27/10/2025</a:t>
            </a:fld>
            <a:endParaRPr lang="en-GB"/>
          </a:p>
        </p:txBody>
      </p:sp>
      <p:sp>
        <p:nvSpPr>
          <p:cNvPr id="8" name="Footer Placeholder 7">
            <a:extLst>
              <a:ext uri="{FF2B5EF4-FFF2-40B4-BE49-F238E27FC236}">
                <a16:creationId xmlns:a16="http://schemas.microsoft.com/office/drawing/2014/main" id="{4490CE6D-F6D7-FEF5-73BB-5902477A0C1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2E8A23E-5156-E18A-3B20-DE6E862A9198}"/>
              </a:ext>
            </a:extLst>
          </p:cNvPr>
          <p:cNvSpPr>
            <a:spLocks noGrp="1"/>
          </p:cNvSpPr>
          <p:nvPr>
            <p:ph type="sldNum" sz="quarter" idx="12"/>
          </p:nvPr>
        </p:nvSpPr>
        <p:spPr/>
        <p:txBody>
          <a:bodyPr/>
          <a:lstStyle/>
          <a:p>
            <a:fld id="{C0459275-FD96-4161-982D-5B3491451091}" type="slidenum">
              <a:rPr lang="en-GB" smtClean="0"/>
              <a:t>‹#›</a:t>
            </a:fld>
            <a:endParaRPr lang="en-GB"/>
          </a:p>
        </p:txBody>
      </p:sp>
    </p:spTree>
    <p:extLst>
      <p:ext uri="{BB962C8B-B14F-4D97-AF65-F5344CB8AC3E}">
        <p14:creationId xmlns:p14="http://schemas.microsoft.com/office/powerpoint/2010/main" val="2609730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C8AFB-CACB-A749-07BD-4BE719B93A2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63EE049-347F-7CF5-35D7-98254F61AF23}"/>
              </a:ext>
            </a:extLst>
          </p:cNvPr>
          <p:cNvSpPr>
            <a:spLocks noGrp="1"/>
          </p:cNvSpPr>
          <p:nvPr>
            <p:ph type="dt" sz="half" idx="10"/>
          </p:nvPr>
        </p:nvSpPr>
        <p:spPr/>
        <p:txBody>
          <a:bodyPr/>
          <a:lstStyle/>
          <a:p>
            <a:fld id="{45110C90-D2E0-4465-9ABE-D16DDE97325C}" type="datetimeFigureOut">
              <a:rPr lang="en-GB" smtClean="0"/>
              <a:t>27/10/2025</a:t>
            </a:fld>
            <a:endParaRPr lang="en-GB"/>
          </a:p>
        </p:txBody>
      </p:sp>
      <p:sp>
        <p:nvSpPr>
          <p:cNvPr id="4" name="Footer Placeholder 3">
            <a:extLst>
              <a:ext uri="{FF2B5EF4-FFF2-40B4-BE49-F238E27FC236}">
                <a16:creationId xmlns:a16="http://schemas.microsoft.com/office/drawing/2014/main" id="{9B418161-DC8E-663D-776E-F479DDD29CA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B4549C6-2F18-F8EA-0069-CE4E673DC13F}"/>
              </a:ext>
            </a:extLst>
          </p:cNvPr>
          <p:cNvSpPr>
            <a:spLocks noGrp="1"/>
          </p:cNvSpPr>
          <p:nvPr>
            <p:ph type="sldNum" sz="quarter" idx="12"/>
          </p:nvPr>
        </p:nvSpPr>
        <p:spPr/>
        <p:txBody>
          <a:bodyPr/>
          <a:lstStyle/>
          <a:p>
            <a:fld id="{C0459275-FD96-4161-982D-5B3491451091}" type="slidenum">
              <a:rPr lang="en-GB" smtClean="0"/>
              <a:t>‹#›</a:t>
            </a:fld>
            <a:endParaRPr lang="en-GB"/>
          </a:p>
        </p:txBody>
      </p:sp>
    </p:spTree>
    <p:extLst>
      <p:ext uri="{BB962C8B-B14F-4D97-AF65-F5344CB8AC3E}">
        <p14:creationId xmlns:p14="http://schemas.microsoft.com/office/powerpoint/2010/main" val="2565681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0DDFF1-B170-D73A-0622-9A5FA05E4D00}"/>
              </a:ext>
            </a:extLst>
          </p:cNvPr>
          <p:cNvSpPr>
            <a:spLocks noGrp="1"/>
          </p:cNvSpPr>
          <p:nvPr>
            <p:ph type="dt" sz="half" idx="10"/>
          </p:nvPr>
        </p:nvSpPr>
        <p:spPr/>
        <p:txBody>
          <a:bodyPr/>
          <a:lstStyle/>
          <a:p>
            <a:fld id="{45110C90-D2E0-4465-9ABE-D16DDE97325C}" type="datetimeFigureOut">
              <a:rPr lang="en-GB" smtClean="0"/>
              <a:t>27/10/2025</a:t>
            </a:fld>
            <a:endParaRPr lang="en-GB"/>
          </a:p>
        </p:txBody>
      </p:sp>
      <p:sp>
        <p:nvSpPr>
          <p:cNvPr id="3" name="Footer Placeholder 2">
            <a:extLst>
              <a:ext uri="{FF2B5EF4-FFF2-40B4-BE49-F238E27FC236}">
                <a16:creationId xmlns:a16="http://schemas.microsoft.com/office/drawing/2014/main" id="{6E740393-B002-85E3-5A6C-E469C91AF7E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A18D16B-01F5-5776-C553-FB09A70BB849}"/>
              </a:ext>
            </a:extLst>
          </p:cNvPr>
          <p:cNvSpPr>
            <a:spLocks noGrp="1"/>
          </p:cNvSpPr>
          <p:nvPr>
            <p:ph type="sldNum" sz="quarter" idx="12"/>
          </p:nvPr>
        </p:nvSpPr>
        <p:spPr/>
        <p:txBody>
          <a:bodyPr/>
          <a:lstStyle/>
          <a:p>
            <a:fld id="{C0459275-FD96-4161-982D-5B3491451091}" type="slidenum">
              <a:rPr lang="en-GB" smtClean="0"/>
              <a:t>‹#›</a:t>
            </a:fld>
            <a:endParaRPr lang="en-GB"/>
          </a:p>
        </p:txBody>
      </p:sp>
    </p:spTree>
    <p:extLst>
      <p:ext uri="{BB962C8B-B14F-4D97-AF65-F5344CB8AC3E}">
        <p14:creationId xmlns:p14="http://schemas.microsoft.com/office/powerpoint/2010/main" val="2730536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18685-C472-32A6-E863-040650D11A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EF50348-C229-6662-23B2-318822859A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50AC4B4-B275-20A0-FA72-D978699E2D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3FCA79-B4FF-2FDA-C1FE-3F0A07B52252}"/>
              </a:ext>
            </a:extLst>
          </p:cNvPr>
          <p:cNvSpPr>
            <a:spLocks noGrp="1"/>
          </p:cNvSpPr>
          <p:nvPr>
            <p:ph type="dt" sz="half" idx="10"/>
          </p:nvPr>
        </p:nvSpPr>
        <p:spPr/>
        <p:txBody>
          <a:bodyPr/>
          <a:lstStyle/>
          <a:p>
            <a:fld id="{45110C90-D2E0-4465-9ABE-D16DDE97325C}" type="datetimeFigureOut">
              <a:rPr lang="en-GB" smtClean="0"/>
              <a:t>27/10/2025</a:t>
            </a:fld>
            <a:endParaRPr lang="en-GB"/>
          </a:p>
        </p:txBody>
      </p:sp>
      <p:sp>
        <p:nvSpPr>
          <p:cNvPr id="6" name="Footer Placeholder 5">
            <a:extLst>
              <a:ext uri="{FF2B5EF4-FFF2-40B4-BE49-F238E27FC236}">
                <a16:creationId xmlns:a16="http://schemas.microsoft.com/office/drawing/2014/main" id="{C4A56C57-4C0D-7504-52A0-B8A7C1C583F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1FCE063-7319-F86C-10A6-92040AFDAEAD}"/>
              </a:ext>
            </a:extLst>
          </p:cNvPr>
          <p:cNvSpPr>
            <a:spLocks noGrp="1"/>
          </p:cNvSpPr>
          <p:nvPr>
            <p:ph type="sldNum" sz="quarter" idx="12"/>
          </p:nvPr>
        </p:nvSpPr>
        <p:spPr/>
        <p:txBody>
          <a:bodyPr/>
          <a:lstStyle/>
          <a:p>
            <a:fld id="{C0459275-FD96-4161-982D-5B3491451091}" type="slidenum">
              <a:rPr lang="en-GB" smtClean="0"/>
              <a:t>‹#›</a:t>
            </a:fld>
            <a:endParaRPr lang="en-GB"/>
          </a:p>
        </p:txBody>
      </p:sp>
    </p:spTree>
    <p:extLst>
      <p:ext uri="{BB962C8B-B14F-4D97-AF65-F5344CB8AC3E}">
        <p14:creationId xmlns:p14="http://schemas.microsoft.com/office/powerpoint/2010/main" val="3811683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E452B-EF28-C9ED-A17E-3E2BAE9501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00FF99B-1555-594D-B593-D438AFF17E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C0B6FD2-9914-D484-1593-62FE164CBC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A6D9BC-E930-04FF-603F-FC3AEEC9BA56}"/>
              </a:ext>
            </a:extLst>
          </p:cNvPr>
          <p:cNvSpPr>
            <a:spLocks noGrp="1"/>
          </p:cNvSpPr>
          <p:nvPr>
            <p:ph type="dt" sz="half" idx="10"/>
          </p:nvPr>
        </p:nvSpPr>
        <p:spPr/>
        <p:txBody>
          <a:bodyPr/>
          <a:lstStyle/>
          <a:p>
            <a:fld id="{45110C90-D2E0-4465-9ABE-D16DDE97325C}" type="datetimeFigureOut">
              <a:rPr lang="en-GB" smtClean="0"/>
              <a:t>27/10/2025</a:t>
            </a:fld>
            <a:endParaRPr lang="en-GB"/>
          </a:p>
        </p:txBody>
      </p:sp>
      <p:sp>
        <p:nvSpPr>
          <p:cNvPr id="6" name="Footer Placeholder 5">
            <a:extLst>
              <a:ext uri="{FF2B5EF4-FFF2-40B4-BE49-F238E27FC236}">
                <a16:creationId xmlns:a16="http://schemas.microsoft.com/office/drawing/2014/main" id="{7E56B2ED-EFA9-4040-A488-E9A159C8BC8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C628122-D0F4-B386-66A5-819728B20457}"/>
              </a:ext>
            </a:extLst>
          </p:cNvPr>
          <p:cNvSpPr>
            <a:spLocks noGrp="1"/>
          </p:cNvSpPr>
          <p:nvPr>
            <p:ph type="sldNum" sz="quarter" idx="12"/>
          </p:nvPr>
        </p:nvSpPr>
        <p:spPr/>
        <p:txBody>
          <a:bodyPr/>
          <a:lstStyle/>
          <a:p>
            <a:fld id="{C0459275-FD96-4161-982D-5B3491451091}" type="slidenum">
              <a:rPr lang="en-GB" smtClean="0"/>
              <a:t>‹#›</a:t>
            </a:fld>
            <a:endParaRPr lang="en-GB"/>
          </a:p>
        </p:txBody>
      </p:sp>
    </p:spTree>
    <p:extLst>
      <p:ext uri="{BB962C8B-B14F-4D97-AF65-F5344CB8AC3E}">
        <p14:creationId xmlns:p14="http://schemas.microsoft.com/office/powerpoint/2010/main" val="757753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33CAB9-7D52-A77B-6950-70B6EF85EA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F959A13-13D9-B7CB-DFF0-BA7528256F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4871FF3-65B6-7358-D566-ACD2178CC4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5110C90-D2E0-4465-9ABE-D16DDE97325C}" type="datetimeFigureOut">
              <a:rPr lang="en-GB" smtClean="0"/>
              <a:t>27/10/2025</a:t>
            </a:fld>
            <a:endParaRPr lang="en-GB"/>
          </a:p>
        </p:txBody>
      </p:sp>
      <p:sp>
        <p:nvSpPr>
          <p:cNvPr id="5" name="Footer Placeholder 4">
            <a:extLst>
              <a:ext uri="{FF2B5EF4-FFF2-40B4-BE49-F238E27FC236}">
                <a16:creationId xmlns:a16="http://schemas.microsoft.com/office/drawing/2014/main" id="{1B3A2E79-CD9D-528E-4330-9AAED5DF14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25128443-C27C-7EAB-6385-C9FCB8C502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0459275-FD96-4161-982D-5B3491451091}" type="slidenum">
              <a:rPr lang="en-GB" smtClean="0"/>
              <a:t>‹#›</a:t>
            </a:fld>
            <a:endParaRPr lang="en-GB"/>
          </a:p>
        </p:txBody>
      </p:sp>
    </p:spTree>
    <p:extLst>
      <p:ext uri="{BB962C8B-B14F-4D97-AF65-F5344CB8AC3E}">
        <p14:creationId xmlns:p14="http://schemas.microsoft.com/office/powerpoint/2010/main" val="9488626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c.Klesse@mmu.ac.uk"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doi.org/10.1080/0966369X.2013.793656" TargetMode="External"/><Relationship Id="rId2" Type="http://schemas.openxmlformats.org/officeDocument/2006/relationships/hyperlink" Target="https://doi.org/10.14361/9783839458259" TargetMode="External"/><Relationship Id="rId1" Type="http://schemas.openxmlformats.org/officeDocument/2006/relationships/slideLayout" Target="../slideLayouts/slideLayout2.xml"/><Relationship Id="rId4" Type="http://schemas.openxmlformats.org/officeDocument/2006/relationships/hyperlink" Target="https://doi.org/10.1086/342914"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1033" name="Rectangle 1032">
            <a:extLst>
              <a:ext uri="{FF2B5EF4-FFF2-40B4-BE49-F238E27FC236}">
                <a16:creationId xmlns:a16="http://schemas.microsoft.com/office/drawing/2014/main" id="{362D44EE-C852-4460-B8B5-C4F2BC205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D1ACA7-0483-8AC3-1580-DEE7779088D1}"/>
              </a:ext>
            </a:extLst>
          </p:cNvPr>
          <p:cNvSpPr>
            <a:spLocks noGrp="1"/>
          </p:cNvSpPr>
          <p:nvPr>
            <p:ph type="ctrTitle"/>
          </p:nvPr>
        </p:nvSpPr>
        <p:spPr>
          <a:xfrm>
            <a:off x="6194716" y="739978"/>
            <a:ext cx="5334930" cy="3607904"/>
          </a:xfrm>
        </p:spPr>
        <p:txBody>
          <a:bodyPr>
            <a:noAutofit/>
          </a:bodyPr>
          <a:lstStyle/>
          <a:p>
            <a:r>
              <a:rPr lang="en-GB" sz="5400" b="1"/>
              <a:t>Bi+ Equal Conference</a:t>
            </a:r>
            <a:br>
              <a:rPr lang="en-GB" sz="5400" b="1"/>
            </a:br>
            <a:r>
              <a:rPr lang="en-GB" sz="5400"/>
              <a:t>20-22 Oct. 2025, Vilnius, Lithuania</a:t>
            </a:r>
            <a:endParaRPr lang="en-GB" sz="5400" dirty="0"/>
          </a:p>
        </p:txBody>
      </p:sp>
      <p:sp>
        <p:nvSpPr>
          <p:cNvPr id="3" name="Subtitle 2">
            <a:extLst>
              <a:ext uri="{FF2B5EF4-FFF2-40B4-BE49-F238E27FC236}">
                <a16:creationId xmlns:a16="http://schemas.microsoft.com/office/drawing/2014/main" id="{06EF11FB-D715-DAB4-7F97-49048BEE7F25}"/>
              </a:ext>
            </a:extLst>
          </p:cNvPr>
          <p:cNvSpPr>
            <a:spLocks noGrp="1"/>
          </p:cNvSpPr>
          <p:nvPr>
            <p:ph type="subTitle" idx="1"/>
          </p:nvPr>
        </p:nvSpPr>
        <p:spPr>
          <a:xfrm>
            <a:off x="6194715" y="4634753"/>
            <a:ext cx="5334931" cy="1390658"/>
          </a:xfrm>
        </p:spPr>
        <p:txBody>
          <a:bodyPr>
            <a:normAutofit lnSpcReduction="10000"/>
          </a:bodyPr>
          <a:lstStyle/>
          <a:p>
            <a:r>
              <a:rPr lang="en-GB"/>
              <a:t>Christian Klesse, Professor of the Sociology of Contemporary Intimacies Manchester Met, UK, </a:t>
            </a:r>
            <a:r>
              <a:rPr lang="en-GB">
                <a:hlinkClick r:id="rId2"/>
              </a:rPr>
              <a:t>c.Klesse@mmu.ac.uk</a:t>
            </a:r>
            <a:r>
              <a:rPr lang="en-GB"/>
              <a:t> </a:t>
            </a:r>
            <a:endParaRPr lang="en-GB" dirty="0"/>
          </a:p>
        </p:txBody>
      </p:sp>
      <p:sp>
        <p:nvSpPr>
          <p:cNvPr id="1035" name="Freeform: Shape 1034">
            <a:extLst>
              <a:ext uri="{FF2B5EF4-FFF2-40B4-BE49-F238E27FC236}">
                <a16:creationId xmlns:a16="http://schemas.microsoft.com/office/drawing/2014/main" id="{658970D8-8D1D-4B5C-894B-E871CC865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37" name="Freeform: Shape 1036">
            <a:extLst>
              <a:ext uri="{FF2B5EF4-FFF2-40B4-BE49-F238E27FC236}">
                <a16:creationId xmlns:a16="http://schemas.microsoft.com/office/drawing/2014/main" id="{F227E5B6-9132-43CA-B503-37A18562AD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49052"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039" name="Freeform: Shape 1038">
            <a:extLst>
              <a:ext uri="{FF2B5EF4-FFF2-40B4-BE49-F238E27FC236}">
                <a16:creationId xmlns:a16="http://schemas.microsoft.com/office/drawing/2014/main" id="{03C2051E-A88D-48E5-BACF-AAED178927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41" name="Freeform: Shape 1040">
            <a:extLst>
              <a:ext uri="{FF2B5EF4-FFF2-40B4-BE49-F238E27FC236}">
                <a16:creationId xmlns:a16="http://schemas.microsoft.com/office/drawing/2014/main" id="{7821A508-2985-4905-874A-527429BAA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1043" name="Freeform: Shape 1042">
            <a:extLst>
              <a:ext uri="{FF2B5EF4-FFF2-40B4-BE49-F238E27FC236}">
                <a16:creationId xmlns:a16="http://schemas.microsoft.com/office/drawing/2014/main" id="{D2929CB1-0E3C-4B2D-ADC5-0154FB33B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697761"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pic>
        <p:nvPicPr>
          <p:cNvPr id="1028" name="Picture 4" descr="Event Img">
            <a:extLst>
              <a:ext uri="{FF2B5EF4-FFF2-40B4-BE49-F238E27FC236}">
                <a16:creationId xmlns:a16="http://schemas.microsoft.com/office/drawing/2014/main" id="{176BE33A-DA9D-BC27-BD91-C5DB94732B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3" b="3"/>
          <a:stretch>
            <a:fillRect/>
          </a:stretch>
        </p:blipFill>
        <p:spPr bwMode="auto">
          <a:xfrm>
            <a:off x="631840" y="598720"/>
            <a:ext cx="5178249" cy="5178249"/>
          </a:xfrm>
          <a:custGeom>
            <a:avLst/>
            <a:gdLst/>
            <a:ahLst/>
            <a:cxnLst/>
            <a:rect l="l" t="t" r="r" b="b"/>
            <a:pathLst>
              <a:path w="3741748" h="3741748">
                <a:moveTo>
                  <a:pt x="1870874" y="0"/>
                </a:moveTo>
                <a:cubicBezTo>
                  <a:pt x="2904129" y="0"/>
                  <a:pt x="3741748" y="837619"/>
                  <a:pt x="3741748" y="1870874"/>
                </a:cubicBezTo>
                <a:cubicBezTo>
                  <a:pt x="3741748" y="2904129"/>
                  <a:pt x="2904129" y="3741748"/>
                  <a:pt x="1870874" y="3741748"/>
                </a:cubicBezTo>
                <a:cubicBezTo>
                  <a:pt x="837619" y="3741748"/>
                  <a:pt x="0" y="2904129"/>
                  <a:pt x="0" y="1870874"/>
                </a:cubicBezTo>
                <a:cubicBezTo>
                  <a:pt x="0" y="837619"/>
                  <a:pt x="837619" y="0"/>
                  <a:pt x="1870874" y="0"/>
                </a:cubicBezTo>
                <a:close/>
              </a:path>
            </a:pathLst>
          </a:custGeom>
          <a:noFill/>
          <a:extLst>
            <a:ext uri="{909E8E84-426E-40DD-AFC4-6F175D3DCCD1}">
              <a14:hiddenFill xmlns:a14="http://schemas.microsoft.com/office/drawing/2010/main">
                <a:solidFill>
                  <a:srgbClr val="FFFFFF"/>
                </a:solidFill>
              </a14:hiddenFill>
            </a:ext>
          </a:extLst>
        </p:spPr>
      </p:pic>
      <p:sp>
        <p:nvSpPr>
          <p:cNvPr id="1045" name="Freeform: Shape 1044">
            <a:extLst>
              <a:ext uri="{FF2B5EF4-FFF2-40B4-BE49-F238E27FC236}">
                <a16:creationId xmlns:a16="http://schemas.microsoft.com/office/drawing/2014/main" id="{5F2F0C84-BE8C-4DC2-A6D3-30349A801D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520513"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474541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a:extLst>
            <a:ext uri="{FF2B5EF4-FFF2-40B4-BE49-F238E27FC236}">
              <a16:creationId xmlns:a16="http://schemas.microsoft.com/office/drawing/2014/main" id="{8AC85411-F05B-D9FF-AFE3-C629F5B389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9080D4-A691-8328-71B5-4CBA6170E5ED}"/>
              </a:ext>
            </a:extLst>
          </p:cNvPr>
          <p:cNvSpPr>
            <a:spLocks noGrp="1"/>
          </p:cNvSpPr>
          <p:nvPr>
            <p:ph type="title"/>
          </p:nvPr>
        </p:nvSpPr>
        <p:spPr/>
        <p:txBody>
          <a:bodyPr/>
          <a:lstStyle/>
          <a:p>
            <a:r>
              <a:rPr lang="en-GB" sz="1800" dirty="0">
                <a:latin typeface="Aptos"/>
              </a:rPr>
              <a:t> </a:t>
            </a:r>
            <a:r>
              <a:rPr lang="en-GB" sz="5400" b="1" dirty="0">
                <a:latin typeface="Aptos"/>
              </a:rPr>
              <a:t>Question 7</a:t>
            </a:r>
          </a:p>
        </p:txBody>
      </p:sp>
      <p:sp>
        <p:nvSpPr>
          <p:cNvPr id="3" name="Content Placeholder 2">
            <a:extLst>
              <a:ext uri="{FF2B5EF4-FFF2-40B4-BE49-F238E27FC236}">
                <a16:creationId xmlns:a16="http://schemas.microsoft.com/office/drawing/2014/main" id="{9933D2E0-F34D-13FA-8E38-2303D0EA533C}"/>
              </a:ext>
            </a:extLst>
          </p:cNvPr>
          <p:cNvSpPr>
            <a:spLocks noGrp="1"/>
          </p:cNvSpPr>
          <p:nvPr>
            <p:ph idx="1"/>
          </p:nvPr>
        </p:nvSpPr>
        <p:spPr/>
        <p:txBody>
          <a:bodyPr vert="horz" lIns="91440" tIns="45720" rIns="91440" bIns="45720" rtlCol="0" anchor="t">
            <a:normAutofit/>
          </a:bodyPr>
          <a:lstStyle/>
          <a:p>
            <a:endParaRPr lang="en-GB" sz="6000" dirty="0">
              <a:ea typeface="+mn-lt"/>
              <a:cs typeface="+mn-lt"/>
            </a:endParaRPr>
          </a:p>
          <a:p>
            <a:r>
              <a:rPr lang="en-GB" sz="6000" dirty="0">
                <a:ea typeface="+mn-lt"/>
                <a:cs typeface="+mn-lt"/>
              </a:rPr>
              <a:t>What – if anything – are you </a:t>
            </a:r>
            <a:r>
              <a:rPr lang="en-GB" sz="6000" b="1" dirty="0">
                <a:ea typeface="+mn-lt"/>
                <a:cs typeface="+mn-lt"/>
              </a:rPr>
              <a:t>taking away </a:t>
            </a:r>
            <a:r>
              <a:rPr lang="en-GB" sz="6000" dirty="0">
                <a:ea typeface="+mn-lt"/>
                <a:cs typeface="+mn-lt"/>
              </a:rPr>
              <a:t>from this workshop?</a:t>
            </a:r>
            <a:r>
              <a:rPr lang="en-GB" sz="5400" dirty="0">
                <a:ea typeface="+mn-lt"/>
                <a:cs typeface="+mn-lt"/>
              </a:rPr>
              <a:t> </a:t>
            </a:r>
            <a:endParaRPr lang="en-GB"/>
          </a:p>
        </p:txBody>
      </p:sp>
    </p:spTree>
    <p:extLst>
      <p:ext uri="{BB962C8B-B14F-4D97-AF65-F5344CB8AC3E}">
        <p14:creationId xmlns:p14="http://schemas.microsoft.com/office/powerpoint/2010/main" val="33369672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E9B72-3BCB-4B15-9E4C-32A888468F7A}"/>
              </a:ext>
            </a:extLst>
          </p:cNvPr>
          <p:cNvSpPr>
            <a:spLocks noGrp="1"/>
          </p:cNvSpPr>
          <p:nvPr>
            <p:ph type="title"/>
          </p:nvPr>
        </p:nvSpPr>
        <p:spPr/>
        <p:txBody>
          <a:bodyPr/>
          <a:lstStyle/>
          <a:p>
            <a:r>
              <a:rPr lang="en-GB" sz="5400" b="1" dirty="0">
                <a:latin typeface="Aptos"/>
              </a:rPr>
              <a:t>Question 8</a:t>
            </a:r>
            <a:endParaRPr lang="en-US" dirty="0"/>
          </a:p>
        </p:txBody>
      </p:sp>
      <p:sp>
        <p:nvSpPr>
          <p:cNvPr id="3" name="Content Placeholder 2">
            <a:extLst>
              <a:ext uri="{FF2B5EF4-FFF2-40B4-BE49-F238E27FC236}">
                <a16:creationId xmlns:a16="http://schemas.microsoft.com/office/drawing/2014/main" id="{94FD36A4-A02B-59BF-7CE0-1675F9B6D937}"/>
              </a:ext>
            </a:extLst>
          </p:cNvPr>
          <p:cNvSpPr>
            <a:spLocks noGrp="1"/>
          </p:cNvSpPr>
          <p:nvPr>
            <p:ph idx="1"/>
          </p:nvPr>
        </p:nvSpPr>
        <p:spPr/>
        <p:txBody>
          <a:bodyPr vert="horz" lIns="91440" tIns="45720" rIns="91440" bIns="45720" rtlCol="0" anchor="t">
            <a:normAutofit/>
          </a:bodyPr>
          <a:lstStyle/>
          <a:p>
            <a:endParaRPr lang="en-GB" sz="6000" dirty="0">
              <a:ea typeface="+mn-lt"/>
              <a:cs typeface="+mn-lt"/>
            </a:endParaRPr>
          </a:p>
          <a:p>
            <a:r>
              <a:rPr lang="en-GB" sz="6000" dirty="0">
                <a:ea typeface="+mn-lt"/>
                <a:cs typeface="+mn-lt"/>
              </a:rPr>
              <a:t>What – if anything – would you </a:t>
            </a:r>
            <a:r>
              <a:rPr lang="en-GB" sz="6000" b="1" dirty="0">
                <a:ea typeface="+mn-lt"/>
                <a:cs typeface="+mn-lt"/>
              </a:rPr>
              <a:t>like to share </a:t>
            </a:r>
            <a:r>
              <a:rPr lang="en-GB" sz="6000" dirty="0">
                <a:ea typeface="+mn-lt"/>
                <a:cs typeface="+mn-lt"/>
              </a:rPr>
              <a:t>with the group before going apart?  </a:t>
            </a:r>
            <a:endParaRPr lang="en-GB" sz="6000"/>
          </a:p>
        </p:txBody>
      </p:sp>
    </p:spTree>
    <p:extLst>
      <p:ext uri="{BB962C8B-B14F-4D97-AF65-F5344CB8AC3E}">
        <p14:creationId xmlns:p14="http://schemas.microsoft.com/office/powerpoint/2010/main" val="15530714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9813692-86BD-140B-1070-5A2170FCA071}"/>
              </a:ext>
            </a:extLst>
          </p:cNvPr>
          <p:cNvSpPr>
            <a:spLocks noGrp="1"/>
          </p:cNvSpPr>
          <p:nvPr>
            <p:ph type="title"/>
          </p:nvPr>
        </p:nvSpPr>
        <p:spPr>
          <a:xfrm>
            <a:off x="1171074" y="1396686"/>
            <a:ext cx="3240506" cy="4064628"/>
          </a:xfrm>
        </p:spPr>
        <p:txBody>
          <a:bodyPr>
            <a:normAutofit/>
          </a:bodyPr>
          <a:lstStyle/>
          <a:p>
            <a:r>
              <a:rPr lang="en-GB" b="1">
                <a:solidFill>
                  <a:srgbClr val="FFFFFF"/>
                </a:solidFill>
              </a:rPr>
              <a:t>Quotes to be Considered </a:t>
            </a:r>
            <a:endParaRPr lang="en-GB">
              <a:solidFill>
                <a:srgbClr val="FFFFFF"/>
              </a:solidFill>
            </a:endParaRPr>
          </a:p>
        </p:txBody>
      </p:sp>
      <p:sp>
        <p:nvSpPr>
          <p:cNvPr id="29" name="Arc 28">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3" name="Oval 22">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2" name="Content Placeholder 11">
            <a:extLst>
              <a:ext uri="{FF2B5EF4-FFF2-40B4-BE49-F238E27FC236}">
                <a16:creationId xmlns:a16="http://schemas.microsoft.com/office/drawing/2014/main" id="{A30386DF-BBE6-A1C4-A891-8EA5CCA7832F}"/>
              </a:ext>
            </a:extLst>
          </p:cNvPr>
          <p:cNvSpPr>
            <a:spLocks noGrp="1"/>
          </p:cNvSpPr>
          <p:nvPr>
            <p:ph idx="1"/>
          </p:nvPr>
        </p:nvSpPr>
        <p:spPr>
          <a:xfrm>
            <a:off x="5370153" y="1526033"/>
            <a:ext cx="5536397" cy="3935281"/>
          </a:xfrm>
        </p:spPr>
        <p:txBody>
          <a:bodyPr vert="horz" lIns="91440" tIns="45720" rIns="91440" bIns="45720" rtlCol="0">
            <a:normAutofit/>
          </a:bodyPr>
          <a:lstStyle/>
          <a:p>
            <a:endParaRPr lang="en-GB"/>
          </a:p>
          <a:p>
            <a:r>
              <a:rPr lang="en-GB"/>
              <a:t>Sources used for the preparation of the workshop and cited in excerpts on the following slides</a:t>
            </a:r>
          </a:p>
        </p:txBody>
      </p:sp>
    </p:spTree>
    <p:extLst>
      <p:ext uri="{BB962C8B-B14F-4D97-AF65-F5344CB8AC3E}">
        <p14:creationId xmlns:p14="http://schemas.microsoft.com/office/powerpoint/2010/main" val="3024997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2BA13-6FBA-23A2-410A-3CDB197B8C33}"/>
              </a:ext>
            </a:extLst>
          </p:cNvPr>
          <p:cNvSpPr>
            <a:spLocks noGrp="1"/>
          </p:cNvSpPr>
          <p:nvPr>
            <p:ph type="title"/>
          </p:nvPr>
        </p:nvSpPr>
        <p:spPr/>
        <p:txBody>
          <a:bodyPr/>
          <a:lstStyle/>
          <a:p>
            <a:r>
              <a:rPr lang="en-GB" b="1" dirty="0"/>
              <a:t>Quote 1:  Solidarity is messy </a:t>
            </a:r>
            <a:r>
              <a:rPr lang="en-GB" dirty="0"/>
              <a:t> </a:t>
            </a:r>
          </a:p>
        </p:txBody>
      </p:sp>
      <p:sp>
        <p:nvSpPr>
          <p:cNvPr id="3" name="Content Placeholder 2">
            <a:extLst>
              <a:ext uri="{FF2B5EF4-FFF2-40B4-BE49-F238E27FC236}">
                <a16:creationId xmlns:a16="http://schemas.microsoft.com/office/drawing/2014/main" id="{3B12A0C9-4BB5-17C6-44B5-33CDF99FAE5F}"/>
              </a:ext>
            </a:extLst>
          </p:cNvPr>
          <p:cNvSpPr>
            <a:spLocks noGrp="1"/>
          </p:cNvSpPr>
          <p:nvPr>
            <p:ph idx="1"/>
          </p:nvPr>
        </p:nvSpPr>
        <p:spPr/>
        <p:txBody>
          <a:bodyPr vert="horz" lIns="91440" tIns="45720" rIns="91440" bIns="45720" rtlCol="0" anchor="t">
            <a:normAutofit lnSpcReduction="10000"/>
          </a:bodyPr>
          <a:lstStyle/>
          <a:p>
            <a:pPr fontAlgn="base"/>
            <a:r>
              <a:rPr lang="en-GB" dirty="0"/>
              <a:t>“There is no consensus on what solidarity actually is - neither in public nor in academic discourses. At the same time, something that everyone agrees on deserves our reasonable doubt. Because, like every social praxis and political demand, solidarity is never pure or innocent. Rather, different political beliefs and convictions, epistemological and cosmological perspectives, ethical and moral frameworks, as well as social structures, operate within - and not outside of - whatever we might call solidarity. In short, solidarity is as messy as any other social praxis and discourse.” </a:t>
            </a:r>
            <a:endParaRPr lang="en-GB" b="0" i="0" dirty="0">
              <a:effectLst/>
            </a:endParaRPr>
          </a:p>
          <a:p>
            <a:pPr fontAlgn="base"/>
            <a:r>
              <a:rPr lang="en-GB" dirty="0"/>
              <a:t>Sebastian Garbe 2022: 13 </a:t>
            </a:r>
            <a:endParaRPr lang="en-GB" b="0" i="0" dirty="0">
              <a:effectLst/>
            </a:endParaRPr>
          </a:p>
          <a:p>
            <a:endParaRPr lang="en-GB" dirty="0"/>
          </a:p>
        </p:txBody>
      </p:sp>
    </p:spTree>
    <p:extLst>
      <p:ext uri="{BB962C8B-B14F-4D97-AF65-F5344CB8AC3E}">
        <p14:creationId xmlns:p14="http://schemas.microsoft.com/office/powerpoint/2010/main" val="26362688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1DF84-E4D3-A721-FCC1-1555AF66480B}"/>
              </a:ext>
            </a:extLst>
          </p:cNvPr>
          <p:cNvSpPr>
            <a:spLocks noGrp="1"/>
          </p:cNvSpPr>
          <p:nvPr>
            <p:ph type="title"/>
          </p:nvPr>
        </p:nvSpPr>
        <p:spPr/>
        <p:txBody>
          <a:bodyPr>
            <a:normAutofit/>
          </a:bodyPr>
          <a:lstStyle/>
          <a:p>
            <a:r>
              <a:rPr lang="en-GB" b="1" dirty="0"/>
              <a:t>Quote 2: Solidarity values particularity and difference, is decolonial and transnational </a:t>
            </a:r>
            <a:r>
              <a:rPr lang="en-GB" dirty="0"/>
              <a:t> </a:t>
            </a:r>
          </a:p>
        </p:txBody>
      </p:sp>
      <p:sp>
        <p:nvSpPr>
          <p:cNvPr id="3" name="Content Placeholder 2">
            <a:extLst>
              <a:ext uri="{FF2B5EF4-FFF2-40B4-BE49-F238E27FC236}">
                <a16:creationId xmlns:a16="http://schemas.microsoft.com/office/drawing/2014/main" id="{FE48D7CC-85BC-BB31-4F09-079B0F06126E}"/>
              </a:ext>
            </a:extLst>
          </p:cNvPr>
          <p:cNvSpPr>
            <a:spLocks noGrp="1"/>
          </p:cNvSpPr>
          <p:nvPr>
            <p:ph idx="1"/>
          </p:nvPr>
        </p:nvSpPr>
        <p:spPr/>
        <p:txBody>
          <a:bodyPr>
            <a:normAutofit fontScale="92500" lnSpcReduction="20000"/>
          </a:bodyPr>
          <a:lstStyle/>
          <a:p>
            <a:pPr fontAlgn="base"/>
            <a:r>
              <a:rPr lang="en-GB" dirty="0"/>
              <a:t>Intellectually, I was writing in solidarity with the critics of Eurocentric humanism who drew attention to its false universalizing and masculinist assumptions. My project was anchored in a firm belief in the importance of the particular in relation to the universal—a belief in the local as specifying and illuminating the universal. My concerns drew attention to the dichotomies embraced and identified with this universalized framework, the critique of “white feminism” by women of </a:t>
            </a:r>
            <a:r>
              <a:rPr lang="en-GB" dirty="0" err="1"/>
              <a:t>color</a:t>
            </a:r>
            <a:r>
              <a:rPr lang="en-GB" dirty="0"/>
              <a:t> and the critique of “Western feminism” by Third World feminists working within a paradigm of decolonization. I was committed, both politically and personally, to building a </a:t>
            </a:r>
            <a:r>
              <a:rPr lang="en-GB" dirty="0" err="1"/>
              <a:t>noncolonizing</a:t>
            </a:r>
            <a:r>
              <a:rPr lang="en-GB" dirty="0"/>
              <a:t> feminist solidarity across borders. I believed in a larger feminist project than the colonizing, self‐interested one I saw emerging in much influential feminist scholarship and in the mainstream women’s movement.’  </a:t>
            </a:r>
            <a:endParaRPr lang="en-GB" b="0" i="0" dirty="0">
              <a:effectLst/>
            </a:endParaRPr>
          </a:p>
          <a:p>
            <a:pPr fontAlgn="base"/>
            <a:r>
              <a:rPr lang="en-GB" dirty="0"/>
              <a:t>Chandra Talpade Mohanty  (2003: 503)  </a:t>
            </a:r>
            <a:endParaRPr lang="en-GB" b="0" i="0" dirty="0">
              <a:effectLst/>
            </a:endParaRPr>
          </a:p>
          <a:p>
            <a:endParaRPr lang="en-GB" dirty="0"/>
          </a:p>
        </p:txBody>
      </p:sp>
    </p:spTree>
    <p:extLst>
      <p:ext uri="{BB962C8B-B14F-4D97-AF65-F5344CB8AC3E}">
        <p14:creationId xmlns:p14="http://schemas.microsoft.com/office/powerpoint/2010/main" val="31685497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5A5EC-01D6-41A3-9C08-757B4F2761B6}"/>
              </a:ext>
            </a:extLst>
          </p:cNvPr>
          <p:cNvSpPr>
            <a:spLocks noGrp="1"/>
          </p:cNvSpPr>
          <p:nvPr>
            <p:ph type="title"/>
          </p:nvPr>
        </p:nvSpPr>
        <p:spPr/>
        <p:txBody>
          <a:bodyPr>
            <a:noAutofit/>
          </a:bodyPr>
          <a:lstStyle/>
          <a:p>
            <a:r>
              <a:rPr lang="en-GB" b="1" dirty="0">
                <a:latin typeface="Aptos"/>
              </a:rPr>
              <a:t>Quote 3: Solidarity is anti-capitalist</a:t>
            </a:r>
            <a:endParaRPr lang="en-US" b="1"/>
          </a:p>
        </p:txBody>
      </p:sp>
      <p:sp>
        <p:nvSpPr>
          <p:cNvPr id="3" name="Content Placeholder 2">
            <a:extLst>
              <a:ext uri="{FF2B5EF4-FFF2-40B4-BE49-F238E27FC236}">
                <a16:creationId xmlns:a16="http://schemas.microsoft.com/office/drawing/2014/main" id="{8B0183E2-C076-E1BE-ECC5-3211DEBF1FD3}"/>
              </a:ext>
            </a:extLst>
          </p:cNvPr>
          <p:cNvSpPr>
            <a:spLocks noGrp="1"/>
          </p:cNvSpPr>
          <p:nvPr>
            <p:ph idx="1"/>
          </p:nvPr>
        </p:nvSpPr>
        <p:spPr/>
        <p:txBody>
          <a:bodyPr vert="horz" lIns="91440" tIns="45720" rIns="91440" bIns="45720" rtlCol="0" anchor="t">
            <a:normAutofit fontScale="92500" lnSpcReduction="20000"/>
          </a:bodyPr>
          <a:lstStyle/>
          <a:p>
            <a:endParaRPr lang="en-GB" sz="1800" dirty="0"/>
          </a:p>
          <a:p>
            <a:r>
              <a:rPr lang="en-GB" sz="1800" dirty="0">
                <a:ea typeface="+mn-lt"/>
                <a:cs typeface="+mn-lt"/>
              </a:rPr>
              <a:t>'</a:t>
            </a:r>
            <a:r>
              <a:rPr lang="en-GB" dirty="0">
                <a:ea typeface="+mn-lt"/>
                <a:cs typeface="+mn-lt"/>
              </a:rPr>
              <a:t>While my earlier focus was on the distinction between “Western” and “Third World” feminist practices, and while I downplayed the commonalities between these two positions, my focus now is on what I have chosen to call an anticapitalist transnational feminist practice—and on the possibilities, indeed on the necessities, of cross‐national feminist solidarity and organizing against capitalism. While “Under Western Eyes” was located in the context of the critique of Western humanism and Eurocentrism and of white, Western feminism, a similar essay written now would need to be located in the context of the critique of global capitalism (on </a:t>
            </a:r>
            <a:r>
              <a:rPr lang="en-GB" dirty="0" err="1">
                <a:ea typeface="+mn-lt"/>
                <a:cs typeface="+mn-lt"/>
              </a:rPr>
              <a:t>antiglobalization</a:t>
            </a:r>
            <a:r>
              <a:rPr lang="en-GB" dirty="0">
                <a:ea typeface="+mn-lt"/>
                <a:cs typeface="+mn-lt"/>
              </a:rPr>
              <a:t>), the naturalization of the values of capital, and the unacknowledged power of cultural relativism in cross‐cultural feminist scholarship and pedagogies.' </a:t>
            </a:r>
            <a:endParaRPr lang="en-GB" dirty="0"/>
          </a:p>
          <a:p>
            <a:r>
              <a:rPr lang="en-GB" dirty="0">
                <a:ea typeface="+mn-lt"/>
                <a:cs typeface="+mn-lt"/>
              </a:rPr>
              <a:t>Chandra Talpade Mohanty  (2003: 509)</a:t>
            </a:r>
            <a:endParaRPr lang="en-GB" dirty="0"/>
          </a:p>
          <a:p>
            <a:endParaRPr lang="en-GB" dirty="0"/>
          </a:p>
          <a:p>
            <a:endParaRPr lang="en-GB" dirty="0"/>
          </a:p>
          <a:p>
            <a:endParaRPr lang="en-GB" dirty="0"/>
          </a:p>
        </p:txBody>
      </p:sp>
    </p:spTree>
    <p:extLst>
      <p:ext uri="{BB962C8B-B14F-4D97-AF65-F5344CB8AC3E}">
        <p14:creationId xmlns:p14="http://schemas.microsoft.com/office/powerpoint/2010/main" val="2539670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30156-8816-C17D-7046-A6FE8185E627}"/>
              </a:ext>
            </a:extLst>
          </p:cNvPr>
          <p:cNvSpPr>
            <a:spLocks noGrp="1"/>
          </p:cNvSpPr>
          <p:nvPr>
            <p:ph type="title"/>
          </p:nvPr>
        </p:nvSpPr>
        <p:spPr/>
        <p:txBody>
          <a:bodyPr>
            <a:normAutofit/>
          </a:bodyPr>
          <a:lstStyle/>
          <a:p>
            <a:pPr>
              <a:spcBef>
                <a:spcPts val="1000"/>
              </a:spcBef>
            </a:pPr>
            <a:r>
              <a:rPr lang="en-GB" sz="4000" b="1" dirty="0">
                <a:latin typeface="Aptos"/>
              </a:rPr>
              <a:t>Quote 4: coalition politics </a:t>
            </a:r>
            <a:r>
              <a:rPr lang="en-GB" sz="4000" b="1" i="1" dirty="0">
                <a:latin typeface="Aptos"/>
              </a:rPr>
              <a:t>vs</a:t>
            </a:r>
            <a:r>
              <a:rPr lang="en-GB" sz="4000" b="1" dirty="0">
                <a:latin typeface="Aptos"/>
              </a:rPr>
              <a:t> home </a:t>
            </a:r>
            <a:endParaRPr lang="en-US" sz="4000" b="1" dirty="0">
              <a:latin typeface="Aptos"/>
            </a:endParaRPr>
          </a:p>
        </p:txBody>
      </p:sp>
      <p:sp>
        <p:nvSpPr>
          <p:cNvPr id="3" name="Content Placeholder 2">
            <a:extLst>
              <a:ext uri="{FF2B5EF4-FFF2-40B4-BE49-F238E27FC236}">
                <a16:creationId xmlns:a16="http://schemas.microsoft.com/office/drawing/2014/main" id="{1B1B63AC-9E25-84AB-C348-4DC771D7A034}"/>
              </a:ext>
            </a:extLst>
          </p:cNvPr>
          <p:cNvSpPr>
            <a:spLocks noGrp="1"/>
          </p:cNvSpPr>
          <p:nvPr>
            <p:ph idx="1"/>
          </p:nvPr>
        </p:nvSpPr>
        <p:spPr/>
        <p:txBody>
          <a:bodyPr vert="horz" lIns="91440" tIns="45720" rIns="91440" bIns="45720" rtlCol="0" anchor="t">
            <a:noAutofit/>
          </a:bodyPr>
          <a:lstStyle/>
          <a:p>
            <a:r>
              <a:rPr lang="en-GB" sz="2400" dirty="0">
                <a:ea typeface="+mn-lt"/>
                <a:cs typeface="+mn-lt"/>
              </a:rPr>
              <a:t>‘Coalition work is not work done in your home. Coalition work has to be done in the streets. And it is some of the most dangerous work you can do. And you shouldn’t look for comfort. Some people will come to a coalition and they rate the success of the coalition on whether or not they feel good when they get there. They’re not looking for a coalition; they’re looking for a home! They’re looking for a bottle with some milk in it and a nipple, which does not happen in a coalition. You don’t get a lot of food in a coalition. You don’t get fed a lot in a coalition. In a coalition you have to give, and it is different from your home. You can’t stay there all the time. You go to the coalition for a few hours and then you go back and take your bottle wherever it is, and then you go back and coalesce some more. It is very important not to confuse them—home and coalition.’</a:t>
            </a:r>
            <a:endParaRPr lang="en-GB" sz="2400"/>
          </a:p>
          <a:p>
            <a:r>
              <a:rPr lang="en-GB" sz="2400" dirty="0">
                <a:ea typeface="+mn-lt"/>
                <a:cs typeface="+mn-lt"/>
              </a:rPr>
              <a:t>Bernice Johnson Reagon 1983:358</a:t>
            </a:r>
            <a:endParaRPr lang="en-GB" sz="2400" dirty="0"/>
          </a:p>
          <a:p>
            <a:endParaRPr lang="en-GB"/>
          </a:p>
          <a:p>
            <a:endParaRPr lang="en-GB"/>
          </a:p>
          <a:p>
            <a:endParaRPr lang="en-GB" dirty="0"/>
          </a:p>
        </p:txBody>
      </p:sp>
    </p:spTree>
    <p:extLst>
      <p:ext uri="{BB962C8B-B14F-4D97-AF65-F5344CB8AC3E}">
        <p14:creationId xmlns:p14="http://schemas.microsoft.com/office/powerpoint/2010/main" val="2980005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2E16D-6144-6F49-568A-E9B9907279BC}"/>
              </a:ext>
            </a:extLst>
          </p:cNvPr>
          <p:cNvSpPr>
            <a:spLocks noGrp="1"/>
          </p:cNvSpPr>
          <p:nvPr>
            <p:ph type="title"/>
          </p:nvPr>
        </p:nvSpPr>
        <p:spPr/>
        <p:txBody>
          <a:bodyPr>
            <a:normAutofit/>
          </a:bodyPr>
          <a:lstStyle/>
          <a:p>
            <a:pPr>
              <a:spcBef>
                <a:spcPts val="1000"/>
              </a:spcBef>
            </a:pPr>
            <a:r>
              <a:rPr lang="en-GB" sz="3200" b="1" dirty="0">
                <a:latin typeface="Aptos"/>
              </a:rPr>
              <a:t>Quote 5 – Beyond Eurocentrism and Colonial Universalism </a:t>
            </a:r>
            <a:endParaRPr lang="en-US" sz="3200" b="1" dirty="0"/>
          </a:p>
        </p:txBody>
      </p:sp>
      <p:sp>
        <p:nvSpPr>
          <p:cNvPr id="3" name="Content Placeholder 2">
            <a:extLst>
              <a:ext uri="{FF2B5EF4-FFF2-40B4-BE49-F238E27FC236}">
                <a16:creationId xmlns:a16="http://schemas.microsoft.com/office/drawing/2014/main" id="{E844505C-C2E1-36A9-CA8C-BFC8EBF20E80}"/>
              </a:ext>
            </a:extLst>
          </p:cNvPr>
          <p:cNvSpPr>
            <a:spLocks noGrp="1"/>
          </p:cNvSpPr>
          <p:nvPr>
            <p:ph idx="1"/>
          </p:nvPr>
        </p:nvSpPr>
        <p:spPr/>
        <p:txBody>
          <a:bodyPr vert="horz" lIns="91440" tIns="45720" rIns="91440" bIns="45720" rtlCol="0" anchor="t">
            <a:noAutofit/>
          </a:bodyPr>
          <a:lstStyle/>
          <a:p>
            <a:r>
              <a:rPr lang="en-GB" sz="2400" dirty="0">
                <a:ea typeface="+mn-lt"/>
                <a:cs typeface="+mn-lt"/>
              </a:rPr>
              <a:t>‘European thought is at once both indispensable and inadequate in helping us to think through the experiences of political modernity in non-Western nations, and provincializing Europe becomes the task of exploring how this thought—which is now everybody’s heritage and which affect us all— may be renewed from and for the margins. </a:t>
            </a:r>
          </a:p>
          <a:p>
            <a:r>
              <a:rPr lang="en-GB" sz="2400" dirty="0">
                <a:ea typeface="+mn-lt"/>
                <a:cs typeface="+mn-lt"/>
              </a:rPr>
              <a:t>But, of course, the margins are as plural and diverse as the </a:t>
            </a:r>
            <a:r>
              <a:rPr lang="en-GB" sz="2400" dirty="0" err="1">
                <a:ea typeface="+mn-lt"/>
                <a:cs typeface="+mn-lt"/>
              </a:rPr>
              <a:t>centers</a:t>
            </a:r>
            <a:r>
              <a:rPr lang="en-GB" sz="2400" dirty="0">
                <a:ea typeface="+mn-lt"/>
                <a:cs typeface="+mn-lt"/>
              </a:rPr>
              <a:t>. Europe appears different when seen from within the experiences of colonization or </a:t>
            </a:r>
            <a:r>
              <a:rPr lang="en-GB" sz="2400" dirty="0" err="1">
                <a:ea typeface="+mn-lt"/>
                <a:cs typeface="+mn-lt"/>
              </a:rPr>
              <a:t>inferiorization</a:t>
            </a:r>
            <a:r>
              <a:rPr lang="en-GB" sz="2400" dirty="0">
                <a:ea typeface="+mn-lt"/>
                <a:cs typeface="+mn-lt"/>
              </a:rPr>
              <a:t> in specific parts of the world. Postcolonial scholars, speaking from their different geographies of colonialism, have spoken of different </a:t>
            </a:r>
            <a:r>
              <a:rPr lang="en-GB" sz="2400" dirty="0" err="1">
                <a:ea typeface="+mn-lt"/>
                <a:cs typeface="+mn-lt"/>
              </a:rPr>
              <a:t>Europes</a:t>
            </a:r>
            <a:r>
              <a:rPr lang="en-GB" sz="2400" dirty="0">
                <a:ea typeface="+mn-lt"/>
                <a:cs typeface="+mn-lt"/>
              </a:rPr>
              <a:t>.’ - </a:t>
            </a:r>
          </a:p>
          <a:p>
            <a:r>
              <a:rPr lang="en-GB" sz="2400" dirty="0">
                <a:ea typeface="+mn-lt"/>
                <a:cs typeface="+mn-lt"/>
              </a:rPr>
              <a:t>Dipesh Chakrabarty (2000: 16)</a:t>
            </a:r>
            <a:endParaRPr lang="en-GB" sz="2400"/>
          </a:p>
          <a:p>
            <a:endParaRPr lang="en-GB"/>
          </a:p>
          <a:p>
            <a:endParaRPr lang="en-GB"/>
          </a:p>
          <a:p>
            <a:endParaRPr lang="en-GB" dirty="0"/>
          </a:p>
        </p:txBody>
      </p:sp>
    </p:spTree>
    <p:extLst>
      <p:ext uri="{BB962C8B-B14F-4D97-AF65-F5344CB8AC3E}">
        <p14:creationId xmlns:p14="http://schemas.microsoft.com/office/powerpoint/2010/main" val="3850327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F3A53-7D48-DE85-3210-9BD9EE79991F}"/>
              </a:ext>
            </a:extLst>
          </p:cNvPr>
          <p:cNvSpPr>
            <a:spLocks noGrp="1"/>
          </p:cNvSpPr>
          <p:nvPr>
            <p:ph type="title"/>
          </p:nvPr>
        </p:nvSpPr>
        <p:spPr/>
        <p:txBody>
          <a:bodyPr/>
          <a:lstStyle/>
          <a:p>
            <a:r>
              <a:rPr lang="en-GB" b="1" dirty="0">
                <a:ea typeface="+mj-lt"/>
                <a:cs typeface="+mj-lt"/>
              </a:rPr>
              <a:t>Quote 6 –  Europe stratified by coloniality</a:t>
            </a:r>
            <a:endParaRPr lang="en-GB" b="1" dirty="0"/>
          </a:p>
        </p:txBody>
      </p:sp>
      <p:sp>
        <p:nvSpPr>
          <p:cNvPr id="3" name="Content Placeholder 2">
            <a:extLst>
              <a:ext uri="{FF2B5EF4-FFF2-40B4-BE49-F238E27FC236}">
                <a16:creationId xmlns:a16="http://schemas.microsoft.com/office/drawing/2014/main" id="{EA7C524A-EFBC-D996-741B-43755B7D3985}"/>
              </a:ext>
            </a:extLst>
          </p:cNvPr>
          <p:cNvSpPr>
            <a:spLocks noGrp="1"/>
          </p:cNvSpPr>
          <p:nvPr>
            <p:ph idx="1"/>
          </p:nvPr>
        </p:nvSpPr>
        <p:spPr/>
        <p:txBody>
          <a:bodyPr vert="horz" lIns="91440" tIns="45720" rIns="91440" bIns="45720" rtlCol="0" anchor="t">
            <a:noAutofit/>
          </a:bodyPr>
          <a:lstStyle/>
          <a:p>
            <a:r>
              <a:rPr lang="en-GB" sz="2400" dirty="0">
                <a:ea typeface="+mn-lt"/>
                <a:cs typeface="+mn-lt"/>
              </a:rPr>
              <a:t>‘The relation of leveraged pedagogy is possible due to the geographical, cultural, and religious proximity of CEE to the West/Europe (it is the Other, but more fluid and ambiguous, especially in contrast to Islam, which is framed as the ultimate Other). The relation of leveraged pedagogy is also a relation of the hegemonic temporality, where the West/Europe is rendered as more knowledgeable, consummate, older, wiser, and the CEE is rendered as naïve, younger, and inexperienced (specifically in human rights and liberal democracy). ‘ Robert Kulpa 2014: 432</a:t>
            </a:r>
            <a:endParaRPr lang="en-GB" sz="2400"/>
          </a:p>
          <a:p>
            <a:r>
              <a:rPr lang="en-GB" sz="2400" dirty="0">
                <a:ea typeface="+mn-lt"/>
                <a:cs typeface="+mn-lt"/>
              </a:rPr>
              <a:t>How is it possible to ensure that a good thing – to help others in need, to be in non-patronising solidarity with them – will not become a manifestation of the moral superiority of those capable of help? How might it be possible to ensure that it will not become a hegemonic and orientalising manifestation of power relations between the ‘West and the Rest’?’  Robert Kulpa 2014: 443</a:t>
            </a:r>
            <a:endParaRPr lang="en-GB" sz="2400" dirty="0"/>
          </a:p>
          <a:p>
            <a:endParaRPr lang="en-GB"/>
          </a:p>
          <a:p>
            <a:endParaRPr lang="en-GB" dirty="0"/>
          </a:p>
          <a:p>
            <a:endParaRPr lang="en-GB"/>
          </a:p>
          <a:p>
            <a:endParaRPr lang="en-GB" dirty="0"/>
          </a:p>
        </p:txBody>
      </p:sp>
    </p:spTree>
    <p:extLst>
      <p:ext uri="{BB962C8B-B14F-4D97-AF65-F5344CB8AC3E}">
        <p14:creationId xmlns:p14="http://schemas.microsoft.com/office/powerpoint/2010/main" val="34853111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C84AF-6860-A756-AD5A-1EB37E17F121}"/>
              </a:ext>
            </a:extLst>
          </p:cNvPr>
          <p:cNvSpPr>
            <a:spLocks noGrp="1"/>
          </p:cNvSpPr>
          <p:nvPr>
            <p:ph type="title"/>
          </p:nvPr>
        </p:nvSpPr>
        <p:spPr/>
        <p:txBody>
          <a:bodyPr>
            <a:normAutofit/>
          </a:bodyPr>
          <a:lstStyle/>
          <a:p>
            <a:r>
              <a:rPr lang="en-GB" sz="3600" b="1" dirty="0">
                <a:latin typeface="Aptos"/>
              </a:rPr>
              <a:t>Quote 7: Transversal Politics - Shifting and Rooting</a:t>
            </a:r>
            <a:endParaRPr lang="en-US" sz="3600" b="1" dirty="0"/>
          </a:p>
        </p:txBody>
      </p:sp>
      <p:sp>
        <p:nvSpPr>
          <p:cNvPr id="3" name="Content Placeholder 2">
            <a:extLst>
              <a:ext uri="{FF2B5EF4-FFF2-40B4-BE49-F238E27FC236}">
                <a16:creationId xmlns:a16="http://schemas.microsoft.com/office/drawing/2014/main" id="{F8EF6DE2-18EF-152F-F074-D2ED5BBB26D5}"/>
              </a:ext>
            </a:extLst>
          </p:cNvPr>
          <p:cNvSpPr>
            <a:spLocks noGrp="1"/>
          </p:cNvSpPr>
          <p:nvPr>
            <p:ph idx="1"/>
          </p:nvPr>
        </p:nvSpPr>
        <p:spPr/>
        <p:txBody>
          <a:bodyPr vert="horz" lIns="91440" tIns="45720" rIns="91440" bIns="45720" rtlCol="0" anchor="t">
            <a:noAutofit/>
          </a:bodyPr>
          <a:lstStyle/>
          <a:p>
            <a:r>
              <a:rPr lang="en-GB" sz="2400" dirty="0">
                <a:ea typeface="+mn-lt"/>
                <a:cs typeface="+mn-lt"/>
              </a:rPr>
              <a:t>‘NY-D: Transversal politics is dialogical politics, but dialogue which is bounded not by membership in a grouping but by a common value system. And the way it works is via what the Italian feminists (who first used the terms) called ‘rooting’ and ‘shifting’, trying to imagine the world from the situated gaze of the other participants in the dialogue but at the same time not losing your own perspective on things and having politics of uncritical solidarity [as in] right or wrong. Transversal politics ask you to recognise and respect the differential power locations of the participants, and yet, these differences are encompassed by equal treatment.’</a:t>
            </a:r>
            <a:endParaRPr lang="en-GB" sz="2400" dirty="0"/>
          </a:p>
          <a:p>
            <a:r>
              <a:rPr lang="en-GB" sz="2400" dirty="0">
                <a:ea typeface="+mn-lt"/>
                <a:cs typeface="+mn-lt"/>
              </a:rPr>
              <a:t>Nira Yuval Davis 2009: 136</a:t>
            </a:r>
            <a:endParaRPr lang="en-GB" sz="2400" dirty="0"/>
          </a:p>
          <a:p>
            <a:endParaRPr lang="en-GB" sz="2400" dirty="0"/>
          </a:p>
          <a:p>
            <a:endParaRPr lang="en-GB" sz="2400" dirty="0"/>
          </a:p>
          <a:p>
            <a:endParaRPr lang="en-GB" sz="1800" dirty="0"/>
          </a:p>
        </p:txBody>
      </p:sp>
    </p:spTree>
    <p:extLst>
      <p:ext uri="{BB962C8B-B14F-4D97-AF65-F5344CB8AC3E}">
        <p14:creationId xmlns:p14="http://schemas.microsoft.com/office/powerpoint/2010/main" val="2864826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090E3-AE4B-13AC-93E0-0F3331BDF048}"/>
              </a:ext>
            </a:extLst>
          </p:cNvPr>
          <p:cNvSpPr>
            <a:spLocks noGrp="1"/>
          </p:cNvSpPr>
          <p:nvPr>
            <p:ph type="title"/>
          </p:nvPr>
        </p:nvSpPr>
        <p:spPr/>
        <p:txBody>
          <a:bodyPr/>
          <a:lstStyle/>
          <a:p>
            <a:r>
              <a:rPr lang="en-GB" sz="5400" b="1" dirty="0">
                <a:latin typeface="Aptos"/>
              </a:rPr>
              <a:t>Welcome!</a:t>
            </a:r>
            <a:endParaRPr lang="en-GB" dirty="0"/>
          </a:p>
        </p:txBody>
      </p:sp>
      <p:sp>
        <p:nvSpPr>
          <p:cNvPr id="3" name="Content Placeholder 2">
            <a:extLst>
              <a:ext uri="{FF2B5EF4-FFF2-40B4-BE49-F238E27FC236}">
                <a16:creationId xmlns:a16="http://schemas.microsoft.com/office/drawing/2014/main" id="{62A4BE5A-45B1-6E3C-0779-B7D0F1956818}"/>
              </a:ext>
            </a:extLst>
          </p:cNvPr>
          <p:cNvSpPr>
            <a:spLocks noGrp="1"/>
          </p:cNvSpPr>
          <p:nvPr>
            <p:ph idx="1"/>
          </p:nvPr>
        </p:nvSpPr>
        <p:spPr/>
        <p:txBody>
          <a:bodyPr vert="horz" lIns="91440" tIns="45720" rIns="91440" bIns="45720" rtlCol="0" anchor="t">
            <a:normAutofit fontScale="92500" lnSpcReduction="20000"/>
          </a:bodyPr>
          <a:lstStyle/>
          <a:p>
            <a:r>
              <a:rPr lang="en-GB" b="1" dirty="0">
                <a:ea typeface="+mn-lt"/>
                <a:cs typeface="+mn-lt"/>
              </a:rPr>
              <a:t>Interactive workshop </a:t>
            </a:r>
            <a:endParaRPr lang="en-US" dirty="0"/>
          </a:p>
          <a:p>
            <a:endParaRPr lang="en-GB" dirty="0">
              <a:ea typeface="+mn-lt"/>
              <a:cs typeface="+mn-lt"/>
            </a:endParaRPr>
          </a:p>
          <a:p>
            <a:r>
              <a:rPr lang="en-GB" dirty="0">
                <a:ea typeface="+mn-lt"/>
                <a:cs typeface="+mn-lt"/>
              </a:rPr>
              <a:t>facilitate </a:t>
            </a:r>
            <a:r>
              <a:rPr lang="en-GB" b="1" dirty="0">
                <a:ea typeface="+mn-lt"/>
                <a:cs typeface="+mn-lt"/>
              </a:rPr>
              <a:t>dialogue </a:t>
            </a:r>
            <a:r>
              <a:rPr lang="en-GB" dirty="0">
                <a:ea typeface="+mn-lt"/>
                <a:cs typeface="+mn-lt"/>
              </a:rPr>
              <a:t>about the challenges of </a:t>
            </a:r>
            <a:r>
              <a:rPr lang="en-GB" b="1" dirty="0">
                <a:ea typeface="+mn-lt"/>
                <a:cs typeface="+mn-lt"/>
              </a:rPr>
              <a:t>transnational organising </a:t>
            </a:r>
            <a:r>
              <a:rPr lang="en-GB" dirty="0">
                <a:ea typeface="+mn-lt"/>
                <a:cs typeface="+mn-lt"/>
              </a:rPr>
              <a:t>around gender and sexuality </a:t>
            </a:r>
            <a:endParaRPr lang="en-GB" b="1" dirty="0">
              <a:ea typeface="+mn-lt"/>
              <a:cs typeface="+mn-lt"/>
            </a:endParaRPr>
          </a:p>
          <a:p>
            <a:r>
              <a:rPr lang="en-GB" dirty="0">
                <a:ea typeface="+mn-lt"/>
                <a:cs typeface="+mn-lt"/>
              </a:rPr>
              <a:t>reflect on </a:t>
            </a:r>
            <a:r>
              <a:rPr lang="en-GB" b="1" dirty="0">
                <a:ea typeface="+mn-lt"/>
                <a:cs typeface="+mn-lt"/>
              </a:rPr>
              <a:t>linguistic, cultural, and racial differences </a:t>
            </a:r>
            <a:r>
              <a:rPr lang="en-GB" dirty="0">
                <a:ea typeface="+mn-lt"/>
                <a:cs typeface="+mn-lt"/>
              </a:rPr>
              <a:t>and the impact of (historical or current) conflict in a </a:t>
            </a:r>
            <a:r>
              <a:rPr lang="en-GB" b="1" dirty="0">
                <a:ea typeface="+mn-lt"/>
                <a:cs typeface="+mn-lt"/>
              </a:rPr>
              <a:t>(post) colonial world </a:t>
            </a:r>
            <a:r>
              <a:rPr lang="en-GB" dirty="0">
                <a:ea typeface="+mn-lt"/>
                <a:cs typeface="+mn-lt"/>
              </a:rPr>
              <a:t>order and </a:t>
            </a:r>
            <a:r>
              <a:rPr lang="en-GB" b="1" dirty="0">
                <a:ea typeface="+mn-lt"/>
                <a:cs typeface="+mn-lt"/>
              </a:rPr>
              <a:t>stratified Europe</a:t>
            </a:r>
            <a:r>
              <a:rPr lang="en-GB" dirty="0">
                <a:ea typeface="+mn-lt"/>
                <a:cs typeface="+mn-lt"/>
              </a:rPr>
              <a:t> </a:t>
            </a:r>
            <a:endParaRPr lang="en-GB" b="1" dirty="0">
              <a:ea typeface="+mn-lt"/>
              <a:cs typeface="+mn-lt"/>
            </a:endParaRPr>
          </a:p>
          <a:p>
            <a:r>
              <a:rPr lang="en-GB" dirty="0">
                <a:ea typeface="+mn-lt"/>
                <a:cs typeface="+mn-lt"/>
              </a:rPr>
              <a:t>consider an </a:t>
            </a:r>
            <a:r>
              <a:rPr lang="en-GB" b="1" dirty="0">
                <a:ea typeface="+mn-lt"/>
                <a:cs typeface="+mn-lt"/>
              </a:rPr>
              <a:t>intersectional </a:t>
            </a:r>
            <a:r>
              <a:rPr lang="en-GB" dirty="0">
                <a:ea typeface="+mn-lt"/>
                <a:cs typeface="+mn-lt"/>
              </a:rPr>
              <a:t>feminist </a:t>
            </a:r>
            <a:r>
              <a:rPr lang="en-GB" b="1" dirty="0">
                <a:ea typeface="+mn-lt"/>
                <a:cs typeface="+mn-lt"/>
              </a:rPr>
              <a:t>ethics of shifting and rooting </a:t>
            </a:r>
            <a:r>
              <a:rPr lang="en-GB" dirty="0">
                <a:ea typeface="+mn-lt"/>
                <a:cs typeface="+mn-lt"/>
              </a:rPr>
              <a:t>(Yuval-Davis) </a:t>
            </a:r>
            <a:endParaRPr lang="en-GB" dirty="0"/>
          </a:p>
          <a:p>
            <a:endParaRPr lang="en-GB" b="1" dirty="0"/>
          </a:p>
          <a:p>
            <a:r>
              <a:rPr lang="en-GB" b="1" dirty="0"/>
              <a:t>Who am I?  </a:t>
            </a:r>
            <a:r>
              <a:rPr lang="en-GB" dirty="0"/>
              <a:t>- location, scholarship and activism  </a:t>
            </a:r>
          </a:p>
        </p:txBody>
      </p:sp>
    </p:spTree>
    <p:extLst>
      <p:ext uri="{BB962C8B-B14F-4D97-AF65-F5344CB8AC3E}">
        <p14:creationId xmlns:p14="http://schemas.microsoft.com/office/powerpoint/2010/main" val="19404554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71C4E-809A-B25D-926C-D65BFEC57B95}"/>
              </a:ext>
            </a:extLst>
          </p:cNvPr>
          <p:cNvSpPr>
            <a:spLocks noGrp="1"/>
          </p:cNvSpPr>
          <p:nvPr>
            <p:ph type="title"/>
          </p:nvPr>
        </p:nvSpPr>
        <p:spPr/>
        <p:txBody>
          <a:bodyPr/>
          <a:lstStyle/>
          <a:p>
            <a:r>
              <a:rPr lang="en-GB" b="1" dirty="0"/>
              <a:t>Sources </a:t>
            </a:r>
          </a:p>
        </p:txBody>
      </p:sp>
      <p:sp>
        <p:nvSpPr>
          <p:cNvPr id="3" name="Content Placeholder 2">
            <a:extLst>
              <a:ext uri="{FF2B5EF4-FFF2-40B4-BE49-F238E27FC236}">
                <a16:creationId xmlns:a16="http://schemas.microsoft.com/office/drawing/2014/main" id="{DA0A0407-0002-6FFB-96AB-38F7788838DB}"/>
              </a:ext>
            </a:extLst>
          </p:cNvPr>
          <p:cNvSpPr>
            <a:spLocks noGrp="1"/>
          </p:cNvSpPr>
          <p:nvPr>
            <p:ph idx="1"/>
          </p:nvPr>
        </p:nvSpPr>
        <p:spPr/>
        <p:txBody>
          <a:bodyPr vert="horz" lIns="91440" tIns="45720" rIns="91440" bIns="45720" rtlCol="0" anchor="t">
            <a:noAutofit/>
          </a:bodyPr>
          <a:lstStyle/>
          <a:p>
            <a:r>
              <a:rPr lang="en-GB" sz="1600" dirty="0">
                <a:ea typeface="+mn-lt"/>
                <a:cs typeface="+mn-lt"/>
              </a:rPr>
              <a:t>Chakrabarty, D. (2000) Provincializing Europe: postcolonial thought and historical difference (new edition). Princeton University Press. Available at: https://www.jstor.org/stable/j.ctt7rsx9 (Accessed: 3 August 2025).</a:t>
            </a:r>
          </a:p>
          <a:p>
            <a:r>
              <a:rPr lang="en-GB" sz="1600" dirty="0">
                <a:ea typeface="+mn-lt"/>
                <a:cs typeface="+mn-lt"/>
              </a:rPr>
              <a:t>Garbe, S. (2022) Weaving solidarity: decolonial perspectives on transnational advocacy of and with the Mapuche. 1st </a:t>
            </a:r>
            <a:r>
              <a:rPr lang="en-GB" sz="1600" dirty="0" err="1">
                <a:ea typeface="+mn-lt"/>
                <a:cs typeface="+mn-lt"/>
              </a:rPr>
              <a:t>edn</a:t>
            </a:r>
            <a:r>
              <a:rPr lang="en-GB" sz="1600" dirty="0">
                <a:ea typeface="+mn-lt"/>
                <a:cs typeface="+mn-lt"/>
              </a:rPr>
              <a:t>. Bielefeld, Germany: transcript Verlag (Edition </a:t>
            </a:r>
            <a:r>
              <a:rPr lang="en-GB" sz="1600" dirty="0" err="1">
                <a:ea typeface="+mn-lt"/>
                <a:cs typeface="+mn-lt"/>
              </a:rPr>
              <a:t>Politik</a:t>
            </a:r>
            <a:r>
              <a:rPr lang="en-GB" sz="1600" dirty="0">
                <a:ea typeface="+mn-lt"/>
                <a:cs typeface="+mn-lt"/>
              </a:rPr>
              <a:t>). Available at: </a:t>
            </a:r>
            <a:r>
              <a:rPr lang="en-GB" sz="1600" dirty="0">
                <a:ea typeface="+mn-lt"/>
                <a:cs typeface="+mn-lt"/>
                <a:hlinkClick r:id="rId2"/>
              </a:rPr>
              <a:t>https://doi.org/10.14361/9783839458259</a:t>
            </a:r>
            <a:r>
              <a:rPr lang="en-GB" sz="1600" dirty="0">
                <a:ea typeface="+mn-lt"/>
                <a:cs typeface="+mn-lt"/>
              </a:rPr>
              <a:t>.</a:t>
            </a:r>
          </a:p>
          <a:p>
            <a:r>
              <a:rPr lang="en-GB" sz="1600" dirty="0">
                <a:ea typeface="+mn-lt"/>
                <a:cs typeface="+mn-lt"/>
              </a:rPr>
              <a:t>‘Interview with Professor Nira Yuval‐Davis: After Gender and Nation’ (2009) Studies in Ethnicity and Nationalism, 9(1), pp. 128–138. Available at: https://doi.org/10.1111/j.1754-9469.2009.01034.x.</a:t>
            </a:r>
          </a:p>
          <a:p>
            <a:r>
              <a:rPr lang="en-GB" sz="1600" dirty="0">
                <a:ea typeface="+mn-lt"/>
                <a:cs typeface="+mn-lt"/>
              </a:rPr>
              <a:t>Kulpa, R. (2014) ‘Western leveraged pedagogy of Central and Eastern Europe: discourses of homophobia, tolerance, and nationhood’, Gender, Place &amp; Culture, 21(4), pp. 431–448. Available at: </a:t>
            </a:r>
            <a:r>
              <a:rPr lang="en-GB" sz="1600" dirty="0">
                <a:ea typeface="+mn-lt"/>
                <a:cs typeface="+mn-lt"/>
                <a:hlinkClick r:id="rId3"/>
              </a:rPr>
              <a:t>https://doi.org/10.1080/0966369X.2013.793656</a:t>
            </a:r>
            <a:r>
              <a:rPr lang="en-GB" sz="1600" dirty="0">
                <a:ea typeface="+mn-lt"/>
                <a:cs typeface="+mn-lt"/>
              </a:rPr>
              <a:t>.</a:t>
            </a:r>
          </a:p>
          <a:p>
            <a:r>
              <a:rPr lang="en-GB" sz="1600" dirty="0">
                <a:ea typeface="+mn-lt"/>
                <a:cs typeface="+mn-lt"/>
              </a:rPr>
              <a:t>Mohanty, C.T. (2003) ‘“Under western eyes” revisited: feminist solidarity through anticapitalist struggles’, Signs: Journal of Women in Culture and Society, 28(2), pp. 499–535. Available at: </a:t>
            </a:r>
            <a:r>
              <a:rPr lang="en-GB" sz="1600" dirty="0">
                <a:ea typeface="+mn-lt"/>
                <a:cs typeface="+mn-lt"/>
                <a:hlinkClick r:id="rId4"/>
              </a:rPr>
              <a:t>https://doi.org/10.1086/342914</a:t>
            </a:r>
            <a:r>
              <a:rPr lang="en-GB" sz="1600" dirty="0">
                <a:ea typeface="+mn-lt"/>
                <a:cs typeface="+mn-lt"/>
              </a:rPr>
              <a:t>.</a:t>
            </a:r>
          </a:p>
          <a:p>
            <a:r>
              <a:rPr lang="en-GB" sz="1600" dirty="0">
                <a:ea typeface="+mn-lt"/>
                <a:cs typeface="+mn-lt"/>
              </a:rPr>
              <a:t>Reagon, B.J. (1983) ‘Coalition politics: turning the century’, in Home girls. A </a:t>
            </a:r>
            <a:r>
              <a:rPr lang="en-GB" sz="1600">
                <a:ea typeface="+mn-lt"/>
                <a:cs typeface="+mn-lt"/>
              </a:rPr>
              <a:t>black feminist </a:t>
            </a:r>
            <a:r>
              <a:rPr lang="en-GB" sz="1600" dirty="0">
                <a:ea typeface="+mn-lt"/>
                <a:cs typeface="+mn-lt"/>
              </a:rPr>
              <a:t>anthology. New |York: Kitchen Table: Women of Colour Press </a:t>
            </a:r>
            <a:r>
              <a:rPr lang="en-GB" sz="1600" dirty="0" err="1">
                <a:ea typeface="+mn-lt"/>
                <a:cs typeface="+mn-lt"/>
              </a:rPr>
              <a:t>Press</a:t>
            </a:r>
            <a:r>
              <a:rPr lang="en-GB" sz="1600" dirty="0">
                <a:ea typeface="+mn-lt"/>
                <a:cs typeface="+mn-lt"/>
              </a:rPr>
              <a:t>, pp. 356–368. Available at: https://womenwhatistobedone.wordpress.com/wp-content/uploads/2013/09/1983-home-girls-coalition-politics-bernice-johnson-reagon.pdf (Accessed: 19 October 2025).</a:t>
            </a:r>
          </a:p>
        </p:txBody>
      </p:sp>
    </p:spTree>
    <p:extLst>
      <p:ext uri="{BB962C8B-B14F-4D97-AF65-F5344CB8AC3E}">
        <p14:creationId xmlns:p14="http://schemas.microsoft.com/office/powerpoint/2010/main" val="241922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A3D86-E59F-D4EB-92D9-F6E9F8BF49BE}"/>
              </a:ext>
            </a:extLst>
          </p:cNvPr>
          <p:cNvSpPr>
            <a:spLocks noGrp="1"/>
          </p:cNvSpPr>
          <p:nvPr>
            <p:ph type="title"/>
          </p:nvPr>
        </p:nvSpPr>
        <p:spPr/>
        <p:txBody>
          <a:bodyPr/>
          <a:lstStyle/>
          <a:p>
            <a:r>
              <a:rPr lang="en-GB" sz="1800" dirty="0">
                <a:latin typeface="Aptos"/>
              </a:rPr>
              <a:t> </a:t>
            </a:r>
            <a:r>
              <a:rPr lang="en-GB" sz="5400" b="1" dirty="0">
                <a:latin typeface="Aptos"/>
              </a:rPr>
              <a:t>Question 1 </a:t>
            </a:r>
          </a:p>
        </p:txBody>
      </p:sp>
      <p:sp>
        <p:nvSpPr>
          <p:cNvPr id="3" name="Content Placeholder 2">
            <a:extLst>
              <a:ext uri="{FF2B5EF4-FFF2-40B4-BE49-F238E27FC236}">
                <a16:creationId xmlns:a16="http://schemas.microsoft.com/office/drawing/2014/main" id="{58C628A1-6C9C-58F1-0388-A5DA3D2FDB83}"/>
              </a:ext>
            </a:extLst>
          </p:cNvPr>
          <p:cNvSpPr>
            <a:spLocks noGrp="1"/>
          </p:cNvSpPr>
          <p:nvPr>
            <p:ph idx="1"/>
          </p:nvPr>
        </p:nvSpPr>
        <p:spPr/>
        <p:txBody>
          <a:bodyPr vert="horz" lIns="91440" tIns="45720" rIns="91440" bIns="45720" rtlCol="0" anchor="t">
            <a:normAutofit/>
          </a:bodyPr>
          <a:lstStyle/>
          <a:p>
            <a:endParaRPr lang="en-GB" sz="1800" dirty="0">
              <a:ea typeface="+mn-lt"/>
              <a:cs typeface="+mn-lt"/>
            </a:endParaRPr>
          </a:p>
          <a:p>
            <a:r>
              <a:rPr lang="en-GB" sz="4000" dirty="0">
                <a:ea typeface="+mn-lt"/>
                <a:cs typeface="+mn-lt"/>
              </a:rPr>
              <a:t>Could you say </a:t>
            </a:r>
            <a:r>
              <a:rPr lang="en-GB" sz="4000" b="1" dirty="0">
                <a:ea typeface="+mn-lt"/>
                <a:cs typeface="+mn-lt"/>
              </a:rPr>
              <a:t>a few words about yourself </a:t>
            </a:r>
            <a:r>
              <a:rPr lang="en-GB" sz="4000" dirty="0">
                <a:ea typeface="+mn-lt"/>
                <a:cs typeface="+mn-lt"/>
              </a:rPr>
              <a:t>and what you bring to this workshop, in terms of </a:t>
            </a:r>
            <a:r>
              <a:rPr lang="en-GB" sz="4000" b="1" dirty="0">
                <a:ea typeface="+mn-lt"/>
                <a:cs typeface="+mn-lt"/>
              </a:rPr>
              <a:t>experience, visions and/or questions </a:t>
            </a:r>
            <a:r>
              <a:rPr lang="en-GB" sz="4000" dirty="0">
                <a:ea typeface="+mn-lt"/>
                <a:cs typeface="+mn-lt"/>
              </a:rPr>
              <a:t>regarding international organising around gender and sexuality (incl. bi+ activism) ?</a:t>
            </a:r>
            <a:r>
              <a:rPr lang="en-GB" sz="1800" dirty="0">
                <a:ea typeface="+mn-lt"/>
                <a:cs typeface="+mn-lt"/>
              </a:rPr>
              <a:t> </a:t>
            </a:r>
            <a:endParaRPr lang="en-GB"/>
          </a:p>
        </p:txBody>
      </p:sp>
    </p:spTree>
    <p:extLst>
      <p:ext uri="{BB962C8B-B14F-4D97-AF65-F5344CB8AC3E}">
        <p14:creationId xmlns:p14="http://schemas.microsoft.com/office/powerpoint/2010/main" val="3887393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a:extLst>
            <a:ext uri="{FF2B5EF4-FFF2-40B4-BE49-F238E27FC236}">
              <a16:creationId xmlns:a16="http://schemas.microsoft.com/office/drawing/2014/main" id="{F69E75CD-F878-8CFA-E845-1901BA7B24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6C4D96-C587-7D51-AC22-3EE9D88BE38E}"/>
              </a:ext>
            </a:extLst>
          </p:cNvPr>
          <p:cNvSpPr>
            <a:spLocks noGrp="1"/>
          </p:cNvSpPr>
          <p:nvPr>
            <p:ph type="title"/>
          </p:nvPr>
        </p:nvSpPr>
        <p:spPr/>
        <p:txBody>
          <a:bodyPr/>
          <a:lstStyle/>
          <a:p>
            <a:r>
              <a:rPr lang="en-GB" sz="1800" dirty="0">
                <a:latin typeface="Aptos"/>
              </a:rPr>
              <a:t> </a:t>
            </a:r>
            <a:r>
              <a:rPr lang="en-GB" sz="5400" b="1" dirty="0">
                <a:latin typeface="Aptos"/>
              </a:rPr>
              <a:t>Question 2 </a:t>
            </a:r>
          </a:p>
        </p:txBody>
      </p:sp>
      <p:sp>
        <p:nvSpPr>
          <p:cNvPr id="3" name="Content Placeholder 2">
            <a:extLst>
              <a:ext uri="{FF2B5EF4-FFF2-40B4-BE49-F238E27FC236}">
                <a16:creationId xmlns:a16="http://schemas.microsoft.com/office/drawing/2014/main" id="{A1A7858A-FA9A-A1C4-93A2-CC717DC05AA3}"/>
              </a:ext>
            </a:extLst>
          </p:cNvPr>
          <p:cNvSpPr>
            <a:spLocks noGrp="1"/>
          </p:cNvSpPr>
          <p:nvPr>
            <p:ph idx="1"/>
          </p:nvPr>
        </p:nvSpPr>
        <p:spPr/>
        <p:txBody>
          <a:bodyPr vert="horz" lIns="91440" tIns="45720" rIns="91440" bIns="45720" rtlCol="0" anchor="t">
            <a:normAutofit/>
          </a:bodyPr>
          <a:lstStyle/>
          <a:p>
            <a:endParaRPr lang="en-GB" sz="1800" dirty="0">
              <a:ea typeface="+mn-lt"/>
              <a:cs typeface="+mn-lt"/>
            </a:endParaRPr>
          </a:p>
          <a:p>
            <a:r>
              <a:rPr lang="en-GB" sz="5400" dirty="0">
                <a:ea typeface="+mn-lt"/>
                <a:cs typeface="+mn-lt"/>
              </a:rPr>
              <a:t>What does the term </a:t>
            </a:r>
            <a:r>
              <a:rPr lang="en-GB" sz="5400" b="1" dirty="0">
                <a:ea typeface="+mn-lt"/>
                <a:cs typeface="+mn-lt"/>
              </a:rPr>
              <a:t>solidarity </a:t>
            </a:r>
            <a:r>
              <a:rPr lang="en-GB" sz="5400" dirty="0">
                <a:ea typeface="+mn-lt"/>
                <a:cs typeface="+mn-lt"/>
              </a:rPr>
              <a:t>mean to you? Is it a </a:t>
            </a:r>
            <a:r>
              <a:rPr lang="en-GB" sz="5400" b="1" dirty="0">
                <a:ea typeface="+mn-lt"/>
                <a:cs typeface="+mn-lt"/>
              </a:rPr>
              <a:t>concept or value of importance </a:t>
            </a:r>
            <a:r>
              <a:rPr lang="en-GB" sz="5400" dirty="0">
                <a:ea typeface="+mn-lt"/>
                <a:cs typeface="+mn-lt"/>
              </a:rPr>
              <a:t>for your ideas about bi+ activism? </a:t>
            </a:r>
          </a:p>
        </p:txBody>
      </p:sp>
    </p:spTree>
    <p:extLst>
      <p:ext uri="{BB962C8B-B14F-4D97-AF65-F5344CB8AC3E}">
        <p14:creationId xmlns:p14="http://schemas.microsoft.com/office/powerpoint/2010/main" val="724890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a:extLst>
            <a:ext uri="{FF2B5EF4-FFF2-40B4-BE49-F238E27FC236}">
              <a16:creationId xmlns:a16="http://schemas.microsoft.com/office/drawing/2014/main" id="{B86A1B6E-B5D8-36DD-8F5B-E469C68DAB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68E09A-91F7-AE6B-65A8-2D5A588B1336}"/>
              </a:ext>
            </a:extLst>
          </p:cNvPr>
          <p:cNvSpPr>
            <a:spLocks noGrp="1"/>
          </p:cNvSpPr>
          <p:nvPr>
            <p:ph type="title"/>
          </p:nvPr>
        </p:nvSpPr>
        <p:spPr/>
        <p:txBody>
          <a:bodyPr/>
          <a:lstStyle/>
          <a:p>
            <a:r>
              <a:rPr lang="en-GB" sz="1800" dirty="0">
                <a:latin typeface="Aptos"/>
              </a:rPr>
              <a:t> </a:t>
            </a:r>
            <a:r>
              <a:rPr lang="en-GB" sz="5400" b="1" dirty="0">
                <a:latin typeface="Aptos"/>
              </a:rPr>
              <a:t>Question 3 </a:t>
            </a:r>
          </a:p>
        </p:txBody>
      </p:sp>
      <p:sp>
        <p:nvSpPr>
          <p:cNvPr id="3" name="Content Placeholder 2">
            <a:extLst>
              <a:ext uri="{FF2B5EF4-FFF2-40B4-BE49-F238E27FC236}">
                <a16:creationId xmlns:a16="http://schemas.microsoft.com/office/drawing/2014/main" id="{72B114AD-E854-9D5D-5E98-97F78F1EB1BC}"/>
              </a:ext>
            </a:extLst>
          </p:cNvPr>
          <p:cNvSpPr>
            <a:spLocks noGrp="1"/>
          </p:cNvSpPr>
          <p:nvPr>
            <p:ph idx="1"/>
          </p:nvPr>
        </p:nvSpPr>
        <p:spPr/>
        <p:txBody>
          <a:bodyPr vert="horz" lIns="91440" tIns="45720" rIns="91440" bIns="45720" rtlCol="0" anchor="t">
            <a:normAutofit/>
          </a:bodyPr>
          <a:lstStyle/>
          <a:p>
            <a:endParaRPr lang="en-GB" sz="1800" dirty="0">
              <a:ea typeface="+mn-lt"/>
              <a:cs typeface="+mn-lt"/>
            </a:endParaRPr>
          </a:p>
          <a:p>
            <a:r>
              <a:rPr lang="en-GB" sz="5400" dirty="0">
                <a:ea typeface="+mn-lt"/>
                <a:cs typeface="+mn-lt"/>
              </a:rPr>
              <a:t>According to your experience or understanding, what are the </a:t>
            </a:r>
            <a:r>
              <a:rPr lang="en-GB" sz="5400" b="1" dirty="0">
                <a:ea typeface="+mn-lt"/>
                <a:cs typeface="+mn-lt"/>
              </a:rPr>
              <a:t>key difficulties of solidarity-based cooperation </a:t>
            </a:r>
            <a:r>
              <a:rPr lang="en-GB" sz="5400" dirty="0">
                <a:ea typeface="+mn-lt"/>
                <a:cs typeface="+mn-lt"/>
              </a:rPr>
              <a:t>that can emerge?</a:t>
            </a:r>
          </a:p>
        </p:txBody>
      </p:sp>
    </p:spTree>
    <p:extLst>
      <p:ext uri="{BB962C8B-B14F-4D97-AF65-F5344CB8AC3E}">
        <p14:creationId xmlns:p14="http://schemas.microsoft.com/office/powerpoint/2010/main" val="3969714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a:extLst>
            <a:ext uri="{FF2B5EF4-FFF2-40B4-BE49-F238E27FC236}">
              <a16:creationId xmlns:a16="http://schemas.microsoft.com/office/drawing/2014/main" id="{9BDE7777-E905-5D26-32FE-FE103592BD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B1A6D5-ED07-123B-4E75-561A5DEC72A6}"/>
              </a:ext>
            </a:extLst>
          </p:cNvPr>
          <p:cNvSpPr>
            <a:spLocks noGrp="1"/>
          </p:cNvSpPr>
          <p:nvPr>
            <p:ph type="title"/>
          </p:nvPr>
        </p:nvSpPr>
        <p:spPr/>
        <p:txBody>
          <a:bodyPr/>
          <a:lstStyle/>
          <a:p>
            <a:r>
              <a:rPr lang="en-GB" sz="1800" dirty="0">
                <a:latin typeface="Aptos"/>
              </a:rPr>
              <a:t> </a:t>
            </a:r>
            <a:r>
              <a:rPr lang="en-GB" sz="5400" b="1" dirty="0">
                <a:latin typeface="Aptos"/>
              </a:rPr>
              <a:t>Question 4 </a:t>
            </a:r>
          </a:p>
        </p:txBody>
      </p:sp>
      <p:sp>
        <p:nvSpPr>
          <p:cNvPr id="3" name="Content Placeholder 2">
            <a:extLst>
              <a:ext uri="{FF2B5EF4-FFF2-40B4-BE49-F238E27FC236}">
                <a16:creationId xmlns:a16="http://schemas.microsoft.com/office/drawing/2014/main" id="{B355E98F-9D23-2B60-3D0C-EF90E9F961B3}"/>
              </a:ext>
            </a:extLst>
          </p:cNvPr>
          <p:cNvSpPr>
            <a:spLocks noGrp="1"/>
          </p:cNvSpPr>
          <p:nvPr>
            <p:ph idx="1"/>
          </p:nvPr>
        </p:nvSpPr>
        <p:spPr/>
        <p:txBody>
          <a:bodyPr vert="horz" lIns="91440" tIns="45720" rIns="91440" bIns="45720" rtlCol="0" anchor="t">
            <a:normAutofit/>
          </a:bodyPr>
          <a:lstStyle/>
          <a:p>
            <a:pPr marL="0" indent="0">
              <a:buNone/>
            </a:pPr>
            <a:r>
              <a:rPr lang="en-GB" sz="6000" dirty="0">
                <a:ea typeface="+mn-lt"/>
                <a:cs typeface="+mn-lt"/>
              </a:rPr>
              <a:t>In your opinion, </a:t>
            </a:r>
            <a:r>
              <a:rPr lang="en-GB" sz="6000" b="1" dirty="0">
                <a:ea typeface="+mn-lt"/>
                <a:cs typeface="+mn-lt"/>
              </a:rPr>
              <a:t>what is the role of colonialism </a:t>
            </a:r>
            <a:r>
              <a:rPr lang="en-GB" sz="6000" dirty="0">
                <a:ea typeface="+mn-lt"/>
                <a:cs typeface="+mn-lt"/>
              </a:rPr>
              <a:t>in </a:t>
            </a:r>
            <a:r>
              <a:rPr lang="en-GB" sz="6000" b="1" dirty="0">
                <a:ea typeface="+mn-lt"/>
                <a:cs typeface="+mn-lt"/>
              </a:rPr>
              <a:t>shaping  gender and sexual politics </a:t>
            </a:r>
            <a:r>
              <a:rPr lang="en-GB" sz="6000" dirty="0">
                <a:ea typeface="+mn-lt"/>
                <a:cs typeface="+mn-lt"/>
              </a:rPr>
              <a:t>in Europe and globally? </a:t>
            </a:r>
          </a:p>
        </p:txBody>
      </p:sp>
    </p:spTree>
    <p:extLst>
      <p:ext uri="{BB962C8B-B14F-4D97-AF65-F5344CB8AC3E}">
        <p14:creationId xmlns:p14="http://schemas.microsoft.com/office/powerpoint/2010/main" val="935293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2AA79-C7F6-160F-5F57-26C08BD448AB}"/>
              </a:ext>
            </a:extLst>
          </p:cNvPr>
          <p:cNvSpPr>
            <a:spLocks noGrp="1"/>
          </p:cNvSpPr>
          <p:nvPr>
            <p:ph type="title"/>
          </p:nvPr>
        </p:nvSpPr>
        <p:spPr/>
        <p:txBody>
          <a:bodyPr>
            <a:normAutofit/>
          </a:bodyPr>
          <a:lstStyle/>
          <a:p>
            <a:pPr>
              <a:spcBef>
                <a:spcPts val="1000"/>
              </a:spcBef>
            </a:pPr>
            <a:r>
              <a:rPr lang="en-GB" sz="4000" b="1" dirty="0">
                <a:latin typeface="Aptos"/>
              </a:rPr>
              <a:t>Decolonial Thought and Transversal Politics </a:t>
            </a:r>
            <a:r>
              <a:rPr lang="en-GB" sz="3600" b="1" dirty="0">
                <a:latin typeface="Aptos"/>
              </a:rPr>
              <a:t> </a:t>
            </a:r>
          </a:p>
        </p:txBody>
      </p:sp>
      <p:sp>
        <p:nvSpPr>
          <p:cNvPr id="3" name="Content Placeholder 2">
            <a:extLst>
              <a:ext uri="{FF2B5EF4-FFF2-40B4-BE49-F238E27FC236}">
                <a16:creationId xmlns:a16="http://schemas.microsoft.com/office/drawing/2014/main" id="{88C1226F-8ED1-CC2F-ADDE-97DE2B92FA36}"/>
              </a:ext>
            </a:extLst>
          </p:cNvPr>
          <p:cNvSpPr>
            <a:spLocks noGrp="1"/>
          </p:cNvSpPr>
          <p:nvPr>
            <p:ph idx="1"/>
          </p:nvPr>
        </p:nvSpPr>
        <p:spPr/>
        <p:txBody>
          <a:bodyPr vert="horz" lIns="91440" tIns="45720" rIns="91440" bIns="45720" rtlCol="0" anchor="t">
            <a:noAutofit/>
          </a:bodyPr>
          <a:lstStyle/>
          <a:p>
            <a:r>
              <a:rPr lang="en-GB" sz="3200" b="1" dirty="0">
                <a:ea typeface="+mn-lt"/>
                <a:cs typeface="+mn-lt"/>
              </a:rPr>
              <a:t>Intellectual Tools for Bi+ Activism </a:t>
            </a:r>
            <a:endParaRPr lang="en-GB" sz="3200" dirty="0">
              <a:ea typeface="+mn-lt"/>
              <a:cs typeface="+mn-lt"/>
            </a:endParaRPr>
          </a:p>
          <a:p>
            <a:endParaRPr lang="en-GB" sz="3200" b="1" dirty="0">
              <a:ea typeface="+mn-lt"/>
              <a:cs typeface="+mn-lt"/>
            </a:endParaRPr>
          </a:p>
          <a:p>
            <a:r>
              <a:rPr lang="en-GB" sz="3200" b="1" dirty="0" err="1">
                <a:ea typeface="+mn-lt"/>
                <a:cs typeface="+mn-lt"/>
              </a:rPr>
              <a:t>Provincialising</a:t>
            </a:r>
            <a:r>
              <a:rPr lang="en-GB" sz="3200" b="1" dirty="0">
                <a:ea typeface="+mn-lt"/>
                <a:cs typeface="+mn-lt"/>
              </a:rPr>
              <a:t> Europe </a:t>
            </a:r>
            <a:r>
              <a:rPr lang="en-GB" sz="3200" dirty="0">
                <a:ea typeface="+mn-lt"/>
                <a:cs typeface="+mn-lt"/>
              </a:rPr>
              <a:t>–(Dipesh </a:t>
            </a:r>
            <a:r>
              <a:rPr lang="en-GB" sz="3200" dirty="0" err="1">
                <a:ea typeface="+mn-lt"/>
                <a:cs typeface="+mn-lt"/>
              </a:rPr>
              <a:t>Charkraborty</a:t>
            </a:r>
            <a:r>
              <a:rPr lang="en-GB" sz="3200" dirty="0">
                <a:ea typeface="+mn-lt"/>
                <a:cs typeface="+mn-lt"/>
              </a:rPr>
              <a:t>)</a:t>
            </a:r>
            <a:r>
              <a:rPr lang="en-GB" sz="3200" b="1" dirty="0">
                <a:ea typeface="+mn-lt"/>
                <a:cs typeface="+mn-lt"/>
              </a:rPr>
              <a:t> </a:t>
            </a:r>
            <a:endParaRPr lang="en-GB" sz="3200" dirty="0">
              <a:ea typeface="+mn-lt"/>
              <a:cs typeface="+mn-lt"/>
            </a:endParaRPr>
          </a:p>
          <a:p>
            <a:r>
              <a:rPr lang="en-GB" sz="3200" b="1" dirty="0">
                <a:ea typeface="+mn-lt"/>
                <a:cs typeface="+mn-lt"/>
              </a:rPr>
              <a:t>Decentring Western Sexualities  </a:t>
            </a:r>
            <a:r>
              <a:rPr lang="en-GB" sz="3200" dirty="0">
                <a:ea typeface="+mn-lt"/>
                <a:cs typeface="+mn-lt"/>
              </a:rPr>
              <a:t>(Robert Kulpa and </a:t>
            </a:r>
            <a:r>
              <a:rPr lang="en-GB" sz="3200" dirty="0">
                <a:latin typeface="Aptos"/>
                <a:ea typeface="+mn-lt"/>
                <a:cs typeface="Arial"/>
              </a:rPr>
              <a:t>Joanna </a:t>
            </a:r>
            <a:r>
              <a:rPr lang="en-GB" sz="3200" dirty="0" err="1">
                <a:latin typeface="Aptos"/>
                <a:ea typeface="+mn-lt"/>
                <a:cs typeface="Arial"/>
              </a:rPr>
              <a:t>Mizielińska</a:t>
            </a:r>
            <a:r>
              <a:rPr lang="en-GB" sz="3200" b="1" dirty="0">
                <a:ea typeface="+mn-lt"/>
                <a:cs typeface="Arial"/>
              </a:rPr>
              <a:t>)</a:t>
            </a:r>
            <a:r>
              <a:rPr lang="en-GB" sz="3200" dirty="0">
                <a:ea typeface="+mn-lt"/>
                <a:cs typeface="+mn-lt"/>
              </a:rPr>
              <a:t> </a:t>
            </a:r>
          </a:p>
          <a:p>
            <a:r>
              <a:rPr lang="en-GB" sz="3200" b="1" dirty="0"/>
              <a:t> Transversal Politics </a:t>
            </a:r>
            <a:r>
              <a:rPr lang="en-GB" sz="3200" dirty="0"/>
              <a:t>– Shifting and Rooting (Nira Yuval Davis) </a:t>
            </a:r>
          </a:p>
        </p:txBody>
      </p:sp>
    </p:spTree>
    <p:extLst>
      <p:ext uri="{BB962C8B-B14F-4D97-AF65-F5344CB8AC3E}">
        <p14:creationId xmlns:p14="http://schemas.microsoft.com/office/powerpoint/2010/main" val="3594613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a:extLst>
            <a:ext uri="{FF2B5EF4-FFF2-40B4-BE49-F238E27FC236}">
              <a16:creationId xmlns:a16="http://schemas.microsoft.com/office/drawing/2014/main" id="{6F7FDC6A-1FF8-1F8F-BC70-5F0E2D35A2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A485DF-1AFC-E29E-7043-F08AD3320DAE}"/>
              </a:ext>
            </a:extLst>
          </p:cNvPr>
          <p:cNvSpPr>
            <a:spLocks noGrp="1"/>
          </p:cNvSpPr>
          <p:nvPr>
            <p:ph type="title"/>
          </p:nvPr>
        </p:nvSpPr>
        <p:spPr/>
        <p:txBody>
          <a:bodyPr/>
          <a:lstStyle/>
          <a:p>
            <a:r>
              <a:rPr lang="en-GB" sz="1800" dirty="0">
                <a:latin typeface="Aptos"/>
              </a:rPr>
              <a:t> </a:t>
            </a:r>
            <a:r>
              <a:rPr lang="en-GB" sz="5400" b="1" dirty="0">
                <a:latin typeface="Aptos"/>
              </a:rPr>
              <a:t>Question 5 </a:t>
            </a:r>
          </a:p>
        </p:txBody>
      </p:sp>
      <p:sp>
        <p:nvSpPr>
          <p:cNvPr id="3" name="Content Placeholder 2">
            <a:extLst>
              <a:ext uri="{FF2B5EF4-FFF2-40B4-BE49-F238E27FC236}">
                <a16:creationId xmlns:a16="http://schemas.microsoft.com/office/drawing/2014/main" id="{A08B83E8-16EF-D57F-7BC1-52870992C0E8}"/>
              </a:ext>
            </a:extLst>
          </p:cNvPr>
          <p:cNvSpPr>
            <a:spLocks noGrp="1"/>
          </p:cNvSpPr>
          <p:nvPr>
            <p:ph idx="1"/>
          </p:nvPr>
        </p:nvSpPr>
        <p:spPr/>
        <p:txBody>
          <a:bodyPr vert="horz" lIns="91440" tIns="45720" rIns="91440" bIns="45720" rtlCol="0" anchor="t">
            <a:normAutofit/>
          </a:bodyPr>
          <a:lstStyle/>
          <a:p>
            <a:endParaRPr lang="en-GB" sz="1800" dirty="0">
              <a:ea typeface="+mn-lt"/>
              <a:cs typeface="+mn-lt"/>
            </a:endParaRPr>
          </a:p>
          <a:p>
            <a:r>
              <a:rPr lang="en-GB" sz="6000" dirty="0">
                <a:ea typeface="+mn-lt"/>
                <a:cs typeface="+mn-lt"/>
              </a:rPr>
              <a:t>What does it mean to </a:t>
            </a:r>
            <a:r>
              <a:rPr lang="en-GB" sz="6000" b="1" dirty="0" err="1">
                <a:ea typeface="+mn-lt"/>
                <a:cs typeface="+mn-lt"/>
              </a:rPr>
              <a:t>provincialise</a:t>
            </a:r>
            <a:r>
              <a:rPr lang="en-GB" sz="6000" b="1" dirty="0">
                <a:ea typeface="+mn-lt"/>
                <a:cs typeface="+mn-lt"/>
              </a:rPr>
              <a:t> one’s own experience</a:t>
            </a:r>
            <a:r>
              <a:rPr lang="en-GB" sz="6000" dirty="0">
                <a:ea typeface="+mn-lt"/>
                <a:cs typeface="+mn-lt"/>
              </a:rPr>
              <a:t>, knowledge and political practice?</a:t>
            </a:r>
          </a:p>
        </p:txBody>
      </p:sp>
    </p:spTree>
    <p:extLst>
      <p:ext uri="{BB962C8B-B14F-4D97-AF65-F5344CB8AC3E}">
        <p14:creationId xmlns:p14="http://schemas.microsoft.com/office/powerpoint/2010/main" val="3578546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a:extLst>
            <a:ext uri="{FF2B5EF4-FFF2-40B4-BE49-F238E27FC236}">
              <a16:creationId xmlns:a16="http://schemas.microsoft.com/office/drawing/2014/main" id="{349C1A5F-A867-79E8-41DD-76EB4BE0D4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14DBFB-E765-E1C9-966A-BB16FC8FCD9D}"/>
              </a:ext>
            </a:extLst>
          </p:cNvPr>
          <p:cNvSpPr>
            <a:spLocks noGrp="1"/>
          </p:cNvSpPr>
          <p:nvPr>
            <p:ph type="title"/>
          </p:nvPr>
        </p:nvSpPr>
        <p:spPr/>
        <p:txBody>
          <a:bodyPr/>
          <a:lstStyle/>
          <a:p>
            <a:r>
              <a:rPr lang="en-GB" sz="1800" dirty="0">
                <a:latin typeface="Aptos"/>
              </a:rPr>
              <a:t> </a:t>
            </a:r>
            <a:r>
              <a:rPr lang="en-GB" sz="5400" b="1" dirty="0">
                <a:latin typeface="Aptos"/>
              </a:rPr>
              <a:t>Question 6 </a:t>
            </a:r>
          </a:p>
        </p:txBody>
      </p:sp>
      <p:sp>
        <p:nvSpPr>
          <p:cNvPr id="3" name="Content Placeholder 2">
            <a:extLst>
              <a:ext uri="{FF2B5EF4-FFF2-40B4-BE49-F238E27FC236}">
                <a16:creationId xmlns:a16="http://schemas.microsoft.com/office/drawing/2014/main" id="{7A87D8BE-C67C-7F46-9AF1-A737DB271C1A}"/>
              </a:ext>
            </a:extLst>
          </p:cNvPr>
          <p:cNvSpPr>
            <a:spLocks noGrp="1"/>
          </p:cNvSpPr>
          <p:nvPr>
            <p:ph idx="1"/>
          </p:nvPr>
        </p:nvSpPr>
        <p:spPr/>
        <p:txBody>
          <a:bodyPr vert="horz" lIns="91440" tIns="45720" rIns="91440" bIns="45720" rtlCol="0" anchor="t">
            <a:normAutofit/>
          </a:bodyPr>
          <a:lstStyle/>
          <a:p>
            <a:endParaRPr lang="en-GB" sz="1800" dirty="0">
              <a:ea typeface="+mn-lt"/>
              <a:cs typeface="+mn-lt"/>
            </a:endParaRPr>
          </a:p>
          <a:p>
            <a:r>
              <a:rPr lang="en-GB" sz="5400" dirty="0">
                <a:ea typeface="+mn-lt"/>
                <a:cs typeface="+mn-lt"/>
              </a:rPr>
              <a:t>What could an approach of </a:t>
            </a:r>
            <a:r>
              <a:rPr lang="en-GB" sz="5400" b="1" dirty="0">
                <a:ea typeface="+mn-lt"/>
                <a:cs typeface="+mn-lt"/>
              </a:rPr>
              <a:t>shifting and rooting </a:t>
            </a:r>
            <a:r>
              <a:rPr lang="en-GB" sz="5400" dirty="0">
                <a:ea typeface="+mn-lt"/>
                <a:cs typeface="+mn-lt"/>
              </a:rPr>
              <a:t>mean practically in working with others in political organising?</a:t>
            </a:r>
          </a:p>
        </p:txBody>
      </p:sp>
    </p:spTree>
    <p:extLst>
      <p:ext uri="{BB962C8B-B14F-4D97-AF65-F5344CB8AC3E}">
        <p14:creationId xmlns:p14="http://schemas.microsoft.com/office/powerpoint/2010/main" val="22379543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98809a35-9b00-47e2-b8b1-46fda4fd9edc"/>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1527</TotalTime>
  <Words>1759</Words>
  <Application>Microsoft Office PowerPoint</Application>
  <PresentationFormat>Widescreen</PresentationFormat>
  <Paragraphs>78</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Aptos</vt:lpstr>
      <vt:lpstr>Aptos Display</vt:lpstr>
      <vt:lpstr>Arial</vt:lpstr>
      <vt:lpstr>Calibri</vt:lpstr>
      <vt:lpstr>Office Theme</vt:lpstr>
      <vt:lpstr>Bi+ Equal Conference 20-22 Oct. 2025, Vilnius, Lithuania</vt:lpstr>
      <vt:lpstr>Welcome!</vt:lpstr>
      <vt:lpstr> Question 1 </vt:lpstr>
      <vt:lpstr> Question 2 </vt:lpstr>
      <vt:lpstr> Question 3 </vt:lpstr>
      <vt:lpstr> Question 4 </vt:lpstr>
      <vt:lpstr>Decolonial Thought and Transversal Politics  </vt:lpstr>
      <vt:lpstr> Question 5 </vt:lpstr>
      <vt:lpstr> Question 6 </vt:lpstr>
      <vt:lpstr> Question 7</vt:lpstr>
      <vt:lpstr>Question 8</vt:lpstr>
      <vt:lpstr>Quotes to be Considered </vt:lpstr>
      <vt:lpstr>Quote 1:  Solidarity is messy  </vt:lpstr>
      <vt:lpstr>Quote 2: Solidarity values particularity and difference, is decolonial and transnational  </vt:lpstr>
      <vt:lpstr>Quote 3: Solidarity is anti-capitalist</vt:lpstr>
      <vt:lpstr>Quote 4: coalition politics vs home </vt:lpstr>
      <vt:lpstr>Quote 5 – Beyond Eurocentrism and Colonial Universalism </vt:lpstr>
      <vt:lpstr>Quote 6 –  Europe stratified by coloniality</vt:lpstr>
      <vt:lpstr>Quote 7: Transversal Politics - Shifting and Rooting</vt:lpstr>
      <vt:lpstr>Sources </vt:lpstr>
    </vt:vector>
  </TitlesOfParts>
  <Company>Manchester Metropolitan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Christian Klesse</dc:creator>
  <cp:lastModifiedBy>Christian Klesse</cp:lastModifiedBy>
  <cp:revision>357</cp:revision>
  <dcterms:created xsi:type="dcterms:W3CDTF">2025-10-19T15:40:59Z</dcterms:created>
  <dcterms:modified xsi:type="dcterms:W3CDTF">2025-10-27T11:48:34Z</dcterms:modified>
</cp:coreProperties>
</file>