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comments/modernComment_7FE4E7D3_F0CF3355.xml" ContentType="application/vnd.ms-powerpoint.comments+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comments/modernComment_7FE4E834_D7005BFB.xml" ContentType="application/vnd.ms-powerpoint.comments+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257" r:id="rId5"/>
    <p:sldId id="2145707983" r:id="rId6"/>
    <p:sldId id="2145707987" r:id="rId7"/>
    <p:sldId id="2145708083" r:id="rId8"/>
    <p:sldId id="2145708084" r:id="rId9"/>
    <p:sldId id="2145708085" r:id="rId10"/>
    <p:sldId id="2145708093" r:id="rId11"/>
    <p:sldId id="2145708094" r:id="rId12"/>
    <p:sldId id="2145708088" r:id="rId13"/>
    <p:sldId id="2145708089" r:id="rId14"/>
    <p:sldId id="2145708090" r:id="rId15"/>
    <p:sldId id="2145708091" r:id="rId16"/>
    <p:sldId id="2145708092" r:id="rId17"/>
    <p:sldId id="2145708086" r:id="rId18"/>
    <p:sldId id="2145708082" r:id="rId1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38A1159-AAE9-4356-B147-1D6CEF71BEEF}">
          <p14:sldIdLst>
            <p14:sldId id="257"/>
            <p14:sldId id="2145707983"/>
            <p14:sldId id="2145707987"/>
            <p14:sldId id="2145708083"/>
            <p14:sldId id="2145708084"/>
            <p14:sldId id="2145708085"/>
            <p14:sldId id="2145708093"/>
            <p14:sldId id="2145708094"/>
            <p14:sldId id="2145708088"/>
            <p14:sldId id="2145708089"/>
            <p14:sldId id="2145708090"/>
            <p14:sldId id="2145708091"/>
            <p14:sldId id="2145708092"/>
            <p14:sldId id="2145708086"/>
            <p14:sldId id="214570808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7398453-4887-9FBD-0976-584B8703E4DF}" name="Rühlin Viola (ruhl)" initials="VR" userId="S::ruhl@zhaw.ch::132ea78e-0346-4ceb-9574-dfa6eb5c3434" providerId="AD"/>
  <p188:author id="{975B857C-703E-0646-DA14-4A027BE8A0EB}" name="Castro Pareja Paula Mónica (casp)" initials="CPPM(" userId="S::casp@zhaw.ch::733c1434-9cae-40fc-a8ff-ff0764bd3ab7" providerId="AD"/>
  <p188:author id="{88F1929A-52BA-EC07-6C79-37D4AB7E8F71}" name="riccardo.puragliesi" initials="rp" userId="riccardo.puragliesi" providerId="None"/>
  <p188:author id="{611402DA-81A8-C51F-3715-98300D9CA51A}" name="Aebi Marco (aeii)" initials="A(" userId="S::aeii@zhaw.ch::46ce9e7b-ad82-4f01-87e8-8a2d8e8b6f1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0604"/>
    <a:srgbClr val="00B050"/>
    <a:srgbClr val="FFFFFF"/>
    <a:srgbClr val="000000"/>
    <a:srgbClr val="3B607C"/>
    <a:srgbClr val="BAD8E7"/>
    <a:srgbClr val="DA610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776"/>
    <p:restoredTop sz="73161"/>
  </p:normalViewPr>
  <p:slideViewPr>
    <p:cSldViewPr snapToGrid="0">
      <p:cViewPr varScale="1">
        <p:scale>
          <a:sx n="74" d="100"/>
          <a:sy n="74" d="100"/>
        </p:scale>
        <p:origin x="21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omments/modernComment_7FE4E7D3_F0CF3355.xml><?xml version="1.0" encoding="utf-8"?>
<p188:cmLst xmlns:a="http://schemas.openxmlformats.org/drawingml/2006/main" xmlns:r="http://schemas.openxmlformats.org/officeDocument/2006/relationships" xmlns:p188="http://schemas.microsoft.com/office/powerpoint/2018/8/main">
  <p188:cm id="{51407787-5A40-B642-B7CA-BBAB5F444EFD}" authorId="{975B857C-703E-0646-DA14-4A027BE8A0EB}" created="2026-09-17T08:57:49.289">
    <ac:txMkLst xmlns:ac="http://schemas.microsoft.com/office/drawing/2013/main/command">
      <pc:docMk xmlns:pc="http://schemas.microsoft.com/office/powerpoint/2013/main/command"/>
      <pc:sldMk xmlns:pc="http://schemas.microsoft.com/office/powerpoint/2013/main/command" cId="4040110933" sldId="2145707987"/>
      <ac:spMk id="2" creationId="{9DC74E62-F640-1FED-612B-E9E354D06C59}"/>
      <ac:txMk cp="0" len="5">
        <ac:context len="13" hash="2251590074"/>
      </ac:txMk>
    </ac:txMkLst>
    <p188:pos x="1340467" y="390455"/>
    <p188:txBody>
      <a:bodyPr/>
      <a:lstStyle/>
      <a:p>
        <a:r>
          <a:rPr lang="en-CH"/>
          <a:t>@Jörg: Is this slide needed?</a:t>
        </a:r>
      </a:p>
    </p188:txBody>
  </p188:cm>
</p188:cmLst>
</file>

<file path=ppt/comments/modernComment_7FE4E834_D7005BFB.xml><?xml version="1.0" encoding="utf-8"?>
<p188:cmLst xmlns:a="http://schemas.openxmlformats.org/drawingml/2006/main" xmlns:r="http://schemas.openxmlformats.org/officeDocument/2006/relationships" xmlns:p188="http://schemas.microsoft.com/office/powerpoint/2018/8/main">
  <p188:cm id="{D2FC67AA-F070-B74E-B749-3E874D6F14F3}" authorId="{975B857C-703E-0646-DA14-4A027BE8A0EB}" created="2026-09-16T15:27:11.665">
    <ac:txMkLst xmlns:ac="http://schemas.microsoft.com/office/drawing/2013/main/command">
      <pc:docMk xmlns:pc="http://schemas.microsoft.com/office/powerpoint/2013/main/command"/>
      <pc:sldMk xmlns:pc="http://schemas.microsoft.com/office/powerpoint/2013/main/command" cId="3607124987" sldId="2145708084"/>
      <ac:spMk id="3" creationId="{94167866-D256-0C8E-728E-840BC8233B61}"/>
      <ac:txMk cp="0" len="17">
        <ac:context len="579" hash="2801902808"/>
      </ac:txMk>
    </ac:txMkLst>
    <p188:pos x="2588493" y="799648"/>
    <p188:txBody>
      <a:bodyPr/>
      <a:lstStyle/>
      <a:p>
        <a:r>
          <a:rPr lang="en-CH"/>
          <a:t>@Jörg: Unsure whether we should go in detail about all of this or not. In the presentation I only focus on the 3 first bullet points as those are the least controversial ones. 
Is it strange to show that we did more than that but we are not presenting it?</a:t>
        </a:r>
      </a:p>
    </p188:txBody>
  </p188:cm>
</p188:cmLst>
</file>

<file path=ppt/diagrams/colors1.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18E30A81-6B8E-A844-ADB8-FAE0BCD14A1A}" type="doc">
      <dgm:prSet loTypeId="urn:microsoft.com/office/officeart/2024/layout/HorizontalActionList" loCatId="" qsTypeId="urn:microsoft.com/office/officeart/2005/8/quickstyle/simple1#7" qsCatId="simple" csTypeId="urn:microsoft.com/office/officeart/2005/8/colors/accent1_2#4" csCatId="accent1" phldr="1"/>
      <dgm:spPr/>
      <dgm:t>
        <a:bodyPr/>
        <a:lstStyle/>
        <a:p>
          <a:endParaRPr lang="en-GB"/>
        </a:p>
      </dgm:t>
    </dgm:pt>
    <dgm:pt modelId="{54128875-B0F9-F945-8AB9-7FEDAADD9095}">
      <dgm:prSet phldrT="[Text]" custT="1"/>
      <dgm:spPr>
        <a:solidFill>
          <a:srgbClr val="C00000"/>
        </a:solidFill>
        <a:ln>
          <a:solidFill>
            <a:srgbClr val="8B0604"/>
          </a:solidFill>
        </a:ln>
      </dgm:spPr>
      <dgm:t>
        <a:bodyPr/>
        <a:lstStyle/>
        <a:p>
          <a:pPr algn="ctr"/>
          <a:r>
            <a:rPr lang="en-GB" sz="2000" dirty="0"/>
            <a:t>Climate cost externality</a:t>
          </a:r>
        </a:p>
      </dgm:t>
    </dgm:pt>
    <dgm:pt modelId="{529A4DD5-18BE-344D-98D0-BD8013887C8C}" type="parTrans" cxnId="{7C10B64E-2929-9445-89DE-3B278D849AD3}">
      <dgm:prSet/>
      <dgm:spPr/>
      <dgm:t>
        <a:bodyPr/>
        <a:lstStyle/>
        <a:p>
          <a:pPr algn="ctr"/>
          <a:endParaRPr lang="en-GB" sz="2800"/>
        </a:p>
      </dgm:t>
    </dgm:pt>
    <dgm:pt modelId="{0ABCC919-7EBE-554F-97CC-98FF431FDF43}" type="sibTrans" cxnId="{7C10B64E-2929-9445-89DE-3B278D849AD3}">
      <dgm:prSet phldrT="01" phldr="0"/>
      <dgm:spPr/>
      <dgm:t>
        <a:bodyPr/>
        <a:lstStyle/>
        <a:p>
          <a:endParaRPr lang="en-GB"/>
        </a:p>
      </dgm:t>
    </dgm:pt>
    <dgm:pt modelId="{E57C71B1-6C75-844D-9420-3A9839BA707D}">
      <dgm:prSet phldrT="[Text]" custT="1"/>
      <dgm:spPr>
        <a:solidFill>
          <a:schemeClr val="accent2"/>
        </a:solidFill>
        <a:ln>
          <a:solidFill>
            <a:schemeClr val="accent2">
              <a:lumMod val="75000"/>
            </a:schemeClr>
          </a:solidFill>
        </a:ln>
      </dgm:spPr>
      <dgm:t>
        <a:bodyPr/>
        <a:lstStyle/>
        <a:p>
          <a:pPr algn="ctr"/>
          <a:r>
            <a:rPr lang="en-GB" sz="2000" dirty="0"/>
            <a:t>Innovation spillovers</a:t>
          </a:r>
        </a:p>
      </dgm:t>
    </dgm:pt>
    <dgm:pt modelId="{4994299B-166A-2449-B9C7-5791D5F0C45B}" type="parTrans" cxnId="{2486E2E3-B165-7E4E-BB9F-9D193E4864D0}">
      <dgm:prSet/>
      <dgm:spPr/>
      <dgm:t>
        <a:bodyPr/>
        <a:lstStyle/>
        <a:p>
          <a:pPr algn="ctr"/>
          <a:endParaRPr lang="en-GB" sz="2800"/>
        </a:p>
      </dgm:t>
    </dgm:pt>
    <dgm:pt modelId="{B6B4F52A-B445-E640-AB90-E76BC2463CD1}" type="sibTrans" cxnId="{2486E2E3-B165-7E4E-BB9F-9D193E4864D0}">
      <dgm:prSet phldrT="02" phldr="0"/>
      <dgm:spPr/>
      <dgm:t>
        <a:bodyPr/>
        <a:lstStyle/>
        <a:p>
          <a:endParaRPr lang="en-GB"/>
        </a:p>
      </dgm:t>
    </dgm:pt>
    <dgm:pt modelId="{2391D1CF-013F-144F-8FC8-F4049A9752CA}">
      <dgm:prSet phldrT="[Text]" custT="1"/>
      <dgm:spPr>
        <a:solidFill>
          <a:schemeClr val="accent6"/>
        </a:solidFill>
        <a:ln>
          <a:solidFill>
            <a:schemeClr val="accent3">
              <a:lumMod val="75000"/>
            </a:schemeClr>
          </a:solidFill>
        </a:ln>
      </dgm:spPr>
      <dgm:t>
        <a:bodyPr/>
        <a:lstStyle/>
        <a:p>
          <a:pPr algn="ctr"/>
          <a:r>
            <a:rPr lang="en-GB" sz="2000" dirty="0"/>
            <a:t>Coordination failures</a:t>
          </a:r>
        </a:p>
      </dgm:t>
    </dgm:pt>
    <dgm:pt modelId="{13555883-A12C-F440-B171-0527F3BB3CB4}" type="parTrans" cxnId="{A95DC542-747E-944F-80E9-23653A967E16}">
      <dgm:prSet/>
      <dgm:spPr/>
      <dgm:t>
        <a:bodyPr/>
        <a:lstStyle/>
        <a:p>
          <a:pPr algn="ctr"/>
          <a:endParaRPr lang="en-GB" sz="2800"/>
        </a:p>
      </dgm:t>
    </dgm:pt>
    <dgm:pt modelId="{F51A6086-5DEF-E94A-96E0-3E36BCBF11C9}" type="sibTrans" cxnId="{A95DC542-747E-944F-80E9-23653A967E16}">
      <dgm:prSet phldrT="03" phldr="0"/>
      <dgm:spPr/>
      <dgm:t>
        <a:bodyPr/>
        <a:lstStyle/>
        <a:p>
          <a:endParaRPr lang="en-GB"/>
        </a:p>
      </dgm:t>
    </dgm:pt>
    <dgm:pt modelId="{0CAB4678-992A-AE4D-B834-982B289058BA}">
      <dgm:prSet phldrT="[Text]" custT="1"/>
      <dgm:spPr>
        <a:solidFill>
          <a:schemeClr val="accent1"/>
        </a:solidFill>
        <a:ln>
          <a:solidFill>
            <a:schemeClr val="accent1">
              <a:lumMod val="75000"/>
            </a:schemeClr>
          </a:solidFill>
        </a:ln>
      </dgm:spPr>
      <dgm:t>
        <a:bodyPr/>
        <a:lstStyle/>
        <a:p>
          <a:pPr algn="ctr"/>
          <a:r>
            <a:rPr lang="en-GB" sz="2000" dirty="0"/>
            <a:t>Information asymmetry</a:t>
          </a:r>
        </a:p>
      </dgm:t>
    </dgm:pt>
    <dgm:pt modelId="{ECD2AC4F-F6B8-BF46-B8EE-94899514F942}" type="parTrans" cxnId="{8C461396-148C-C144-9461-B404468F3561}">
      <dgm:prSet/>
      <dgm:spPr/>
      <dgm:t>
        <a:bodyPr/>
        <a:lstStyle/>
        <a:p>
          <a:pPr algn="ctr"/>
          <a:endParaRPr lang="en-GB" sz="2800"/>
        </a:p>
      </dgm:t>
    </dgm:pt>
    <dgm:pt modelId="{E35053FA-F669-A146-BDAE-A958433F57C5}" type="sibTrans" cxnId="{8C461396-148C-C144-9461-B404468F3561}">
      <dgm:prSet phldrT="04" phldr="0"/>
      <dgm:spPr/>
      <dgm:t>
        <a:bodyPr/>
        <a:lstStyle/>
        <a:p>
          <a:endParaRPr lang="en-GB"/>
        </a:p>
      </dgm:t>
    </dgm:pt>
    <dgm:pt modelId="{661D791F-54D0-0144-B37D-3012E081E101}">
      <dgm:prSet phldrT="[Text]" custT="1"/>
      <dgm:spPr>
        <a:ln>
          <a:solidFill>
            <a:srgbClr val="8B0604"/>
          </a:solidFill>
        </a:ln>
      </dgm:spPr>
      <dgm:t>
        <a:bodyPr/>
        <a:lstStyle/>
        <a:p>
          <a:pPr algn="ctr"/>
          <a:endParaRPr lang="en-GB" sz="1800" dirty="0"/>
        </a:p>
        <a:p>
          <a:pPr algn="ctr"/>
          <a:r>
            <a:rPr lang="en-GB" sz="1800" dirty="0"/>
            <a:t>Price of fossil fuels does not cover costs of climate impacts</a:t>
          </a:r>
        </a:p>
      </dgm:t>
    </dgm:pt>
    <dgm:pt modelId="{0256358E-AAA6-3B4A-A373-F3215AB97360}" type="parTrans" cxnId="{CD2FBD15-46AA-4241-9870-A3756F8AA0AD}">
      <dgm:prSet/>
      <dgm:spPr/>
      <dgm:t>
        <a:bodyPr/>
        <a:lstStyle/>
        <a:p>
          <a:pPr algn="ctr"/>
          <a:endParaRPr lang="en-GB" sz="2800"/>
        </a:p>
      </dgm:t>
    </dgm:pt>
    <dgm:pt modelId="{50C19FBC-EDD4-8941-A94B-08898F8ECEE6}" type="sibTrans" cxnId="{CD2FBD15-46AA-4241-9870-A3756F8AA0AD}">
      <dgm:prSet/>
      <dgm:spPr/>
      <dgm:t>
        <a:bodyPr/>
        <a:lstStyle/>
        <a:p>
          <a:pPr algn="ctr"/>
          <a:endParaRPr lang="en-GB" sz="2800"/>
        </a:p>
      </dgm:t>
    </dgm:pt>
    <dgm:pt modelId="{713143A4-B43D-E346-BDFF-94E42A9C0B24}">
      <dgm:prSet phldrT="[Text]" custT="1"/>
      <dgm:spPr>
        <a:ln>
          <a:solidFill>
            <a:schemeClr val="accent2">
              <a:lumMod val="75000"/>
            </a:schemeClr>
          </a:solidFill>
        </a:ln>
      </dgm:spPr>
      <dgm:t>
        <a:bodyPr/>
        <a:lstStyle/>
        <a:p>
          <a:pPr algn="ctr"/>
          <a:endParaRPr lang="en-GB" sz="1800" dirty="0"/>
        </a:p>
        <a:p>
          <a:pPr algn="ctr"/>
          <a:r>
            <a:rPr lang="en-GB" sz="1800" dirty="0"/>
            <a:t>New (SAF) technology generates unpriced societal benefits</a:t>
          </a:r>
        </a:p>
      </dgm:t>
    </dgm:pt>
    <dgm:pt modelId="{CD87186A-55B4-BD46-87CF-08D00A598446}" type="parTrans" cxnId="{4329073E-285C-D545-BE5B-44DD8E6BE634}">
      <dgm:prSet/>
      <dgm:spPr/>
      <dgm:t>
        <a:bodyPr/>
        <a:lstStyle/>
        <a:p>
          <a:pPr algn="ctr"/>
          <a:endParaRPr lang="en-GB" sz="2800"/>
        </a:p>
      </dgm:t>
    </dgm:pt>
    <dgm:pt modelId="{A20BACAB-02C2-A245-B9D8-4104BF129978}" type="sibTrans" cxnId="{4329073E-285C-D545-BE5B-44DD8E6BE634}">
      <dgm:prSet/>
      <dgm:spPr/>
      <dgm:t>
        <a:bodyPr/>
        <a:lstStyle/>
        <a:p>
          <a:pPr algn="ctr"/>
          <a:endParaRPr lang="en-GB" sz="2800"/>
        </a:p>
      </dgm:t>
    </dgm:pt>
    <dgm:pt modelId="{BD63F3AA-E04F-C946-85E4-6459DD48668C}">
      <dgm:prSet phldrT="[Text]" custT="1"/>
      <dgm:spPr>
        <a:ln>
          <a:solidFill>
            <a:schemeClr val="accent6">
              <a:lumMod val="75000"/>
            </a:schemeClr>
          </a:solidFill>
        </a:ln>
      </dgm:spPr>
      <dgm:t>
        <a:bodyPr/>
        <a:lstStyle/>
        <a:p>
          <a:pPr algn="ctr"/>
          <a:endParaRPr lang="en-GB" sz="1800" dirty="0"/>
        </a:p>
        <a:p>
          <a:pPr algn="ctr"/>
          <a:r>
            <a:rPr lang="en-GB" sz="1800" dirty="0"/>
            <a:t>Between various market participants along value chain</a:t>
          </a:r>
        </a:p>
      </dgm:t>
    </dgm:pt>
    <dgm:pt modelId="{DA065C15-7974-714A-86B3-C4CC2D041AB1}" type="parTrans" cxnId="{2C1C216C-FCFA-0B46-81E4-F0D820C46BCA}">
      <dgm:prSet/>
      <dgm:spPr/>
      <dgm:t>
        <a:bodyPr/>
        <a:lstStyle/>
        <a:p>
          <a:pPr algn="ctr"/>
          <a:endParaRPr lang="en-GB" sz="2800"/>
        </a:p>
      </dgm:t>
    </dgm:pt>
    <dgm:pt modelId="{83F7A193-5B42-0348-8CB7-EE6EA335A8FD}" type="sibTrans" cxnId="{2C1C216C-FCFA-0B46-81E4-F0D820C46BCA}">
      <dgm:prSet/>
      <dgm:spPr/>
      <dgm:t>
        <a:bodyPr/>
        <a:lstStyle/>
        <a:p>
          <a:pPr algn="ctr"/>
          <a:endParaRPr lang="en-GB" sz="2800"/>
        </a:p>
      </dgm:t>
    </dgm:pt>
    <dgm:pt modelId="{1AA9A18A-35CB-364B-86FE-6F9AEF132786}">
      <dgm:prSet phldrT="[Text]" custT="1"/>
      <dgm:spPr>
        <a:ln>
          <a:solidFill>
            <a:schemeClr val="accent1">
              <a:lumMod val="75000"/>
            </a:schemeClr>
          </a:solidFill>
        </a:ln>
      </dgm:spPr>
      <dgm:t>
        <a:bodyPr/>
        <a:lstStyle/>
        <a:p>
          <a:pPr algn="ctr"/>
          <a:endParaRPr lang="en-GB" sz="1800" dirty="0"/>
        </a:p>
        <a:p>
          <a:pPr algn="ctr"/>
          <a:r>
            <a:rPr lang="en-GB" sz="1800" dirty="0"/>
            <a:t>Between producers, regulators, and consumers of aviation fuels</a:t>
          </a:r>
        </a:p>
      </dgm:t>
    </dgm:pt>
    <dgm:pt modelId="{CD01B5B9-ADB5-1A44-A737-D28F9C45DF2A}" type="parTrans" cxnId="{D527FEE8-A049-A344-B9A3-A2B2E92C886D}">
      <dgm:prSet/>
      <dgm:spPr/>
      <dgm:t>
        <a:bodyPr/>
        <a:lstStyle/>
        <a:p>
          <a:pPr algn="ctr"/>
          <a:endParaRPr lang="en-GB" sz="2800"/>
        </a:p>
      </dgm:t>
    </dgm:pt>
    <dgm:pt modelId="{D2DD84AD-EF45-A342-B04D-636EF7822C3F}" type="sibTrans" cxnId="{D527FEE8-A049-A344-B9A3-A2B2E92C886D}">
      <dgm:prSet/>
      <dgm:spPr/>
      <dgm:t>
        <a:bodyPr/>
        <a:lstStyle/>
        <a:p>
          <a:pPr algn="ctr"/>
          <a:endParaRPr lang="en-GB" sz="2800"/>
        </a:p>
      </dgm:t>
    </dgm:pt>
    <dgm:pt modelId="{B322E210-95E6-2C4E-A763-03A9C2243CBD}" type="pres">
      <dgm:prSet presAssocID="{18E30A81-6B8E-A844-ADB8-FAE0BCD14A1A}" presName="Name0" presStyleCnt="0">
        <dgm:presLayoutVars>
          <dgm:dir/>
          <dgm:animLvl val="lvl"/>
          <dgm:resizeHandles val="exact"/>
        </dgm:presLayoutVars>
      </dgm:prSet>
      <dgm:spPr/>
    </dgm:pt>
    <dgm:pt modelId="{3DFF92D1-A848-974E-B7A8-AC5BF3C8A50A}" type="pres">
      <dgm:prSet presAssocID="{54128875-B0F9-F945-8AB9-7FEDAADD9095}" presName="composite" presStyleCnt="0"/>
      <dgm:spPr/>
    </dgm:pt>
    <dgm:pt modelId="{D638AED5-9402-FC41-A6CD-633C907D5FC9}" type="pres">
      <dgm:prSet presAssocID="{54128875-B0F9-F945-8AB9-7FEDAADD9095}" presName="parTx" presStyleLbl="alignNode1" presStyleIdx="0" presStyleCnt="4">
        <dgm:presLayoutVars>
          <dgm:chMax val="0"/>
          <dgm:chPref val="0"/>
        </dgm:presLayoutVars>
      </dgm:prSet>
      <dgm:spPr/>
    </dgm:pt>
    <dgm:pt modelId="{8748DA03-D74C-D948-A2BB-07A52A08C8CD}" type="pres">
      <dgm:prSet presAssocID="{54128875-B0F9-F945-8AB9-7FEDAADD9095}" presName="bgOutline" presStyleLbl="fgAcc1" presStyleIdx="0" presStyleCnt="4">
        <dgm:presLayoutVars>
          <dgm:bulletEnabled/>
        </dgm:presLayoutVars>
      </dgm:prSet>
      <dgm:spPr/>
    </dgm:pt>
    <dgm:pt modelId="{E5EDC22F-75C6-E84F-BCF8-B0FA22A4EE35}" type="pres">
      <dgm:prSet presAssocID="{0ABCC919-7EBE-554F-97CC-98FF431FDF43}" presName="space" presStyleCnt="0"/>
      <dgm:spPr/>
    </dgm:pt>
    <dgm:pt modelId="{CFFD282B-8F58-3E4E-BA23-B7DA9471FC3A}" type="pres">
      <dgm:prSet presAssocID="{E57C71B1-6C75-844D-9420-3A9839BA707D}" presName="composite" presStyleCnt="0"/>
      <dgm:spPr/>
    </dgm:pt>
    <dgm:pt modelId="{EF2EA786-A2F3-CA40-9EC7-F023FF503FAB}" type="pres">
      <dgm:prSet presAssocID="{E57C71B1-6C75-844D-9420-3A9839BA707D}" presName="parTx" presStyleLbl="alignNode1" presStyleIdx="1" presStyleCnt="4">
        <dgm:presLayoutVars>
          <dgm:chMax val="0"/>
          <dgm:chPref val="0"/>
        </dgm:presLayoutVars>
      </dgm:prSet>
      <dgm:spPr/>
    </dgm:pt>
    <dgm:pt modelId="{C3CBFAE5-5ADC-ED4A-9FA3-F701D3822ED5}" type="pres">
      <dgm:prSet presAssocID="{E57C71B1-6C75-844D-9420-3A9839BA707D}" presName="bgOutline" presStyleLbl="fgAcc1" presStyleIdx="1" presStyleCnt="4">
        <dgm:presLayoutVars>
          <dgm:bulletEnabled/>
        </dgm:presLayoutVars>
      </dgm:prSet>
      <dgm:spPr/>
    </dgm:pt>
    <dgm:pt modelId="{69EE524B-4825-0C46-B347-47A9CA07F5EA}" type="pres">
      <dgm:prSet presAssocID="{B6B4F52A-B445-E640-AB90-E76BC2463CD1}" presName="space" presStyleCnt="0"/>
      <dgm:spPr/>
    </dgm:pt>
    <dgm:pt modelId="{43E60579-E87E-B94A-A1E4-0ACAA7B54592}" type="pres">
      <dgm:prSet presAssocID="{2391D1CF-013F-144F-8FC8-F4049A9752CA}" presName="composite" presStyleCnt="0"/>
      <dgm:spPr/>
    </dgm:pt>
    <dgm:pt modelId="{46003370-6FD8-2546-AA09-F3F840A125CC}" type="pres">
      <dgm:prSet presAssocID="{2391D1CF-013F-144F-8FC8-F4049A9752CA}" presName="parTx" presStyleLbl="alignNode1" presStyleIdx="2" presStyleCnt="4">
        <dgm:presLayoutVars>
          <dgm:chMax val="0"/>
          <dgm:chPref val="0"/>
        </dgm:presLayoutVars>
      </dgm:prSet>
      <dgm:spPr/>
    </dgm:pt>
    <dgm:pt modelId="{605659F5-EA17-7C46-9652-44D33797660F}" type="pres">
      <dgm:prSet presAssocID="{2391D1CF-013F-144F-8FC8-F4049A9752CA}" presName="bgOutline" presStyleLbl="fgAcc1" presStyleIdx="2" presStyleCnt="4">
        <dgm:presLayoutVars>
          <dgm:bulletEnabled/>
        </dgm:presLayoutVars>
      </dgm:prSet>
      <dgm:spPr/>
    </dgm:pt>
    <dgm:pt modelId="{2C9FD7D9-EED0-0E49-8D5C-974E382AFA81}" type="pres">
      <dgm:prSet presAssocID="{F51A6086-5DEF-E94A-96E0-3E36BCBF11C9}" presName="space" presStyleCnt="0"/>
      <dgm:spPr/>
    </dgm:pt>
    <dgm:pt modelId="{7E0E04BE-E1A0-414D-A2CD-C5D505C21DF3}" type="pres">
      <dgm:prSet presAssocID="{0CAB4678-992A-AE4D-B834-982B289058BA}" presName="composite" presStyleCnt="0"/>
      <dgm:spPr/>
    </dgm:pt>
    <dgm:pt modelId="{69B4A700-AD0F-F148-82A7-D0D72E0E6653}" type="pres">
      <dgm:prSet presAssocID="{0CAB4678-992A-AE4D-B834-982B289058BA}" presName="parTx" presStyleLbl="alignNode1" presStyleIdx="3" presStyleCnt="4">
        <dgm:presLayoutVars>
          <dgm:chMax val="0"/>
          <dgm:chPref val="0"/>
        </dgm:presLayoutVars>
      </dgm:prSet>
      <dgm:spPr/>
    </dgm:pt>
    <dgm:pt modelId="{500CD380-A3B5-A44C-B5EB-985810C323D9}" type="pres">
      <dgm:prSet presAssocID="{0CAB4678-992A-AE4D-B834-982B289058BA}" presName="bgOutline" presStyleLbl="fgAcc1" presStyleIdx="3" presStyleCnt="4">
        <dgm:presLayoutVars>
          <dgm:bulletEnabled/>
        </dgm:presLayoutVars>
      </dgm:prSet>
      <dgm:spPr/>
    </dgm:pt>
  </dgm:ptLst>
  <dgm:cxnLst>
    <dgm:cxn modelId="{A4D6060D-C7D2-D944-9D7B-08DA1DF034D1}" type="presOf" srcId="{54128875-B0F9-F945-8AB9-7FEDAADD9095}" destId="{D638AED5-9402-FC41-A6CD-633C907D5FC9}" srcOrd="0" destOrd="0" presId="urn:microsoft.com/office/officeart/2024/layout/HorizontalActionList"/>
    <dgm:cxn modelId="{CD2FBD15-46AA-4241-9870-A3756F8AA0AD}" srcId="{54128875-B0F9-F945-8AB9-7FEDAADD9095}" destId="{661D791F-54D0-0144-B37D-3012E081E101}" srcOrd="0" destOrd="0" parTransId="{0256358E-AAA6-3B4A-A373-F3215AB97360}" sibTransId="{50C19FBC-EDD4-8941-A94B-08898F8ECEE6}"/>
    <dgm:cxn modelId="{E3B92116-D9D8-D247-B024-9A8E84730D67}" type="presOf" srcId="{18E30A81-6B8E-A844-ADB8-FAE0BCD14A1A}" destId="{B322E210-95E6-2C4E-A763-03A9C2243CBD}" srcOrd="0" destOrd="0" presId="urn:microsoft.com/office/officeart/2024/layout/HorizontalActionList"/>
    <dgm:cxn modelId="{53AA4D21-BAA8-D940-9542-CF04173500E6}" type="presOf" srcId="{713143A4-B43D-E346-BDFF-94E42A9C0B24}" destId="{C3CBFAE5-5ADC-ED4A-9FA3-F701D3822ED5}" srcOrd="0" destOrd="0" presId="urn:microsoft.com/office/officeart/2024/layout/HorizontalActionList"/>
    <dgm:cxn modelId="{7C4F7C3C-DBE0-F04C-BBD4-9D92F0DA484C}" type="presOf" srcId="{E57C71B1-6C75-844D-9420-3A9839BA707D}" destId="{EF2EA786-A2F3-CA40-9EC7-F023FF503FAB}" srcOrd="0" destOrd="0" presId="urn:microsoft.com/office/officeart/2024/layout/HorizontalActionList"/>
    <dgm:cxn modelId="{4329073E-285C-D545-BE5B-44DD8E6BE634}" srcId="{E57C71B1-6C75-844D-9420-3A9839BA707D}" destId="{713143A4-B43D-E346-BDFF-94E42A9C0B24}" srcOrd="0" destOrd="0" parTransId="{CD87186A-55B4-BD46-87CF-08D00A598446}" sibTransId="{A20BACAB-02C2-A245-B9D8-4104BF129978}"/>
    <dgm:cxn modelId="{A95DC542-747E-944F-80E9-23653A967E16}" srcId="{18E30A81-6B8E-A844-ADB8-FAE0BCD14A1A}" destId="{2391D1CF-013F-144F-8FC8-F4049A9752CA}" srcOrd="2" destOrd="0" parTransId="{13555883-A12C-F440-B171-0527F3BB3CB4}" sibTransId="{F51A6086-5DEF-E94A-96E0-3E36BCBF11C9}"/>
    <dgm:cxn modelId="{7C10B64E-2929-9445-89DE-3B278D849AD3}" srcId="{18E30A81-6B8E-A844-ADB8-FAE0BCD14A1A}" destId="{54128875-B0F9-F945-8AB9-7FEDAADD9095}" srcOrd="0" destOrd="0" parTransId="{529A4DD5-18BE-344D-98D0-BD8013887C8C}" sibTransId="{0ABCC919-7EBE-554F-97CC-98FF431FDF43}"/>
    <dgm:cxn modelId="{800A2C57-B492-5249-8F27-68541068FB45}" type="presOf" srcId="{0CAB4678-992A-AE4D-B834-982B289058BA}" destId="{69B4A700-AD0F-F148-82A7-D0D72E0E6653}" srcOrd="0" destOrd="0" presId="urn:microsoft.com/office/officeart/2024/layout/HorizontalActionList"/>
    <dgm:cxn modelId="{2C1C216C-FCFA-0B46-81E4-F0D820C46BCA}" srcId="{2391D1CF-013F-144F-8FC8-F4049A9752CA}" destId="{BD63F3AA-E04F-C946-85E4-6459DD48668C}" srcOrd="0" destOrd="0" parTransId="{DA065C15-7974-714A-86B3-C4CC2D041AB1}" sibTransId="{83F7A193-5B42-0348-8CB7-EE6EA335A8FD}"/>
    <dgm:cxn modelId="{70100C93-1FBB-D444-A6C9-53605CF8A4B2}" type="presOf" srcId="{661D791F-54D0-0144-B37D-3012E081E101}" destId="{8748DA03-D74C-D948-A2BB-07A52A08C8CD}" srcOrd="0" destOrd="0" presId="urn:microsoft.com/office/officeart/2024/layout/HorizontalActionList"/>
    <dgm:cxn modelId="{8C461396-148C-C144-9461-B404468F3561}" srcId="{18E30A81-6B8E-A844-ADB8-FAE0BCD14A1A}" destId="{0CAB4678-992A-AE4D-B834-982B289058BA}" srcOrd="3" destOrd="0" parTransId="{ECD2AC4F-F6B8-BF46-B8EE-94899514F942}" sibTransId="{E35053FA-F669-A146-BDAE-A958433F57C5}"/>
    <dgm:cxn modelId="{3F8FC5C3-CA80-FA4F-B2FE-D3BC538B5A10}" type="presOf" srcId="{BD63F3AA-E04F-C946-85E4-6459DD48668C}" destId="{605659F5-EA17-7C46-9652-44D33797660F}" srcOrd="0" destOrd="0" presId="urn:microsoft.com/office/officeart/2024/layout/HorizontalActionList"/>
    <dgm:cxn modelId="{37C31DDB-A75B-7E48-B421-F462372C2E5F}" type="presOf" srcId="{2391D1CF-013F-144F-8FC8-F4049A9752CA}" destId="{46003370-6FD8-2546-AA09-F3F840A125CC}" srcOrd="0" destOrd="0" presId="urn:microsoft.com/office/officeart/2024/layout/HorizontalActionList"/>
    <dgm:cxn modelId="{33D9EEDF-FF5F-2244-9BC8-FD8460BB2214}" type="presOf" srcId="{1AA9A18A-35CB-364B-86FE-6F9AEF132786}" destId="{500CD380-A3B5-A44C-B5EB-985810C323D9}" srcOrd="0" destOrd="0" presId="urn:microsoft.com/office/officeart/2024/layout/HorizontalActionList"/>
    <dgm:cxn modelId="{2486E2E3-B165-7E4E-BB9F-9D193E4864D0}" srcId="{18E30A81-6B8E-A844-ADB8-FAE0BCD14A1A}" destId="{E57C71B1-6C75-844D-9420-3A9839BA707D}" srcOrd="1" destOrd="0" parTransId="{4994299B-166A-2449-B9C7-5791D5F0C45B}" sibTransId="{B6B4F52A-B445-E640-AB90-E76BC2463CD1}"/>
    <dgm:cxn modelId="{D527FEE8-A049-A344-B9A3-A2B2E92C886D}" srcId="{0CAB4678-992A-AE4D-B834-982B289058BA}" destId="{1AA9A18A-35CB-364B-86FE-6F9AEF132786}" srcOrd="0" destOrd="0" parTransId="{CD01B5B9-ADB5-1A44-A737-D28F9C45DF2A}" sibTransId="{D2DD84AD-EF45-A342-B04D-636EF7822C3F}"/>
    <dgm:cxn modelId="{8F1C6836-445C-E340-8E11-519743C64037}" type="presParOf" srcId="{B322E210-95E6-2C4E-A763-03A9C2243CBD}" destId="{3DFF92D1-A848-974E-B7A8-AC5BF3C8A50A}" srcOrd="0" destOrd="0" presId="urn:microsoft.com/office/officeart/2024/layout/HorizontalActionList"/>
    <dgm:cxn modelId="{611C9C20-9124-A74B-9B3F-D5F09556C4B9}" type="presParOf" srcId="{3DFF92D1-A848-974E-B7A8-AC5BF3C8A50A}" destId="{D638AED5-9402-FC41-A6CD-633C907D5FC9}" srcOrd="0" destOrd="0" presId="urn:microsoft.com/office/officeart/2024/layout/HorizontalActionList"/>
    <dgm:cxn modelId="{05F5BC7A-CC18-E741-BD41-CC17BC798EAE}" type="presParOf" srcId="{3DFF92D1-A848-974E-B7A8-AC5BF3C8A50A}" destId="{8748DA03-D74C-D948-A2BB-07A52A08C8CD}" srcOrd="1" destOrd="0" presId="urn:microsoft.com/office/officeart/2024/layout/HorizontalActionList"/>
    <dgm:cxn modelId="{82E06BC6-C1D7-0848-BFDE-FC82B26A5E51}" type="presParOf" srcId="{B322E210-95E6-2C4E-A763-03A9C2243CBD}" destId="{E5EDC22F-75C6-E84F-BCF8-B0FA22A4EE35}" srcOrd="1" destOrd="0" presId="urn:microsoft.com/office/officeart/2024/layout/HorizontalActionList"/>
    <dgm:cxn modelId="{B2026ECF-78D9-064D-BDD4-63BC77503C45}" type="presParOf" srcId="{B322E210-95E6-2C4E-A763-03A9C2243CBD}" destId="{CFFD282B-8F58-3E4E-BA23-B7DA9471FC3A}" srcOrd="2" destOrd="0" presId="urn:microsoft.com/office/officeart/2024/layout/HorizontalActionList"/>
    <dgm:cxn modelId="{08BDB374-8CC3-9F4F-B386-98B4C195AD86}" type="presParOf" srcId="{CFFD282B-8F58-3E4E-BA23-B7DA9471FC3A}" destId="{EF2EA786-A2F3-CA40-9EC7-F023FF503FAB}" srcOrd="0" destOrd="0" presId="urn:microsoft.com/office/officeart/2024/layout/HorizontalActionList"/>
    <dgm:cxn modelId="{0EC5BBE4-A093-B34A-8822-7ECCDC4A15E2}" type="presParOf" srcId="{CFFD282B-8F58-3E4E-BA23-B7DA9471FC3A}" destId="{C3CBFAE5-5ADC-ED4A-9FA3-F701D3822ED5}" srcOrd="1" destOrd="0" presId="urn:microsoft.com/office/officeart/2024/layout/HorizontalActionList"/>
    <dgm:cxn modelId="{61FC6D18-BF16-524A-91DA-C2A0C816BECC}" type="presParOf" srcId="{B322E210-95E6-2C4E-A763-03A9C2243CBD}" destId="{69EE524B-4825-0C46-B347-47A9CA07F5EA}" srcOrd="3" destOrd="0" presId="urn:microsoft.com/office/officeart/2024/layout/HorizontalActionList"/>
    <dgm:cxn modelId="{A10E1DA7-2C47-5E45-A88B-7C95E70C800B}" type="presParOf" srcId="{B322E210-95E6-2C4E-A763-03A9C2243CBD}" destId="{43E60579-E87E-B94A-A1E4-0ACAA7B54592}" srcOrd="4" destOrd="0" presId="urn:microsoft.com/office/officeart/2024/layout/HorizontalActionList"/>
    <dgm:cxn modelId="{3F355453-26AD-E44E-8DE3-5EEBA02EB94A}" type="presParOf" srcId="{43E60579-E87E-B94A-A1E4-0ACAA7B54592}" destId="{46003370-6FD8-2546-AA09-F3F840A125CC}" srcOrd="0" destOrd="0" presId="urn:microsoft.com/office/officeart/2024/layout/HorizontalActionList"/>
    <dgm:cxn modelId="{47315BA8-BE3B-8441-B418-CB5A8D0A98C6}" type="presParOf" srcId="{43E60579-E87E-B94A-A1E4-0ACAA7B54592}" destId="{605659F5-EA17-7C46-9652-44D33797660F}" srcOrd="1" destOrd="0" presId="urn:microsoft.com/office/officeart/2024/layout/HorizontalActionList"/>
    <dgm:cxn modelId="{F606509C-E0A0-4749-87E3-6A9EE1EB5AC0}" type="presParOf" srcId="{B322E210-95E6-2C4E-A763-03A9C2243CBD}" destId="{2C9FD7D9-EED0-0E49-8D5C-974E382AFA81}" srcOrd="5" destOrd="0" presId="urn:microsoft.com/office/officeart/2024/layout/HorizontalActionList"/>
    <dgm:cxn modelId="{EF4C3126-8117-AA4E-89F9-76731F5C7DD5}" type="presParOf" srcId="{B322E210-95E6-2C4E-A763-03A9C2243CBD}" destId="{7E0E04BE-E1A0-414D-A2CD-C5D505C21DF3}" srcOrd="6" destOrd="0" presId="urn:microsoft.com/office/officeart/2024/layout/HorizontalActionList"/>
    <dgm:cxn modelId="{36B338B2-688E-AE4B-BC9A-0F8AF17A4D5C}" type="presParOf" srcId="{7E0E04BE-E1A0-414D-A2CD-C5D505C21DF3}" destId="{69B4A700-AD0F-F148-82A7-D0D72E0E6653}" srcOrd="0" destOrd="0" presId="urn:microsoft.com/office/officeart/2024/layout/HorizontalActionList"/>
    <dgm:cxn modelId="{42473496-E54F-784E-A409-556416BAE4E9}" type="presParOf" srcId="{7E0E04BE-E1A0-414D-A2CD-C5D505C21DF3}" destId="{500CD380-A3B5-A44C-B5EB-985810C323D9}" srcOrd="1" destOrd="0" presId="urn:microsoft.com/office/officeart/2024/layout/HorizontalActionList"/>
  </dgm:cxnLst>
  <dgm:bg/>
  <dgm:whole/>
  <dgm:extLst>
    <a:ext uri="http://schemas.microsoft.com/office/drawing/2008/diagram">
      <dsp:dataModelExt xmlns:dsp="http://schemas.microsoft.com/office/drawing/2008/diagram" relId="rId10"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48DA03-D74C-D948-A2BB-07A52A08C8CD}">
      <dsp:nvSpPr>
        <dsp:cNvPr id="0" name=""/>
        <dsp:cNvSpPr/>
      </dsp:nvSpPr>
      <dsp:spPr>
        <a:xfrm rot="10800000">
          <a:off x="7215" y="1615260"/>
          <a:ext cx="2622952" cy="2485230"/>
        </a:xfrm>
        <a:prstGeom prst="round2SameRect">
          <a:avLst>
            <a:gd name="adj1" fmla="val 15000"/>
            <a:gd name="adj2" fmla="val 0"/>
          </a:avLst>
        </a:prstGeom>
        <a:solidFill>
          <a:schemeClr val="lt1">
            <a:alpha val="90000"/>
            <a:hueOff val="0"/>
            <a:satOff val="0"/>
            <a:lumOff val="0"/>
            <a:alphaOff val="0"/>
          </a:schemeClr>
        </a:solidFill>
        <a:ln w="19050" cap="flat" cmpd="sng" algn="ctr">
          <a:solidFill>
            <a:srgbClr val="8B0604"/>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1038" tIns="111038" rIns="111038" bIns="111038" numCol="1" spcCol="1270" anchor="t" anchorCtr="0">
          <a:noAutofit/>
        </a:bodyPr>
        <a:lstStyle/>
        <a:p>
          <a:pPr marL="0" lvl="0" indent="0" algn="ctr" defTabSz="800100">
            <a:lnSpc>
              <a:spcPct val="90000"/>
            </a:lnSpc>
            <a:spcBef>
              <a:spcPct val="0"/>
            </a:spcBef>
            <a:spcAft>
              <a:spcPct val="35000"/>
            </a:spcAft>
            <a:buNone/>
          </a:pPr>
          <a:endParaRPr lang="en-GB" sz="1800" kern="1200" dirty="0"/>
        </a:p>
        <a:p>
          <a:pPr marL="0" lvl="0" indent="0" algn="ctr" defTabSz="800100">
            <a:lnSpc>
              <a:spcPct val="90000"/>
            </a:lnSpc>
            <a:spcBef>
              <a:spcPct val="0"/>
            </a:spcBef>
            <a:spcAft>
              <a:spcPct val="35000"/>
            </a:spcAft>
            <a:buNone/>
          </a:pPr>
          <a:r>
            <a:rPr lang="en-GB" sz="1800" kern="1200" dirty="0"/>
            <a:t>Price of fossil fuels does not cover costs of climate impacts</a:t>
          </a:r>
        </a:p>
      </dsp:txBody>
      <dsp:txXfrm rot="10800000">
        <a:off x="116400" y="1615260"/>
        <a:ext cx="2404582" cy="2376045"/>
      </dsp:txXfrm>
    </dsp:sp>
    <dsp:sp modelId="{D638AED5-9402-FC41-A6CD-633C907D5FC9}">
      <dsp:nvSpPr>
        <dsp:cNvPr id="0" name=""/>
        <dsp:cNvSpPr/>
      </dsp:nvSpPr>
      <dsp:spPr>
        <a:xfrm>
          <a:off x="7215" y="851981"/>
          <a:ext cx="2622952" cy="786885"/>
        </a:xfrm>
        <a:prstGeom prst="round2SameRect">
          <a:avLst>
            <a:gd name="adj1" fmla="val 45000"/>
            <a:gd name="adj2" fmla="val 0"/>
          </a:avLst>
        </a:prstGeom>
        <a:solidFill>
          <a:srgbClr val="C00000"/>
        </a:solidFill>
        <a:ln w="19050" cap="flat" cmpd="sng" algn="ctr">
          <a:solidFill>
            <a:srgbClr val="8B060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272" tIns="207272" rIns="207272" bIns="207272" numCol="1" spcCol="1270" anchor="ctr" anchorCtr="0">
          <a:noAutofit/>
        </a:bodyPr>
        <a:lstStyle/>
        <a:p>
          <a:pPr marL="0" lvl="0" indent="0" algn="ctr" defTabSz="889000">
            <a:lnSpc>
              <a:spcPct val="90000"/>
            </a:lnSpc>
            <a:spcBef>
              <a:spcPct val="0"/>
            </a:spcBef>
            <a:spcAft>
              <a:spcPct val="35000"/>
            </a:spcAft>
            <a:buNone/>
          </a:pPr>
          <a:r>
            <a:rPr lang="en-GB" sz="2000" kern="1200" dirty="0"/>
            <a:t>Climate cost externality</a:t>
          </a:r>
        </a:p>
      </dsp:txBody>
      <dsp:txXfrm>
        <a:off x="110927" y="955693"/>
        <a:ext cx="2415528" cy="683173"/>
      </dsp:txXfrm>
    </dsp:sp>
    <dsp:sp modelId="{C3CBFAE5-5ADC-ED4A-9FA3-F701D3822ED5}">
      <dsp:nvSpPr>
        <dsp:cNvPr id="0" name=""/>
        <dsp:cNvSpPr/>
      </dsp:nvSpPr>
      <dsp:spPr>
        <a:xfrm rot="10800000">
          <a:off x="2738062" y="1615260"/>
          <a:ext cx="2622952" cy="2485230"/>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2">
              <a:lumMod val="7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1038" tIns="111038" rIns="111038" bIns="111038" numCol="1" spcCol="1270" anchor="t" anchorCtr="0">
          <a:noAutofit/>
        </a:bodyPr>
        <a:lstStyle/>
        <a:p>
          <a:pPr marL="0" lvl="0" indent="0" algn="ctr" defTabSz="800100">
            <a:lnSpc>
              <a:spcPct val="90000"/>
            </a:lnSpc>
            <a:spcBef>
              <a:spcPct val="0"/>
            </a:spcBef>
            <a:spcAft>
              <a:spcPct val="35000"/>
            </a:spcAft>
            <a:buNone/>
          </a:pPr>
          <a:endParaRPr lang="en-GB" sz="1800" kern="1200" dirty="0"/>
        </a:p>
        <a:p>
          <a:pPr marL="0" lvl="0" indent="0" algn="ctr" defTabSz="800100">
            <a:lnSpc>
              <a:spcPct val="90000"/>
            </a:lnSpc>
            <a:spcBef>
              <a:spcPct val="0"/>
            </a:spcBef>
            <a:spcAft>
              <a:spcPct val="35000"/>
            </a:spcAft>
            <a:buNone/>
          </a:pPr>
          <a:r>
            <a:rPr lang="en-GB" sz="1800" kern="1200" dirty="0"/>
            <a:t>New (SAF) technology generates unpriced societal benefits</a:t>
          </a:r>
        </a:p>
      </dsp:txBody>
      <dsp:txXfrm rot="10800000">
        <a:off x="2847247" y="1615260"/>
        <a:ext cx="2404582" cy="2376045"/>
      </dsp:txXfrm>
    </dsp:sp>
    <dsp:sp modelId="{EF2EA786-A2F3-CA40-9EC7-F023FF503FAB}">
      <dsp:nvSpPr>
        <dsp:cNvPr id="0" name=""/>
        <dsp:cNvSpPr/>
      </dsp:nvSpPr>
      <dsp:spPr>
        <a:xfrm>
          <a:off x="2738062" y="851981"/>
          <a:ext cx="2622952" cy="786885"/>
        </a:xfrm>
        <a:prstGeom prst="round2SameRect">
          <a:avLst>
            <a:gd name="adj1" fmla="val 45000"/>
            <a:gd name="adj2" fmla="val 0"/>
          </a:avLst>
        </a:prstGeom>
        <a:solidFill>
          <a:schemeClr val="accent2"/>
        </a:solidFill>
        <a:ln w="19050" cap="flat" cmpd="sng" algn="ctr">
          <a:solidFill>
            <a:schemeClr val="accent2">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272" tIns="207272" rIns="207272" bIns="207272" numCol="1" spcCol="1270" anchor="ctr" anchorCtr="0">
          <a:noAutofit/>
        </a:bodyPr>
        <a:lstStyle/>
        <a:p>
          <a:pPr marL="0" lvl="0" indent="0" algn="ctr" defTabSz="889000">
            <a:lnSpc>
              <a:spcPct val="90000"/>
            </a:lnSpc>
            <a:spcBef>
              <a:spcPct val="0"/>
            </a:spcBef>
            <a:spcAft>
              <a:spcPct val="35000"/>
            </a:spcAft>
            <a:buNone/>
          </a:pPr>
          <a:r>
            <a:rPr lang="en-GB" sz="2000" kern="1200" dirty="0"/>
            <a:t>Innovation spillovers</a:t>
          </a:r>
        </a:p>
      </dsp:txBody>
      <dsp:txXfrm>
        <a:off x="2841774" y="955693"/>
        <a:ext cx="2415528" cy="683173"/>
      </dsp:txXfrm>
    </dsp:sp>
    <dsp:sp modelId="{605659F5-EA17-7C46-9652-44D33797660F}">
      <dsp:nvSpPr>
        <dsp:cNvPr id="0" name=""/>
        <dsp:cNvSpPr/>
      </dsp:nvSpPr>
      <dsp:spPr>
        <a:xfrm rot="10800000">
          <a:off x="5468909" y="1615260"/>
          <a:ext cx="2622952" cy="2485230"/>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6">
              <a:lumMod val="7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1038" tIns="111038" rIns="111038" bIns="111038" numCol="1" spcCol="1270" anchor="t" anchorCtr="0">
          <a:noAutofit/>
        </a:bodyPr>
        <a:lstStyle/>
        <a:p>
          <a:pPr marL="0" lvl="0" indent="0" algn="ctr" defTabSz="800100">
            <a:lnSpc>
              <a:spcPct val="90000"/>
            </a:lnSpc>
            <a:spcBef>
              <a:spcPct val="0"/>
            </a:spcBef>
            <a:spcAft>
              <a:spcPct val="35000"/>
            </a:spcAft>
            <a:buNone/>
          </a:pPr>
          <a:endParaRPr lang="en-GB" sz="1800" kern="1200" dirty="0"/>
        </a:p>
        <a:p>
          <a:pPr marL="0" lvl="0" indent="0" algn="ctr" defTabSz="800100">
            <a:lnSpc>
              <a:spcPct val="90000"/>
            </a:lnSpc>
            <a:spcBef>
              <a:spcPct val="0"/>
            </a:spcBef>
            <a:spcAft>
              <a:spcPct val="35000"/>
            </a:spcAft>
            <a:buNone/>
          </a:pPr>
          <a:r>
            <a:rPr lang="en-GB" sz="1800" kern="1200" dirty="0"/>
            <a:t>Between various market participants along value chain</a:t>
          </a:r>
        </a:p>
      </dsp:txBody>
      <dsp:txXfrm rot="10800000">
        <a:off x="5578094" y="1615260"/>
        <a:ext cx="2404582" cy="2376045"/>
      </dsp:txXfrm>
    </dsp:sp>
    <dsp:sp modelId="{46003370-6FD8-2546-AA09-F3F840A125CC}">
      <dsp:nvSpPr>
        <dsp:cNvPr id="0" name=""/>
        <dsp:cNvSpPr/>
      </dsp:nvSpPr>
      <dsp:spPr>
        <a:xfrm>
          <a:off x="5468909" y="851981"/>
          <a:ext cx="2622952" cy="786885"/>
        </a:xfrm>
        <a:prstGeom prst="round2SameRect">
          <a:avLst>
            <a:gd name="adj1" fmla="val 45000"/>
            <a:gd name="adj2" fmla="val 0"/>
          </a:avLst>
        </a:prstGeom>
        <a:solidFill>
          <a:schemeClr val="accent6"/>
        </a:solidFill>
        <a:ln w="19050" cap="flat" cmpd="sng" algn="ctr">
          <a:solidFill>
            <a:schemeClr val="accent3">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272" tIns="207272" rIns="207272" bIns="207272" numCol="1" spcCol="1270" anchor="ctr" anchorCtr="0">
          <a:noAutofit/>
        </a:bodyPr>
        <a:lstStyle/>
        <a:p>
          <a:pPr marL="0" lvl="0" indent="0" algn="ctr" defTabSz="889000">
            <a:lnSpc>
              <a:spcPct val="90000"/>
            </a:lnSpc>
            <a:spcBef>
              <a:spcPct val="0"/>
            </a:spcBef>
            <a:spcAft>
              <a:spcPct val="35000"/>
            </a:spcAft>
            <a:buNone/>
          </a:pPr>
          <a:r>
            <a:rPr lang="en-GB" sz="2000" kern="1200" dirty="0"/>
            <a:t>Coordination failures</a:t>
          </a:r>
        </a:p>
      </dsp:txBody>
      <dsp:txXfrm>
        <a:off x="5572621" y="955693"/>
        <a:ext cx="2415528" cy="683173"/>
      </dsp:txXfrm>
    </dsp:sp>
    <dsp:sp modelId="{500CD380-A3B5-A44C-B5EB-985810C323D9}">
      <dsp:nvSpPr>
        <dsp:cNvPr id="0" name=""/>
        <dsp:cNvSpPr/>
      </dsp:nvSpPr>
      <dsp:spPr>
        <a:xfrm rot="10800000">
          <a:off x="8199756" y="1615260"/>
          <a:ext cx="2622952" cy="2485230"/>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1">
              <a:lumMod val="7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1038" tIns="111038" rIns="111038" bIns="111038" numCol="1" spcCol="1270" anchor="t" anchorCtr="0">
          <a:noAutofit/>
        </a:bodyPr>
        <a:lstStyle/>
        <a:p>
          <a:pPr marL="0" lvl="0" indent="0" algn="ctr" defTabSz="800100">
            <a:lnSpc>
              <a:spcPct val="90000"/>
            </a:lnSpc>
            <a:spcBef>
              <a:spcPct val="0"/>
            </a:spcBef>
            <a:spcAft>
              <a:spcPct val="35000"/>
            </a:spcAft>
            <a:buNone/>
          </a:pPr>
          <a:endParaRPr lang="en-GB" sz="1800" kern="1200" dirty="0"/>
        </a:p>
        <a:p>
          <a:pPr marL="0" lvl="0" indent="0" algn="ctr" defTabSz="800100">
            <a:lnSpc>
              <a:spcPct val="90000"/>
            </a:lnSpc>
            <a:spcBef>
              <a:spcPct val="0"/>
            </a:spcBef>
            <a:spcAft>
              <a:spcPct val="35000"/>
            </a:spcAft>
            <a:buNone/>
          </a:pPr>
          <a:r>
            <a:rPr lang="en-GB" sz="1800" kern="1200" dirty="0"/>
            <a:t>Between producers, regulators, and consumers of aviation fuels</a:t>
          </a:r>
        </a:p>
      </dsp:txBody>
      <dsp:txXfrm rot="10800000">
        <a:off x="8308941" y="1615260"/>
        <a:ext cx="2404582" cy="2376045"/>
      </dsp:txXfrm>
    </dsp:sp>
    <dsp:sp modelId="{69B4A700-AD0F-F148-82A7-D0D72E0E6653}">
      <dsp:nvSpPr>
        <dsp:cNvPr id="0" name=""/>
        <dsp:cNvSpPr/>
      </dsp:nvSpPr>
      <dsp:spPr>
        <a:xfrm>
          <a:off x="8199756" y="851981"/>
          <a:ext cx="2622952" cy="786885"/>
        </a:xfrm>
        <a:prstGeom prst="round2SameRect">
          <a:avLst>
            <a:gd name="adj1" fmla="val 45000"/>
            <a:gd name="adj2" fmla="val 0"/>
          </a:avLst>
        </a:prstGeom>
        <a:solidFill>
          <a:schemeClr val="accent1"/>
        </a:solidFill>
        <a:ln w="19050" cap="flat" cmpd="sng" algn="ctr">
          <a:solidFill>
            <a:schemeClr val="accent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272" tIns="207272" rIns="207272" bIns="207272" numCol="1" spcCol="1270" anchor="ctr" anchorCtr="0">
          <a:noAutofit/>
        </a:bodyPr>
        <a:lstStyle/>
        <a:p>
          <a:pPr marL="0" lvl="0" indent="0" algn="ctr" defTabSz="889000">
            <a:lnSpc>
              <a:spcPct val="90000"/>
            </a:lnSpc>
            <a:spcBef>
              <a:spcPct val="0"/>
            </a:spcBef>
            <a:spcAft>
              <a:spcPct val="35000"/>
            </a:spcAft>
            <a:buNone/>
          </a:pPr>
          <a:r>
            <a:rPr lang="en-GB" sz="2000" kern="1200" dirty="0"/>
            <a:t>Information asymmetry</a:t>
          </a:r>
        </a:p>
      </dsp:txBody>
      <dsp:txXfrm>
        <a:off x="8303468" y="955693"/>
        <a:ext cx="2415528" cy="683173"/>
      </dsp:txXfrm>
    </dsp:sp>
  </dsp:spTree>
</dsp:drawing>
</file>

<file path=ppt/diagrams/layout1.xml><?xml version="1.0" encoding="utf-8"?>
<dgm:layoutDef xmlns:dgm="http://schemas.openxmlformats.org/drawingml/2006/diagram" xmlns:a="http://schemas.openxmlformats.org/drawingml/2006/main" uniqueId="urn:microsoft.com/office/officeart/2024/layout/HorizontalActionList">
  <dgm:title val=""/>
  <dgm:desc val=""/>
  <dgm:catLst>
    <dgm:cat type="textcard" pri="2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95"/>
      <dgm:constr type="h" for="des" forName="composite" op="equ"/>
      <dgm:constr type="w" for="ch" forName="composite" refType="w"/>
      <dgm:constr type="w" for="des" forName="parTx"/>
      <dgm:constr type="h" for="des" forName="parTx" op="equ"/>
      <dgm:constr type="w" for="des" forName="bgOutline"/>
      <dgm:constr type="primFontSz" for="des" forName="parTx" val="54"/>
      <dgm:constr type="primFontSz" for="des" forName="bgOutline" refType="primFontSz" refFor="des" refForName="parTx" op="lte" fact="0.75"/>
      <dgm:constr type="h" for="des" forName="bgOutline"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bgOutline"/>
          <dgm:constr type="t" for="ch" forName="bgOutline" refType="h" refFor="ch" refForName="parTx" fact="0.97"/>
          <dgm:constr type="w" for="ch" forName="bgOutline" refType="w"/>
          <dgm:constr type="h" for="ch" forName="bgOutline" refType="h" fact="0.75"/>
        </dgm:constrLst>
        <dgm:ruleLst/>
        <dgm:layoutNode name="parTx" styleLbl="alignNode1">
          <dgm:varLst>
            <dgm:chMax val="0"/>
            <dgm:chPref val="0"/>
          </dgm:varLst>
          <dgm:alg type="tx">
            <dgm:param type="parTxLTRAlign" val="l"/>
            <dgm:param type="parTxRTLAlign" val="r"/>
          </dgm:alg>
          <dgm:shape xmlns:r="http://schemas.openxmlformats.org/officeDocument/2006/relationships" type="round2SameRect" r:blip="" zOrderOff="3">
            <dgm:adjLst>
              <dgm:adj idx="1" val="0.45"/>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primFontSz" val="14" fact="NaN" max="NaN"/>
          </dgm:ruleLst>
        </dgm:layoutNode>
        <dgm:layoutNode name="bgOutline" styleLbl="fgAcc1">
          <dgm:varLst>
            <dgm:bulletEnabled/>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rot="180" type="round2SameRect" r:blip="">
            <dgm:adjLst>
              <dgm:adj idx="1" val="0.15"/>
              <dgm:adj idx="2" val="0"/>
            </dgm:adjLst>
          </dgm:shape>
          <dgm:presOf axis="des" ptType="node"/>
          <dgm:constrLst>
            <dgm:constr type="primFontSz" val="28"/>
            <dgm:constr type="tMarg" refType="w" fact="0.12"/>
            <dgm:constr type="bMarg" refType="w" fact="0.12"/>
            <dgm:constr type="lMarg" refType="w" fact="0.12"/>
            <dgm:constr type="rMarg" refType="w" fact="0.12"/>
          </dgm:constrLst>
          <dgm:ruleLst>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1C7961-3C15-445B-869C-600911669CEA}" type="datetimeFigureOut">
              <a:rPr lang="de-CH" smtClean="0"/>
              <a:t>17.09.26</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AEE8BA-1F7D-4932-9800-1270C6794988}" type="slidenum">
              <a:rPr lang="de-CH" smtClean="0"/>
              <a:t>‹#›</a:t>
            </a:fld>
            <a:endParaRPr lang="de-CH"/>
          </a:p>
        </p:txBody>
      </p:sp>
    </p:spTree>
    <p:extLst>
      <p:ext uri="{BB962C8B-B14F-4D97-AF65-F5344CB8AC3E}">
        <p14:creationId xmlns:p14="http://schemas.microsoft.com/office/powerpoint/2010/main" val="3552712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78AEE8BA-1F7D-4932-9800-1270C6794988}" type="slidenum">
              <a:rPr lang="de-CH" smtClean="0"/>
              <a:t>1</a:t>
            </a:fld>
            <a:endParaRPr lang="de-CH"/>
          </a:p>
        </p:txBody>
      </p:sp>
    </p:spTree>
    <p:extLst>
      <p:ext uri="{BB962C8B-B14F-4D97-AF65-F5344CB8AC3E}">
        <p14:creationId xmlns:p14="http://schemas.microsoft.com/office/powerpoint/2010/main" val="223714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5"/>
          </p:nvPr>
        </p:nvSpPr>
        <p:spPr/>
        <p:txBody>
          <a:bodyPr/>
          <a:lstStyle/>
          <a:p>
            <a:fld id="{78AEE8BA-1F7D-4932-9800-1270C6794988}" type="slidenum">
              <a:rPr lang="de-CH" smtClean="0"/>
              <a:t>2</a:t>
            </a:fld>
            <a:endParaRPr lang="de-CH"/>
          </a:p>
        </p:txBody>
      </p:sp>
    </p:spTree>
    <p:extLst>
      <p:ext uri="{BB962C8B-B14F-4D97-AF65-F5344CB8AC3E}">
        <p14:creationId xmlns:p14="http://schemas.microsoft.com/office/powerpoint/2010/main" val="3531092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Full wording removed from the slide (for speaking) ---</a:t>
            </a:r>
          </a:p>
          <a:p>
            <a:r>
              <a:rPr lang="en-GB" dirty="0"/>
              <a:t>• WP1 aims to identify, understand and resolve existing hurdles and constraints to increase Policy Readiness Level and enable robust and sustainable pathways for SFPC supply through the following tasks:</a:t>
            </a:r>
          </a:p>
          <a:p>
            <a:r>
              <a:rPr lang="en-GB" dirty="0"/>
              <a:t>• Assess Swiss legal and policy space for SFPC market integration and recommend the development of policy instruments to enable SFPC deployment in Switzerland</a:t>
            </a:r>
          </a:p>
          <a:p>
            <a:r>
              <a:rPr lang="en-GB" dirty="0"/>
              <a:t>• Provide a quantitative analysis of the socio-economic impacts of using SFPC in Switzerland</a:t>
            </a:r>
          </a:p>
          <a:p>
            <a:r>
              <a:rPr lang="en-GB" dirty="0"/>
              <a:t>• Assess the social acceptance of different technological pathways and related environmental and social-economic impacts in Switzerland</a:t>
            </a:r>
          </a:p>
          <a:p>
            <a:r>
              <a:rPr lang="en-GB" dirty="0"/>
              <a:t>• Assess farmers’ acceptance of manure use in light of existing legal and organizational constraints</a:t>
            </a:r>
            <a:endParaRPr lang="de-CH" dirty="0"/>
          </a:p>
          <a:p>
            <a:endParaRPr lang="en-CH" dirty="0"/>
          </a:p>
        </p:txBody>
      </p:sp>
      <p:sp>
        <p:nvSpPr>
          <p:cNvPr id="4" name="Slide Number Placeholder 3"/>
          <p:cNvSpPr>
            <a:spLocks noGrp="1"/>
          </p:cNvSpPr>
          <p:nvPr>
            <p:ph type="sldNum" sz="quarter" idx="5"/>
          </p:nvPr>
        </p:nvSpPr>
        <p:spPr/>
        <p:txBody>
          <a:bodyPr/>
          <a:lstStyle/>
          <a:p>
            <a:fld id="{78AEE8BA-1F7D-4932-9800-1270C6794988}" type="slidenum">
              <a:rPr lang="de-CH" smtClean="0"/>
              <a:t>3</a:t>
            </a:fld>
            <a:endParaRPr lang="de-CH"/>
          </a:p>
        </p:txBody>
      </p:sp>
    </p:spTree>
    <p:extLst>
      <p:ext uri="{BB962C8B-B14F-4D97-AF65-F5344CB8AC3E}">
        <p14:creationId xmlns:p14="http://schemas.microsoft.com/office/powerpoint/2010/main" val="1432142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b="1" dirty="0"/>
              <a:t>Graph</a:t>
            </a:r>
            <a:r>
              <a:rPr lang="en-CH" dirty="0"/>
              <a:t>: not full transport emissions, just road, aviation and shipping </a:t>
            </a:r>
            <a:r>
              <a:rPr lang="en-CH" dirty="0">
                <a:sym typeface="Wingdings" pitchFamily="2" charset="2"/>
              </a:rPr>
              <a:t> those Swiss subsectors that consume fuels</a:t>
            </a:r>
          </a:p>
          <a:p>
            <a:r>
              <a:rPr lang="en-CH" b="1" dirty="0">
                <a:sym typeface="Wingdings" pitchFamily="2" charset="2"/>
              </a:rPr>
              <a:t>International aviation</a:t>
            </a:r>
            <a:r>
              <a:rPr lang="en-CH" dirty="0">
                <a:sym typeface="Wingdings" pitchFamily="2" charset="2"/>
              </a:rPr>
              <a:t>: roughly 11% of total Swiss GHG emissions when international aviation is counted</a:t>
            </a:r>
          </a:p>
          <a:p>
            <a:endParaRPr lang="en-CH" dirty="0">
              <a:sym typeface="Wingdings" pitchFamily="2" charset="2"/>
            </a:endParaRPr>
          </a:p>
          <a:p>
            <a:r>
              <a:rPr lang="en-GB" dirty="0"/>
              <a:t>--- Full wording removed from the slide (for speaking) ---</a:t>
            </a:r>
          </a:p>
          <a:p>
            <a:r>
              <a:rPr lang="en-GB" dirty="0"/>
              <a:t>• Focus of analysis: sustainable aviation fuels (SAF)</a:t>
            </a:r>
          </a:p>
          <a:p>
            <a:r>
              <a:rPr lang="en-GB" dirty="0"/>
              <a:t>• Aviation as a hard-to-abate sector, dominating CH GHG emissions in 2050</a:t>
            </a:r>
          </a:p>
          <a:p>
            <a:r>
              <a:rPr lang="en-GB" dirty="0"/>
              <a:t>• Main area within SFPC where a substantive policy framework has developed</a:t>
            </a:r>
          </a:p>
          <a:p>
            <a:r>
              <a:rPr lang="en-GB" dirty="0"/>
              <a:t>• For other transport fuels policy is less focused on sustainable fuels</a:t>
            </a:r>
          </a:p>
          <a:p>
            <a:r>
              <a:rPr lang="en-GB" dirty="0"/>
              <a:t>• For H2 there is so far only a roadmap</a:t>
            </a:r>
          </a:p>
          <a:p>
            <a:r>
              <a:rPr lang="en-GB" dirty="0"/>
              <a:t>• For (platform) chemicals no specific policy framework identified yet</a:t>
            </a:r>
          </a:p>
          <a:p>
            <a:r>
              <a:rPr lang="en-GB" dirty="0"/>
              <a:t>• Policy in the agricultural sector (use of manure) covered in Task 1.4 and WP6</a:t>
            </a:r>
          </a:p>
          <a:p>
            <a:r>
              <a:rPr lang="en-GB" dirty="0"/>
              <a:t>• Those other policy areas will be covered in a subsequent report</a:t>
            </a:r>
          </a:p>
          <a:p>
            <a:r>
              <a:rPr lang="en-GB" dirty="0"/>
              <a:t>• GHG emissions (Mt CO2e) from road transport, aviation and shipping in Switzerland in 2023 (data from Swiss GHG inventory 2025)</a:t>
            </a:r>
            <a:endParaRPr lang="en-CH" dirty="0">
              <a:sym typeface="Wingdings" pitchFamily="2" charset="2"/>
            </a:endParaRPr>
          </a:p>
        </p:txBody>
      </p:sp>
      <p:sp>
        <p:nvSpPr>
          <p:cNvPr id="4" name="Slide Number Placeholder 3"/>
          <p:cNvSpPr>
            <a:spLocks noGrp="1"/>
          </p:cNvSpPr>
          <p:nvPr>
            <p:ph type="sldNum" sz="quarter" idx="5"/>
          </p:nvPr>
        </p:nvSpPr>
        <p:spPr/>
        <p:txBody>
          <a:bodyPr/>
          <a:lstStyle/>
          <a:p>
            <a:fld id="{78AEE8BA-1F7D-4932-9800-1270C6794988}" type="slidenum">
              <a:rPr lang="de-CH" smtClean="0"/>
              <a:t>4</a:t>
            </a:fld>
            <a:endParaRPr lang="de-CH"/>
          </a:p>
        </p:txBody>
      </p:sp>
    </p:spTree>
    <p:extLst>
      <p:ext uri="{BB962C8B-B14F-4D97-AF65-F5344CB8AC3E}">
        <p14:creationId xmlns:p14="http://schemas.microsoft.com/office/powerpoint/2010/main" val="42795688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Goal of our report</a:t>
            </a:r>
            <a:r>
              <a:rPr lang="en-GB" sz="1200" kern="1200" dirty="0">
                <a:solidFill>
                  <a:schemeClr val="tx1"/>
                </a:solidFill>
                <a:effectLst/>
                <a:latin typeface="+mn-lt"/>
                <a:ea typeface="+mn-ea"/>
                <a:cs typeface="+mn-cs"/>
              </a:rPr>
              <a:t>: Investigate which regulatory gaps hinder the effective scale-up of SAF in Switzerland and discuss how these gaps can be addressed through targeted policy instruments</a:t>
            </a:r>
          </a:p>
          <a:p>
            <a:r>
              <a:rPr lang="en-GB" sz="1200" b="1" kern="1200" dirty="0">
                <a:solidFill>
                  <a:schemeClr val="tx1"/>
                </a:solidFill>
                <a:effectLst/>
                <a:latin typeface="+mn-lt"/>
                <a:ea typeface="+mn-ea"/>
                <a:cs typeface="+mn-cs"/>
              </a:rPr>
              <a:t>Focus</a:t>
            </a:r>
            <a:r>
              <a:rPr lang="en-GB" sz="1200" kern="1200" dirty="0">
                <a:solidFill>
                  <a:schemeClr val="tx1"/>
                </a:solidFill>
                <a:effectLst/>
                <a:latin typeface="+mn-lt"/>
                <a:ea typeface="+mn-ea"/>
                <a:cs typeface="+mn-cs"/>
              </a:rPr>
              <a:t> is on the identification of the market failures characterizing the decarbonization of the Swiss aviation sector, the necessary incentives to address them, and how the policy framework is fulfilling this aim.</a:t>
            </a:r>
            <a:endParaRPr lang="en-CH" sz="1200" kern="1200" dirty="0">
              <a:solidFill>
                <a:schemeClr val="tx1"/>
              </a:solidFill>
              <a:effectLst/>
              <a:latin typeface="+mn-lt"/>
              <a:ea typeface="+mn-ea"/>
              <a:cs typeface="+mn-cs"/>
            </a:endParaRPr>
          </a:p>
          <a:p>
            <a:endParaRPr lang="en-CH" sz="1200" kern="1200" dirty="0">
              <a:solidFill>
                <a:schemeClr val="tx1"/>
              </a:solidFill>
              <a:effectLst/>
              <a:latin typeface="+mn-lt"/>
              <a:ea typeface="+mn-ea"/>
              <a:cs typeface="+mn-cs"/>
            </a:endParaRPr>
          </a:p>
          <a:p>
            <a:r>
              <a:rPr lang="en-GB" dirty="0"/>
              <a:t>--- Full wording removed from the slide (for speaking) ---</a:t>
            </a:r>
          </a:p>
          <a:p>
            <a:r>
              <a:rPr lang="en-GB" dirty="0"/>
              <a:t>• Identification of market failures that hamper the uptake of SAF</a:t>
            </a:r>
          </a:p>
          <a:p>
            <a:r>
              <a:rPr lang="en-GB" dirty="0"/>
              <a:t>• Description of policy framework and how it addresses those market failures</a:t>
            </a:r>
          </a:p>
          <a:p>
            <a:r>
              <a:rPr lang="en-GB" dirty="0"/>
              <a:t>• Identification of remaining policy gaps</a:t>
            </a:r>
          </a:p>
          <a:p>
            <a:r>
              <a:rPr lang="en-GB" dirty="0"/>
              <a:t>• Interviews: Feedback from stakeholders about remaining policy gaps</a:t>
            </a:r>
          </a:p>
          <a:p>
            <a:r>
              <a:rPr lang="en-GB" dirty="0"/>
              <a:t>• Analysis of past consultation processes: to identify gaps with support among stakeholders beyond interviewees</a:t>
            </a:r>
          </a:p>
          <a:p>
            <a:r>
              <a:rPr lang="en-GB" dirty="0"/>
              <a:t>• Literature review (academic and grey): verify, as far as possible, identified gaps</a:t>
            </a:r>
          </a:p>
          <a:p>
            <a:r>
              <a:rPr lang="en-GB" dirty="0"/>
              <a:t>• Identification of gaps with highest support among stakeholders and literature, as well as sources of disagreement</a:t>
            </a:r>
          </a:p>
          <a:p>
            <a:r>
              <a:rPr lang="en-GB" dirty="0"/>
              <a:t>• Suggestions for further research and action within </a:t>
            </a:r>
            <a:r>
              <a:rPr lang="en-GB" dirty="0" err="1"/>
              <a:t>reFuel.ch</a:t>
            </a:r>
            <a:r>
              <a:rPr lang="en-GB" dirty="0"/>
              <a:t>, e.g.</a:t>
            </a:r>
          </a:p>
          <a:p>
            <a:r>
              <a:rPr lang="en-GB" dirty="0"/>
              <a:t>• systematic assessment of policy options to fill identified gaps,</a:t>
            </a:r>
          </a:p>
          <a:p>
            <a:r>
              <a:rPr lang="en-GB" dirty="0"/>
              <a:t>• quantification of policy effects through modelling,</a:t>
            </a:r>
          </a:p>
          <a:p>
            <a:r>
              <a:rPr lang="en-GB" dirty="0"/>
              <a:t>• assessment of legal feasibility</a:t>
            </a:r>
            <a:endParaRPr lang="en-CH" dirty="0"/>
          </a:p>
          <a:p>
            <a:endParaRPr lang="en-CH" dirty="0"/>
          </a:p>
        </p:txBody>
      </p:sp>
      <p:sp>
        <p:nvSpPr>
          <p:cNvPr id="4" name="Slide Number Placeholder 3"/>
          <p:cNvSpPr>
            <a:spLocks noGrp="1"/>
          </p:cNvSpPr>
          <p:nvPr>
            <p:ph type="sldNum" sz="quarter" idx="5"/>
          </p:nvPr>
        </p:nvSpPr>
        <p:spPr/>
        <p:txBody>
          <a:bodyPr/>
          <a:lstStyle/>
          <a:p>
            <a:fld id="{78AEE8BA-1F7D-4932-9800-1270C6794988}" type="slidenum">
              <a:rPr lang="de-CH" smtClean="0"/>
              <a:t>5</a:t>
            </a:fld>
            <a:endParaRPr lang="de-CH"/>
          </a:p>
        </p:txBody>
      </p:sp>
    </p:spTree>
    <p:extLst>
      <p:ext uri="{BB962C8B-B14F-4D97-AF65-F5344CB8AC3E}">
        <p14:creationId xmlns:p14="http://schemas.microsoft.com/office/powerpoint/2010/main" val="3562594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D2AAA-983F-581F-9A9F-7DCA4B8A46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B9215E-CAFB-ACBA-4A66-B168E14A44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FD0F4C-F26E-7754-907B-0EF2839FF867}"/>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High capital intensity, long development timelines, and uncertainty regarding future market conditions delay investment decisions even where long-term demand signals exist.</a:t>
            </a:r>
            <a:r>
              <a:rPr lang="en-CH" dirty="0">
                <a:effectLst/>
              </a:rPr>
              <a:t> </a:t>
            </a:r>
          </a:p>
          <a:p>
            <a:endParaRPr lang="en-CH" dirty="0">
              <a:effectLst/>
            </a:endParaRPr>
          </a:p>
          <a:p>
            <a:r>
              <a:rPr lang="en-GB" dirty="0"/>
              <a:t>--- Full wording removed from the slide (for speaking) ---</a:t>
            </a:r>
          </a:p>
          <a:p>
            <a:r>
              <a:rPr lang="en-GB" dirty="0"/>
              <a:t>• Supply expected to rely strongly on imports</a:t>
            </a:r>
          </a:p>
          <a:p>
            <a:r>
              <a:rPr lang="en-GB" dirty="0"/>
              <a:t>• bio-SAF: limited sustainable feedstocks in CH</a:t>
            </a:r>
          </a:p>
          <a:p>
            <a:r>
              <a:rPr lang="en-GB" dirty="0"/>
              <a:t>• e-SAF: limited renewable energy surplus for H2 production, compared to other locations</a:t>
            </a:r>
          </a:p>
          <a:p>
            <a:r>
              <a:rPr lang="en-GB" dirty="0"/>
              <a:t>• Sufficient for fulfilling SAF quotas</a:t>
            </a:r>
          </a:p>
          <a:p>
            <a:r>
              <a:rPr lang="en-GB" dirty="0"/>
              <a:t>• Not yet certain for fulfilling e-SAF quotas, due to missing final investment decisions</a:t>
            </a:r>
          </a:p>
          <a:p>
            <a:r>
              <a:rPr lang="en-GB" dirty="0"/>
              <a:t>• Substantial technological development within Switzerland</a:t>
            </a:r>
          </a:p>
          <a:p>
            <a:r>
              <a:rPr lang="en-GB" dirty="0"/>
              <a:t>• Limited transition from demonstration-scale to commercial-scale production</a:t>
            </a:r>
          </a:p>
          <a:p>
            <a:r>
              <a:rPr lang="en-GB" dirty="0"/>
              <a:t>• Driven by regulatory mandates rather than by cost competitiveness or voluntary market uptake</a:t>
            </a:r>
          </a:p>
          <a:p>
            <a:r>
              <a:rPr lang="en-GB" dirty="0"/>
              <a:t>• Rapid scaling of SAF after 2035 implied by policy targets</a:t>
            </a:r>
          </a:p>
          <a:p>
            <a:r>
              <a:rPr lang="en-GB" dirty="0"/>
              <a:t>• Many announced (e-SAF) projects failing to reach final investment decisions → supply uncertain</a:t>
            </a:r>
          </a:p>
          <a:p>
            <a:r>
              <a:rPr lang="en-GB" dirty="0"/>
              <a:t>• → Market in transition: policy ambition so far faster than industrial implementation</a:t>
            </a:r>
          </a:p>
          <a:p>
            <a:endParaRPr lang="en-CH" dirty="0"/>
          </a:p>
        </p:txBody>
      </p:sp>
      <p:sp>
        <p:nvSpPr>
          <p:cNvPr id="4" name="Slide Number Placeholder 3">
            <a:extLst>
              <a:ext uri="{FF2B5EF4-FFF2-40B4-BE49-F238E27FC236}">
                <a16:creationId xmlns:a16="http://schemas.microsoft.com/office/drawing/2014/main" id="{F094D6B9-8979-39CE-5D04-6F24315E3812}"/>
              </a:ext>
            </a:extLst>
          </p:cNvPr>
          <p:cNvSpPr>
            <a:spLocks noGrp="1"/>
          </p:cNvSpPr>
          <p:nvPr>
            <p:ph type="sldNum" sz="quarter" idx="5"/>
          </p:nvPr>
        </p:nvSpPr>
        <p:spPr/>
        <p:txBody>
          <a:bodyPr/>
          <a:lstStyle/>
          <a:p>
            <a:fld id="{78AEE8BA-1F7D-4932-9800-1270C6794988}" type="slidenum">
              <a:rPr lang="de-CH" smtClean="0"/>
              <a:t>6</a:t>
            </a:fld>
            <a:endParaRPr lang="de-CH"/>
          </a:p>
        </p:txBody>
      </p:sp>
    </p:spTree>
    <p:extLst>
      <p:ext uri="{BB962C8B-B14F-4D97-AF65-F5344CB8AC3E}">
        <p14:creationId xmlns:p14="http://schemas.microsoft.com/office/powerpoint/2010/main" val="2587705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5077D-14B9-E2D9-CB38-59E75B7EBB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6929A1-36BE-DD63-3326-083F873004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45EEDA-1258-0402-04EA-EBB8C51A9647}"/>
              </a:ext>
            </a:extLst>
          </p:cNvPr>
          <p:cNvSpPr>
            <a:spLocks noGrp="1"/>
          </p:cNvSpPr>
          <p:nvPr>
            <p:ph type="body" idx="1"/>
          </p:nvPr>
        </p:nvSpPr>
        <p:spPr/>
        <p:txBody>
          <a:bodyPr/>
          <a:lstStyle/>
          <a:p>
            <a:r>
              <a:rPr lang="en-CH" dirty="0"/>
              <a:t>Not going to present the policy framework in detail, as that is what we did last year at this same conference; this time we focus on the analysis that we carried out subsequently.</a:t>
            </a:r>
          </a:p>
          <a:p>
            <a:r>
              <a:rPr lang="en-CH" dirty="0"/>
              <a:t>However, this and the next slide present useful overviews. We classify the policy instruments introduced by the Swiss legal framework for SAF according to the type of instrument (financial incentives, command and control regulation, or information instruments), and across the SAF value chain, from the SAF producers, through the jet fuel providers, the airlines, airports, up to the passengers. We classify the instruments according to where they have a direct effect; however, it is often the case that incentives are passed along the value chain; if airlines have to pay for emission allowances under the ETS, that cost is finally passed on to the passengers; if fuel providers have to acquire expensive SAF for blending, that cost will also be passed on to consumers</a:t>
            </a:r>
          </a:p>
        </p:txBody>
      </p:sp>
      <p:sp>
        <p:nvSpPr>
          <p:cNvPr id="4" name="Slide Number Placeholder 3">
            <a:extLst>
              <a:ext uri="{FF2B5EF4-FFF2-40B4-BE49-F238E27FC236}">
                <a16:creationId xmlns:a16="http://schemas.microsoft.com/office/drawing/2014/main" id="{0D758706-A51B-2A32-425B-39E08655FAE5}"/>
              </a:ext>
            </a:extLst>
          </p:cNvPr>
          <p:cNvSpPr>
            <a:spLocks noGrp="1"/>
          </p:cNvSpPr>
          <p:nvPr>
            <p:ph type="sldNum" sz="quarter" idx="5"/>
          </p:nvPr>
        </p:nvSpPr>
        <p:spPr/>
        <p:txBody>
          <a:bodyPr/>
          <a:lstStyle/>
          <a:p>
            <a:fld id="{78AEE8BA-1F7D-4932-9800-1270C6794988}" type="slidenum">
              <a:rPr lang="de-CH" smtClean="0"/>
              <a:t>7</a:t>
            </a:fld>
            <a:endParaRPr lang="de-CH"/>
          </a:p>
        </p:txBody>
      </p:sp>
    </p:spTree>
    <p:extLst>
      <p:ext uri="{BB962C8B-B14F-4D97-AF65-F5344CB8AC3E}">
        <p14:creationId xmlns:p14="http://schemas.microsoft.com/office/powerpoint/2010/main" val="114328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B87BD-CE40-6DFF-25A3-5021BCE0E2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92C827-7C02-9122-9C1D-ABBA9CFDCB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498914-8241-22C7-EE9C-201D76C4932F}"/>
              </a:ext>
            </a:extLst>
          </p:cNvPr>
          <p:cNvSpPr>
            <a:spLocks noGrp="1"/>
          </p:cNvSpPr>
          <p:nvPr>
            <p:ph type="body" idx="1"/>
          </p:nvPr>
        </p:nvSpPr>
        <p:spPr/>
        <p:txBody>
          <a:bodyPr/>
          <a:lstStyle/>
          <a:p>
            <a:r>
              <a:rPr lang="en-CH" dirty="0"/>
              <a:t>Here we classify the same policy instruments identified in the previous slide, but according to how long they are in place according to the current legal framework. One aspect that becomes apparent in this graph is that several of the financial support instruments introduced to help reduce the competitive disadvantage that SAF has compared to conventional fuels and also to support innovation, are currently in place only until 2030. </a:t>
            </a:r>
          </a:p>
          <a:p>
            <a:r>
              <a:rPr lang="en-CH" dirty="0"/>
              <a:t>This is of course not due to short-sightedness, but simply due to the fact that Swiss climate policy follows the 5-year implementation cycles established by the international framework; new targets are set every 5 years, the CO2 law is revised accordingly, most policy instruments are extended, some are replaced. This means, however, that central sources of funding for those financial support mechanism (such as the auction revenues from the ETS) are secured for those 5-year cycles, and consequently, funding is promised for 5-year cycles. While the intention may in principle be to continue with such support, the political reality is that the support is not secure as long as it is not written into law. </a:t>
            </a:r>
          </a:p>
          <a:p>
            <a:endParaRPr lang="en-CH" dirty="0"/>
          </a:p>
        </p:txBody>
      </p:sp>
      <p:sp>
        <p:nvSpPr>
          <p:cNvPr id="4" name="Slide Number Placeholder 3">
            <a:extLst>
              <a:ext uri="{FF2B5EF4-FFF2-40B4-BE49-F238E27FC236}">
                <a16:creationId xmlns:a16="http://schemas.microsoft.com/office/drawing/2014/main" id="{A06A3A97-1B20-7C94-DEAE-5A82732C118B}"/>
              </a:ext>
            </a:extLst>
          </p:cNvPr>
          <p:cNvSpPr>
            <a:spLocks noGrp="1"/>
          </p:cNvSpPr>
          <p:nvPr>
            <p:ph type="sldNum" sz="quarter" idx="5"/>
          </p:nvPr>
        </p:nvSpPr>
        <p:spPr/>
        <p:txBody>
          <a:bodyPr/>
          <a:lstStyle/>
          <a:p>
            <a:fld id="{78AEE8BA-1F7D-4932-9800-1270C6794988}" type="slidenum">
              <a:rPr lang="de-CH" smtClean="0"/>
              <a:t>8</a:t>
            </a:fld>
            <a:endParaRPr lang="de-CH"/>
          </a:p>
        </p:txBody>
      </p:sp>
    </p:spTree>
    <p:extLst>
      <p:ext uri="{BB962C8B-B14F-4D97-AF65-F5344CB8AC3E}">
        <p14:creationId xmlns:p14="http://schemas.microsoft.com/office/powerpoint/2010/main" val="34430213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5CD8E-3ECC-ED3B-DBF5-BBC2759DEF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05DF50-F6C6-5CE0-82F8-FB87FFBD2A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DDE10A-A2D7-EE5B-A32F-C9A2202F7619}"/>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94634327-912F-3692-D7CC-5619D91FEB27}"/>
              </a:ext>
            </a:extLst>
          </p:cNvPr>
          <p:cNvSpPr>
            <a:spLocks noGrp="1"/>
          </p:cNvSpPr>
          <p:nvPr>
            <p:ph type="sldNum" sz="quarter" idx="5"/>
          </p:nvPr>
        </p:nvSpPr>
        <p:spPr/>
        <p:txBody>
          <a:bodyPr/>
          <a:lstStyle/>
          <a:p>
            <a:fld id="{78AEE8BA-1F7D-4932-9800-1270C6794988}" type="slidenum">
              <a:rPr lang="de-CH" smtClean="0"/>
              <a:t>9</a:t>
            </a:fld>
            <a:endParaRPr lang="de-CH"/>
          </a:p>
        </p:txBody>
      </p:sp>
    </p:spTree>
    <p:extLst>
      <p:ext uri="{BB962C8B-B14F-4D97-AF65-F5344CB8AC3E}">
        <p14:creationId xmlns:p14="http://schemas.microsoft.com/office/powerpoint/2010/main" val="9034350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B70B0-5791-379D-7375-AC1984CC05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10811B-1FC7-7032-5399-EBE1FD7DB1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55D672-D364-0315-F0B6-B77D07CDF806}"/>
              </a:ext>
            </a:extLst>
          </p:cNvPr>
          <p:cNvSpPr>
            <a:spLocks noGrp="1"/>
          </p:cNvSpPr>
          <p:nvPr>
            <p:ph type="body" idx="1"/>
          </p:nvPr>
        </p:nvSpPr>
        <p:spPr/>
        <p:txBody>
          <a:bodyPr/>
          <a:lstStyle/>
          <a:p>
            <a:pPr lvl="0"/>
            <a:r>
              <a:rPr lang="en-US" dirty="0"/>
              <a:t>Aviation ETS </a:t>
            </a:r>
            <a:r>
              <a:rPr lang="en-US" dirty="0">
                <a:sym typeface="Wingdings" pitchFamily="2" charset="2"/>
              </a:rPr>
              <a:t> price on carbon emissions on flights between Europe  airlines and consumers</a:t>
            </a:r>
          </a:p>
          <a:p>
            <a:pPr lvl="0"/>
            <a:r>
              <a:rPr lang="en-US" dirty="0"/>
              <a:t>Blending quotas </a:t>
            </a:r>
            <a:r>
              <a:rPr lang="en-US" dirty="0">
                <a:sym typeface="Wingdings" pitchFamily="2" charset="2"/>
              </a:rPr>
              <a:t> failure to meet them leads to high compliance costs for fuel suppliers</a:t>
            </a:r>
          </a:p>
          <a:p>
            <a:pPr lvl="0"/>
            <a:r>
              <a:rPr lang="en-US" dirty="0"/>
              <a:t>Anti-</a:t>
            </a:r>
            <a:r>
              <a:rPr lang="en-US" dirty="0" err="1"/>
              <a:t>tankering</a:t>
            </a:r>
            <a:r>
              <a:rPr lang="en-US" dirty="0"/>
              <a:t> provisions preventing airlines from avoiding the SAF quotas by </a:t>
            </a:r>
            <a:r>
              <a:rPr lang="en-US" dirty="0" err="1"/>
              <a:t>refuelling</a:t>
            </a:r>
            <a:r>
              <a:rPr lang="en-US" dirty="0"/>
              <a:t> outside CH or the EU</a:t>
            </a:r>
          </a:p>
          <a:p>
            <a:pPr lvl="0"/>
            <a:r>
              <a:rPr lang="en-US" dirty="0"/>
              <a:t>Sustainability criteria for SAF, establishing minimum requirements for life-cycle GHG reductions</a:t>
            </a:r>
          </a:p>
          <a:p>
            <a:pPr lvl="0"/>
            <a:r>
              <a:rPr lang="en-US" dirty="0"/>
              <a:t>CORSIA, with the goal of achieving carbon-neutral growth of international aviation</a:t>
            </a:r>
          </a:p>
          <a:p>
            <a:pPr lvl="0"/>
            <a:endParaRPr lang="en-US" dirty="0"/>
          </a:p>
          <a:p>
            <a:r>
              <a:rPr lang="en-GB" dirty="0"/>
              <a:t>--- Full wording removed from the slide (for speaking) ---</a:t>
            </a:r>
          </a:p>
          <a:p>
            <a:r>
              <a:rPr lang="en-GB" dirty="0"/>
              <a:t>• International aviation historically exempted from (climate) regulations affecting other sectors</a:t>
            </a:r>
          </a:p>
          <a:p>
            <a:r>
              <a:rPr lang="en-GB" dirty="0"/>
              <a:t>• → Price advantage for kerosene compared to more sustainable alternatives (SAF, rail)</a:t>
            </a:r>
          </a:p>
          <a:p>
            <a:r>
              <a:rPr lang="en-GB" dirty="0"/>
              <a:t>• Aviation ETS → price on carbon on flights within Europe</a:t>
            </a:r>
          </a:p>
          <a:p>
            <a:r>
              <a:rPr lang="en-GB" dirty="0"/>
              <a:t>• SAF blending quotas in supplied jet fuel → high penalties if unmet</a:t>
            </a:r>
          </a:p>
          <a:p>
            <a:r>
              <a:rPr lang="en-GB" dirty="0"/>
              <a:t>• Anti-</a:t>
            </a:r>
            <a:r>
              <a:rPr lang="en-GB" dirty="0" err="1"/>
              <a:t>tankering</a:t>
            </a:r>
            <a:r>
              <a:rPr lang="en-GB" dirty="0"/>
              <a:t> provisions → prevent circumventing SAF blending mandate</a:t>
            </a:r>
          </a:p>
          <a:p>
            <a:r>
              <a:rPr lang="en-GB" dirty="0"/>
              <a:t>• Globally: CORSIA, requiring offsetting of emissions</a:t>
            </a:r>
          </a:p>
          <a:p>
            <a:r>
              <a:rPr lang="en-GB" dirty="0"/>
              <a:t>• Carbon prices in aviation ETS (71 €/tCO2e in May 2026) below social cost of carbon</a:t>
            </a:r>
          </a:p>
          <a:p>
            <a:r>
              <a:rPr lang="en-GB" dirty="0"/>
              <a:t>• Aviation ETS covers only flights between CH, EU and UK</a:t>
            </a:r>
          </a:p>
          <a:p>
            <a:r>
              <a:rPr lang="en-GB" dirty="0"/>
              <a:t>• Non-CO2 climate effects of aviation unpriced under ETS</a:t>
            </a:r>
          </a:p>
          <a:p>
            <a:r>
              <a:rPr lang="en-GB" dirty="0"/>
              <a:t>• Blending quotas only address emissions of blended component</a:t>
            </a:r>
          </a:p>
          <a:p>
            <a:r>
              <a:rPr lang="en-GB" dirty="0"/>
              <a:t>• CORSIA relies on offsetting (19 €/tCO2e in late 2024)</a:t>
            </a:r>
          </a:p>
          <a:p>
            <a:r>
              <a:rPr lang="en-GB" dirty="0"/>
              <a:t>• Tax exemptions for international aviation remain</a:t>
            </a:r>
            <a:endParaRPr lang="en-CH" dirty="0"/>
          </a:p>
        </p:txBody>
      </p:sp>
      <p:sp>
        <p:nvSpPr>
          <p:cNvPr id="4" name="Slide Number Placeholder 3">
            <a:extLst>
              <a:ext uri="{FF2B5EF4-FFF2-40B4-BE49-F238E27FC236}">
                <a16:creationId xmlns:a16="http://schemas.microsoft.com/office/drawing/2014/main" id="{C1AE71CC-2416-E592-D6F5-923422AB0272}"/>
              </a:ext>
            </a:extLst>
          </p:cNvPr>
          <p:cNvSpPr>
            <a:spLocks noGrp="1"/>
          </p:cNvSpPr>
          <p:nvPr>
            <p:ph type="sldNum" sz="quarter" idx="5"/>
          </p:nvPr>
        </p:nvSpPr>
        <p:spPr/>
        <p:txBody>
          <a:bodyPr/>
          <a:lstStyle/>
          <a:p>
            <a:fld id="{78AEE8BA-1F7D-4932-9800-1270C6794988}" type="slidenum">
              <a:rPr lang="de-CH" smtClean="0"/>
              <a:t>10</a:t>
            </a:fld>
            <a:endParaRPr lang="de-CH"/>
          </a:p>
        </p:txBody>
      </p:sp>
    </p:spTree>
    <p:extLst>
      <p:ext uri="{BB962C8B-B14F-4D97-AF65-F5344CB8AC3E}">
        <p14:creationId xmlns:p14="http://schemas.microsoft.com/office/powerpoint/2010/main" val="3940790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663F2-590C-72A6-9451-C9FFAF4D60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91D15B-8B34-9FBB-2892-513D76EED5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993E44-C439-3D34-035C-2F367DBF9E2E}"/>
              </a:ext>
            </a:extLst>
          </p:cNvPr>
          <p:cNvSpPr>
            <a:spLocks noGrp="1"/>
          </p:cNvSpPr>
          <p:nvPr>
            <p:ph type="body" idx="1"/>
          </p:nvPr>
        </p:nvSpPr>
        <p:spPr/>
        <p:txBody>
          <a:bodyPr/>
          <a:lstStyle/>
          <a:p>
            <a:r>
              <a:rPr lang="en-GB" dirty="0"/>
              <a:t>--- Full wording removed from the slide (for speaking) ---</a:t>
            </a:r>
          </a:p>
          <a:p>
            <a:r>
              <a:rPr lang="en-GB" dirty="0"/>
              <a:t>• New technological expertise (for </a:t>
            </a:r>
            <a:r>
              <a:rPr lang="en-GB" dirty="0" err="1"/>
              <a:t>PtX</a:t>
            </a:r>
            <a:r>
              <a:rPr lang="en-GB" dirty="0"/>
              <a:t>, or e-SAF production) has positive externalities: broader industry benefits</a:t>
            </a:r>
          </a:p>
          <a:p>
            <a:r>
              <a:rPr lang="en-GB" dirty="0"/>
              <a:t>• Production has very high upfront investment costs</a:t>
            </a:r>
          </a:p>
          <a:p>
            <a:r>
              <a:rPr lang="en-GB" dirty="0"/>
              <a:t>• Several funding instruments offer support for tech development and value chain creation:</a:t>
            </a:r>
          </a:p>
          <a:p>
            <a:r>
              <a:rPr lang="en-GB" dirty="0"/>
              <a:t>• Funding for innovative technologies under the Climate and Innovation Act</a:t>
            </a:r>
          </a:p>
          <a:p>
            <a:r>
              <a:rPr lang="en-GB" dirty="0"/>
              <a:t>• Other smaller or less targeted funding instruments (</a:t>
            </a:r>
            <a:r>
              <a:rPr lang="en-GB" dirty="0" err="1"/>
              <a:t>Innosuisse</a:t>
            </a:r>
            <a:r>
              <a:rPr lang="en-GB" dirty="0"/>
              <a:t>)</a:t>
            </a:r>
          </a:p>
          <a:p>
            <a:r>
              <a:rPr lang="en-GB" dirty="0"/>
              <a:t>• P&amp;D funding discontinued following recent austerity measures</a:t>
            </a:r>
          </a:p>
          <a:p>
            <a:r>
              <a:rPr lang="en-GB" dirty="0"/>
              <a:t>• Support available limited in its scope and temporal availability, and partly difficult to access</a:t>
            </a:r>
          </a:p>
          <a:p>
            <a:r>
              <a:rPr lang="en-GB" dirty="0"/>
              <a:t>• High investment cost barrier for commercial operation not solved</a:t>
            </a:r>
            <a:endParaRPr lang="en-CH" dirty="0"/>
          </a:p>
        </p:txBody>
      </p:sp>
      <p:sp>
        <p:nvSpPr>
          <p:cNvPr id="4" name="Slide Number Placeholder 3">
            <a:extLst>
              <a:ext uri="{FF2B5EF4-FFF2-40B4-BE49-F238E27FC236}">
                <a16:creationId xmlns:a16="http://schemas.microsoft.com/office/drawing/2014/main" id="{825C8E2E-1CED-81F2-EB8C-ED8995257480}"/>
              </a:ext>
            </a:extLst>
          </p:cNvPr>
          <p:cNvSpPr>
            <a:spLocks noGrp="1"/>
          </p:cNvSpPr>
          <p:nvPr>
            <p:ph type="sldNum" sz="quarter" idx="5"/>
          </p:nvPr>
        </p:nvSpPr>
        <p:spPr/>
        <p:txBody>
          <a:bodyPr/>
          <a:lstStyle/>
          <a:p>
            <a:fld id="{78AEE8BA-1F7D-4932-9800-1270C6794988}" type="slidenum">
              <a:rPr lang="de-CH" smtClean="0"/>
              <a:t>11</a:t>
            </a:fld>
            <a:endParaRPr lang="de-CH"/>
          </a:p>
        </p:txBody>
      </p:sp>
    </p:spTree>
    <p:extLst>
      <p:ext uri="{BB962C8B-B14F-4D97-AF65-F5344CB8AC3E}">
        <p14:creationId xmlns:p14="http://schemas.microsoft.com/office/powerpoint/2010/main" val="547713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0981D-DF05-6910-9256-9E0F155802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BD9397-A4FC-D852-4E28-53EC69A426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32ACC9-3588-2D12-2EF7-D3D227138EE9}"/>
              </a:ext>
            </a:extLst>
          </p:cNvPr>
          <p:cNvSpPr>
            <a:spLocks noGrp="1"/>
          </p:cNvSpPr>
          <p:nvPr>
            <p:ph type="body" idx="1"/>
          </p:nvPr>
        </p:nvSpPr>
        <p:spPr/>
        <p:txBody>
          <a:bodyPr/>
          <a:lstStyle/>
          <a:p>
            <a:r>
              <a:rPr lang="en-GB" dirty="0"/>
              <a:t>--- Full wording removed from the slide (for speaking) ---</a:t>
            </a:r>
          </a:p>
          <a:p>
            <a:r>
              <a:rPr lang="en-GB" dirty="0"/>
              <a:t>• E-SAF producers require long-term offtake certainty to secure up-front capital</a:t>
            </a:r>
          </a:p>
          <a:p>
            <a:r>
              <a:rPr lang="en-GB" dirty="0"/>
              <a:t>• </a:t>
            </a:r>
            <a:r>
              <a:rPr lang="en-GB" dirty="0" err="1"/>
              <a:t>Offtakers</a:t>
            </a:r>
            <a:r>
              <a:rPr lang="en-GB" dirty="0"/>
              <a:t> reluctant to enter long-term contracts at current prices; used to a spot market</a:t>
            </a:r>
          </a:p>
          <a:p>
            <a:r>
              <a:rPr lang="en-GB" dirty="0"/>
              <a:t>• Industry waits for regulation to improve (more support) or weaken (relax mandates)</a:t>
            </a:r>
          </a:p>
          <a:p>
            <a:r>
              <a:rPr lang="en-GB" dirty="0"/>
              <a:t>• → Repeated failures deter potential investors further (vicious circle)</a:t>
            </a:r>
          </a:p>
          <a:p>
            <a:r>
              <a:rPr lang="en-GB" dirty="0"/>
              <a:t>• Strong demand signal from SAF blending quotas with strong penalties for non-compliance</a:t>
            </a:r>
          </a:p>
          <a:p>
            <a:r>
              <a:rPr lang="en-GB" dirty="0"/>
              <a:t>• Repeated signalling by regulatory bodies that blending quotas will not be weakened</a:t>
            </a:r>
          </a:p>
          <a:p>
            <a:r>
              <a:rPr lang="en-GB" dirty="0"/>
              <a:t>• Financial support instruments, particularly the loan guarantees available under the Aviation and Climate programme</a:t>
            </a:r>
          </a:p>
          <a:p>
            <a:r>
              <a:rPr lang="en-GB" dirty="0"/>
              <a:t>• SAF allowances reduce price differential of SAF for airlines</a:t>
            </a:r>
          </a:p>
          <a:p>
            <a:r>
              <a:rPr lang="en-GB" dirty="0"/>
              <a:t>• Planned 2027 review of the </a:t>
            </a:r>
            <a:r>
              <a:rPr lang="en-GB" dirty="0" err="1"/>
              <a:t>ReFuelEU</a:t>
            </a:r>
            <a:r>
              <a:rPr lang="en-GB" dirty="0"/>
              <a:t> Aviation Regulation weakens demand signal</a:t>
            </a:r>
          </a:p>
          <a:p>
            <a:r>
              <a:rPr lang="en-GB" dirty="0"/>
              <a:t>• Petroleum industry uninterested in investing in SAF production</a:t>
            </a:r>
          </a:p>
          <a:p>
            <a:r>
              <a:rPr lang="en-GB" dirty="0"/>
              <a:t>• Financial support limited; mostly to support pre-investment studies</a:t>
            </a:r>
          </a:p>
          <a:p>
            <a:r>
              <a:rPr lang="en-GB" dirty="0"/>
              <a:t>• SAF allowances only for flights covered under the ETS, and so far available until 2030</a:t>
            </a:r>
            <a:endParaRPr lang="en-CH" dirty="0"/>
          </a:p>
        </p:txBody>
      </p:sp>
      <p:sp>
        <p:nvSpPr>
          <p:cNvPr id="4" name="Slide Number Placeholder 3">
            <a:extLst>
              <a:ext uri="{FF2B5EF4-FFF2-40B4-BE49-F238E27FC236}">
                <a16:creationId xmlns:a16="http://schemas.microsoft.com/office/drawing/2014/main" id="{7149C2B7-8E75-9C18-140A-167BB761CACF}"/>
              </a:ext>
            </a:extLst>
          </p:cNvPr>
          <p:cNvSpPr>
            <a:spLocks noGrp="1"/>
          </p:cNvSpPr>
          <p:nvPr>
            <p:ph type="sldNum" sz="quarter" idx="5"/>
          </p:nvPr>
        </p:nvSpPr>
        <p:spPr/>
        <p:txBody>
          <a:bodyPr/>
          <a:lstStyle/>
          <a:p>
            <a:fld id="{78AEE8BA-1F7D-4932-9800-1270C6794988}" type="slidenum">
              <a:rPr lang="de-CH" smtClean="0"/>
              <a:t>12</a:t>
            </a:fld>
            <a:endParaRPr lang="de-CH"/>
          </a:p>
        </p:txBody>
      </p:sp>
    </p:spTree>
    <p:extLst>
      <p:ext uri="{BB962C8B-B14F-4D97-AF65-F5344CB8AC3E}">
        <p14:creationId xmlns:p14="http://schemas.microsoft.com/office/powerpoint/2010/main" val="2482096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6A4D0-5322-0552-6880-5835EB2F80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4E505C-C0F8-25D9-8BA6-282A212BE2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8B78E6-C318-E62D-1610-F3BD8195DED3}"/>
              </a:ext>
            </a:extLst>
          </p:cNvPr>
          <p:cNvSpPr>
            <a:spLocks noGrp="1"/>
          </p:cNvSpPr>
          <p:nvPr>
            <p:ph type="body" idx="1"/>
          </p:nvPr>
        </p:nvSpPr>
        <p:spPr/>
        <p:txBody>
          <a:bodyPr/>
          <a:lstStyle/>
          <a:p>
            <a:pPr lvl="0"/>
            <a:r>
              <a:rPr lang="en-US" dirty="0"/>
              <a:t>FOEN (environment – ETS, SAF quality), SFOE (energy – guarantees of origin), FOCA (CORSIA, blending quotas, funding), MAA (military aviation), FOCBS (import, mineral oil tax)</a:t>
            </a:r>
            <a:endParaRPr lang="en-CH" dirty="0"/>
          </a:p>
        </p:txBody>
      </p:sp>
      <p:sp>
        <p:nvSpPr>
          <p:cNvPr id="4" name="Slide Number Placeholder 3">
            <a:extLst>
              <a:ext uri="{FF2B5EF4-FFF2-40B4-BE49-F238E27FC236}">
                <a16:creationId xmlns:a16="http://schemas.microsoft.com/office/drawing/2014/main" id="{63CAFC26-CEEB-570D-E05D-70ABAF3115E8}"/>
              </a:ext>
            </a:extLst>
          </p:cNvPr>
          <p:cNvSpPr>
            <a:spLocks noGrp="1"/>
          </p:cNvSpPr>
          <p:nvPr>
            <p:ph type="sldNum" sz="quarter" idx="5"/>
          </p:nvPr>
        </p:nvSpPr>
        <p:spPr/>
        <p:txBody>
          <a:bodyPr/>
          <a:lstStyle/>
          <a:p>
            <a:fld id="{78AEE8BA-1F7D-4932-9800-1270C6794988}" type="slidenum">
              <a:rPr lang="de-CH" smtClean="0"/>
              <a:t>13</a:t>
            </a:fld>
            <a:endParaRPr lang="de-CH"/>
          </a:p>
        </p:txBody>
      </p:sp>
    </p:spTree>
    <p:extLst>
      <p:ext uri="{BB962C8B-B14F-4D97-AF65-F5344CB8AC3E}">
        <p14:creationId xmlns:p14="http://schemas.microsoft.com/office/powerpoint/2010/main" val="25529780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3BB52-467A-C941-F512-0C9F1F470A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302B22-DD95-A29F-BAC1-D11BA6F16D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CB3446-2D90-3344-8705-F9C04C76FB1D}"/>
              </a:ext>
            </a:extLst>
          </p:cNvPr>
          <p:cNvSpPr>
            <a:spLocks noGrp="1"/>
          </p:cNvSpPr>
          <p:nvPr>
            <p:ph type="body" idx="1"/>
          </p:nvPr>
        </p:nvSpPr>
        <p:spPr/>
        <p:txBody>
          <a:bodyPr/>
          <a:lstStyle/>
          <a:p>
            <a:r>
              <a:rPr lang="de-CH" sz="1200" b="1" kern="1200" dirty="0">
                <a:solidFill>
                  <a:schemeClr val="tx1"/>
                </a:solidFill>
                <a:effectLst/>
                <a:latin typeface="+mn-lt"/>
                <a:ea typeface="+mn-ea"/>
                <a:cs typeface="+mn-cs"/>
              </a:rPr>
              <a:t>Next </a:t>
            </a:r>
            <a:r>
              <a:rPr lang="de-CH" sz="1200" b="1" kern="1200" dirty="0" err="1">
                <a:solidFill>
                  <a:schemeClr val="tx1"/>
                </a:solidFill>
                <a:effectLst/>
                <a:latin typeface="+mn-lt"/>
                <a:ea typeface="+mn-ea"/>
                <a:cs typeface="+mn-cs"/>
              </a:rPr>
              <a:t>steps</a:t>
            </a:r>
            <a:r>
              <a:rPr lang="de-CH" sz="1200" b="1" kern="1200" dirty="0">
                <a:solidFill>
                  <a:schemeClr val="tx1"/>
                </a:solidFill>
                <a:effectLst/>
                <a:latin typeface="+mn-lt"/>
                <a:ea typeface="+mn-ea"/>
                <a:cs typeface="+mn-cs"/>
              </a:rPr>
              <a:t>:</a:t>
            </a:r>
          </a:p>
          <a:p>
            <a:pPr marL="171450" indent="-171450">
              <a:buFontTx/>
              <a:buChar char="-"/>
            </a:pPr>
            <a:r>
              <a:rPr lang="de-CH" sz="1200" b="0" kern="1200" dirty="0">
                <a:solidFill>
                  <a:schemeClr val="tx1"/>
                </a:solidFill>
                <a:effectLst/>
                <a:latin typeface="+mn-lt"/>
                <a:ea typeface="+mn-ea"/>
                <a:cs typeface="+mn-cs"/>
              </a:rPr>
              <a:t>Look at </a:t>
            </a:r>
            <a:r>
              <a:rPr lang="de-CH" sz="1200" b="0" kern="1200" dirty="0" err="1">
                <a:solidFill>
                  <a:schemeClr val="tx1"/>
                </a:solidFill>
                <a:effectLst/>
                <a:latin typeface="+mn-lt"/>
                <a:ea typeface="+mn-ea"/>
                <a:cs typeface="+mn-cs"/>
              </a:rPr>
              <a:t>concrete</a:t>
            </a:r>
            <a:r>
              <a:rPr lang="de-CH" sz="1200" b="0" kern="1200" dirty="0">
                <a:solidFill>
                  <a:schemeClr val="tx1"/>
                </a:solidFill>
                <a:effectLst/>
                <a:latin typeface="+mn-lt"/>
                <a:ea typeface="+mn-ea"/>
                <a:cs typeface="+mn-cs"/>
              </a:rPr>
              <a:t> </a:t>
            </a:r>
            <a:r>
              <a:rPr lang="de-CH" sz="1200" b="0" kern="1200" dirty="0" err="1">
                <a:solidFill>
                  <a:schemeClr val="tx1"/>
                </a:solidFill>
                <a:effectLst/>
                <a:latin typeface="+mn-lt"/>
                <a:ea typeface="+mn-ea"/>
                <a:cs typeface="+mn-cs"/>
              </a:rPr>
              <a:t>policy</a:t>
            </a:r>
            <a:r>
              <a:rPr lang="de-CH" sz="1200" b="0" kern="1200" dirty="0">
                <a:solidFill>
                  <a:schemeClr val="tx1"/>
                </a:solidFill>
                <a:effectLst/>
                <a:latin typeface="+mn-lt"/>
                <a:ea typeface="+mn-ea"/>
                <a:cs typeface="+mn-cs"/>
              </a:rPr>
              <a:t> </a:t>
            </a:r>
            <a:r>
              <a:rPr lang="de-CH" sz="1200" b="0" kern="1200" dirty="0" err="1">
                <a:solidFill>
                  <a:schemeClr val="tx1"/>
                </a:solidFill>
                <a:effectLst/>
                <a:latin typeface="+mn-lt"/>
                <a:ea typeface="+mn-ea"/>
                <a:cs typeface="+mn-cs"/>
              </a:rPr>
              <a:t>proposals</a:t>
            </a:r>
            <a:r>
              <a:rPr lang="de-CH" sz="1200" b="0" kern="1200" dirty="0">
                <a:solidFill>
                  <a:schemeClr val="tx1"/>
                </a:solidFill>
                <a:effectLst/>
                <a:latin typeface="+mn-lt"/>
                <a:ea typeface="+mn-ea"/>
                <a:cs typeface="+mn-cs"/>
              </a:rPr>
              <a:t> (e.g. </a:t>
            </a:r>
            <a:r>
              <a:rPr lang="de-CH" sz="1200" b="0" kern="1200" dirty="0" err="1">
                <a:solidFill>
                  <a:schemeClr val="tx1"/>
                </a:solidFill>
                <a:effectLst/>
                <a:latin typeface="+mn-lt"/>
                <a:ea typeface="+mn-ea"/>
                <a:cs typeface="+mn-cs"/>
              </a:rPr>
              <a:t>learning</a:t>
            </a:r>
            <a:r>
              <a:rPr lang="de-CH" sz="1200" b="0" kern="1200" dirty="0">
                <a:solidFill>
                  <a:schemeClr val="tx1"/>
                </a:solidFill>
                <a:effectLst/>
                <a:latin typeface="+mn-lt"/>
                <a:ea typeface="+mn-ea"/>
                <a:cs typeface="+mn-cs"/>
              </a:rPr>
              <a:t> </a:t>
            </a:r>
            <a:r>
              <a:rPr lang="de-CH" sz="1200" b="0" kern="1200" dirty="0" err="1">
                <a:solidFill>
                  <a:schemeClr val="tx1"/>
                </a:solidFill>
                <a:effectLst/>
                <a:latin typeface="+mn-lt"/>
                <a:ea typeface="+mn-ea"/>
                <a:cs typeface="+mn-cs"/>
              </a:rPr>
              <a:t>from</a:t>
            </a:r>
            <a:r>
              <a:rPr lang="de-CH" sz="1200" b="0" kern="1200" dirty="0">
                <a:solidFill>
                  <a:schemeClr val="tx1"/>
                </a:solidFill>
                <a:effectLst/>
                <a:latin typeface="+mn-lt"/>
                <a:ea typeface="+mn-ea"/>
                <a:cs typeface="+mn-cs"/>
              </a:rPr>
              <a:t> </a:t>
            </a:r>
            <a:r>
              <a:rPr lang="de-CH" sz="1200" b="0" kern="1200" dirty="0" err="1">
                <a:solidFill>
                  <a:schemeClr val="tx1"/>
                </a:solidFill>
                <a:effectLst/>
                <a:latin typeface="+mn-lt"/>
                <a:ea typeface="+mn-ea"/>
                <a:cs typeface="+mn-cs"/>
              </a:rPr>
              <a:t>what</a:t>
            </a:r>
            <a:r>
              <a:rPr lang="de-CH" sz="1200" b="0" kern="1200" dirty="0">
                <a:solidFill>
                  <a:schemeClr val="tx1"/>
                </a:solidFill>
                <a:effectLst/>
                <a:latin typeface="+mn-lt"/>
                <a:ea typeface="+mn-ea"/>
                <a:cs typeface="+mn-cs"/>
              </a:rPr>
              <a:t> </a:t>
            </a:r>
            <a:r>
              <a:rPr lang="de-CH" sz="1200" b="0" kern="1200" dirty="0" err="1">
                <a:solidFill>
                  <a:schemeClr val="tx1"/>
                </a:solidFill>
                <a:effectLst/>
                <a:latin typeface="+mn-lt"/>
                <a:ea typeface="+mn-ea"/>
                <a:cs typeface="+mn-cs"/>
              </a:rPr>
              <a:t>other</a:t>
            </a:r>
            <a:r>
              <a:rPr lang="de-CH" sz="1200" b="0" kern="1200" dirty="0">
                <a:solidFill>
                  <a:schemeClr val="tx1"/>
                </a:solidFill>
                <a:effectLst/>
                <a:latin typeface="+mn-lt"/>
                <a:ea typeface="+mn-ea"/>
                <a:cs typeface="+mn-cs"/>
              </a:rPr>
              <a:t> countries </a:t>
            </a:r>
            <a:r>
              <a:rPr lang="de-CH" sz="1200" b="0" kern="1200" dirty="0" err="1">
                <a:solidFill>
                  <a:schemeClr val="tx1"/>
                </a:solidFill>
                <a:effectLst/>
                <a:latin typeface="+mn-lt"/>
                <a:ea typeface="+mn-ea"/>
                <a:cs typeface="+mn-cs"/>
              </a:rPr>
              <a:t>are</a:t>
            </a:r>
            <a:r>
              <a:rPr lang="de-CH" sz="1200" b="0" kern="1200" dirty="0">
                <a:solidFill>
                  <a:schemeClr val="tx1"/>
                </a:solidFill>
                <a:effectLst/>
                <a:latin typeface="+mn-lt"/>
                <a:ea typeface="+mn-ea"/>
                <a:cs typeface="+mn-cs"/>
              </a:rPr>
              <a:t> </a:t>
            </a:r>
            <a:r>
              <a:rPr lang="de-CH" sz="1200" b="0" kern="1200" dirty="0" err="1">
                <a:solidFill>
                  <a:schemeClr val="tx1"/>
                </a:solidFill>
                <a:effectLst/>
                <a:latin typeface="+mn-lt"/>
                <a:ea typeface="+mn-ea"/>
                <a:cs typeface="+mn-cs"/>
              </a:rPr>
              <a:t>implementing</a:t>
            </a:r>
            <a:r>
              <a:rPr lang="de-CH" sz="1200" b="0" kern="1200" dirty="0">
                <a:solidFill>
                  <a:schemeClr val="tx1"/>
                </a:solidFill>
                <a:effectLst/>
                <a:latin typeface="+mn-lt"/>
                <a:ea typeface="+mn-ea"/>
                <a:cs typeface="+mn-cs"/>
              </a:rPr>
              <a:t>, </a:t>
            </a:r>
            <a:r>
              <a:rPr lang="de-CH" sz="1200" b="0" kern="1200" dirty="0" err="1">
                <a:solidFill>
                  <a:schemeClr val="tx1"/>
                </a:solidFill>
                <a:effectLst/>
                <a:latin typeface="+mn-lt"/>
                <a:ea typeface="+mn-ea"/>
                <a:cs typeface="+mn-cs"/>
              </a:rPr>
              <a:t>which</a:t>
            </a:r>
            <a:r>
              <a:rPr lang="de-CH" sz="1200" b="0" kern="1200" dirty="0">
                <a:solidFill>
                  <a:schemeClr val="tx1"/>
                </a:solidFill>
                <a:effectLst/>
                <a:latin typeface="+mn-lt"/>
                <a:ea typeface="+mn-ea"/>
                <a:cs typeface="+mn-cs"/>
              </a:rPr>
              <a:t> </a:t>
            </a:r>
            <a:r>
              <a:rPr lang="de-CH" sz="1200" b="0" kern="1200" dirty="0" err="1">
                <a:solidFill>
                  <a:schemeClr val="tx1"/>
                </a:solidFill>
                <a:effectLst/>
                <a:latin typeface="+mn-lt"/>
                <a:ea typeface="+mn-ea"/>
                <a:cs typeface="+mn-cs"/>
              </a:rPr>
              <a:t>we</a:t>
            </a:r>
            <a:r>
              <a:rPr lang="de-CH" sz="1200" b="0" kern="1200" dirty="0">
                <a:solidFill>
                  <a:schemeClr val="tx1"/>
                </a:solidFill>
                <a:effectLst/>
                <a:latin typeface="+mn-lt"/>
                <a:ea typeface="+mn-ea"/>
                <a:cs typeface="+mn-cs"/>
              </a:rPr>
              <a:t> </a:t>
            </a:r>
            <a:r>
              <a:rPr lang="de-CH" sz="1200" b="0" kern="1200" dirty="0" err="1">
                <a:solidFill>
                  <a:schemeClr val="tx1"/>
                </a:solidFill>
                <a:effectLst/>
                <a:latin typeface="+mn-lt"/>
                <a:ea typeface="+mn-ea"/>
                <a:cs typeface="+mn-cs"/>
              </a:rPr>
              <a:t>have</a:t>
            </a:r>
            <a:r>
              <a:rPr lang="de-CH" sz="1200" b="0" kern="1200" dirty="0">
                <a:solidFill>
                  <a:schemeClr val="tx1"/>
                </a:solidFill>
                <a:effectLst/>
                <a:latin typeface="+mn-lt"/>
                <a:ea typeface="+mn-ea"/>
                <a:cs typeface="+mn-cs"/>
              </a:rPr>
              <a:t> </a:t>
            </a:r>
            <a:r>
              <a:rPr lang="de-CH" sz="1200" b="0" kern="1200" dirty="0" err="1">
                <a:solidFill>
                  <a:schemeClr val="tx1"/>
                </a:solidFill>
                <a:effectLst/>
                <a:latin typeface="+mn-lt"/>
                <a:ea typeface="+mn-ea"/>
                <a:cs typeface="+mn-cs"/>
              </a:rPr>
              <a:t>already</a:t>
            </a:r>
            <a:r>
              <a:rPr lang="de-CH" sz="1200" b="0" kern="1200" dirty="0">
                <a:solidFill>
                  <a:schemeClr val="tx1"/>
                </a:solidFill>
                <a:effectLst/>
                <a:latin typeface="+mn-lt"/>
                <a:ea typeface="+mn-ea"/>
                <a:cs typeface="+mn-cs"/>
              </a:rPr>
              <a:t> </a:t>
            </a:r>
            <a:r>
              <a:rPr lang="de-CH" sz="1200" b="0" kern="1200" dirty="0" err="1">
                <a:solidFill>
                  <a:schemeClr val="tx1"/>
                </a:solidFill>
                <a:effectLst/>
                <a:latin typeface="+mn-lt"/>
                <a:ea typeface="+mn-ea"/>
                <a:cs typeface="+mn-cs"/>
              </a:rPr>
              <a:t>screened</a:t>
            </a:r>
            <a:r>
              <a:rPr lang="de-CH" sz="1200" b="0" kern="1200" dirty="0">
                <a:solidFill>
                  <a:schemeClr val="tx1"/>
                </a:solidFill>
                <a:effectLst/>
                <a:latin typeface="+mn-lt"/>
                <a:ea typeface="+mn-ea"/>
                <a:cs typeface="+mn-cs"/>
              </a:rPr>
              <a:t> in </a:t>
            </a:r>
            <a:r>
              <a:rPr lang="de-CH" sz="1200" b="0" kern="1200" dirty="0" err="1">
                <a:solidFill>
                  <a:schemeClr val="tx1"/>
                </a:solidFill>
                <a:effectLst/>
                <a:latin typeface="+mn-lt"/>
                <a:ea typeface="+mn-ea"/>
                <a:cs typeface="+mn-cs"/>
              </a:rPr>
              <a:t>another</a:t>
            </a:r>
            <a:r>
              <a:rPr lang="de-CH" sz="1200" b="0" kern="1200" dirty="0">
                <a:solidFill>
                  <a:schemeClr val="tx1"/>
                </a:solidFill>
                <a:effectLst/>
                <a:latin typeface="+mn-lt"/>
                <a:ea typeface="+mn-ea"/>
                <a:cs typeface="+mn-cs"/>
              </a:rPr>
              <a:t> </a:t>
            </a:r>
            <a:r>
              <a:rPr lang="de-CH" sz="1200" b="0" kern="1200" dirty="0" err="1">
                <a:solidFill>
                  <a:schemeClr val="tx1"/>
                </a:solidFill>
                <a:effectLst/>
                <a:latin typeface="+mn-lt"/>
                <a:ea typeface="+mn-ea"/>
                <a:cs typeface="+mn-cs"/>
              </a:rPr>
              <a:t>report</a:t>
            </a:r>
            <a:r>
              <a:rPr lang="de-CH" sz="1200" b="0" kern="1200" dirty="0">
                <a:solidFill>
                  <a:schemeClr val="tx1"/>
                </a:solidFill>
                <a:effectLst/>
                <a:latin typeface="+mn-lt"/>
                <a:ea typeface="+mn-ea"/>
                <a:cs typeface="+mn-cs"/>
              </a:rPr>
              <a:t> </a:t>
            </a:r>
            <a:r>
              <a:rPr lang="de-CH" sz="1200" b="0" kern="1200" dirty="0" err="1">
                <a:solidFill>
                  <a:schemeClr val="tx1"/>
                </a:solidFill>
                <a:effectLst/>
                <a:latin typeface="+mn-lt"/>
                <a:ea typeface="+mn-ea"/>
                <a:cs typeface="+mn-cs"/>
              </a:rPr>
              <a:t>under</a:t>
            </a:r>
            <a:r>
              <a:rPr lang="de-CH" sz="1200" b="0" kern="1200" dirty="0">
                <a:solidFill>
                  <a:schemeClr val="tx1"/>
                </a:solidFill>
                <a:effectLst/>
                <a:latin typeface="+mn-lt"/>
                <a:ea typeface="+mn-ea"/>
                <a:cs typeface="+mn-cs"/>
              </a:rPr>
              <a:t> WP2), and </a:t>
            </a:r>
            <a:r>
              <a:rPr lang="de-CH" sz="1200" b="0" kern="1200" dirty="0" err="1">
                <a:solidFill>
                  <a:schemeClr val="tx1"/>
                </a:solidFill>
                <a:effectLst/>
                <a:latin typeface="+mn-lt"/>
                <a:ea typeface="+mn-ea"/>
                <a:cs typeface="+mn-cs"/>
              </a:rPr>
              <a:t>analyse</a:t>
            </a:r>
            <a:r>
              <a:rPr lang="de-CH" sz="1200" b="0" kern="1200" dirty="0">
                <a:solidFill>
                  <a:schemeClr val="tx1"/>
                </a:solidFill>
                <a:effectLst/>
                <a:latin typeface="+mn-lt"/>
                <a:ea typeface="+mn-ea"/>
                <a:cs typeface="+mn-cs"/>
              </a:rPr>
              <a:t> </a:t>
            </a:r>
            <a:r>
              <a:rPr lang="de-CH" sz="1200" b="0" kern="1200" dirty="0" err="1">
                <a:solidFill>
                  <a:schemeClr val="tx1"/>
                </a:solidFill>
                <a:effectLst/>
                <a:latin typeface="+mn-lt"/>
                <a:ea typeface="+mn-ea"/>
                <a:cs typeface="+mn-cs"/>
              </a:rPr>
              <a:t>their</a:t>
            </a:r>
            <a:r>
              <a:rPr lang="de-CH" sz="1200" b="0" kern="1200" dirty="0">
                <a:solidFill>
                  <a:schemeClr val="tx1"/>
                </a:solidFill>
                <a:effectLst/>
                <a:latin typeface="+mn-lt"/>
                <a:ea typeface="+mn-ea"/>
                <a:cs typeface="+mn-cs"/>
              </a:rPr>
              <a:t> </a:t>
            </a:r>
            <a:r>
              <a:rPr lang="de-CH" sz="1200" b="0" kern="1200" dirty="0" err="1">
                <a:solidFill>
                  <a:schemeClr val="tx1"/>
                </a:solidFill>
                <a:effectLst/>
                <a:latin typeface="+mn-lt"/>
                <a:ea typeface="+mn-ea"/>
                <a:cs typeface="+mn-cs"/>
              </a:rPr>
              <a:t>effects</a:t>
            </a:r>
            <a:r>
              <a:rPr lang="de-CH" sz="1200" b="0" kern="1200" dirty="0">
                <a:solidFill>
                  <a:schemeClr val="tx1"/>
                </a:solidFill>
                <a:effectLst/>
                <a:latin typeface="+mn-lt"/>
                <a:ea typeface="+mn-ea"/>
                <a:cs typeface="+mn-cs"/>
              </a:rPr>
              <a:t> (legal, </a:t>
            </a:r>
            <a:r>
              <a:rPr lang="de-CH" sz="1200" b="0" kern="1200" dirty="0" err="1">
                <a:solidFill>
                  <a:schemeClr val="tx1"/>
                </a:solidFill>
                <a:effectLst/>
                <a:latin typeface="+mn-lt"/>
                <a:ea typeface="+mn-ea"/>
                <a:cs typeface="+mn-cs"/>
              </a:rPr>
              <a:t>economic</a:t>
            </a:r>
            <a:r>
              <a:rPr lang="de-CH" sz="1200" b="0" kern="1200" dirty="0">
                <a:solidFill>
                  <a:schemeClr val="tx1"/>
                </a:solidFill>
                <a:effectLst/>
                <a:latin typeface="+mn-lt"/>
                <a:ea typeface="+mn-ea"/>
                <a:cs typeface="+mn-cs"/>
              </a:rPr>
              <a:t>, on the </a:t>
            </a:r>
            <a:r>
              <a:rPr lang="de-CH" sz="1200" b="0" kern="1200" dirty="0" err="1">
                <a:solidFill>
                  <a:schemeClr val="tx1"/>
                </a:solidFill>
                <a:effectLst/>
                <a:latin typeface="+mn-lt"/>
                <a:ea typeface="+mn-ea"/>
                <a:cs typeface="+mn-cs"/>
              </a:rPr>
              <a:t>energy</a:t>
            </a:r>
            <a:r>
              <a:rPr lang="de-CH" sz="1200" b="0" kern="1200" dirty="0">
                <a:solidFill>
                  <a:schemeClr val="tx1"/>
                </a:solidFill>
                <a:effectLst/>
                <a:latin typeface="+mn-lt"/>
                <a:ea typeface="+mn-ea"/>
                <a:cs typeface="+mn-cs"/>
              </a:rPr>
              <a:t> </a:t>
            </a:r>
            <a:r>
              <a:rPr lang="de-CH" sz="1200" b="0" kern="1200" dirty="0" err="1">
                <a:solidFill>
                  <a:schemeClr val="tx1"/>
                </a:solidFill>
                <a:effectLst/>
                <a:latin typeface="+mn-lt"/>
                <a:ea typeface="+mn-ea"/>
                <a:cs typeface="+mn-cs"/>
              </a:rPr>
              <a:t>system</a:t>
            </a:r>
            <a:r>
              <a:rPr lang="de-CH" sz="1200" b="0" kern="1200" dirty="0">
                <a:solidFill>
                  <a:schemeClr val="tx1"/>
                </a:solidFill>
                <a:effectLst/>
                <a:latin typeface="+mn-lt"/>
                <a:ea typeface="+mn-ea"/>
                <a:cs typeface="+mn-cs"/>
              </a:rPr>
              <a:t>) in </a:t>
            </a:r>
            <a:r>
              <a:rPr lang="de-CH" sz="1200" b="0" kern="1200" dirty="0" err="1">
                <a:solidFill>
                  <a:schemeClr val="tx1"/>
                </a:solidFill>
                <a:effectLst/>
                <a:latin typeface="+mn-lt"/>
                <a:ea typeface="+mn-ea"/>
                <a:cs typeface="+mn-cs"/>
              </a:rPr>
              <a:t>more</a:t>
            </a:r>
            <a:r>
              <a:rPr lang="de-CH" sz="1200" b="0" kern="1200" dirty="0">
                <a:solidFill>
                  <a:schemeClr val="tx1"/>
                </a:solidFill>
                <a:effectLst/>
                <a:latin typeface="+mn-lt"/>
                <a:ea typeface="+mn-ea"/>
                <a:cs typeface="+mn-cs"/>
              </a:rPr>
              <a:t> </a:t>
            </a:r>
            <a:r>
              <a:rPr lang="de-CH" sz="1200" b="0" kern="1200" dirty="0" err="1">
                <a:solidFill>
                  <a:schemeClr val="tx1"/>
                </a:solidFill>
                <a:effectLst/>
                <a:latin typeface="+mn-lt"/>
                <a:ea typeface="+mn-ea"/>
                <a:cs typeface="+mn-cs"/>
              </a:rPr>
              <a:t>detail</a:t>
            </a:r>
            <a:r>
              <a:rPr lang="de-CH" sz="1200" b="0" kern="1200" dirty="0">
                <a:solidFill>
                  <a:schemeClr val="tx1"/>
                </a:solidFill>
                <a:effectLst/>
                <a:latin typeface="+mn-lt"/>
                <a:ea typeface="+mn-ea"/>
                <a:cs typeface="+mn-cs"/>
              </a:rPr>
              <a:t>, </a:t>
            </a:r>
            <a:r>
              <a:rPr lang="de-CH" sz="1200" b="0" kern="1200" dirty="0" err="1">
                <a:solidFill>
                  <a:schemeClr val="tx1"/>
                </a:solidFill>
                <a:effectLst/>
                <a:latin typeface="+mn-lt"/>
                <a:ea typeface="+mn-ea"/>
                <a:cs typeface="+mn-cs"/>
              </a:rPr>
              <a:t>including</a:t>
            </a:r>
            <a:r>
              <a:rPr lang="de-CH" sz="1200" b="0" kern="1200" dirty="0">
                <a:solidFill>
                  <a:schemeClr val="tx1"/>
                </a:solidFill>
                <a:effectLst/>
                <a:latin typeface="+mn-lt"/>
                <a:ea typeface="+mn-ea"/>
                <a:cs typeface="+mn-cs"/>
              </a:rPr>
              <a:t> </a:t>
            </a:r>
            <a:r>
              <a:rPr lang="de-CH" sz="1200" b="0" kern="1200" dirty="0" err="1">
                <a:solidFill>
                  <a:schemeClr val="tx1"/>
                </a:solidFill>
                <a:effectLst/>
                <a:latin typeface="+mn-lt"/>
                <a:ea typeface="+mn-ea"/>
                <a:cs typeface="+mn-cs"/>
              </a:rPr>
              <a:t>quantitatively</a:t>
            </a:r>
            <a:r>
              <a:rPr lang="de-CH" sz="1200" b="0" kern="1200" dirty="0">
                <a:solidFill>
                  <a:schemeClr val="tx1"/>
                </a:solidFill>
                <a:effectLst/>
                <a:latin typeface="+mn-lt"/>
                <a:ea typeface="+mn-ea"/>
                <a:cs typeface="+mn-cs"/>
              </a:rPr>
              <a:t> </a:t>
            </a:r>
            <a:r>
              <a:rPr lang="de-CH" sz="1200" b="0" kern="1200" dirty="0" err="1">
                <a:solidFill>
                  <a:schemeClr val="tx1"/>
                </a:solidFill>
                <a:effectLst/>
                <a:latin typeface="+mn-lt"/>
                <a:ea typeface="+mn-ea"/>
                <a:cs typeface="+mn-cs"/>
              </a:rPr>
              <a:t>through</a:t>
            </a:r>
            <a:r>
              <a:rPr lang="de-CH" sz="1200" b="0" kern="1200" dirty="0">
                <a:solidFill>
                  <a:schemeClr val="tx1"/>
                </a:solidFill>
                <a:effectLst/>
                <a:latin typeface="+mn-lt"/>
                <a:ea typeface="+mn-ea"/>
                <a:cs typeface="+mn-cs"/>
              </a:rPr>
              <a:t> </a:t>
            </a:r>
            <a:r>
              <a:rPr lang="de-CH" sz="1200" b="0" kern="1200" dirty="0" err="1">
                <a:solidFill>
                  <a:schemeClr val="tx1"/>
                </a:solidFill>
                <a:effectLst/>
                <a:latin typeface="+mn-lt"/>
                <a:ea typeface="+mn-ea"/>
                <a:cs typeface="+mn-cs"/>
              </a:rPr>
              <a:t>modelling</a:t>
            </a:r>
            <a:r>
              <a:rPr lang="de-CH" sz="1200" b="0" kern="1200" dirty="0">
                <a:solidFill>
                  <a:schemeClr val="tx1"/>
                </a:solidFill>
                <a:effectLst/>
                <a:latin typeface="+mn-lt"/>
                <a:ea typeface="+mn-ea"/>
                <a:cs typeface="+mn-cs"/>
              </a:rPr>
              <a:t> </a:t>
            </a:r>
            <a:r>
              <a:rPr lang="de-CH" sz="1200" b="0" kern="1200" dirty="0" err="1">
                <a:solidFill>
                  <a:schemeClr val="tx1"/>
                </a:solidFill>
                <a:effectLst/>
                <a:latin typeface="+mn-lt"/>
                <a:ea typeface="+mn-ea"/>
                <a:cs typeface="+mn-cs"/>
              </a:rPr>
              <a:t>under</a:t>
            </a:r>
            <a:r>
              <a:rPr lang="de-CH" sz="1200" b="0" kern="1200" dirty="0">
                <a:solidFill>
                  <a:schemeClr val="tx1"/>
                </a:solidFill>
                <a:effectLst/>
                <a:latin typeface="+mn-lt"/>
                <a:ea typeface="+mn-ea"/>
                <a:cs typeface="+mn-cs"/>
              </a:rPr>
              <a:t> WP3</a:t>
            </a:r>
          </a:p>
          <a:p>
            <a:pPr marL="171450" indent="-171450">
              <a:buFontTx/>
              <a:buChar char="-"/>
            </a:pPr>
            <a:r>
              <a:rPr lang="en-CH" b="0" dirty="0"/>
              <a:t>Offer policy recommendations on that basis</a:t>
            </a:r>
          </a:p>
        </p:txBody>
      </p:sp>
      <p:sp>
        <p:nvSpPr>
          <p:cNvPr id="4" name="Slide Number Placeholder 3">
            <a:extLst>
              <a:ext uri="{FF2B5EF4-FFF2-40B4-BE49-F238E27FC236}">
                <a16:creationId xmlns:a16="http://schemas.microsoft.com/office/drawing/2014/main" id="{6340968D-6D8C-7F41-3B19-C3AD67BAB1B0}"/>
              </a:ext>
            </a:extLst>
          </p:cNvPr>
          <p:cNvSpPr>
            <a:spLocks noGrp="1"/>
          </p:cNvSpPr>
          <p:nvPr>
            <p:ph type="sldNum" sz="quarter" idx="5"/>
          </p:nvPr>
        </p:nvSpPr>
        <p:spPr/>
        <p:txBody>
          <a:bodyPr/>
          <a:lstStyle/>
          <a:p>
            <a:fld id="{78AEE8BA-1F7D-4932-9800-1270C6794988}" type="slidenum">
              <a:rPr lang="de-CH" smtClean="0"/>
              <a:t>14</a:t>
            </a:fld>
            <a:endParaRPr lang="de-CH"/>
          </a:p>
        </p:txBody>
      </p:sp>
    </p:spTree>
    <p:extLst>
      <p:ext uri="{BB962C8B-B14F-4D97-AF65-F5344CB8AC3E}">
        <p14:creationId xmlns:p14="http://schemas.microsoft.com/office/powerpoint/2010/main" val="39759924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 name="Google Shape;8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73863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7998" y="464951"/>
            <a:ext cx="8481327" cy="421740"/>
          </a:xfrm>
        </p:spPr>
        <p:txBody>
          <a:bodyPr anchor="t" anchorCtr="0">
            <a:noAutofit/>
          </a:bodyPr>
          <a:lstStyle>
            <a:lvl1pPr algn="l">
              <a:defRPr sz="3067"/>
            </a:lvl1pPr>
          </a:lstStyle>
          <a:p>
            <a:r>
              <a:rPr lang="de-DE"/>
              <a:t>Folientitel</a:t>
            </a:r>
            <a:endParaRPr lang="en-US"/>
          </a:p>
        </p:txBody>
      </p:sp>
      <p:sp>
        <p:nvSpPr>
          <p:cNvPr id="3" name="Subtitle 2">
            <a:extLst>
              <a:ext uri="{FF2B5EF4-FFF2-40B4-BE49-F238E27FC236}">
                <a16:creationId xmlns:a16="http://schemas.microsoft.com/office/drawing/2014/main" id="{ADFB7B06-6219-7675-586C-825793B6BCD1}"/>
              </a:ext>
            </a:extLst>
          </p:cNvPr>
          <p:cNvSpPr>
            <a:spLocks noGrp="1"/>
          </p:cNvSpPr>
          <p:nvPr>
            <p:ph type="subTitle" idx="1" hasCustomPrompt="1"/>
          </p:nvPr>
        </p:nvSpPr>
        <p:spPr>
          <a:xfrm>
            <a:off x="507998" y="2030400"/>
            <a:ext cx="11270791" cy="4362649"/>
          </a:xfrm>
        </p:spPr>
        <p:txBody>
          <a:bodyPr>
            <a:normAutofit/>
          </a:bodyPr>
          <a:lstStyle>
            <a:lvl1pPr marL="340791" indent="-230394" algn="l">
              <a:lnSpc>
                <a:spcPct val="90000"/>
              </a:lnSpc>
              <a:spcBef>
                <a:spcPts val="1000"/>
              </a:spcBef>
              <a:spcAft>
                <a:spcPts val="0"/>
              </a:spcAft>
              <a:buFont typeface="Wingdings" pitchFamily="2" charset="2"/>
              <a:buChar char="§"/>
              <a:tabLst/>
              <a:defRPr sz="2133"/>
            </a:lvl1pPr>
            <a:lvl2pPr marL="838179" indent="-380990" algn="l">
              <a:buFont typeface="Wingdings" panose="05000000000000000000" pitchFamily="2" charset="2"/>
              <a:buChar char="§"/>
              <a:defRPr sz="2000"/>
            </a:lvl2pPr>
            <a:lvl3pPr marL="1295368" indent="-380990" algn="l">
              <a:buFont typeface="Wingdings" panose="05000000000000000000" pitchFamily="2" charset="2"/>
              <a:buChar char="§"/>
              <a:defRPr sz="1800"/>
            </a:lvl3pPr>
            <a:lvl4pPr marL="1600160" indent="-228594" algn="l">
              <a:buFont typeface="Wingdings" panose="05000000000000000000" pitchFamily="2" charset="2"/>
              <a:buChar char="§"/>
              <a:defRPr sz="1600"/>
            </a:lvl4pPr>
            <a:lvl5pPr marL="2057349" indent="-228594" algn="l">
              <a:buFont typeface="Wingdings" panose="05000000000000000000" pitchFamily="2" charset="2"/>
              <a:buChar char="§"/>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pPr lvl="0"/>
            <a:r>
              <a:rPr lang="de-DE"/>
              <a:t>Folientext</a:t>
            </a:r>
          </a:p>
          <a:p>
            <a:pPr lvl="1"/>
            <a:r>
              <a:rPr lang="de-DE"/>
              <a:t>Zweite Ebene</a:t>
            </a:r>
          </a:p>
          <a:p>
            <a:pPr lvl="2"/>
            <a:r>
              <a:rPr lang="de-DE"/>
              <a:t>Dritte Ebene</a:t>
            </a:r>
          </a:p>
          <a:p>
            <a:pPr lvl="3"/>
            <a:r>
              <a:rPr lang="de-DE"/>
              <a:t>Vierte Ebene</a:t>
            </a:r>
          </a:p>
          <a:p>
            <a:pPr lvl="4"/>
            <a:r>
              <a:rPr lang="de-DE"/>
              <a:t>Fünfte Ebene</a:t>
            </a:r>
            <a:endParaRPr lang="en-US"/>
          </a:p>
          <a:p>
            <a:pPr lvl="1"/>
            <a:endParaRPr lang="de-DE"/>
          </a:p>
        </p:txBody>
      </p:sp>
    </p:spTree>
    <p:extLst>
      <p:ext uri="{BB962C8B-B14F-4D97-AF65-F5344CB8AC3E}">
        <p14:creationId xmlns:p14="http://schemas.microsoft.com/office/powerpoint/2010/main" val="1913926008"/>
      </p:ext>
    </p:extLst>
  </p:cSld>
  <p:clrMapOvr>
    <a:masterClrMapping/>
  </p:clrMapOvr>
  <p:transition spd="slow">
    <p:pu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16DB56-4C05-2630-8534-B536624BA5E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DAD05378-305C-564B-538A-658415A350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F23ADE63-67DA-6EC8-5D83-75909E3F65D6}"/>
              </a:ext>
            </a:extLst>
          </p:cNvPr>
          <p:cNvSpPr>
            <a:spLocks noGrp="1"/>
          </p:cNvSpPr>
          <p:nvPr>
            <p:ph type="dt" sz="half" idx="10"/>
          </p:nvPr>
        </p:nvSpPr>
        <p:spPr/>
        <p:txBody>
          <a:bodyPr/>
          <a:lstStyle/>
          <a:p>
            <a:fld id="{85913BF9-65CE-424C-9D83-A50D6ED16CA4}" type="datetimeFigureOut">
              <a:rPr lang="de-CH" smtClean="0"/>
              <a:t>17.09.26</a:t>
            </a:fld>
            <a:endParaRPr lang="de-CH"/>
          </a:p>
        </p:txBody>
      </p:sp>
      <p:sp>
        <p:nvSpPr>
          <p:cNvPr id="5" name="Fußzeilenplatzhalter 4">
            <a:extLst>
              <a:ext uri="{FF2B5EF4-FFF2-40B4-BE49-F238E27FC236}">
                <a16:creationId xmlns:a16="http://schemas.microsoft.com/office/drawing/2014/main" id="{D18FB812-E07A-B60B-8330-FBED7DF2F2AD}"/>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6242F175-D6A6-2EE5-E426-FF335F8DCFE9}"/>
              </a:ext>
            </a:extLst>
          </p:cNvPr>
          <p:cNvSpPr>
            <a:spLocks noGrp="1"/>
          </p:cNvSpPr>
          <p:nvPr>
            <p:ph type="sldNum" sz="quarter" idx="12"/>
          </p:nvPr>
        </p:nvSpPr>
        <p:spPr/>
        <p:txBody>
          <a:bodyPr/>
          <a:lstStyle/>
          <a:p>
            <a:fld id="{0587922B-155B-4502-95EF-0FD878F5AF42}" type="slidenum">
              <a:rPr lang="de-CH" smtClean="0"/>
              <a:t>‹#›</a:t>
            </a:fld>
            <a:endParaRPr lang="de-CH"/>
          </a:p>
        </p:txBody>
      </p:sp>
    </p:spTree>
    <p:extLst>
      <p:ext uri="{BB962C8B-B14F-4D97-AF65-F5344CB8AC3E}">
        <p14:creationId xmlns:p14="http://schemas.microsoft.com/office/powerpoint/2010/main" val="1669389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D61C87-C9E6-A0A0-8403-063940FA0613}"/>
              </a:ext>
            </a:extLst>
          </p:cNvPr>
          <p:cNvSpPr>
            <a:spLocks noGrp="1"/>
          </p:cNvSpPr>
          <p:nvPr>
            <p:ph type="title"/>
          </p:nvPr>
        </p:nvSpPr>
        <p:spPr/>
        <p:txBody>
          <a:bodyPr/>
          <a:lstStyle/>
          <a:p>
            <a:r>
              <a:rPr lang="de-DE"/>
              <a:t>Mastertitelformat bearbeiten</a:t>
            </a:r>
            <a:endParaRPr lang="de-CH"/>
          </a:p>
        </p:txBody>
      </p:sp>
      <p:sp>
        <p:nvSpPr>
          <p:cNvPr id="3" name="Inhaltsplatzhalter 2">
            <a:extLst>
              <a:ext uri="{FF2B5EF4-FFF2-40B4-BE49-F238E27FC236}">
                <a16:creationId xmlns:a16="http://schemas.microsoft.com/office/drawing/2014/main" id="{57A141F8-BED6-5846-DC52-273E32C1EB7B}"/>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90CF66FD-D20B-3CB6-1483-4F59381B1A98}"/>
              </a:ext>
            </a:extLst>
          </p:cNvPr>
          <p:cNvSpPr>
            <a:spLocks noGrp="1"/>
          </p:cNvSpPr>
          <p:nvPr>
            <p:ph type="dt" sz="half" idx="10"/>
          </p:nvPr>
        </p:nvSpPr>
        <p:spPr/>
        <p:txBody>
          <a:bodyPr/>
          <a:lstStyle/>
          <a:p>
            <a:fld id="{85913BF9-65CE-424C-9D83-A50D6ED16CA4}" type="datetimeFigureOut">
              <a:rPr lang="de-CH" smtClean="0"/>
              <a:t>17.09.26</a:t>
            </a:fld>
            <a:endParaRPr lang="de-CH"/>
          </a:p>
        </p:txBody>
      </p:sp>
      <p:sp>
        <p:nvSpPr>
          <p:cNvPr id="5" name="Fußzeilenplatzhalter 4">
            <a:extLst>
              <a:ext uri="{FF2B5EF4-FFF2-40B4-BE49-F238E27FC236}">
                <a16:creationId xmlns:a16="http://schemas.microsoft.com/office/drawing/2014/main" id="{6CA474DD-952C-7405-3C66-C360EE090082}"/>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3D9296AD-4466-16B7-149D-0751D9256164}"/>
              </a:ext>
            </a:extLst>
          </p:cNvPr>
          <p:cNvSpPr>
            <a:spLocks noGrp="1"/>
          </p:cNvSpPr>
          <p:nvPr>
            <p:ph type="sldNum" sz="quarter" idx="12"/>
          </p:nvPr>
        </p:nvSpPr>
        <p:spPr/>
        <p:txBody>
          <a:bodyPr/>
          <a:lstStyle/>
          <a:p>
            <a:fld id="{0587922B-155B-4502-95EF-0FD878F5AF42}" type="slidenum">
              <a:rPr lang="de-CH" smtClean="0"/>
              <a:t>‹#›</a:t>
            </a:fld>
            <a:endParaRPr lang="de-CH"/>
          </a:p>
        </p:txBody>
      </p:sp>
    </p:spTree>
    <p:extLst>
      <p:ext uri="{BB962C8B-B14F-4D97-AF65-F5344CB8AC3E}">
        <p14:creationId xmlns:p14="http://schemas.microsoft.com/office/powerpoint/2010/main" val="1822908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321F5B-6DFE-6490-FE65-D6884F5DA725}"/>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CH"/>
          </a:p>
        </p:txBody>
      </p:sp>
      <p:sp>
        <p:nvSpPr>
          <p:cNvPr id="3" name="Textplatzhalter 2">
            <a:extLst>
              <a:ext uri="{FF2B5EF4-FFF2-40B4-BE49-F238E27FC236}">
                <a16:creationId xmlns:a16="http://schemas.microsoft.com/office/drawing/2014/main" id="{9C2EA43D-C307-18E4-5572-FDF9648A2C4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DE062571-6D77-AB32-9A14-1F676821DC76}"/>
              </a:ext>
            </a:extLst>
          </p:cNvPr>
          <p:cNvSpPr>
            <a:spLocks noGrp="1"/>
          </p:cNvSpPr>
          <p:nvPr>
            <p:ph type="dt" sz="half" idx="10"/>
          </p:nvPr>
        </p:nvSpPr>
        <p:spPr/>
        <p:txBody>
          <a:bodyPr/>
          <a:lstStyle/>
          <a:p>
            <a:fld id="{85913BF9-65CE-424C-9D83-A50D6ED16CA4}" type="datetimeFigureOut">
              <a:rPr lang="de-CH" smtClean="0"/>
              <a:t>17.09.26</a:t>
            </a:fld>
            <a:endParaRPr lang="de-CH"/>
          </a:p>
        </p:txBody>
      </p:sp>
      <p:sp>
        <p:nvSpPr>
          <p:cNvPr id="5" name="Fußzeilenplatzhalter 4">
            <a:extLst>
              <a:ext uri="{FF2B5EF4-FFF2-40B4-BE49-F238E27FC236}">
                <a16:creationId xmlns:a16="http://schemas.microsoft.com/office/drawing/2014/main" id="{04C3CB5A-4945-C007-C793-71EEB2E5059E}"/>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BFDAC63D-7E2F-412A-D4A0-5CAA3DEB082A}"/>
              </a:ext>
            </a:extLst>
          </p:cNvPr>
          <p:cNvSpPr>
            <a:spLocks noGrp="1"/>
          </p:cNvSpPr>
          <p:nvPr>
            <p:ph type="sldNum" sz="quarter" idx="12"/>
          </p:nvPr>
        </p:nvSpPr>
        <p:spPr/>
        <p:txBody>
          <a:bodyPr/>
          <a:lstStyle/>
          <a:p>
            <a:fld id="{0587922B-155B-4502-95EF-0FD878F5AF42}" type="slidenum">
              <a:rPr lang="de-CH" smtClean="0"/>
              <a:t>‹#›</a:t>
            </a:fld>
            <a:endParaRPr lang="de-CH"/>
          </a:p>
        </p:txBody>
      </p:sp>
    </p:spTree>
    <p:extLst>
      <p:ext uri="{BB962C8B-B14F-4D97-AF65-F5344CB8AC3E}">
        <p14:creationId xmlns:p14="http://schemas.microsoft.com/office/powerpoint/2010/main" val="1306054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4B7A3A-43B6-0A43-2B05-5A66EACF5651}"/>
              </a:ext>
            </a:extLst>
          </p:cNvPr>
          <p:cNvSpPr>
            <a:spLocks noGrp="1"/>
          </p:cNvSpPr>
          <p:nvPr>
            <p:ph type="title"/>
          </p:nvPr>
        </p:nvSpPr>
        <p:spPr/>
        <p:txBody>
          <a:bodyPr/>
          <a:lstStyle/>
          <a:p>
            <a:r>
              <a:rPr lang="de-DE"/>
              <a:t>Mastertitelformat bearbeiten</a:t>
            </a:r>
            <a:endParaRPr lang="de-CH"/>
          </a:p>
        </p:txBody>
      </p:sp>
      <p:sp>
        <p:nvSpPr>
          <p:cNvPr id="3" name="Inhaltsplatzhalter 2">
            <a:extLst>
              <a:ext uri="{FF2B5EF4-FFF2-40B4-BE49-F238E27FC236}">
                <a16:creationId xmlns:a16="http://schemas.microsoft.com/office/drawing/2014/main" id="{1E89625C-6A00-4C6E-75A1-3EEBA30D6DB6}"/>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a:extLst>
              <a:ext uri="{FF2B5EF4-FFF2-40B4-BE49-F238E27FC236}">
                <a16:creationId xmlns:a16="http://schemas.microsoft.com/office/drawing/2014/main" id="{E0DCB87F-BF2F-E609-3FF3-422668197260}"/>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a:extLst>
              <a:ext uri="{FF2B5EF4-FFF2-40B4-BE49-F238E27FC236}">
                <a16:creationId xmlns:a16="http://schemas.microsoft.com/office/drawing/2014/main" id="{2141B04D-1545-37A9-52B3-6617596AD436}"/>
              </a:ext>
            </a:extLst>
          </p:cNvPr>
          <p:cNvSpPr>
            <a:spLocks noGrp="1"/>
          </p:cNvSpPr>
          <p:nvPr>
            <p:ph type="dt" sz="half" idx="10"/>
          </p:nvPr>
        </p:nvSpPr>
        <p:spPr/>
        <p:txBody>
          <a:bodyPr/>
          <a:lstStyle/>
          <a:p>
            <a:fld id="{85913BF9-65CE-424C-9D83-A50D6ED16CA4}" type="datetimeFigureOut">
              <a:rPr lang="de-CH" smtClean="0"/>
              <a:t>17.09.26</a:t>
            </a:fld>
            <a:endParaRPr lang="de-CH"/>
          </a:p>
        </p:txBody>
      </p:sp>
      <p:sp>
        <p:nvSpPr>
          <p:cNvPr id="6" name="Fußzeilenplatzhalter 5">
            <a:extLst>
              <a:ext uri="{FF2B5EF4-FFF2-40B4-BE49-F238E27FC236}">
                <a16:creationId xmlns:a16="http://schemas.microsoft.com/office/drawing/2014/main" id="{C442CE35-EDF3-0132-8FC7-6210BEAEC295}"/>
              </a:ext>
            </a:extLst>
          </p:cNvPr>
          <p:cNvSpPr>
            <a:spLocks noGrp="1"/>
          </p:cNvSpPr>
          <p:nvPr>
            <p:ph type="ftr" sz="quarter" idx="11"/>
          </p:nvPr>
        </p:nvSpPr>
        <p:spPr/>
        <p:txBody>
          <a:bodyPr/>
          <a:lstStyle/>
          <a:p>
            <a:endParaRPr lang="de-CH"/>
          </a:p>
        </p:txBody>
      </p:sp>
      <p:sp>
        <p:nvSpPr>
          <p:cNvPr id="7" name="Foliennummernplatzhalter 6">
            <a:extLst>
              <a:ext uri="{FF2B5EF4-FFF2-40B4-BE49-F238E27FC236}">
                <a16:creationId xmlns:a16="http://schemas.microsoft.com/office/drawing/2014/main" id="{B4B4AC03-884D-C034-A457-3F53543B3511}"/>
              </a:ext>
            </a:extLst>
          </p:cNvPr>
          <p:cNvSpPr>
            <a:spLocks noGrp="1"/>
          </p:cNvSpPr>
          <p:nvPr>
            <p:ph type="sldNum" sz="quarter" idx="12"/>
          </p:nvPr>
        </p:nvSpPr>
        <p:spPr/>
        <p:txBody>
          <a:bodyPr/>
          <a:lstStyle/>
          <a:p>
            <a:fld id="{0587922B-155B-4502-95EF-0FD878F5AF42}" type="slidenum">
              <a:rPr lang="de-CH" smtClean="0"/>
              <a:t>‹#›</a:t>
            </a:fld>
            <a:endParaRPr lang="de-CH"/>
          </a:p>
        </p:txBody>
      </p:sp>
    </p:spTree>
    <p:extLst>
      <p:ext uri="{BB962C8B-B14F-4D97-AF65-F5344CB8AC3E}">
        <p14:creationId xmlns:p14="http://schemas.microsoft.com/office/powerpoint/2010/main" val="2466615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0E3CF6-5F74-7E94-5AE6-3246C013CF34}"/>
              </a:ext>
            </a:extLst>
          </p:cNvPr>
          <p:cNvSpPr>
            <a:spLocks noGrp="1"/>
          </p:cNvSpPr>
          <p:nvPr>
            <p:ph type="title"/>
          </p:nvPr>
        </p:nvSpPr>
        <p:spPr>
          <a:xfrm>
            <a:off x="839788" y="365125"/>
            <a:ext cx="10515600" cy="1325563"/>
          </a:xfrm>
        </p:spPr>
        <p:txBody>
          <a:bodyPr/>
          <a:lstStyle/>
          <a:p>
            <a:r>
              <a:rPr lang="de-DE"/>
              <a:t>Mastertitelformat bearbeiten</a:t>
            </a:r>
            <a:endParaRPr lang="de-CH"/>
          </a:p>
        </p:txBody>
      </p:sp>
      <p:sp>
        <p:nvSpPr>
          <p:cNvPr id="3" name="Textplatzhalter 2">
            <a:extLst>
              <a:ext uri="{FF2B5EF4-FFF2-40B4-BE49-F238E27FC236}">
                <a16:creationId xmlns:a16="http://schemas.microsoft.com/office/drawing/2014/main" id="{79416817-8C1E-FAC4-4391-D2EF307770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CD08C59-A2DC-DC18-DC89-A603C5A777DD}"/>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a:extLst>
              <a:ext uri="{FF2B5EF4-FFF2-40B4-BE49-F238E27FC236}">
                <a16:creationId xmlns:a16="http://schemas.microsoft.com/office/drawing/2014/main" id="{6D628B28-E10A-E1EB-FEA6-6ADF31EEA9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19A8D3E-ADA2-6C63-765A-7CB4BF7A0554}"/>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a:extLst>
              <a:ext uri="{FF2B5EF4-FFF2-40B4-BE49-F238E27FC236}">
                <a16:creationId xmlns:a16="http://schemas.microsoft.com/office/drawing/2014/main" id="{7F1EED26-9695-03CA-FF47-5E10DD518E5D}"/>
              </a:ext>
            </a:extLst>
          </p:cNvPr>
          <p:cNvSpPr>
            <a:spLocks noGrp="1"/>
          </p:cNvSpPr>
          <p:nvPr>
            <p:ph type="dt" sz="half" idx="10"/>
          </p:nvPr>
        </p:nvSpPr>
        <p:spPr/>
        <p:txBody>
          <a:bodyPr/>
          <a:lstStyle/>
          <a:p>
            <a:fld id="{85913BF9-65CE-424C-9D83-A50D6ED16CA4}" type="datetimeFigureOut">
              <a:rPr lang="de-CH" smtClean="0"/>
              <a:t>17.09.26</a:t>
            </a:fld>
            <a:endParaRPr lang="de-CH"/>
          </a:p>
        </p:txBody>
      </p:sp>
      <p:sp>
        <p:nvSpPr>
          <p:cNvPr id="8" name="Fußzeilenplatzhalter 7">
            <a:extLst>
              <a:ext uri="{FF2B5EF4-FFF2-40B4-BE49-F238E27FC236}">
                <a16:creationId xmlns:a16="http://schemas.microsoft.com/office/drawing/2014/main" id="{C0024995-F131-237E-2C00-4E1BDA36C91D}"/>
              </a:ext>
            </a:extLst>
          </p:cNvPr>
          <p:cNvSpPr>
            <a:spLocks noGrp="1"/>
          </p:cNvSpPr>
          <p:nvPr>
            <p:ph type="ftr" sz="quarter" idx="11"/>
          </p:nvPr>
        </p:nvSpPr>
        <p:spPr/>
        <p:txBody>
          <a:bodyPr/>
          <a:lstStyle/>
          <a:p>
            <a:endParaRPr lang="de-CH"/>
          </a:p>
        </p:txBody>
      </p:sp>
      <p:sp>
        <p:nvSpPr>
          <p:cNvPr id="9" name="Foliennummernplatzhalter 8">
            <a:extLst>
              <a:ext uri="{FF2B5EF4-FFF2-40B4-BE49-F238E27FC236}">
                <a16:creationId xmlns:a16="http://schemas.microsoft.com/office/drawing/2014/main" id="{B4F48772-A33C-BEE2-29FF-631725CCECB8}"/>
              </a:ext>
            </a:extLst>
          </p:cNvPr>
          <p:cNvSpPr>
            <a:spLocks noGrp="1"/>
          </p:cNvSpPr>
          <p:nvPr>
            <p:ph type="sldNum" sz="quarter" idx="12"/>
          </p:nvPr>
        </p:nvSpPr>
        <p:spPr/>
        <p:txBody>
          <a:bodyPr/>
          <a:lstStyle/>
          <a:p>
            <a:fld id="{0587922B-155B-4502-95EF-0FD878F5AF42}" type="slidenum">
              <a:rPr lang="de-CH" smtClean="0"/>
              <a:t>‹#›</a:t>
            </a:fld>
            <a:endParaRPr lang="de-CH"/>
          </a:p>
        </p:txBody>
      </p:sp>
    </p:spTree>
    <p:extLst>
      <p:ext uri="{BB962C8B-B14F-4D97-AF65-F5344CB8AC3E}">
        <p14:creationId xmlns:p14="http://schemas.microsoft.com/office/powerpoint/2010/main" val="3867601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27B09B-B303-4205-0673-D959F3DF9811}"/>
              </a:ext>
            </a:extLst>
          </p:cNvPr>
          <p:cNvSpPr>
            <a:spLocks noGrp="1"/>
          </p:cNvSpPr>
          <p:nvPr>
            <p:ph type="title"/>
          </p:nvPr>
        </p:nvSpPr>
        <p:spPr/>
        <p:txBody>
          <a:bodyPr/>
          <a:lstStyle/>
          <a:p>
            <a:r>
              <a:rPr lang="de-DE"/>
              <a:t>Mastertitelformat bearbeiten</a:t>
            </a:r>
            <a:endParaRPr lang="de-CH"/>
          </a:p>
        </p:txBody>
      </p:sp>
      <p:sp>
        <p:nvSpPr>
          <p:cNvPr id="3" name="Datumsplatzhalter 2">
            <a:extLst>
              <a:ext uri="{FF2B5EF4-FFF2-40B4-BE49-F238E27FC236}">
                <a16:creationId xmlns:a16="http://schemas.microsoft.com/office/drawing/2014/main" id="{ECA21EA6-13B4-105E-72BF-A8B270214DC7}"/>
              </a:ext>
            </a:extLst>
          </p:cNvPr>
          <p:cNvSpPr>
            <a:spLocks noGrp="1"/>
          </p:cNvSpPr>
          <p:nvPr>
            <p:ph type="dt" sz="half" idx="10"/>
          </p:nvPr>
        </p:nvSpPr>
        <p:spPr/>
        <p:txBody>
          <a:bodyPr/>
          <a:lstStyle/>
          <a:p>
            <a:fld id="{85913BF9-65CE-424C-9D83-A50D6ED16CA4}" type="datetimeFigureOut">
              <a:rPr lang="de-CH" smtClean="0"/>
              <a:t>17.09.26</a:t>
            </a:fld>
            <a:endParaRPr lang="de-CH"/>
          </a:p>
        </p:txBody>
      </p:sp>
      <p:sp>
        <p:nvSpPr>
          <p:cNvPr id="4" name="Fußzeilenplatzhalter 3">
            <a:extLst>
              <a:ext uri="{FF2B5EF4-FFF2-40B4-BE49-F238E27FC236}">
                <a16:creationId xmlns:a16="http://schemas.microsoft.com/office/drawing/2014/main" id="{EDD2DAE8-51B4-02D1-3232-CE530C5F74E5}"/>
              </a:ext>
            </a:extLst>
          </p:cNvPr>
          <p:cNvSpPr>
            <a:spLocks noGrp="1"/>
          </p:cNvSpPr>
          <p:nvPr>
            <p:ph type="ftr" sz="quarter" idx="11"/>
          </p:nvPr>
        </p:nvSpPr>
        <p:spPr/>
        <p:txBody>
          <a:bodyPr/>
          <a:lstStyle/>
          <a:p>
            <a:endParaRPr lang="de-CH"/>
          </a:p>
        </p:txBody>
      </p:sp>
      <p:sp>
        <p:nvSpPr>
          <p:cNvPr id="5" name="Foliennummernplatzhalter 4">
            <a:extLst>
              <a:ext uri="{FF2B5EF4-FFF2-40B4-BE49-F238E27FC236}">
                <a16:creationId xmlns:a16="http://schemas.microsoft.com/office/drawing/2014/main" id="{CA8CA125-619A-DEB6-4C4F-98D7B3B4B45D}"/>
              </a:ext>
            </a:extLst>
          </p:cNvPr>
          <p:cNvSpPr>
            <a:spLocks noGrp="1"/>
          </p:cNvSpPr>
          <p:nvPr>
            <p:ph type="sldNum" sz="quarter" idx="12"/>
          </p:nvPr>
        </p:nvSpPr>
        <p:spPr/>
        <p:txBody>
          <a:bodyPr/>
          <a:lstStyle/>
          <a:p>
            <a:fld id="{0587922B-155B-4502-95EF-0FD878F5AF42}" type="slidenum">
              <a:rPr lang="de-CH" smtClean="0"/>
              <a:t>‹#›</a:t>
            </a:fld>
            <a:endParaRPr lang="de-CH"/>
          </a:p>
        </p:txBody>
      </p:sp>
    </p:spTree>
    <p:extLst>
      <p:ext uri="{BB962C8B-B14F-4D97-AF65-F5344CB8AC3E}">
        <p14:creationId xmlns:p14="http://schemas.microsoft.com/office/powerpoint/2010/main" val="778605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4CE5876-54B0-28AB-E73E-220CB7A1971B}"/>
              </a:ext>
            </a:extLst>
          </p:cNvPr>
          <p:cNvSpPr>
            <a:spLocks noGrp="1"/>
          </p:cNvSpPr>
          <p:nvPr>
            <p:ph type="dt" sz="half" idx="10"/>
          </p:nvPr>
        </p:nvSpPr>
        <p:spPr/>
        <p:txBody>
          <a:bodyPr/>
          <a:lstStyle/>
          <a:p>
            <a:fld id="{85913BF9-65CE-424C-9D83-A50D6ED16CA4}" type="datetimeFigureOut">
              <a:rPr lang="de-CH" smtClean="0"/>
              <a:t>17.09.26</a:t>
            </a:fld>
            <a:endParaRPr lang="de-CH"/>
          </a:p>
        </p:txBody>
      </p:sp>
      <p:sp>
        <p:nvSpPr>
          <p:cNvPr id="3" name="Fußzeilenplatzhalter 2">
            <a:extLst>
              <a:ext uri="{FF2B5EF4-FFF2-40B4-BE49-F238E27FC236}">
                <a16:creationId xmlns:a16="http://schemas.microsoft.com/office/drawing/2014/main" id="{95FABD58-9D96-48FA-B35A-130CF766E8A9}"/>
              </a:ext>
            </a:extLst>
          </p:cNvPr>
          <p:cNvSpPr>
            <a:spLocks noGrp="1"/>
          </p:cNvSpPr>
          <p:nvPr>
            <p:ph type="ftr" sz="quarter" idx="11"/>
          </p:nvPr>
        </p:nvSpPr>
        <p:spPr/>
        <p:txBody>
          <a:bodyPr/>
          <a:lstStyle/>
          <a:p>
            <a:endParaRPr lang="de-CH"/>
          </a:p>
        </p:txBody>
      </p:sp>
      <p:sp>
        <p:nvSpPr>
          <p:cNvPr id="4" name="Foliennummernplatzhalter 3">
            <a:extLst>
              <a:ext uri="{FF2B5EF4-FFF2-40B4-BE49-F238E27FC236}">
                <a16:creationId xmlns:a16="http://schemas.microsoft.com/office/drawing/2014/main" id="{29C83A20-10C1-A5BA-E1A6-E65493752545}"/>
              </a:ext>
            </a:extLst>
          </p:cNvPr>
          <p:cNvSpPr>
            <a:spLocks noGrp="1"/>
          </p:cNvSpPr>
          <p:nvPr>
            <p:ph type="sldNum" sz="quarter" idx="12"/>
          </p:nvPr>
        </p:nvSpPr>
        <p:spPr/>
        <p:txBody>
          <a:bodyPr/>
          <a:lstStyle/>
          <a:p>
            <a:fld id="{0587922B-155B-4502-95EF-0FD878F5AF42}" type="slidenum">
              <a:rPr lang="de-CH" smtClean="0"/>
              <a:t>‹#›</a:t>
            </a:fld>
            <a:endParaRPr lang="de-CH"/>
          </a:p>
        </p:txBody>
      </p:sp>
    </p:spTree>
    <p:extLst>
      <p:ext uri="{BB962C8B-B14F-4D97-AF65-F5344CB8AC3E}">
        <p14:creationId xmlns:p14="http://schemas.microsoft.com/office/powerpoint/2010/main" val="1472656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B42C1F-DA8A-4CA4-04DE-559BC3C30741}"/>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CH"/>
          </a:p>
        </p:txBody>
      </p:sp>
      <p:sp>
        <p:nvSpPr>
          <p:cNvPr id="3" name="Inhaltsplatzhalter 2">
            <a:extLst>
              <a:ext uri="{FF2B5EF4-FFF2-40B4-BE49-F238E27FC236}">
                <a16:creationId xmlns:a16="http://schemas.microsoft.com/office/drawing/2014/main" id="{D9745752-06E0-4EFA-02F5-230CF65089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a:extLst>
              <a:ext uri="{FF2B5EF4-FFF2-40B4-BE49-F238E27FC236}">
                <a16:creationId xmlns:a16="http://schemas.microsoft.com/office/drawing/2014/main" id="{1F92F41A-2376-5AED-9926-90A7DB1B62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293B7D0-B49F-3BEC-E545-C47104616124}"/>
              </a:ext>
            </a:extLst>
          </p:cNvPr>
          <p:cNvSpPr>
            <a:spLocks noGrp="1"/>
          </p:cNvSpPr>
          <p:nvPr>
            <p:ph type="dt" sz="half" idx="10"/>
          </p:nvPr>
        </p:nvSpPr>
        <p:spPr/>
        <p:txBody>
          <a:bodyPr/>
          <a:lstStyle/>
          <a:p>
            <a:fld id="{85913BF9-65CE-424C-9D83-A50D6ED16CA4}" type="datetimeFigureOut">
              <a:rPr lang="de-CH" smtClean="0"/>
              <a:t>17.09.26</a:t>
            </a:fld>
            <a:endParaRPr lang="de-CH"/>
          </a:p>
        </p:txBody>
      </p:sp>
      <p:sp>
        <p:nvSpPr>
          <p:cNvPr id="6" name="Fußzeilenplatzhalter 5">
            <a:extLst>
              <a:ext uri="{FF2B5EF4-FFF2-40B4-BE49-F238E27FC236}">
                <a16:creationId xmlns:a16="http://schemas.microsoft.com/office/drawing/2014/main" id="{AC8A81BF-34C4-CBA3-F14F-72AF143406A6}"/>
              </a:ext>
            </a:extLst>
          </p:cNvPr>
          <p:cNvSpPr>
            <a:spLocks noGrp="1"/>
          </p:cNvSpPr>
          <p:nvPr>
            <p:ph type="ftr" sz="quarter" idx="11"/>
          </p:nvPr>
        </p:nvSpPr>
        <p:spPr/>
        <p:txBody>
          <a:bodyPr/>
          <a:lstStyle/>
          <a:p>
            <a:endParaRPr lang="de-CH"/>
          </a:p>
        </p:txBody>
      </p:sp>
      <p:sp>
        <p:nvSpPr>
          <p:cNvPr id="7" name="Foliennummernplatzhalter 6">
            <a:extLst>
              <a:ext uri="{FF2B5EF4-FFF2-40B4-BE49-F238E27FC236}">
                <a16:creationId xmlns:a16="http://schemas.microsoft.com/office/drawing/2014/main" id="{2AC89558-FE2E-FC46-1CD4-C2D8C7FDE08F}"/>
              </a:ext>
            </a:extLst>
          </p:cNvPr>
          <p:cNvSpPr>
            <a:spLocks noGrp="1"/>
          </p:cNvSpPr>
          <p:nvPr>
            <p:ph type="sldNum" sz="quarter" idx="12"/>
          </p:nvPr>
        </p:nvSpPr>
        <p:spPr/>
        <p:txBody>
          <a:bodyPr/>
          <a:lstStyle/>
          <a:p>
            <a:fld id="{0587922B-155B-4502-95EF-0FD878F5AF42}" type="slidenum">
              <a:rPr lang="de-CH" smtClean="0"/>
              <a:t>‹#›</a:t>
            </a:fld>
            <a:endParaRPr lang="de-CH"/>
          </a:p>
        </p:txBody>
      </p:sp>
    </p:spTree>
    <p:extLst>
      <p:ext uri="{BB962C8B-B14F-4D97-AF65-F5344CB8AC3E}">
        <p14:creationId xmlns:p14="http://schemas.microsoft.com/office/powerpoint/2010/main" val="4231708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225CC1-E50A-9653-7D05-F66FED68361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CH"/>
          </a:p>
        </p:txBody>
      </p:sp>
      <p:sp>
        <p:nvSpPr>
          <p:cNvPr id="3" name="Bildplatzhalter 2">
            <a:extLst>
              <a:ext uri="{FF2B5EF4-FFF2-40B4-BE49-F238E27FC236}">
                <a16:creationId xmlns:a16="http://schemas.microsoft.com/office/drawing/2014/main" id="{3326CE11-C862-3361-8333-67C147129B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a:extLst>
              <a:ext uri="{FF2B5EF4-FFF2-40B4-BE49-F238E27FC236}">
                <a16:creationId xmlns:a16="http://schemas.microsoft.com/office/drawing/2014/main" id="{33E72CDB-BBD9-1B4A-E08F-F94CDAE273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9C7F2D7-C21E-1595-D130-9B80FCC0063E}"/>
              </a:ext>
            </a:extLst>
          </p:cNvPr>
          <p:cNvSpPr>
            <a:spLocks noGrp="1"/>
          </p:cNvSpPr>
          <p:nvPr>
            <p:ph type="dt" sz="half" idx="10"/>
          </p:nvPr>
        </p:nvSpPr>
        <p:spPr/>
        <p:txBody>
          <a:bodyPr/>
          <a:lstStyle/>
          <a:p>
            <a:fld id="{85913BF9-65CE-424C-9D83-A50D6ED16CA4}" type="datetimeFigureOut">
              <a:rPr lang="de-CH" smtClean="0"/>
              <a:t>17.09.26</a:t>
            </a:fld>
            <a:endParaRPr lang="de-CH"/>
          </a:p>
        </p:txBody>
      </p:sp>
      <p:sp>
        <p:nvSpPr>
          <p:cNvPr id="6" name="Fußzeilenplatzhalter 5">
            <a:extLst>
              <a:ext uri="{FF2B5EF4-FFF2-40B4-BE49-F238E27FC236}">
                <a16:creationId xmlns:a16="http://schemas.microsoft.com/office/drawing/2014/main" id="{241F0B45-CDC2-CFD8-9DA2-0E8AB8B5231D}"/>
              </a:ext>
            </a:extLst>
          </p:cNvPr>
          <p:cNvSpPr>
            <a:spLocks noGrp="1"/>
          </p:cNvSpPr>
          <p:nvPr>
            <p:ph type="ftr" sz="quarter" idx="11"/>
          </p:nvPr>
        </p:nvSpPr>
        <p:spPr/>
        <p:txBody>
          <a:bodyPr/>
          <a:lstStyle/>
          <a:p>
            <a:endParaRPr lang="de-CH"/>
          </a:p>
        </p:txBody>
      </p:sp>
      <p:sp>
        <p:nvSpPr>
          <p:cNvPr id="7" name="Foliennummernplatzhalter 6">
            <a:extLst>
              <a:ext uri="{FF2B5EF4-FFF2-40B4-BE49-F238E27FC236}">
                <a16:creationId xmlns:a16="http://schemas.microsoft.com/office/drawing/2014/main" id="{0C3698B5-3C32-43A7-078C-4CD79AD04C23}"/>
              </a:ext>
            </a:extLst>
          </p:cNvPr>
          <p:cNvSpPr>
            <a:spLocks noGrp="1"/>
          </p:cNvSpPr>
          <p:nvPr>
            <p:ph type="sldNum" sz="quarter" idx="12"/>
          </p:nvPr>
        </p:nvSpPr>
        <p:spPr/>
        <p:txBody>
          <a:bodyPr/>
          <a:lstStyle/>
          <a:p>
            <a:fld id="{0587922B-155B-4502-95EF-0FD878F5AF42}" type="slidenum">
              <a:rPr lang="de-CH" smtClean="0"/>
              <a:t>‹#›</a:t>
            </a:fld>
            <a:endParaRPr lang="de-CH"/>
          </a:p>
        </p:txBody>
      </p:sp>
    </p:spTree>
    <p:extLst>
      <p:ext uri="{BB962C8B-B14F-4D97-AF65-F5344CB8AC3E}">
        <p14:creationId xmlns:p14="http://schemas.microsoft.com/office/powerpoint/2010/main" val="3763381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1A81FB-E106-44A8-0A77-EF1D6EF34B09}"/>
              </a:ext>
            </a:extLst>
          </p:cNvPr>
          <p:cNvSpPr>
            <a:spLocks noGrp="1"/>
          </p:cNvSpPr>
          <p:nvPr>
            <p:ph type="title"/>
          </p:nvPr>
        </p:nvSpPr>
        <p:spPr/>
        <p:txBody>
          <a:bodyPr/>
          <a:lstStyle/>
          <a:p>
            <a:r>
              <a:rPr lang="de-DE"/>
              <a:t>Mastertitelformat bearbeiten</a:t>
            </a:r>
            <a:endParaRPr lang="de-CH"/>
          </a:p>
        </p:txBody>
      </p:sp>
      <p:sp>
        <p:nvSpPr>
          <p:cNvPr id="3" name="Vertikaler Textplatzhalter 2">
            <a:extLst>
              <a:ext uri="{FF2B5EF4-FFF2-40B4-BE49-F238E27FC236}">
                <a16:creationId xmlns:a16="http://schemas.microsoft.com/office/drawing/2014/main" id="{3AD68087-7E5D-1A0B-AFB0-01B4C8B72B9C}"/>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FF02DCCE-E46D-219F-AD8C-131648ADF641}"/>
              </a:ext>
            </a:extLst>
          </p:cNvPr>
          <p:cNvSpPr>
            <a:spLocks noGrp="1"/>
          </p:cNvSpPr>
          <p:nvPr>
            <p:ph type="dt" sz="half" idx="10"/>
          </p:nvPr>
        </p:nvSpPr>
        <p:spPr/>
        <p:txBody>
          <a:bodyPr/>
          <a:lstStyle/>
          <a:p>
            <a:fld id="{85913BF9-65CE-424C-9D83-A50D6ED16CA4}" type="datetimeFigureOut">
              <a:rPr lang="de-CH" smtClean="0"/>
              <a:t>17.09.26</a:t>
            </a:fld>
            <a:endParaRPr lang="de-CH"/>
          </a:p>
        </p:txBody>
      </p:sp>
      <p:sp>
        <p:nvSpPr>
          <p:cNvPr id="5" name="Fußzeilenplatzhalter 4">
            <a:extLst>
              <a:ext uri="{FF2B5EF4-FFF2-40B4-BE49-F238E27FC236}">
                <a16:creationId xmlns:a16="http://schemas.microsoft.com/office/drawing/2014/main" id="{02E36528-9C46-3A45-4E01-D59D0CAE8E7A}"/>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185A1027-059C-B2F7-AE52-731CD84B3D43}"/>
              </a:ext>
            </a:extLst>
          </p:cNvPr>
          <p:cNvSpPr>
            <a:spLocks noGrp="1"/>
          </p:cNvSpPr>
          <p:nvPr>
            <p:ph type="sldNum" sz="quarter" idx="12"/>
          </p:nvPr>
        </p:nvSpPr>
        <p:spPr/>
        <p:txBody>
          <a:bodyPr/>
          <a:lstStyle/>
          <a:p>
            <a:fld id="{0587922B-155B-4502-95EF-0FD878F5AF42}" type="slidenum">
              <a:rPr lang="de-CH" smtClean="0"/>
              <a:t>‹#›</a:t>
            </a:fld>
            <a:endParaRPr lang="de-CH"/>
          </a:p>
        </p:txBody>
      </p:sp>
    </p:spTree>
    <p:extLst>
      <p:ext uri="{BB962C8B-B14F-4D97-AF65-F5344CB8AC3E}">
        <p14:creationId xmlns:p14="http://schemas.microsoft.com/office/powerpoint/2010/main" val="42046881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C1F6B0B1-C934-C603-D81F-59BED9A4383E}"/>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CH"/>
          </a:p>
        </p:txBody>
      </p:sp>
      <p:sp>
        <p:nvSpPr>
          <p:cNvPr id="3" name="Vertikaler Textplatzhalter 2">
            <a:extLst>
              <a:ext uri="{FF2B5EF4-FFF2-40B4-BE49-F238E27FC236}">
                <a16:creationId xmlns:a16="http://schemas.microsoft.com/office/drawing/2014/main" id="{45372FF4-9E44-14C2-C91E-36FD5B507C7B}"/>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2BA00820-2A8E-0C4A-00FE-6CD7375BDA02}"/>
              </a:ext>
            </a:extLst>
          </p:cNvPr>
          <p:cNvSpPr>
            <a:spLocks noGrp="1"/>
          </p:cNvSpPr>
          <p:nvPr>
            <p:ph type="dt" sz="half" idx="10"/>
          </p:nvPr>
        </p:nvSpPr>
        <p:spPr/>
        <p:txBody>
          <a:bodyPr/>
          <a:lstStyle/>
          <a:p>
            <a:fld id="{85913BF9-65CE-424C-9D83-A50D6ED16CA4}" type="datetimeFigureOut">
              <a:rPr lang="de-CH" smtClean="0"/>
              <a:t>17.09.26</a:t>
            </a:fld>
            <a:endParaRPr lang="de-CH"/>
          </a:p>
        </p:txBody>
      </p:sp>
      <p:sp>
        <p:nvSpPr>
          <p:cNvPr id="5" name="Fußzeilenplatzhalter 4">
            <a:extLst>
              <a:ext uri="{FF2B5EF4-FFF2-40B4-BE49-F238E27FC236}">
                <a16:creationId xmlns:a16="http://schemas.microsoft.com/office/drawing/2014/main" id="{DC812D00-C0A9-B0C1-38D2-5153ECAFAB30}"/>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C3EDB0EB-1DD7-ED70-668D-758BF6A1335B}"/>
              </a:ext>
            </a:extLst>
          </p:cNvPr>
          <p:cNvSpPr>
            <a:spLocks noGrp="1"/>
          </p:cNvSpPr>
          <p:nvPr>
            <p:ph type="sldNum" sz="quarter" idx="12"/>
          </p:nvPr>
        </p:nvSpPr>
        <p:spPr/>
        <p:txBody>
          <a:bodyPr/>
          <a:lstStyle/>
          <a:p>
            <a:fld id="{0587922B-155B-4502-95EF-0FD878F5AF42}" type="slidenum">
              <a:rPr lang="de-CH" smtClean="0"/>
              <a:t>‹#›</a:t>
            </a:fld>
            <a:endParaRPr lang="de-CH"/>
          </a:p>
        </p:txBody>
      </p:sp>
    </p:spTree>
    <p:extLst>
      <p:ext uri="{BB962C8B-B14F-4D97-AF65-F5344CB8AC3E}">
        <p14:creationId xmlns:p14="http://schemas.microsoft.com/office/powerpoint/2010/main" val="28553434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el und Text 2sp">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4736B6B9-D02C-2E3D-F61F-E3B70BC6B677}"/>
              </a:ext>
            </a:extLst>
          </p:cNvPr>
          <p:cNvSpPr>
            <a:spLocks noGrp="1"/>
          </p:cNvSpPr>
          <p:nvPr>
            <p:ph type="sldNum" sz="quarter" idx="12"/>
          </p:nvPr>
        </p:nvSpPr>
        <p:spPr/>
        <p:txBody>
          <a:bodyPr/>
          <a:lstStyle/>
          <a:p>
            <a:fld id="{A5BA4405-8D4E-49B7-BDA6-6F19819F4CEB}" type="slidenum">
              <a:rPr lang="en-GB" smtClean="0"/>
              <a:t>‹#›</a:t>
            </a:fld>
            <a:endParaRPr lang="en-GB"/>
          </a:p>
        </p:txBody>
      </p:sp>
      <p:sp>
        <p:nvSpPr>
          <p:cNvPr id="5" name="Fußzeilenplatzhalter 4">
            <a:extLst>
              <a:ext uri="{FF2B5EF4-FFF2-40B4-BE49-F238E27FC236}">
                <a16:creationId xmlns:a16="http://schemas.microsoft.com/office/drawing/2014/main" id="{3F80E6FF-0586-DB1B-C6C9-C5EBCC1A85F6}"/>
              </a:ext>
            </a:extLst>
          </p:cNvPr>
          <p:cNvSpPr>
            <a:spLocks noGrp="1"/>
          </p:cNvSpPr>
          <p:nvPr>
            <p:ph type="ftr" sz="quarter" idx="11"/>
          </p:nvPr>
        </p:nvSpPr>
        <p:spPr/>
        <p:txBody>
          <a:bodyPr/>
          <a:lstStyle/>
          <a:p>
            <a:r>
              <a:rPr lang="en-US"/>
              <a:t>ZHAW School of Engineering | INE | reFuel WP3 </a:t>
            </a:r>
            <a:endParaRPr lang="en-GB"/>
          </a:p>
        </p:txBody>
      </p:sp>
      <p:sp>
        <p:nvSpPr>
          <p:cNvPr id="7" name="Textplatzhalter 6">
            <a:extLst>
              <a:ext uri="{FF2B5EF4-FFF2-40B4-BE49-F238E27FC236}">
                <a16:creationId xmlns:a16="http://schemas.microsoft.com/office/drawing/2014/main" id="{DD441F03-0943-0982-8D38-4280085A34FC}"/>
              </a:ext>
            </a:extLst>
          </p:cNvPr>
          <p:cNvSpPr>
            <a:spLocks noGrp="1"/>
          </p:cNvSpPr>
          <p:nvPr>
            <p:ph type="body" sz="quarter" idx="13"/>
          </p:nvPr>
        </p:nvSpPr>
        <p:spPr>
          <a:xfrm>
            <a:off x="407989" y="1557338"/>
            <a:ext cx="5543550" cy="43561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3" name="Textplatzhalter 6">
            <a:extLst>
              <a:ext uri="{FF2B5EF4-FFF2-40B4-BE49-F238E27FC236}">
                <a16:creationId xmlns:a16="http://schemas.microsoft.com/office/drawing/2014/main" id="{DE769469-4329-ED45-C93A-E67478D8EF16}"/>
              </a:ext>
            </a:extLst>
          </p:cNvPr>
          <p:cNvSpPr>
            <a:spLocks noGrp="1"/>
          </p:cNvSpPr>
          <p:nvPr>
            <p:ph type="body" sz="quarter" idx="14"/>
          </p:nvPr>
        </p:nvSpPr>
        <p:spPr>
          <a:xfrm>
            <a:off x="6240450" y="1557338"/>
            <a:ext cx="5543550" cy="43561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2" name="Titel 1">
            <a:extLst>
              <a:ext uri="{FF2B5EF4-FFF2-40B4-BE49-F238E27FC236}">
                <a16:creationId xmlns:a16="http://schemas.microsoft.com/office/drawing/2014/main" id="{D900B099-3CB0-B45D-C045-DBA269E23B99}"/>
              </a:ext>
            </a:extLst>
          </p:cNvPr>
          <p:cNvSpPr>
            <a:spLocks noGrp="1"/>
          </p:cNvSpPr>
          <p:nvPr>
            <p:ph type="title"/>
          </p:nvPr>
        </p:nvSpPr>
        <p:spPr/>
        <p:txBody>
          <a:bodyPr/>
          <a:lstStyle/>
          <a:p>
            <a:r>
              <a:rPr lang="de-DE"/>
              <a:t>Mastertitelformat bearbeiten</a:t>
            </a:r>
            <a:endParaRPr lang="en-GB"/>
          </a:p>
        </p:txBody>
      </p:sp>
    </p:spTree>
    <p:extLst>
      <p:ext uri="{BB962C8B-B14F-4D97-AF65-F5344CB8AC3E}">
        <p14:creationId xmlns:p14="http://schemas.microsoft.com/office/powerpoint/2010/main" val="3030589721"/>
      </p:ext>
    </p:extLst>
  </p:cSld>
  <p:clrMapOvr>
    <a:masterClrMapping/>
  </p:clrMapOvr>
  <p:extLst>
    <p:ext uri="{DCECCB84-F9BA-43D5-87BE-67443E8EF086}">
      <p15:sldGuideLst xmlns:p15="http://schemas.microsoft.com/office/powerpoint/2012/main">
        <p15:guide id="1" pos="3931">
          <p15:clr>
            <a:srgbClr val="F26B43"/>
          </p15:clr>
        </p15:guide>
        <p15:guide id="2" pos="3749">
          <p15:clr>
            <a:srgbClr val="F26B43"/>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1D633149-2914-535D-8086-6E74C5F4B34A}"/>
              </a:ext>
            </a:extLst>
          </p:cNvPr>
          <p:cNvGraphicFramePr>
            <a:graphicFrameLocks/>
          </p:cNvGraphicFramePr>
          <p:nvPr userDrawn="1">
            <p:custDataLst>
              <p:tags r:id="rId15"/>
            </p:custDataLst>
            <p:extLst>
              <p:ext uri="{D42A27DB-BD31-4B8C-83A1-F6EECF244321}">
                <p14:modId xmlns:p14="http://schemas.microsoft.com/office/powerpoint/2010/main" val="16265436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6" imgW="395" imgH="396" progId="TCLayout.ActiveDocument.1">
                  <p:embed/>
                </p:oleObj>
              </mc:Choice>
              <mc:Fallback>
                <p:oleObj name="think-cell Folie" r:id="rId16" imgW="395" imgH="396" progId="TCLayout.ActiveDocument.1">
                  <p:embed/>
                  <p:pic>
                    <p:nvPicPr>
                      <p:cNvPr id="9" name="think-cell data - do not delete" hidden="1">
                        <a:extLst>
                          <a:ext uri="{FF2B5EF4-FFF2-40B4-BE49-F238E27FC236}">
                            <a16:creationId xmlns:a16="http://schemas.microsoft.com/office/drawing/2014/main" id="{1D633149-2914-535D-8086-6E74C5F4B34A}"/>
                          </a:ext>
                        </a:extLst>
                      </p:cNvPr>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2" name="Titelplatzhalter 1">
            <a:extLst>
              <a:ext uri="{FF2B5EF4-FFF2-40B4-BE49-F238E27FC236}">
                <a16:creationId xmlns:a16="http://schemas.microsoft.com/office/drawing/2014/main" id="{F03896E4-3B39-23A8-F993-1551B1F3DF5C}"/>
              </a:ext>
            </a:extLst>
          </p:cNvPr>
          <p:cNvSpPr>
            <a:spLocks noGrp="1"/>
          </p:cNvSpPr>
          <p:nvPr>
            <p:ph type="title"/>
          </p:nvPr>
        </p:nvSpPr>
        <p:spPr>
          <a:xfrm>
            <a:off x="838200" y="365125"/>
            <a:ext cx="8383494" cy="1325563"/>
          </a:xfrm>
          <a:prstGeom prst="rect">
            <a:avLst/>
          </a:prstGeom>
        </p:spPr>
        <p:txBody>
          <a:bodyPr vert="horz" lIns="91440" tIns="45720" rIns="91440" bIns="45720" rtlCol="0" anchor="ctr">
            <a:normAutofit/>
          </a:bodyPr>
          <a:lstStyle/>
          <a:p>
            <a:r>
              <a:rPr lang="de-DE"/>
              <a:t>Mastertitelformat bearbeiten</a:t>
            </a:r>
            <a:endParaRPr lang="de-CH"/>
          </a:p>
        </p:txBody>
      </p:sp>
      <p:sp>
        <p:nvSpPr>
          <p:cNvPr id="3" name="Textplatzhalter 2">
            <a:extLst>
              <a:ext uri="{FF2B5EF4-FFF2-40B4-BE49-F238E27FC236}">
                <a16:creationId xmlns:a16="http://schemas.microsoft.com/office/drawing/2014/main" id="{E359CD62-62E6-9146-2E70-E6AC7E79D7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E22FF04F-85B5-1059-7D2C-3EBFE92345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5913BF9-65CE-424C-9D83-A50D6ED16CA4}" type="datetimeFigureOut">
              <a:rPr lang="de-CH" smtClean="0"/>
              <a:t>17.09.26</a:t>
            </a:fld>
            <a:endParaRPr lang="de-CH"/>
          </a:p>
        </p:txBody>
      </p:sp>
      <p:sp>
        <p:nvSpPr>
          <p:cNvPr id="5" name="Fußzeilenplatzhalter 4">
            <a:extLst>
              <a:ext uri="{FF2B5EF4-FFF2-40B4-BE49-F238E27FC236}">
                <a16:creationId xmlns:a16="http://schemas.microsoft.com/office/drawing/2014/main" id="{9F59D35C-0374-B7E3-169B-31712A31FB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CH"/>
          </a:p>
        </p:txBody>
      </p:sp>
      <p:sp>
        <p:nvSpPr>
          <p:cNvPr id="6" name="Foliennummernplatzhalter 5">
            <a:extLst>
              <a:ext uri="{FF2B5EF4-FFF2-40B4-BE49-F238E27FC236}">
                <a16:creationId xmlns:a16="http://schemas.microsoft.com/office/drawing/2014/main" id="{CFDAB63A-C0A4-A601-028B-1C88752270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587922B-155B-4502-95EF-0FD878F5AF42}" type="slidenum">
              <a:rPr lang="de-CH" smtClean="0"/>
              <a:t>‹#›</a:t>
            </a:fld>
            <a:endParaRPr lang="de-CH"/>
          </a:p>
        </p:txBody>
      </p:sp>
      <p:pic>
        <p:nvPicPr>
          <p:cNvPr id="8" name="Inhaltsplatzhalter 3">
            <a:extLst>
              <a:ext uri="{FF2B5EF4-FFF2-40B4-BE49-F238E27FC236}">
                <a16:creationId xmlns:a16="http://schemas.microsoft.com/office/drawing/2014/main" id="{D651D877-8694-1108-2853-194B3C338097}"/>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9306122" y="365125"/>
            <a:ext cx="2000525" cy="778893"/>
          </a:xfrm>
          <a:prstGeom prst="rect">
            <a:avLst/>
          </a:prstGeom>
        </p:spPr>
      </p:pic>
    </p:spTree>
    <p:extLst>
      <p:ext uri="{BB962C8B-B14F-4D97-AF65-F5344CB8AC3E}">
        <p14:creationId xmlns:p14="http://schemas.microsoft.com/office/powerpoint/2010/main" val="2198336533"/>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png"/><Relationship Id="rId3" Type="http://schemas.openxmlformats.org/officeDocument/2006/relationships/image" Target="../media/image3.jpe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15.pn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1.emf"/><Relationship Id="rId5" Type="http://schemas.openxmlformats.org/officeDocument/2006/relationships/oleObject" Target="../embeddings/oleObject2.bin"/><Relationship Id="rId4" Type="http://schemas.microsoft.com/office/2018/10/relationships/comments" Target="../comments/modernComment_7FE4E7D3_F0CF335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16.png"/><Relationship Id="rId5" Type="http://schemas.openxmlformats.org/officeDocument/2006/relationships/image" Target="../media/image1.emf"/><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1.emf"/><Relationship Id="rId5" Type="http://schemas.openxmlformats.org/officeDocument/2006/relationships/oleObject" Target="../embeddings/oleObject2.bin"/><Relationship Id="rId4" Type="http://schemas.microsoft.com/office/2018/10/relationships/comments" Target="../comments/modernComment_7FE4E834_D7005BFB.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1.e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6.xml"/><Relationship Id="rId6" Type="http://schemas.openxmlformats.org/officeDocument/2006/relationships/image" Target="../media/image17.png"/><Relationship Id="rId5" Type="http://schemas.openxmlformats.org/officeDocument/2006/relationships/image" Target="../media/image1.emf"/><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7.xml"/><Relationship Id="rId6" Type="http://schemas.openxmlformats.org/officeDocument/2006/relationships/image" Target="../media/image18.png"/><Relationship Id="rId5" Type="http://schemas.openxmlformats.org/officeDocument/2006/relationships/image" Target="../media/image1.emf"/><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notesSlide" Target="../notesSlides/notesSlide9.xml"/><Relationship Id="rId7" Type="http://schemas.openxmlformats.org/officeDocument/2006/relationships/diagramLayout" Target="../diagrams/layout1.xml"/><Relationship Id="rId2" Type="http://schemas.openxmlformats.org/officeDocument/2006/relationships/slideLayout" Target="../slideLayouts/slideLayout1.xml"/><Relationship Id="rId1" Type="http://schemas.openxmlformats.org/officeDocument/2006/relationships/tags" Target="../tags/tag8.xml"/><Relationship Id="rId6" Type="http://schemas.openxmlformats.org/officeDocument/2006/relationships/diagramData" Target="../diagrams/data1.xml"/><Relationship Id="rId5" Type="http://schemas.openxmlformats.org/officeDocument/2006/relationships/image" Target="../media/image1.emf"/><Relationship Id="rId10" Type="http://schemas.microsoft.com/office/2007/relationships/diagramDrawing" Target="../diagrams/drawing1.xml"/><Relationship Id="rId4" Type="http://schemas.openxmlformats.org/officeDocument/2006/relationships/oleObject" Target="../embeddings/oleObject2.bin"/><Relationship Id="rId9" Type="http://schemas.openxmlformats.org/officeDocument/2006/relationships/diagramColors" Target="../diagrams/colors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9.xml"/><Relationship Id="rId5" Type="http://schemas.openxmlformats.org/officeDocument/2006/relationships/image" Target="../media/image1.emf"/><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1.xml"/><Relationship Id="rId5" Type="http://schemas.openxmlformats.org/officeDocument/2006/relationships/image" Target="../media/image1.e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2.xml"/><Relationship Id="rId5" Type="http://schemas.openxmlformats.org/officeDocument/2006/relationships/image" Target="../media/image1.emf"/><Relationship Id="rId4"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3.xml"/><Relationship Id="rId5" Type="http://schemas.openxmlformats.org/officeDocument/2006/relationships/image" Target="../media/image1.emf"/><Relationship Id="rId4"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3.jpeg"/><Relationship Id="rId3" Type="http://schemas.openxmlformats.org/officeDocument/2006/relationships/image" Target="../media/image4.jpeg"/><Relationship Id="rId7" Type="http://schemas.openxmlformats.org/officeDocument/2006/relationships/image" Target="../media/image8.jpeg"/><Relationship Id="rId12"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7.png"/><Relationship Id="rId11" Type="http://schemas.openxmlformats.org/officeDocument/2006/relationships/image" Target="../media/image19.jpe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ieren 2">
            <a:extLst>
              <a:ext uri="{FF2B5EF4-FFF2-40B4-BE49-F238E27FC236}">
                <a16:creationId xmlns:a16="http://schemas.microsoft.com/office/drawing/2014/main" id="{72665C24-C8E3-FA34-CC68-8682764E9CD6}"/>
              </a:ext>
            </a:extLst>
          </p:cNvPr>
          <p:cNvGrpSpPr/>
          <p:nvPr/>
        </p:nvGrpSpPr>
        <p:grpSpPr>
          <a:xfrm>
            <a:off x="601979" y="864409"/>
            <a:ext cx="10873741" cy="3256599"/>
            <a:chOff x="546322" y="2271790"/>
            <a:chExt cx="10873741" cy="3256599"/>
          </a:xfrm>
        </p:grpSpPr>
        <p:sp>
          <p:nvSpPr>
            <p:cNvPr id="17" name="Textfeld 16"/>
            <p:cNvSpPr txBox="1"/>
            <p:nvPr/>
          </p:nvSpPr>
          <p:spPr>
            <a:xfrm>
              <a:off x="546322" y="3497064"/>
              <a:ext cx="10873741" cy="2031325"/>
            </a:xfrm>
            <a:prstGeom prst="rect">
              <a:avLst/>
            </a:prstGeom>
            <a:noFill/>
          </p:spPr>
          <p:txBody>
            <a:bodyPr wrap="square" lIns="91440" tIns="45720" rIns="91440" bIns="45720" rtlCol="0" anchor="t">
              <a:spAutoFit/>
            </a:bodyPr>
            <a:lstStyle/>
            <a:p>
              <a:pPr marL="0" marR="0" lvl="0" indent="0" algn="ctr" rtl="0">
                <a:spcBef>
                  <a:spcPts val="0"/>
                </a:spcBef>
                <a:spcAft>
                  <a:spcPts val="0"/>
                </a:spcAft>
                <a:buNone/>
              </a:pPr>
              <a:r>
                <a:rPr lang="en-US" sz="2400" b="1" i="0" u="none" strike="noStrike" cap="none" dirty="0">
                  <a:solidFill>
                    <a:schemeClr val="dk1"/>
                  </a:solidFill>
                  <a:latin typeface="Calibri"/>
                  <a:ea typeface="Calibri"/>
                  <a:cs typeface="Calibri"/>
                  <a:sym typeface="Calibri"/>
                </a:rPr>
                <a:t>Re</a:t>
              </a:r>
              <a:r>
                <a:rPr lang="en-US" sz="2400" b="0" i="0" u="none" strike="noStrike" cap="none" dirty="0">
                  <a:solidFill>
                    <a:schemeClr val="dk1"/>
                  </a:solidFill>
                  <a:latin typeface="Calibri"/>
                  <a:ea typeface="Calibri"/>
                  <a:cs typeface="Calibri"/>
                  <a:sym typeface="Calibri"/>
                </a:rPr>
                <a:t>newable </a:t>
              </a:r>
              <a:r>
                <a:rPr lang="en-US" sz="2400" b="1" i="0" u="none" strike="noStrike" cap="none" dirty="0">
                  <a:solidFill>
                    <a:schemeClr val="dk1"/>
                  </a:solidFill>
                  <a:latin typeface="Calibri"/>
                  <a:ea typeface="Calibri"/>
                  <a:cs typeface="Calibri"/>
                  <a:sym typeface="Calibri"/>
                </a:rPr>
                <a:t>Fuel</a:t>
              </a:r>
              <a:r>
                <a:rPr lang="en-US" sz="2400" b="0" i="0" u="none" strike="noStrike" cap="none" dirty="0">
                  <a:solidFill>
                    <a:schemeClr val="dk1"/>
                  </a:solidFill>
                  <a:latin typeface="Calibri"/>
                  <a:ea typeface="Calibri"/>
                  <a:cs typeface="Calibri"/>
                  <a:sym typeface="Calibri"/>
                </a:rPr>
                <a:t>s and </a:t>
              </a:r>
              <a:r>
                <a:rPr lang="en-US" sz="2400" b="1" i="0" u="none" strike="noStrike" cap="none" dirty="0">
                  <a:solidFill>
                    <a:schemeClr val="dk1"/>
                  </a:solidFill>
                  <a:latin typeface="Calibri"/>
                  <a:ea typeface="Calibri"/>
                  <a:cs typeface="Calibri"/>
                  <a:sym typeface="Calibri"/>
                </a:rPr>
                <a:t>Ch</a:t>
              </a:r>
              <a:r>
                <a:rPr lang="en-US" sz="2400" b="0" i="0" u="none" strike="noStrike" cap="none" dirty="0">
                  <a:solidFill>
                    <a:schemeClr val="dk1"/>
                  </a:solidFill>
                  <a:latin typeface="Calibri"/>
                  <a:ea typeface="Calibri"/>
                  <a:cs typeface="Calibri"/>
                  <a:sym typeface="Calibri"/>
                </a:rPr>
                <a:t>emicals for Switzerland</a:t>
              </a:r>
              <a:r>
                <a:rPr lang="en-US" sz="2400" b="0" i="0" u="none" strike="noStrike" cap="none" baseline="30000" dirty="0">
                  <a:solidFill>
                    <a:schemeClr val="dk1"/>
                  </a:solidFill>
                  <a:latin typeface="Calibri"/>
                  <a:ea typeface="Calibri"/>
                  <a:cs typeface="Calibri"/>
                  <a:sym typeface="Calibri"/>
                </a:rPr>
                <a:t>*</a:t>
              </a:r>
              <a:endParaRPr lang="en-US" sz="2400" dirty="0">
                <a:solidFill>
                  <a:schemeClr val="dk1"/>
                </a:solidFill>
              </a:endParaRPr>
            </a:p>
            <a:p>
              <a:pPr algn="ctr"/>
              <a:endParaRPr lang="de-DE" sz="3200" b="1" dirty="0"/>
            </a:p>
            <a:p>
              <a:pPr algn="ctr"/>
              <a:r>
                <a:rPr lang="en-GB" sz="2800" dirty="0">
                  <a:latin typeface="Calibri"/>
                  <a:ea typeface="Calibri"/>
                  <a:cs typeface="Calibri"/>
                </a:rPr>
                <a:t>Titel: Swiss policy analysis</a:t>
              </a:r>
            </a:p>
            <a:p>
              <a:pPr algn="ctr"/>
              <a:r>
                <a:rPr lang="en-US" b="1" dirty="0"/>
                <a:t>Presenter: Paula Castro, ZHAW</a:t>
              </a:r>
              <a:endParaRPr lang="en-US" b="1" dirty="0">
                <a:latin typeface="Aptos"/>
                <a:ea typeface="Calibri" panose="020F0502020204030204" pitchFamily="34" charset="0"/>
                <a:cs typeface="Calibri" panose="020F0502020204030204" pitchFamily="34" charset="0"/>
              </a:endParaRPr>
            </a:p>
            <a:p>
              <a:pPr algn="ctr"/>
              <a:endParaRPr lang="de-DE" sz="2400" dirty="0">
                <a:latin typeface="Calibri" panose="020F0502020204030204" pitchFamily="34" charset="0"/>
                <a:ea typeface="Calibri" panose="020F0502020204030204" pitchFamily="34" charset="0"/>
                <a:cs typeface="Calibri" panose="020F0502020204030204" pitchFamily="34" charset="0"/>
              </a:endParaRPr>
            </a:p>
          </p:txBody>
        </p:sp>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32362" y="2271790"/>
              <a:ext cx="2972203" cy="1157210"/>
            </a:xfrm>
            <a:prstGeom prst="rect">
              <a:avLst/>
            </a:prstGeom>
          </p:spPr>
        </p:pic>
      </p:grpSp>
      <p:sp>
        <p:nvSpPr>
          <p:cNvPr id="21" name="TextBox 20">
            <a:extLst>
              <a:ext uri="{FF2B5EF4-FFF2-40B4-BE49-F238E27FC236}">
                <a16:creationId xmlns:a16="http://schemas.microsoft.com/office/drawing/2014/main" id="{FAEB05F4-8A47-DE35-FED8-561ED5B19E3D}"/>
              </a:ext>
            </a:extLst>
          </p:cNvPr>
          <p:cNvSpPr txBox="1"/>
          <p:nvPr/>
        </p:nvSpPr>
        <p:spPr>
          <a:xfrm>
            <a:off x="1312106" y="5546577"/>
            <a:ext cx="8958523" cy="276999"/>
          </a:xfrm>
          <a:prstGeom prst="rect">
            <a:avLst/>
          </a:prstGeom>
          <a:noFill/>
        </p:spPr>
        <p:txBody>
          <a:bodyPr wrap="square">
            <a:spAutoFit/>
          </a:bodyPr>
          <a:lstStyle/>
          <a:p>
            <a:pPr algn="ctr"/>
            <a:r>
              <a:rPr lang="de-DE" sz="1200" baseline="30000">
                <a:latin typeface="Calibri" panose="020F0502020204030204" pitchFamily="34" charset="0"/>
                <a:ea typeface="Calibri" panose="020F0502020204030204" pitchFamily="34" charset="0"/>
                <a:cs typeface="Calibri" panose="020F0502020204030204" pitchFamily="34" charset="0"/>
              </a:rPr>
              <a:t>*</a:t>
            </a:r>
            <a:r>
              <a:rPr lang="de-DE" sz="1200">
                <a:latin typeface="Calibri" panose="020F0502020204030204" pitchFamily="34" charset="0"/>
                <a:ea typeface="Calibri" panose="020F0502020204030204" pitchFamily="34" charset="0"/>
                <a:cs typeface="Calibri" panose="020F0502020204030204" pitchFamily="34" charset="0"/>
              </a:rPr>
              <a:t>reFuel.ch </a:t>
            </a:r>
            <a:r>
              <a:rPr lang="de-DE" sz="1200" err="1">
                <a:latin typeface="Calibri" panose="020F0502020204030204" pitchFamily="34" charset="0"/>
                <a:ea typeface="Calibri" panose="020F0502020204030204" pitchFamily="34" charset="0"/>
                <a:cs typeface="Calibri" panose="020F0502020204030204" pitchFamily="34" charset="0"/>
              </a:rPr>
              <a:t>is</a:t>
            </a:r>
            <a:r>
              <a:rPr lang="de-DE" sz="1200">
                <a:latin typeface="Calibri" panose="020F0502020204030204" pitchFamily="34" charset="0"/>
                <a:ea typeface="Calibri" panose="020F0502020204030204" pitchFamily="34" charset="0"/>
                <a:cs typeface="Calibri" panose="020F0502020204030204" pitchFamily="34" charset="0"/>
              </a:rPr>
              <a:t> a </a:t>
            </a:r>
            <a:r>
              <a:rPr lang="de-DE" sz="1200" err="1">
                <a:latin typeface="Calibri" panose="020F0502020204030204" pitchFamily="34" charset="0"/>
                <a:ea typeface="Calibri" panose="020F0502020204030204" pitchFamily="34" charset="0"/>
                <a:cs typeface="Calibri" panose="020F0502020204030204" pitchFamily="34" charset="0"/>
              </a:rPr>
              <a:t>consortium</a:t>
            </a:r>
            <a:r>
              <a:rPr lang="de-DE" sz="1200">
                <a:latin typeface="Calibri" panose="020F0502020204030204" pitchFamily="34" charset="0"/>
                <a:ea typeface="Calibri" panose="020F0502020204030204" pitchFamily="34" charset="0"/>
                <a:cs typeface="Calibri" panose="020F0502020204030204" pitchFamily="34" charset="0"/>
              </a:rPr>
              <a:t> </a:t>
            </a:r>
            <a:r>
              <a:rPr lang="de-DE" sz="1200" err="1">
                <a:latin typeface="Calibri" panose="020F0502020204030204" pitchFamily="34" charset="0"/>
                <a:ea typeface="Calibri" panose="020F0502020204030204" pitchFamily="34" charset="0"/>
                <a:cs typeface="Calibri" panose="020F0502020204030204" pitchFamily="34" charset="0"/>
              </a:rPr>
              <a:t>sponsored</a:t>
            </a:r>
            <a:r>
              <a:rPr lang="de-DE" sz="1200">
                <a:latin typeface="Calibri" panose="020F0502020204030204" pitchFamily="34" charset="0"/>
                <a:ea typeface="Calibri" panose="020F0502020204030204" pitchFamily="34" charset="0"/>
                <a:cs typeface="Calibri" panose="020F0502020204030204" pitchFamily="34" charset="0"/>
              </a:rPr>
              <a:t> by the Swiss Federal Office of </a:t>
            </a:r>
            <a:r>
              <a:rPr lang="de-DE" sz="1200" err="1">
                <a:latin typeface="Calibri" panose="020F0502020204030204" pitchFamily="34" charset="0"/>
                <a:ea typeface="Calibri" panose="020F0502020204030204" pitchFamily="34" charset="0"/>
                <a:cs typeface="Calibri" panose="020F0502020204030204" pitchFamily="34" charset="0"/>
              </a:rPr>
              <a:t>Energy‘s</a:t>
            </a:r>
            <a:r>
              <a:rPr lang="de-DE" sz="1200">
                <a:latin typeface="Calibri" panose="020F0502020204030204" pitchFamily="34" charset="0"/>
                <a:ea typeface="Calibri" panose="020F0502020204030204" pitchFamily="34" charset="0"/>
                <a:cs typeface="Calibri" panose="020F0502020204030204" pitchFamily="34" charset="0"/>
              </a:rPr>
              <a:t> SWEET </a:t>
            </a:r>
            <a:r>
              <a:rPr lang="de-DE" sz="1200" err="1">
                <a:latin typeface="Calibri" panose="020F0502020204030204" pitchFamily="34" charset="0"/>
                <a:ea typeface="Calibri" panose="020F0502020204030204" pitchFamily="34" charset="0"/>
                <a:cs typeface="Calibri" panose="020F0502020204030204" pitchFamily="34" charset="0"/>
              </a:rPr>
              <a:t>programme</a:t>
            </a:r>
            <a:r>
              <a:rPr lang="de-DE" sz="1200">
                <a:latin typeface="Calibri" panose="020F0502020204030204" pitchFamily="34" charset="0"/>
                <a:ea typeface="Calibri" panose="020F0502020204030204" pitchFamily="34" charset="0"/>
                <a:cs typeface="Calibri" panose="020F0502020204030204" pitchFamily="34" charset="0"/>
              </a:rPr>
              <a:t> and </a:t>
            </a:r>
            <a:r>
              <a:rPr lang="de-DE" sz="1200" err="1">
                <a:latin typeface="Calibri" panose="020F0502020204030204" pitchFamily="34" charset="0"/>
                <a:ea typeface="Calibri" panose="020F0502020204030204" pitchFamily="34" charset="0"/>
                <a:cs typeface="Calibri" panose="020F0502020204030204" pitchFamily="34" charset="0"/>
              </a:rPr>
              <a:t>coordinated</a:t>
            </a:r>
            <a:r>
              <a:rPr lang="de-DE" sz="1200">
                <a:latin typeface="Calibri" panose="020F0502020204030204" pitchFamily="34" charset="0"/>
                <a:ea typeface="Calibri" panose="020F0502020204030204" pitchFamily="34" charset="0"/>
                <a:cs typeface="Calibri" panose="020F0502020204030204" pitchFamily="34" charset="0"/>
              </a:rPr>
              <a:t> by Empa. </a:t>
            </a:r>
            <a:endParaRPr lang="en-US" sz="1200">
              <a:latin typeface="Calibri" panose="020F0502020204030204" pitchFamily="34" charset="0"/>
              <a:ea typeface="Calibri" panose="020F0502020204030204" pitchFamily="34" charset="0"/>
              <a:cs typeface="Calibri" panose="020F0502020204030204" pitchFamily="34" charset="0"/>
            </a:endParaRPr>
          </a:p>
        </p:txBody>
      </p:sp>
      <p:grpSp>
        <p:nvGrpSpPr>
          <p:cNvPr id="4" name="Gruppieren 3">
            <a:extLst>
              <a:ext uri="{FF2B5EF4-FFF2-40B4-BE49-F238E27FC236}">
                <a16:creationId xmlns:a16="http://schemas.microsoft.com/office/drawing/2014/main" id="{42711D18-F717-8C70-83A4-6DFA1CB64C1D}"/>
              </a:ext>
            </a:extLst>
          </p:cNvPr>
          <p:cNvGrpSpPr/>
          <p:nvPr/>
        </p:nvGrpSpPr>
        <p:grpSpPr>
          <a:xfrm>
            <a:off x="503009" y="5862088"/>
            <a:ext cx="11281012" cy="896434"/>
            <a:chOff x="503009" y="5839108"/>
            <a:chExt cx="11281012" cy="896434"/>
          </a:xfrm>
        </p:grpSpPr>
        <p:pic>
          <p:nvPicPr>
            <p:cNvPr id="15" name="Picture 16" descr="Casale • Together for a new planet">
              <a:extLst>
                <a:ext uri="{FF2B5EF4-FFF2-40B4-BE49-F238E27FC236}">
                  <a16:creationId xmlns:a16="http://schemas.microsoft.com/office/drawing/2014/main" id="{21E235FC-268E-A9E5-7BCD-D4784E9D5C36}"/>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t="22385" b="22761"/>
            <a:stretch/>
          </p:blipFill>
          <p:spPr bwMode="auto">
            <a:xfrm>
              <a:off x="10590612" y="6351458"/>
              <a:ext cx="1193409" cy="29131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2" descr="Datei:Universität Basel 2018 logo.svg – Wikipedia">
              <a:extLst>
                <a:ext uri="{FF2B5EF4-FFF2-40B4-BE49-F238E27FC236}">
                  <a16:creationId xmlns:a16="http://schemas.microsoft.com/office/drawing/2014/main" id="{11862234-62F3-81BE-3A11-673D01C357D0}"/>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3257307" y="6266781"/>
              <a:ext cx="1411798" cy="46876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descr="ZHAW Zurich University of Applied Sciences Vector Logo | Free Download -  (.SVG + .PNG) format - SeekVectorLogo.Com">
              <a:extLst>
                <a:ext uri="{FF2B5EF4-FFF2-40B4-BE49-F238E27FC236}">
                  <a16:creationId xmlns:a16="http://schemas.microsoft.com/office/drawing/2014/main" id="{3C039E74-BED3-FA48-81C7-03304EEA4FC6}"/>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1562993" y="6408945"/>
              <a:ext cx="536295" cy="29794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8" descr="Università della Svizzera Italiana (USI) - Board Foundation">
              <a:extLst>
                <a:ext uri="{FF2B5EF4-FFF2-40B4-BE49-F238E27FC236}">
                  <a16:creationId xmlns:a16="http://schemas.microsoft.com/office/drawing/2014/main" id="{A02BB1BF-00A0-8053-6FC3-33C044ED1CFC}"/>
                </a:ext>
              </a:extLst>
            </p:cNvPr>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9751366" y="5839108"/>
              <a:ext cx="839246" cy="47178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Datei:FHNW Logo 10mm.jpg – Wikipedia">
              <a:extLst>
                <a:ext uri="{FF2B5EF4-FFF2-40B4-BE49-F238E27FC236}">
                  <a16:creationId xmlns:a16="http://schemas.microsoft.com/office/drawing/2014/main" id="{9D3587C3-5370-1B51-11A5-6E3B2A0B0F33}"/>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6966603" y="5903140"/>
              <a:ext cx="1203308" cy="275641"/>
            </a:xfrm>
            <a:prstGeom prst="rect">
              <a:avLst/>
            </a:prstGeom>
            <a:noFill/>
            <a:extLst>
              <a:ext uri="{909E8E84-426E-40DD-AFC4-6F175D3DCCD1}">
                <a14:hiddenFill xmlns:a14="http://schemas.microsoft.com/office/drawing/2010/main">
                  <a:solidFill>
                    <a:srgbClr val="FFFFFF"/>
                  </a:solidFill>
                </a14:hiddenFill>
              </a:ext>
            </a:extLst>
          </p:spPr>
        </p:pic>
        <p:pic>
          <p:nvPicPr>
            <p:cNvPr id="23" name="Grafik 22">
              <a:extLst>
                <a:ext uri="{FF2B5EF4-FFF2-40B4-BE49-F238E27FC236}">
                  <a16:creationId xmlns:a16="http://schemas.microsoft.com/office/drawing/2014/main" id="{66B4FEBC-D26C-6C99-04A0-E2F7D10CA68A}"/>
                </a:ext>
              </a:extLst>
            </p:cNvPr>
            <p:cNvPicPr>
              <a:picLocks noChangeAspect="1"/>
            </p:cNvPicPr>
            <p:nvPr/>
          </p:nvPicPr>
          <p:blipFill rotWithShape="1">
            <a:blip r:embed="rId9"/>
            <a:srcRect t="29869" b="30263"/>
            <a:stretch/>
          </p:blipFill>
          <p:spPr>
            <a:xfrm>
              <a:off x="2437410" y="5863384"/>
              <a:ext cx="870284" cy="346969"/>
            </a:xfrm>
            <a:prstGeom prst="rect">
              <a:avLst/>
            </a:prstGeom>
          </p:spPr>
        </p:pic>
        <p:pic>
          <p:nvPicPr>
            <p:cNvPr id="24" name="Picture 2" descr="Projects - PfC - Projekt">
              <a:extLst>
                <a:ext uri="{FF2B5EF4-FFF2-40B4-BE49-F238E27FC236}">
                  <a16:creationId xmlns:a16="http://schemas.microsoft.com/office/drawing/2014/main" id="{4F0367AC-C08B-2FCD-8C7D-B92D1F77162A}"/>
                </a:ext>
              </a:extLst>
            </p:cNvPr>
            <p:cNvPicPr>
              <a:picLocks noChangeAspect="1" noChangeArrowheads="1"/>
            </p:cNvPicPr>
            <p:nvPr/>
          </p:nvPicPr>
          <p:blipFill>
            <a:blip r:embed="rId10" cstate="hqprint">
              <a:extLst>
                <a:ext uri="{28A0092B-C50C-407E-A947-70E740481C1C}">
                  <a14:useLocalDpi xmlns:a14="http://schemas.microsoft.com/office/drawing/2010/main" val="0"/>
                </a:ext>
              </a:extLst>
            </a:blip>
            <a:srcRect/>
            <a:stretch>
              <a:fillRect/>
            </a:stretch>
          </p:blipFill>
          <p:spPr bwMode="auto">
            <a:xfrm>
              <a:off x="503009" y="5897258"/>
              <a:ext cx="1316288" cy="386111"/>
            </a:xfrm>
            <a:prstGeom prst="rect">
              <a:avLst/>
            </a:prstGeom>
            <a:noFill/>
            <a:extLst>
              <a:ext uri="{909E8E84-426E-40DD-AFC4-6F175D3DCCD1}">
                <a14:hiddenFill xmlns:a14="http://schemas.microsoft.com/office/drawing/2010/main">
                  <a:solidFill>
                    <a:srgbClr val="FFFFFF"/>
                  </a:solidFill>
                </a14:hiddenFill>
              </a:ext>
            </a:extLst>
          </p:spPr>
        </p:pic>
        <p:pic>
          <p:nvPicPr>
            <p:cNvPr id="25" name="Google Shape;94;p1">
              <a:extLst>
                <a:ext uri="{FF2B5EF4-FFF2-40B4-BE49-F238E27FC236}">
                  <a16:creationId xmlns:a16="http://schemas.microsoft.com/office/drawing/2014/main" id="{4BF7F957-E820-E52A-1591-0CBCE18A3AEF}"/>
                </a:ext>
              </a:extLst>
            </p:cNvPr>
            <p:cNvPicPr preferRelativeResize="0"/>
            <p:nvPr/>
          </p:nvPicPr>
          <p:blipFill rotWithShape="1">
            <a:blip r:embed="rId11">
              <a:alphaModFix/>
            </a:blip>
            <a:srcRect/>
            <a:stretch/>
          </p:blipFill>
          <p:spPr>
            <a:xfrm>
              <a:off x="4839034" y="5959590"/>
              <a:ext cx="924585" cy="165234"/>
            </a:xfrm>
            <a:prstGeom prst="rect">
              <a:avLst/>
            </a:prstGeom>
            <a:noFill/>
            <a:ln>
              <a:noFill/>
            </a:ln>
          </p:spPr>
        </p:pic>
        <p:pic>
          <p:nvPicPr>
            <p:cNvPr id="26" name="Google Shape;99;p1">
              <a:extLst>
                <a:ext uri="{FF2B5EF4-FFF2-40B4-BE49-F238E27FC236}">
                  <a16:creationId xmlns:a16="http://schemas.microsoft.com/office/drawing/2014/main" id="{F24F9833-5629-7DB1-5628-4A03ACDD54D9}"/>
                </a:ext>
              </a:extLst>
            </p:cNvPr>
            <p:cNvPicPr preferRelativeResize="0"/>
            <p:nvPr/>
          </p:nvPicPr>
          <p:blipFill rotWithShape="1">
            <a:blip r:embed="rId12">
              <a:alphaModFix/>
            </a:blip>
            <a:srcRect/>
            <a:stretch/>
          </p:blipFill>
          <p:spPr>
            <a:xfrm>
              <a:off x="6158039" y="6412443"/>
              <a:ext cx="558352" cy="162491"/>
            </a:xfrm>
            <a:prstGeom prst="rect">
              <a:avLst/>
            </a:prstGeom>
            <a:noFill/>
            <a:ln>
              <a:noFill/>
            </a:ln>
          </p:spPr>
        </p:pic>
        <p:pic>
          <p:nvPicPr>
            <p:cNvPr id="27" name="Picture 14" descr="Datei:Logo of SUPSI Scuola universitaria professionale della Svizzera  italiana 01.png – Wikipedia">
              <a:extLst>
                <a:ext uri="{FF2B5EF4-FFF2-40B4-BE49-F238E27FC236}">
                  <a16:creationId xmlns:a16="http://schemas.microsoft.com/office/drawing/2014/main" id="{DE4FC98B-13CF-8D91-5A6D-D74FCB7D0C3E}"/>
                </a:ext>
              </a:extLst>
            </p:cNvPr>
            <p:cNvPicPr>
              <a:picLocks noChangeAspect="1" noChangeArrowheads="1"/>
            </p:cNvPicPr>
            <p:nvPr/>
          </p:nvPicPr>
          <p:blipFill>
            <a:blip r:embed="rId13" cstate="hqprint">
              <a:extLst>
                <a:ext uri="{28A0092B-C50C-407E-A947-70E740481C1C}">
                  <a14:useLocalDpi xmlns:a14="http://schemas.microsoft.com/office/drawing/2010/main" val="0"/>
                </a:ext>
              </a:extLst>
            </a:blip>
            <a:srcRect/>
            <a:stretch>
              <a:fillRect/>
            </a:stretch>
          </p:blipFill>
          <p:spPr bwMode="auto">
            <a:xfrm>
              <a:off x="8590134" y="6242909"/>
              <a:ext cx="775569" cy="33082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246685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EAA80-C903-AF7E-DB7F-0465F699C997}"/>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57696369-69E0-76D8-A200-302078EFE043}"/>
              </a:ext>
            </a:extLst>
          </p:cNvPr>
          <p:cNvSpPr>
            <a:spLocks noGrp="1"/>
          </p:cNvSpPr>
          <p:nvPr>
            <p:ph type="ctrTitle"/>
          </p:nvPr>
        </p:nvSpPr>
        <p:spPr/>
        <p:txBody>
          <a:bodyPr/>
          <a:lstStyle/>
          <a:p>
            <a:r>
              <a:rPr lang="en-US" sz="3200" b="1">
                <a:latin typeface="+mn-lt"/>
              </a:rPr>
              <a:t>High-level introduction &amp; link to consortium</a:t>
            </a:r>
            <a:endParaRPr lang="de-CH" sz="3200" b="1">
              <a:latin typeface="+mn-lt"/>
            </a:endParaRPr>
          </a:p>
        </p:txBody>
      </p:sp>
      <p:sp>
        <p:nvSpPr>
          <p:cNvPr id="5" name="Untertitel 4">
            <a:extLst>
              <a:ext uri="{FF2B5EF4-FFF2-40B4-BE49-F238E27FC236}">
                <a16:creationId xmlns:a16="http://schemas.microsoft.com/office/drawing/2014/main" id="{F4D671A6-1D1E-FD19-D063-1077AD574D4E}"/>
              </a:ext>
            </a:extLst>
          </p:cNvPr>
          <p:cNvSpPr>
            <a:spLocks noGrp="1"/>
          </p:cNvSpPr>
          <p:nvPr>
            <p:ph type="subTitle" idx="1"/>
          </p:nvPr>
        </p:nvSpPr>
        <p:spPr>
          <a:xfrm>
            <a:off x="539804" y="2030400"/>
            <a:ext cx="7125878" cy="4362649"/>
          </a:xfrm>
        </p:spPr>
        <p:txBody>
          <a:bodyPr vert="horz" lIns="91440" tIns="45720" rIns="91440" bIns="45720" rtlCol="0" anchor="t">
            <a:normAutofit/>
          </a:bodyPr>
          <a:lstStyle/>
          <a:p>
            <a:pPr marL="110397" indent="0">
              <a:buNone/>
            </a:pPr>
            <a:endParaRPr lang="de-DE"/>
          </a:p>
          <a:p>
            <a:endParaRPr lang="de-DE"/>
          </a:p>
        </p:txBody>
      </p:sp>
      <p:pic>
        <p:nvPicPr>
          <p:cNvPr id="3" name="Grafik 2">
            <a:extLst>
              <a:ext uri="{FF2B5EF4-FFF2-40B4-BE49-F238E27FC236}">
                <a16:creationId xmlns:a16="http://schemas.microsoft.com/office/drawing/2014/main" id="{BEB09649-E022-6788-8AF4-357502E1637F}"/>
              </a:ext>
            </a:extLst>
          </p:cNvPr>
          <p:cNvPicPr>
            <a:picLocks noChangeAspect="1"/>
          </p:cNvPicPr>
          <p:nvPr/>
        </p:nvPicPr>
        <p:blipFill>
          <a:blip r:embed="rId3"/>
          <a:stretch>
            <a:fillRect/>
          </a:stretch>
        </p:blipFill>
        <p:spPr>
          <a:xfrm>
            <a:off x="1251284" y="961073"/>
            <a:ext cx="9869295" cy="5656295"/>
          </a:xfrm>
          <a:prstGeom prst="rect">
            <a:avLst/>
          </a:prstGeom>
        </p:spPr>
      </p:pic>
      <p:sp>
        <p:nvSpPr>
          <p:cNvPr id="6" name="Ellipse 5">
            <a:extLst>
              <a:ext uri="{FF2B5EF4-FFF2-40B4-BE49-F238E27FC236}">
                <a16:creationId xmlns:a16="http://schemas.microsoft.com/office/drawing/2014/main" id="{E1A4DCB0-8331-2692-2AFA-31410DBAE173}"/>
              </a:ext>
            </a:extLst>
          </p:cNvPr>
          <p:cNvSpPr/>
          <p:nvPr/>
        </p:nvSpPr>
        <p:spPr>
          <a:xfrm>
            <a:off x="3102219" y="3660960"/>
            <a:ext cx="1480798" cy="1010192"/>
          </a:xfrm>
          <a:prstGeom prst="ellipse">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9823005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41A73C5E-8C69-46BB-1683-33532EE96035}"/>
              </a:ext>
            </a:extLst>
          </p:cNvPr>
          <p:cNvGraphicFramePr>
            <a:graphicFrameLocks/>
          </p:cNvGraphicFramePr>
          <p:nvPr>
            <p:custDataLst>
              <p:tags r:id="rId1"/>
            </p:custDataLst>
            <p:extLst>
              <p:ext uri="{D42A27DB-BD31-4B8C-83A1-F6EECF244321}">
                <p14:modId xmlns:p14="http://schemas.microsoft.com/office/powerpoint/2010/main" val="34649164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395" imgH="396" progId="TCLayout.ActiveDocument.1">
                  <p:embed/>
                </p:oleObj>
              </mc:Choice>
              <mc:Fallback>
                <p:oleObj name="think-cell Folie" r:id="rId5" imgW="395" imgH="396" progId="TCLayout.ActiveDocument.1">
                  <p:embed/>
                  <p:pic>
                    <p:nvPicPr>
                      <p:cNvPr id="4" name="think-cell data - do not delete" hidden="1">
                        <a:extLst>
                          <a:ext uri="{FF2B5EF4-FFF2-40B4-BE49-F238E27FC236}">
                            <a16:creationId xmlns:a16="http://schemas.microsoft.com/office/drawing/2014/main" id="{41A73C5E-8C69-46BB-1683-33532EE9603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DC74E62-F640-1FED-612B-E9E354D06C59}"/>
              </a:ext>
            </a:extLst>
          </p:cNvPr>
          <p:cNvSpPr>
            <a:spLocks noGrp="1"/>
          </p:cNvSpPr>
          <p:nvPr>
            <p:ph type="ctrTitle"/>
          </p:nvPr>
        </p:nvSpPr>
        <p:spPr/>
        <p:txBody>
          <a:bodyPr vert="horz" rIns="91440"/>
          <a:lstStyle/>
          <a:p>
            <a:r>
              <a:rPr lang="en-US" sz="3200" b="1" dirty="0">
                <a:latin typeface="Arial" panose="020B0604020202020204" pitchFamily="34" charset="0"/>
                <a:cs typeface="Arial" panose="020B0604020202020204" pitchFamily="34" charset="0"/>
              </a:rPr>
              <a:t>Focus of WP1</a:t>
            </a:r>
            <a:endParaRPr lang="de-CH" sz="3200" b="1"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0538AD85-B20F-3BAA-B588-5B976E7812EB}"/>
              </a:ext>
            </a:extLst>
          </p:cNvPr>
          <p:cNvSpPr>
            <a:spLocks noGrp="1"/>
          </p:cNvSpPr>
          <p:nvPr>
            <p:ph type="subTitle" idx="1"/>
          </p:nvPr>
        </p:nvSpPr>
        <p:spPr>
          <a:xfrm>
            <a:off x="507998" y="1577009"/>
            <a:ext cx="6316872" cy="5102087"/>
          </a:xfrm>
        </p:spPr>
        <p:txBody>
          <a:bodyPr>
            <a:normAutofit fontScale="92500" lnSpcReduction="20000"/>
          </a:bodyPr>
          <a:lstStyle/>
          <a:p>
            <a:pPr marL="110397" indent="0">
              <a:spcBef>
                <a:spcPct val="50000"/>
              </a:spcBef>
              <a:buNone/>
              <a:defRPr/>
            </a:pPr>
            <a:r>
              <a:rPr lang="en-US" altLang="de-DE" sz="2800" dirty="0">
                <a:cs typeface="Segoe UI" pitchFamily="34" charset="0"/>
              </a:rPr>
              <a:t>WP1 addresses hurdles and constraints to increasing the </a:t>
            </a:r>
            <a:r>
              <a:rPr lang="en-US" altLang="de-DE" sz="2800" b="1" dirty="0">
                <a:cs typeface="Segoe UI" pitchFamily="34" charset="0"/>
              </a:rPr>
              <a:t>Policy Readiness Level</a:t>
            </a:r>
            <a:r>
              <a:rPr lang="en-US" altLang="de-DE" sz="2800" dirty="0">
                <a:cs typeface="Segoe UI" pitchFamily="34" charset="0"/>
              </a:rPr>
              <a:t> and enabling </a:t>
            </a:r>
            <a:r>
              <a:rPr lang="en-US" altLang="de-DE" sz="2800" b="1" dirty="0">
                <a:cs typeface="Segoe UI" pitchFamily="34" charset="0"/>
              </a:rPr>
              <a:t>robust and sustainable pathways for SFPC</a:t>
            </a:r>
            <a:r>
              <a:rPr lang="en-US" altLang="de-DE" sz="2800" dirty="0">
                <a:cs typeface="Segoe UI" pitchFamily="34" charset="0"/>
              </a:rPr>
              <a:t> supply through following </a:t>
            </a:r>
            <a:r>
              <a:rPr lang="en-US" altLang="de-DE" sz="2800" b="1" dirty="0">
                <a:cs typeface="Segoe UI" pitchFamily="34" charset="0"/>
              </a:rPr>
              <a:t>tasks</a:t>
            </a:r>
            <a:r>
              <a:rPr lang="en-US" altLang="de-DE" sz="2800" dirty="0">
                <a:cs typeface="Segoe UI" pitchFamily="34" charset="0"/>
              </a:rPr>
              <a:t>:</a:t>
            </a:r>
          </a:p>
          <a:p>
            <a:pPr>
              <a:spcBef>
                <a:spcPct val="50000"/>
              </a:spcBef>
              <a:defRPr/>
            </a:pPr>
            <a:endParaRPr lang="en-US" altLang="de-DE" sz="1600" dirty="0">
              <a:cs typeface="Segoe UI" pitchFamily="34" charset="0"/>
            </a:endParaRPr>
          </a:p>
          <a:p>
            <a:pPr marL="228600" indent="-228600">
              <a:spcBef>
                <a:spcPct val="50000"/>
              </a:spcBef>
              <a:buAutoNum type="arabicPeriod"/>
              <a:defRPr/>
            </a:pPr>
            <a:r>
              <a:rPr lang="en-US" altLang="de-DE" sz="2400" dirty="0">
                <a:cs typeface="Segoe UI" pitchFamily="34" charset="0"/>
              </a:rPr>
              <a:t>Assess the </a:t>
            </a:r>
            <a:r>
              <a:rPr lang="en-US" altLang="de-DE" sz="2400" b="1" dirty="0">
                <a:cs typeface="Segoe UI" pitchFamily="34" charset="0"/>
              </a:rPr>
              <a:t>Swiss legal and policy space</a:t>
            </a:r>
            <a:r>
              <a:rPr lang="en-US" altLang="de-DE" sz="2400" dirty="0">
                <a:cs typeface="Segoe UI" pitchFamily="34" charset="0"/>
              </a:rPr>
              <a:t> for SFPC markets and recommend </a:t>
            </a:r>
            <a:r>
              <a:rPr lang="en-US" altLang="de-DE" sz="2400" b="1" dirty="0">
                <a:cs typeface="Segoe UI" pitchFamily="34" charset="0"/>
              </a:rPr>
              <a:t>policy instruments</a:t>
            </a:r>
            <a:r>
              <a:rPr lang="en-US" altLang="de-DE" sz="2400" dirty="0">
                <a:cs typeface="Segoe UI" pitchFamily="34" charset="0"/>
              </a:rPr>
              <a:t> for SFPC deployment in Switzerland</a:t>
            </a:r>
          </a:p>
          <a:p>
            <a:pPr marL="228600" indent="-228600">
              <a:spcBef>
                <a:spcPct val="50000"/>
              </a:spcBef>
              <a:buAutoNum type="arabicPeriod"/>
              <a:defRPr/>
            </a:pPr>
            <a:r>
              <a:rPr lang="en-US" altLang="de-DE" sz="2400" dirty="0">
                <a:cs typeface="Segoe UI" pitchFamily="34" charset="0"/>
              </a:rPr>
              <a:t>Provide a </a:t>
            </a:r>
            <a:r>
              <a:rPr lang="en-US" altLang="de-DE" sz="2400" b="1" dirty="0">
                <a:cs typeface="Segoe UI" pitchFamily="34" charset="0"/>
              </a:rPr>
              <a:t>quantitative analysis of socio-economic impacts</a:t>
            </a:r>
            <a:r>
              <a:rPr lang="en-US" altLang="de-DE" sz="2400" dirty="0">
                <a:cs typeface="Segoe UI" pitchFamily="34" charset="0"/>
              </a:rPr>
              <a:t> of SFPC use in Switzerland</a:t>
            </a:r>
          </a:p>
          <a:p>
            <a:pPr marL="228600" indent="-228600">
              <a:spcBef>
                <a:spcPct val="50000"/>
              </a:spcBef>
              <a:buAutoNum type="arabicPeriod"/>
              <a:defRPr/>
            </a:pPr>
            <a:r>
              <a:rPr lang="en-US" altLang="de-DE" sz="2400" dirty="0">
                <a:cs typeface="Segoe UI" pitchFamily="34" charset="0"/>
              </a:rPr>
              <a:t>Assess </a:t>
            </a:r>
            <a:r>
              <a:rPr lang="en-US" altLang="de-DE" sz="2400" b="1" dirty="0">
                <a:cs typeface="Segoe UI" pitchFamily="34" charset="0"/>
              </a:rPr>
              <a:t>social acceptance of different technological pathways</a:t>
            </a:r>
            <a:r>
              <a:rPr lang="en-US" altLang="de-DE" sz="2400" dirty="0">
                <a:cs typeface="Segoe UI" pitchFamily="34" charset="0"/>
              </a:rPr>
              <a:t> and their impacts in Switzerland</a:t>
            </a:r>
          </a:p>
          <a:p>
            <a:pPr marL="228600" indent="-228600">
              <a:spcBef>
                <a:spcPct val="50000"/>
              </a:spcBef>
              <a:buAutoNum type="arabicPeriod"/>
              <a:defRPr/>
            </a:pPr>
            <a:r>
              <a:rPr lang="en-US" altLang="de-DE" sz="2400" dirty="0">
                <a:cs typeface="Segoe UI" pitchFamily="34" charset="0"/>
              </a:rPr>
              <a:t>Assess </a:t>
            </a:r>
            <a:r>
              <a:rPr lang="en-US" altLang="de-DE" sz="2400" b="1" dirty="0">
                <a:cs typeface="Segoe UI" pitchFamily="34" charset="0"/>
              </a:rPr>
              <a:t>farmers’ acceptance of manure use</a:t>
            </a:r>
            <a:r>
              <a:rPr lang="en-US" altLang="de-DE" sz="2400" dirty="0">
                <a:cs typeface="Segoe UI" pitchFamily="34" charset="0"/>
              </a:rPr>
              <a:t> given legal and organizational constraints</a:t>
            </a:r>
            <a:endParaRPr lang="en-US" dirty="0"/>
          </a:p>
        </p:txBody>
      </p:sp>
      <p:pic>
        <p:nvPicPr>
          <p:cNvPr id="5" name="Immagine 15">
            <a:extLst>
              <a:ext uri="{FF2B5EF4-FFF2-40B4-BE49-F238E27FC236}">
                <a16:creationId xmlns:a16="http://schemas.microsoft.com/office/drawing/2014/main" id="{73BA6DD2-3934-9DB8-694A-9A164E17AEDD}"/>
              </a:ext>
            </a:extLst>
          </p:cNvPr>
          <p:cNvPicPr>
            <a:picLocks noChangeAspect="1"/>
          </p:cNvPicPr>
          <p:nvPr/>
        </p:nvPicPr>
        <p:blipFill>
          <a:blip r:embed="rId7"/>
          <a:stretch>
            <a:fillRect/>
          </a:stretch>
        </p:blipFill>
        <p:spPr>
          <a:xfrm>
            <a:off x="7236476" y="2548026"/>
            <a:ext cx="4582771" cy="2620321"/>
          </a:xfrm>
          <a:prstGeom prst="rect">
            <a:avLst/>
          </a:prstGeom>
        </p:spPr>
      </p:pic>
      <p:sp>
        <p:nvSpPr>
          <p:cNvPr id="6" name="Rounded Rectangle 5">
            <a:extLst>
              <a:ext uri="{FF2B5EF4-FFF2-40B4-BE49-F238E27FC236}">
                <a16:creationId xmlns:a16="http://schemas.microsoft.com/office/drawing/2014/main" id="{81185326-E84D-BD7B-92A4-78E8889FCE71}"/>
              </a:ext>
            </a:extLst>
          </p:cNvPr>
          <p:cNvSpPr/>
          <p:nvPr/>
        </p:nvSpPr>
        <p:spPr>
          <a:xfrm>
            <a:off x="507998" y="3310393"/>
            <a:ext cx="6422889" cy="895847"/>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40401109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extLst>
    <p:ext uri="{6950BFC3-D8DA-4A85-94F7-54DA5524770B}">
      <p188:commentRel xmlns:p188="http://schemas.microsoft.com/office/powerpoint/2018/8/main" r:id="rId4"/>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AD63D-66BB-14B6-5CE5-142441D1F648}"/>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C6FCD337-8C43-0C60-2D68-A65BB565A353}"/>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95" imgH="396" progId="TCLayout.ActiveDocument.1">
                  <p:embed/>
                </p:oleObj>
              </mc:Choice>
              <mc:Fallback>
                <p:oleObj name="think-cell Folie" r:id="rId4" imgW="395" imgH="396" progId="TCLayout.ActiveDocument.1">
                  <p:embed/>
                  <p:pic>
                    <p:nvPicPr>
                      <p:cNvPr id="4" name="think-cell data - do not delete" hidden="1">
                        <a:extLst>
                          <a:ext uri="{FF2B5EF4-FFF2-40B4-BE49-F238E27FC236}">
                            <a16:creationId xmlns:a16="http://schemas.microsoft.com/office/drawing/2014/main" id="{C6FCD337-8C43-0C60-2D68-A65BB565A35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8F8AAA9-FDD0-5A33-99A0-4B1FB2E7F9E3}"/>
              </a:ext>
            </a:extLst>
          </p:cNvPr>
          <p:cNvSpPr>
            <a:spLocks noGrp="1"/>
          </p:cNvSpPr>
          <p:nvPr>
            <p:ph type="ctrTitle"/>
          </p:nvPr>
        </p:nvSpPr>
        <p:spPr/>
        <p:txBody>
          <a:bodyPr vert="horz" rIns="91440"/>
          <a:lstStyle/>
          <a:p>
            <a:r>
              <a:rPr lang="en-US" sz="3200" b="1" dirty="0">
                <a:latin typeface="Arial" panose="020B0604020202020204" pitchFamily="34" charset="0"/>
                <a:cs typeface="Arial" panose="020B0604020202020204" pitchFamily="34" charset="0"/>
              </a:rPr>
              <a:t>Analysis of Swiss policy space: Focus</a:t>
            </a:r>
            <a:endParaRPr lang="de-CH" sz="3200" b="1"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092AAF52-6085-293D-3772-59CC6F61A337}"/>
              </a:ext>
            </a:extLst>
          </p:cNvPr>
          <p:cNvSpPr>
            <a:spLocks noGrp="1"/>
          </p:cNvSpPr>
          <p:nvPr>
            <p:ph type="subTitle" idx="1"/>
          </p:nvPr>
        </p:nvSpPr>
        <p:spPr>
          <a:xfrm>
            <a:off x="507998" y="1590261"/>
            <a:ext cx="6321427" cy="4982817"/>
          </a:xfrm>
        </p:spPr>
        <p:txBody>
          <a:bodyPr>
            <a:normAutofit/>
          </a:bodyPr>
          <a:lstStyle/>
          <a:p>
            <a:r>
              <a:rPr lang="en-US" b="1" dirty="0">
                <a:solidFill>
                  <a:srgbClr val="C00000"/>
                </a:solidFill>
              </a:rPr>
              <a:t>Focus</a:t>
            </a:r>
            <a:r>
              <a:rPr lang="en-US" dirty="0"/>
              <a:t>: </a:t>
            </a:r>
            <a:r>
              <a:rPr lang="en-US" b="1" dirty="0">
                <a:solidFill>
                  <a:srgbClr val="C00000"/>
                </a:solidFill>
              </a:rPr>
              <a:t>sustainable aviation fuels (SAF)</a:t>
            </a:r>
          </a:p>
          <a:p>
            <a:pPr lvl="1"/>
            <a:r>
              <a:rPr lang="en-US" dirty="0"/>
              <a:t>Aviation: </a:t>
            </a:r>
            <a:r>
              <a:rPr lang="en-US" b="1" dirty="0">
                <a:solidFill>
                  <a:srgbClr val="C00000"/>
                </a:solidFill>
              </a:rPr>
              <a:t>hard-to-abate</a:t>
            </a:r>
            <a:r>
              <a:rPr lang="en-US" dirty="0"/>
              <a:t> sector, dominates CH GHG emissions in 2050</a:t>
            </a:r>
          </a:p>
          <a:p>
            <a:pPr lvl="1"/>
            <a:r>
              <a:rPr lang="en-US" dirty="0"/>
              <a:t>Only SFPC area with a </a:t>
            </a:r>
            <a:r>
              <a:rPr lang="en-US" b="1" dirty="0">
                <a:solidFill>
                  <a:srgbClr val="C00000"/>
                </a:solidFill>
              </a:rPr>
              <a:t>substantive policy framework</a:t>
            </a:r>
            <a:endParaRPr lang="en-US" dirty="0"/>
          </a:p>
          <a:p>
            <a:pPr lvl="1"/>
            <a:r>
              <a:rPr lang="en-US" b="1" dirty="0">
                <a:solidFill>
                  <a:srgbClr val="C00000"/>
                </a:solidFill>
              </a:rPr>
              <a:t>Other transport fuels</a:t>
            </a:r>
            <a:r>
              <a:rPr lang="en-US" dirty="0"/>
              <a:t>: policy less focused on sustainable fuels</a:t>
            </a:r>
          </a:p>
          <a:p>
            <a:pPr lvl="1"/>
            <a:r>
              <a:rPr lang="en-US" b="1" dirty="0">
                <a:solidFill>
                  <a:srgbClr val="C00000"/>
                </a:solidFill>
              </a:rPr>
              <a:t>H</a:t>
            </a:r>
            <a:r>
              <a:rPr lang="en-US" b="1" baseline="-25000" dirty="0">
                <a:solidFill>
                  <a:srgbClr val="C00000"/>
                </a:solidFill>
              </a:rPr>
              <a:t>2</a:t>
            </a:r>
            <a:r>
              <a:rPr lang="en-US" dirty="0"/>
              <a:t>: only a roadmap so far</a:t>
            </a:r>
          </a:p>
          <a:p>
            <a:pPr lvl="1"/>
            <a:r>
              <a:rPr lang="en-US" b="1" dirty="0">
                <a:solidFill>
                  <a:srgbClr val="C00000"/>
                </a:solidFill>
              </a:rPr>
              <a:t>(Platform) chemicals</a:t>
            </a:r>
            <a:r>
              <a:rPr lang="en-US" dirty="0"/>
              <a:t> no specific policy framework yet</a:t>
            </a:r>
            <a:endParaRPr lang="en-US" dirty="0">
              <a:solidFill>
                <a:srgbClr val="0070C0"/>
              </a:solidFill>
            </a:endParaRPr>
          </a:p>
          <a:p>
            <a:pPr lvl="1"/>
            <a:r>
              <a:rPr lang="en-US" b="1" dirty="0">
                <a:solidFill>
                  <a:srgbClr val="C00000"/>
                </a:solidFill>
              </a:rPr>
              <a:t>Agricultural sector</a:t>
            </a:r>
            <a:r>
              <a:rPr lang="en-US" dirty="0"/>
              <a:t> (manure): Task 1.4 and WP6</a:t>
            </a:r>
          </a:p>
          <a:p>
            <a:pPr lvl="1"/>
            <a:endParaRPr lang="en-US" dirty="0"/>
          </a:p>
          <a:p>
            <a:pPr>
              <a:buFont typeface="Wingdings" pitchFamily="2" charset="2"/>
              <a:buChar char="à"/>
            </a:pPr>
            <a:r>
              <a:rPr lang="en-US" b="1" dirty="0">
                <a:solidFill>
                  <a:srgbClr val="C00000"/>
                </a:solidFill>
                <a:sym typeface="Wingdings" pitchFamily="2" charset="2"/>
              </a:rPr>
              <a:t>Those other policy areas will be covered in a subsequent report</a:t>
            </a:r>
          </a:p>
        </p:txBody>
      </p:sp>
      <p:pic>
        <p:nvPicPr>
          <p:cNvPr id="5" name="Picture 4" descr="A pie chart of cargo shipping&#10;&#10;AI-generated content may be incorrect.">
            <a:extLst>
              <a:ext uri="{FF2B5EF4-FFF2-40B4-BE49-F238E27FC236}">
                <a16:creationId xmlns:a16="http://schemas.microsoft.com/office/drawing/2014/main" id="{DC9EE35F-C4C5-317F-8774-156CB36F8CAE}"/>
              </a:ext>
            </a:extLst>
          </p:cNvPr>
          <p:cNvPicPr>
            <a:picLocks noChangeAspect="1"/>
          </p:cNvPicPr>
          <p:nvPr/>
        </p:nvPicPr>
        <p:blipFill>
          <a:blip r:embed="rId6"/>
          <a:stretch>
            <a:fillRect/>
          </a:stretch>
        </p:blipFill>
        <p:spPr>
          <a:xfrm>
            <a:off x="6783251" y="1704565"/>
            <a:ext cx="5240792" cy="4296189"/>
          </a:xfrm>
          <a:prstGeom prst="rect">
            <a:avLst/>
          </a:prstGeom>
        </p:spPr>
      </p:pic>
      <p:sp>
        <p:nvSpPr>
          <p:cNvPr id="6" name="TextBox 5">
            <a:extLst>
              <a:ext uri="{FF2B5EF4-FFF2-40B4-BE49-F238E27FC236}">
                <a16:creationId xmlns:a16="http://schemas.microsoft.com/office/drawing/2014/main" id="{F5A9A7D4-F4DB-A834-6B87-263B30150FDD}"/>
              </a:ext>
            </a:extLst>
          </p:cNvPr>
          <p:cNvSpPr txBox="1"/>
          <p:nvPr/>
        </p:nvSpPr>
        <p:spPr>
          <a:xfrm>
            <a:off x="6829426" y="6057898"/>
            <a:ext cx="5194618" cy="738664"/>
          </a:xfrm>
          <a:prstGeom prst="rect">
            <a:avLst/>
          </a:prstGeom>
          <a:noFill/>
        </p:spPr>
        <p:txBody>
          <a:bodyPr wrap="square" rtlCol="0">
            <a:spAutoFit/>
          </a:bodyPr>
          <a:lstStyle/>
          <a:p>
            <a:r>
              <a:rPr lang="en-GB" sz="1400" dirty="0"/>
              <a:t>GHG emissions (Mt CO</a:t>
            </a:r>
            <a:r>
              <a:rPr lang="en-GB" sz="1400" baseline="-25000" dirty="0"/>
              <a:t>2</a:t>
            </a:r>
            <a:r>
              <a:rPr lang="en-GB" sz="1400" dirty="0"/>
              <a:t>e) from </a:t>
            </a:r>
            <a:r>
              <a:rPr lang="en-GB" sz="1400" b="1" dirty="0"/>
              <a:t>road transport, aviation and shipping</a:t>
            </a:r>
            <a:r>
              <a:rPr lang="en-GB" sz="1400" dirty="0"/>
              <a:t> in Switzerland in 2023 (data from Swiss GHG inventory 2025)</a:t>
            </a:r>
            <a:endParaRPr lang="en-CH" sz="1400" dirty="0"/>
          </a:p>
        </p:txBody>
      </p:sp>
    </p:spTree>
    <p:extLst>
      <p:ext uri="{BB962C8B-B14F-4D97-AF65-F5344CB8AC3E}">
        <p14:creationId xmlns:p14="http://schemas.microsoft.com/office/powerpoint/2010/main" val="10182944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E3920-2FA1-1F15-A907-6393AD30F979}"/>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CCD8E1E2-FAAD-79EF-AC06-CE29C43D435D}"/>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395" imgH="396" progId="TCLayout.ActiveDocument.1">
                  <p:embed/>
                </p:oleObj>
              </mc:Choice>
              <mc:Fallback>
                <p:oleObj name="think-cell Folie" r:id="rId5" imgW="395" imgH="396" progId="TCLayout.ActiveDocument.1">
                  <p:embed/>
                  <p:pic>
                    <p:nvPicPr>
                      <p:cNvPr id="4" name="think-cell data - do not delete" hidden="1">
                        <a:extLst>
                          <a:ext uri="{FF2B5EF4-FFF2-40B4-BE49-F238E27FC236}">
                            <a16:creationId xmlns:a16="http://schemas.microsoft.com/office/drawing/2014/main" id="{CCD8E1E2-FAAD-79EF-AC06-CE29C43D435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6F3A195-1170-BE37-DAEA-44D373EFE725}"/>
              </a:ext>
            </a:extLst>
          </p:cNvPr>
          <p:cNvSpPr>
            <a:spLocks noGrp="1"/>
          </p:cNvSpPr>
          <p:nvPr>
            <p:ph type="ctrTitle"/>
          </p:nvPr>
        </p:nvSpPr>
        <p:spPr/>
        <p:txBody>
          <a:bodyPr vert="horz" rIns="91440"/>
          <a:lstStyle/>
          <a:p>
            <a:r>
              <a:rPr lang="en-US" sz="3200" b="1" dirty="0">
                <a:latin typeface="Arial" panose="020B0604020202020204" pitchFamily="34" charset="0"/>
                <a:cs typeface="Arial" panose="020B0604020202020204" pitchFamily="34" charset="0"/>
              </a:rPr>
              <a:t>Analysis of Swiss policy space: Methods</a:t>
            </a:r>
            <a:endParaRPr lang="de-CH" sz="3200" b="1"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94167866-D256-0C8E-728E-840BC8233B61}"/>
              </a:ext>
            </a:extLst>
          </p:cNvPr>
          <p:cNvSpPr>
            <a:spLocks noGrp="1"/>
          </p:cNvSpPr>
          <p:nvPr>
            <p:ph type="subTitle" idx="1"/>
          </p:nvPr>
        </p:nvSpPr>
        <p:spPr>
          <a:xfrm>
            <a:off x="507998" y="1590261"/>
            <a:ext cx="11270791" cy="4982817"/>
          </a:xfrm>
        </p:spPr>
        <p:txBody>
          <a:bodyPr>
            <a:normAutofit/>
          </a:bodyPr>
          <a:lstStyle/>
          <a:p>
            <a:r>
              <a:rPr lang="en-US" b="1" dirty="0">
                <a:solidFill>
                  <a:srgbClr val="C00000"/>
                </a:solidFill>
              </a:rPr>
              <a:t>Steps</a:t>
            </a:r>
            <a:r>
              <a:rPr lang="en-US" dirty="0"/>
              <a:t> of analysis</a:t>
            </a:r>
          </a:p>
          <a:p>
            <a:pPr lvl="1"/>
            <a:r>
              <a:rPr lang="en-US" dirty="0"/>
              <a:t>Identify </a:t>
            </a:r>
            <a:r>
              <a:rPr lang="en-US" b="1" dirty="0">
                <a:solidFill>
                  <a:srgbClr val="C00000"/>
                </a:solidFill>
              </a:rPr>
              <a:t>market failures</a:t>
            </a:r>
            <a:r>
              <a:rPr lang="en-US" dirty="0"/>
              <a:t> hampering SAF uptake</a:t>
            </a:r>
          </a:p>
          <a:p>
            <a:pPr lvl="1"/>
            <a:r>
              <a:rPr lang="en-US" dirty="0"/>
              <a:t>Describe the </a:t>
            </a:r>
            <a:r>
              <a:rPr lang="en-US" b="1" dirty="0">
                <a:solidFill>
                  <a:srgbClr val="C00000"/>
                </a:solidFill>
              </a:rPr>
              <a:t>policy framework</a:t>
            </a:r>
            <a:r>
              <a:rPr lang="en-US" dirty="0"/>
              <a:t> and how it </a:t>
            </a:r>
            <a:r>
              <a:rPr lang="en-US" b="1" dirty="0">
                <a:solidFill>
                  <a:srgbClr val="C00000"/>
                </a:solidFill>
              </a:rPr>
              <a:t>addresses</a:t>
            </a:r>
            <a:r>
              <a:rPr lang="en-US" dirty="0"/>
              <a:t> them</a:t>
            </a:r>
          </a:p>
          <a:p>
            <a:pPr lvl="1"/>
            <a:r>
              <a:rPr lang="en-US" dirty="0"/>
              <a:t>Identify </a:t>
            </a:r>
            <a:r>
              <a:rPr lang="en-US" b="1" dirty="0">
                <a:solidFill>
                  <a:srgbClr val="C00000"/>
                </a:solidFill>
              </a:rPr>
              <a:t>remaining policy gaps</a:t>
            </a:r>
          </a:p>
          <a:p>
            <a:pPr lvl="1"/>
            <a:r>
              <a:rPr lang="en-US" dirty="0"/>
              <a:t>Interviews: </a:t>
            </a:r>
            <a:r>
              <a:rPr lang="en-US" b="1" dirty="0">
                <a:solidFill>
                  <a:srgbClr val="C00000"/>
                </a:solidFill>
              </a:rPr>
              <a:t>Stakeholder feedback</a:t>
            </a:r>
            <a:r>
              <a:rPr lang="en-US" dirty="0"/>
              <a:t> on policy gaps</a:t>
            </a:r>
          </a:p>
          <a:p>
            <a:pPr lvl="1"/>
            <a:r>
              <a:rPr lang="en-US" dirty="0"/>
              <a:t>Past </a:t>
            </a:r>
            <a:r>
              <a:rPr lang="en-US" b="1" dirty="0">
                <a:solidFill>
                  <a:srgbClr val="C00000"/>
                </a:solidFill>
              </a:rPr>
              <a:t>consultation processes</a:t>
            </a:r>
            <a:r>
              <a:rPr lang="en-US" dirty="0"/>
              <a:t>: to identify gaps supported beyond the interviewees</a:t>
            </a:r>
          </a:p>
          <a:p>
            <a:pPr lvl="1"/>
            <a:r>
              <a:rPr lang="en-US" b="1" dirty="0">
                <a:solidFill>
                  <a:srgbClr val="C00000"/>
                </a:solidFill>
              </a:rPr>
              <a:t>Literature review</a:t>
            </a:r>
            <a:r>
              <a:rPr lang="en-US" dirty="0"/>
              <a:t> (academic and grey): verify identified gaps </a:t>
            </a:r>
          </a:p>
          <a:p>
            <a:pPr lvl="1"/>
            <a:r>
              <a:rPr lang="en-US" dirty="0"/>
              <a:t>Identify </a:t>
            </a:r>
            <a:r>
              <a:rPr lang="en-US" b="1" dirty="0">
                <a:solidFill>
                  <a:srgbClr val="C00000"/>
                </a:solidFill>
              </a:rPr>
              <a:t>gaps with highest support</a:t>
            </a:r>
            <a:r>
              <a:rPr lang="en-US" dirty="0"/>
              <a:t> and </a:t>
            </a:r>
            <a:r>
              <a:rPr lang="en-US" b="1" dirty="0">
                <a:solidFill>
                  <a:srgbClr val="C00000"/>
                </a:solidFill>
              </a:rPr>
              <a:t>disagreements</a:t>
            </a:r>
          </a:p>
          <a:p>
            <a:pPr lvl="1"/>
            <a:r>
              <a:rPr lang="en-US" dirty="0"/>
              <a:t>Suggestions for </a:t>
            </a:r>
            <a:r>
              <a:rPr lang="en-US" b="1" dirty="0">
                <a:solidFill>
                  <a:srgbClr val="C00000"/>
                </a:solidFill>
              </a:rPr>
              <a:t>further research</a:t>
            </a:r>
            <a:r>
              <a:rPr lang="en-US" dirty="0"/>
              <a:t> within </a:t>
            </a:r>
            <a:r>
              <a:rPr lang="en-US" dirty="0" err="1"/>
              <a:t>reFuel.ch</a:t>
            </a:r>
            <a:r>
              <a:rPr lang="en-US" dirty="0"/>
              <a:t>, e.g. </a:t>
            </a:r>
          </a:p>
          <a:p>
            <a:pPr lvl="2"/>
            <a:r>
              <a:rPr lang="en-US" dirty="0"/>
              <a:t>systematic assessment of policy options, </a:t>
            </a:r>
          </a:p>
          <a:p>
            <a:pPr lvl="2"/>
            <a:r>
              <a:rPr lang="en-US" dirty="0"/>
              <a:t>quantification of policy effects through modelling, </a:t>
            </a:r>
          </a:p>
          <a:p>
            <a:pPr lvl="2"/>
            <a:r>
              <a:rPr lang="en-US" dirty="0"/>
              <a:t>assessment of legal feasibility</a:t>
            </a:r>
          </a:p>
        </p:txBody>
      </p:sp>
      <p:sp>
        <p:nvSpPr>
          <p:cNvPr id="5" name="Rounded Rectangle 4">
            <a:extLst>
              <a:ext uri="{FF2B5EF4-FFF2-40B4-BE49-F238E27FC236}">
                <a16:creationId xmlns:a16="http://schemas.microsoft.com/office/drawing/2014/main" id="{B7073EB5-CF66-43B6-F9B6-ED3504D35380}"/>
              </a:ext>
            </a:extLst>
          </p:cNvPr>
          <p:cNvSpPr/>
          <p:nvPr/>
        </p:nvSpPr>
        <p:spPr>
          <a:xfrm>
            <a:off x="937489" y="1922168"/>
            <a:ext cx="10841300" cy="1086678"/>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36071249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extLst>
    <p:ext uri="{6950BFC3-D8DA-4A85-94F7-54DA5524770B}">
      <p188:commentRel xmlns:p188="http://schemas.microsoft.com/office/powerpoint/2018/8/main" r:id="rId4"/>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382E5-FA56-5E7E-6BDE-F744E8EF17E3}"/>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B4129CD0-274A-9FF7-C3EB-E58EADF4DBB4}"/>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95" imgH="396" progId="TCLayout.ActiveDocument.1">
                  <p:embed/>
                </p:oleObj>
              </mc:Choice>
              <mc:Fallback>
                <p:oleObj name="think-cell Folie" r:id="rId4" imgW="395" imgH="396" progId="TCLayout.ActiveDocument.1">
                  <p:embed/>
                  <p:pic>
                    <p:nvPicPr>
                      <p:cNvPr id="4" name="think-cell data - do not delete" hidden="1">
                        <a:extLst>
                          <a:ext uri="{FF2B5EF4-FFF2-40B4-BE49-F238E27FC236}">
                            <a16:creationId xmlns:a16="http://schemas.microsoft.com/office/drawing/2014/main" id="{B4129CD0-274A-9FF7-C3EB-E58EADF4DB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DAAD012-13D3-952C-B1F7-6210834F0827}"/>
              </a:ext>
            </a:extLst>
          </p:cNvPr>
          <p:cNvSpPr>
            <a:spLocks noGrp="1"/>
          </p:cNvSpPr>
          <p:nvPr>
            <p:ph type="ctrTitle"/>
          </p:nvPr>
        </p:nvSpPr>
        <p:spPr/>
        <p:txBody>
          <a:bodyPr vert="horz" rIns="91440"/>
          <a:lstStyle/>
          <a:p>
            <a:r>
              <a:rPr lang="en-US" sz="3200" b="1" dirty="0">
                <a:latin typeface="Arial" panose="020B0604020202020204" pitchFamily="34" charset="0"/>
                <a:cs typeface="Arial" panose="020B0604020202020204" pitchFamily="34" charset="0"/>
              </a:rPr>
              <a:t>The Swiss SAF market structure</a:t>
            </a:r>
            <a:endParaRPr lang="de-CH" sz="3200" b="1"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4BA1535B-5594-78E1-C416-C4F460490B65}"/>
              </a:ext>
            </a:extLst>
          </p:cNvPr>
          <p:cNvSpPr>
            <a:spLocks noGrp="1"/>
          </p:cNvSpPr>
          <p:nvPr>
            <p:ph type="subTitle" idx="1"/>
          </p:nvPr>
        </p:nvSpPr>
        <p:spPr>
          <a:xfrm>
            <a:off x="507998" y="1590261"/>
            <a:ext cx="11422065" cy="5103837"/>
          </a:xfrm>
        </p:spPr>
        <p:txBody>
          <a:bodyPr>
            <a:normAutofit fontScale="92500" lnSpcReduction="10000"/>
          </a:bodyPr>
          <a:lstStyle/>
          <a:p>
            <a:r>
              <a:rPr lang="en-US" dirty="0"/>
              <a:t>Supply expected to rely strongly on </a:t>
            </a:r>
            <a:r>
              <a:rPr lang="en-US" b="1" dirty="0">
                <a:solidFill>
                  <a:srgbClr val="C00000"/>
                </a:solidFill>
              </a:rPr>
              <a:t>imports</a:t>
            </a:r>
          </a:p>
          <a:p>
            <a:pPr lvl="1"/>
            <a:r>
              <a:rPr lang="en-US" dirty="0"/>
              <a:t>bio-SAF: limited sustainable feedstocks in CH</a:t>
            </a:r>
          </a:p>
          <a:p>
            <a:pPr lvl="1"/>
            <a:r>
              <a:rPr lang="en-US" dirty="0"/>
              <a:t>e-SAF: limited renewable energy surplus for H</a:t>
            </a:r>
            <a:r>
              <a:rPr lang="en-US" baseline="-25000" dirty="0"/>
              <a:t>2</a:t>
            </a:r>
            <a:r>
              <a:rPr lang="en-US" dirty="0"/>
              <a:t> production</a:t>
            </a:r>
          </a:p>
          <a:p>
            <a:pPr lvl="1"/>
            <a:r>
              <a:rPr lang="en-US" dirty="0"/>
              <a:t>Supply from within </a:t>
            </a:r>
            <a:r>
              <a:rPr lang="en-US" b="1" dirty="0">
                <a:solidFill>
                  <a:srgbClr val="C00000"/>
                </a:solidFill>
              </a:rPr>
              <a:t>Europe:</a:t>
            </a:r>
          </a:p>
          <a:p>
            <a:pPr lvl="2"/>
            <a:r>
              <a:rPr lang="en-US" dirty="0"/>
              <a:t>Sufficient for SAF quotas</a:t>
            </a:r>
          </a:p>
          <a:p>
            <a:pPr lvl="2"/>
            <a:r>
              <a:rPr lang="en-US" dirty="0"/>
              <a:t>Uncertain for e-SAF quotas, due to missing final investment decisions</a:t>
            </a:r>
          </a:p>
          <a:p>
            <a:r>
              <a:rPr lang="en-US" b="1" dirty="0">
                <a:solidFill>
                  <a:srgbClr val="C00000"/>
                </a:solidFill>
              </a:rPr>
              <a:t>Innovation</a:t>
            </a:r>
            <a:r>
              <a:rPr lang="en-US" dirty="0"/>
              <a:t>-driven ecosystem</a:t>
            </a:r>
          </a:p>
          <a:p>
            <a:pPr lvl="1"/>
            <a:r>
              <a:rPr lang="en-US" dirty="0"/>
              <a:t>Substantial </a:t>
            </a:r>
            <a:r>
              <a:rPr lang="en-US" b="1" dirty="0">
                <a:solidFill>
                  <a:srgbClr val="C00000"/>
                </a:solidFill>
              </a:rPr>
              <a:t>technological development</a:t>
            </a:r>
            <a:r>
              <a:rPr lang="en-US" dirty="0"/>
              <a:t> in CH</a:t>
            </a:r>
          </a:p>
          <a:p>
            <a:pPr lvl="1"/>
            <a:r>
              <a:rPr lang="en-US" b="1" dirty="0">
                <a:solidFill>
                  <a:srgbClr val="C00000"/>
                </a:solidFill>
              </a:rPr>
              <a:t>Limited transition</a:t>
            </a:r>
            <a:r>
              <a:rPr lang="en-US" dirty="0"/>
              <a:t> from demonstration </a:t>
            </a:r>
            <a:r>
              <a:rPr lang="en-US" b="1" dirty="0">
                <a:solidFill>
                  <a:srgbClr val="C00000"/>
                </a:solidFill>
              </a:rPr>
              <a:t>to commercial-scale</a:t>
            </a:r>
            <a:endParaRPr lang="en-US" dirty="0"/>
          </a:p>
          <a:p>
            <a:r>
              <a:rPr lang="en-US" dirty="0"/>
              <a:t>Demand-led market</a:t>
            </a:r>
          </a:p>
          <a:p>
            <a:pPr lvl="1"/>
            <a:r>
              <a:rPr lang="en-US" dirty="0"/>
              <a:t>Driven by </a:t>
            </a:r>
            <a:r>
              <a:rPr lang="en-US" b="1" dirty="0">
                <a:solidFill>
                  <a:srgbClr val="C00000"/>
                </a:solidFill>
              </a:rPr>
              <a:t>regulatory mandates</a:t>
            </a:r>
            <a:r>
              <a:rPr lang="en-US" dirty="0"/>
              <a:t>, not by cost competitiveness or voluntary uptake</a:t>
            </a:r>
          </a:p>
          <a:p>
            <a:r>
              <a:rPr lang="en-US" dirty="0"/>
              <a:t>Potential </a:t>
            </a:r>
            <a:r>
              <a:rPr lang="en-US" b="1" dirty="0">
                <a:solidFill>
                  <a:srgbClr val="C00000"/>
                </a:solidFill>
              </a:rPr>
              <a:t>gap between targets and implementation</a:t>
            </a:r>
          </a:p>
          <a:p>
            <a:pPr lvl="1"/>
            <a:r>
              <a:rPr lang="en-US" dirty="0"/>
              <a:t>Policy targets imply rapid SAF scaling after 2035</a:t>
            </a:r>
          </a:p>
          <a:p>
            <a:pPr lvl="1"/>
            <a:r>
              <a:rPr lang="en-US" dirty="0"/>
              <a:t>Many announced (e-SAF) projects miss investment decisions </a:t>
            </a:r>
            <a:r>
              <a:rPr lang="en-US" dirty="0">
                <a:sym typeface="Wingdings" pitchFamily="2" charset="2"/>
              </a:rPr>
              <a:t> </a:t>
            </a:r>
            <a:r>
              <a:rPr lang="en-US" dirty="0"/>
              <a:t>supply uncertain</a:t>
            </a:r>
          </a:p>
          <a:p>
            <a:pPr marL="110397" indent="0">
              <a:buNone/>
            </a:pPr>
            <a:r>
              <a:rPr lang="en-US" b="1" dirty="0">
                <a:solidFill>
                  <a:srgbClr val="C00000"/>
                </a:solidFill>
                <a:sym typeface="Wingdings" pitchFamily="2" charset="2"/>
              </a:rPr>
              <a:t> Market in transition: implementation needs to accelerate to meet policy ambition</a:t>
            </a:r>
            <a:endParaRPr lang="en-US" b="1" dirty="0">
              <a:solidFill>
                <a:srgbClr val="C00000"/>
              </a:solidFill>
            </a:endParaRPr>
          </a:p>
        </p:txBody>
      </p:sp>
    </p:spTree>
    <p:extLst>
      <p:ext uri="{BB962C8B-B14F-4D97-AF65-F5344CB8AC3E}">
        <p14:creationId xmlns:p14="http://schemas.microsoft.com/office/powerpoint/2010/main" val="30046996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96801-4C6E-9B7C-4CEF-4BA351C62EED}"/>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6542521A-93CA-50E5-9951-6F2E5EDFEBAA}"/>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95" imgH="396" progId="TCLayout.ActiveDocument.1">
                  <p:embed/>
                </p:oleObj>
              </mc:Choice>
              <mc:Fallback>
                <p:oleObj name="think-cell Folie" r:id="rId4" imgW="395" imgH="396" progId="TCLayout.ActiveDocument.1">
                  <p:embed/>
                  <p:pic>
                    <p:nvPicPr>
                      <p:cNvPr id="4" name="think-cell data - do not delete" hidden="1">
                        <a:extLst>
                          <a:ext uri="{FF2B5EF4-FFF2-40B4-BE49-F238E27FC236}">
                            <a16:creationId xmlns:a16="http://schemas.microsoft.com/office/drawing/2014/main" id="{6542521A-93CA-50E5-9951-6F2E5EDFEBA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39A0BA5-2A85-4EE8-9309-E16A23EECC6C}"/>
              </a:ext>
            </a:extLst>
          </p:cNvPr>
          <p:cNvSpPr>
            <a:spLocks noGrp="1"/>
          </p:cNvSpPr>
          <p:nvPr>
            <p:ph type="ctrTitle"/>
          </p:nvPr>
        </p:nvSpPr>
        <p:spPr/>
        <p:txBody>
          <a:bodyPr vert="horz" rIns="91440"/>
          <a:lstStyle/>
          <a:p>
            <a:r>
              <a:rPr lang="en-US" sz="3200" b="1" dirty="0">
                <a:latin typeface="Arial" panose="020B0604020202020204" pitchFamily="34" charset="0"/>
                <a:cs typeface="Arial" panose="020B0604020202020204" pitchFamily="34" charset="0"/>
              </a:rPr>
              <a:t>The Swiss policy framework along the SAF value chain</a:t>
            </a:r>
            <a:endParaRPr lang="de-CH" sz="3200" b="1"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9F502C8C-24C6-D8A2-DE91-67F120B1223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48473" y="1423353"/>
            <a:ext cx="9321802" cy="5243064"/>
          </a:xfrm>
          <a:prstGeom prst="rect">
            <a:avLst/>
          </a:prstGeom>
        </p:spPr>
      </p:pic>
    </p:spTree>
    <p:extLst>
      <p:ext uri="{BB962C8B-B14F-4D97-AF65-F5344CB8AC3E}">
        <p14:creationId xmlns:p14="http://schemas.microsoft.com/office/powerpoint/2010/main" val="17785277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DD0E4-3127-47E6-D43E-E0A87F8A4EFF}"/>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BA6FE8CA-4CC2-EA50-1EDE-E9C46B72D85D}"/>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95" imgH="396" progId="TCLayout.ActiveDocument.1">
                  <p:embed/>
                </p:oleObj>
              </mc:Choice>
              <mc:Fallback>
                <p:oleObj name="think-cell Folie" r:id="rId4" imgW="395" imgH="396" progId="TCLayout.ActiveDocument.1">
                  <p:embed/>
                  <p:pic>
                    <p:nvPicPr>
                      <p:cNvPr id="4" name="think-cell data - do not delete" hidden="1">
                        <a:extLst>
                          <a:ext uri="{FF2B5EF4-FFF2-40B4-BE49-F238E27FC236}">
                            <a16:creationId xmlns:a16="http://schemas.microsoft.com/office/drawing/2014/main" id="{BA6FE8CA-4CC2-EA50-1EDE-E9C46B72D85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DD17E88-EF30-63EC-948D-27F2F4C18034}"/>
              </a:ext>
            </a:extLst>
          </p:cNvPr>
          <p:cNvSpPr>
            <a:spLocks noGrp="1"/>
          </p:cNvSpPr>
          <p:nvPr>
            <p:ph type="ctrTitle"/>
          </p:nvPr>
        </p:nvSpPr>
        <p:spPr/>
        <p:txBody>
          <a:bodyPr vert="horz" rIns="91440"/>
          <a:lstStyle/>
          <a:p>
            <a:r>
              <a:rPr lang="en-US" sz="3200" b="1" dirty="0">
                <a:latin typeface="Arial" panose="020B0604020202020204" pitchFamily="34" charset="0"/>
                <a:cs typeface="Arial" panose="020B0604020202020204" pitchFamily="34" charset="0"/>
              </a:rPr>
              <a:t>The Swiss policy framework over time</a:t>
            </a:r>
            <a:endParaRPr lang="de-CH" sz="3200" b="1" dirty="0">
              <a:latin typeface="Arial" panose="020B0604020202020204" pitchFamily="34" charset="0"/>
              <a:cs typeface="Arial" panose="020B0604020202020204" pitchFamily="34" charset="0"/>
            </a:endParaRPr>
          </a:p>
        </p:txBody>
      </p:sp>
      <p:pic>
        <p:nvPicPr>
          <p:cNvPr id="3" name="Picture 2" descr="A screen shot of a chart&#10;&#10;AI-generated content may be incorrect.">
            <a:extLst>
              <a:ext uri="{FF2B5EF4-FFF2-40B4-BE49-F238E27FC236}">
                <a16:creationId xmlns:a16="http://schemas.microsoft.com/office/drawing/2014/main" id="{4618BE22-0F4F-B14C-541C-782FEE821C9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29994" y="1123319"/>
            <a:ext cx="9764034" cy="5491798"/>
          </a:xfrm>
          <a:prstGeom prst="rect">
            <a:avLst/>
          </a:prstGeom>
        </p:spPr>
      </p:pic>
    </p:spTree>
    <p:extLst>
      <p:ext uri="{BB962C8B-B14F-4D97-AF65-F5344CB8AC3E}">
        <p14:creationId xmlns:p14="http://schemas.microsoft.com/office/powerpoint/2010/main" val="11893149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601AB-DF43-2976-1847-2A85F950838B}"/>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1A9387B0-096A-6D90-685E-DF30303B77DC}"/>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95" imgH="396" progId="TCLayout.ActiveDocument.1">
                  <p:embed/>
                </p:oleObj>
              </mc:Choice>
              <mc:Fallback>
                <p:oleObj name="think-cell Folie" r:id="rId4" imgW="395" imgH="396" progId="TCLayout.ActiveDocument.1">
                  <p:embed/>
                  <p:pic>
                    <p:nvPicPr>
                      <p:cNvPr id="4" name="think-cell data - do not delete" hidden="1">
                        <a:extLst>
                          <a:ext uri="{FF2B5EF4-FFF2-40B4-BE49-F238E27FC236}">
                            <a16:creationId xmlns:a16="http://schemas.microsoft.com/office/drawing/2014/main" id="{1A9387B0-096A-6D90-685E-DF30303B77D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3054AC9-DD00-4B78-BC91-294D1426C456}"/>
              </a:ext>
            </a:extLst>
          </p:cNvPr>
          <p:cNvSpPr>
            <a:spLocks noGrp="1"/>
          </p:cNvSpPr>
          <p:nvPr>
            <p:ph type="ctrTitle"/>
          </p:nvPr>
        </p:nvSpPr>
        <p:spPr/>
        <p:txBody>
          <a:bodyPr vert="horz" rIns="91440"/>
          <a:lstStyle/>
          <a:p>
            <a:r>
              <a:rPr lang="en-US" sz="3200" b="1" dirty="0">
                <a:latin typeface="Arial" panose="020B0604020202020204" pitchFamily="34" charset="0"/>
                <a:cs typeface="Arial" panose="020B0604020202020204" pitchFamily="34" charset="0"/>
              </a:rPr>
              <a:t>Market failures hampering decarbonization of the aviation sector</a:t>
            </a:r>
            <a:endParaRPr lang="de-CH" sz="3200" b="1" dirty="0">
              <a:latin typeface="Arial" panose="020B0604020202020204" pitchFamily="34" charset="0"/>
              <a:cs typeface="Arial" panose="020B0604020202020204" pitchFamily="34" charset="0"/>
            </a:endParaRPr>
          </a:p>
        </p:txBody>
      </p:sp>
      <p:graphicFrame>
        <p:nvGraphicFramePr>
          <p:cNvPr id="7" name="Diagram 6">
            <a:extLst>
              <a:ext uri="{FF2B5EF4-FFF2-40B4-BE49-F238E27FC236}">
                <a16:creationId xmlns:a16="http://schemas.microsoft.com/office/drawing/2014/main" id="{284E7CA9-AD54-8AFF-617A-1C81F850B2B0}"/>
              </a:ext>
            </a:extLst>
          </p:cNvPr>
          <p:cNvGraphicFramePr/>
          <p:nvPr>
            <p:extLst>
              <p:ext uri="{D42A27DB-BD31-4B8C-83A1-F6EECF244321}">
                <p14:modId xmlns:p14="http://schemas.microsoft.com/office/powerpoint/2010/main" val="286892263"/>
              </p:ext>
            </p:extLst>
          </p:nvPr>
        </p:nvGraphicFramePr>
        <p:xfrm>
          <a:off x="685801" y="1319742"/>
          <a:ext cx="10829924" cy="495247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1155291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8FAAD-B41A-B1F6-3DA3-38F511172918}"/>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8EAB7FF6-B7F0-69ED-1DFD-CD7945CB952D}"/>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95" imgH="396" progId="TCLayout.ActiveDocument.1">
                  <p:embed/>
                </p:oleObj>
              </mc:Choice>
              <mc:Fallback>
                <p:oleObj name="think-cell Folie" r:id="rId4" imgW="395" imgH="396" progId="TCLayout.ActiveDocument.1">
                  <p:embed/>
                  <p:pic>
                    <p:nvPicPr>
                      <p:cNvPr id="4" name="think-cell data - do not delete" hidden="1">
                        <a:extLst>
                          <a:ext uri="{FF2B5EF4-FFF2-40B4-BE49-F238E27FC236}">
                            <a16:creationId xmlns:a16="http://schemas.microsoft.com/office/drawing/2014/main" id="{8EAB7FF6-B7F0-69ED-1DFD-CD7945CB952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12C0907-7063-9BAF-A119-FBA9AE7E3F2A}"/>
              </a:ext>
            </a:extLst>
          </p:cNvPr>
          <p:cNvSpPr>
            <a:spLocks noGrp="1"/>
          </p:cNvSpPr>
          <p:nvPr>
            <p:ph type="ctrTitle"/>
          </p:nvPr>
        </p:nvSpPr>
        <p:spPr/>
        <p:txBody>
          <a:bodyPr vert="horz" rIns="91440"/>
          <a:lstStyle/>
          <a:p>
            <a:r>
              <a:rPr lang="en-US" sz="3200" b="1" dirty="0">
                <a:latin typeface="Arial" panose="020B0604020202020204" pitchFamily="34" charset="0"/>
                <a:cs typeface="Arial" panose="020B0604020202020204" pitchFamily="34" charset="0"/>
              </a:rPr>
              <a:t>The climate cost externality</a:t>
            </a:r>
            <a:endParaRPr lang="de-CH" sz="3200" b="1" dirty="0">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3B368F30-BF96-A1B0-10B9-DC1A0B723BE6}"/>
              </a:ext>
            </a:extLst>
          </p:cNvPr>
          <p:cNvGrpSpPr/>
          <p:nvPr/>
        </p:nvGrpSpPr>
        <p:grpSpPr>
          <a:xfrm>
            <a:off x="67736" y="1303867"/>
            <a:ext cx="3860797" cy="5317066"/>
            <a:chOff x="816505" y="1354667"/>
            <a:chExt cx="3535362" cy="5317066"/>
          </a:xfrm>
        </p:grpSpPr>
        <p:sp>
          <p:nvSpPr>
            <p:cNvPr id="5" name="Round Same-side Corner of Rectangle 4">
              <a:extLst>
                <a:ext uri="{FF2B5EF4-FFF2-40B4-BE49-F238E27FC236}">
                  <a16:creationId xmlns:a16="http://schemas.microsoft.com/office/drawing/2014/main" id="{55C5DACE-38FF-8386-861A-D08C67FA89C3}"/>
                </a:ext>
              </a:extLst>
            </p:cNvPr>
            <p:cNvSpPr/>
            <p:nvPr/>
          </p:nvSpPr>
          <p:spPr>
            <a:xfrm>
              <a:off x="816505" y="1354667"/>
              <a:ext cx="3535362" cy="1032933"/>
            </a:xfrm>
            <a:prstGeom prst="round2SameRect">
              <a:avLst>
                <a:gd name="adj1" fmla="val 50000"/>
                <a:gd name="adj2" fmla="val 0"/>
              </a:avLst>
            </a:prstGeom>
            <a:solidFill>
              <a:srgbClr val="C00000"/>
            </a:solidFill>
            <a:ln>
              <a:solidFill>
                <a:srgbClr val="8B060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t>The problem</a:t>
              </a:r>
            </a:p>
          </p:txBody>
        </p:sp>
        <p:sp>
          <p:nvSpPr>
            <p:cNvPr id="3" name="Rounded Rectangle 2">
              <a:extLst>
                <a:ext uri="{FF2B5EF4-FFF2-40B4-BE49-F238E27FC236}">
                  <a16:creationId xmlns:a16="http://schemas.microsoft.com/office/drawing/2014/main" id="{D60C7F28-0043-24BC-F806-777E64B6C8A0}"/>
                </a:ext>
              </a:extLst>
            </p:cNvPr>
            <p:cNvSpPr/>
            <p:nvPr/>
          </p:nvSpPr>
          <p:spPr>
            <a:xfrm>
              <a:off x="816505" y="1354667"/>
              <a:ext cx="3535362" cy="5317066"/>
            </a:xfrm>
            <a:prstGeom prst="roundRect">
              <a:avLst>
                <a:gd name="adj" fmla="val 13253"/>
              </a:avLst>
            </a:prstGeom>
            <a:noFill/>
            <a:ln w="25400">
              <a:solidFill>
                <a:srgbClr val="8B0604"/>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285750" indent="-285750">
                <a:spcAft>
                  <a:spcPts val="900"/>
                </a:spcAft>
                <a:buFont typeface="Arial" panose="020B0604020202020204" pitchFamily="34" charset="0"/>
                <a:buChar char="•"/>
              </a:pPr>
              <a:endParaRPr lang="en-GB" dirty="0">
                <a:solidFill>
                  <a:schemeClr val="tx1"/>
                </a:solidFill>
              </a:endParaRPr>
            </a:p>
            <a:p>
              <a:pPr marL="285750" indent="-285750">
                <a:spcAft>
                  <a:spcPts val="900"/>
                </a:spcAft>
                <a:buFont typeface="Arial" panose="020B0604020202020204" pitchFamily="34" charset="0"/>
                <a:buChar char="•"/>
              </a:pPr>
              <a:r>
                <a:rPr lang="en-GB" dirty="0">
                  <a:solidFill>
                    <a:schemeClr val="tx1"/>
                  </a:solidFill>
                </a:rPr>
                <a:t>Fossil fuels structurally subsidized globally</a:t>
              </a:r>
            </a:p>
            <a:p>
              <a:pPr marL="285750" indent="-285750">
                <a:spcAft>
                  <a:spcPts val="900"/>
                </a:spcAft>
                <a:buFont typeface="Arial" panose="020B0604020202020204" pitchFamily="34" charset="0"/>
                <a:buChar char="•"/>
              </a:pPr>
              <a:r>
                <a:rPr lang="en-GB" dirty="0">
                  <a:solidFill>
                    <a:schemeClr val="tx1"/>
                  </a:solidFill>
                </a:rPr>
                <a:t>International aviation historically exempt from (climate) regulation</a:t>
              </a:r>
            </a:p>
            <a:p>
              <a:pPr marL="285750" indent="-285750">
                <a:spcAft>
                  <a:spcPts val="900"/>
                </a:spcAft>
                <a:buFont typeface="Arial" panose="020B0604020202020204" pitchFamily="34" charset="0"/>
                <a:buChar char="•"/>
              </a:pPr>
              <a:r>
                <a:rPr lang="en-GB" dirty="0">
                  <a:solidFill>
                    <a:schemeClr val="tx1"/>
                  </a:solidFill>
                  <a:sym typeface="Wingdings" pitchFamily="2" charset="2"/>
                </a:rPr>
                <a:t></a:t>
              </a:r>
              <a:r>
                <a:rPr lang="en-GB" dirty="0">
                  <a:solidFill>
                    <a:schemeClr val="tx1"/>
                  </a:solidFill>
                </a:rPr>
                <a:t> </a:t>
              </a:r>
              <a:r>
                <a:rPr lang="en-GB" b="1" dirty="0">
                  <a:solidFill>
                    <a:schemeClr val="tx1"/>
                  </a:solidFill>
                </a:rPr>
                <a:t>Price advantage for kerosene over sustainable alternatives </a:t>
              </a:r>
              <a:r>
                <a:rPr lang="en-GB" dirty="0">
                  <a:solidFill>
                    <a:schemeClr val="tx1"/>
                  </a:solidFill>
                </a:rPr>
                <a:t>(SAF, rail)</a:t>
              </a:r>
            </a:p>
          </p:txBody>
        </p:sp>
      </p:grpSp>
      <p:grpSp>
        <p:nvGrpSpPr>
          <p:cNvPr id="9" name="Group 8">
            <a:extLst>
              <a:ext uri="{FF2B5EF4-FFF2-40B4-BE49-F238E27FC236}">
                <a16:creationId xmlns:a16="http://schemas.microsoft.com/office/drawing/2014/main" id="{586907C5-B352-D08B-0638-DD924745505C}"/>
              </a:ext>
            </a:extLst>
          </p:cNvPr>
          <p:cNvGrpSpPr/>
          <p:nvPr/>
        </p:nvGrpSpPr>
        <p:grpSpPr>
          <a:xfrm>
            <a:off x="3949094" y="1303867"/>
            <a:ext cx="4009573" cy="5317066"/>
            <a:chOff x="816505" y="1354667"/>
            <a:chExt cx="3535362" cy="5317066"/>
          </a:xfrm>
        </p:grpSpPr>
        <p:sp>
          <p:nvSpPr>
            <p:cNvPr id="10" name="Round Same-side Corner of Rectangle 9">
              <a:extLst>
                <a:ext uri="{FF2B5EF4-FFF2-40B4-BE49-F238E27FC236}">
                  <a16:creationId xmlns:a16="http://schemas.microsoft.com/office/drawing/2014/main" id="{E02DA25B-E469-1912-E651-5086BDE51C06}"/>
                </a:ext>
              </a:extLst>
            </p:cNvPr>
            <p:cNvSpPr/>
            <p:nvPr/>
          </p:nvSpPr>
          <p:spPr>
            <a:xfrm>
              <a:off x="816505" y="1354667"/>
              <a:ext cx="3535362" cy="1032933"/>
            </a:xfrm>
            <a:prstGeom prst="round2SameRect">
              <a:avLst>
                <a:gd name="adj1" fmla="val 50000"/>
                <a:gd name="adj2" fmla="val 0"/>
              </a:avLst>
            </a:prstGeom>
            <a:solidFill>
              <a:srgbClr val="C00000"/>
            </a:solidFill>
            <a:ln>
              <a:solidFill>
                <a:srgbClr val="8B060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t>The policy response</a:t>
              </a:r>
            </a:p>
          </p:txBody>
        </p:sp>
        <p:sp>
          <p:nvSpPr>
            <p:cNvPr id="11" name="Rounded Rectangle 10">
              <a:extLst>
                <a:ext uri="{FF2B5EF4-FFF2-40B4-BE49-F238E27FC236}">
                  <a16:creationId xmlns:a16="http://schemas.microsoft.com/office/drawing/2014/main" id="{D299A0C2-E676-E656-D798-28EE398A8A58}"/>
                </a:ext>
              </a:extLst>
            </p:cNvPr>
            <p:cNvSpPr/>
            <p:nvPr/>
          </p:nvSpPr>
          <p:spPr>
            <a:xfrm>
              <a:off x="816505" y="1354667"/>
              <a:ext cx="3535362" cy="5317066"/>
            </a:xfrm>
            <a:prstGeom prst="roundRect">
              <a:avLst>
                <a:gd name="adj" fmla="val 12801"/>
              </a:avLst>
            </a:prstGeom>
            <a:noFill/>
            <a:ln w="25400">
              <a:solidFill>
                <a:srgbClr val="8B0604"/>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285750" indent="-285750">
                <a:spcAft>
                  <a:spcPts val="900"/>
                </a:spcAft>
                <a:buFont typeface="Arial" panose="020B0604020202020204" pitchFamily="34" charset="0"/>
                <a:buChar char="•"/>
              </a:pPr>
              <a:endParaRPr lang="en-GB" dirty="0">
                <a:solidFill>
                  <a:schemeClr val="tx1"/>
                </a:solidFill>
              </a:endParaRPr>
            </a:p>
            <a:p>
              <a:pPr marL="285750" indent="-285750">
                <a:spcAft>
                  <a:spcPts val="900"/>
                </a:spcAft>
                <a:buFont typeface="Arial" panose="020B0604020202020204" pitchFamily="34" charset="0"/>
                <a:buChar char="•"/>
              </a:pPr>
              <a:endParaRPr lang="en-GB" dirty="0">
                <a:solidFill>
                  <a:schemeClr val="tx1"/>
                </a:solidFill>
              </a:endParaRPr>
            </a:p>
            <a:p>
              <a:pPr marL="285750" indent="-285750">
                <a:spcAft>
                  <a:spcPts val="900"/>
                </a:spcAft>
                <a:buFont typeface="Arial" panose="020B0604020202020204" pitchFamily="34" charset="0"/>
                <a:buChar char="•"/>
              </a:pPr>
              <a:r>
                <a:rPr lang="en-GB" b="1" dirty="0">
                  <a:solidFill>
                    <a:schemeClr val="tx1"/>
                  </a:solidFill>
                </a:rPr>
                <a:t>Aviation ETS</a:t>
              </a:r>
              <a:r>
                <a:rPr lang="en-GB" dirty="0">
                  <a:solidFill>
                    <a:schemeClr val="tx1"/>
                  </a:solidFill>
                </a:rPr>
                <a:t> </a:t>
              </a:r>
              <a:r>
                <a:rPr lang="en-GB" dirty="0">
                  <a:solidFill>
                    <a:schemeClr val="tx1"/>
                  </a:solidFill>
                  <a:sym typeface="Wingdings" pitchFamily="2" charset="2"/>
                </a:rPr>
                <a:t></a:t>
              </a:r>
              <a:r>
                <a:rPr lang="en-GB" dirty="0">
                  <a:solidFill>
                    <a:schemeClr val="tx1"/>
                  </a:solidFill>
                </a:rPr>
                <a:t> carbon price on intra-European flights</a:t>
              </a:r>
            </a:p>
            <a:p>
              <a:pPr marL="285750" indent="-285750">
                <a:spcAft>
                  <a:spcPts val="900"/>
                </a:spcAft>
                <a:buFont typeface="Arial" panose="020B0604020202020204" pitchFamily="34" charset="0"/>
                <a:buChar char="•"/>
              </a:pPr>
              <a:r>
                <a:rPr lang="en-GB" dirty="0">
                  <a:solidFill>
                    <a:schemeClr val="tx1"/>
                  </a:solidFill>
                </a:rPr>
                <a:t>SAF </a:t>
              </a:r>
              <a:r>
                <a:rPr lang="en-GB" b="1" dirty="0">
                  <a:solidFill>
                    <a:schemeClr val="tx1"/>
                  </a:solidFill>
                </a:rPr>
                <a:t>blending quotas</a:t>
              </a:r>
              <a:r>
                <a:rPr lang="en-GB" dirty="0">
                  <a:solidFill>
                    <a:schemeClr val="tx1"/>
                  </a:solidFill>
                </a:rPr>
                <a:t> </a:t>
              </a:r>
              <a:r>
                <a:rPr lang="en-GB" dirty="0">
                  <a:solidFill>
                    <a:schemeClr val="tx1"/>
                  </a:solidFill>
                  <a:sym typeface="Wingdings" pitchFamily="2" charset="2"/>
                </a:rPr>
                <a:t> </a:t>
              </a:r>
              <a:r>
                <a:rPr lang="en-GB" dirty="0">
                  <a:solidFill>
                    <a:schemeClr val="tx1"/>
                  </a:solidFill>
                </a:rPr>
                <a:t>high </a:t>
              </a:r>
              <a:r>
                <a:rPr lang="en-GB" b="1" dirty="0">
                  <a:solidFill>
                    <a:schemeClr val="tx1"/>
                  </a:solidFill>
                </a:rPr>
                <a:t>penalties</a:t>
              </a:r>
              <a:r>
                <a:rPr lang="en-GB" dirty="0">
                  <a:solidFill>
                    <a:schemeClr val="tx1"/>
                  </a:solidFill>
                </a:rPr>
                <a:t> if unmet</a:t>
              </a:r>
            </a:p>
            <a:p>
              <a:pPr marL="285750" indent="-285750">
                <a:spcAft>
                  <a:spcPts val="900"/>
                </a:spcAft>
                <a:buFont typeface="Arial" panose="020B0604020202020204" pitchFamily="34" charset="0"/>
                <a:buChar char="•"/>
              </a:pPr>
              <a:r>
                <a:rPr lang="en-GB" b="1" dirty="0">
                  <a:solidFill>
                    <a:schemeClr val="tx1"/>
                  </a:solidFill>
                </a:rPr>
                <a:t>Anti-</a:t>
              </a:r>
              <a:r>
                <a:rPr lang="en-GB" b="1" dirty="0" err="1">
                  <a:solidFill>
                    <a:schemeClr val="tx1"/>
                  </a:solidFill>
                </a:rPr>
                <a:t>tankering</a:t>
              </a:r>
              <a:r>
                <a:rPr lang="en-GB" b="1" dirty="0">
                  <a:solidFill>
                    <a:schemeClr val="tx1"/>
                  </a:solidFill>
                </a:rPr>
                <a:t> </a:t>
              </a:r>
              <a:r>
                <a:rPr lang="en-GB" dirty="0">
                  <a:solidFill>
                    <a:schemeClr val="tx1"/>
                  </a:solidFill>
                  <a:sym typeface="Wingdings" pitchFamily="2" charset="2"/>
                </a:rPr>
                <a:t></a:t>
              </a:r>
              <a:r>
                <a:rPr lang="en-GB" dirty="0">
                  <a:solidFill>
                    <a:schemeClr val="tx1"/>
                  </a:solidFill>
                </a:rPr>
                <a:t> prevents circumventing SAF quotas</a:t>
              </a:r>
            </a:p>
            <a:p>
              <a:pPr marL="285750" indent="-285750">
                <a:spcAft>
                  <a:spcPts val="900"/>
                </a:spcAft>
                <a:buFont typeface="Arial" panose="020B0604020202020204" pitchFamily="34" charset="0"/>
                <a:buChar char="•"/>
              </a:pPr>
              <a:r>
                <a:rPr lang="en-GB" dirty="0">
                  <a:solidFill>
                    <a:schemeClr val="tx1"/>
                  </a:solidFill>
                </a:rPr>
                <a:t>Sustainability criteria for </a:t>
              </a:r>
              <a:r>
                <a:rPr lang="en-GB" b="1" dirty="0">
                  <a:solidFill>
                    <a:schemeClr val="tx1"/>
                  </a:solidFill>
                </a:rPr>
                <a:t>SAF</a:t>
              </a:r>
              <a:r>
                <a:rPr lang="en-GB" dirty="0">
                  <a:solidFill>
                    <a:schemeClr val="tx1"/>
                  </a:solidFill>
                </a:rPr>
                <a:t> </a:t>
              </a:r>
              <a:r>
                <a:rPr lang="en-GB" dirty="0">
                  <a:solidFill>
                    <a:schemeClr val="tx1"/>
                  </a:solidFill>
                  <a:sym typeface="Wingdings" pitchFamily="2" charset="2"/>
                </a:rPr>
                <a:t></a:t>
              </a:r>
              <a:r>
                <a:rPr lang="en-GB" dirty="0">
                  <a:solidFill>
                    <a:schemeClr val="tx1"/>
                  </a:solidFill>
                </a:rPr>
                <a:t> </a:t>
              </a:r>
              <a:r>
                <a:rPr lang="en-GB" b="1" dirty="0">
                  <a:solidFill>
                    <a:schemeClr val="tx1"/>
                  </a:solidFill>
                </a:rPr>
                <a:t>GHG reduction requirements</a:t>
              </a:r>
            </a:p>
            <a:p>
              <a:pPr marL="285750" indent="-285750">
                <a:spcAft>
                  <a:spcPts val="900"/>
                </a:spcAft>
                <a:buFont typeface="Arial" panose="020B0604020202020204" pitchFamily="34" charset="0"/>
                <a:buChar char="•"/>
              </a:pPr>
              <a:r>
                <a:rPr lang="en-GB" dirty="0">
                  <a:solidFill>
                    <a:schemeClr val="tx1"/>
                  </a:solidFill>
                </a:rPr>
                <a:t>Globally: </a:t>
              </a:r>
              <a:r>
                <a:rPr lang="en-GB" b="1" dirty="0">
                  <a:solidFill>
                    <a:schemeClr val="tx1"/>
                  </a:solidFill>
                </a:rPr>
                <a:t>CORSIA</a:t>
              </a:r>
              <a:r>
                <a:rPr lang="en-GB" dirty="0">
                  <a:solidFill>
                    <a:schemeClr val="tx1"/>
                  </a:solidFill>
                </a:rPr>
                <a:t> requires offsetting or SAF</a:t>
              </a:r>
            </a:p>
          </p:txBody>
        </p:sp>
      </p:grpSp>
      <p:grpSp>
        <p:nvGrpSpPr>
          <p:cNvPr id="12" name="Group 11">
            <a:extLst>
              <a:ext uri="{FF2B5EF4-FFF2-40B4-BE49-F238E27FC236}">
                <a16:creationId xmlns:a16="http://schemas.microsoft.com/office/drawing/2014/main" id="{1DCC8AFB-7B94-35B0-C59C-7598A7E00019}"/>
              </a:ext>
            </a:extLst>
          </p:cNvPr>
          <p:cNvGrpSpPr/>
          <p:nvPr/>
        </p:nvGrpSpPr>
        <p:grpSpPr>
          <a:xfrm>
            <a:off x="7975600" y="1303867"/>
            <a:ext cx="4148664" cy="5317066"/>
            <a:chOff x="816505" y="1354667"/>
            <a:chExt cx="3535362" cy="5317066"/>
          </a:xfrm>
        </p:grpSpPr>
        <p:sp>
          <p:nvSpPr>
            <p:cNvPr id="13" name="Round Same-side Corner of Rectangle 12">
              <a:extLst>
                <a:ext uri="{FF2B5EF4-FFF2-40B4-BE49-F238E27FC236}">
                  <a16:creationId xmlns:a16="http://schemas.microsoft.com/office/drawing/2014/main" id="{89ED6C84-C174-5ED1-C11F-D09FC15B550A}"/>
                </a:ext>
              </a:extLst>
            </p:cNvPr>
            <p:cNvSpPr/>
            <p:nvPr/>
          </p:nvSpPr>
          <p:spPr>
            <a:xfrm>
              <a:off x="816505" y="1354667"/>
              <a:ext cx="3535362" cy="1032933"/>
            </a:xfrm>
            <a:prstGeom prst="round2SameRect">
              <a:avLst>
                <a:gd name="adj1" fmla="val 50000"/>
                <a:gd name="adj2" fmla="val 0"/>
              </a:avLst>
            </a:prstGeom>
            <a:solidFill>
              <a:srgbClr val="C00000"/>
            </a:solidFill>
            <a:ln>
              <a:solidFill>
                <a:srgbClr val="8B060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t>Remaining gaps</a:t>
              </a:r>
            </a:p>
          </p:txBody>
        </p:sp>
        <p:sp>
          <p:nvSpPr>
            <p:cNvPr id="14" name="Rounded Rectangle 13">
              <a:extLst>
                <a:ext uri="{FF2B5EF4-FFF2-40B4-BE49-F238E27FC236}">
                  <a16:creationId xmlns:a16="http://schemas.microsoft.com/office/drawing/2014/main" id="{BF32D225-46AA-67C8-626E-88BDC88C0AC3}"/>
                </a:ext>
              </a:extLst>
            </p:cNvPr>
            <p:cNvSpPr/>
            <p:nvPr/>
          </p:nvSpPr>
          <p:spPr>
            <a:xfrm>
              <a:off x="816505" y="1354667"/>
              <a:ext cx="3535362" cy="5317066"/>
            </a:xfrm>
            <a:prstGeom prst="roundRect">
              <a:avLst>
                <a:gd name="adj" fmla="val 12376"/>
              </a:avLst>
            </a:prstGeom>
            <a:noFill/>
            <a:ln w="25400">
              <a:solidFill>
                <a:srgbClr val="8B0604"/>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spcAft>
                  <a:spcPts val="900"/>
                </a:spcAft>
              </a:pPr>
              <a:br>
                <a:rPr lang="en-GB" dirty="0">
                  <a:solidFill>
                    <a:schemeClr val="tx1"/>
                  </a:solidFill>
                </a:rPr>
              </a:br>
              <a:br>
                <a:rPr lang="en-GB" dirty="0">
                  <a:solidFill>
                    <a:schemeClr val="tx1"/>
                  </a:solidFill>
                </a:rPr>
              </a:br>
              <a:endParaRPr lang="en-GB" dirty="0">
                <a:solidFill>
                  <a:schemeClr val="tx1"/>
                </a:solidFill>
              </a:endParaRPr>
            </a:p>
            <a:p>
              <a:pPr marL="285750" indent="-285750">
                <a:spcAft>
                  <a:spcPts val="900"/>
                </a:spcAft>
                <a:buFont typeface="Arial" panose="020B0604020202020204" pitchFamily="34" charset="0"/>
                <a:buChar char="•"/>
              </a:pPr>
              <a:r>
                <a:rPr lang="en-GB" b="1" dirty="0">
                  <a:solidFill>
                    <a:schemeClr val="tx1"/>
                  </a:solidFill>
                </a:rPr>
                <a:t>ETS price</a:t>
              </a:r>
              <a:r>
                <a:rPr lang="en-GB" dirty="0">
                  <a:solidFill>
                    <a:schemeClr val="tx1"/>
                  </a:solidFill>
                </a:rPr>
                <a:t> (71 €/tCO</a:t>
              </a:r>
              <a:r>
                <a:rPr lang="en-GB" baseline="-25000" dirty="0">
                  <a:solidFill>
                    <a:schemeClr val="tx1"/>
                  </a:solidFill>
                </a:rPr>
                <a:t>2</a:t>
              </a:r>
              <a:r>
                <a:rPr lang="en-GB" dirty="0">
                  <a:solidFill>
                    <a:schemeClr val="tx1"/>
                  </a:solidFill>
                </a:rPr>
                <a:t>e in May 2026) below social cost of carbon </a:t>
              </a:r>
            </a:p>
            <a:p>
              <a:pPr marL="285750" indent="-285750">
                <a:spcAft>
                  <a:spcPts val="900"/>
                </a:spcAft>
                <a:buFont typeface="Arial" panose="020B0604020202020204" pitchFamily="34" charset="0"/>
                <a:buChar char="•"/>
              </a:pPr>
              <a:r>
                <a:rPr lang="en-GB" dirty="0">
                  <a:solidFill>
                    <a:schemeClr val="tx1"/>
                  </a:solidFill>
                </a:rPr>
                <a:t>ETS covers only flights between </a:t>
              </a:r>
              <a:r>
                <a:rPr lang="en-GB" b="1" dirty="0">
                  <a:solidFill>
                    <a:schemeClr val="tx1"/>
                  </a:solidFill>
                </a:rPr>
                <a:t>CH, EU and UK</a:t>
              </a:r>
            </a:p>
            <a:p>
              <a:pPr marL="285750" indent="-285750">
                <a:spcAft>
                  <a:spcPts val="900"/>
                </a:spcAft>
                <a:buFont typeface="Arial" panose="020B0604020202020204" pitchFamily="34" charset="0"/>
                <a:buChar char="•"/>
              </a:pPr>
              <a:r>
                <a:rPr lang="en-GB" b="1" dirty="0">
                  <a:solidFill>
                    <a:schemeClr val="tx1"/>
                  </a:solidFill>
                </a:rPr>
                <a:t>Non-CO</a:t>
              </a:r>
              <a:r>
                <a:rPr lang="en-GB" b="1" baseline="-25000" dirty="0">
                  <a:solidFill>
                    <a:schemeClr val="tx1"/>
                  </a:solidFill>
                </a:rPr>
                <a:t>2</a:t>
              </a:r>
              <a:r>
                <a:rPr lang="en-GB" b="1" dirty="0">
                  <a:solidFill>
                    <a:schemeClr val="tx1"/>
                  </a:solidFill>
                </a:rPr>
                <a:t> climate effects</a:t>
              </a:r>
              <a:r>
                <a:rPr lang="en-GB" dirty="0">
                  <a:solidFill>
                    <a:schemeClr val="tx1"/>
                  </a:solidFill>
                </a:rPr>
                <a:t> unpriced</a:t>
              </a:r>
            </a:p>
            <a:p>
              <a:pPr marL="285750" indent="-285750">
                <a:spcAft>
                  <a:spcPts val="900"/>
                </a:spcAft>
                <a:buFont typeface="Arial" panose="020B0604020202020204" pitchFamily="34" charset="0"/>
                <a:buChar char="•"/>
              </a:pPr>
              <a:r>
                <a:rPr lang="en-GB" dirty="0">
                  <a:solidFill>
                    <a:schemeClr val="tx1"/>
                  </a:solidFill>
                </a:rPr>
                <a:t>Quotas address only blended share</a:t>
              </a:r>
            </a:p>
            <a:p>
              <a:pPr marL="285750" indent="-285750">
                <a:spcAft>
                  <a:spcPts val="900"/>
                </a:spcAft>
                <a:buFont typeface="Arial" panose="020B0604020202020204" pitchFamily="34" charset="0"/>
                <a:buChar char="•"/>
              </a:pPr>
              <a:r>
                <a:rPr lang="en-GB" dirty="0">
                  <a:solidFill>
                    <a:schemeClr val="tx1"/>
                  </a:solidFill>
                </a:rPr>
                <a:t>CORSIA relies on </a:t>
              </a:r>
              <a:r>
                <a:rPr lang="en-GB" b="1" dirty="0">
                  <a:solidFill>
                    <a:schemeClr val="tx1"/>
                  </a:solidFill>
                </a:rPr>
                <a:t>offsetting</a:t>
              </a:r>
              <a:r>
                <a:rPr lang="en-GB" dirty="0">
                  <a:solidFill>
                    <a:schemeClr val="tx1"/>
                  </a:solidFill>
                </a:rPr>
                <a:t> (19 €/tCO</a:t>
              </a:r>
              <a:r>
                <a:rPr lang="en-GB" baseline="-25000" dirty="0">
                  <a:solidFill>
                    <a:schemeClr val="tx1"/>
                  </a:solidFill>
                </a:rPr>
                <a:t>2</a:t>
              </a:r>
              <a:r>
                <a:rPr lang="en-GB" dirty="0">
                  <a:solidFill>
                    <a:schemeClr val="tx1"/>
                  </a:solidFill>
                </a:rPr>
                <a:t>e in late 2024) </a:t>
              </a:r>
            </a:p>
            <a:p>
              <a:pPr marL="285750" indent="-285750">
                <a:spcAft>
                  <a:spcPts val="900"/>
                </a:spcAft>
                <a:buFont typeface="Arial" panose="020B0604020202020204" pitchFamily="34" charset="0"/>
                <a:buChar char="•"/>
              </a:pPr>
              <a:r>
                <a:rPr lang="en-GB" b="1" dirty="0">
                  <a:solidFill>
                    <a:schemeClr val="tx1"/>
                  </a:solidFill>
                </a:rPr>
                <a:t>Tax exemptions</a:t>
              </a:r>
              <a:r>
                <a:rPr lang="en-GB" dirty="0">
                  <a:solidFill>
                    <a:schemeClr val="tx1"/>
                  </a:solidFill>
                </a:rPr>
                <a:t> for international aviation remain</a:t>
              </a:r>
            </a:p>
          </p:txBody>
        </p:sp>
      </p:grpSp>
    </p:spTree>
    <p:extLst>
      <p:ext uri="{BB962C8B-B14F-4D97-AF65-F5344CB8AC3E}">
        <p14:creationId xmlns:p14="http://schemas.microsoft.com/office/powerpoint/2010/main" val="22919691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AD4A3-99F4-141F-FC3E-E858BDC0B487}"/>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7EF99B63-DFA7-148E-CB96-ADE25304729C}"/>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95" imgH="396" progId="TCLayout.ActiveDocument.1">
                  <p:embed/>
                </p:oleObj>
              </mc:Choice>
              <mc:Fallback>
                <p:oleObj name="think-cell Folie" r:id="rId4" imgW="395" imgH="396" progId="TCLayout.ActiveDocument.1">
                  <p:embed/>
                  <p:pic>
                    <p:nvPicPr>
                      <p:cNvPr id="4" name="think-cell data - do not delete" hidden="1">
                        <a:extLst>
                          <a:ext uri="{FF2B5EF4-FFF2-40B4-BE49-F238E27FC236}">
                            <a16:creationId xmlns:a16="http://schemas.microsoft.com/office/drawing/2014/main" id="{7EF99B63-DFA7-148E-CB96-ADE25304729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66168C11-B3E6-1968-E19B-220FB052142D}"/>
              </a:ext>
            </a:extLst>
          </p:cNvPr>
          <p:cNvSpPr>
            <a:spLocks noGrp="1"/>
          </p:cNvSpPr>
          <p:nvPr>
            <p:ph type="ctrTitle"/>
          </p:nvPr>
        </p:nvSpPr>
        <p:spPr/>
        <p:txBody>
          <a:bodyPr vert="horz" rIns="91440"/>
          <a:lstStyle/>
          <a:p>
            <a:r>
              <a:rPr lang="en-US" sz="3200" b="1" dirty="0">
                <a:latin typeface="Arial" panose="020B0604020202020204" pitchFamily="34" charset="0"/>
                <a:cs typeface="Arial" panose="020B0604020202020204" pitchFamily="34" charset="0"/>
              </a:rPr>
              <a:t>Innovation spillovers</a:t>
            </a:r>
            <a:endParaRPr lang="de-CH" sz="3200" b="1" dirty="0">
              <a:latin typeface="Arial" panose="020B0604020202020204" pitchFamily="34" charset="0"/>
              <a:cs typeface="Arial" panose="020B0604020202020204" pitchFamily="34" charset="0"/>
            </a:endParaRPr>
          </a:p>
        </p:txBody>
      </p:sp>
      <p:grpSp>
        <p:nvGrpSpPr>
          <p:cNvPr id="5" name="Group 4">
            <a:extLst>
              <a:ext uri="{FF2B5EF4-FFF2-40B4-BE49-F238E27FC236}">
                <a16:creationId xmlns:a16="http://schemas.microsoft.com/office/drawing/2014/main" id="{46B48060-DD71-117D-DAD0-294B5E269261}"/>
              </a:ext>
            </a:extLst>
          </p:cNvPr>
          <p:cNvGrpSpPr/>
          <p:nvPr/>
        </p:nvGrpSpPr>
        <p:grpSpPr>
          <a:xfrm>
            <a:off x="67736" y="1303867"/>
            <a:ext cx="3860797" cy="5317066"/>
            <a:chOff x="816505" y="1354667"/>
            <a:chExt cx="3535362" cy="5317066"/>
          </a:xfrm>
        </p:grpSpPr>
        <p:sp>
          <p:nvSpPr>
            <p:cNvPr id="6" name="Round Same-side Corner of Rectangle 5">
              <a:extLst>
                <a:ext uri="{FF2B5EF4-FFF2-40B4-BE49-F238E27FC236}">
                  <a16:creationId xmlns:a16="http://schemas.microsoft.com/office/drawing/2014/main" id="{144DCCBE-C3D6-AA93-E53F-72C69A67F98A}"/>
                </a:ext>
              </a:extLst>
            </p:cNvPr>
            <p:cNvSpPr/>
            <p:nvPr/>
          </p:nvSpPr>
          <p:spPr>
            <a:xfrm>
              <a:off x="816505" y="1354667"/>
              <a:ext cx="3535362" cy="1032933"/>
            </a:xfrm>
            <a:prstGeom prst="round2SameRect">
              <a:avLst>
                <a:gd name="adj1" fmla="val 50000"/>
                <a:gd name="adj2" fmla="val 0"/>
              </a:avLst>
            </a:prstGeom>
            <a:solidFill>
              <a:schemeClr val="accent2"/>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t>The problem</a:t>
              </a:r>
            </a:p>
          </p:txBody>
        </p:sp>
        <p:sp>
          <p:nvSpPr>
            <p:cNvPr id="8" name="Rounded Rectangle 7">
              <a:extLst>
                <a:ext uri="{FF2B5EF4-FFF2-40B4-BE49-F238E27FC236}">
                  <a16:creationId xmlns:a16="http://schemas.microsoft.com/office/drawing/2014/main" id="{A8846C1C-8014-79B8-222E-CF2418D84943}"/>
                </a:ext>
              </a:extLst>
            </p:cNvPr>
            <p:cNvSpPr/>
            <p:nvPr/>
          </p:nvSpPr>
          <p:spPr>
            <a:xfrm>
              <a:off x="816505" y="1354667"/>
              <a:ext cx="3535362" cy="5317066"/>
            </a:xfrm>
            <a:prstGeom prst="roundRect">
              <a:avLst>
                <a:gd name="adj" fmla="val 12744"/>
              </a:avLst>
            </a:prstGeom>
            <a:noFill/>
            <a:ln w="254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285750" indent="-285750">
                <a:spcAft>
                  <a:spcPts val="900"/>
                </a:spcAft>
                <a:buFont typeface="Arial" panose="020B0604020202020204" pitchFamily="34" charset="0"/>
                <a:buChar char="•"/>
              </a:pPr>
              <a:endParaRPr lang="en-GB" dirty="0">
                <a:solidFill>
                  <a:schemeClr val="tx1"/>
                </a:solidFill>
              </a:endParaRPr>
            </a:p>
            <a:p>
              <a:pPr marL="285750" indent="-285750">
                <a:spcAft>
                  <a:spcPts val="900"/>
                </a:spcAft>
                <a:buFont typeface="Arial" panose="020B0604020202020204" pitchFamily="34" charset="0"/>
                <a:buChar char="•"/>
              </a:pPr>
              <a:r>
                <a:rPr lang="en-GB" dirty="0">
                  <a:solidFill>
                    <a:schemeClr val="tx1"/>
                  </a:solidFill>
                </a:rPr>
                <a:t>New technological expertise (in </a:t>
              </a:r>
              <a:r>
                <a:rPr lang="en-GB" dirty="0" err="1">
                  <a:solidFill>
                    <a:schemeClr val="tx1"/>
                  </a:solidFill>
                </a:rPr>
                <a:t>PtX</a:t>
              </a:r>
              <a:r>
                <a:rPr lang="en-GB" dirty="0">
                  <a:solidFill>
                    <a:schemeClr val="tx1"/>
                  </a:solidFill>
                </a:rPr>
                <a:t>, or e-SAF) has positive externalities for industry</a:t>
              </a:r>
            </a:p>
            <a:p>
              <a:pPr marL="285750" indent="-285750">
                <a:spcAft>
                  <a:spcPts val="900"/>
                </a:spcAft>
                <a:buFont typeface="Arial" panose="020B0604020202020204" pitchFamily="34" charset="0"/>
                <a:buChar char="•"/>
              </a:pPr>
              <a:r>
                <a:rPr lang="en-GB" dirty="0">
                  <a:solidFill>
                    <a:schemeClr val="tx1"/>
                  </a:solidFill>
                </a:rPr>
                <a:t>Production has very high upfront investment costs</a:t>
              </a:r>
            </a:p>
            <a:p>
              <a:pPr marL="285750" indent="-285750">
                <a:spcAft>
                  <a:spcPts val="900"/>
                </a:spcAft>
                <a:buFont typeface="Arial" panose="020B0604020202020204" pitchFamily="34" charset="0"/>
                <a:buChar char="•"/>
              </a:pPr>
              <a:r>
                <a:rPr lang="en-GB" dirty="0">
                  <a:solidFill>
                    <a:schemeClr val="tx1"/>
                  </a:solidFill>
                </a:rPr>
                <a:t>Underinvestment despite high societal value </a:t>
              </a:r>
            </a:p>
            <a:p>
              <a:pPr marL="285750" indent="-285750">
                <a:spcAft>
                  <a:spcPts val="900"/>
                </a:spcAft>
                <a:buFont typeface="Arial" panose="020B0604020202020204" pitchFamily="34" charset="0"/>
                <a:buChar char="•"/>
              </a:pPr>
              <a:r>
                <a:rPr lang="en-GB" b="1" dirty="0">
                  <a:solidFill>
                    <a:schemeClr val="tx1"/>
                  </a:solidFill>
                  <a:sym typeface="Wingdings" pitchFamily="2" charset="2"/>
                </a:rPr>
                <a:t> </a:t>
              </a:r>
              <a:r>
                <a:rPr lang="en-GB" b="1" dirty="0">
                  <a:solidFill>
                    <a:schemeClr val="tx1"/>
                  </a:solidFill>
                </a:rPr>
                <a:t>“first mover, first loser” problem</a:t>
              </a:r>
            </a:p>
          </p:txBody>
        </p:sp>
      </p:grpSp>
      <p:grpSp>
        <p:nvGrpSpPr>
          <p:cNvPr id="9" name="Group 8">
            <a:extLst>
              <a:ext uri="{FF2B5EF4-FFF2-40B4-BE49-F238E27FC236}">
                <a16:creationId xmlns:a16="http://schemas.microsoft.com/office/drawing/2014/main" id="{979A5813-4C29-298E-5C38-C2ECA4032055}"/>
              </a:ext>
            </a:extLst>
          </p:cNvPr>
          <p:cNvGrpSpPr/>
          <p:nvPr/>
        </p:nvGrpSpPr>
        <p:grpSpPr>
          <a:xfrm>
            <a:off x="3949094" y="1303867"/>
            <a:ext cx="4009573" cy="5317066"/>
            <a:chOff x="816505" y="1354667"/>
            <a:chExt cx="3535362" cy="5317066"/>
          </a:xfrm>
        </p:grpSpPr>
        <p:sp>
          <p:nvSpPr>
            <p:cNvPr id="10" name="Round Same-side Corner of Rectangle 9">
              <a:extLst>
                <a:ext uri="{FF2B5EF4-FFF2-40B4-BE49-F238E27FC236}">
                  <a16:creationId xmlns:a16="http://schemas.microsoft.com/office/drawing/2014/main" id="{59C987DE-CE3E-2C6F-229A-99505BA9E5E2}"/>
                </a:ext>
              </a:extLst>
            </p:cNvPr>
            <p:cNvSpPr/>
            <p:nvPr/>
          </p:nvSpPr>
          <p:spPr>
            <a:xfrm>
              <a:off x="816505" y="1354667"/>
              <a:ext cx="3535362" cy="1032933"/>
            </a:xfrm>
            <a:prstGeom prst="round2SameRect">
              <a:avLst>
                <a:gd name="adj1" fmla="val 50000"/>
                <a:gd name="adj2" fmla="val 0"/>
              </a:avLst>
            </a:prstGeom>
            <a:solidFill>
              <a:schemeClr val="accent2"/>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t>The policy response</a:t>
              </a:r>
            </a:p>
          </p:txBody>
        </p:sp>
        <p:sp>
          <p:nvSpPr>
            <p:cNvPr id="11" name="Rounded Rectangle 10">
              <a:extLst>
                <a:ext uri="{FF2B5EF4-FFF2-40B4-BE49-F238E27FC236}">
                  <a16:creationId xmlns:a16="http://schemas.microsoft.com/office/drawing/2014/main" id="{C29D67BE-2443-6405-A581-4A2246E0454E}"/>
                </a:ext>
              </a:extLst>
            </p:cNvPr>
            <p:cNvSpPr/>
            <p:nvPr/>
          </p:nvSpPr>
          <p:spPr>
            <a:xfrm>
              <a:off x="816505" y="1354667"/>
              <a:ext cx="3535362" cy="5317066"/>
            </a:xfrm>
            <a:prstGeom prst="roundRect">
              <a:avLst>
                <a:gd name="adj" fmla="val 12555"/>
              </a:avLst>
            </a:prstGeom>
            <a:noFill/>
            <a:ln w="254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285750" indent="-285750">
                <a:spcAft>
                  <a:spcPts val="900"/>
                </a:spcAft>
                <a:buFont typeface="Arial" panose="020B0604020202020204" pitchFamily="34" charset="0"/>
                <a:buChar char="•"/>
              </a:pPr>
              <a:endParaRPr lang="en-GB" dirty="0">
                <a:solidFill>
                  <a:schemeClr val="tx1"/>
                </a:solidFill>
              </a:endParaRPr>
            </a:p>
            <a:p>
              <a:pPr marL="285750" indent="-285750">
                <a:spcAft>
                  <a:spcPts val="900"/>
                </a:spcAft>
                <a:buFont typeface="Arial" panose="020B0604020202020204" pitchFamily="34" charset="0"/>
                <a:buChar char="•"/>
              </a:pPr>
              <a:r>
                <a:rPr lang="en-GB" dirty="0">
                  <a:solidFill>
                    <a:schemeClr val="tx1"/>
                  </a:solidFill>
                </a:rPr>
                <a:t>Funding for technology and value chain creation:</a:t>
              </a:r>
            </a:p>
            <a:p>
              <a:pPr marL="285750" indent="-285750">
                <a:spcAft>
                  <a:spcPts val="900"/>
                </a:spcAft>
                <a:buFont typeface="Arial" panose="020B0604020202020204" pitchFamily="34" charset="0"/>
                <a:buChar char="•"/>
              </a:pPr>
              <a:r>
                <a:rPr lang="en-GB" dirty="0">
                  <a:solidFill>
                    <a:schemeClr val="tx1"/>
                  </a:solidFill>
                </a:rPr>
                <a:t>FOCA’s </a:t>
              </a:r>
              <a:r>
                <a:rPr lang="en-GB" b="1" dirty="0">
                  <a:solidFill>
                    <a:schemeClr val="tx1"/>
                  </a:solidFill>
                </a:rPr>
                <a:t>Aviation and Climate </a:t>
              </a:r>
              <a:r>
                <a:rPr lang="en-GB" dirty="0">
                  <a:solidFill>
                    <a:schemeClr val="tx1"/>
                  </a:solidFill>
                </a:rPr>
                <a:t>funding programme</a:t>
              </a:r>
            </a:p>
            <a:p>
              <a:pPr marL="285750" indent="-285750">
                <a:spcAft>
                  <a:spcPts val="900"/>
                </a:spcAft>
                <a:buFont typeface="Arial" panose="020B0604020202020204" pitchFamily="34" charset="0"/>
                <a:buChar char="•"/>
              </a:pPr>
              <a:r>
                <a:rPr lang="en-GB" dirty="0">
                  <a:solidFill>
                    <a:schemeClr val="tx1"/>
                  </a:solidFill>
                </a:rPr>
                <a:t>Innovative clean technologies under </a:t>
              </a:r>
              <a:r>
                <a:rPr lang="en-GB" b="1" dirty="0">
                  <a:solidFill>
                    <a:schemeClr val="tx1"/>
                  </a:solidFill>
                </a:rPr>
                <a:t>Climate and Innovation Act</a:t>
              </a:r>
            </a:p>
            <a:p>
              <a:pPr marL="285750" indent="-285750">
                <a:spcAft>
                  <a:spcPts val="900"/>
                </a:spcAft>
                <a:buFont typeface="Arial" panose="020B0604020202020204" pitchFamily="34" charset="0"/>
                <a:buChar char="•"/>
              </a:pPr>
              <a:r>
                <a:rPr lang="en-GB" b="1" dirty="0">
                  <a:solidFill>
                    <a:schemeClr val="tx1"/>
                  </a:solidFill>
                </a:rPr>
                <a:t>P&amp;D funding</a:t>
              </a:r>
              <a:r>
                <a:rPr lang="en-GB" dirty="0">
                  <a:solidFill>
                    <a:schemeClr val="tx1"/>
                  </a:solidFill>
                </a:rPr>
                <a:t> from the SFOE</a:t>
              </a:r>
            </a:p>
            <a:p>
              <a:pPr marL="285750" indent="-285750">
                <a:spcAft>
                  <a:spcPts val="900"/>
                </a:spcAft>
                <a:buFont typeface="Arial" panose="020B0604020202020204" pitchFamily="34" charset="0"/>
                <a:buChar char="•"/>
              </a:pPr>
              <a:r>
                <a:rPr lang="en-GB" b="1" dirty="0">
                  <a:solidFill>
                    <a:schemeClr val="tx1"/>
                  </a:solidFill>
                </a:rPr>
                <a:t>Other smaller or less targeted</a:t>
              </a:r>
              <a:r>
                <a:rPr lang="en-GB" dirty="0">
                  <a:solidFill>
                    <a:schemeClr val="tx1"/>
                  </a:solidFill>
                </a:rPr>
                <a:t> instruments (e.g. </a:t>
              </a:r>
              <a:r>
                <a:rPr lang="en-GB" dirty="0" err="1">
                  <a:solidFill>
                    <a:schemeClr val="tx1"/>
                  </a:solidFill>
                </a:rPr>
                <a:t>Innosuisse</a:t>
              </a:r>
              <a:r>
                <a:rPr lang="en-GB" dirty="0">
                  <a:solidFill>
                    <a:schemeClr val="tx1"/>
                  </a:solidFill>
                </a:rPr>
                <a:t>)</a:t>
              </a:r>
            </a:p>
          </p:txBody>
        </p:sp>
      </p:grpSp>
      <p:grpSp>
        <p:nvGrpSpPr>
          <p:cNvPr id="12" name="Group 11">
            <a:extLst>
              <a:ext uri="{FF2B5EF4-FFF2-40B4-BE49-F238E27FC236}">
                <a16:creationId xmlns:a16="http://schemas.microsoft.com/office/drawing/2014/main" id="{FB820DA6-7EFF-1591-7AA1-3C4886E43E58}"/>
              </a:ext>
            </a:extLst>
          </p:cNvPr>
          <p:cNvGrpSpPr/>
          <p:nvPr/>
        </p:nvGrpSpPr>
        <p:grpSpPr>
          <a:xfrm>
            <a:off x="7975600" y="1303867"/>
            <a:ext cx="4148664" cy="5317066"/>
            <a:chOff x="816505" y="1354667"/>
            <a:chExt cx="3535362" cy="5317066"/>
          </a:xfrm>
        </p:grpSpPr>
        <p:sp>
          <p:nvSpPr>
            <p:cNvPr id="13" name="Round Same-side Corner of Rectangle 12">
              <a:extLst>
                <a:ext uri="{FF2B5EF4-FFF2-40B4-BE49-F238E27FC236}">
                  <a16:creationId xmlns:a16="http://schemas.microsoft.com/office/drawing/2014/main" id="{BE18CDBC-3235-31E5-1B86-5AEBEE4F33AD}"/>
                </a:ext>
              </a:extLst>
            </p:cNvPr>
            <p:cNvSpPr/>
            <p:nvPr/>
          </p:nvSpPr>
          <p:spPr>
            <a:xfrm>
              <a:off x="816505" y="1354667"/>
              <a:ext cx="3535362" cy="1032933"/>
            </a:xfrm>
            <a:prstGeom prst="round2SameRect">
              <a:avLst>
                <a:gd name="adj1" fmla="val 50000"/>
                <a:gd name="adj2" fmla="val 0"/>
              </a:avLst>
            </a:prstGeom>
            <a:solidFill>
              <a:schemeClr val="accent2"/>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t>Remaining gaps</a:t>
              </a:r>
            </a:p>
          </p:txBody>
        </p:sp>
        <p:sp>
          <p:nvSpPr>
            <p:cNvPr id="14" name="Rounded Rectangle 13">
              <a:extLst>
                <a:ext uri="{FF2B5EF4-FFF2-40B4-BE49-F238E27FC236}">
                  <a16:creationId xmlns:a16="http://schemas.microsoft.com/office/drawing/2014/main" id="{3A85BE77-3B1D-AA36-370E-845629134730}"/>
                </a:ext>
              </a:extLst>
            </p:cNvPr>
            <p:cNvSpPr/>
            <p:nvPr/>
          </p:nvSpPr>
          <p:spPr>
            <a:xfrm>
              <a:off x="816505" y="1354667"/>
              <a:ext cx="3535362" cy="5317066"/>
            </a:xfrm>
            <a:prstGeom prst="roundRect">
              <a:avLst>
                <a:gd name="adj" fmla="val 12613"/>
              </a:avLst>
            </a:prstGeom>
            <a:noFill/>
            <a:ln w="254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285750" indent="-285750">
                <a:spcAft>
                  <a:spcPts val="900"/>
                </a:spcAft>
                <a:buFont typeface="Arial" panose="020B0604020202020204" pitchFamily="34" charset="0"/>
                <a:buChar char="•"/>
              </a:pPr>
              <a:r>
                <a:rPr lang="en-GB" b="1" dirty="0">
                  <a:solidFill>
                    <a:schemeClr val="tx1"/>
                  </a:solidFill>
                </a:rPr>
                <a:t>P&amp;D funding discontinued</a:t>
              </a:r>
              <a:r>
                <a:rPr lang="en-GB" dirty="0">
                  <a:solidFill>
                    <a:schemeClr val="tx1"/>
                  </a:solidFill>
                </a:rPr>
                <a:t> following austerity measures</a:t>
              </a:r>
            </a:p>
            <a:p>
              <a:pPr marL="285750" indent="-285750">
                <a:spcAft>
                  <a:spcPts val="900"/>
                </a:spcAft>
                <a:buFont typeface="Arial" panose="020B0604020202020204" pitchFamily="34" charset="0"/>
                <a:buChar char="•"/>
              </a:pPr>
              <a:r>
                <a:rPr lang="en-GB" dirty="0">
                  <a:solidFill>
                    <a:schemeClr val="tx1"/>
                  </a:solidFill>
                </a:rPr>
                <a:t>Support limited in </a:t>
              </a:r>
              <a:r>
                <a:rPr lang="en-GB" b="1" dirty="0">
                  <a:solidFill>
                    <a:schemeClr val="tx1"/>
                  </a:solidFill>
                </a:rPr>
                <a:t>scope and duration</a:t>
              </a:r>
              <a:r>
                <a:rPr lang="en-GB" dirty="0">
                  <a:solidFill>
                    <a:schemeClr val="tx1"/>
                  </a:solidFill>
                </a:rPr>
                <a:t>, and partly </a:t>
              </a:r>
              <a:r>
                <a:rPr lang="en-GB" b="1" dirty="0">
                  <a:solidFill>
                    <a:schemeClr val="tx1"/>
                  </a:solidFill>
                </a:rPr>
                <a:t>hard to access</a:t>
              </a:r>
            </a:p>
            <a:p>
              <a:pPr marL="285750" indent="-285750">
                <a:spcAft>
                  <a:spcPts val="900"/>
                </a:spcAft>
                <a:buFont typeface="Arial" panose="020B0604020202020204" pitchFamily="34" charset="0"/>
                <a:buChar char="•"/>
              </a:pPr>
              <a:r>
                <a:rPr lang="en-GB" dirty="0">
                  <a:solidFill>
                    <a:schemeClr val="tx1"/>
                  </a:solidFill>
                </a:rPr>
                <a:t>High investment cost barrier for commercial operation unsolved</a:t>
              </a:r>
            </a:p>
            <a:p>
              <a:pPr>
                <a:spcAft>
                  <a:spcPts val="900"/>
                </a:spcAft>
              </a:pPr>
              <a:endParaRPr lang="en-GB" dirty="0">
                <a:solidFill>
                  <a:schemeClr val="tx1"/>
                </a:solidFill>
              </a:endParaRPr>
            </a:p>
          </p:txBody>
        </p:sp>
      </p:grpSp>
    </p:spTree>
    <p:extLst>
      <p:ext uri="{BB962C8B-B14F-4D97-AF65-F5344CB8AC3E}">
        <p14:creationId xmlns:p14="http://schemas.microsoft.com/office/powerpoint/2010/main" val="7580524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3D4F8-6532-E704-3A29-C689ED973276}"/>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79D2DCF0-CEFB-A49F-4724-AD9044FC7239}"/>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95" imgH="396" progId="TCLayout.ActiveDocument.1">
                  <p:embed/>
                </p:oleObj>
              </mc:Choice>
              <mc:Fallback>
                <p:oleObj name="think-cell Folie" r:id="rId4" imgW="395" imgH="396" progId="TCLayout.ActiveDocument.1">
                  <p:embed/>
                  <p:pic>
                    <p:nvPicPr>
                      <p:cNvPr id="4" name="think-cell data - do not delete" hidden="1">
                        <a:extLst>
                          <a:ext uri="{FF2B5EF4-FFF2-40B4-BE49-F238E27FC236}">
                            <a16:creationId xmlns:a16="http://schemas.microsoft.com/office/drawing/2014/main" id="{79D2DCF0-CEFB-A49F-4724-AD9044FC723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8C66C8D-026C-43C9-76BD-6FFD642248E8}"/>
              </a:ext>
            </a:extLst>
          </p:cNvPr>
          <p:cNvSpPr>
            <a:spLocks noGrp="1"/>
          </p:cNvSpPr>
          <p:nvPr>
            <p:ph type="ctrTitle"/>
          </p:nvPr>
        </p:nvSpPr>
        <p:spPr/>
        <p:txBody>
          <a:bodyPr vert="horz" rIns="91440"/>
          <a:lstStyle/>
          <a:p>
            <a:r>
              <a:rPr lang="en-US" sz="3200" b="1" dirty="0">
                <a:latin typeface="Arial" panose="020B0604020202020204" pitchFamily="34" charset="0"/>
                <a:cs typeface="Arial" panose="020B0604020202020204" pitchFamily="34" charset="0"/>
              </a:rPr>
              <a:t>Coordination failures</a:t>
            </a:r>
            <a:endParaRPr lang="de-CH" sz="3200" b="1" dirty="0">
              <a:latin typeface="Arial" panose="020B0604020202020204" pitchFamily="34" charset="0"/>
              <a:cs typeface="Arial" panose="020B0604020202020204" pitchFamily="34" charset="0"/>
            </a:endParaRPr>
          </a:p>
        </p:txBody>
      </p:sp>
      <p:grpSp>
        <p:nvGrpSpPr>
          <p:cNvPr id="5" name="Group 4">
            <a:extLst>
              <a:ext uri="{FF2B5EF4-FFF2-40B4-BE49-F238E27FC236}">
                <a16:creationId xmlns:a16="http://schemas.microsoft.com/office/drawing/2014/main" id="{C73DD3DC-C10A-696C-D952-E13C49CDE9E0}"/>
              </a:ext>
            </a:extLst>
          </p:cNvPr>
          <p:cNvGrpSpPr/>
          <p:nvPr/>
        </p:nvGrpSpPr>
        <p:grpSpPr>
          <a:xfrm>
            <a:off x="67736" y="1303867"/>
            <a:ext cx="3860797" cy="5317066"/>
            <a:chOff x="816505" y="1354667"/>
            <a:chExt cx="3535362" cy="5317066"/>
          </a:xfrm>
        </p:grpSpPr>
        <p:sp>
          <p:nvSpPr>
            <p:cNvPr id="6" name="Round Same-side Corner of Rectangle 5">
              <a:extLst>
                <a:ext uri="{FF2B5EF4-FFF2-40B4-BE49-F238E27FC236}">
                  <a16:creationId xmlns:a16="http://schemas.microsoft.com/office/drawing/2014/main" id="{F772A582-5624-BC64-142B-B77499327728}"/>
                </a:ext>
              </a:extLst>
            </p:cNvPr>
            <p:cNvSpPr/>
            <p:nvPr/>
          </p:nvSpPr>
          <p:spPr>
            <a:xfrm>
              <a:off x="816505" y="1354667"/>
              <a:ext cx="3535362" cy="1032933"/>
            </a:xfrm>
            <a:prstGeom prst="round2SameRect">
              <a:avLst>
                <a:gd name="adj1" fmla="val 50000"/>
                <a:gd name="adj2" fmla="val 0"/>
              </a:avLst>
            </a:prstGeom>
            <a:solidFill>
              <a:schemeClr val="accent6"/>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t>The problem</a:t>
              </a:r>
            </a:p>
          </p:txBody>
        </p:sp>
        <p:sp>
          <p:nvSpPr>
            <p:cNvPr id="8" name="Rounded Rectangle 7">
              <a:extLst>
                <a:ext uri="{FF2B5EF4-FFF2-40B4-BE49-F238E27FC236}">
                  <a16:creationId xmlns:a16="http://schemas.microsoft.com/office/drawing/2014/main" id="{9832D959-6F21-9EAA-E0C5-D8B3D8ECEAC2}"/>
                </a:ext>
              </a:extLst>
            </p:cNvPr>
            <p:cNvSpPr/>
            <p:nvPr/>
          </p:nvSpPr>
          <p:spPr>
            <a:xfrm>
              <a:off x="816505" y="1354667"/>
              <a:ext cx="3535362" cy="5317066"/>
            </a:xfrm>
            <a:prstGeom prst="roundRect">
              <a:avLst>
                <a:gd name="adj" fmla="val 12744"/>
              </a:avLst>
            </a:prstGeom>
            <a:noFill/>
            <a:ln w="254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285750" indent="-285750">
                <a:spcAft>
                  <a:spcPts val="900"/>
                </a:spcAft>
                <a:buFont typeface="Arial" panose="020B0604020202020204" pitchFamily="34" charset="0"/>
                <a:buChar char="•"/>
              </a:pPr>
              <a:endParaRPr lang="en-GB" dirty="0">
                <a:solidFill>
                  <a:schemeClr val="tx1"/>
                </a:solidFill>
              </a:endParaRPr>
            </a:p>
            <a:p>
              <a:pPr marL="285750" indent="-285750">
                <a:spcAft>
                  <a:spcPts val="900"/>
                </a:spcAft>
                <a:buFont typeface="Arial" panose="020B0604020202020204" pitchFamily="34" charset="0"/>
                <a:buChar char="•"/>
              </a:pPr>
              <a:endParaRPr lang="en-GB" dirty="0">
                <a:solidFill>
                  <a:schemeClr val="tx1"/>
                </a:solidFill>
              </a:endParaRPr>
            </a:p>
            <a:p>
              <a:pPr marL="285750" indent="-285750">
                <a:spcAft>
                  <a:spcPts val="900"/>
                </a:spcAft>
                <a:buFont typeface="Arial" panose="020B0604020202020204" pitchFamily="34" charset="0"/>
                <a:buChar char="•"/>
              </a:pPr>
              <a:r>
                <a:rPr lang="en-GB" dirty="0">
                  <a:solidFill>
                    <a:schemeClr val="tx1"/>
                  </a:solidFill>
                </a:rPr>
                <a:t>e-SAF producers need long-term offtake certainty to raise capital</a:t>
              </a:r>
            </a:p>
            <a:p>
              <a:pPr marL="285750" indent="-285750">
                <a:spcAft>
                  <a:spcPts val="900"/>
                </a:spcAft>
                <a:buFont typeface="Arial" panose="020B0604020202020204" pitchFamily="34" charset="0"/>
                <a:buChar char="•"/>
              </a:pPr>
              <a:r>
                <a:rPr lang="en-GB" dirty="0" err="1">
                  <a:solidFill>
                    <a:schemeClr val="tx1"/>
                  </a:solidFill>
                </a:rPr>
                <a:t>Offtakers</a:t>
              </a:r>
              <a:r>
                <a:rPr lang="en-GB" dirty="0">
                  <a:solidFill>
                    <a:schemeClr val="tx1"/>
                  </a:solidFill>
                </a:rPr>
                <a:t> reluctant at current prices; used to a spot market </a:t>
              </a:r>
            </a:p>
            <a:p>
              <a:pPr marL="285750" indent="-285750">
                <a:spcAft>
                  <a:spcPts val="900"/>
                </a:spcAft>
                <a:buFont typeface="Arial" panose="020B0604020202020204" pitchFamily="34" charset="0"/>
                <a:buChar char="•"/>
              </a:pPr>
              <a:r>
                <a:rPr lang="en-GB" dirty="0">
                  <a:solidFill>
                    <a:schemeClr val="tx1"/>
                  </a:solidFill>
                </a:rPr>
                <a:t>Industry waits for regulation to improve (more support) or weaken (relax mandates)</a:t>
              </a:r>
            </a:p>
            <a:p>
              <a:pPr marL="285750" indent="-285750">
                <a:spcAft>
                  <a:spcPts val="900"/>
                </a:spcAft>
                <a:buFont typeface="Arial" panose="020B0604020202020204" pitchFamily="34" charset="0"/>
                <a:buChar char="•"/>
              </a:pPr>
              <a:r>
                <a:rPr lang="en-GB" dirty="0">
                  <a:solidFill>
                    <a:schemeClr val="tx1"/>
                  </a:solidFill>
                </a:rPr>
                <a:t>Projects fail to materialize</a:t>
              </a:r>
            </a:p>
            <a:p>
              <a:pPr marL="285750" indent="-285750">
                <a:spcAft>
                  <a:spcPts val="900"/>
                </a:spcAft>
                <a:buFont typeface="Arial" panose="020B0604020202020204" pitchFamily="34" charset="0"/>
                <a:buChar char="•"/>
              </a:pPr>
              <a:r>
                <a:rPr lang="en-GB" b="1" dirty="0">
                  <a:solidFill>
                    <a:schemeClr val="tx1"/>
                  </a:solidFill>
                  <a:sym typeface="Wingdings" pitchFamily="2" charset="2"/>
                </a:rPr>
                <a:t> </a:t>
              </a:r>
              <a:r>
                <a:rPr lang="en-GB" b="1" dirty="0">
                  <a:solidFill>
                    <a:schemeClr val="tx1"/>
                  </a:solidFill>
                </a:rPr>
                <a:t>Failures deter potential investors further</a:t>
              </a:r>
              <a:r>
                <a:rPr lang="en-GB" dirty="0">
                  <a:solidFill>
                    <a:schemeClr val="tx1"/>
                  </a:solidFill>
                </a:rPr>
                <a:t> (</a:t>
              </a:r>
              <a:r>
                <a:rPr lang="en-GB" dirty="0">
                  <a:solidFill>
                    <a:schemeClr val="tx1"/>
                  </a:solidFill>
                  <a:sym typeface="Wingdings" pitchFamily="2" charset="2"/>
                </a:rPr>
                <a:t>vicious circle)</a:t>
              </a:r>
              <a:endParaRPr lang="en-GB" dirty="0">
                <a:solidFill>
                  <a:schemeClr val="tx1"/>
                </a:solidFill>
              </a:endParaRPr>
            </a:p>
          </p:txBody>
        </p:sp>
      </p:grpSp>
      <p:grpSp>
        <p:nvGrpSpPr>
          <p:cNvPr id="9" name="Group 8">
            <a:extLst>
              <a:ext uri="{FF2B5EF4-FFF2-40B4-BE49-F238E27FC236}">
                <a16:creationId xmlns:a16="http://schemas.microsoft.com/office/drawing/2014/main" id="{2BB2F67B-DEEA-69A7-022C-58930A6ABC11}"/>
              </a:ext>
            </a:extLst>
          </p:cNvPr>
          <p:cNvGrpSpPr/>
          <p:nvPr/>
        </p:nvGrpSpPr>
        <p:grpSpPr>
          <a:xfrm>
            <a:off x="3949094" y="1303867"/>
            <a:ext cx="4009573" cy="5317066"/>
            <a:chOff x="816505" y="1354667"/>
            <a:chExt cx="3535362" cy="5317066"/>
          </a:xfrm>
        </p:grpSpPr>
        <p:sp>
          <p:nvSpPr>
            <p:cNvPr id="10" name="Round Same-side Corner of Rectangle 9">
              <a:extLst>
                <a:ext uri="{FF2B5EF4-FFF2-40B4-BE49-F238E27FC236}">
                  <a16:creationId xmlns:a16="http://schemas.microsoft.com/office/drawing/2014/main" id="{C0D011B6-BA88-1193-3A23-C6070843D4A5}"/>
                </a:ext>
              </a:extLst>
            </p:cNvPr>
            <p:cNvSpPr/>
            <p:nvPr/>
          </p:nvSpPr>
          <p:spPr>
            <a:xfrm>
              <a:off x="816505" y="1354667"/>
              <a:ext cx="3535362" cy="1032933"/>
            </a:xfrm>
            <a:prstGeom prst="round2SameRect">
              <a:avLst>
                <a:gd name="adj1" fmla="val 50000"/>
                <a:gd name="adj2" fmla="val 0"/>
              </a:avLst>
            </a:prstGeom>
            <a:solidFill>
              <a:schemeClr val="accent6"/>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t>The policy response</a:t>
              </a:r>
            </a:p>
          </p:txBody>
        </p:sp>
        <p:sp>
          <p:nvSpPr>
            <p:cNvPr id="11" name="Rounded Rectangle 10">
              <a:extLst>
                <a:ext uri="{FF2B5EF4-FFF2-40B4-BE49-F238E27FC236}">
                  <a16:creationId xmlns:a16="http://schemas.microsoft.com/office/drawing/2014/main" id="{3FA59DE9-F68A-1777-BEDB-8FE5E0F6EE49}"/>
                </a:ext>
              </a:extLst>
            </p:cNvPr>
            <p:cNvSpPr/>
            <p:nvPr/>
          </p:nvSpPr>
          <p:spPr>
            <a:xfrm>
              <a:off x="816505" y="1354667"/>
              <a:ext cx="3535362" cy="5317066"/>
            </a:xfrm>
            <a:prstGeom prst="roundRect">
              <a:avLst>
                <a:gd name="adj" fmla="val 13291"/>
              </a:avLst>
            </a:prstGeom>
            <a:noFill/>
            <a:ln w="254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285750" indent="-285750">
                <a:spcAft>
                  <a:spcPts val="900"/>
                </a:spcAft>
                <a:buFont typeface="Arial" panose="020B0604020202020204" pitchFamily="34" charset="0"/>
                <a:buChar char="•"/>
              </a:pPr>
              <a:endParaRPr lang="en-GB" dirty="0">
                <a:solidFill>
                  <a:schemeClr val="tx1"/>
                </a:solidFill>
              </a:endParaRPr>
            </a:p>
            <a:p>
              <a:pPr marL="285750" indent="-285750">
                <a:spcAft>
                  <a:spcPts val="900"/>
                </a:spcAft>
                <a:buFont typeface="Arial" panose="020B0604020202020204" pitchFamily="34" charset="0"/>
                <a:buChar char="•"/>
              </a:pPr>
              <a:r>
                <a:rPr lang="en-GB" b="1" dirty="0">
                  <a:solidFill>
                    <a:schemeClr val="tx1"/>
                  </a:solidFill>
                </a:rPr>
                <a:t>Strong demand signal</a:t>
              </a:r>
              <a:r>
                <a:rPr lang="en-GB" dirty="0">
                  <a:solidFill>
                    <a:schemeClr val="tx1"/>
                  </a:solidFill>
                </a:rPr>
                <a:t>: blending quotas with high penalties</a:t>
              </a:r>
            </a:p>
            <a:p>
              <a:pPr marL="285750" indent="-285750">
                <a:spcAft>
                  <a:spcPts val="900"/>
                </a:spcAft>
                <a:buFont typeface="Arial" panose="020B0604020202020204" pitchFamily="34" charset="0"/>
                <a:buChar char="•"/>
              </a:pPr>
              <a:r>
                <a:rPr lang="en-GB" dirty="0">
                  <a:solidFill>
                    <a:schemeClr val="tx1"/>
                  </a:solidFill>
                </a:rPr>
                <a:t>Repeated </a:t>
              </a:r>
              <a:r>
                <a:rPr lang="en-GB" b="1" dirty="0">
                  <a:solidFill>
                    <a:schemeClr val="tx1"/>
                  </a:solidFill>
                </a:rPr>
                <a:t>signalling</a:t>
              </a:r>
              <a:r>
                <a:rPr lang="en-GB" dirty="0">
                  <a:solidFill>
                    <a:schemeClr val="tx1"/>
                  </a:solidFill>
                </a:rPr>
                <a:t> that quotas will not be weakened</a:t>
              </a:r>
            </a:p>
            <a:p>
              <a:pPr marL="285750" indent="-285750">
                <a:spcAft>
                  <a:spcPts val="900"/>
                </a:spcAft>
                <a:buFont typeface="Arial" panose="020B0604020202020204" pitchFamily="34" charset="0"/>
                <a:buChar char="•"/>
              </a:pPr>
              <a:r>
                <a:rPr lang="en-GB" dirty="0">
                  <a:solidFill>
                    <a:schemeClr val="tx1"/>
                  </a:solidFill>
                </a:rPr>
                <a:t>Financial support, particularly the </a:t>
              </a:r>
              <a:r>
                <a:rPr lang="en-GB" b="1" dirty="0">
                  <a:solidFill>
                    <a:schemeClr val="tx1"/>
                  </a:solidFill>
                </a:rPr>
                <a:t>loan guarantees</a:t>
              </a:r>
              <a:r>
                <a:rPr lang="en-GB" dirty="0">
                  <a:solidFill>
                    <a:schemeClr val="tx1"/>
                  </a:solidFill>
                </a:rPr>
                <a:t> (Aviation and Climate programme)</a:t>
              </a:r>
            </a:p>
            <a:p>
              <a:pPr marL="285750" indent="-285750">
                <a:spcAft>
                  <a:spcPts val="900"/>
                </a:spcAft>
                <a:buFont typeface="Arial" panose="020B0604020202020204" pitchFamily="34" charset="0"/>
                <a:buChar char="•"/>
              </a:pPr>
              <a:r>
                <a:rPr lang="en-GB" b="1" dirty="0">
                  <a:solidFill>
                    <a:schemeClr val="tx1"/>
                  </a:solidFill>
                </a:rPr>
                <a:t>SAF allowances</a:t>
              </a:r>
              <a:r>
                <a:rPr lang="en-GB" dirty="0">
                  <a:solidFill>
                    <a:schemeClr val="tx1"/>
                  </a:solidFill>
                </a:rPr>
                <a:t> reduce the price gap of SAF for airlines</a:t>
              </a:r>
            </a:p>
          </p:txBody>
        </p:sp>
      </p:grpSp>
      <p:grpSp>
        <p:nvGrpSpPr>
          <p:cNvPr id="12" name="Group 11">
            <a:extLst>
              <a:ext uri="{FF2B5EF4-FFF2-40B4-BE49-F238E27FC236}">
                <a16:creationId xmlns:a16="http://schemas.microsoft.com/office/drawing/2014/main" id="{7D3544B2-BA1B-6E7A-528A-919ECAB83070}"/>
              </a:ext>
            </a:extLst>
          </p:cNvPr>
          <p:cNvGrpSpPr/>
          <p:nvPr/>
        </p:nvGrpSpPr>
        <p:grpSpPr>
          <a:xfrm>
            <a:off x="7975600" y="1303867"/>
            <a:ext cx="4148664" cy="5317066"/>
            <a:chOff x="816505" y="1354667"/>
            <a:chExt cx="3535362" cy="5317066"/>
          </a:xfrm>
        </p:grpSpPr>
        <p:sp>
          <p:nvSpPr>
            <p:cNvPr id="13" name="Round Same-side Corner of Rectangle 12">
              <a:extLst>
                <a:ext uri="{FF2B5EF4-FFF2-40B4-BE49-F238E27FC236}">
                  <a16:creationId xmlns:a16="http://schemas.microsoft.com/office/drawing/2014/main" id="{EFBD8A9E-C5E1-62EA-7515-DE322F70BFAC}"/>
                </a:ext>
              </a:extLst>
            </p:cNvPr>
            <p:cNvSpPr/>
            <p:nvPr/>
          </p:nvSpPr>
          <p:spPr>
            <a:xfrm>
              <a:off x="816505" y="1354667"/>
              <a:ext cx="3535362" cy="1032933"/>
            </a:xfrm>
            <a:prstGeom prst="round2SameRect">
              <a:avLst>
                <a:gd name="adj1" fmla="val 50000"/>
                <a:gd name="adj2" fmla="val 0"/>
              </a:avLst>
            </a:prstGeom>
            <a:solidFill>
              <a:schemeClr val="accent6"/>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t>Remaining gaps</a:t>
              </a:r>
            </a:p>
          </p:txBody>
        </p:sp>
        <p:sp>
          <p:nvSpPr>
            <p:cNvPr id="14" name="Rounded Rectangle 13">
              <a:extLst>
                <a:ext uri="{FF2B5EF4-FFF2-40B4-BE49-F238E27FC236}">
                  <a16:creationId xmlns:a16="http://schemas.microsoft.com/office/drawing/2014/main" id="{F3C38701-EF4E-6833-009B-B9052A73BADD}"/>
                </a:ext>
              </a:extLst>
            </p:cNvPr>
            <p:cNvSpPr/>
            <p:nvPr/>
          </p:nvSpPr>
          <p:spPr>
            <a:xfrm>
              <a:off x="816505" y="1354667"/>
              <a:ext cx="3535362" cy="5317066"/>
            </a:xfrm>
            <a:prstGeom prst="roundRect">
              <a:avLst>
                <a:gd name="adj" fmla="val 12613"/>
              </a:avLst>
            </a:prstGeom>
            <a:noFill/>
            <a:ln w="254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285750" indent="-285750">
                <a:spcAft>
                  <a:spcPts val="900"/>
                </a:spcAft>
                <a:buFont typeface="Arial" panose="020B0604020202020204" pitchFamily="34" charset="0"/>
                <a:buChar char="•"/>
              </a:pPr>
              <a:endParaRPr lang="en-GB" dirty="0">
                <a:solidFill>
                  <a:schemeClr val="tx1"/>
                </a:solidFill>
              </a:endParaRPr>
            </a:p>
            <a:p>
              <a:pPr marL="285750" indent="-285750">
                <a:spcAft>
                  <a:spcPts val="900"/>
                </a:spcAft>
                <a:buFont typeface="Arial" panose="020B0604020202020204" pitchFamily="34" charset="0"/>
                <a:buChar char="•"/>
              </a:pPr>
              <a:endParaRPr lang="en-GB" dirty="0">
                <a:solidFill>
                  <a:schemeClr val="tx1"/>
                </a:solidFill>
              </a:endParaRPr>
            </a:p>
            <a:p>
              <a:pPr marL="285750" indent="-285750">
                <a:spcAft>
                  <a:spcPts val="900"/>
                </a:spcAft>
                <a:buFont typeface="Arial" panose="020B0604020202020204" pitchFamily="34" charset="0"/>
                <a:buChar char="•"/>
              </a:pPr>
              <a:r>
                <a:rPr lang="en-GB" dirty="0">
                  <a:solidFill>
                    <a:schemeClr val="tx1"/>
                  </a:solidFill>
                </a:rPr>
                <a:t>Planned </a:t>
              </a:r>
              <a:r>
                <a:rPr lang="en-GB" b="1" dirty="0">
                  <a:solidFill>
                    <a:schemeClr val="tx1"/>
                  </a:solidFill>
                </a:rPr>
                <a:t>2027 review</a:t>
              </a:r>
              <a:r>
                <a:rPr lang="en-GB" dirty="0">
                  <a:solidFill>
                    <a:schemeClr val="tx1"/>
                  </a:solidFill>
                </a:rPr>
                <a:t> of </a:t>
              </a:r>
              <a:r>
                <a:rPr lang="en-GB" dirty="0" err="1">
                  <a:solidFill>
                    <a:schemeClr val="tx1"/>
                  </a:solidFill>
                </a:rPr>
                <a:t>ReFuelEU</a:t>
              </a:r>
              <a:r>
                <a:rPr lang="en-GB" dirty="0">
                  <a:solidFill>
                    <a:schemeClr val="tx1"/>
                  </a:solidFill>
                </a:rPr>
                <a:t> Aviation weakens demand signal</a:t>
              </a:r>
            </a:p>
            <a:p>
              <a:pPr marL="285750" indent="-285750">
                <a:spcAft>
                  <a:spcPts val="900"/>
                </a:spcAft>
                <a:buFont typeface="Arial" panose="020B0604020202020204" pitchFamily="34" charset="0"/>
                <a:buChar char="•"/>
              </a:pPr>
              <a:r>
                <a:rPr lang="en-GB" b="1" dirty="0">
                  <a:solidFill>
                    <a:schemeClr val="tx1"/>
                  </a:solidFill>
                </a:rPr>
                <a:t>Petroleum industry</a:t>
              </a:r>
              <a:r>
                <a:rPr lang="en-GB" dirty="0">
                  <a:solidFill>
                    <a:schemeClr val="tx1"/>
                  </a:solidFill>
                </a:rPr>
                <a:t> not investing in SAF production </a:t>
              </a:r>
            </a:p>
            <a:p>
              <a:pPr marL="285750" indent="-285750">
                <a:spcAft>
                  <a:spcPts val="900"/>
                </a:spcAft>
                <a:buFont typeface="Arial" panose="020B0604020202020204" pitchFamily="34" charset="0"/>
                <a:buChar char="•"/>
              </a:pPr>
              <a:r>
                <a:rPr lang="en-GB" b="1" dirty="0">
                  <a:solidFill>
                    <a:schemeClr val="tx1"/>
                  </a:solidFill>
                </a:rPr>
                <a:t>Financial support limited</a:t>
              </a:r>
              <a:r>
                <a:rPr lang="en-GB" dirty="0">
                  <a:solidFill>
                    <a:schemeClr val="tx1"/>
                  </a:solidFill>
                </a:rPr>
                <a:t>; mostly for pre-investment studies</a:t>
              </a:r>
            </a:p>
            <a:p>
              <a:pPr marL="285750" indent="-285750">
                <a:spcAft>
                  <a:spcPts val="900"/>
                </a:spcAft>
                <a:buFont typeface="Arial" panose="020B0604020202020204" pitchFamily="34" charset="0"/>
                <a:buChar char="•"/>
              </a:pPr>
              <a:r>
                <a:rPr lang="en-GB" b="1" dirty="0">
                  <a:solidFill>
                    <a:schemeClr val="tx1"/>
                  </a:solidFill>
                </a:rPr>
                <a:t>SAF allowances</a:t>
              </a:r>
              <a:r>
                <a:rPr lang="en-GB" dirty="0">
                  <a:solidFill>
                    <a:schemeClr val="tx1"/>
                  </a:solidFill>
                </a:rPr>
                <a:t> only for ETS flights, so far only until 2030</a:t>
              </a:r>
            </a:p>
            <a:p>
              <a:pPr>
                <a:spcAft>
                  <a:spcPts val="900"/>
                </a:spcAft>
              </a:pPr>
              <a:br>
                <a:rPr lang="en-GB" dirty="0">
                  <a:solidFill>
                    <a:schemeClr val="tx1"/>
                  </a:solidFill>
                </a:rPr>
              </a:br>
              <a:endParaRPr lang="en-GB" dirty="0">
                <a:solidFill>
                  <a:schemeClr val="tx1"/>
                </a:solidFill>
              </a:endParaRPr>
            </a:p>
          </p:txBody>
        </p:sp>
      </p:grpSp>
    </p:spTree>
    <p:extLst>
      <p:ext uri="{BB962C8B-B14F-4D97-AF65-F5344CB8AC3E}">
        <p14:creationId xmlns:p14="http://schemas.microsoft.com/office/powerpoint/2010/main" val="16718032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E1C05-E4F9-BBA2-ED46-517CA5642558}"/>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7B28B764-DA01-2606-A18D-7DBB8FB58A4D}"/>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95" imgH="396" progId="TCLayout.ActiveDocument.1">
                  <p:embed/>
                </p:oleObj>
              </mc:Choice>
              <mc:Fallback>
                <p:oleObj name="think-cell Folie" r:id="rId4" imgW="395" imgH="396" progId="TCLayout.ActiveDocument.1">
                  <p:embed/>
                  <p:pic>
                    <p:nvPicPr>
                      <p:cNvPr id="4" name="think-cell data - do not delete" hidden="1">
                        <a:extLst>
                          <a:ext uri="{FF2B5EF4-FFF2-40B4-BE49-F238E27FC236}">
                            <a16:creationId xmlns:a16="http://schemas.microsoft.com/office/drawing/2014/main" id="{7B28B764-DA01-2606-A18D-7DBB8FB58A4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23059E0-9D86-88B8-9109-B20A0FA5F97D}"/>
              </a:ext>
            </a:extLst>
          </p:cNvPr>
          <p:cNvSpPr>
            <a:spLocks noGrp="1"/>
          </p:cNvSpPr>
          <p:nvPr>
            <p:ph type="ctrTitle"/>
          </p:nvPr>
        </p:nvSpPr>
        <p:spPr/>
        <p:txBody>
          <a:bodyPr vert="horz" rIns="91440"/>
          <a:lstStyle/>
          <a:p>
            <a:r>
              <a:rPr lang="en-US" sz="3200" b="1" dirty="0">
                <a:latin typeface="Arial" panose="020B0604020202020204" pitchFamily="34" charset="0"/>
                <a:cs typeface="Arial" panose="020B0604020202020204" pitchFamily="34" charset="0"/>
              </a:rPr>
              <a:t>Information asymmetries</a:t>
            </a:r>
            <a:endParaRPr lang="de-CH" sz="3200" b="1" dirty="0">
              <a:latin typeface="Arial" panose="020B0604020202020204" pitchFamily="34" charset="0"/>
              <a:cs typeface="Arial" panose="020B0604020202020204" pitchFamily="34" charset="0"/>
            </a:endParaRPr>
          </a:p>
        </p:txBody>
      </p:sp>
      <p:grpSp>
        <p:nvGrpSpPr>
          <p:cNvPr id="5" name="Group 4">
            <a:extLst>
              <a:ext uri="{FF2B5EF4-FFF2-40B4-BE49-F238E27FC236}">
                <a16:creationId xmlns:a16="http://schemas.microsoft.com/office/drawing/2014/main" id="{BCFB735C-04B4-2D0E-322E-85BAFCC1A0F6}"/>
              </a:ext>
            </a:extLst>
          </p:cNvPr>
          <p:cNvGrpSpPr/>
          <p:nvPr/>
        </p:nvGrpSpPr>
        <p:grpSpPr>
          <a:xfrm>
            <a:off x="67736" y="1303867"/>
            <a:ext cx="3860797" cy="5317066"/>
            <a:chOff x="816505" y="1354667"/>
            <a:chExt cx="3535362" cy="5317066"/>
          </a:xfrm>
        </p:grpSpPr>
        <p:sp>
          <p:nvSpPr>
            <p:cNvPr id="6" name="Round Same-side Corner of Rectangle 5">
              <a:extLst>
                <a:ext uri="{FF2B5EF4-FFF2-40B4-BE49-F238E27FC236}">
                  <a16:creationId xmlns:a16="http://schemas.microsoft.com/office/drawing/2014/main" id="{41B5FF46-249F-54D0-5387-778B73B45AF4}"/>
                </a:ext>
              </a:extLst>
            </p:cNvPr>
            <p:cNvSpPr/>
            <p:nvPr/>
          </p:nvSpPr>
          <p:spPr>
            <a:xfrm>
              <a:off x="816505" y="1354667"/>
              <a:ext cx="3535362" cy="1032933"/>
            </a:xfrm>
            <a:prstGeom prst="round2SameRect">
              <a:avLst>
                <a:gd name="adj1" fmla="val 50000"/>
                <a:gd name="adj2" fmla="val 0"/>
              </a:avLst>
            </a:prstGeom>
            <a:solidFill>
              <a:schemeClr val="accent1"/>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t>The problem</a:t>
              </a:r>
            </a:p>
          </p:txBody>
        </p:sp>
        <p:sp>
          <p:nvSpPr>
            <p:cNvPr id="8" name="Rounded Rectangle 7">
              <a:extLst>
                <a:ext uri="{FF2B5EF4-FFF2-40B4-BE49-F238E27FC236}">
                  <a16:creationId xmlns:a16="http://schemas.microsoft.com/office/drawing/2014/main" id="{9CFB050A-4B98-6144-6672-975DBBE6A76B}"/>
                </a:ext>
              </a:extLst>
            </p:cNvPr>
            <p:cNvSpPr/>
            <p:nvPr/>
          </p:nvSpPr>
          <p:spPr>
            <a:xfrm>
              <a:off x="816505" y="1354667"/>
              <a:ext cx="3535362" cy="5317066"/>
            </a:xfrm>
            <a:prstGeom prst="roundRect">
              <a:avLst>
                <a:gd name="adj" fmla="val 13508"/>
              </a:avLst>
            </a:prstGeom>
            <a:noFill/>
            <a:ln w="254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285750" indent="-285750">
                <a:spcAft>
                  <a:spcPts val="900"/>
                </a:spcAft>
                <a:buFont typeface="Arial" panose="020B0604020202020204" pitchFamily="34" charset="0"/>
                <a:buChar char="•"/>
              </a:pPr>
              <a:r>
                <a:rPr lang="en-GB" dirty="0">
                  <a:solidFill>
                    <a:schemeClr val="tx1"/>
                  </a:solidFill>
                </a:rPr>
                <a:t>Information imbalances across actors along the value chain</a:t>
              </a:r>
            </a:p>
            <a:p>
              <a:pPr marL="285750" indent="-285750">
                <a:spcAft>
                  <a:spcPts val="900"/>
                </a:spcAft>
                <a:buFont typeface="Arial" panose="020B0604020202020204" pitchFamily="34" charset="0"/>
                <a:buChar char="•"/>
              </a:pPr>
              <a:r>
                <a:rPr lang="en-GB" dirty="0">
                  <a:solidFill>
                    <a:schemeClr val="tx1"/>
                  </a:solidFill>
                </a:rPr>
                <a:t>On fuel sustainability, feedstock origin, certification systems</a:t>
              </a:r>
            </a:p>
            <a:p>
              <a:pPr marL="285750" indent="-285750">
                <a:spcAft>
                  <a:spcPts val="900"/>
                </a:spcAft>
                <a:buFont typeface="Arial" panose="020B0604020202020204" pitchFamily="34" charset="0"/>
                <a:buChar char="•"/>
              </a:pPr>
              <a:r>
                <a:rPr lang="en-GB" b="1" dirty="0">
                  <a:solidFill>
                    <a:schemeClr val="tx1"/>
                  </a:solidFill>
                  <a:sym typeface="Wingdings" pitchFamily="2" charset="2"/>
                </a:rPr>
                <a:t> </a:t>
              </a:r>
              <a:r>
                <a:rPr lang="en-GB" b="1" dirty="0">
                  <a:solidFill>
                    <a:schemeClr val="tx1"/>
                  </a:solidFill>
                </a:rPr>
                <a:t>May undermine confidence, increase greenwashing risk, hinder compliance</a:t>
              </a:r>
              <a:br>
                <a:rPr lang="en-GB" b="1" dirty="0">
                  <a:solidFill>
                    <a:schemeClr val="tx1"/>
                  </a:solidFill>
                </a:rPr>
              </a:br>
              <a:endParaRPr lang="en-GB" b="1" dirty="0">
                <a:solidFill>
                  <a:schemeClr val="tx1"/>
                </a:solidFill>
              </a:endParaRPr>
            </a:p>
          </p:txBody>
        </p:sp>
      </p:grpSp>
      <p:grpSp>
        <p:nvGrpSpPr>
          <p:cNvPr id="9" name="Group 8">
            <a:extLst>
              <a:ext uri="{FF2B5EF4-FFF2-40B4-BE49-F238E27FC236}">
                <a16:creationId xmlns:a16="http://schemas.microsoft.com/office/drawing/2014/main" id="{0C5F8E56-D481-335D-8D4F-FAE6BDAD964A}"/>
              </a:ext>
            </a:extLst>
          </p:cNvPr>
          <p:cNvGrpSpPr/>
          <p:nvPr/>
        </p:nvGrpSpPr>
        <p:grpSpPr>
          <a:xfrm>
            <a:off x="3949094" y="1303867"/>
            <a:ext cx="4009573" cy="5317066"/>
            <a:chOff x="816505" y="1354667"/>
            <a:chExt cx="3535362" cy="5317066"/>
          </a:xfrm>
        </p:grpSpPr>
        <p:sp>
          <p:nvSpPr>
            <p:cNvPr id="10" name="Round Same-side Corner of Rectangle 9">
              <a:extLst>
                <a:ext uri="{FF2B5EF4-FFF2-40B4-BE49-F238E27FC236}">
                  <a16:creationId xmlns:a16="http://schemas.microsoft.com/office/drawing/2014/main" id="{A710BAA3-BE5A-1F8C-12BF-07C2C7089C23}"/>
                </a:ext>
              </a:extLst>
            </p:cNvPr>
            <p:cNvSpPr/>
            <p:nvPr/>
          </p:nvSpPr>
          <p:spPr>
            <a:xfrm>
              <a:off x="816505" y="1354667"/>
              <a:ext cx="3535362" cy="1032933"/>
            </a:xfrm>
            <a:prstGeom prst="round2SameRect">
              <a:avLst>
                <a:gd name="adj1" fmla="val 50000"/>
                <a:gd name="adj2" fmla="val 0"/>
              </a:avLst>
            </a:prstGeom>
            <a:solidFill>
              <a:schemeClr val="accent1"/>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t>The policy response</a:t>
              </a:r>
            </a:p>
          </p:txBody>
        </p:sp>
        <p:sp>
          <p:nvSpPr>
            <p:cNvPr id="11" name="Rounded Rectangle 10">
              <a:extLst>
                <a:ext uri="{FF2B5EF4-FFF2-40B4-BE49-F238E27FC236}">
                  <a16:creationId xmlns:a16="http://schemas.microsoft.com/office/drawing/2014/main" id="{09146F76-EB2C-F094-9F6F-AC8368C374DF}"/>
                </a:ext>
              </a:extLst>
            </p:cNvPr>
            <p:cNvSpPr/>
            <p:nvPr/>
          </p:nvSpPr>
          <p:spPr>
            <a:xfrm>
              <a:off x="816505" y="1354667"/>
              <a:ext cx="3535362" cy="5317066"/>
            </a:xfrm>
            <a:prstGeom prst="roundRect">
              <a:avLst>
                <a:gd name="adj" fmla="val 12801"/>
              </a:avLst>
            </a:prstGeom>
            <a:noFill/>
            <a:ln w="254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285750" indent="-285750">
                <a:spcAft>
                  <a:spcPts val="900"/>
                </a:spcAft>
                <a:buFont typeface="Arial" panose="020B0604020202020204" pitchFamily="34" charset="0"/>
                <a:buChar char="•"/>
              </a:pPr>
              <a:r>
                <a:rPr lang="en-GB" b="1" dirty="0">
                  <a:solidFill>
                    <a:schemeClr val="tx1"/>
                  </a:solidFill>
                </a:rPr>
                <a:t>Quality requirements</a:t>
              </a:r>
              <a:r>
                <a:rPr lang="en-GB" dirty="0">
                  <a:solidFill>
                    <a:schemeClr val="tx1"/>
                  </a:solidFill>
                </a:rPr>
                <a:t> for (e-)SAF and feedstocks </a:t>
              </a:r>
              <a:r>
                <a:rPr lang="en-GB" b="1" dirty="0">
                  <a:solidFill>
                    <a:schemeClr val="tx1"/>
                  </a:solidFill>
                </a:rPr>
                <a:t>aligned with EU</a:t>
              </a:r>
              <a:r>
                <a:rPr lang="en-GB" dirty="0">
                  <a:solidFill>
                    <a:schemeClr val="tx1"/>
                  </a:solidFill>
                </a:rPr>
                <a:t> </a:t>
              </a:r>
            </a:p>
            <a:p>
              <a:pPr marL="285750" indent="-285750">
                <a:spcAft>
                  <a:spcPts val="900"/>
                </a:spcAft>
                <a:buFont typeface="Arial" panose="020B0604020202020204" pitchFamily="34" charset="0"/>
                <a:buChar char="•"/>
              </a:pPr>
              <a:r>
                <a:rPr lang="en-GB" b="1" dirty="0">
                  <a:solidFill>
                    <a:schemeClr val="tx1"/>
                  </a:solidFill>
                </a:rPr>
                <a:t>Guarantees of origin</a:t>
              </a:r>
              <a:r>
                <a:rPr lang="en-GB" dirty="0">
                  <a:solidFill>
                    <a:schemeClr val="tx1"/>
                  </a:solidFill>
                </a:rPr>
                <a:t>, </a:t>
              </a:r>
              <a:r>
                <a:rPr lang="en-GB" b="1" dirty="0">
                  <a:solidFill>
                    <a:schemeClr val="tx1"/>
                  </a:solidFill>
                </a:rPr>
                <a:t>certification</a:t>
              </a:r>
              <a:r>
                <a:rPr lang="en-GB" dirty="0">
                  <a:solidFill>
                    <a:schemeClr val="tx1"/>
                  </a:solidFill>
                </a:rPr>
                <a:t> and </a:t>
              </a:r>
              <a:r>
                <a:rPr lang="en-GB" b="1" dirty="0">
                  <a:solidFill>
                    <a:schemeClr val="tx1"/>
                  </a:solidFill>
                </a:rPr>
                <a:t>proof of sustainability</a:t>
              </a:r>
              <a:r>
                <a:rPr lang="en-GB" dirty="0">
                  <a:solidFill>
                    <a:schemeClr val="tx1"/>
                  </a:solidFill>
                </a:rPr>
                <a:t> to ensure CH-EU interoperability and transparency</a:t>
              </a:r>
            </a:p>
            <a:p>
              <a:pPr marL="285750" indent="-285750">
                <a:spcAft>
                  <a:spcPts val="900"/>
                </a:spcAft>
                <a:buFont typeface="Arial" panose="020B0604020202020204" pitchFamily="34" charset="0"/>
                <a:buChar char="•"/>
              </a:pPr>
              <a:r>
                <a:rPr lang="en-GB" dirty="0">
                  <a:solidFill>
                    <a:schemeClr val="tx1"/>
                  </a:solidFill>
                </a:rPr>
                <a:t>Obligation to </a:t>
              </a:r>
              <a:r>
                <a:rPr lang="en-GB" b="1" dirty="0">
                  <a:solidFill>
                    <a:schemeClr val="tx1"/>
                  </a:solidFill>
                </a:rPr>
                <a:t>inform consumers</a:t>
              </a:r>
              <a:r>
                <a:rPr lang="en-GB" dirty="0">
                  <a:solidFill>
                    <a:schemeClr val="tx1"/>
                  </a:solidFill>
                </a:rPr>
                <a:t> about flight emissions (from 2027)</a:t>
              </a:r>
            </a:p>
          </p:txBody>
        </p:sp>
      </p:grpSp>
      <p:grpSp>
        <p:nvGrpSpPr>
          <p:cNvPr id="12" name="Group 11">
            <a:extLst>
              <a:ext uri="{FF2B5EF4-FFF2-40B4-BE49-F238E27FC236}">
                <a16:creationId xmlns:a16="http://schemas.microsoft.com/office/drawing/2014/main" id="{62E509A3-E352-BF2F-AEC2-0A3EC743AE99}"/>
              </a:ext>
            </a:extLst>
          </p:cNvPr>
          <p:cNvGrpSpPr/>
          <p:nvPr/>
        </p:nvGrpSpPr>
        <p:grpSpPr>
          <a:xfrm>
            <a:off x="7975600" y="1303867"/>
            <a:ext cx="4148664" cy="5317066"/>
            <a:chOff x="816505" y="1354667"/>
            <a:chExt cx="3535362" cy="5317066"/>
          </a:xfrm>
        </p:grpSpPr>
        <p:sp>
          <p:nvSpPr>
            <p:cNvPr id="13" name="Round Same-side Corner of Rectangle 12">
              <a:extLst>
                <a:ext uri="{FF2B5EF4-FFF2-40B4-BE49-F238E27FC236}">
                  <a16:creationId xmlns:a16="http://schemas.microsoft.com/office/drawing/2014/main" id="{83E80A2B-CADD-98A7-69B6-5B814D1AC8DB}"/>
                </a:ext>
              </a:extLst>
            </p:cNvPr>
            <p:cNvSpPr/>
            <p:nvPr/>
          </p:nvSpPr>
          <p:spPr>
            <a:xfrm>
              <a:off x="816505" y="1354667"/>
              <a:ext cx="3535362" cy="1032933"/>
            </a:xfrm>
            <a:prstGeom prst="round2SameRect">
              <a:avLst>
                <a:gd name="adj1" fmla="val 50000"/>
                <a:gd name="adj2" fmla="val 0"/>
              </a:avLst>
            </a:prstGeom>
            <a:solidFill>
              <a:schemeClr val="accent1"/>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t>Remaining gaps</a:t>
              </a:r>
            </a:p>
          </p:txBody>
        </p:sp>
        <p:sp>
          <p:nvSpPr>
            <p:cNvPr id="14" name="Rounded Rectangle 13">
              <a:extLst>
                <a:ext uri="{FF2B5EF4-FFF2-40B4-BE49-F238E27FC236}">
                  <a16:creationId xmlns:a16="http://schemas.microsoft.com/office/drawing/2014/main" id="{03434DF7-E1AD-6B76-AA6A-9F853D4D0855}"/>
                </a:ext>
              </a:extLst>
            </p:cNvPr>
            <p:cNvSpPr/>
            <p:nvPr/>
          </p:nvSpPr>
          <p:spPr>
            <a:xfrm>
              <a:off x="816505" y="1354667"/>
              <a:ext cx="3535362" cy="5317066"/>
            </a:xfrm>
            <a:prstGeom prst="roundRect">
              <a:avLst>
                <a:gd name="adj" fmla="val 11902"/>
              </a:avLst>
            </a:prstGeom>
            <a:noFill/>
            <a:ln w="254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285750" indent="-285750">
                <a:spcAft>
                  <a:spcPts val="900"/>
                </a:spcAft>
                <a:buFont typeface="Arial" panose="020B0604020202020204" pitchFamily="34" charset="0"/>
                <a:buChar char="•"/>
              </a:pPr>
              <a:endParaRPr lang="en-GB" dirty="0">
                <a:solidFill>
                  <a:schemeClr val="tx1"/>
                </a:solidFill>
              </a:endParaRPr>
            </a:p>
            <a:p>
              <a:pPr marL="285750" indent="-285750">
                <a:spcAft>
                  <a:spcPts val="900"/>
                </a:spcAft>
                <a:buFont typeface="Arial" panose="020B0604020202020204" pitchFamily="34" charset="0"/>
                <a:buChar char="•"/>
              </a:pPr>
              <a:endParaRPr lang="en-GB" dirty="0">
                <a:solidFill>
                  <a:schemeClr val="tx1"/>
                </a:solidFill>
              </a:endParaRPr>
            </a:p>
            <a:p>
              <a:pPr marL="285750" indent="-285750">
                <a:spcAft>
                  <a:spcPts val="900"/>
                </a:spcAft>
                <a:buFont typeface="Arial" panose="020B0604020202020204" pitchFamily="34" charset="0"/>
                <a:buChar char="•"/>
              </a:pPr>
              <a:r>
                <a:rPr lang="en-GB" b="1" dirty="0">
                  <a:solidFill>
                    <a:schemeClr val="tx1"/>
                  </a:solidFill>
                </a:rPr>
                <a:t>Overlapping regulatory systems</a:t>
              </a:r>
              <a:r>
                <a:rPr lang="en-GB" dirty="0">
                  <a:solidFill>
                    <a:schemeClr val="tx1"/>
                  </a:solidFill>
                </a:rPr>
                <a:t> make access to information difficult</a:t>
              </a:r>
            </a:p>
            <a:p>
              <a:pPr marL="285750" indent="-285750">
                <a:spcAft>
                  <a:spcPts val="900"/>
                </a:spcAft>
                <a:buFont typeface="Arial" panose="020B0604020202020204" pitchFamily="34" charset="0"/>
                <a:buChar char="•"/>
              </a:pPr>
              <a:r>
                <a:rPr lang="en-GB" b="1" dirty="0">
                  <a:solidFill>
                    <a:schemeClr val="tx1"/>
                  </a:solidFill>
                </a:rPr>
                <a:t>Parallel CH quality criteria </a:t>
              </a:r>
              <a:r>
                <a:rPr lang="en-GB" dirty="0">
                  <a:solidFill>
                    <a:schemeClr val="tx1"/>
                  </a:solidFill>
                </a:rPr>
                <a:t>for renewable fuels may cause confusion</a:t>
              </a:r>
            </a:p>
            <a:p>
              <a:pPr marL="285750" indent="-285750">
                <a:spcAft>
                  <a:spcPts val="900"/>
                </a:spcAft>
                <a:buFont typeface="Arial" panose="020B0604020202020204" pitchFamily="34" charset="0"/>
                <a:buChar char="•"/>
              </a:pPr>
              <a:r>
                <a:rPr lang="en-GB" dirty="0">
                  <a:solidFill>
                    <a:schemeClr val="tx1"/>
                  </a:solidFill>
                </a:rPr>
                <a:t>Criteria and certification under </a:t>
              </a:r>
              <a:r>
                <a:rPr lang="en-GB" b="1" dirty="0">
                  <a:solidFill>
                    <a:schemeClr val="tx1"/>
                  </a:solidFill>
                </a:rPr>
                <a:t>CORSIA differ</a:t>
              </a:r>
              <a:r>
                <a:rPr lang="en-GB" dirty="0">
                  <a:solidFill>
                    <a:schemeClr val="tx1"/>
                  </a:solidFill>
                </a:rPr>
                <a:t> from CH/EU rules</a:t>
              </a:r>
            </a:p>
            <a:p>
              <a:pPr marL="285750" indent="-285750">
                <a:spcAft>
                  <a:spcPts val="900"/>
                </a:spcAft>
                <a:buFont typeface="Arial" panose="020B0604020202020204" pitchFamily="34" charset="0"/>
                <a:buChar char="•"/>
              </a:pPr>
              <a:r>
                <a:rPr lang="en-GB" dirty="0">
                  <a:solidFill>
                    <a:schemeClr val="tx1"/>
                  </a:solidFill>
                </a:rPr>
                <a:t>Complex </a:t>
              </a:r>
              <a:r>
                <a:rPr lang="en-GB" b="1" dirty="0">
                  <a:solidFill>
                    <a:schemeClr val="tx1"/>
                  </a:solidFill>
                </a:rPr>
                <a:t>lifecycle accounting</a:t>
              </a:r>
            </a:p>
            <a:p>
              <a:pPr marL="285750" indent="-285750">
                <a:spcAft>
                  <a:spcPts val="900"/>
                </a:spcAft>
                <a:buFont typeface="Arial" panose="020B0604020202020204" pitchFamily="34" charset="0"/>
                <a:buChar char="•"/>
              </a:pPr>
              <a:r>
                <a:rPr lang="en-GB" dirty="0">
                  <a:solidFill>
                    <a:schemeClr val="tx1"/>
                  </a:solidFill>
                </a:rPr>
                <a:t>Consumer information on </a:t>
              </a:r>
              <a:r>
                <a:rPr lang="en-GB" b="1" dirty="0">
                  <a:solidFill>
                    <a:schemeClr val="tx1"/>
                  </a:solidFill>
                </a:rPr>
                <a:t>non-CO</a:t>
              </a:r>
              <a:r>
                <a:rPr lang="en-GB" b="1" baseline="-25000" dirty="0">
                  <a:solidFill>
                    <a:schemeClr val="tx1"/>
                  </a:solidFill>
                </a:rPr>
                <a:t>2</a:t>
              </a:r>
              <a:r>
                <a:rPr lang="en-GB" b="1" dirty="0">
                  <a:solidFill>
                    <a:schemeClr val="tx1"/>
                  </a:solidFill>
                </a:rPr>
                <a:t> effects not comparable</a:t>
              </a:r>
            </a:p>
          </p:txBody>
        </p:sp>
      </p:grpSp>
    </p:spTree>
    <p:extLst>
      <p:ext uri="{BB962C8B-B14F-4D97-AF65-F5344CB8AC3E}">
        <p14:creationId xmlns:p14="http://schemas.microsoft.com/office/powerpoint/2010/main" val="14651607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39971-3A9A-3788-2F54-F8E5BDEAEDE9}"/>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FBDCC2C4-C672-D26A-0798-F228961E8DF7}"/>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95" imgH="396" progId="TCLayout.ActiveDocument.1">
                  <p:embed/>
                </p:oleObj>
              </mc:Choice>
              <mc:Fallback>
                <p:oleObj name="think-cell Folie" r:id="rId4" imgW="395" imgH="396" progId="TCLayout.ActiveDocument.1">
                  <p:embed/>
                  <p:pic>
                    <p:nvPicPr>
                      <p:cNvPr id="4" name="think-cell data - do not delete" hidden="1">
                        <a:extLst>
                          <a:ext uri="{FF2B5EF4-FFF2-40B4-BE49-F238E27FC236}">
                            <a16:creationId xmlns:a16="http://schemas.microsoft.com/office/drawing/2014/main" id="{FBDCC2C4-C672-D26A-0798-F228961E8DF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C148C0F-C390-2C1E-E567-9F8233E57A76}"/>
              </a:ext>
            </a:extLst>
          </p:cNvPr>
          <p:cNvSpPr>
            <a:spLocks noGrp="1"/>
          </p:cNvSpPr>
          <p:nvPr>
            <p:ph type="ctrTitle"/>
          </p:nvPr>
        </p:nvSpPr>
        <p:spPr/>
        <p:txBody>
          <a:bodyPr vert="horz" rIns="91440"/>
          <a:lstStyle/>
          <a:p>
            <a:r>
              <a:rPr lang="en-US" sz="3200" b="1" dirty="0">
                <a:latin typeface="Arial" panose="020B0604020202020204" pitchFamily="34" charset="0"/>
                <a:cs typeface="Arial" panose="020B0604020202020204" pitchFamily="34" charset="0"/>
              </a:rPr>
              <a:t>Progress made, but gaps remain</a:t>
            </a:r>
            <a:endParaRPr lang="de-CH" sz="3200" b="1" dirty="0">
              <a:latin typeface="Arial" panose="020B060402020202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A9727E4E-C0DE-BD66-998E-B8614A758B12}"/>
              </a:ext>
            </a:extLst>
          </p:cNvPr>
          <p:cNvGraphicFramePr>
            <a:graphicFrameLocks noGrp="1"/>
          </p:cNvGraphicFramePr>
          <p:nvPr>
            <p:extLst>
              <p:ext uri="{D42A27DB-BD31-4B8C-83A1-F6EECF244321}">
                <p14:modId xmlns:p14="http://schemas.microsoft.com/office/powerpoint/2010/main" val="859450108"/>
              </p:ext>
            </p:extLst>
          </p:nvPr>
        </p:nvGraphicFramePr>
        <p:xfrm>
          <a:off x="1194318" y="1465863"/>
          <a:ext cx="9897149" cy="4440900"/>
        </p:xfrm>
        <a:graphic>
          <a:graphicData uri="http://schemas.openxmlformats.org/drawingml/2006/table">
            <a:tbl>
              <a:tblPr bandRow="1">
                <a:tableStyleId>{5C22544A-7EE6-4342-B048-85BDC9FD1C3A}</a:tableStyleId>
              </a:tblPr>
              <a:tblGrid>
                <a:gridCol w="2341880">
                  <a:extLst>
                    <a:ext uri="{9D8B030D-6E8A-4147-A177-3AD203B41FA5}">
                      <a16:colId xmlns:a16="http://schemas.microsoft.com/office/drawing/2014/main" val="1448124762"/>
                    </a:ext>
                  </a:extLst>
                </a:gridCol>
                <a:gridCol w="1807890">
                  <a:extLst>
                    <a:ext uri="{9D8B030D-6E8A-4147-A177-3AD203B41FA5}">
                      <a16:colId xmlns:a16="http://schemas.microsoft.com/office/drawing/2014/main" val="4114172783"/>
                    </a:ext>
                  </a:extLst>
                </a:gridCol>
                <a:gridCol w="2653170">
                  <a:extLst>
                    <a:ext uri="{9D8B030D-6E8A-4147-A177-3AD203B41FA5}">
                      <a16:colId xmlns:a16="http://schemas.microsoft.com/office/drawing/2014/main" val="1304321638"/>
                    </a:ext>
                  </a:extLst>
                </a:gridCol>
                <a:gridCol w="3094209">
                  <a:extLst>
                    <a:ext uri="{9D8B030D-6E8A-4147-A177-3AD203B41FA5}">
                      <a16:colId xmlns:a16="http://schemas.microsoft.com/office/drawing/2014/main" val="411604139"/>
                    </a:ext>
                  </a:extLst>
                </a:gridCol>
              </a:tblGrid>
              <a:tr h="481260">
                <a:tc>
                  <a:txBody>
                    <a:bodyPr/>
                    <a:lstStyle/>
                    <a:p>
                      <a:pPr marL="0" rtl="0" fontAlgn="ctr" latinLnBrk="0">
                        <a:buNone/>
                      </a:pPr>
                      <a:r>
                        <a:rPr lang="en-US" sz="1400" b="1" dirty="0">
                          <a:solidFill>
                            <a:srgbClr val="000000"/>
                          </a:solidFill>
                          <a:effectLst/>
                          <a:latin typeface="Arial"/>
                        </a:rPr>
                        <a:t>Market failure</a:t>
                      </a:r>
                      <a:endParaRPr lang="en-US" sz="1400" dirty="0">
                        <a:effectLst/>
                        <a:latin typeface="Arial"/>
                      </a:endParaRPr>
                    </a:p>
                  </a:txBody>
                  <a:tcPr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marL="0" algn="ctr" rtl="0" fontAlgn="ctr" latinLnBrk="0">
                        <a:buNone/>
                      </a:pPr>
                      <a:r>
                        <a:rPr lang="en-US" sz="1400" b="1" dirty="0">
                          <a:solidFill>
                            <a:srgbClr val="000000"/>
                          </a:solidFill>
                          <a:effectLst/>
                          <a:latin typeface="Arial"/>
                        </a:rPr>
                        <a:t>Coverage</a:t>
                      </a:r>
                      <a:endParaRPr lang="en-US" sz="1400" dirty="0">
                        <a:effectLst/>
                        <a:latin typeface="Arial"/>
                      </a:endParaRPr>
                    </a:p>
                  </a:txBody>
                  <a:tcPr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marL="0" rtl="0" fontAlgn="ctr" latinLnBrk="0">
                        <a:buNone/>
                      </a:pPr>
                      <a:r>
                        <a:rPr lang="en-US" sz="1400" b="1" dirty="0">
                          <a:solidFill>
                            <a:srgbClr val="000000"/>
                          </a:solidFill>
                          <a:effectLst/>
                          <a:latin typeface="Arial"/>
                        </a:rPr>
                        <a:t>How is it addressed</a:t>
                      </a:r>
                      <a:endParaRPr lang="en-US" sz="1400" dirty="0">
                        <a:effectLst/>
                        <a:latin typeface="Arial"/>
                      </a:endParaRPr>
                    </a:p>
                  </a:txBody>
                  <a:tcPr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marL="0" rtl="0" fontAlgn="ctr" latinLnBrk="0">
                        <a:buNone/>
                      </a:pPr>
                      <a:r>
                        <a:rPr lang="en-US" sz="1400" b="1">
                          <a:solidFill>
                            <a:srgbClr val="000000"/>
                          </a:solidFill>
                          <a:effectLst/>
                          <a:latin typeface="Arial"/>
                        </a:rPr>
                        <a:t>Remaining gap</a:t>
                      </a:r>
                      <a:endParaRPr lang="en-US" sz="1400">
                        <a:effectLst/>
                        <a:latin typeface="Arial"/>
                      </a:endParaRPr>
                    </a:p>
                  </a:txBody>
                  <a:tcPr anchor="ctr">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75541100"/>
                  </a:ext>
                </a:extLst>
              </a:tr>
              <a:tr h="913896">
                <a:tc>
                  <a:txBody>
                    <a:bodyPr/>
                    <a:lstStyle/>
                    <a:p>
                      <a:pPr marL="0" rtl="0" fontAlgn="ctr" latinLnBrk="0">
                        <a:buNone/>
                      </a:pPr>
                      <a:r>
                        <a:rPr lang="en-US" sz="1400" b="1" dirty="0">
                          <a:solidFill>
                            <a:srgbClr val="C00000"/>
                          </a:solidFill>
                          <a:effectLst/>
                          <a:latin typeface="Arial"/>
                        </a:rPr>
                        <a:t>Negative externalities</a:t>
                      </a:r>
                      <a:endParaRPr lang="en-US" sz="1400" dirty="0">
                        <a:solidFill>
                          <a:srgbClr val="C00000"/>
                        </a:solidFill>
                        <a:effectLst/>
                        <a:latin typeface="Arial"/>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rtl="0" fontAlgn="ctr" latinLnBrk="0">
                        <a:buNone/>
                      </a:pPr>
                      <a:r>
                        <a:rPr lang="en-US" sz="1400">
                          <a:solidFill>
                            <a:srgbClr val="000000"/>
                          </a:solidFill>
                          <a:effectLst/>
                          <a:latin typeface="Arial"/>
                        </a:rPr>
                        <a:t>🟡</a:t>
                      </a:r>
                      <a:endParaRPr lang="en-US" sz="1400">
                        <a:effectLst/>
                        <a:latin typeface="Arial"/>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rtl="0" fontAlgn="ctr" latinLnBrk="0">
                        <a:buNone/>
                      </a:pPr>
                      <a:r>
                        <a:rPr lang="en-US" sz="1400" dirty="0">
                          <a:solidFill>
                            <a:srgbClr val="000000"/>
                          </a:solidFill>
                          <a:effectLst/>
                          <a:latin typeface="Arial"/>
                        </a:rPr>
                        <a:t>Aviation ETS, blending quotas, anti-</a:t>
                      </a:r>
                      <a:r>
                        <a:rPr lang="en-US" sz="1400" dirty="0" err="1">
                          <a:solidFill>
                            <a:srgbClr val="000000"/>
                          </a:solidFill>
                          <a:effectLst/>
                          <a:latin typeface="Arial"/>
                        </a:rPr>
                        <a:t>tankering</a:t>
                      </a:r>
                      <a:r>
                        <a:rPr lang="en-US" sz="1400" dirty="0">
                          <a:solidFill>
                            <a:srgbClr val="000000"/>
                          </a:solidFill>
                          <a:effectLst/>
                          <a:latin typeface="Arial"/>
                        </a:rPr>
                        <a:t>, fuel standards</a:t>
                      </a:r>
                      <a:endParaRPr lang="en-US" sz="1400" dirty="0">
                        <a:effectLst/>
                        <a:latin typeface="Arial"/>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rtl="0" fontAlgn="ctr" latinLnBrk="0">
                        <a:buNone/>
                      </a:pPr>
                      <a:r>
                        <a:rPr lang="en-US" sz="1400" dirty="0">
                          <a:solidFill>
                            <a:srgbClr val="000000"/>
                          </a:solidFill>
                          <a:effectLst/>
                          <a:latin typeface="Arial"/>
                        </a:rPr>
                        <a:t>Carbon price volatility and limited coverage; kerosene tax exemption; non-CO₂ effects not yet priced</a:t>
                      </a:r>
                      <a:endParaRPr lang="en-US" sz="1400" dirty="0">
                        <a:effectLst/>
                        <a:latin typeface="Arial"/>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0524124"/>
                  </a:ext>
                </a:extLst>
              </a:tr>
              <a:tr h="1015248">
                <a:tc>
                  <a:txBody>
                    <a:bodyPr/>
                    <a:lstStyle/>
                    <a:p>
                      <a:pPr marL="0" rtl="0" fontAlgn="ctr" latinLnBrk="0">
                        <a:buNone/>
                      </a:pPr>
                      <a:r>
                        <a:rPr lang="en-US" sz="1400" b="1" dirty="0">
                          <a:solidFill>
                            <a:schemeClr val="accent2">
                              <a:lumMod val="75000"/>
                            </a:schemeClr>
                          </a:solidFill>
                          <a:effectLst/>
                          <a:latin typeface="Arial"/>
                        </a:rPr>
                        <a:t>Innovation spillovers</a:t>
                      </a:r>
                      <a:endParaRPr lang="en-US" sz="1400" dirty="0">
                        <a:solidFill>
                          <a:schemeClr val="accent2">
                            <a:lumMod val="75000"/>
                          </a:schemeClr>
                        </a:solidFill>
                        <a:effectLst/>
                        <a:latin typeface="Arial"/>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rtl="0" fontAlgn="ctr" latinLnBrk="0">
                        <a:buNone/>
                      </a:pPr>
                      <a:r>
                        <a:rPr lang="en-US" sz="1400" dirty="0">
                          <a:solidFill>
                            <a:srgbClr val="000000"/>
                          </a:solidFill>
                          <a:effectLst/>
                          <a:latin typeface="Arial"/>
                        </a:rPr>
                        <a:t>🟡</a:t>
                      </a:r>
                      <a:endParaRPr lang="en-US" sz="1400" dirty="0">
                        <a:effectLst/>
                        <a:latin typeface="Arial"/>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rtl="0" fontAlgn="ctr" latinLnBrk="0">
                        <a:buNone/>
                      </a:pPr>
                      <a:r>
                        <a:rPr lang="en-US" sz="1400" dirty="0">
                          <a:solidFill>
                            <a:srgbClr val="000000"/>
                          </a:solidFill>
                          <a:effectLst/>
                          <a:latin typeface="Arial"/>
                        </a:rPr>
                        <a:t>Financial support for P&amp;D projects, Aviation and Climate funding </a:t>
                      </a:r>
                      <a:r>
                        <a:rPr lang="en-US" sz="1400" dirty="0" err="1">
                          <a:solidFill>
                            <a:srgbClr val="000000"/>
                          </a:solidFill>
                          <a:effectLst/>
                          <a:latin typeface="Arial"/>
                        </a:rPr>
                        <a:t>programme</a:t>
                      </a:r>
                      <a:r>
                        <a:rPr lang="en-US" sz="1400" dirty="0">
                          <a:solidFill>
                            <a:srgbClr val="000000"/>
                          </a:solidFill>
                          <a:effectLst/>
                          <a:latin typeface="Arial"/>
                        </a:rPr>
                        <a:t>, others</a:t>
                      </a:r>
                      <a:endParaRPr lang="en-US" sz="1400" dirty="0">
                        <a:effectLst/>
                        <a:latin typeface="Arial"/>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rtl="0" fontAlgn="ctr" latinLnBrk="0">
                        <a:buNone/>
                      </a:pPr>
                      <a:r>
                        <a:rPr lang="en-US" sz="1400" dirty="0">
                          <a:solidFill>
                            <a:srgbClr val="000000"/>
                          </a:solidFill>
                          <a:effectLst/>
                          <a:latin typeface="Arial"/>
                        </a:rPr>
                        <a:t>Limited support at commercial stage; uncertainty about future support</a:t>
                      </a:r>
                      <a:endParaRPr lang="en-US" sz="1400" dirty="0">
                        <a:effectLst/>
                        <a:latin typeface="Arial"/>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90685435"/>
                  </a:ext>
                </a:extLst>
              </a:tr>
              <a:tr h="1015248">
                <a:tc>
                  <a:txBody>
                    <a:bodyPr/>
                    <a:lstStyle/>
                    <a:p>
                      <a:pPr marL="0" rtl="0" fontAlgn="ctr" latinLnBrk="0">
                        <a:buNone/>
                      </a:pPr>
                      <a:r>
                        <a:rPr lang="en-US" sz="1400" b="1" dirty="0">
                          <a:solidFill>
                            <a:schemeClr val="accent6">
                              <a:lumMod val="75000"/>
                            </a:schemeClr>
                          </a:solidFill>
                          <a:effectLst/>
                          <a:latin typeface="Arial"/>
                        </a:rPr>
                        <a:t>Coordination failure</a:t>
                      </a: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rtl="0" fontAlgn="ctr" latinLnBrk="0">
                        <a:buNone/>
                      </a:pPr>
                      <a:r>
                        <a:rPr lang="en-US" sz="1400" dirty="0">
                          <a:solidFill>
                            <a:srgbClr val="000000"/>
                          </a:solidFill>
                          <a:effectLst/>
                          <a:latin typeface="Arial"/>
                        </a:rPr>
                        <a:t>🔴</a:t>
                      </a:r>
                      <a:endParaRPr lang="en-US" sz="1400" dirty="0">
                        <a:effectLst/>
                        <a:latin typeface="Arial"/>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rtl="0" fontAlgn="ctr" latinLnBrk="0">
                        <a:buNone/>
                      </a:pPr>
                      <a:r>
                        <a:rPr lang="en-US" sz="1400" dirty="0">
                          <a:solidFill>
                            <a:srgbClr val="000000"/>
                          </a:solidFill>
                          <a:effectLst/>
                          <a:latin typeface="Arial"/>
                        </a:rPr>
                        <a:t>Blending quotas, loan guarantees, SAF allowances</a:t>
                      </a:r>
                      <a:endParaRPr lang="en-US" sz="1400" dirty="0">
                        <a:effectLst/>
                        <a:latin typeface="Arial"/>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400" dirty="0">
                          <a:solidFill>
                            <a:srgbClr val="000000"/>
                          </a:solidFill>
                          <a:effectLst/>
                          <a:latin typeface="Arial"/>
                        </a:rPr>
                        <a:t>Remaining regulatory uncertainty; limited support for derisking of investments; no long-term offtake guarantees</a:t>
                      </a:r>
                      <a:endParaRPr lang="en-US" sz="1400" dirty="0">
                        <a:effectLst/>
                        <a:latin typeface="Arial"/>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4289507"/>
                  </a:ext>
                </a:extLst>
              </a:tr>
              <a:tr h="1015248">
                <a:tc>
                  <a:txBody>
                    <a:bodyPr/>
                    <a:lstStyle/>
                    <a:p>
                      <a:pPr marL="0" rtl="0" fontAlgn="ctr" latinLnBrk="0">
                        <a:buNone/>
                      </a:pPr>
                      <a:r>
                        <a:rPr lang="en-US" sz="1400" b="1" dirty="0">
                          <a:solidFill>
                            <a:schemeClr val="accent1">
                              <a:lumMod val="75000"/>
                            </a:schemeClr>
                          </a:solidFill>
                          <a:effectLst/>
                          <a:latin typeface="Arial"/>
                        </a:rPr>
                        <a:t>Information asymmetries</a:t>
                      </a:r>
                      <a:endParaRPr lang="en-US" sz="1400" dirty="0">
                        <a:solidFill>
                          <a:schemeClr val="accent1">
                            <a:lumMod val="75000"/>
                          </a:schemeClr>
                        </a:solidFill>
                        <a:effectLst/>
                        <a:latin typeface="Arial"/>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rtl="0" fontAlgn="ctr" latinLnBrk="0">
                        <a:buNone/>
                      </a:pPr>
                      <a:r>
                        <a:rPr lang="en-US" sz="1400" dirty="0">
                          <a:solidFill>
                            <a:srgbClr val="000000"/>
                          </a:solidFill>
                          <a:effectLst/>
                          <a:latin typeface="Arial"/>
                        </a:rPr>
                        <a:t>🟢</a:t>
                      </a:r>
                      <a:endParaRPr lang="en-US" sz="1400" dirty="0">
                        <a:effectLst/>
                        <a:latin typeface="Arial"/>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rtl="0" fontAlgn="ctr" latinLnBrk="0">
                        <a:buNone/>
                      </a:pPr>
                      <a:r>
                        <a:rPr lang="en-US" sz="1400" dirty="0">
                          <a:solidFill>
                            <a:srgbClr val="000000"/>
                          </a:solidFill>
                          <a:effectLst/>
                          <a:latin typeface="Arial"/>
                        </a:rPr>
                        <a:t>Guarantees of origin, sustainability criteria, emissions disclosure, monitoring, certification</a:t>
                      </a:r>
                      <a:endParaRPr lang="en-US" sz="1400" dirty="0">
                        <a:effectLst/>
                        <a:latin typeface="Arial"/>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rtl="0" fontAlgn="ctr" latinLnBrk="0">
                        <a:buNone/>
                      </a:pPr>
                      <a:r>
                        <a:rPr lang="en-US" sz="1400" dirty="0">
                          <a:solidFill>
                            <a:srgbClr val="000000"/>
                          </a:solidFill>
                          <a:effectLst/>
                          <a:latin typeface="Arial"/>
                        </a:rPr>
                        <a:t>Harmonization challenges; complex lifecycle accounting; non-CO</a:t>
                      </a:r>
                      <a:r>
                        <a:rPr lang="en-US" sz="1400" baseline="-25000" dirty="0">
                          <a:solidFill>
                            <a:srgbClr val="000000"/>
                          </a:solidFill>
                          <a:effectLst/>
                          <a:latin typeface="Arial"/>
                        </a:rPr>
                        <a:t>2</a:t>
                      </a:r>
                      <a:r>
                        <a:rPr lang="en-US" sz="1400" dirty="0">
                          <a:solidFill>
                            <a:srgbClr val="000000"/>
                          </a:solidFill>
                          <a:effectLst/>
                          <a:latin typeface="Arial"/>
                        </a:rPr>
                        <a:t> reporting to consumers</a:t>
                      </a:r>
                      <a:endParaRPr lang="en-US" sz="1400" dirty="0">
                        <a:effectLst/>
                        <a:latin typeface="Arial"/>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7270649"/>
                  </a:ext>
                </a:extLst>
              </a:tr>
            </a:tbl>
          </a:graphicData>
        </a:graphic>
      </p:graphicFrame>
    </p:spTree>
    <p:extLst>
      <p:ext uri="{BB962C8B-B14F-4D97-AF65-F5344CB8AC3E}">
        <p14:creationId xmlns:p14="http://schemas.microsoft.com/office/powerpoint/2010/main" val="3328959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5" name="Untertitel 2">
            <a:extLst>
              <a:ext uri="{FF2B5EF4-FFF2-40B4-BE49-F238E27FC236}">
                <a16:creationId xmlns:a16="http://schemas.microsoft.com/office/drawing/2014/main" id="{48F2B8C3-9409-0367-3E42-0D6E234B05CD}"/>
              </a:ext>
            </a:extLst>
          </p:cNvPr>
          <p:cNvSpPr txBox="1">
            <a:spLocks/>
          </p:cNvSpPr>
          <p:nvPr/>
        </p:nvSpPr>
        <p:spPr>
          <a:xfrm>
            <a:off x="646138" y="1500440"/>
            <a:ext cx="11270791" cy="43626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0397" indent="0">
              <a:buFont typeface="Arial" panose="020B0604020202020204" pitchFamily="34" charset="0"/>
              <a:buNone/>
            </a:pPr>
            <a:r>
              <a:rPr lang="en-US" sz="2400"/>
              <a:t>The research published in this presentation was carried out with the support of the Swiss Federal Office of Energy as part of</a:t>
            </a:r>
          </a:p>
          <a:p>
            <a:pPr marL="110397" indent="0">
              <a:buFont typeface="Arial" panose="020B0604020202020204" pitchFamily="34" charset="0"/>
              <a:buNone/>
            </a:pPr>
            <a:endParaRPr lang="en-US" sz="2400"/>
          </a:p>
          <a:p>
            <a:pPr marL="110397" indent="0">
              <a:buFont typeface="Arial" panose="020B0604020202020204" pitchFamily="34" charset="0"/>
              <a:buNone/>
            </a:pPr>
            <a:endParaRPr lang="en-US" sz="2400"/>
          </a:p>
          <a:p>
            <a:pPr marL="110397" indent="0">
              <a:buFont typeface="Arial" panose="020B0604020202020204" pitchFamily="34" charset="0"/>
              <a:buNone/>
            </a:pPr>
            <a:endParaRPr lang="en-US" sz="2400"/>
          </a:p>
          <a:p>
            <a:pPr marL="110397" indent="0">
              <a:buFont typeface="Arial" panose="020B0604020202020204" pitchFamily="34" charset="0"/>
              <a:buNone/>
            </a:pPr>
            <a:endParaRPr lang="en-US" sz="2400"/>
          </a:p>
          <a:p>
            <a:pPr marL="110397" indent="0">
              <a:buFont typeface="Arial" panose="020B0604020202020204" pitchFamily="34" charset="0"/>
              <a:buNone/>
            </a:pPr>
            <a:endParaRPr lang="en-US" sz="2400"/>
          </a:p>
          <a:p>
            <a:pPr marL="110397" indent="0">
              <a:buFont typeface="Arial" panose="020B0604020202020204" pitchFamily="34" charset="0"/>
              <a:buNone/>
            </a:pPr>
            <a:r>
              <a:rPr lang="en-US" sz="2400"/>
              <a:t>The authors bear sole responsibility for the conclusions and the results presented.</a:t>
            </a:r>
            <a:endParaRPr lang="de-DE" sz="2400"/>
          </a:p>
        </p:txBody>
      </p:sp>
      <p:pic>
        <p:nvPicPr>
          <p:cNvPr id="1040" name="Picture 16" descr="Casale • Together for a new planet"/>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t="22385" b="22761"/>
          <a:stretch/>
        </p:blipFill>
        <p:spPr bwMode="auto">
          <a:xfrm>
            <a:off x="10590612" y="5849432"/>
            <a:ext cx="1193409" cy="29131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Datei:Universität Basel 2018 logo.svg – Wikipedia"/>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3257307" y="5764755"/>
            <a:ext cx="1411798" cy="46876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ZHAW Zurich University of Applied Sciences Vector Logo | Free Download -  (.SVG + .PNG) format - SeekVectorLogo.Com"/>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1562993" y="5906919"/>
            <a:ext cx="536295" cy="29794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Università della Svizzera Italiana (USI) - Board Foundation"/>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9751366" y="5337082"/>
            <a:ext cx="839246" cy="47178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atei:FHNW Logo 10mm.jpg – Wikipedia"/>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6966603" y="5401114"/>
            <a:ext cx="1203308" cy="275641"/>
          </a:xfrm>
          <a:prstGeom prst="rect">
            <a:avLst/>
          </a:prstGeom>
          <a:noFill/>
          <a:extLst>
            <a:ext uri="{909E8E84-426E-40DD-AFC4-6F175D3DCCD1}">
              <a14:hiddenFill xmlns:a14="http://schemas.microsoft.com/office/drawing/2010/main">
                <a:solidFill>
                  <a:srgbClr val="FFFFFF"/>
                </a:solidFill>
              </a14:hiddenFill>
            </a:ext>
          </a:extLst>
        </p:spPr>
      </p:pic>
      <p:pic>
        <p:nvPicPr>
          <p:cNvPr id="2" name="Grafik 1"/>
          <p:cNvPicPr>
            <a:picLocks noChangeAspect="1"/>
          </p:cNvPicPr>
          <p:nvPr/>
        </p:nvPicPr>
        <p:blipFill rotWithShape="1">
          <a:blip r:embed="rId8"/>
          <a:srcRect t="29869" b="30263"/>
          <a:stretch/>
        </p:blipFill>
        <p:spPr>
          <a:xfrm>
            <a:off x="2437410" y="5361358"/>
            <a:ext cx="870284" cy="346969"/>
          </a:xfrm>
          <a:prstGeom prst="rect">
            <a:avLst/>
          </a:prstGeom>
        </p:spPr>
      </p:pic>
      <p:pic>
        <p:nvPicPr>
          <p:cNvPr id="1026" name="Picture 2" descr="Projects - PfC - Projekt"/>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503009" y="5395232"/>
            <a:ext cx="1316288" cy="386111"/>
          </a:xfrm>
          <a:prstGeom prst="rect">
            <a:avLst/>
          </a:prstGeom>
          <a:noFill/>
          <a:extLst>
            <a:ext uri="{909E8E84-426E-40DD-AFC4-6F175D3DCCD1}">
              <a14:hiddenFill xmlns:a14="http://schemas.microsoft.com/office/drawing/2010/main">
                <a:solidFill>
                  <a:srgbClr val="FFFFFF"/>
                </a:solidFill>
              </a14:hiddenFill>
            </a:ext>
          </a:extLst>
        </p:spPr>
      </p:pic>
      <p:pic>
        <p:nvPicPr>
          <p:cNvPr id="94" name="Google Shape;94;p1"/>
          <p:cNvPicPr preferRelativeResize="0"/>
          <p:nvPr/>
        </p:nvPicPr>
        <p:blipFill rotWithShape="1">
          <a:blip r:embed="rId10">
            <a:alphaModFix/>
          </a:blip>
          <a:srcRect/>
          <a:stretch/>
        </p:blipFill>
        <p:spPr>
          <a:xfrm>
            <a:off x="4839034" y="5457564"/>
            <a:ext cx="924585" cy="165234"/>
          </a:xfrm>
          <a:prstGeom prst="rect">
            <a:avLst/>
          </a:prstGeom>
          <a:noFill/>
          <a:ln>
            <a:noFill/>
          </a:ln>
        </p:spPr>
      </p:pic>
      <p:pic>
        <p:nvPicPr>
          <p:cNvPr id="97" name="Google Shape;97;p1"/>
          <p:cNvPicPr preferRelativeResize="0"/>
          <p:nvPr/>
        </p:nvPicPr>
        <p:blipFill rotWithShape="1">
          <a:blip r:embed="rId11">
            <a:alphaModFix/>
          </a:blip>
          <a:srcRect/>
          <a:stretch/>
        </p:blipFill>
        <p:spPr>
          <a:xfrm>
            <a:off x="17460862" y="8827176"/>
            <a:ext cx="175260" cy="50314"/>
          </a:xfrm>
          <a:prstGeom prst="rect">
            <a:avLst/>
          </a:prstGeom>
          <a:noFill/>
          <a:ln>
            <a:noFill/>
          </a:ln>
        </p:spPr>
      </p:pic>
      <p:pic>
        <p:nvPicPr>
          <p:cNvPr id="99" name="Google Shape;99;p1"/>
          <p:cNvPicPr preferRelativeResize="0"/>
          <p:nvPr/>
        </p:nvPicPr>
        <p:blipFill rotWithShape="1">
          <a:blip r:embed="rId12">
            <a:alphaModFix/>
          </a:blip>
          <a:srcRect/>
          <a:stretch/>
        </p:blipFill>
        <p:spPr>
          <a:xfrm>
            <a:off x="6158039" y="5910417"/>
            <a:ext cx="558352" cy="162491"/>
          </a:xfrm>
          <a:prstGeom prst="rect">
            <a:avLst/>
          </a:prstGeom>
          <a:noFill/>
          <a:ln>
            <a:noFill/>
          </a:ln>
        </p:spPr>
      </p:pic>
      <p:sp>
        <p:nvSpPr>
          <p:cNvPr id="100" name="Google Shape;100;p1"/>
          <p:cNvSpPr txBox="1"/>
          <p:nvPr/>
        </p:nvSpPr>
        <p:spPr>
          <a:xfrm>
            <a:off x="0" y="3349153"/>
            <a:ext cx="12176560" cy="109256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i="0" u="none" strike="noStrike" cap="none">
                <a:solidFill>
                  <a:schemeClr val="dk1"/>
                </a:solidFill>
                <a:latin typeface="Calibri"/>
                <a:ea typeface="Calibri"/>
                <a:cs typeface="Calibri"/>
                <a:sym typeface="Calibri"/>
              </a:rPr>
              <a:t>reFuel.ch - Re</a:t>
            </a:r>
            <a:r>
              <a:rPr lang="en-US" sz="2400" b="0" i="0" u="none" strike="noStrike" cap="none">
                <a:solidFill>
                  <a:schemeClr val="dk1"/>
                </a:solidFill>
                <a:latin typeface="Calibri"/>
                <a:ea typeface="Calibri"/>
                <a:cs typeface="Calibri"/>
                <a:sym typeface="Calibri"/>
              </a:rPr>
              <a:t>newable </a:t>
            </a:r>
            <a:r>
              <a:rPr lang="en-US" sz="2400" b="1" i="0" u="none" strike="noStrike" cap="none">
                <a:solidFill>
                  <a:schemeClr val="dk1"/>
                </a:solidFill>
                <a:latin typeface="Calibri"/>
                <a:ea typeface="Calibri"/>
                <a:cs typeface="Calibri"/>
                <a:sym typeface="Calibri"/>
              </a:rPr>
              <a:t>Fuel</a:t>
            </a:r>
            <a:r>
              <a:rPr lang="en-US" sz="2400" b="0" i="0" u="none" strike="noStrike" cap="none">
                <a:solidFill>
                  <a:schemeClr val="dk1"/>
                </a:solidFill>
                <a:latin typeface="Calibri"/>
                <a:ea typeface="Calibri"/>
                <a:cs typeface="Calibri"/>
                <a:sym typeface="Calibri"/>
              </a:rPr>
              <a:t>s and </a:t>
            </a:r>
            <a:r>
              <a:rPr lang="en-US" sz="2400" b="1" i="0" u="none" strike="noStrike" cap="none">
                <a:solidFill>
                  <a:schemeClr val="dk1"/>
                </a:solidFill>
                <a:latin typeface="Calibri"/>
                <a:ea typeface="Calibri"/>
                <a:cs typeface="Calibri"/>
                <a:sym typeface="Calibri"/>
              </a:rPr>
              <a:t>Ch</a:t>
            </a:r>
            <a:r>
              <a:rPr lang="en-US" sz="2400" b="0" i="0" u="none" strike="noStrike" cap="none">
                <a:solidFill>
                  <a:schemeClr val="dk1"/>
                </a:solidFill>
                <a:latin typeface="Calibri"/>
                <a:ea typeface="Calibri"/>
                <a:cs typeface="Calibri"/>
                <a:sym typeface="Calibri"/>
              </a:rPr>
              <a:t>emicals for Switzerland</a:t>
            </a:r>
            <a:endParaRPr lang="en-US" sz="2400" baseline="30000">
              <a:solidFill>
                <a:schemeClr val="dk1"/>
              </a:solidFill>
              <a:latin typeface="Calibri"/>
              <a:ea typeface="Calibri"/>
              <a:cs typeface="Calibri"/>
              <a:sym typeface="Calibri"/>
            </a:endParaRPr>
          </a:p>
          <a:p>
            <a:pPr lvl="0" algn="ctr">
              <a:spcBef>
                <a:spcPts val="600"/>
              </a:spcBef>
            </a:pPr>
            <a:r>
              <a:rPr lang="en-US">
                <a:solidFill>
                  <a:schemeClr val="dk1"/>
                </a:solidFill>
                <a:ea typeface="Calibri"/>
                <a:cs typeface="Calibri"/>
                <a:sym typeface="Calibri"/>
              </a:rPr>
              <a:t>reFuel.ch is a consortium sponsored by the Swiss Federal Office of Energy‘s </a:t>
            </a:r>
            <a:endParaRPr lang="en-US"/>
          </a:p>
          <a:p>
            <a:pPr lvl="0" algn="ctr"/>
            <a:r>
              <a:rPr lang="en-US">
                <a:solidFill>
                  <a:schemeClr val="dk1"/>
                </a:solidFill>
                <a:ea typeface="Calibri"/>
                <a:cs typeface="Calibri"/>
                <a:sym typeface="Calibri"/>
              </a:rPr>
              <a:t>SWEET programme and is hosted by Empa. </a:t>
            </a:r>
            <a:endParaRPr lang="en-US" b="0" i="0" u="none" strike="noStrike" cap="none" baseline="30000">
              <a:solidFill>
                <a:schemeClr val="dk1"/>
              </a:solidFill>
              <a:latin typeface="Calibri"/>
              <a:ea typeface="Calibri"/>
              <a:cs typeface="Calibri"/>
              <a:sym typeface="Calibri"/>
            </a:endParaRPr>
          </a:p>
        </p:txBody>
      </p:sp>
      <p:pic>
        <p:nvPicPr>
          <p:cNvPr id="101" name="Google Shape;101;p1"/>
          <p:cNvPicPr preferRelativeResize="0"/>
          <p:nvPr/>
        </p:nvPicPr>
        <p:blipFill rotWithShape="1">
          <a:blip r:embed="rId13">
            <a:alphaModFix/>
          </a:blip>
          <a:srcRect/>
          <a:stretch/>
        </p:blipFill>
        <p:spPr>
          <a:xfrm>
            <a:off x="4277517" y="2268380"/>
            <a:ext cx="2972203" cy="1157210"/>
          </a:xfrm>
          <a:prstGeom prst="rect">
            <a:avLst/>
          </a:prstGeom>
          <a:noFill/>
          <a:ln>
            <a:noFill/>
          </a:ln>
        </p:spPr>
      </p:pic>
      <p:cxnSp>
        <p:nvCxnSpPr>
          <p:cNvPr id="4" name="Gerader Verbinder 3"/>
          <p:cNvCxnSpPr/>
          <p:nvPr/>
        </p:nvCxnSpPr>
        <p:spPr>
          <a:xfrm>
            <a:off x="1812019" y="10799135"/>
            <a:ext cx="72746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Gerader Verbinder 20"/>
          <p:cNvCxnSpPr/>
          <p:nvPr/>
        </p:nvCxnSpPr>
        <p:spPr>
          <a:xfrm>
            <a:off x="1812019" y="10641340"/>
            <a:ext cx="727463" cy="0"/>
          </a:xfrm>
          <a:prstGeom prst="line">
            <a:avLst/>
          </a:prstGeom>
        </p:spPr>
        <p:style>
          <a:lnRef idx="1">
            <a:schemeClr val="accent1"/>
          </a:lnRef>
          <a:fillRef idx="0">
            <a:schemeClr val="accent1"/>
          </a:fillRef>
          <a:effectRef idx="0">
            <a:schemeClr val="accent1"/>
          </a:effectRef>
          <a:fontRef idx="minor">
            <a:schemeClr val="tx1"/>
          </a:fontRef>
        </p:style>
      </p:cxnSp>
      <p:pic>
        <p:nvPicPr>
          <p:cNvPr id="1038" name="Picture 14" descr="Datei:Logo of SUPSI Scuola universitaria professionale della Svizzera  italiana 01.png – Wikipedia"/>
          <p:cNvPicPr>
            <a:picLocks noChangeAspect="1" noChangeArrowheads="1"/>
          </p:cNvPicPr>
          <p:nvPr/>
        </p:nvPicPr>
        <p:blipFill>
          <a:blip r:embed="rId14" cstate="hqprint">
            <a:extLst>
              <a:ext uri="{28A0092B-C50C-407E-A947-70E740481C1C}">
                <a14:useLocalDpi xmlns:a14="http://schemas.microsoft.com/office/drawing/2010/main" val="0"/>
              </a:ext>
            </a:extLst>
          </a:blip>
          <a:srcRect/>
          <a:stretch>
            <a:fillRect/>
          </a:stretch>
        </p:blipFill>
        <p:spPr bwMode="auto">
          <a:xfrm>
            <a:off x="8590134" y="5740883"/>
            <a:ext cx="775569" cy="330829"/>
          </a:xfrm>
          <a:prstGeom prst="rect">
            <a:avLst/>
          </a:prstGeom>
          <a:noFill/>
          <a:extLst>
            <a:ext uri="{909E8E84-426E-40DD-AFC4-6F175D3DCCD1}">
              <a14:hiddenFill xmlns:a14="http://schemas.microsoft.com/office/drawing/2010/main">
                <a:solidFill>
                  <a:srgbClr val="FFFFFF"/>
                </a:solidFill>
              </a14:hiddenFill>
            </a:ext>
          </a:extLst>
        </p:spPr>
      </p:pic>
      <p:sp>
        <p:nvSpPr>
          <p:cNvPr id="3" name="Titel 1">
            <a:extLst>
              <a:ext uri="{FF2B5EF4-FFF2-40B4-BE49-F238E27FC236}">
                <a16:creationId xmlns:a16="http://schemas.microsoft.com/office/drawing/2014/main" id="{1F98DEC0-821A-C6B1-0CF5-91101E29BB50}"/>
              </a:ext>
            </a:extLst>
          </p:cNvPr>
          <p:cNvSpPr txBox="1">
            <a:spLocks/>
          </p:cNvSpPr>
          <p:nvPr/>
        </p:nvSpPr>
        <p:spPr>
          <a:xfrm>
            <a:off x="454238" y="951277"/>
            <a:ext cx="8481327" cy="421740"/>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rgbClr val="C00000"/>
                </a:solidFill>
                <a:latin typeface="+mn-lt"/>
              </a:rPr>
              <a:t>Acknowledgement</a:t>
            </a:r>
          </a:p>
        </p:txBody>
      </p:sp>
    </p:spTree>
    <p:extLst>
      <p:ext uri="{BB962C8B-B14F-4D97-AF65-F5344CB8AC3E}">
        <p14:creationId xmlns:p14="http://schemas.microsoft.com/office/powerpoint/2010/main" val="134271065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4298245E8C18B340BD88B3BA62049F28" ma:contentTypeVersion="13" ma:contentTypeDescription="Ein neues Dokument erstellen." ma:contentTypeScope="" ma:versionID="e6fa8f4770d398927256505261fa3941">
  <xsd:schema xmlns:xsd="http://www.w3.org/2001/XMLSchema" xmlns:xs="http://www.w3.org/2001/XMLSchema" xmlns:p="http://schemas.microsoft.com/office/2006/metadata/properties" xmlns:ns2="fc5f949f-34e7-40f8-90ad-f9de66b368b5" xmlns:ns3="9db0709f-ac02-4810-8ca3-0a07eb11c6ab" targetNamespace="http://schemas.microsoft.com/office/2006/metadata/properties" ma:root="true" ma:fieldsID="8436ff25b4f45311a1d48fa9a8d5e62b" ns2:_="" ns3:_="">
    <xsd:import namespace="fc5f949f-34e7-40f8-90ad-f9de66b368b5"/>
    <xsd:import namespace="9db0709f-ac02-4810-8ca3-0a07eb11c6a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Comments_x002f_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5f949f-34e7-40f8-90ad-f9de66b368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ierungen" ma:readOnly="false" ma:fieldId="{5cf76f15-5ced-4ddc-b409-7134ff3c332f}" ma:taxonomyMulti="true" ma:sspId="dc9e7485-be34-49c4-99ae-4536981a188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Comments_x002f_Notes" ma:index="20" nillable="true" ma:displayName="Comments/Notes" ma:description="Leave meta-data here" ma:format="Dropdown" ma:internalName="Comments_x002f_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db0709f-ac02-4810-8ca3-0a07eb11c6ab"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9bcc82a4-d41e-4aaf-a2b5-e102525ed6e5}" ma:internalName="TaxCatchAll" ma:showField="CatchAllData" ma:web="9db0709f-ac02-4810-8ca3-0a07eb11c6a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c5f949f-34e7-40f8-90ad-f9de66b368b5">
      <Terms xmlns="http://schemas.microsoft.com/office/infopath/2007/PartnerControls"/>
    </lcf76f155ced4ddcb4097134ff3c332f>
    <Comments_x002f_Notes xmlns="fc5f949f-34e7-40f8-90ad-f9de66b368b5" xsi:nil="true"/>
    <TaxCatchAll xmlns="9db0709f-ac02-4810-8ca3-0a07eb11c6ab" xsi:nil="true"/>
  </documentManagement>
</p:properties>
</file>

<file path=customXml/itemProps1.xml><?xml version="1.0" encoding="utf-8"?>
<ds:datastoreItem xmlns:ds="http://schemas.openxmlformats.org/officeDocument/2006/customXml" ds:itemID="{7D625AA2-9274-4088-88ED-57D051B2A86F}">
  <ds:schemaRefs>
    <ds:schemaRef ds:uri="9db0709f-ac02-4810-8ca3-0a07eb11c6ab"/>
    <ds:schemaRef ds:uri="fc5f949f-34e7-40f8-90ad-f9de66b368b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E006CD1-B646-4389-AC0B-8C10B04D4D0D}">
  <ds:schemaRefs>
    <ds:schemaRef ds:uri="http://schemas.microsoft.com/sharepoint/v3/contenttype/forms"/>
  </ds:schemaRefs>
</ds:datastoreItem>
</file>

<file path=customXml/itemProps3.xml><?xml version="1.0" encoding="utf-8"?>
<ds:datastoreItem xmlns:ds="http://schemas.openxmlformats.org/officeDocument/2006/customXml" ds:itemID="{9BCA2720-4580-44DD-9E2D-9F8F58050ACB}">
  <ds:schemaRefs>
    <ds:schemaRef ds:uri="fc5f949f-34e7-40f8-90ad-f9de66b368b5"/>
    <ds:schemaRef ds:uri="http://purl.org/dc/dcmitype/"/>
    <ds:schemaRef ds:uri="9db0709f-ac02-4810-8ca3-0a07eb11c6ab"/>
    <ds:schemaRef ds:uri="http://schemas.openxmlformats.org/package/2006/metadata/core-properties"/>
    <ds:schemaRef ds:uri="http://www.w3.org/XML/1998/namespace"/>
    <ds:schemaRef ds:uri="http://schemas.microsoft.com/office/2006/documentManagement/types"/>
    <ds:schemaRef ds:uri="http://purl.org/dc/terms/"/>
    <ds:schemaRef ds:uri="http://purl.org/dc/elements/1.1/"/>
    <ds:schemaRef ds:uri="http://schemas.microsoft.com/office/infopath/2007/PartnerControls"/>
    <ds:schemaRef ds:uri="http://schemas.microsoft.com/office/2006/metadata/properties"/>
  </ds:schemaRefs>
</ds:datastoreItem>
</file>

<file path=docMetadata/LabelInfo.xml><?xml version="1.0" encoding="utf-8"?>
<clbl:labelList xmlns:clbl="http://schemas.microsoft.com/office/2020/mipLabelMetadata">
  <clbl:label id="{57d89df2-dd68-41c1-9b64-81f74f077112}" enabled="0" method="" siteId="{57d89df2-dd68-41c1-9b64-81f74f077112}" removed="1"/>
</clbl:labelList>
</file>

<file path=docProps/app.xml><?xml version="1.0" encoding="utf-8"?>
<Properties xmlns="http://schemas.openxmlformats.org/officeDocument/2006/extended-properties" xmlns:vt="http://schemas.openxmlformats.org/officeDocument/2006/docPropsVTypes">
  <TotalTime>1360</TotalTime>
  <Words>2855</Words>
  <Application>Microsoft Macintosh PowerPoint</Application>
  <PresentationFormat>Widescreen</PresentationFormat>
  <Paragraphs>291</Paragraphs>
  <Slides>15</Slides>
  <Notes>15</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3" baseType="lpstr">
      <vt:lpstr>Aptos</vt:lpstr>
      <vt:lpstr>Aptos Display</vt:lpstr>
      <vt:lpstr>Arial</vt:lpstr>
      <vt:lpstr>Calibri</vt:lpstr>
      <vt:lpstr>Segoe UI</vt:lpstr>
      <vt:lpstr>Wingdings</vt:lpstr>
      <vt:lpstr>Office</vt:lpstr>
      <vt:lpstr>think-cell Folie</vt:lpstr>
      <vt:lpstr>PowerPoint Presentation</vt:lpstr>
      <vt:lpstr>High-level introduction &amp; link to consortium</vt:lpstr>
      <vt:lpstr>Focus of WP1</vt:lpstr>
      <vt:lpstr>Analysis of Swiss policy space: Focus</vt:lpstr>
      <vt:lpstr>Analysis of Swiss policy space: Methods</vt:lpstr>
      <vt:lpstr>The Swiss SAF market structure</vt:lpstr>
      <vt:lpstr>The Swiss policy framework along the SAF value chain</vt:lpstr>
      <vt:lpstr>The Swiss policy framework over time</vt:lpstr>
      <vt:lpstr>Market failures hampering decarbonization of the aviation sector</vt:lpstr>
      <vt:lpstr>The climate cost externality</vt:lpstr>
      <vt:lpstr>Innovation spillovers</vt:lpstr>
      <vt:lpstr>Coordination failures</vt:lpstr>
      <vt:lpstr>Information asymmetries</vt:lpstr>
      <vt:lpstr>Progress made, but gaps remain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Schwarzen Viola Bettina (scww)</dc:creator>
  <cp:lastModifiedBy>Castro Pareja Paula Mónica (casp)</cp:lastModifiedBy>
  <cp:revision>27</cp:revision>
  <dcterms:created xsi:type="dcterms:W3CDTF">2026-03-26T10:49:01Z</dcterms:created>
  <dcterms:modified xsi:type="dcterms:W3CDTF">2026-09-17T20:06:35Z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0d9bad3-6dac-4e9a-89a3-89f3b8d247b2_Enabled">
    <vt:lpwstr>true</vt:lpwstr>
  </property>
  <property fmtid="{D5CDD505-2E9C-101B-9397-08002B2CF9AE}" pid="3" name="MSIP_Label_10d9bad3-6dac-4e9a-89a3-89f3b8d247b2_SetDate">
    <vt:lpwstr>2026-03-26T13:41:53Z</vt:lpwstr>
  </property>
  <property fmtid="{D5CDD505-2E9C-101B-9397-08002B2CF9AE}" pid="4" name="MSIP_Label_10d9bad3-6dac-4e9a-89a3-89f3b8d247b2_Method">
    <vt:lpwstr>Standard</vt:lpwstr>
  </property>
  <property fmtid="{D5CDD505-2E9C-101B-9397-08002B2CF9AE}" pid="5" name="MSIP_Label_10d9bad3-6dac-4e9a-89a3-89f3b8d247b2_Name">
    <vt:lpwstr>10d9bad3-6dac-4e9a-89a3-89f3b8d247b2</vt:lpwstr>
  </property>
  <property fmtid="{D5CDD505-2E9C-101B-9397-08002B2CF9AE}" pid="6" name="MSIP_Label_10d9bad3-6dac-4e9a-89a3-89f3b8d247b2_SiteId">
    <vt:lpwstr>5d1a9f9d-201f-4a10-b983-451cf65cbc1e</vt:lpwstr>
  </property>
  <property fmtid="{D5CDD505-2E9C-101B-9397-08002B2CF9AE}" pid="7" name="MSIP_Label_10d9bad3-6dac-4e9a-89a3-89f3b8d247b2_ActionId">
    <vt:lpwstr>1d8fe3f9-5945-404e-b55e-60737e2cae40</vt:lpwstr>
  </property>
  <property fmtid="{D5CDD505-2E9C-101B-9397-08002B2CF9AE}" pid="8" name="MSIP_Label_10d9bad3-6dac-4e9a-89a3-89f3b8d247b2_ContentBits">
    <vt:lpwstr>0</vt:lpwstr>
  </property>
  <property fmtid="{D5CDD505-2E9C-101B-9397-08002B2CF9AE}" pid="9" name="MSIP_Label_10d9bad3-6dac-4e9a-89a3-89f3b8d247b2_Tag">
    <vt:lpwstr>10, 3, 0, 1</vt:lpwstr>
  </property>
  <property fmtid="{D5CDD505-2E9C-101B-9397-08002B2CF9AE}" pid="10" name="ContentTypeId">
    <vt:lpwstr>0x0101004298245E8C18B340BD88B3BA62049F28</vt:lpwstr>
  </property>
  <property fmtid="{D5CDD505-2E9C-101B-9397-08002B2CF9AE}" pid="11" name="MediaServiceImageTags">
    <vt:lpwstr/>
  </property>
</Properties>
</file>