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8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9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7" r:id="rId5"/>
    <p:sldId id="2145707983" r:id="rId6"/>
    <p:sldId id="2145708092" r:id="rId7"/>
    <p:sldId id="2145708085" r:id="rId8"/>
    <p:sldId id="2145708094" r:id="rId9"/>
    <p:sldId id="2145708093" r:id="rId10"/>
    <p:sldId id="2145708086" r:id="rId11"/>
    <p:sldId id="2145708087" r:id="rId12"/>
    <p:sldId id="2145708088" r:id="rId13"/>
    <p:sldId id="2145708090" r:id="rId14"/>
    <p:sldId id="2145708091" r:id="rId15"/>
    <p:sldId id="2145708082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8A1159-AAE9-4356-B147-1D6CEF71BEEF}">
          <p14:sldIdLst>
            <p14:sldId id="257"/>
            <p14:sldId id="2145707983"/>
            <p14:sldId id="2145708092"/>
            <p14:sldId id="2145708085"/>
            <p14:sldId id="2145708094"/>
            <p14:sldId id="2145708093"/>
            <p14:sldId id="2145708086"/>
            <p14:sldId id="2145708087"/>
            <p14:sldId id="2145708088"/>
            <p14:sldId id="2145708090"/>
            <p14:sldId id="2145708091"/>
            <p14:sldId id="21457080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389752-51D8-7CBB-29A9-F6F9D4E34345}" name="Espa Ilaria (ilaria.espa)" initials="EI(" userId="S::ilaria.espa@unicatt.it::8d457b33-bd9a-4a04-8ed4-a82b5c420e3f" providerId="AD"/>
  <p188:author id="{37398453-4887-9FBD-0976-584B8703E4DF}" name="Rühlin Viola (ruhl)" initials="VR" userId="S::ruhl@zhaw.ch::132ea78e-0346-4ceb-9574-dfa6eb5c3434" providerId="AD"/>
  <p188:author id="{CB5B378F-CAE2-9A53-2ECE-C29D341B310D}" name="Panarella Anna" initials="PA" userId="S::panara@usi.ch::c69b0db4-4fc6-4ca3-aef6-fd9df87834db" providerId="AD"/>
  <p188:author id="{88F1929A-52BA-EC07-6C79-37D4AB7E8F71}" name="riccardo.puragliesi" initials="rp" userId="riccardo.puragliesi" providerId="None"/>
  <p188:author id="{611402DA-81A8-C51F-3715-98300D9CA51A}" name="Aebi Marco (aeii)" initials="A(" userId="S::aeii@zhaw.ch::46ce9e7b-ad82-4f01-87e8-8a2d8e8b6f1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FFFFF"/>
    <a:srgbClr val="000000"/>
    <a:srgbClr val="3B607C"/>
    <a:srgbClr val="BAD8E7"/>
    <a:srgbClr val="DA61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699"/>
  </p:normalViewPr>
  <p:slideViewPr>
    <p:cSldViewPr snapToGrid="0">
      <p:cViewPr varScale="1">
        <p:scale>
          <a:sx n="149" d="100"/>
          <a:sy n="149" d="100"/>
        </p:scale>
        <p:origin x="1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5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5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3#2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4#2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4DECE5-9C16-8441-BD0E-EAC8244EC84F}" type="doc">
      <dgm:prSet loTypeId="urn:microsoft.com/office/officeart/2005/8/layout/matrix1" loCatId="" qsTypeId="urn:microsoft.com/office/officeart/2005/8/quickstyle/simple1#226" qsCatId="simple" csTypeId="urn:microsoft.com/office/officeart/2005/8/colors/colorful1#48" csCatId="colorful" phldr="1"/>
      <dgm:spPr/>
      <dgm:t>
        <a:bodyPr/>
        <a:lstStyle/>
        <a:p>
          <a:endParaRPr lang="it-IT"/>
        </a:p>
      </dgm:t>
    </dgm:pt>
    <dgm:pt modelId="{36A08BD4-B332-D346-9B31-4CD24B361C0F}">
      <dgm:prSet phldrT="[Testo]"/>
      <dgm:spPr/>
      <dgm:t>
        <a:bodyPr/>
        <a:lstStyle/>
        <a:p>
          <a:r>
            <a:rPr lang="it-IT" b="1" dirty="0"/>
            <a:t>International </a:t>
          </a:r>
          <a:r>
            <a:rPr lang="it-IT" b="1" dirty="0" err="1"/>
            <a:t>law</a:t>
          </a:r>
          <a:r>
            <a:rPr lang="it-IT" b="1" dirty="0"/>
            <a:t> and SAF policies</a:t>
          </a:r>
        </a:p>
      </dgm:t>
    </dgm:pt>
    <dgm:pt modelId="{F0A09A19-2014-B441-924E-94B44AB66D8A}" type="parTrans" cxnId="{48333694-4C07-0048-BB3C-397402B2C303}">
      <dgm:prSet/>
      <dgm:spPr/>
      <dgm:t>
        <a:bodyPr/>
        <a:lstStyle/>
        <a:p>
          <a:endParaRPr lang="it-IT"/>
        </a:p>
      </dgm:t>
    </dgm:pt>
    <dgm:pt modelId="{E2390DCF-B4BE-9E46-9FFF-A37CF7354200}" type="sibTrans" cxnId="{48333694-4C07-0048-BB3C-397402B2C303}">
      <dgm:prSet/>
      <dgm:spPr/>
      <dgm:t>
        <a:bodyPr/>
        <a:lstStyle/>
        <a:p>
          <a:endParaRPr lang="it-IT"/>
        </a:p>
      </dgm:t>
    </dgm:pt>
    <dgm:pt modelId="{E8EB7C5E-2CB3-6C49-B38D-E6A691A18038}">
      <dgm:prSet phldrT="[Testo]"/>
      <dgm:spPr/>
      <dgm:t>
        <a:bodyPr anchor="ctr"/>
        <a:lstStyle/>
        <a:p>
          <a:r>
            <a:rPr lang="it-IT" b="1" dirty="0"/>
            <a:t>1.</a:t>
          </a:r>
        </a:p>
        <a:p>
          <a:r>
            <a:rPr lang="it-IT" dirty="0" err="1"/>
            <a:t>Transition</a:t>
          </a:r>
          <a:r>
            <a:rPr lang="it-IT" dirty="0"/>
            <a:t> </a:t>
          </a:r>
          <a:r>
            <a:rPr lang="it-IT" dirty="0" err="1"/>
            <a:t>away</a:t>
          </a:r>
          <a:r>
            <a:rPr lang="it-IT" dirty="0"/>
            <a:t> from </a:t>
          </a:r>
          <a:r>
            <a:rPr lang="it-IT" dirty="0" err="1"/>
            <a:t>fossil</a:t>
          </a:r>
          <a:r>
            <a:rPr lang="it-IT" dirty="0"/>
            <a:t> </a:t>
          </a:r>
          <a:r>
            <a:rPr lang="it-IT" dirty="0" err="1"/>
            <a:t>fuels</a:t>
          </a:r>
          <a:r>
            <a:rPr lang="it-IT" dirty="0"/>
            <a:t> </a:t>
          </a:r>
          <a:r>
            <a:rPr lang="it-IT" dirty="0" err="1"/>
            <a:t>required</a:t>
          </a:r>
          <a:r>
            <a:rPr lang="it-IT" dirty="0"/>
            <a:t> by international </a:t>
          </a:r>
          <a:r>
            <a:rPr lang="it-IT" dirty="0" err="1"/>
            <a:t>law</a:t>
          </a:r>
          <a:r>
            <a:rPr lang="it-IT" dirty="0"/>
            <a:t> </a:t>
          </a:r>
          <a:r>
            <a:rPr lang="it-IT" dirty="0">
              <a:sym typeface="Wingdings" pitchFamily="2" charset="2"/>
            </a:rPr>
            <a:t> </a:t>
          </a:r>
          <a:r>
            <a:rPr lang="en-US" dirty="0"/>
            <a:t>economy-wide targets for </a:t>
          </a:r>
          <a:r>
            <a:rPr lang="en-US" b="1" dirty="0"/>
            <a:t>all sectors, </a:t>
          </a:r>
          <a:r>
            <a:rPr lang="en-US" b="0" dirty="0"/>
            <a:t>including</a:t>
          </a:r>
          <a:r>
            <a:rPr lang="en-US" b="1" dirty="0"/>
            <a:t> aviation</a:t>
          </a:r>
          <a:r>
            <a:rPr lang="en-US" b="0" dirty="0"/>
            <a:t>. </a:t>
          </a:r>
          <a:endParaRPr lang="it-IT" b="0" dirty="0"/>
        </a:p>
      </dgm:t>
    </dgm:pt>
    <dgm:pt modelId="{0B4AA116-F2F1-AB47-A67E-48A04BDDCD48}" type="parTrans" cxnId="{80BECEBA-4C7A-5247-8F50-CF3E837E765F}">
      <dgm:prSet/>
      <dgm:spPr/>
      <dgm:t>
        <a:bodyPr/>
        <a:lstStyle/>
        <a:p>
          <a:endParaRPr lang="it-IT"/>
        </a:p>
      </dgm:t>
    </dgm:pt>
    <dgm:pt modelId="{1487364F-8112-3C4F-8F00-E0EDD2C6141C}" type="sibTrans" cxnId="{80BECEBA-4C7A-5247-8F50-CF3E837E765F}">
      <dgm:prSet/>
      <dgm:spPr/>
      <dgm:t>
        <a:bodyPr/>
        <a:lstStyle/>
        <a:p>
          <a:endParaRPr lang="it-IT"/>
        </a:p>
      </dgm:t>
    </dgm:pt>
    <dgm:pt modelId="{156E4B7A-EEFC-CE46-B06B-1DE2F1C54D05}">
      <dgm:prSet phldrT="[Testo]"/>
      <dgm:spPr/>
      <dgm:t>
        <a:bodyPr anchor="ctr"/>
        <a:lstStyle/>
        <a:p>
          <a:r>
            <a:rPr lang="it-IT" b="1" dirty="0">
              <a:sym typeface="Wingdings" pitchFamily="2" charset="2"/>
            </a:rPr>
            <a:t>2.</a:t>
          </a:r>
        </a:p>
        <a:p>
          <a:r>
            <a:rPr lang="it-IT" dirty="0" err="1">
              <a:sym typeface="Wingdings" pitchFamily="2" charset="2"/>
            </a:rPr>
            <a:t>Ambitious</a:t>
          </a:r>
          <a:r>
            <a:rPr lang="it-IT" dirty="0">
              <a:sym typeface="Wingdings" pitchFamily="2" charset="2"/>
            </a:rPr>
            <a:t> SAF policies </a:t>
          </a:r>
          <a:r>
            <a:rPr lang="it-IT" dirty="0" err="1">
              <a:sym typeface="Wingdings" pitchFamily="2" charset="2"/>
            </a:rPr>
            <a:t>comply</a:t>
          </a:r>
          <a:r>
            <a:rPr lang="it-IT" dirty="0">
              <a:sym typeface="Wingdings" pitchFamily="2" charset="2"/>
            </a:rPr>
            <a:t> with the due diligence </a:t>
          </a:r>
          <a:r>
            <a:rPr lang="it-IT" dirty="0" err="1">
              <a:sym typeface="Wingdings" pitchFamily="2" charset="2"/>
            </a:rPr>
            <a:t>principle</a:t>
          </a:r>
          <a:r>
            <a:rPr lang="it-IT" dirty="0">
              <a:sym typeface="Wingdings" pitchFamily="2" charset="2"/>
            </a:rPr>
            <a:t> – non-</a:t>
          </a:r>
          <a:r>
            <a:rPr lang="it-IT" dirty="0" err="1">
              <a:sym typeface="Wingdings" pitchFamily="2" charset="2"/>
            </a:rPr>
            <a:t>regression</a:t>
          </a:r>
          <a:endParaRPr lang="it-IT" dirty="0"/>
        </a:p>
      </dgm:t>
    </dgm:pt>
    <dgm:pt modelId="{912782E8-80C1-1943-A295-8B75A68FD635}" type="parTrans" cxnId="{AE4B80E3-AC74-E142-BA3C-72970419FB75}">
      <dgm:prSet/>
      <dgm:spPr/>
      <dgm:t>
        <a:bodyPr/>
        <a:lstStyle/>
        <a:p>
          <a:endParaRPr lang="it-IT"/>
        </a:p>
      </dgm:t>
    </dgm:pt>
    <dgm:pt modelId="{56A903DE-F7E5-8F42-B267-D38A97AAB765}" type="sibTrans" cxnId="{AE4B80E3-AC74-E142-BA3C-72970419FB75}">
      <dgm:prSet/>
      <dgm:spPr/>
      <dgm:t>
        <a:bodyPr/>
        <a:lstStyle/>
        <a:p>
          <a:endParaRPr lang="it-IT"/>
        </a:p>
      </dgm:t>
    </dgm:pt>
    <dgm:pt modelId="{35045CC1-4D3C-7642-B84D-0C8FED029852}">
      <dgm:prSet phldrT="[Testo]"/>
      <dgm:spPr/>
      <dgm:t>
        <a:bodyPr anchor="t"/>
        <a:lstStyle/>
        <a:p>
          <a:pPr>
            <a:buNone/>
          </a:pPr>
          <a:r>
            <a:rPr lang="en-US" b="1" dirty="0"/>
            <a:t>3.</a:t>
          </a:r>
        </a:p>
        <a:p>
          <a:pPr>
            <a:buNone/>
          </a:pPr>
          <a:r>
            <a:rPr lang="en-US" dirty="0"/>
            <a:t>Full life-cycle Environmental Impact Assessment are required for SAF projects.</a:t>
          </a:r>
          <a:endParaRPr lang="it-IT" b="1" u="sng" dirty="0"/>
        </a:p>
      </dgm:t>
    </dgm:pt>
    <dgm:pt modelId="{EB1FD744-42A8-C94B-AAE3-94BF2444869D}" type="parTrans" cxnId="{82156717-EF77-D54A-BBCB-AB1ED5137702}">
      <dgm:prSet/>
      <dgm:spPr/>
      <dgm:t>
        <a:bodyPr/>
        <a:lstStyle/>
        <a:p>
          <a:endParaRPr lang="it-IT"/>
        </a:p>
      </dgm:t>
    </dgm:pt>
    <dgm:pt modelId="{D2169F28-A6D4-A949-88BA-ABBD7E8E7D6E}" type="sibTrans" cxnId="{82156717-EF77-D54A-BBCB-AB1ED5137702}">
      <dgm:prSet/>
      <dgm:spPr/>
      <dgm:t>
        <a:bodyPr/>
        <a:lstStyle/>
        <a:p>
          <a:endParaRPr lang="it-IT"/>
        </a:p>
      </dgm:t>
    </dgm:pt>
    <dgm:pt modelId="{2E5C6E67-D2DC-AA4B-B55E-1CAD6D174931}">
      <dgm:prSet phldrT="[Testo]"/>
      <dgm:spPr/>
      <dgm:t>
        <a:bodyPr anchor="t"/>
        <a:lstStyle/>
        <a:p>
          <a:pPr>
            <a:buNone/>
          </a:pPr>
          <a:r>
            <a:rPr lang="en-US" b="1" dirty="0"/>
            <a:t>4.</a:t>
          </a:r>
        </a:p>
        <a:p>
          <a:pPr>
            <a:buNone/>
          </a:pPr>
          <a:r>
            <a:rPr lang="en-US" dirty="0"/>
            <a:t>As a </a:t>
          </a:r>
          <a:r>
            <a:rPr lang="en-US" b="0" dirty="0"/>
            <a:t>high-income country</a:t>
          </a:r>
          <a:r>
            <a:rPr lang="en-US" dirty="0"/>
            <a:t>, Switzerland faces a stringent standard </a:t>
          </a:r>
          <a:r>
            <a:rPr lang="en-US" dirty="0">
              <a:sym typeface="Wingdings" pitchFamily="2" charset="2"/>
            </a:rPr>
            <a:t> </a:t>
          </a:r>
          <a:r>
            <a:rPr lang="en-US" b="1" u="sng" dirty="0"/>
            <a:t>Instrument choice (e.g. blending mandates) remains a national prerogative.</a:t>
          </a:r>
          <a:r>
            <a:rPr lang="it-CH" b="1" u="sng" dirty="0"/>
            <a:t> </a:t>
          </a:r>
          <a:endParaRPr lang="en-US" dirty="0"/>
        </a:p>
      </dgm:t>
    </dgm:pt>
    <dgm:pt modelId="{1A70860B-F1EA-0B42-9105-074B110F7D8A}" type="parTrans" cxnId="{7F13F1BC-5857-1E4B-B5B5-5FCB1922C7ED}">
      <dgm:prSet/>
      <dgm:spPr/>
      <dgm:t>
        <a:bodyPr/>
        <a:lstStyle/>
        <a:p>
          <a:endParaRPr lang="it-IT"/>
        </a:p>
      </dgm:t>
    </dgm:pt>
    <dgm:pt modelId="{7CF4ED12-E106-AD45-9550-463DCCDDD002}" type="sibTrans" cxnId="{7F13F1BC-5857-1E4B-B5B5-5FCB1922C7ED}">
      <dgm:prSet/>
      <dgm:spPr/>
      <dgm:t>
        <a:bodyPr/>
        <a:lstStyle/>
        <a:p>
          <a:endParaRPr lang="it-IT"/>
        </a:p>
      </dgm:t>
    </dgm:pt>
    <dgm:pt modelId="{249645EC-34E0-7443-B0CA-06DCBE16BF3B}" type="pres">
      <dgm:prSet presAssocID="{044DECE5-9C16-8441-BD0E-EAC8244EC84F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B5A6CA5-2EEA-5340-B8F5-6B65391AD3DF}" type="pres">
      <dgm:prSet presAssocID="{044DECE5-9C16-8441-BD0E-EAC8244EC84F}" presName="matrix" presStyleCnt="0"/>
      <dgm:spPr/>
    </dgm:pt>
    <dgm:pt modelId="{F90B881E-F272-0241-8A68-CE91E8B4A385}" type="pres">
      <dgm:prSet presAssocID="{044DECE5-9C16-8441-BD0E-EAC8244EC84F}" presName="tile1" presStyleLbl="node1" presStyleIdx="0" presStyleCnt="4" custLinFactNeighborX="0" custLinFactNeighborY="0"/>
      <dgm:spPr/>
    </dgm:pt>
    <dgm:pt modelId="{B1E72790-1F92-7145-8C67-0772A9C1CC06}" type="pres">
      <dgm:prSet presAssocID="{044DECE5-9C16-8441-BD0E-EAC8244EC84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881437-060F-184C-8990-6B93881D0DB0}" type="pres">
      <dgm:prSet presAssocID="{044DECE5-9C16-8441-BD0E-EAC8244EC84F}" presName="tile2" presStyleLbl="node1" presStyleIdx="1" presStyleCnt="4" custLinFactNeighborX="0" custLinFactNeighborY="0"/>
      <dgm:spPr/>
    </dgm:pt>
    <dgm:pt modelId="{C583A713-D8C2-A544-A0CE-CF126D421A91}" type="pres">
      <dgm:prSet presAssocID="{044DECE5-9C16-8441-BD0E-EAC8244EC84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E7E8494-DB59-4C4E-A92A-2FC8DA12ECC6}" type="pres">
      <dgm:prSet presAssocID="{044DECE5-9C16-8441-BD0E-EAC8244EC84F}" presName="tile3" presStyleLbl="node1" presStyleIdx="2" presStyleCnt="4"/>
      <dgm:spPr/>
    </dgm:pt>
    <dgm:pt modelId="{4C8B8ECE-92DF-814A-8C4D-76C093F83016}" type="pres">
      <dgm:prSet presAssocID="{044DECE5-9C16-8441-BD0E-EAC8244EC84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F7DE0E6-4386-EA4D-901A-D31E73B4EBBE}" type="pres">
      <dgm:prSet presAssocID="{044DECE5-9C16-8441-BD0E-EAC8244EC84F}" presName="tile4" presStyleLbl="node1" presStyleIdx="3" presStyleCnt="4"/>
      <dgm:spPr/>
    </dgm:pt>
    <dgm:pt modelId="{A1EDCF53-5D56-5F4B-B8D2-E9674264DDC1}" type="pres">
      <dgm:prSet presAssocID="{044DECE5-9C16-8441-BD0E-EAC8244EC84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86BF5C1D-9C02-6D47-A39A-B109DEC0C1E8}" type="pres">
      <dgm:prSet presAssocID="{044DECE5-9C16-8441-BD0E-EAC8244EC84F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AE9D300-57FC-F043-95D2-D3DBB575330B}" type="presOf" srcId="{2E5C6E67-D2DC-AA4B-B55E-1CAD6D174931}" destId="{A1EDCF53-5D56-5F4B-B8D2-E9674264DDC1}" srcOrd="1" destOrd="0" presId="urn:microsoft.com/office/officeart/2005/8/layout/matrix1"/>
    <dgm:cxn modelId="{82156717-EF77-D54A-BBCB-AB1ED5137702}" srcId="{36A08BD4-B332-D346-9B31-4CD24B361C0F}" destId="{35045CC1-4D3C-7642-B84D-0C8FED029852}" srcOrd="2" destOrd="0" parTransId="{EB1FD744-42A8-C94B-AAE3-94BF2444869D}" sibTransId="{D2169F28-A6D4-A949-88BA-ABBD7E8E7D6E}"/>
    <dgm:cxn modelId="{7879DC37-E31D-AE4D-B923-B6080CC22EB3}" type="presOf" srcId="{36A08BD4-B332-D346-9B31-4CD24B361C0F}" destId="{86BF5C1D-9C02-6D47-A39A-B109DEC0C1E8}" srcOrd="0" destOrd="0" presId="urn:microsoft.com/office/officeart/2005/8/layout/matrix1"/>
    <dgm:cxn modelId="{26D97064-7065-BF4C-8ABA-E93A8146BFE4}" type="presOf" srcId="{35045CC1-4D3C-7642-B84D-0C8FED029852}" destId="{4C8B8ECE-92DF-814A-8C4D-76C093F83016}" srcOrd="1" destOrd="0" presId="urn:microsoft.com/office/officeart/2005/8/layout/matrix1"/>
    <dgm:cxn modelId="{F5D61E81-F1B9-0643-BF0F-A6337CB47CC1}" type="presOf" srcId="{156E4B7A-EEFC-CE46-B06B-1DE2F1C54D05}" destId="{1E881437-060F-184C-8990-6B93881D0DB0}" srcOrd="0" destOrd="0" presId="urn:microsoft.com/office/officeart/2005/8/layout/matrix1"/>
    <dgm:cxn modelId="{48333694-4C07-0048-BB3C-397402B2C303}" srcId="{044DECE5-9C16-8441-BD0E-EAC8244EC84F}" destId="{36A08BD4-B332-D346-9B31-4CD24B361C0F}" srcOrd="0" destOrd="0" parTransId="{F0A09A19-2014-B441-924E-94B44AB66D8A}" sibTransId="{E2390DCF-B4BE-9E46-9FFF-A37CF7354200}"/>
    <dgm:cxn modelId="{B514B39A-C5A6-D64F-9919-DEFC86CCADE2}" type="presOf" srcId="{35045CC1-4D3C-7642-B84D-0C8FED029852}" destId="{AE7E8494-DB59-4C4E-A92A-2FC8DA12ECC6}" srcOrd="0" destOrd="0" presId="urn:microsoft.com/office/officeart/2005/8/layout/matrix1"/>
    <dgm:cxn modelId="{99A19BA8-DB36-F94A-9E0C-3FE9AF92942B}" type="presOf" srcId="{044DECE5-9C16-8441-BD0E-EAC8244EC84F}" destId="{249645EC-34E0-7443-B0CA-06DCBE16BF3B}" srcOrd="0" destOrd="0" presId="urn:microsoft.com/office/officeart/2005/8/layout/matrix1"/>
    <dgm:cxn modelId="{80BECEBA-4C7A-5247-8F50-CF3E837E765F}" srcId="{36A08BD4-B332-D346-9B31-4CD24B361C0F}" destId="{E8EB7C5E-2CB3-6C49-B38D-E6A691A18038}" srcOrd="0" destOrd="0" parTransId="{0B4AA116-F2F1-AB47-A67E-48A04BDDCD48}" sibTransId="{1487364F-8112-3C4F-8F00-E0EDD2C6141C}"/>
    <dgm:cxn modelId="{7F13F1BC-5857-1E4B-B5B5-5FCB1922C7ED}" srcId="{36A08BD4-B332-D346-9B31-4CD24B361C0F}" destId="{2E5C6E67-D2DC-AA4B-B55E-1CAD6D174931}" srcOrd="3" destOrd="0" parTransId="{1A70860B-F1EA-0B42-9105-074B110F7D8A}" sibTransId="{7CF4ED12-E106-AD45-9550-463DCCDDD002}"/>
    <dgm:cxn modelId="{5FE9DDBF-F22A-0A48-B872-12A954F39909}" type="presOf" srcId="{E8EB7C5E-2CB3-6C49-B38D-E6A691A18038}" destId="{B1E72790-1F92-7145-8C67-0772A9C1CC06}" srcOrd="1" destOrd="0" presId="urn:microsoft.com/office/officeart/2005/8/layout/matrix1"/>
    <dgm:cxn modelId="{5EE56AC6-BA5C-8A45-A75B-04F4CA30C2CB}" type="presOf" srcId="{156E4B7A-EEFC-CE46-B06B-1DE2F1C54D05}" destId="{C583A713-D8C2-A544-A0CE-CF126D421A91}" srcOrd="1" destOrd="0" presId="urn:microsoft.com/office/officeart/2005/8/layout/matrix1"/>
    <dgm:cxn modelId="{AE4B80E3-AC74-E142-BA3C-72970419FB75}" srcId="{36A08BD4-B332-D346-9B31-4CD24B361C0F}" destId="{156E4B7A-EEFC-CE46-B06B-1DE2F1C54D05}" srcOrd="1" destOrd="0" parTransId="{912782E8-80C1-1943-A295-8B75A68FD635}" sibTransId="{56A903DE-F7E5-8F42-B267-D38A97AAB765}"/>
    <dgm:cxn modelId="{763F8FE7-8023-AD42-B410-DB2A4E70152F}" type="presOf" srcId="{E8EB7C5E-2CB3-6C49-B38D-E6A691A18038}" destId="{F90B881E-F272-0241-8A68-CE91E8B4A385}" srcOrd="0" destOrd="0" presId="urn:microsoft.com/office/officeart/2005/8/layout/matrix1"/>
    <dgm:cxn modelId="{01FB75ED-0EE2-DF41-AC14-F48F531FC700}" type="presOf" srcId="{2E5C6E67-D2DC-AA4B-B55E-1CAD6D174931}" destId="{3F7DE0E6-4386-EA4D-901A-D31E73B4EBBE}" srcOrd="0" destOrd="0" presId="urn:microsoft.com/office/officeart/2005/8/layout/matrix1"/>
    <dgm:cxn modelId="{A6A12CD1-7853-854B-B33F-2CD02EAE1680}" type="presParOf" srcId="{249645EC-34E0-7443-B0CA-06DCBE16BF3B}" destId="{8B5A6CA5-2EEA-5340-B8F5-6B65391AD3DF}" srcOrd="0" destOrd="0" presId="urn:microsoft.com/office/officeart/2005/8/layout/matrix1"/>
    <dgm:cxn modelId="{B2DDBE89-653E-B847-B375-F0C0848E7F3A}" type="presParOf" srcId="{8B5A6CA5-2EEA-5340-B8F5-6B65391AD3DF}" destId="{F90B881E-F272-0241-8A68-CE91E8B4A385}" srcOrd="0" destOrd="0" presId="urn:microsoft.com/office/officeart/2005/8/layout/matrix1"/>
    <dgm:cxn modelId="{06BF82A5-CB1A-2F48-A5B9-7836C5B92547}" type="presParOf" srcId="{8B5A6CA5-2EEA-5340-B8F5-6B65391AD3DF}" destId="{B1E72790-1F92-7145-8C67-0772A9C1CC06}" srcOrd="1" destOrd="0" presId="urn:microsoft.com/office/officeart/2005/8/layout/matrix1"/>
    <dgm:cxn modelId="{F8DD593E-324B-C34E-B418-95BF3DB407E4}" type="presParOf" srcId="{8B5A6CA5-2EEA-5340-B8F5-6B65391AD3DF}" destId="{1E881437-060F-184C-8990-6B93881D0DB0}" srcOrd="2" destOrd="0" presId="urn:microsoft.com/office/officeart/2005/8/layout/matrix1"/>
    <dgm:cxn modelId="{7D716048-E1BA-DD4C-B3A1-C4AA8EB95FA0}" type="presParOf" srcId="{8B5A6CA5-2EEA-5340-B8F5-6B65391AD3DF}" destId="{C583A713-D8C2-A544-A0CE-CF126D421A91}" srcOrd="3" destOrd="0" presId="urn:microsoft.com/office/officeart/2005/8/layout/matrix1"/>
    <dgm:cxn modelId="{9B4873EB-7BED-1B48-B3AD-0699A5EE114D}" type="presParOf" srcId="{8B5A6CA5-2EEA-5340-B8F5-6B65391AD3DF}" destId="{AE7E8494-DB59-4C4E-A92A-2FC8DA12ECC6}" srcOrd="4" destOrd="0" presId="urn:microsoft.com/office/officeart/2005/8/layout/matrix1"/>
    <dgm:cxn modelId="{01C6DC24-1D51-5543-8E38-FB98CBCC2FD4}" type="presParOf" srcId="{8B5A6CA5-2EEA-5340-B8F5-6B65391AD3DF}" destId="{4C8B8ECE-92DF-814A-8C4D-76C093F83016}" srcOrd="5" destOrd="0" presId="urn:microsoft.com/office/officeart/2005/8/layout/matrix1"/>
    <dgm:cxn modelId="{A767AC0D-5C24-E341-9E58-543DA14610A6}" type="presParOf" srcId="{8B5A6CA5-2EEA-5340-B8F5-6B65391AD3DF}" destId="{3F7DE0E6-4386-EA4D-901A-D31E73B4EBBE}" srcOrd="6" destOrd="0" presId="urn:microsoft.com/office/officeart/2005/8/layout/matrix1"/>
    <dgm:cxn modelId="{7EDEC2A4-2E70-084D-B473-1E597A9AE1EA}" type="presParOf" srcId="{8B5A6CA5-2EEA-5340-B8F5-6B65391AD3DF}" destId="{A1EDCF53-5D56-5F4B-B8D2-E9674264DDC1}" srcOrd="7" destOrd="0" presId="urn:microsoft.com/office/officeart/2005/8/layout/matrix1"/>
    <dgm:cxn modelId="{79C9FFBC-07DF-0F4B-8F71-324D2693AEE8}" type="presParOf" srcId="{249645EC-34E0-7443-B0CA-06DCBE16BF3B}" destId="{86BF5C1D-9C02-6D47-A39A-B109DEC0C1E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390BC7-CB47-6546-B4E5-189ACC7359A0}" type="doc">
      <dgm:prSet loTypeId="urn:microsoft.com/office/officeart/2005/8/layout/list1" loCatId="" qsTypeId="urn:microsoft.com/office/officeart/2005/8/quickstyle/simple1#227" qsCatId="simple" csTypeId="urn:microsoft.com/office/officeart/2005/8/colors/accent1_2#51" csCatId="accent1" phldr="1"/>
      <dgm:spPr/>
      <dgm:t>
        <a:bodyPr/>
        <a:lstStyle/>
        <a:p>
          <a:endParaRPr lang="it-IT"/>
        </a:p>
      </dgm:t>
    </dgm:pt>
    <dgm:pt modelId="{E6750B0A-6AA8-6140-923B-FFE19B6D0EEA}">
      <dgm:prSet phldrT="[Testo]" custT="1"/>
      <dgm:spPr>
        <a:solidFill>
          <a:schemeClr val="accent4">
            <a:lumMod val="50000"/>
          </a:schemeClr>
        </a:solidFill>
      </dgm:spPr>
      <dgm:t>
        <a:bodyPr/>
        <a:lstStyle/>
        <a:p>
          <a:pPr algn="ctr"/>
          <a:r>
            <a:rPr lang="it-IT" sz="2000" dirty="0"/>
            <a:t>ICAO - CORSIA</a:t>
          </a:r>
        </a:p>
      </dgm:t>
    </dgm:pt>
    <dgm:pt modelId="{FED496AE-F3D3-8F4E-A712-6D3F4AC58FB1}" type="parTrans" cxnId="{30926A23-582C-4745-99C1-A63367553B24}">
      <dgm:prSet/>
      <dgm:spPr/>
      <dgm:t>
        <a:bodyPr/>
        <a:lstStyle/>
        <a:p>
          <a:endParaRPr lang="it-IT"/>
        </a:p>
      </dgm:t>
    </dgm:pt>
    <dgm:pt modelId="{B12EE1CB-FBBF-1B40-87BC-3BAA1F350893}" type="sibTrans" cxnId="{30926A23-582C-4745-99C1-A63367553B24}">
      <dgm:prSet/>
      <dgm:spPr/>
      <dgm:t>
        <a:bodyPr/>
        <a:lstStyle/>
        <a:p>
          <a:endParaRPr lang="it-IT"/>
        </a:p>
      </dgm:t>
    </dgm:pt>
    <dgm:pt modelId="{5D9CEDE3-D254-3348-8121-19FEE5E1CE97}">
      <dgm:prSet phldrT="[Testo]" custT="1"/>
      <dgm:spPr/>
      <dgm:t>
        <a:bodyPr/>
        <a:lstStyle/>
        <a:p>
          <a:r>
            <a:rPr lang="it-IT" sz="1600" dirty="0"/>
            <a:t>CORSIA </a:t>
          </a:r>
          <a:r>
            <a:rPr lang="it-IT" sz="1600" dirty="0" err="1"/>
            <a:t>Eligible</a:t>
          </a:r>
          <a:r>
            <a:rPr lang="it-IT" sz="1600" dirty="0"/>
            <a:t> </a:t>
          </a:r>
          <a:r>
            <a:rPr lang="it-IT" sz="1600" dirty="0" err="1"/>
            <a:t>Fuels</a:t>
          </a:r>
          <a:r>
            <a:rPr lang="it-IT" sz="1600" dirty="0"/>
            <a:t> and </a:t>
          </a:r>
          <a:r>
            <a:rPr lang="it-IT" sz="1600" dirty="0" err="1"/>
            <a:t>own</a:t>
          </a:r>
          <a:r>
            <a:rPr lang="it-IT" sz="1600" dirty="0"/>
            <a:t> </a:t>
          </a:r>
          <a:r>
            <a:rPr lang="it-IT" sz="1600" dirty="0" err="1"/>
            <a:t>sustainability</a:t>
          </a:r>
          <a:r>
            <a:rPr lang="it-IT" sz="1600" dirty="0"/>
            <a:t> </a:t>
          </a:r>
          <a:r>
            <a:rPr lang="it-IT" sz="1600" dirty="0" err="1"/>
            <a:t>requirements</a:t>
          </a:r>
          <a:r>
            <a:rPr lang="it-IT" sz="1600" dirty="0"/>
            <a:t> vs. EU/ CH </a:t>
          </a:r>
          <a:r>
            <a:rPr lang="it-IT" sz="1600" dirty="0" err="1"/>
            <a:t>sustainability</a:t>
          </a:r>
          <a:r>
            <a:rPr lang="it-IT" sz="1600" dirty="0"/>
            <a:t> </a:t>
          </a:r>
          <a:r>
            <a:rPr lang="it-IT" sz="1600" dirty="0" err="1"/>
            <a:t>requirements</a:t>
          </a:r>
          <a:endParaRPr lang="it-IT" sz="1600" dirty="0"/>
        </a:p>
      </dgm:t>
    </dgm:pt>
    <dgm:pt modelId="{54FB02DD-A98D-1348-BBF2-0EE126B3244E}" type="parTrans" cxnId="{DBE15BE3-DBD4-6044-8E5F-7CB9E6006DC9}">
      <dgm:prSet/>
      <dgm:spPr/>
      <dgm:t>
        <a:bodyPr/>
        <a:lstStyle/>
        <a:p>
          <a:endParaRPr lang="it-IT"/>
        </a:p>
      </dgm:t>
    </dgm:pt>
    <dgm:pt modelId="{F911F6EE-EC80-2147-A632-F3E33E33FD05}" type="sibTrans" cxnId="{DBE15BE3-DBD4-6044-8E5F-7CB9E6006DC9}">
      <dgm:prSet/>
      <dgm:spPr/>
      <dgm:t>
        <a:bodyPr/>
        <a:lstStyle/>
        <a:p>
          <a:endParaRPr lang="it-IT"/>
        </a:p>
      </dgm:t>
    </dgm:pt>
    <dgm:pt modelId="{3C54E617-D984-7D49-8862-A70690576D89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pPr algn="ctr"/>
          <a:r>
            <a:rPr lang="it-IT" sz="2000" dirty="0"/>
            <a:t>WTO - TBT Agreement</a:t>
          </a:r>
        </a:p>
      </dgm:t>
    </dgm:pt>
    <dgm:pt modelId="{84A5F579-D092-AE49-AA6B-42F1B1AC3F86}" type="parTrans" cxnId="{C1CD933C-82C3-8F4E-A2F2-D496A1053D93}">
      <dgm:prSet/>
      <dgm:spPr/>
      <dgm:t>
        <a:bodyPr/>
        <a:lstStyle/>
        <a:p>
          <a:endParaRPr lang="it-IT"/>
        </a:p>
      </dgm:t>
    </dgm:pt>
    <dgm:pt modelId="{FE3FFA01-BCFC-D246-8E93-385E69160E24}" type="sibTrans" cxnId="{C1CD933C-82C3-8F4E-A2F2-D496A1053D93}">
      <dgm:prSet/>
      <dgm:spPr/>
      <dgm:t>
        <a:bodyPr/>
        <a:lstStyle/>
        <a:p>
          <a:endParaRPr lang="it-IT"/>
        </a:p>
      </dgm:t>
    </dgm:pt>
    <dgm:pt modelId="{09F9F805-B413-5E44-9639-AF6EC65E6CF3}">
      <dgm:prSet custT="1"/>
      <dgm:spPr/>
      <dgm:t>
        <a:bodyPr/>
        <a:lstStyle/>
        <a:p>
          <a:r>
            <a:rPr lang="it-IT" sz="1600" dirty="0" err="1"/>
            <a:t>Blending</a:t>
          </a:r>
          <a:r>
            <a:rPr lang="it-IT" sz="1600" dirty="0"/>
            <a:t> </a:t>
          </a:r>
          <a:r>
            <a:rPr lang="it-IT" sz="1600" dirty="0" err="1"/>
            <a:t>mandates</a:t>
          </a:r>
          <a:r>
            <a:rPr lang="it-IT" sz="1600" dirty="0"/>
            <a:t> and </a:t>
          </a:r>
          <a:r>
            <a:rPr lang="it-IT" sz="1600" dirty="0" err="1"/>
            <a:t>sustainabilityrequirements</a:t>
          </a:r>
          <a:r>
            <a:rPr lang="it-IT" sz="1600" dirty="0"/>
            <a:t> </a:t>
          </a:r>
          <a:r>
            <a:rPr lang="it-IT" sz="1600" dirty="0" err="1"/>
            <a:t>as</a:t>
          </a:r>
          <a:r>
            <a:rPr lang="it-IT" sz="1600" dirty="0"/>
            <a:t> "technical </a:t>
          </a:r>
          <a:r>
            <a:rPr lang="it-IT" sz="1600" dirty="0" err="1"/>
            <a:t>regulations</a:t>
          </a:r>
          <a:r>
            <a:rPr lang="it-IT" sz="1600" dirty="0"/>
            <a:t>» </a:t>
          </a:r>
          <a:r>
            <a:rPr lang="it-IT" sz="1600" dirty="0">
              <a:sym typeface="Wingdings" pitchFamily="2" charset="2"/>
            </a:rPr>
            <a:t> international standards </a:t>
          </a:r>
          <a:r>
            <a:rPr lang="it-IT" sz="1600" dirty="0" err="1">
              <a:sym typeface="Wingdings" pitchFamily="2" charset="2"/>
            </a:rPr>
            <a:t>if</a:t>
          </a:r>
          <a:r>
            <a:rPr lang="it-IT" sz="1600" dirty="0">
              <a:sym typeface="Wingdings" pitchFamily="2" charset="2"/>
            </a:rPr>
            <a:t> </a:t>
          </a:r>
          <a:r>
            <a:rPr lang="it-IT" sz="1600" dirty="0" err="1">
              <a:sym typeface="Wingdings" pitchFamily="2" charset="2"/>
            </a:rPr>
            <a:t>existing</a:t>
          </a:r>
          <a:r>
            <a:rPr lang="it-IT" sz="1600" dirty="0">
              <a:sym typeface="Wingdings" pitchFamily="2" charset="2"/>
            </a:rPr>
            <a:t> and/or appropriate; non-</a:t>
          </a:r>
          <a:r>
            <a:rPr lang="it-IT" sz="1600" dirty="0" err="1">
              <a:sym typeface="Wingdings" pitchFamily="2" charset="2"/>
            </a:rPr>
            <a:t>discrimination</a:t>
          </a:r>
          <a:r>
            <a:rPr lang="it-IT" sz="1600" dirty="0">
              <a:sym typeface="Wingdings" pitchFamily="2" charset="2"/>
            </a:rPr>
            <a:t>; </a:t>
          </a:r>
          <a:r>
            <a:rPr lang="it-IT" sz="1600" dirty="0" err="1">
              <a:sym typeface="Wingdings" pitchFamily="2" charset="2"/>
            </a:rPr>
            <a:t>not</a:t>
          </a:r>
          <a:r>
            <a:rPr lang="it-IT" sz="1600" dirty="0">
              <a:sym typeface="Wingdings" pitchFamily="2" charset="2"/>
            </a:rPr>
            <a:t> more trade-</a:t>
          </a:r>
          <a:r>
            <a:rPr lang="it-IT" sz="1600" dirty="0" err="1">
              <a:sym typeface="Wingdings" pitchFamily="2" charset="2"/>
            </a:rPr>
            <a:t>restrictive</a:t>
          </a:r>
          <a:r>
            <a:rPr lang="it-IT" sz="1600" dirty="0">
              <a:sym typeface="Wingdings" pitchFamily="2" charset="2"/>
            </a:rPr>
            <a:t> </a:t>
          </a:r>
          <a:r>
            <a:rPr lang="it-IT" sz="1600" dirty="0" err="1">
              <a:sym typeface="Wingdings" pitchFamily="2" charset="2"/>
            </a:rPr>
            <a:t>than</a:t>
          </a:r>
          <a:r>
            <a:rPr lang="it-IT" sz="1600" dirty="0">
              <a:sym typeface="Wingdings" pitchFamily="2" charset="2"/>
            </a:rPr>
            <a:t> </a:t>
          </a:r>
          <a:r>
            <a:rPr lang="it-IT" sz="1600" dirty="0" err="1">
              <a:sym typeface="Wingdings" pitchFamily="2" charset="2"/>
            </a:rPr>
            <a:t>necessary</a:t>
          </a:r>
          <a:endParaRPr lang="it-IT" sz="1600" dirty="0"/>
        </a:p>
      </dgm:t>
    </dgm:pt>
    <dgm:pt modelId="{BE66B9CC-7DA0-A04C-A708-F051BFD065A2}" type="parTrans" cxnId="{51309156-61EE-044F-A2F3-7CCA150BB6AC}">
      <dgm:prSet/>
      <dgm:spPr/>
      <dgm:t>
        <a:bodyPr/>
        <a:lstStyle/>
        <a:p>
          <a:endParaRPr lang="it-IT"/>
        </a:p>
      </dgm:t>
    </dgm:pt>
    <dgm:pt modelId="{A84645E1-0DA6-4E4B-A908-963508C0FF0D}" type="sibTrans" cxnId="{51309156-61EE-044F-A2F3-7CCA150BB6AC}">
      <dgm:prSet/>
      <dgm:spPr/>
      <dgm:t>
        <a:bodyPr/>
        <a:lstStyle/>
        <a:p>
          <a:endParaRPr lang="it-IT"/>
        </a:p>
      </dgm:t>
    </dgm:pt>
    <dgm:pt modelId="{BDFDF91D-EBD8-0A44-A9D1-3F5A5261CAFF}">
      <dgm:prSet phldrT="[Testo]" custT="1"/>
      <dgm:spPr/>
      <dgm:t>
        <a:bodyPr/>
        <a:lstStyle/>
        <a:p>
          <a:r>
            <a:rPr lang="it-IT" sz="1600" dirty="0"/>
            <a:t>MRV </a:t>
          </a:r>
          <a:r>
            <a:rPr lang="it-IT" sz="1600" dirty="0" err="1"/>
            <a:t>obligations</a:t>
          </a:r>
          <a:endParaRPr lang="it-IT" sz="1600" dirty="0"/>
        </a:p>
      </dgm:t>
    </dgm:pt>
    <dgm:pt modelId="{208E3CE9-851D-AD40-8762-A2060F056697}" type="parTrans" cxnId="{88797EE1-E197-0E40-945C-D05E0E5FDBF8}">
      <dgm:prSet/>
      <dgm:spPr/>
      <dgm:t>
        <a:bodyPr/>
        <a:lstStyle/>
        <a:p>
          <a:endParaRPr lang="it-IT"/>
        </a:p>
      </dgm:t>
    </dgm:pt>
    <dgm:pt modelId="{E5EE318F-02FE-654F-A242-7B4738517A01}" type="sibTrans" cxnId="{88797EE1-E197-0E40-945C-D05E0E5FDBF8}">
      <dgm:prSet/>
      <dgm:spPr/>
      <dgm:t>
        <a:bodyPr/>
        <a:lstStyle/>
        <a:p>
          <a:endParaRPr lang="it-IT"/>
        </a:p>
      </dgm:t>
    </dgm:pt>
    <dgm:pt modelId="{1661547E-20CD-5A43-9D74-208A64848F5F}">
      <dgm:prSet phldrT="[Testo]" custT="1"/>
      <dgm:spPr/>
      <dgm:t>
        <a:bodyPr/>
        <a:lstStyle/>
        <a:p>
          <a:r>
            <a:rPr lang="it-IT" sz="1600" dirty="0" err="1"/>
            <a:t>Offsetting</a:t>
          </a:r>
          <a:r>
            <a:rPr lang="it-IT" sz="1600" dirty="0"/>
            <a:t> </a:t>
          </a:r>
          <a:r>
            <a:rPr lang="it-IT" sz="1600" dirty="0" err="1"/>
            <a:t>mechanism</a:t>
          </a:r>
          <a:r>
            <a:rPr lang="it-IT" sz="1600" dirty="0"/>
            <a:t> vs. ETS</a:t>
          </a:r>
        </a:p>
      </dgm:t>
    </dgm:pt>
    <dgm:pt modelId="{C37D160A-D302-F94B-BCEC-012AA213D73F}" type="parTrans" cxnId="{734E054D-6C74-914B-BE95-A15B76542048}">
      <dgm:prSet/>
      <dgm:spPr/>
      <dgm:t>
        <a:bodyPr/>
        <a:lstStyle/>
        <a:p>
          <a:endParaRPr lang="it-IT"/>
        </a:p>
      </dgm:t>
    </dgm:pt>
    <dgm:pt modelId="{09AF3198-7451-8A44-BAD5-061878C11602}" type="sibTrans" cxnId="{734E054D-6C74-914B-BE95-A15B76542048}">
      <dgm:prSet/>
      <dgm:spPr/>
      <dgm:t>
        <a:bodyPr/>
        <a:lstStyle/>
        <a:p>
          <a:endParaRPr lang="it-IT"/>
        </a:p>
      </dgm:t>
    </dgm:pt>
    <dgm:pt modelId="{D3336BFD-2B26-6D4B-A068-7133965FA307}" type="pres">
      <dgm:prSet presAssocID="{8B390BC7-CB47-6546-B4E5-189ACC7359A0}" presName="linear" presStyleCnt="0">
        <dgm:presLayoutVars>
          <dgm:dir/>
          <dgm:animLvl val="lvl"/>
          <dgm:resizeHandles val="exact"/>
        </dgm:presLayoutVars>
      </dgm:prSet>
      <dgm:spPr/>
    </dgm:pt>
    <dgm:pt modelId="{B883ADD6-6B90-2F48-B5EA-16B0323B890B}" type="pres">
      <dgm:prSet presAssocID="{E6750B0A-6AA8-6140-923B-FFE19B6D0EEA}" presName="parentLin" presStyleCnt="0"/>
      <dgm:spPr/>
    </dgm:pt>
    <dgm:pt modelId="{8F376F87-E32E-BB47-AD75-1F2938D3F32E}" type="pres">
      <dgm:prSet presAssocID="{E6750B0A-6AA8-6140-923B-FFE19B6D0EEA}" presName="parentLeftMargin" presStyleLbl="node1" presStyleIdx="0" presStyleCnt="2"/>
      <dgm:spPr/>
    </dgm:pt>
    <dgm:pt modelId="{7EDF5DA0-E181-6849-8835-1D76F1BEB1FE}" type="pres">
      <dgm:prSet presAssocID="{E6750B0A-6AA8-6140-923B-FFE19B6D0EE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D3DA786-DD06-E34E-BAA6-9F230B8DCFA9}" type="pres">
      <dgm:prSet presAssocID="{E6750B0A-6AA8-6140-923B-FFE19B6D0EEA}" presName="negativeSpace" presStyleCnt="0"/>
      <dgm:spPr/>
    </dgm:pt>
    <dgm:pt modelId="{AA4F3A65-A368-624D-91E8-0E67ADF8D833}" type="pres">
      <dgm:prSet presAssocID="{E6750B0A-6AA8-6140-923B-FFE19B6D0EEA}" presName="childText" presStyleLbl="conFgAcc1" presStyleIdx="0" presStyleCnt="2">
        <dgm:presLayoutVars>
          <dgm:bulletEnabled val="1"/>
        </dgm:presLayoutVars>
      </dgm:prSet>
      <dgm:spPr/>
    </dgm:pt>
    <dgm:pt modelId="{795513E0-0657-CF48-A7A3-13B65F1DE511}" type="pres">
      <dgm:prSet presAssocID="{B12EE1CB-FBBF-1B40-87BC-3BAA1F350893}" presName="spaceBetweenRectangles" presStyleCnt="0"/>
      <dgm:spPr/>
    </dgm:pt>
    <dgm:pt modelId="{900F8545-FE51-5848-9C66-67AE212D0751}" type="pres">
      <dgm:prSet presAssocID="{3C54E617-D984-7D49-8862-A70690576D89}" presName="parentLin" presStyleCnt="0"/>
      <dgm:spPr/>
    </dgm:pt>
    <dgm:pt modelId="{F7C467D2-7EE0-EB4A-A36E-20CB18CB4A03}" type="pres">
      <dgm:prSet presAssocID="{3C54E617-D984-7D49-8862-A70690576D89}" presName="parentLeftMargin" presStyleLbl="node1" presStyleIdx="0" presStyleCnt="2"/>
      <dgm:spPr/>
    </dgm:pt>
    <dgm:pt modelId="{85D595E7-FC95-3040-AD14-93081DC1439A}" type="pres">
      <dgm:prSet presAssocID="{3C54E617-D984-7D49-8862-A70690576D8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02751BE-5622-F346-9682-4649547CDD4F}" type="pres">
      <dgm:prSet presAssocID="{3C54E617-D984-7D49-8862-A70690576D89}" presName="negativeSpace" presStyleCnt="0"/>
      <dgm:spPr/>
    </dgm:pt>
    <dgm:pt modelId="{21981C2B-3EE9-C745-B136-2171ECCBCC5E}" type="pres">
      <dgm:prSet presAssocID="{3C54E617-D984-7D49-8862-A70690576D8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0926A23-582C-4745-99C1-A63367553B24}" srcId="{8B390BC7-CB47-6546-B4E5-189ACC7359A0}" destId="{E6750B0A-6AA8-6140-923B-FFE19B6D0EEA}" srcOrd="0" destOrd="0" parTransId="{FED496AE-F3D3-8F4E-A712-6D3F4AC58FB1}" sibTransId="{B12EE1CB-FBBF-1B40-87BC-3BAA1F350893}"/>
    <dgm:cxn modelId="{81921B2E-1AE1-2644-97A8-9ED63A02AB13}" type="presOf" srcId="{1661547E-20CD-5A43-9D74-208A64848F5F}" destId="{AA4F3A65-A368-624D-91E8-0E67ADF8D833}" srcOrd="0" destOrd="0" presId="urn:microsoft.com/office/officeart/2005/8/layout/list1"/>
    <dgm:cxn modelId="{C1CD933C-82C3-8F4E-A2F2-D496A1053D93}" srcId="{8B390BC7-CB47-6546-B4E5-189ACC7359A0}" destId="{3C54E617-D984-7D49-8862-A70690576D89}" srcOrd="1" destOrd="0" parTransId="{84A5F579-D092-AE49-AA6B-42F1B1AC3F86}" sibTransId="{FE3FFA01-BCFC-D246-8E93-385E69160E24}"/>
    <dgm:cxn modelId="{26E00A49-0968-4C49-A49B-901C76CF4961}" type="presOf" srcId="{8B390BC7-CB47-6546-B4E5-189ACC7359A0}" destId="{D3336BFD-2B26-6D4B-A068-7133965FA307}" srcOrd="0" destOrd="0" presId="urn:microsoft.com/office/officeart/2005/8/layout/list1"/>
    <dgm:cxn modelId="{734E054D-6C74-914B-BE95-A15B76542048}" srcId="{E6750B0A-6AA8-6140-923B-FFE19B6D0EEA}" destId="{1661547E-20CD-5A43-9D74-208A64848F5F}" srcOrd="0" destOrd="0" parTransId="{C37D160A-D302-F94B-BCEC-012AA213D73F}" sibTransId="{09AF3198-7451-8A44-BAD5-061878C11602}"/>
    <dgm:cxn modelId="{2E165474-122D-6149-8672-3B5595221166}" type="presOf" srcId="{5D9CEDE3-D254-3348-8121-19FEE5E1CE97}" destId="{AA4F3A65-A368-624D-91E8-0E67ADF8D833}" srcOrd="0" destOrd="1" presId="urn:microsoft.com/office/officeart/2005/8/layout/list1"/>
    <dgm:cxn modelId="{51309156-61EE-044F-A2F3-7CCA150BB6AC}" srcId="{3C54E617-D984-7D49-8862-A70690576D89}" destId="{09F9F805-B413-5E44-9639-AF6EC65E6CF3}" srcOrd="0" destOrd="0" parTransId="{BE66B9CC-7DA0-A04C-A708-F051BFD065A2}" sibTransId="{A84645E1-0DA6-4E4B-A908-963508C0FF0D}"/>
    <dgm:cxn modelId="{4D94448E-BDC5-C547-91C6-605573FA8136}" type="presOf" srcId="{3C54E617-D984-7D49-8862-A70690576D89}" destId="{F7C467D2-7EE0-EB4A-A36E-20CB18CB4A03}" srcOrd="0" destOrd="0" presId="urn:microsoft.com/office/officeart/2005/8/layout/list1"/>
    <dgm:cxn modelId="{1B8EAF90-C728-EA46-B99D-7596C55795EB}" type="presOf" srcId="{E6750B0A-6AA8-6140-923B-FFE19B6D0EEA}" destId="{7EDF5DA0-E181-6849-8835-1D76F1BEB1FE}" srcOrd="1" destOrd="0" presId="urn:microsoft.com/office/officeart/2005/8/layout/list1"/>
    <dgm:cxn modelId="{9B6FE2AB-EC5A-2B4D-BB89-9350F182B9DF}" type="presOf" srcId="{BDFDF91D-EBD8-0A44-A9D1-3F5A5261CAFF}" destId="{AA4F3A65-A368-624D-91E8-0E67ADF8D833}" srcOrd="0" destOrd="2" presId="urn:microsoft.com/office/officeart/2005/8/layout/list1"/>
    <dgm:cxn modelId="{B986E6C1-C7F8-2F44-B8F3-336C8780D02F}" type="presOf" srcId="{E6750B0A-6AA8-6140-923B-FFE19B6D0EEA}" destId="{8F376F87-E32E-BB47-AD75-1F2938D3F32E}" srcOrd="0" destOrd="0" presId="urn:microsoft.com/office/officeart/2005/8/layout/list1"/>
    <dgm:cxn modelId="{C1D793D5-BAD1-8846-9B95-DE5933B0580C}" type="presOf" srcId="{3C54E617-D984-7D49-8862-A70690576D89}" destId="{85D595E7-FC95-3040-AD14-93081DC1439A}" srcOrd="1" destOrd="0" presId="urn:microsoft.com/office/officeart/2005/8/layout/list1"/>
    <dgm:cxn modelId="{88797EE1-E197-0E40-945C-D05E0E5FDBF8}" srcId="{E6750B0A-6AA8-6140-923B-FFE19B6D0EEA}" destId="{BDFDF91D-EBD8-0A44-A9D1-3F5A5261CAFF}" srcOrd="2" destOrd="0" parTransId="{208E3CE9-851D-AD40-8762-A2060F056697}" sibTransId="{E5EE318F-02FE-654F-A242-7B4738517A01}"/>
    <dgm:cxn modelId="{DBE15BE3-DBD4-6044-8E5F-7CB9E6006DC9}" srcId="{E6750B0A-6AA8-6140-923B-FFE19B6D0EEA}" destId="{5D9CEDE3-D254-3348-8121-19FEE5E1CE97}" srcOrd="1" destOrd="0" parTransId="{54FB02DD-A98D-1348-BBF2-0EE126B3244E}" sibTransId="{F911F6EE-EC80-2147-A632-F3E33E33FD05}"/>
    <dgm:cxn modelId="{D7A7DAEF-D639-D247-9064-EE550380F90F}" type="presOf" srcId="{09F9F805-B413-5E44-9639-AF6EC65E6CF3}" destId="{21981C2B-3EE9-C745-B136-2171ECCBCC5E}" srcOrd="0" destOrd="0" presId="urn:microsoft.com/office/officeart/2005/8/layout/list1"/>
    <dgm:cxn modelId="{B80A773D-CB94-2143-8EDB-2EBBFA69BFD2}" type="presParOf" srcId="{D3336BFD-2B26-6D4B-A068-7133965FA307}" destId="{B883ADD6-6B90-2F48-B5EA-16B0323B890B}" srcOrd="0" destOrd="0" presId="urn:microsoft.com/office/officeart/2005/8/layout/list1"/>
    <dgm:cxn modelId="{15EE0DD5-62E6-4B4F-B38E-FC98CA296834}" type="presParOf" srcId="{B883ADD6-6B90-2F48-B5EA-16B0323B890B}" destId="{8F376F87-E32E-BB47-AD75-1F2938D3F32E}" srcOrd="0" destOrd="0" presId="urn:microsoft.com/office/officeart/2005/8/layout/list1"/>
    <dgm:cxn modelId="{65ED9EF9-952C-7446-AC1C-61BACECFEAB5}" type="presParOf" srcId="{B883ADD6-6B90-2F48-B5EA-16B0323B890B}" destId="{7EDF5DA0-E181-6849-8835-1D76F1BEB1FE}" srcOrd="1" destOrd="0" presId="urn:microsoft.com/office/officeart/2005/8/layout/list1"/>
    <dgm:cxn modelId="{CA06C746-AA54-954F-A466-B9B153AFDC39}" type="presParOf" srcId="{D3336BFD-2B26-6D4B-A068-7133965FA307}" destId="{9D3DA786-DD06-E34E-BAA6-9F230B8DCFA9}" srcOrd="1" destOrd="0" presId="urn:microsoft.com/office/officeart/2005/8/layout/list1"/>
    <dgm:cxn modelId="{45D0A3C6-6EA6-2248-9B05-A69D9EE3190D}" type="presParOf" srcId="{D3336BFD-2B26-6D4B-A068-7133965FA307}" destId="{AA4F3A65-A368-624D-91E8-0E67ADF8D833}" srcOrd="2" destOrd="0" presId="urn:microsoft.com/office/officeart/2005/8/layout/list1"/>
    <dgm:cxn modelId="{36EB692C-E2D9-C24D-8025-F63E00EAF33B}" type="presParOf" srcId="{D3336BFD-2B26-6D4B-A068-7133965FA307}" destId="{795513E0-0657-CF48-A7A3-13B65F1DE511}" srcOrd="3" destOrd="0" presId="urn:microsoft.com/office/officeart/2005/8/layout/list1"/>
    <dgm:cxn modelId="{5624D611-9246-C04B-B00E-EA2A0E7675EE}" type="presParOf" srcId="{D3336BFD-2B26-6D4B-A068-7133965FA307}" destId="{900F8545-FE51-5848-9C66-67AE212D0751}" srcOrd="4" destOrd="0" presId="urn:microsoft.com/office/officeart/2005/8/layout/list1"/>
    <dgm:cxn modelId="{0DEE9175-F09A-2043-BF22-1F8865908D13}" type="presParOf" srcId="{900F8545-FE51-5848-9C66-67AE212D0751}" destId="{F7C467D2-7EE0-EB4A-A36E-20CB18CB4A03}" srcOrd="0" destOrd="0" presId="urn:microsoft.com/office/officeart/2005/8/layout/list1"/>
    <dgm:cxn modelId="{C3308EF8-FC60-D245-919D-997149A8C7F2}" type="presParOf" srcId="{900F8545-FE51-5848-9C66-67AE212D0751}" destId="{85D595E7-FC95-3040-AD14-93081DC1439A}" srcOrd="1" destOrd="0" presId="urn:microsoft.com/office/officeart/2005/8/layout/list1"/>
    <dgm:cxn modelId="{8AFA3283-1928-B94A-9C3D-83F3AE75FB96}" type="presParOf" srcId="{D3336BFD-2B26-6D4B-A068-7133965FA307}" destId="{602751BE-5622-F346-9682-4649547CDD4F}" srcOrd="5" destOrd="0" presId="urn:microsoft.com/office/officeart/2005/8/layout/list1"/>
    <dgm:cxn modelId="{3C6AFBB3-10F2-1E45-BC8B-0E619BF542C1}" type="presParOf" srcId="{D3336BFD-2B26-6D4B-A068-7133965FA307}" destId="{21981C2B-3EE9-C745-B136-2171ECCBCC5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390BC7-CB47-6546-B4E5-189ACC7359A0}" type="doc">
      <dgm:prSet loTypeId="urn:microsoft.com/office/officeart/2005/8/layout/list1" loCatId="" qsTypeId="urn:microsoft.com/office/officeart/2005/8/quickstyle/simple1#228" qsCatId="simple" csTypeId="urn:microsoft.com/office/officeart/2005/8/colors/accent1_2#52" csCatId="accent1" phldr="1"/>
      <dgm:spPr/>
      <dgm:t>
        <a:bodyPr/>
        <a:lstStyle/>
        <a:p>
          <a:endParaRPr lang="it-IT"/>
        </a:p>
      </dgm:t>
    </dgm:pt>
    <dgm:pt modelId="{E6750B0A-6AA8-6140-923B-FFE19B6D0EEA}">
      <dgm:prSet phldrT="[Testo]" custT="1"/>
      <dgm:spPr>
        <a:solidFill>
          <a:srgbClr val="C00000"/>
        </a:solidFill>
      </dgm:spPr>
      <dgm:t>
        <a:bodyPr/>
        <a:lstStyle/>
        <a:p>
          <a:pPr algn="ctr"/>
          <a:r>
            <a:rPr lang="it-IT" sz="2000" dirty="0"/>
            <a:t>EU – CH </a:t>
          </a:r>
          <a:r>
            <a:rPr lang="it-IT" sz="2000" dirty="0" err="1"/>
            <a:t>intersection</a:t>
          </a:r>
          <a:endParaRPr lang="it-IT" sz="2000" dirty="0"/>
        </a:p>
      </dgm:t>
    </dgm:pt>
    <dgm:pt modelId="{FED496AE-F3D3-8F4E-A712-6D3F4AC58FB1}" type="parTrans" cxnId="{30926A23-582C-4745-99C1-A63367553B24}">
      <dgm:prSet/>
      <dgm:spPr/>
      <dgm:t>
        <a:bodyPr/>
        <a:lstStyle/>
        <a:p>
          <a:endParaRPr lang="it-IT"/>
        </a:p>
      </dgm:t>
    </dgm:pt>
    <dgm:pt modelId="{B12EE1CB-FBBF-1B40-87BC-3BAA1F350893}" type="sibTrans" cxnId="{30926A23-582C-4745-99C1-A63367553B24}">
      <dgm:prSet/>
      <dgm:spPr/>
      <dgm:t>
        <a:bodyPr/>
        <a:lstStyle/>
        <a:p>
          <a:endParaRPr lang="it-IT"/>
        </a:p>
      </dgm:t>
    </dgm:pt>
    <dgm:pt modelId="{A8028844-7691-CB4A-8F23-7D11E31CD74A}">
      <dgm:prSet phldrT="[Testo]" custT="1"/>
      <dgm:spPr/>
      <dgm:t>
        <a:bodyPr/>
        <a:lstStyle/>
        <a:p>
          <a:r>
            <a:rPr lang="it-CH" sz="1600" b="1" dirty="0"/>
            <a:t>Interoperability: </a:t>
          </a:r>
          <a:r>
            <a:rPr lang="it-CH" sz="1600" dirty="0"/>
            <a:t>RFO-compliant SAF and EU-compliant SAF (</a:t>
          </a:r>
          <a:r>
            <a:rPr lang="it-CH" sz="1600" b="1" dirty="0"/>
            <a:t>certified</a:t>
          </a:r>
          <a:r>
            <a:rPr lang="it-CH" sz="1600" dirty="0"/>
            <a:t> ex Art. 30 RED III) both eligible to count towards Swiss SAF quotas.</a:t>
          </a:r>
          <a:endParaRPr lang="it-IT" sz="1600" dirty="0"/>
        </a:p>
      </dgm:t>
    </dgm:pt>
    <dgm:pt modelId="{5226B148-51A3-1A49-927A-C8BDA0AA09A8}" type="parTrans" cxnId="{2033FD5C-C126-2E41-8C29-3CD48D7BFD7D}">
      <dgm:prSet/>
      <dgm:spPr/>
      <dgm:t>
        <a:bodyPr/>
        <a:lstStyle/>
        <a:p>
          <a:endParaRPr lang="it-IT"/>
        </a:p>
      </dgm:t>
    </dgm:pt>
    <dgm:pt modelId="{E4FAC7F4-23F6-D84D-866E-338B0439C5F0}" type="sibTrans" cxnId="{2033FD5C-C126-2E41-8C29-3CD48D7BFD7D}">
      <dgm:prSet/>
      <dgm:spPr/>
      <dgm:t>
        <a:bodyPr/>
        <a:lstStyle/>
        <a:p>
          <a:endParaRPr lang="it-IT"/>
        </a:p>
      </dgm:t>
    </dgm:pt>
    <dgm:pt modelId="{D3336BFD-2B26-6D4B-A068-7133965FA307}" type="pres">
      <dgm:prSet presAssocID="{8B390BC7-CB47-6546-B4E5-189ACC7359A0}" presName="linear" presStyleCnt="0">
        <dgm:presLayoutVars>
          <dgm:dir/>
          <dgm:animLvl val="lvl"/>
          <dgm:resizeHandles val="exact"/>
        </dgm:presLayoutVars>
      </dgm:prSet>
      <dgm:spPr/>
    </dgm:pt>
    <dgm:pt modelId="{B883ADD6-6B90-2F48-B5EA-16B0323B890B}" type="pres">
      <dgm:prSet presAssocID="{E6750B0A-6AA8-6140-923B-FFE19B6D0EEA}" presName="parentLin" presStyleCnt="0"/>
      <dgm:spPr/>
    </dgm:pt>
    <dgm:pt modelId="{8F376F87-E32E-BB47-AD75-1F2938D3F32E}" type="pres">
      <dgm:prSet presAssocID="{E6750B0A-6AA8-6140-923B-FFE19B6D0EEA}" presName="parentLeftMargin" presStyleLbl="node1" presStyleIdx="0" presStyleCnt="1"/>
      <dgm:spPr/>
    </dgm:pt>
    <dgm:pt modelId="{7EDF5DA0-E181-6849-8835-1D76F1BEB1FE}" type="pres">
      <dgm:prSet presAssocID="{E6750B0A-6AA8-6140-923B-FFE19B6D0EE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D3DA786-DD06-E34E-BAA6-9F230B8DCFA9}" type="pres">
      <dgm:prSet presAssocID="{E6750B0A-6AA8-6140-923B-FFE19B6D0EEA}" presName="negativeSpace" presStyleCnt="0"/>
      <dgm:spPr/>
    </dgm:pt>
    <dgm:pt modelId="{AA4F3A65-A368-624D-91E8-0E67ADF8D833}" type="pres">
      <dgm:prSet presAssocID="{E6750B0A-6AA8-6140-923B-FFE19B6D0EEA}" presName="childText" presStyleLbl="conFgAcc1" presStyleIdx="0" presStyleCnt="1" custLinFactNeighborY="15957">
        <dgm:presLayoutVars>
          <dgm:bulletEnabled val="1"/>
        </dgm:presLayoutVars>
      </dgm:prSet>
      <dgm:spPr/>
    </dgm:pt>
  </dgm:ptLst>
  <dgm:cxnLst>
    <dgm:cxn modelId="{30926A23-582C-4745-99C1-A63367553B24}" srcId="{8B390BC7-CB47-6546-B4E5-189ACC7359A0}" destId="{E6750B0A-6AA8-6140-923B-FFE19B6D0EEA}" srcOrd="0" destOrd="0" parTransId="{FED496AE-F3D3-8F4E-A712-6D3F4AC58FB1}" sibTransId="{B12EE1CB-FBBF-1B40-87BC-3BAA1F350893}"/>
    <dgm:cxn modelId="{7038C329-87F0-064B-BFF7-BB7C8CB813F4}" type="presOf" srcId="{A8028844-7691-CB4A-8F23-7D11E31CD74A}" destId="{AA4F3A65-A368-624D-91E8-0E67ADF8D833}" srcOrd="0" destOrd="0" presId="urn:microsoft.com/office/officeart/2005/8/layout/list1"/>
    <dgm:cxn modelId="{2033FD5C-C126-2E41-8C29-3CD48D7BFD7D}" srcId="{E6750B0A-6AA8-6140-923B-FFE19B6D0EEA}" destId="{A8028844-7691-CB4A-8F23-7D11E31CD74A}" srcOrd="0" destOrd="0" parTransId="{5226B148-51A3-1A49-927A-C8BDA0AA09A8}" sibTransId="{E4FAC7F4-23F6-D84D-866E-338B0439C5F0}"/>
    <dgm:cxn modelId="{26E00A49-0968-4C49-A49B-901C76CF4961}" type="presOf" srcId="{8B390BC7-CB47-6546-B4E5-189ACC7359A0}" destId="{D3336BFD-2B26-6D4B-A068-7133965FA307}" srcOrd="0" destOrd="0" presId="urn:microsoft.com/office/officeart/2005/8/layout/list1"/>
    <dgm:cxn modelId="{1B8EAF90-C728-EA46-B99D-7596C55795EB}" type="presOf" srcId="{E6750B0A-6AA8-6140-923B-FFE19B6D0EEA}" destId="{7EDF5DA0-E181-6849-8835-1D76F1BEB1FE}" srcOrd="1" destOrd="0" presId="urn:microsoft.com/office/officeart/2005/8/layout/list1"/>
    <dgm:cxn modelId="{B986E6C1-C7F8-2F44-B8F3-336C8780D02F}" type="presOf" srcId="{E6750B0A-6AA8-6140-923B-FFE19B6D0EEA}" destId="{8F376F87-E32E-BB47-AD75-1F2938D3F32E}" srcOrd="0" destOrd="0" presId="urn:microsoft.com/office/officeart/2005/8/layout/list1"/>
    <dgm:cxn modelId="{B80A773D-CB94-2143-8EDB-2EBBFA69BFD2}" type="presParOf" srcId="{D3336BFD-2B26-6D4B-A068-7133965FA307}" destId="{B883ADD6-6B90-2F48-B5EA-16B0323B890B}" srcOrd="0" destOrd="0" presId="urn:microsoft.com/office/officeart/2005/8/layout/list1"/>
    <dgm:cxn modelId="{15EE0DD5-62E6-4B4F-B38E-FC98CA296834}" type="presParOf" srcId="{B883ADD6-6B90-2F48-B5EA-16B0323B890B}" destId="{8F376F87-E32E-BB47-AD75-1F2938D3F32E}" srcOrd="0" destOrd="0" presId="urn:microsoft.com/office/officeart/2005/8/layout/list1"/>
    <dgm:cxn modelId="{65ED9EF9-952C-7446-AC1C-61BACECFEAB5}" type="presParOf" srcId="{B883ADD6-6B90-2F48-B5EA-16B0323B890B}" destId="{7EDF5DA0-E181-6849-8835-1D76F1BEB1FE}" srcOrd="1" destOrd="0" presId="urn:microsoft.com/office/officeart/2005/8/layout/list1"/>
    <dgm:cxn modelId="{CA06C746-AA54-954F-A466-B9B153AFDC39}" type="presParOf" srcId="{D3336BFD-2B26-6D4B-A068-7133965FA307}" destId="{9D3DA786-DD06-E34E-BAA6-9F230B8DCFA9}" srcOrd="1" destOrd="0" presId="urn:microsoft.com/office/officeart/2005/8/layout/list1"/>
    <dgm:cxn modelId="{45D0A3C6-6EA6-2248-9B05-A69D9EE3190D}" type="presParOf" srcId="{D3336BFD-2B26-6D4B-A068-7133965FA307}" destId="{AA4F3A65-A368-624D-91E8-0E67ADF8D83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390BC7-CB47-6546-B4E5-189ACC7359A0}" type="doc">
      <dgm:prSet loTypeId="urn:microsoft.com/office/officeart/2005/8/layout/list1" loCatId="" qsTypeId="urn:microsoft.com/office/officeart/2005/8/quickstyle/simple1#229" qsCatId="simple" csTypeId="urn:microsoft.com/office/officeart/2005/8/colors/accent1_2#53" csCatId="accent1" phldr="1"/>
      <dgm:spPr/>
      <dgm:t>
        <a:bodyPr/>
        <a:lstStyle/>
        <a:p>
          <a:endParaRPr lang="it-IT"/>
        </a:p>
      </dgm:t>
    </dgm:pt>
    <dgm:pt modelId="{E6750B0A-6AA8-6140-923B-FFE19B6D0EEA}">
      <dgm:prSet phldrT="[Testo]" custT="1"/>
      <dgm:spPr>
        <a:solidFill>
          <a:schemeClr val="accent4">
            <a:lumMod val="50000"/>
          </a:schemeClr>
        </a:solidFill>
      </dgm:spPr>
      <dgm:t>
        <a:bodyPr/>
        <a:lstStyle/>
        <a:p>
          <a:pPr algn="ctr"/>
          <a:r>
            <a:rPr lang="it-IT" sz="2000" dirty="0"/>
            <a:t>WTO – </a:t>
          </a:r>
          <a:r>
            <a:rPr lang="it-IT" sz="2000" dirty="0" err="1"/>
            <a:t>Subsidy</a:t>
          </a:r>
          <a:r>
            <a:rPr lang="it-IT" sz="2000" dirty="0"/>
            <a:t> discipline (ASCM)</a:t>
          </a:r>
        </a:p>
      </dgm:t>
    </dgm:pt>
    <dgm:pt modelId="{FED496AE-F3D3-8F4E-A712-6D3F4AC58FB1}" type="parTrans" cxnId="{30926A23-582C-4745-99C1-A63367553B24}">
      <dgm:prSet/>
      <dgm:spPr/>
      <dgm:t>
        <a:bodyPr/>
        <a:lstStyle/>
        <a:p>
          <a:endParaRPr lang="it-IT"/>
        </a:p>
      </dgm:t>
    </dgm:pt>
    <dgm:pt modelId="{B12EE1CB-FBBF-1B40-87BC-3BAA1F350893}" type="sibTrans" cxnId="{30926A23-582C-4745-99C1-A63367553B24}">
      <dgm:prSet/>
      <dgm:spPr/>
      <dgm:t>
        <a:bodyPr/>
        <a:lstStyle/>
        <a:p>
          <a:endParaRPr lang="it-IT"/>
        </a:p>
      </dgm:t>
    </dgm:pt>
    <dgm:pt modelId="{9190F0DD-CC16-DF41-855B-CCF1D9FE713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600" dirty="0"/>
            <a:t>Trading partners and flights departing from, or arriving in Switzerland from, </a:t>
          </a:r>
          <a:r>
            <a:rPr lang="en-GB" sz="1600" i="1" dirty="0"/>
            <a:t>third</a:t>
          </a:r>
          <a:r>
            <a:rPr lang="en-GB" sz="1600" dirty="0"/>
            <a:t> countries excluded from </a:t>
          </a:r>
          <a:r>
            <a:rPr lang="en-GB" sz="1600" b="1" dirty="0"/>
            <a:t>ETS SAF allowances</a:t>
          </a:r>
          <a:endParaRPr lang="it-IT" sz="1600" dirty="0"/>
        </a:p>
      </dgm:t>
    </dgm:pt>
    <dgm:pt modelId="{8457AC97-81AC-1A45-8EE2-C95F6C936A26}" type="parTrans" cxnId="{688B5C11-B8C6-F549-8D1B-B4B1E5589EE8}">
      <dgm:prSet/>
      <dgm:spPr/>
      <dgm:t>
        <a:bodyPr/>
        <a:lstStyle/>
        <a:p>
          <a:endParaRPr lang="it-IT"/>
        </a:p>
      </dgm:t>
    </dgm:pt>
    <dgm:pt modelId="{C5B1845D-885B-0743-AE55-6F1E30D8E358}" type="sibTrans" cxnId="{688B5C11-B8C6-F549-8D1B-B4B1E5589EE8}">
      <dgm:prSet/>
      <dgm:spPr/>
      <dgm:t>
        <a:bodyPr/>
        <a:lstStyle/>
        <a:p>
          <a:endParaRPr lang="it-IT"/>
        </a:p>
      </dgm:t>
    </dgm:pt>
    <dgm:pt modelId="{1097CA65-AD62-B849-873E-B54F4CAEE681}">
      <dgm:prSet custT="1"/>
      <dgm:spPr/>
      <dgm:t>
        <a:bodyPr/>
        <a:lstStyle/>
        <a:p>
          <a:pPr>
            <a:buNone/>
          </a:pPr>
          <a:r>
            <a:rPr lang="en-GB" sz="1600" dirty="0">
              <a:sym typeface="Wingdings" pitchFamily="2" charset="2"/>
            </a:rPr>
            <a:t> </a:t>
          </a:r>
          <a:r>
            <a:rPr lang="en-GB" sz="1600" dirty="0"/>
            <a:t>aircraft operators can still claim the </a:t>
          </a:r>
          <a:r>
            <a:rPr lang="en-GB" sz="1600" b="1" dirty="0"/>
            <a:t>reduction of offsetting obligations under CORSIA</a:t>
          </a:r>
          <a:r>
            <a:rPr lang="it-CH" sz="1600" dirty="0"/>
            <a:t> .</a:t>
          </a:r>
          <a:endParaRPr lang="it-IT" sz="1600" dirty="0"/>
        </a:p>
      </dgm:t>
    </dgm:pt>
    <dgm:pt modelId="{50002597-2635-BA40-9ADC-6F35BD53A41B}" type="parTrans" cxnId="{17BFEBB7-A6D9-4747-B9EB-6FB1FADF6F1F}">
      <dgm:prSet/>
      <dgm:spPr/>
      <dgm:t>
        <a:bodyPr/>
        <a:lstStyle/>
        <a:p>
          <a:endParaRPr lang="it-IT"/>
        </a:p>
      </dgm:t>
    </dgm:pt>
    <dgm:pt modelId="{8E8238A5-6EF7-444E-8E4B-897240CDF0B2}" type="sibTrans" cxnId="{17BFEBB7-A6D9-4747-B9EB-6FB1FADF6F1F}">
      <dgm:prSet/>
      <dgm:spPr/>
      <dgm:t>
        <a:bodyPr/>
        <a:lstStyle/>
        <a:p>
          <a:endParaRPr lang="it-IT"/>
        </a:p>
      </dgm:t>
    </dgm:pt>
    <dgm:pt modelId="{D3336BFD-2B26-6D4B-A068-7133965FA307}" type="pres">
      <dgm:prSet presAssocID="{8B390BC7-CB47-6546-B4E5-189ACC7359A0}" presName="linear" presStyleCnt="0">
        <dgm:presLayoutVars>
          <dgm:dir/>
          <dgm:animLvl val="lvl"/>
          <dgm:resizeHandles val="exact"/>
        </dgm:presLayoutVars>
      </dgm:prSet>
      <dgm:spPr/>
    </dgm:pt>
    <dgm:pt modelId="{B883ADD6-6B90-2F48-B5EA-16B0323B890B}" type="pres">
      <dgm:prSet presAssocID="{E6750B0A-6AA8-6140-923B-FFE19B6D0EEA}" presName="parentLin" presStyleCnt="0"/>
      <dgm:spPr/>
    </dgm:pt>
    <dgm:pt modelId="{8F376F87-E32E-BB47-AD75-1F2938D3F32E}" type="pres">
      <dgm:prSet presAssocID="{E6750B0A-6AA8-6140-923B-FFE19B6D0EEA}" presName="parentLeftMargin" presStyleLbl="node1" presStyleIdx="0" presStyleCnt="1"/>
      <dgm:spPr/>
    </dgm:pt>
    <dgm:pt modelId="{7EDF5DA0-E181-6849-8835-1D76F1BEB1FE}" type="pres">
      <dgm:prSet presAssocID="{E6750B0A-6AA8-6140-923B-FFE19B6D0EE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D3DA786-DD06-E34E-BAA6-9F230B8DCFA9}" type="pres">
      <dgm:prSet presAssocID="{E6750B0A-6AA8-6140-923B-FFE19B6D0EEA}" presName="negativeSpace" presStyleCnt="0"/>
      <dgm:spPr/>
    </dgm:pt>
    <dgm:pt modelId="{AA4F3A65-A368-624D-91E8-0E67ADF8D833}" type="pres">
      <dgm:prSet presAssocID="{E6750B0A-6AA8-6140-923B-FFE19B6D0EEA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688B5C11-B8C6-F549-8D1B-B4B1E5589EE8}" srcId="{E6750B0A-6AA8-6140-923B-FFE19B6D0EEA}" destId="{9190F0DD-CC16-DF41-855B-CCF1D9FE7135}" srcOrd="0" destOrd="0" parTransId="{8457AC97-81AC-1A45-8EE2-C95F6C936A26}" sibTransId="{C5B1845D-885B-0743-AE55-6F1E30D8E358}"/>
    <dgm:cxn modelId="{30926A23-582C-4745-99C1-A63367553B24}" srcId="{8B390BC7-CB47-6546-B4E5-189ACC7359A0}" destId="{E6750B0A-6AA8-6140-923B-FFE19B6D0EEA}" srcOrd="0" destOrd="0" parTransId="{FED496AE-F3D3-8F4E-A712-6D3F4AC58FB1}" sibTransId="{B12EE1CB-FBBF-1B40-87BC-3BAA1F350893}"/>
    <dgm:cxn modelId="{26E00A49-0968-4C49-A49B-901C76CF4961}" type="presOf" srcId="{8B390BC7-CB47-6546-B4E5-189ACC7359A0}" destId="{D3336BFD-2B26-6D4B-A068-7133965FA307}" srcOrd="0" destOrd="0" presId="urn:microsoft.com/office/officeart/2005/8/layout/list1"/>
    <dgm:cxn modelId="{1B8EAF90-C728-EA46-B99D-7596C55795EB}" type="presOf" srcId="{E6750B0A-6AA8-6140-923B-FFE19B6D0EEA}" destId="{7EDF5DA0-E181-6849-8835-1D76F1BEB1FE}" srcOrd="1" destOrd="0" presId="urn:microsoft.com/office/officeart/2005/8/layout/list1"/>
    <dgm:cxn modelId="{10D40A97-34FB-7B4A-AEBC-7273A2A9D396}" type="presOf" srcId="{9190F0DD-CC16-DF41-855B-CCF1D9FE7135}" destId="{AA4F3A65-A368-624D-91E8-0E67ADF8D833}" srcOrd="0" destOrd="0" presId="urn:microsoft.com/office/officeart/2005/8/layout/list1"/>
    <dgm:cxn modelId="{9B737DA9-EE80-D74C-826A-A7DC9A84FD45}" type="presOf" srcId="{1097CA65-AD62-B849-873E-B54F4CAEE681}" destId="{AA4F3A65-A368-624D-91E8-0E67ADF8D833}" srcOrd="0" destOrd="1" presId="urn:microsoft.com/office/officeart/2005/8/layout/list1"/>
    <dgm:cxn modelId="{17BFEBB7-A6D9-4747-B9EB-6FB1FADF6F1F}" srcId="{E6750B0A-6AA8-6140-923B-FFE19B6D0EEA}" destId="{1097CA65-AD62-B849-873E-B54F4CAEE681}" srcOrd="1" destOrd="0" parTransId="{50002597-2635-BA40-9ADC-6F35BD53A41B}" sibTransId="{8E8238A5-6EF7-444E-8E4B-897240CDF0B2}"/>
    <dgm:cxn modelId="{B986E6C1-C7F8-2F44-B8F3-336C8780D02F}" type="presOf" srcId="{E6750B0A-6AA8-6140-923B-FFE19B6D0EEA}" destId="{8F376F87-E32E-BB47-AD75-1F2938D3F32E}" srcOrd="0" destOrd="0" presId="urn:microsoft.com/office/officeart/2005/8/layout/list1"/>
    <dgm:cxn modelId="{B80A773D-CB94-2143-8EDB-2EBBFA69BFD2}" type="presParOf" srcId="{D3336BFD-2B26-6D4B-A068-7133965FA307}" destId="{B883ADD6-6B90-2F48-B5EA-16B0323B890B}" srcOrd="0" destOrd="0" presId="urn:microsoft.com/office/officeart/2005/8/layout/list1"/>
    <dgm:cxn modelId="{15EE0DD5-62E6-4B4F-B38E-FC98CA296834}" type="presParOf" srcId="{B883ADD6-6B90-2F48-B5EA-16B0323B890B}" destId="{8F376F87-E32E-BB47-AD75-1F2938D3F32E}" srcOrd="0" destOrd="0" presId="urn:microsoft.com/office/officeart/2005/8/layout/list1"/>
    <dgm:cxn modelId="{65ED9EF9-952C-7446-AC1C-61BACECFEAB5}" type="presParOf" srcId="{B883ADD6-6B90-2F48-B5EA-16B0323B890B}" destId="{7EDF5DA0-E181-6849-8835-1D76F1BEB1FE}" srcOrd="1" destOrd="0" presId="urn:microsoft.com/office/officeart/2005/8/layout/list1"/>
    <dgm:cxn modelId="{CA06C746-AA54-954F-A466-B9B153AFDC39}" type="presParOf" srcId="{D3336BFD-2B26-6D4B-A068-7133965FA307}" destId="{9D3DA786-DD06-E34E-BAA6-9F230B8DCFA9}" srcOrd="1" destOrd="0" presId="urn:microsoft.com/office/officeart/2005/8/layout/list1"/>
    <dgm:cxn modelId="{45D0A3C6-6EA6-2248-9B05-A69D9EE3190D}" type="presParOf" srcId="{D3336BFD-2B26-6D4B-A068-7133965FA307}" destId="{AA4F3A65-A368-624D-91E8-0E67ADF8D83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390BC7-CB47-6546-B4E5-189ACC7359A0}" type="doc">
      <dgm:prSet loTypeId="urn:microsoft.com/office/officeart/2005/8/layout/list1" loCatId="" qsTypeId="urn:microsoft.com/office/officeart/2005/8/quickstyle/simple1#230" qsCatId="simple" csTypeId="urn:microsoft.com/office/officeart/2005/8/colors/accent1_2#54" csCatId="accent1" phldr="1"/>
      <dgm:spPr/>
      <dgm:t>
        <a:bodyPr/>
        <a:lstStyle/>
        <a:p>
          <a:endParaRPr lang="it-IT"/>
        </a:p>
      </dgm:t>
    </dgm:pt>
    <dgm:pt modelId="{E6750B0A-6AA8-6140-923B-FFE19B6D0EEA}">
      <dgm:prSet phldrT="[Testo]" custT="1"/>
      <dgm:spPr>
        <a:solidFill>
          <a:srgbClr val="C00000"/>
        </a:solidFill>
      </dgm:spPr>
      <dgm:t>
        <a:bodyPr/>
        <a:lstStyle/>
        <a:p>
          <a:pPr algn="ctr"/>
          <a:r>
            <a:rPr lang="it-IT" sz="2000" dirty="0"/>
            <a:t>EU – CH Linking Agreement - ETS</a:t>
          </a:r>
        </a:p>
      </dgm:t>
    </dgm:pt>
    <dgm:pt modelId="{FED496AE-F3D3-8F4E-A712-6D3F4AC58FB1}" type="parTrans" cxnId="{30926A23-582C-4745-99C1-A63367553B24}">
      <dgm:prSet/>
      <dgm:spPr/>
      <dgm:t>
        <a:bodyPr/>
        <a:lstStyle/>
        <a:p>
          <a:endParaRPr lang="it-IT"/>
        </a:p>
      </dgm:t>
    </dgm:pt>
    <dgm:pt modelId="{B12EE1CB-FBBF-1B40-87BC-3BAA1F350893}" type="sibTrans" cxnId="{30926A23-582C-4745-99C1-A63367553B24}">
      <dgm:prSet/>
      <dgm:spPr/>
      <dgm:t>
        <a:bodyPr/>
        <a:lstStyle/>
        <a:p>
          <a:endParaRPr lang="it-IT"/>
        </a:p>
      </dgm:t>
    </dgm:pt>
    <dgm:pt modelId="{B13AF4B7-CF57-7B4C-96BE-20AFFEE95DD2}">
      <dgm:prSet phldrT="[Testo]" custT="1"/>
      <dgm:spPr/>
      <dgm:t>
        <a:bodyPr/>
        <a:lstStyle/>
        <a:p>
          <a:r>
            <a:rPr lang="it-IT" sz="1600" dirty="0"/>
            <a:t>Free ETS </a:t>
          </a:r>
          <a:r>
            <a:rPr lang="it-IT" sz="1600" dirty="0" err="1"/>
            <a:t>allowances</a:t>
          </a:r>
          <a:r>
            <a:rPr lang="it-IT" sz="1600" dirty="0"/>
            <a:t> for SAF use</a:t>
          </a:r>
        </a:p>
      </dgm:t>
    </dgm:pt>
    <dgm:pt modelId="{0A69EE1A-313D-6148-A0DB-DCFECD33613D}" type="parTrans" cxnId="{E282863A-8190-6140-9603-DEB117254654}">
      <dgm:prSet/>
      <dgm:spPr/>
      <dgm:t>
        <a:bodyPr/>
        <a:lstStyle/>
        <a:p>
          <a:endParaRPr lang="it-IT"/>
        </a:p>
      </dgm:t>
    </dgm:pt>
    <dgm:pt modelId="{4A21D851-EAFD-744C-98BB-2CF14F918604}" type="sibTrans" cxnId="{E282863A-8190-6140-9603-DEB117254654}">
      <dgm:prSet/>
      <dgm:spPr/>
      <dgm:t>
        <a:bodyPr/>
        <a:lstStyle/>
        <a:p>
          <a:endParaRPr lang="it-IT"/>
        </a:p>
      </dgm:t>
    </dgm:pt>
    <dgm:pt modelId="{723E9F72-D50B-FD4B-AE42-C1C64E55C224}">
      <dgm:prSet phldrT="[Testo]" custT="1"/>
      <dgm:spPr/>
      <dgm:t>
        <a:bodyPr/>
        <a:lstStyle/>
        <a:p>
          <a:r>
            <a:rPr lang="en-GB" sz="1600" dirty="0"/>
            <a:t>Level playing field between aircraft operators</a:t>
          </a:r>
          <a:endParaRPr lang="it-IT" sz="1600" dirty="0"/>
        </a:p>
      </dgm:t>
    </dgm:pt>
    <dgm:pt modelId="{07A87197-4090-254F-BC52-7FA94ADD649C}" type="parTrans" cxnId="{AA02B670-D464-FA48-808B-A25F62560978}">
      <dgm:prSet/>
      <dgm:spPr/>
      <dgm:t>
        <a:bodyPr/>
        <a:lstStyle/>
        <a:p>
          <a:endParaRPr lang="it-IT"/>
        </a:p>
      </dgm:t>
    </dgm:pt>
    <dgm:pt modelId="{8E5FD4AC-81FB-3A46-87AE-22A9B61DDF5C}" type="sibTrans" cxnId="{AA02B670-D464-FA48-808B-A25F62560978}">
      <dgm:prSet/>
      <dgm:spPr/>
      <dgm:t>
        <a:bodyPr/>
        <a:lstStyle/>
        <a:p>
          <a:endParaRPr lang="it-IT"/>
        </a:p>
      </dgm:t>
    </dgm:pt>
    <dgm:pt modelId="{D3336BFD-2B26-6D4B-A068-7133965FA307}" type="pres">
      <dgm:prSet presAssocID="{8B390BC7-CB47-6546-B4E5-189ACC7359A0}" presName="linear" presStyleCnt="0">
        <dgm:presLayoutVars>
          <dgm:dir/>
          <dgm:animLvl val="lvl"/>
          <dgm:resizeHandles val="exact"/>
        </dgm:presLayoutVars>
      </dgm:prSet>
      <dgm:spPr/>
    </dgm:pt>
    <dgm:pt modelId="{B883ADD6-6B90-2F48-B5EA-16B0323B890B}" type="pres">
      <dgm:prSet presAssocID="{E6750B0A-6AA8-6140-923B-FFE19B6D0EEA}" presName="parentLin" presStyleCnt="0"/>
      <dgm:spPr/>
    </dgm:pt>
    <dgm:pt modelId="{8F376F87-E32E-BB47-AD75-1F2938D3F32E}" type="pres">
      <dgm:prSet presAssocID="{E6750B0A-6AA8-6140-923B-FFE19B6D0EEA}" presName="parentLeftMargin" presStyleLbl="node1" presStyleIdx="0" presStyleCnt="1"/>
      <dgm:spPr/>
    </dgm:pt>
    <dgm:pt modelId="{7EDF5DA0-E181-6849-8835-1D76F1BEB1FE}" type="pres">
      <dgm:prSet presAssocID="{E6750B0A-6AA8-6140-923B-FFE19B6D0EE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D3DA786-DD06-E34E-BAA6-9F230B8DCFA9}" type="pres">
      <dgm:prSet presAssocID="{E6750B0A-6AA8-6140-923B-FFE19B6D0EEA}" presName="negativeSpace" presStyleCnt="0"/>
      <dgm:spPr/>
    </dgm:pt>
    <dgm:pt modelId="{AA4F3A65-A368-624D-91E8-0E67ADF8D833}" type="pres">
      <dgm:prSet presAssocID="{E6750B0A-6AA8-6140-923B-FFE19B6D0EEA}" presName="childText" presStyleLbl="conFgAcc1" presStyleIdx="0" presStyleCnt="1" custLinFactNeighborY="69503">
        <dgm:presLayoutVars>
          <dgm:bulletEnabled val="1"/>
        </dgm:presLayoutVars>
      </dgm:prSet>
      <dgm:spPr/>
    </dgm:pt>
  </dgm:ptLst>
  <dgm:cxnLst>
    <dgm:cxn modelId="{A835F305-655B-614E-8C39-65476F129F62}" type="presOf" srcId="{723E9F72-D50B-FD4B-AE42-C1C64E55C224}" destId="{AA4F3A65-A368-624D-91E8-0E67ADF8D833}" srcOrd="0" destOrd="1" presId="urn:microsoft.com/office/officeart/2005/8/layout/list1"/>
    <dgm:cxn modelId="{30926A23-582C-4745-99C1-A63367553B24}" srcId="{8B390BC7-CB47-6546-B4E5-189ACC7359A0}" destId="{E6750B0A-6AA8-6140-923B-FFE19B6D0EEA}" srcOrd="0" destOrd="0" parTransId="{FED496AE-F3D3-8F4E-A712-6D3F4AC58FB1}" sibTransId="{B12EE1CB-FBBF-1B40-87BC-3BAA1F350893}"/>
    <dgm:cxn modelId="{AB0D5A29-5821-1845-B32B-434295BB7D5F}" type="presOf" srcId="{B13AF4B7-CF57-7B4C-96BE-20AFFEE95DD2}" destId="{AA4F3A65-A368-624D-91E8-0E67ADF8D833}" srcOrd="0" destOrd="0" presId="urn:microsoft.com/office/officeart/2005/8/layout/list1"/>
    <dgm:cxn modelId="{E282863A-8190-6140-9603-DEB117254654}" srcId="{E6750B0A-6AA8-6140-923B-FFE19B6D0EEA}" destId="{B13AF4B7-CF57-7B4C-96BE-20AFFEE95DD2}" srcOrd="0" destOrd="0" parTransId="{0A69EE1A-313D-6148-A0DB-DCFECD33613D}" sibTransId="{4A21D851-EAFD-744C-98BB-2CF14F918604}"/>
    <dgm:cxn modelId="{26E00A49-0968-4C49-A49B-901C76CF4961}" type="presOf" srcId="{8B390BC7-CB47-6546-B4E5-189ACC7359A0}" destId="{D3336BFD-2B26-6D4B-A068-7133965FA307}" srcOrd="0" destOrd="0" presId="urn:microsoft.com/office/officeart/2005/8/layout/list1"/>
    <dgm:cxn modelId="{AA02B670-D464-FA48-808B-A25F62560978}" srcId="{E6750B0A-6AA8-6140-923B-FFE19B6D0EEA}" destId="{723E9F72-D50B-FD4B-AE42-C1C64E55C224}" srcOrd="1" destOrd="0" parTransId="{07A87197-4090-254F-BC52-7FA94ADD649C}" sibTransId="{8E5FD4AC-81FB-3A46-87AE-22A9B61DDF5C}"/>
    <dgm:cxn modelId="{1B8EAF90-C728-EA46-B99D-7596C55795EB}" type="presOf" srcId="{E6750B0A-6AA8-6140-923B-FFE19B6D0EEA}" destId="{7EDF5DA0-E181-6849-8835-1D76F1BEB1FE}" srcOrd="1" destOrd="0" presId="urn:microsoft.com/office/officeart/2005/8/layout/list1"/>
    <dgm:cxn modelId="{B986E6C1-C7F8-2F44-B8F3-336C8780D02F}" type="presOf" srcId="{E6750B0A-6AA8-6140-923B-FFE19B6D0EEA}" destId="{8F376F87-E32E-BB47-AD75-1F2938D3F32E}" srcOrd="0" destOrd="0" presId="urn:microsoft.com/office/officeart/2005/8/layout/list1"/>
    <dgm:cxn modelId="{B80A773D-CB94-2143-8EDB-2EBBFA69BFD2}" type="presParOf" srcId="{D3336BFD-2B26-6D4B-A068-7133965FA307}" destId="{B883ADD6-6B90-2F48-B5EA-16B0323B890B}" srcOrd="0" destOrd="0" presId="urn:microsoft.com/office/officeart/2005/8/layout/list1"/>
    <dgm:cxn modelId="{15EE0DD5-62E6-4B4F-B38E-FC98CA296834}" type="presParOf" srcId="{B883ADD6-6B90-2F48-B5EA-16B0323B890B}" destId="{8F376F87-E32E-BB47-AD75-1F2938D3F32E}" srcOrd="0" destOrd="0" presId="urn:microsoft.com/office/officeart/2005/8/layout/list1"/>
    <dgm:cxn modelId="{65ED9EF9-952C-7446-AC1C-61BACECFEAB5}" type="presParOf" srcId="{B883ADD6-6B90-2F48-B5EA-16B0323B890B}" destId="{7EDF5DA0-E181-6849-8835-1D76F1BEB1FE}" srcOrd="1" destOrd="0" presId="urn:microsoft.com/office/officeart/2005/8/layout/list1"/>
    <dgm:cxn modelId="{CA06C746-AA54-954F-A466-B9B153AFDC39}" type="presParOf" srcId="{D3336BFD-2B26-6D4B-A068-7133965FA307}" destId="{9D3DA786-DD06-E34E-BAA6-9F230B8DCFA9}" srcOrd="1" destOrd="0" presId="urn:microsoft.com/office/officeart/2005/8/layout/list1"/>
    <dgm:cxn modelId="{45D0A3C6-6EA6-2248-9B05-A69D9EE3190D}" type="presParOf" srcId="{D3336BFD-2B26-6D4B-A068-7133965FA307}" destId="{AA4F3A65-A368-624D-91E8-0E67ADF8D83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B390BC7-CB47-6546-B4E5-189ACC7359A0}" type="doc">
      <dgm:prSet loTypeId="urn:microsoft.com/office/officeart/2005/8/layout/vList2" loCatId="" qsTypeId="urn:microsoft.com/office/officeart/2005/8/quickstyle/simple1#231" qsCatId="simple" csTypeId="urn:microsoft.com/office/officeart/2005/8/colors/accent6_3#2" csCatId="accent6" phldr="1"/>
      <dgm:spPr/>
      <dgm:t>
        <a:bodyPr/>
        <a:lstStyle/>
        <a:p>
          <a:endParaRPr lang="it-IT"/>
        </a:p>
      </dgm:t>
    </dgm:pt>
    <dgm:pt modelId="{E6750B0A-6AA8-6140-923B-FFE19B6D0EEA}">
      <dgm:prSet phldrT="[Testo]" custT="1"/>
      <dgm:spPr/>
      <dgm:t>
        <a:bodyPr/>
        <a:lstStyle/>
        <a:p>
          <a:pPr algn="ctr"/>
          <a:r>
            <a:rPr lang="it-IT" sz="2000" dirty="0"/>
            <a:t>ICAO Convention, </a:t>
          </a:r>
          <a:r>
            <a:rPr lang="it-IT" sz="2000" dirty="0" err="1"/>
            <a:t>Article</a:t>
          </a:r>
          <a:r>
            <a:rPr lang="it-IT" sz="2000" dirty="0"/>
            <a:t> 24</a:t>
          </a:r>
        </a:p>
      </dgm:t>
    </dgm:pt>
    <dgm:pt modelId="{FED496AE-F3D3-8F4E-A712-6D3F4AC58FB1}" type="parTrans" cxnId="{30926A23-582C-4745-99C1-A63367553B24}">
      <dgm:prSet/>
      <dgm:spPr/>
      <dgm:t>
        <a:bodyPr/>
        <a:lstStyle/>
        <a:p>
          <a:endParaRPr lang="it-IT"/>
        </a:p>
      </dgm:t>
    </dgm:pt>
    <dgm:pt modelId="{B12EE1CB-FBBF-1B40-87BC-3BAA1F350893}" type="sibTrans" cxnId="{30926A23-582C-4745-99C1-A63367553B24}">
      <dgm:prSet/>
      <dgm:spPr/>
      <dgm:t>
        <a:bodyPr/>
        <a:lstStyle/>
        <a:p>
          <a:endParaRPr lang="it-IT"/>
        </a:p>
      </dgm:t>
    </dgm:pt>
    <dgm:pt modelId="{9190F0DD-CC16-DF41-855B-CCF1D9FE7135}">
      <dgm:prSet custT="1"/>
      <dgm:spPr/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it-IT" sz="2000" dirty="0"/>
            <a:t>Kerosene </a:t>
          </a:r>
          <a:r>
            <a:rPr lang="it-IT" sz="2000" b="1" dirty="0"/>
            <a:t>on board </a:t>
          </a:r>
          <a:r>
            <a:rPr lang="it-IT" sz="2000" dirty="0"/>
            <a:t>of the </a:t>
          </a:r>
          <a:r>
            <a:rPr lang="it-IT" sz="2000" dirty="0" err="1"/>
            <a:t>aircraft</a:t>
          </a:r>
          <a:r>
            <a:rPr lang="it-IT" sz="2000" dirty="0"/>
            <a:t> v. kerosene </a:t>
          </a:r>
          <a:r>
            <a:rPr lang="it-IT" sz="2000" b="1" dirty="0" err="1"/>
            <a:t>loaded</a:t>
          </a:r>
          <a:r>
            <a:rPr lang="it-IT" sz="2000" dirty="0"/>
            <a:t> </a:t>
          </a:r>
          <a:r>
            <a:rPr lang="it-IT" sz="2000" dirty="0" err="1"/>
            <a:t>at</a:t>
          </a:r>
          <a:r>
            <a:rPr lang="it-IT" sz="2000" dirty="0"/>
            <a:t> the point of </a:t>
          </a:r>
          <a:r>
            <a:rPr lang="it-IT" sz="2000" dirty="0" err="1"/>
            <a:t>arrival</a:t>
          </a:r>
          <a:endParaRPr lang="it-IT" sz="2000" dirty="0"/>
        </a:p>
      </dgm:t>
    </dgm:pt>
    <dgm:pt modelId="{8457AC97-81AC-1A45-8EE2-C95F6C936A26}" type="parTrans" cxnId="{688B5C11-B8C6-F549-8D1B-B4B1E5589EE8}">
      <dgm:prSet/>
      <dgm:spPr/>
      <dgm:t>
        <a:bodyPr/>
        <a:lstStyle/>
        <a:p>
          <a:endParaRPr lang="it-IT"/>
        </a:p>
      </dgm:t>
    </dgm:pt>
    <dgm:pt modelId="{C5B1845D-885B-0743-AE55-6F1E30D8E358}" type="sibTrans" cxnId="{688B5C11-B8C6-F549-8D1B-B4B1E5589EE8}">
      <dgm:prSet/>
      <dgm:spPr/>
      <dgm:t>
        <a:bodyPr/>
        <a:lstStyle/>
        <a:p>
          <a:endParaRPr lang="it-IT"/>
        </a:p>
      </dgm:t>
    </dgm:pt>
    <dgm:pt modelId="{08DD021A-B0C9-E143-AAD7-1B683482422A}">
      <dgm:prSet custT="1"/>
      <dgm:spPr/>
      <dgm:t>
        <a:bodyPr/>
        <a:lstStyle/>
        <a:p>
          <a:pPr algn="ctr"/>
          <a:r>
            <a:rPr lang="it-IT" sz="2000" dirty="0"/>
            <a:t>Air Service Agreements</a:t>
          </a:r>
        </a:p>
      </dgm:t>
    </dgm:pt>
    <dgm:pt modelId="{1F251E1A-4535-294B-BDB2-65850F80C115}" type="parTrans" cxnId="{4C4A23BA-5964-0F42-BEC5-AAF40222BA15}">
      <dgm:prSet/>
      <dgm:spPr/>
      <dgm:t>
        <a:bodyPr/>
        <a:lstStyle/>
        <a:p>
          <a:endParaRPr lang="it-IT"/>
        </a:p>
      </dgm:t>
    </dgm:pt>
    <dgm:pt modelId="{93BB78A3-7593-A54A-9B2E-2ADD28D31588}" type="sibTrans" cxnId="{4C4A23BA-5964-0F42-BEC5-AAF40222BA15}">
      <dgm:prSet/>
      <dgm:spPr/>
      <dgm:t>
        <a:bodyPr/>
        <a:lstStyle/>
        <a:p>
          <a:endParaRPr lang="it-IT"/>
        </a:p>
      </dgm:t>
    </dgm:pt>
    <dgm:pt modelId="{07D6F8F9-195E-3F4E-9E16-CC8B0D48DD15}">
      <dgm:prSet custT="1"/>
      <dgm:spPr/>
      <dgm:t>
        <a:bodyPr/>
        <a:lstStyle/>
        <a:p>
          <a:pPr algn="ctr">
            <a:buNone/>
          </a:pPr>
          <a:r>
            <a:rPr lang="en-GB" sz="2000" dirty="0"/>
            <a:t>Typically exempt unloaded aviation fuels from tax duties on a reciprocal basis</a:t>
          </a:r>
          <a:endParaRPr lang="it-IT" sz="2000" dirty="0"/>
        </a:p>
      </dgm:t>
    </dgm:pt>
    <dgm:pt modelId="{4A075EB1-F599-974C-882B-F5A66BA9F96F}" type="parTrans" cxnId="{ADDF89F5-8393-B748-B21E-6071B44EA684}">
      <dgm:prSet/>
      <dgm:spPr/>
      <dgm:t>
        <a:bodyPr/>
        <a:lstStyle/>
        <a:p>
          <a:endParaRPr lang="it-IT"/>
        </a:p>
      </dgm:t>
    </dgm:pt>
    <dgm:pt modelId="{C554B6B5-BF11-694D-A3F1-ECDCAE78EEC1}" type="sibTrans" cxnId="{ADDF89F5-8393-B748-B21E-6071B44EA684}">
      <dgm:prSet/>
      <dgm:spPr/>
      <dgm:t>
        <a:bodyPr/>
        <a:lstStyle/>
        <a:p>
          <a:endParaRPr lang="it-IT"/>
        </a:p>
      </dgm:t>
    </dgm:pt>
    <dgm:pt modelId="{88CE641E-D239-CB4C-B35F-09BC7D0A0C59}" type="pres">
      <dgm:prSet presAssocID="{8B390BC7-CB47-6546-B4E5-189ACC7359A0}" presName="linear" presStyleCnt="0">
        <dgm:presLayoutVars>
          <dgm:animLvl val="lvl"/>
          <dgm:resizeHandles val="exact"/>
        </dgm:presLayoutVars>
      </dgm:prSet>
      <dgm:spPr/>
    </dgm:pt>
    <dgm:pt modelId="{F90AACF3-D521-F34A-B551-D51E9A663C1D}" type="pres">
      <dgm:prSet presAssocID="{E6750B0A-6AA8-6140-923B-FFE19B6D0EE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316F138-37B8-144F-9076-AA4230620B85}" type="pres">
      <dgm:prSet presAssocID="{E6750B0A-6AA8-6140-923B-FFE19B6D0EEA}" presName="childText" presStyleLbl="revTx" presStyleIdx="0" presStyleCnt="2">
        <dgm:presLayoutVars>
          <dgm:bulletEnabled val="1"/>
        </dgm:presLayoutVars>
      </dgm:prSet>
      <dgm:spPr/>
    </dgm:pt>
    <dgm:pt modelId="{B28A3CE2-34E2-DF45-A73A-CB134F326D3E}" type="pres">
      <dgm:prSet presAssocID="{08DD021A-B0C9-E143-AAD7-1B683482422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79B7EAB-82F5-6B4F-BAD9-DAEF2B1D952C}" type="pres">
      <dgm:prSet presAssocID="{08DD021A-B0C9-E143-AAD7-1B683482422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D31FE05-6717-7B48-9969-2D5EC3D3A5A3}" type="presOf" srcId="{9190F0DD-CC16-DF41-855B-CCF1D9FE7135}" destId="{3316F138-37B8-144F-9076-AA4230620B85}" srcOrd="0" destOrd="0" presId="urn:microsoft.com/office/officeart/2005/8/layout/vList2"/>
    <dgm:cxn modelId="{76393306-B299-2A43-95C5-A0E22B140158}" type="presOf" srcId="{08DD021A-B0C9-E143-AAD7-1B683482422A}" destId="{B28A3CE2-34E2-DF45-A73A-CB134F326D3E}" srcOrd="0" destOrd="0" presId="urn:microsoft.com/office/officeart/2005/8/layout/vList2"/>
    <dgm:cxn modelId="{688B5C11-B8C6-F549-8D1B-B4B1E5589EE8}" srcId="{E6750B0A-6AA8-6140-923B-FFE19B6D0EEA}" destId="{9190F0DD-CC16-DF41-855B-CCF1D9FE7135}" srcOrd="0" destOrd="0" parTransId="{8457AC97-81AC-1A45-8EE2-C95F6C936A26}" sibTransId="{C5B1845D-885B-0743-AE55-6F1E30D8E358}"/>
    <dgm:cxn modelId="{D2887115-04DB-BA4F-9AB4-507B8EB65E67}" type="presOf" srcId="{8B390BC7-CB47-6546-B4E5-189ACC7359A0}" destId="{88CE641E-D239-CB4C-B35F-09BC7D0A0C59}" srcOrd="0" destOrd="0" presId="urn:microsoft.com/office/officeart/2005/8/layout/vList2"/>
    <dgm:cxn modelId="{E8F3601E-470B-3C40-812E-9F957360FF10}" type="presOf" srcId="{E6750B0A-6AA8-6140-923B-FFE19B6D0EEA}" destId="{F90AACF3-D521-F34A-B551-D51E9A663C1D}" srcOrd="0" destOrd="0" presId="urn:microsoft.com/office/officeart/2005/8/layout/vList2"/>
    <dgm:cxn modelId="{30926A23-582C-4745-99C1-A63367553B24}" srcId="{8B390BC7-CB47-6546-B4E5-189ACC7359A0}" destId="{E6750B0A-6AA8-6140-923B-FFE19B6D0EEA}" srcOrd="0" destOrd="0" parTransId="{FED496AE-F3D3-8F4E-A712-6D3F4AC58FB1}" sibTransId="{B12EE1CB-FBBF-1B40-87BC-3BAA1F350893}"/>
    <dgm:cxn modelId="{4C4A23BA-5964-0F42-BEC5-AAF40222BA15}" srcId="{8B390BC7-CB47-6546-B4E5-189ACC7359A0}" destId="{08DD021A-B0C9-E143-AAD7-1B683482422A}" srcOrd="1" destOrd="0" parTransId="{1F251E1A-4535-294B-BDB2-65850F80C115}" sibTransId="{93BB78A3-7593-A54A-9B2E-2ADD28D31588}"/>
    <dgm:cxn modelId="{DC12DCD7-0C54-8E45-9168-771F45DA163B}" type="presOf" srcId="{07D6F8F9-195E-3F4E-9E16-CC8B0D48DD15}" destId="{279B7EAB-82F5-6B4F-BAD9-DAEF2B1D952C}" srcOrd="0" destOrd="0" presId="urn:microsoft.com/office/officeart/2005/8/layout/vList2"/>
    <dgm:cxn modelId="{ADDF89F5-8393-B748-B21E-6071B44EA684}" srcId="{08DD021A-B0C9-E143-AAD7-1B683482422A}" destId="{07D6F8F9-195E-3F4E-9E16-CC8B0D48DD15}" srcOrd="0" destOrd="0" parTransId="{4A075EB1-F599-974C-882B-F5A66BA9F96F}" sibTransId="{C554B6B5-BF11-694D-A3F1-ECDCAE78EEC1}"/>
    <dgm:cxn modelId="{02334711-5C26-474E-A37B-88DD70F54C6A}" type="presParOf" srcId="{88CE641E-D239-CB4C-B35F-09BC7D0A0C59}" destId="{F90AACF3-D521-F34A-B551-D51E9A663C1D}" srcOrd="0" destOrd="0" presId="urn:microsoft.com/office/officeart/2005/8/layout/vList2"/>
    <dgm:cxn modelId="{55F07B5E-860C-3641-9C09-E7CCDA31118A}" type="presParOf" srcId="{88CE641E-D239-CB4C-B35F-09BC7D0A0C59}" destId="{3316F138-37B8-144F-9076-AA4230620B85}" srcOrd="1" destOrd="0" presId="urn:microsoft.com/office/officeart/2005/8/layout/vList2"/>
    <dgm:cxn modelId="{ADA28C98-BE90-A04A-90FC-B940A0CAB38D}" type="presParOf" srcId="{88CE641E-D239-CB4C-B35F-09BC7D0A0C59}" destId="{B28A3CE2-34E2-DF45-A73A-CB134F326D3E}" srcOrd="2" destOrd="0" presId="urn:microsoft.com/office/officeart/2005/8/layout/vList2"/>
    <dgm:cxn modelId="{DF1844E7-1A34-1A41-A8EB-90D5965B8892}" type="presParOf" srcId="{88CE641E-D239-CB4C-B35F-09BC7D0A0C59}" destId="{279B7EAB-82F5-6B4F-BAD9-DAEF2B1D952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B390BC7-CB47-6546-B4E5-189ACC7359A0}" type="doc">
      <dgm:prSet loTypeId="urn:microsoft.com/office/officeart/2005/8/layout/vList2" loCatId="" qsTypeId="urn:microsoft.com/office/officeart/2005/8/quickstyle/simple1#232" qsCatId="simple" csTypeId="urn:microsoft.com/office/officeart/2005/8/colors/accent4_4#2" csCatId="accent4" phldr="1"/>
      <dgm:spPr/>
      <dgm:t>
        <a:bodyPr/>
        <a:lstStyle/>
        <a:p>
          <a:endParaRPr lang="it-IT"/>
        </a:p>
      </dgm:t>
    </dgm:pt>
    <dgm:pt modelId="{E6750B0A-6AA8-6140-923B-FFE19B6D0EEA}">
      <dgm:prSet phldrT="[Testo]" custT="1"/>
      <dgm:spPr/>
      <dgm:t>
        <a:bodyPr/>
        <a:lstStyle/>
        <a:p>
          <a:pPr algn="ctr"/>
          <a:r>
            <a:rPr lang="it-IT" sz="2000" dirty="0"/>
            <a:t>110+ </a:t>
          </a:r>
          <a:r>
            <a:rPr lang="it-IT" sz="2000" dirty="0" err="1"/>
            <a:t>bilateral</a:t>
          </a:r>
          <a:r>
            <a:rPr lang="it-IT" sz="2000" dirty="0"/>
            <a:t> investment </a:t>
          </a:r>
          <a:r>
            <a:rPr lang="it-IT" sz="2000" dirty="0" err="1"/>
            <a:t>treaties</a:t>
          </a:r>
          <a:endParaRPr lang="it-IT" sz="2000" dirty="0"/>
        </a:p>
        <a:p>
          <a:pPr algn="ctr"/>
          <a:r>
            <a:rPr lang="it-IT" sz="2000" dirty="0"/>
            <a:t>(</a:t>
          </a:r>
          <a:r>
            <a:rPr lang="it-IT" sz="2000" dirty="0" err="1"/>
            <a:t>BITs</a:t>
          </a:r>
          <a:r>
            <a:rPr lang="it-IT" sz="2000" dirty="0"/>
            <a:t>)</a:t>
          </a:r>
        </a:p>
      </dgm:t>
    </dgm:pt>
    <dgm:pt modelId="{FED496AE-F3D3-8F4E-A712-6D3F4AC58FB1}" type="parTrans" cxnId="{30926A23-582C-4745-99C1-A63367553B24}">
      <dgm:prSet/>
      <dgm:spPr/>
      <dgm:t>
        <a:bodyPr/>
        <a:lstStyle/>
        <a:p>
          <a:endParaRPr lang="it-IT"/>
        </a:p>
      </dgm:t>
    </dgm:pt>
    <dgm:pt modelId="{B12EE1CB-FBBF-1B40-87BC-3BAA1F350893}" type="sibTrans" cxnId="{30926A23-582C-4745-99C1-A63367553B24}">
      <dgm:prSet/>
      <dgm:spPr/>
      <dgm:t>
        <a:bodyPr/>
        <a:lstStyle/>
        <a:p>
          <a:endParaRPr lang="it-IT"/>
        </a:p>
      </dgm:t>
    </dgm:pt>
    <dgm:pt modelId="{9190F0DD-CC16-DF41-855B-CCF1D9FE7135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it-IT" sz="1800" dirty="0" err="1"/>
            <a:t>Mostly</a:t>
          </a:r>
          <a:r>
            <a:rPr lang="it-IT" sz="1800" dirty="0"/>
            <a:t> </a:t>
          </a:r>
          <a:r>
            <a:rPr lang="it-IT" sz="1800" dirty="0" err="1"/>
            <a:t>concluded</a:t>
          </a:r>
          <a:r>
            <a:rPr lang="it-IT" sz="1800" dirty="0"/>
            <a:t> </a:t>
          </a:r>
          <a:r>
            <a:rPr lang="it-IT" sz="1800" dirty="0" err="1"/>
            <a:t>before</a:t>
          </a:r>
          <a:r>
            <a:rPr lang="it-IT" sz="1800" dirty="0"/>
            <a:t> SAF policies</a:t>
          </a:r>
        </a:p>
      </dgm:t>
    </dgm:pt>
    <dgm:pt modelId="{8457AC97-81AC-1A45-8EE2-C95F6C936A26}" type="parTrans" cxnId="{688B5C11-B8C6-F549-8D1B-B4B1E5589EE8}">
      <dgm:prSet/>
      <dgm:spPr/>
      <dgm:t>
        <a:bodyPr/>
        <a:lstStyle/>
        <a:p>
          <a:endParaRPr lang="it-IT"/>
        </a:p>
      </dgm:t>
    </dgm:pt>
    <dgm:pt modelId="{C5B1845D-885B-0743-AE55-6F1E30D8E358}" type="sibTrans" cxnId="{688B5C11-B8C6-F549-8D1B-B4B1E5589EE8}">
      <dgm:prSet/>
      <dgm:spPr/>
      <dgm:t>
        <a:bodyPr/>
        <a:lstStyle/>
        <a:p>
          <a:endParaRPr lang="it-IT"/>
        </a:p>
      </dgm:t>
    </dgm:pt>
    <dgm:pt modelId="{08DD021A-B0C9-E143-AAD7-1B683482422A}">
      <dgm:prSet custT="1"/>
      <dgm:spPr/>
      <dgm:t>
        <a:bodyPr/>
        <a:lstStyle/>
        <a:p>
          <a:pPr algn="ctr"/>
          <a:r>
            <a:rPr lang="it-IT" sz="2000" dirty="0"/>
            <a:t>Energy Charter </a:t>
          </a:r>
          <a:r>
            <a:rPr lang="it-IT" sz="2000" dirty="0" err="1"/>
            <a:t>Treaty</a:t>
          </a:r>
          <a:endParaRPr lang="it-IT" sz="2000" dirty="0"/>
        </a:p>
        <a:p>
          <a:pPr algn="ctr"/>
          <a:r>
            <a:rPr lang="it-IT" sz="2000" dirty="0"/>
            <a:t>(ECT)</a:t>
          </a:r>
        </a:p>
      </dgm:t>
    </dgm:pt>
    <dgm:pt modelId="{1F251E1A-4535-294B-BDB2-65850F80C115}" type="parTrans" cxnId="{4C4A23BA-5964-0F42-BEC5-AAF40222BA15}">
      <dgm:prSet/>
      <dgm:spPr/>
      <dgm:t>
        <a:bodyPr/>
        <a:lstStyle/>
        <a:p>
          <a:endParaRPr lang="it-IT"/>
        </a:p>
      </dgm:t>
    </dgm:pt>
    <dgm:pt modelId="{93BB78A3-7593-A54A-9B2E-2ADD28D31588}" type="sibTrans" cxnId="{4C4A23BA-5964-0F42-BEC5-AAF40222BA15}">
      <dgm:prSet/>
      <dgm:spPr/>
      <dgm:t>
        <a:bodyPr/>
        <a:lstStyle/>
        <a:p>
          <a:endParaRPr lang="it-IT"/>
        </a:p>
      </dgm:t>
    </dgm:pt>
    <dgm:pt modelId="{07D6F8F9-195E-3F4E-9E16-CC8B0D48DD15}">
      <dgm:prSet custT="1"/>
      <dgm:spPr/>
      <dgm:t>
        <a:bodyPr/>
        <a:lstStyle/>
        <a:p>
          <a:pPr algn="ctr">
            <a:buNone/>
          </a:pPr>
          <a:r>
            <a:rPr lang="en-GB" sz="1800" b="1" dirty="0"/>
            <a:t>Reformed text (not yet ratified)</a:t>
          </a:r>
          <a:endParaRPr lang="it-IT" sz="1800" b="1" dirty="0"/>
        </a:p>
      </dgm:t>
    </dgm:pt>
    <dgm:pt modelId="{4A075EB1-F599-974C-882B-F5A66BA9F96F}" type="parTrans" cxnId="{ADDF89F5-8393-B748-B21E-6071B44EA684}">
      <dgm:prSet/>
      <dgm:spPr/>
      <dgm:t>
        <a:bodyPr/>
        <a:lstStyle/>
        <a:p>
          <a:endParaRPr lang="it-IT"/>
        </a:p>
      </dgm:t>
    </dgm:pt>
    <dgm:pt modelId="{C554B6B5-BF11-694D-A3F1-ECDCAE78EEC1}" type="sibTrans" cxnId="{ADDF89F5-8393-B748-B21E-6071B44EA684}">
      <dgm:prSet/>
      <dgm:spPr/>
      <dgm:t>
        <a:bodyPr/>
        <a:lstStyle/>
        <a:p>
          <a:endParaRPr lang="it-IT"/>
        </a:p>
      </dgm:t>
    </dgm:pt>
    <dgm:pt modelId="{A66AB68C-40D0-B245-ACC8-3A0A7FACE655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it-IT" sz="1800" dirty="0"/>
            <a:t>Offer </a:t>
          </a:r>
          <a:r>
            <a:rPr lang="it-IT" sz="1800" dirty="0" err="1"/>
            <a:t>protection</a:t>
          </a:r>
          <a:r>
            <a:rPr lang="it-IT" sz="1800" dirty="0"/>
            <a:t> to energy investment </a:t>
          </a:r>
          <a:r>
            <a:rPr lang="it-IT" sz="1800" dirty="0" err="1"/>
            <a:t>broadly</a:t>
          </a:r>
          <a:r>
            <a:rPr lang="it-IT" sz="1800" dirty="0"/>
            <a:t>, </a:t>
          </a:r>
          <a:r>
            <a:rPr lang="it-IT" sz="1800" dirty="0" err="1"/>
            <a:t>without</a:t>
          </a:r>
          <a:r>
            <a:rPr lang="it-IT" sz="1800" dirty="0"/>
            <a:t> </a:t>
          </a:r>
          <a:r>
            <a:rPr lang="it-IT" sz="1800" dirty="0" err="1"/>
            <a:t>differentiating</a:t>
          </a:r>
          <a:r>
            <a:rPr lang="it-IT" sz="1800" dirty="0"/>
            <a:t> </a:t>
          </a:r>
          <a:r>
            <a:rPr lang="it-IT" sz="1800" dirty="0" err="1"/>
            <a:t>between</a:t>
          </a:r>
          <a:r>
            <a:rPr lang="it-IT" sz="1800" dirty="0"/>
            <a:t> </a:t>
          </a:r>
          <a:r>
            <a:rPr lang="it-IT" sz="1800" dirty="0" err="1"/>
            <a:t>fossil</a:t>
          </a:r>
          <a:r>
            <a:rPr lang="it-IT" sz="1800" dirty="0"/>
            <a:t> and </a:t>
          </a:r>
          <a:r>
            <a:rPr lang="it-IT" sz="1800" dirty="0" err="1"/>
            <a:t>renewable</a:t>
          </a:r>
          <a:r>
            <a:rPr lang="it-IT" sz="1800" dirty="0"/>
            <a:t> energy </a:t>
          </a:r>
          <a:r>
            <a:rPr lang="it-IT" sz="1800" dirty="0">
              <a:sym typeface="Wingdings" pitchFamily="2" charset="2"/>
            </a:rPr>
            <a:t> </a:t>
          </a:r>
          <a:r>
            <a:rPr lang="it-IT" sz="1800" b="1" dirty="0" err="1">
              <a:sym typeface="Wingdings" pitchFamily="2" charset="2"/>
            </a:rPr>
            <a:t>Reform</a:t>
          </a:r>
          <a:r>
            <a:rPr lang="it-IT" sz="1800" b="1" dirty="0">
              <a:sym typeface="Wingdings" pitchFamily="2" charset="2"/>
            </a:rPr>
            <a:t> / update </a:t>
          </a:r>
          <a:r>
            <a:rPr lang="it-IT" sz="1800" b="1" dirty="0" err="1">
              <a:sym typeface="Wingdings" pitchFamily="2" charset="2"/>
            </a:rPr>
            <a:t>needed</a:t>
          </a:r>
          <a:endParaRPr lang="it-IT" sz="1800" b="1" dirty="0"/>
        </a:p>
      </dgm:t>
    </dgm:pt>
    <dgm:pt modelId="{1016D054-7BA0-4146-9DFC-9821436A6D45}" type="parTrans" cxnId="{0D90937A-1C63-E140-9037-6DC6E418279C}">
      <dgm:prSet/>
      <dgm:spPr/>
      <dgm:t>
        <a:bodyPr/>
        <a:lstStyle/>
        <a:p>
          <a:endParaRPr lang="it-IT"/>
        </a:p>
      </dgm:t>
    </dgm:pt>
    <dgm:pt modelId="{8CBF9FFB-CED3-FB46-AA8D-1B43C2FF89B1}" type="sibTrans" cxnId="{0D90937A-1C63-E140-9037-6DC6E418279C}">
      <dgm:prSet/>
      <dgm:spPr/>
      <dgm:t>
        <a:bodyPr/>
        <a:lstStyle/>
        <a:p>
          <a:endParaRPr lang="it-IT"/>
        </a:p>
      </dgm:t>
    </dgm:pt>
    <dgm:pt modelId="{2F797512-0546-8341-AA69-566B95634D33}">
      <dgm:prSet custT="1"/>
      <dgm:spPr/>
      <dgm:t>
        <a:bodyPr/>
        <a:lstStyle/>
        <a:p>
          <a:pPr algn="ctr">
            <a:buNone/>
          </a:pPr>
          <a:r>
            <a:rPr lang="en-GB" sz="1800" dirty="0"/>
            <a:t>Switzerland </a:t>
          </a:r>
          <a:r>
            <a:rPr lang="en-GB" sz="1800" b="0" dirty="0"/>
            <a:t>has excluded from protection (a) non-low-carbon hydrogen (b) synthetic fuels that do not achieve a minimum life-cycle GHG emissions saving of 70%. </a:t>
          </a:r>
          <a:r>
            <a:rPr lang="it-IT" sz="1800" dirty="0">
              <a:sym typeface="Wingdings" pitchFamily="2" charset="2"/>
            </a:rPr>
            <a:t> </a:t>
          </a:r>
          <a:r>
            <a:rPr lang="it-IT" sz="1800" b="1" dirty="0">
              <a:sym typeface="Wingdings" pitchFamily="2" charset="2"/>
            </a:rPr>
            <a:t>FF investments </a:t>
          </a:r>
          <a:r>
            <a:rPr lang="it-IT" sz="1800" b="1" dirty="0" err="1">
              <a:sym typeface="Wingdings" pitchFamily="2" charset="2"/>
            </a:rPr>
            <a:t>remain</a:t>
          </a:r>
          <a:r>
            <a:rPr lang="it-IT" sz="1800" b="1" dirty="0">
              <a:sym typeface="Wingdings" pitchFamily="2" charset="2"/>
            </a:rPr>
            <a:t> </a:t>
          </a:r>
          <a:r>
            <a:rPr lang="it-IT" sz="1800" b="1" dirty="0" err="1">
              <a:sym typeface="Wingdings" pitchFamily="2" charset="2"/>
            </a:rPr>
            <a:t>protected</a:t>
          </a:r>
          <a:endParaRPr lang="it-IT" sz="1800" b="1" dirty="0"/>
        </a:p>
      </dgm:t>
    </dgm:pt>
    <dgm:pt modelId="{52FD19D7-1A0E-4549-8EAB-42A5E66264F8}" type="parTrans" cxnId="{F985BDD2-B2E9-E848-B94F-2894F5B3727C}">
      <dgm:prSet/>
      <dgm:spPr/>
      <dgm:t>
        <a:bodyPr/>
        <a:lstStyle/>
        <a:p>
          <a:endParaRPr lang="it-IT"/>
        </a:p>
      </dgm:t>
    </dgm:pt>
    <dgm:pt modelId="{0FD4C4A5-6941-4F48-99C5-F6502FD9E858}" type="sibTrans" cxnId="{F985BDD2-B2E9-E848-B94F-2894F5B3727C}">
      <dgm:prSet/>
      <dgm:spPr/>
      <dgm:t>
        <a:bodyPr/>
        <a:lstStyle/>
        <a:p>
          <a:endParaRPr lang="it-IT"/>
        </a:p>
      </dgm:t>
    </dgm:pt>
    <dgm:pt modelId="{88CE641E-D239-CB4C-B35F-09BC7D0A0C59}" type="pres">
      <dgm:prSet presAssocID="{8B390BC7-CB47-6546-B4E5-189ACC7359A0}" presName="linear" presStyleCnt="0">
        <dgm:presLayoutVars>
          <dgm:animLvl val="lvl"/>
          <dgm:resizeHandles val="exact"/>
        </dgm:presLayoutVars>
      </dgm:prSet>
      <dgm:spPr/>
    </dgm:pt>
    <dgm:pt modelId="{F90AACF3-D521-F34A-B551-D51E9A663C1D}" type="pres">
      <dgm:prSet presAssocID="{E6750B0A-6AA8-6140-923B-FFE19B6D0EE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316F138-37B8-144F-9076-AA4230620B85}" type="pres">
      <dgm:prSet presAssocID="{E6750B0A-6AA8-6140-923B-FFE19B6D0EEA}" presName="childText" presStyleLbl="revTx" presStyleIdx="0" presStyleCnt="2">
        <dgm:presLayoutVars>
          <dgm:bulletEnabled val="1"/>
        </dgm:presLayoutVars>
      </dgm:prSet>
      <dgm:spPr/>
    </dgm:pt>
    <dgm:pt modelId="{B28A3CE2-34E2-DF45-A73A-CB134F326D3E}" type="pres">
      <dgm:prSet presAssocID="{08DD021A-B0C9-E143-AAD7-1B683482422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79B7EAB-82F5-6B4F-BAD9-DAEF2B1D952C}" type="pres">
      <dgm:prSet presAssocID="{08DD021A-B0C9-E143-AAD7-1B683482422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1B5B600-7F57-5F4F-AF4D-B9A76BB8BD59}" type="presOf" srcId="{A66AB68C-40D0-B245-ACC8-3A0A7FACE655}" destId="{3316F138-37B8-144F-9076-AA4230620B85}" srcOrd="0" destOrd="1" presId="urn:microsoft.com/office/officeart/2005/8/layout/vList2"/>
    <dgm:cxn modelId="{8D31FE05-6717-7B48-9969-2D5EC3D3A5A3}" type="presOf" srcId="{9190F0DD-CC16-DF41-855B-CCF1D9FE7135}" destId="{3316F138-37B8-144F-9076-AA4230620B85}" srcOrd="0" destOrd="0" presId="urn:microsoft.com/office/officeart/2005/8/layout/vList2"/>
    <dgm:cxn modelId="{76393306-B299-2A43-95C5-A0E22B140158}" type="presOf" srcId="{08DD021A-B0C9-E143-AAD7-1B683482422A}" destId="{B28A3CE2-34E2-DF45-A73A-CB134F326D3E}" srcOrd="0" destOrd="0" presId="urn:microsoft.com/office/officeart/2005/8/layout/vList2"/>
    <dgm:cxn modelId="{688B5C11-B8C6-F549-8D1B-B4B1E5589EE8}" srcId="{E6750B0A-6AA8-6140-923B-FFE19B6D0EEA}" destId="{9190F0DD-CC16-DF41-855B-CCF1D9FE7135}" srcOrd="0" destOrd="0" parTransId="{8457AC97-81AC-1A45-8EE2-C95F6C936A26}" sibTransId="{C5B1845D-885B-0743-AE55-6F1E30D8E358}"/>
    <dgm:cxn modelId="{D2887115-04DB-BA4F-9AB4-507B8EB65E67}" type="presOf" srcId="{8B390BC7-CB47-6546-B4E5-189ACC7359A0}" destId="{88CE641E-D239-CB4C-B35F-09BC7D0A0C59}" srcOrd="0" destOrd="0" presId="urn:microsoft.com/office/officeart/2005/8/layout/vList2"/>
    <dgm:cxn modelId="{E8F3601E-470B-3C40-812E-9F957360FF10}" type="presOf" srcId="{E6750B0A-6AA8-6140-923B-FFE19B6D0EEA}" destId="{F90AACF3-D521-F34A-B551-D51E9A663C1D}" srcOrd="0" destOrd="0" presId="urn:microsoft.com/office/officeart/2005/8/layout/vList2"/>
    <dgm:cxn modelId="{30926A23-582C-4745-99C1-A63367553B24}" srcId="{8B390BC7-CB47-6546-B4E5-189ACC7359A0}" destId="{E6750B0A-6AA8-6140-923B-FFE19B6D0EEA}" srcOrd="0" destOrd="0" parTransId="{FED496AE-F3D3-8F4E-A712-6D3F4AC58FB1}" sibTransId="{B12EE1CB-FBBF-1B40-87BC-3BAA1F350893}"/>
    <dgm:cxn modelId="{0D90937A-1C63-E140-9037-6DC6E418279C}" srcId="{E6750B0A-6AA8-6140-923B-FFE19B6D0EEA}" destId="{A66AB68C-40D0-B245-ACC8-3A0A7FACE655}" srcOrd="1" destOrd="0" parTransId="{1016D054-7BA0-4146-9DFC-9821436A6D45}" sibTransId="{8CBF9FFB-CED3-FB46-AA8D-1B43C2FF89B1}"/>
    <dgm:cxn modelId="{F9D2A0A1-01E0-E543-95B2-CEDCC73F7CE2}" type="presOf" srcId="{2F797512-0546-8341-AA69-566B95634D33}" destId="{279B7EAB-82F5-6B4F-BAD9-DAEF2B1D952C}" srcOrd="0" destOrd="1" presId="urn:microsoft.com/office/officeart/2005/8/layout/vList2"/>
    <dgm:cxn modelId="{4C4A23BA-5964-0F42-BEC5-AAF40222BA15}" srcId="{8B390BC7-CB47-6546-B4E5-189ACC7359A0}" destId="{08DD021A-B0C9-E143-AAD7-1B683482422A}" srcOrd="1" destOrd="0" parTransId="{1F251E1A-4535-294B-BDB2-65850F80C115}" sibTransId="{93BB78A3-7593-A54A-9B2E-2ADD28D31588}"/>
    <dgm:cxn modelId="{F985BDD2-B2E9-E848-B94F-2894F5B3727C}" srcId="{08DD021A-B0C9-E143-AAD7-1B683482422A}" destId="{2F797512-0546-8341-AA69-566B95634D33}" srcOrd="1" destOrd="0" parTransId="{52FD19D7-1A0E-4549-8EAB-42A5E66264F8}" sibTransId="{0FD4C4A5-6941-4F48-99C5-F6502FD9E858}"/>
    <dgm:cxn modelId="{DC12DCD7-0C54-8E45-9168-771F45DA163B}" type="presOf" srcId="{07D6F8F9-195E-3F4E-9E16-CC8B0D48DD15}" destId="{279B7EAB-82F5-6B4F-BAD9-DAEF2B1D952C}" srcOrd="0" destOrd="0" presId="urn:microsoft.com/office/officeart/2005/8/layout/vList2"/>
    <dgm:cxn modelId="{ADDF89F5-8393-B748-B21E-6071B44EA684}" srcId="{08DD021A-B0C9-E143-AAD7-1B683482422A}" destId="{07D6F8F9-195E-3F4E-9E16-CC8B0D48DD15}" srcOrd="0" destOrd="0" parTransId="{4A075EB1-F599-974C-882B-F5A66BA9F96F}" sibTransId="{C554B6B5-BF11-694D-A3F1-ECDCAE78EEC1}"/>
    <dgm:cxn modelId="{02334711-5C26-474E-A37B-88DD70F54C6A}" type="presParOf" srcId="{88CE641E-D239-CB4C-B35F-09BC7D0A0C59}" destId="{F90AACF3-D521-F34A-B551-D51E9A663C1D}" srcOrd="0" destOrd="0" presId="urn:microsoft.com/office/officeart/2005/8/layout/vList2"/>
    <dgm:cxn modelId="{55F07B5E-860C-3641-9C09-E7CCDA31118A}" type="presParOf" srcId="{88CE641E-D239-CB4C-B35F-09BC7D0A0C59}" destId="{3316F138-37B8-144F-9076-AA4230620B85}" srcOrd="1" destOrd="0" presId="urn:microsoft.com/office/officeart/2005/8/layout/vList2"/>
    <dgm:cxn modelId="{ADA28C98-BE90-A04A-90FC-B940A0CAB38D}" type="presParOf" srcId="{88CE641E-D239-CB4C-B35F-09BC7D0A0C59}" destId="{B28A3CE2-34E2-DF45-A73A-CB134F326D3E}" srcOrd="2" destOrd="0" presId="urn:microsoft.com/office/officeart/2005/8/layout/vList2"/>
    <dgm:cxn modelId="{DF1844E7-1A34-1A41-A8EB-90D5965B8892}" type="presParOf" srcId="{88CE641E-D239-CB4C-B35F-09BC7D0A0C59}" destId="{279B7EAB-82F5-6B4F-BAD9-DAEF2B1D952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B881E-F272-0241-8A68-CE91E8B4A385}">
      <dsp:nvSpPr>
        <dsp:cNvPr id="0" name=""/>
        <dsp:cNvSpPr/>
      </dsp:nvSpPr>
      <dsp:spPr>
        <a:xfrm rot="16200000">
          <a:off x="766504" y="-766504"/>
          <a:ext cx="2083859" cy="3616869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/>
            <a:t>1.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 err="1"/>
            <a:t>Transition</a:t>
          </a:r>
          <a:r>
            <a:rPr lang="it-IT" sz="1500" kern="1200" dirty="0"/>
            <a:t> </a:t>
          </a:r>
          <a:r>
            <a:rPr lang="it-IT" sz="1500" kern="1200" dirty="0" err="1"/>
            <a:t>away</a:t>
          </a:r>
          <a:r>
            <a:rPr lang="it-IT" sz="1500" kern="1200" dirty="0"/>
            <a:t> from </a:t>
          </a:r>
          <a:r>
            <a:rPr lang="it-IT" sz="1500" kern="1200" dirty="0" err="1"/>
            <a:t>fossil</a:t>
          </a:r>
          <a:r>
            <a:rPr lang="it-IT" sz="1500" kern="1200" dirty="0"/>
            <a:t> </a:t>
          </a:r>
          <a:r>
            <a:rPr lang="it-IT" sz="1500" kern="1200" dirty="0" err="1"/>
            <a:t>fuels</a:t>
          </a:r>
          <a:r>
            <a:rPr lang="it-IT" sz="1500" kern="1200" dirty="0"/>
            <a:t> </a:t>
          </a:r>
          <a:r>
            <a:rPr lang="it-IT" sz="1500" kern="1200" dirty="0" err="1"/>
            <a:t>required</a:t>
          </a:r>
          <a:r>
            <a:rPr lang="it-IT" sz="1500" kern="1200" dirty="0"/>
            <a:t> by international </a:t>
          </a:r>
          <a:r>
            <a:rPr lang="it-IT" sz="1500" kern="1200" dirty="0" err="1"/>
            <a:t>law</a:t>
          </a:r>
          <a:r>
            <a:rPr lang="it-IT" sz="1500" kern="1200" dirty="0"/>
            <a:t> </a:t>
          </a:r>
          <a:r>
            <a:rPr lang="it-IT" sz="1500" kern="1200" dirty="0">
              <a:sym typeface="Wingdings" pitchFamily="2" charset="2"/>
            </a:rPr>
            <a:t> </a:t>
          </a:r>
          <a:r>
            <a:rPr lang="en-US" sz="1500" kern="1200" dirty="0"/>
            <a:t>economy-wide targets for </a:t>
          </a:r>
          <a:r>
            <a:rPr lang="en-US" sz="1500" b="1" kern="1200" dirty="0"/>
            <a:t>all sectors, </a:t>
          </a:r>
          <a:r>
            <a:rPr lang="en-US" sz="1500" b="0" kern="1200" dirty="0"/>
            <a:t>including</a:t>
          </a:r>
          <a:r>
            <a:rPr lang="en-US" sz="1500" b="1" kern="1200" dirty="0"/>
            <a:t> aviation</a:t>
          </a:r>
          <a:r>
            <a:rPr lang="en-US" sz="1500" b="0" kern="1200" dirty="0"/>
            <a:t>. </a:t>
          </a:r>
          <a:endParaRPr lang="it-IT" sz="1500" b="0" kern="1200" dirty="0"/>
        </a:p>
      </dsp:txBody>
      <dsp:txXfrm rot="5400000">
        <a:off x="0" y="0"/>
        <a:ext cx="3616869" cy="1562894"/>
      </dsp:txXfrm>
    </dsp:sp>
    <dsp:sp modelId="{1E881437-060F-184C-8990-6B93881D0DB0}">
      <dsp:nvSpPr>
        <dsp:cNvPr id="0" name=""/>
        <dsp:cNvSpPr/>
      </dsp:nvSpPr>
      <dsp:spPr>
        <a:xfrm>
          <a:off x="3616869" y="0"/>
          <a:ext cx="3616869" cy="2083859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>
              <a:sym typeface="Wingdings" pitchFamily="2" charset="2"/>
            </a:rPr>
            <a:t>2.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 err="1">
              <a:sym typeface="Wingdings" pitchFamily="2" charset="2"/>
            </a:rPr>
            <a:t>Ambitious</a:t>
          </a:r>
          <a:r>
            <a:rPr lang="it-IT" sz="1500" kern="1200" dirty="0">
              <a:sym typeface="Wingdings" pitchFamily="2" charset="2"/>
            </a:rPr>
            <a:t> SAF policies </a:t>
          </a:r>
          <a:r>
            <a:rPr lang="it-IT" sz="1500" kern="1200" dirty="0" err="1">
              <a:sym typeface="Wingdings" pitchFamily="2" charset="2"/>
            </a:rPr>
            <a:t>comply</a:t>
          </a:r>
          <a:r>
            <a:rPr lang="it-IT" sz="1500" kern="1200" dirty="0">
              <a:sym typeface="Wingdings" pitchFamily="2" charset="2"/>
            </a:rPr>
            <a:t> with the due diligence </a:t>
          </a:r>
          <a:r>
            <a:rPr lang="it-IT" sz="1500" kern="1200" dirty="0" err="1">
              <a:sym typeface="Wingdings" pitchFamily="2" charset="2"/>
            </a:rPr>
            <a:t>principle</a:t>
          </a:r>
          <a:r>
            <a:rPr lang="it-IT" sz="1500" kern="1200" dirty="0">
              <a:sym typeface="Wingdings" pitchFamily="2" charset="2"/>
            </a:rPr>
            <a:t> – non-</a:t>
          </a:r>
          <a:r>
            <a:rPr lang="it-IT" sz="1500" kern="1200" dirty="0" err="1">
              <a:sym typeface="Wingdings" pitchFamily="2" charset="2"/>
            </a:rPr>
            <a:t>regression</a:t>
          </a:r>
          <a:endParaRPr lang="it-IT" sz="1500" kern="1200" dirty="0"/>
        </a:p>
      </dsp:txBody>
      <dsp:txXfrm>
        <a:off x="3616869" y="0"/>
        <a:ext cx="3616869" cy="1562894"/>
      </dsp:txXfrm>
    </dsp:sp>
    <dsp:sp modelId="{AE7E8494-DB59-4C4E-A92A-2FC8DA12ECC6}">
      <dsp:nvSpPr>
        <dsp:cNvPr id="0" name=""/>
        <dsp:cNvSpPr/>
      </dsp:nvSpPr>
      <dsp:spPr>
        <a:xfrm rot="10800000">
          <a:off x="0" y="2083859"/>
          <a:ext cx="3616869" cy="2083859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3.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Full life-cycle Environmental Impact Assessment are required for SAF projects.</a:t>
          </a:r>
          <a:endParaRPr lang="it-IT" sz="1500" b="1" u="sng" kern="1200" dirty="0"/>
        </a:p>
      </dsp:txBody>
      <dsp:txXfrm rot="10800000">
        <a:off x="0" y="2604824"/>
        <a:ext cx="3616869" cy="1562894"/>
      </dsp:txXfrm>
    </dsp:sp>
    <dsp:sp modelId="{3F7DE0E6-4386-EA4D-901A-D31E73B4EBBE}">
      <dsp:nvSpPr>
        <dsp:cNvPr id="0" name=""/>
        <dsp:cNvSpPr/>
      </dsp:nvSpPr>
      <dsp:spPr>
        <a:xfrm rot="5400000">
          <a:off x="4383373" y="1317354"/>
          <a:ext cx="2083859" cy="3616869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4.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As a </a:t>
          </a:r>
          <a:r>
            <a:rPr lang="en-US" sz="1500" b="0" kern="1200" dirty="0"/>
            <a:t>high-income country</a:t>
          </a:r>
          <a:r>
            <a:rPr lang="en-US" sz="1500" kern="1200" dirty="0"/>
            <a:t>, Switzerland faces a stringent standard </a:t>
          </a:r>
          <a:r>
            <a:rPr lang="en-US" sz="1500" kern="1200" dirty="0">
              <a:sym typeface="Wingdings" pitchFamily="2" charset="2"/>
            </a:rPr>
            <a:t> </a:t>
          </a:r>
          <a:r>
            <a:rPr lang="en-US" sz="1500" b="1" u="sng" kern="1200" dirty="0"/>
            <a:t>Instrument choice (e.g. blending mandates) remains a national prerogative.</a:t>
          </a:r>
          <a:r>
            <a:rPr lang="it-CH" sz="1500" b="1" u="sng" kern="1200" dirty="0"/>
            <a:t> </a:t>
          </a:r>
          <a:endParaRPr lang="en-US" sz="1500" kern="1200" dirty="0"/>
        </a:p>
      </dsp:txBody>
      <dsp:txXfrm rot="-5400000">
        <a:off x="3616869" y="2604824"/>
        <a:ext cx="3616869" cy="1562894"/>
      </dsp:txXfrm>
    </dsp:sp>
    <dsp:sp modelId="{86BF5C1D-9C02-6D47-A39A-B109DEC0C1E8}">
      <dsp:nvSpPr>
        <dsp:cNvPr id="0" name=""/>
        <dsp:cNvSpPr/>
      </dsp:nvSpPr>
      <dsp:spPr>
        <a:xfrm>
          <a:off x="2531808" y="1562894"/>
          <a:ext cx="2170121" cy="1041929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/>
            <a:t>International </a:t>
          </a:r>
          <a:r>
            <a:rPr lang="it-IT" sz="1500" b="1" kern="1200" dirty="0" err="1"/>
            <a:t>law</a:t>
          </a:r>
          <a:r>
            <a:rPr lang="it-IT" sz="1500" b="1" kern="1200" dirty="0"/>
            <a:t> and SAF policies</a:t>
          </a:r>
        </a:p>
      </dsp:txBody>
      <dsp:txXfrm>
        <a:off x="2582671" y="1613757"/>
        <a:ext cx="2068395" cy="940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F3A65-A368-624D-91E8-0E67ADF8D833}">
      <dsp:nvSpPr>
        <dsp:cNvPr id="0" name=""/>
        <dsp:cNvSpPr/>
      </dsp:nvSpPr>
      <dsp:spPr>
        <a:xfrm>
          <a:off x="0" y="181228"/>
          <a:ext cx="4322819" cy="15025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499" tIns="187452" rIns="3354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 err="1"/>
            <a:t>Offsetting</a:t>
          </a:r>
          <a:r>
            <a:rPr lang="it-IT" sz="1600" kern="1200" dirty="0"/>
            <a:t> </a:t>
          </a:r>
          <a:r>
            <a:rPr lang="it-IT" sz="1600" kern="1200" dirty="0" err="1"/>
            <a:t>mechanism</a:t>
          </a:r>
          <a:r>
            <a:rPr lang="it-IT" sz="1600" kern="1200" dirty="0"/>
            <a:t> vs. ETS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CORSIA </a:t>
          </a:r>
          <a:r>
            <a:rPr lang="it-IT" sz="1600" kern="1200" dirty="0" err="1"/>
            <a:t>Eligible</a:t>
          </a:r>
          <a:r>
            <a:rPr lang="it-IT" sz="1600" kern="1200" dirty="0"/>
            <a:t> </a:t>
          </a:r>
          <a:r>
            <a:rPr lang="it-IT" sz="1600" kern="1200" dirty="0" err="1"/>
            <a:t>Fuels</a:t>
          </a:r>
          <a:r>
            <a:rPr lang="it-IT" sz="1600" kern="1200" dirty="0"/>
            <a:t> and </a:t>
          </a:r>
          <a:r>
            <a:rPr lang="it-IT" sz="1600" kern="1200" dirty="0" err="1"/>
            <a:t>own</a:t>
          </a:r>
          <a:r>
            <a:rPr lang="it-IT" sz="1600" kern="1200" dirty="0"/>
            <a:t> </a:t>
          </a:r>
          <a:r>
            <a:rPr lang="it-IT" sz="1600" kern="1200" dirty="0" err="1"/>
            <a:t>sustainability</a:t>
          </a:r>
          <a:r>
            <a:rPr lang="it-IT" sz="1600" kern="1200" dirty="0"/>
            <a:t> </a:t>
          </a:r>
          <a:r>
            <a:rPr lang="it-IT" sz="1600" kern="1200" dirty="0" err="1"/>
            <a:t>requirements</a:t>
          </a:r>
          <a:r>
            <a:rPr lang="it-IT" sz="1600" kern="1200" dirty="0"/>
            <a:t> vs. EU/ CH </a:t>
          </a:r>
          <a:r>
            <a:rPr lang="it-IT" sz="1600" kern="1200" dirty="0" err="1"/>
            <a:t>sustainability</a:t>
          </a:r>
          <a:r>
            <a:rPr lang="it-IT" sz="1600" kern="1200" dirty="0"/>
            <a:t> </a:t>
          </a:r>
          <a:r>
            <a:rPr lang="it-IT" sz="1600" kern="1200" dirty="0" err="1"/>
            <a:t>requirements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MRV </a:t>
          </a:r>
          <a:r>
            <a:rPr lang="it-IT" sz="1600" kern="1200" dirty="0" err="1"/>
            <a:t>obligations</a:t>
          </a:r>
          <a:endParaRPr lang="it-IT" sz="1600" kern="1200" dirty="0"/>
        </a:p>
      </dsp:txBody>
      <dsp:txXfrm>
        <a:off x="0" y="181228"/>
        <a:ext cx="4322819" cy="1502549"/>
      </dsp:txXfrm>
    </dsp:sp>
    <dsp:sp modelId="{7EDF5DA0-E181-6849-8835-1D76F1BEB1FE}">
      <dsp:nvSpPr>
        <dsp:cNvPr id="0" name=""/>
        <dsp:cNvSpPr/>
      </dsp:nvSpPr>
      <dsp:spPr>
        <a:xfrm>
          <a:off x="216140" y="48388"/>
          <a:ext cx="3025973" cy="265680"/>
        </a:xfrm>
        <a:prstGeom prst="roundRect">
          <a:avLst/>
        </a:prstGeom>
        <a:solidFill>
          <a:schemeClr val="accent4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75" tIns="0" rIns="114375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ICAO - CORSIA</a:t>
          </a:r>
        </a:p>
      </dsp:txBody>
      <dsp:txXfrm>
        <a:off x="229109" y="61357"/>
        <a:ext cx="3000035" cy="239742"/>
      </dsp:txXfrm>
    </dsp:sp>
    <dsp:sp modelId="{21981C2B-3EE9-C745-B136-2171ECCBCC5E}">
      <dsp:nvSpPr>
        <dsp:cNvPr id="0" name=""/>
        <dsp:cNvSpPr/>
      </dsp:nvSpPr>
      <dsp:spPr>
        <a:xfrm>
          <a:off x="0" y="1865218"/>
          <a:ext cx="4322819" cy="1644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499" tIns="187452" rIns="33549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 err="1"/>
            <a:t>Blending</a:t>
          </a:r>
          <a:r>
            <a:rPr lang="it-IT" sz="1600" kern="1200" dirty="0"/>
            <a:t> </a:t>
          </a:r>
          <a:r>
            <a:rPr lang="it-IT" sz="1600" kern="1200" dirty="0" err="1"/>
            <a:t>mandates</a:t>
          </a:r>
          <a:r>
            <a:rPr lang="it-IT" sz="1600" kern="1200" dirty="0"/>
            <a:t> and </a:t>
          </a:r>
          <a:r>
            <a:rPr lang="it-IT" sz="1600" kern="1200" dirty="0" err="1"/>
            <a:t>sustainabilityrequirements</a:t>
          </a:r>
          <a:r>
            <a:rPr lang="it-IT" sz="1600" kern="1200" dirty="0"/>
            <a:t> </a:t>
          </a:r>
          <a:r>
            <a:rPr lang="it-IT" sz="1600" kern="1200" dirty="0" err="1"/>
            <a:t>as</a:t>
          </a:r>
          <a:r>
            <a:rPr lang="it-IT" sz="1600" kern="1200" dirty="0"/>
            <a:t> "technical </a:t>
          </a:r>
          <a:r>
            <a:rPr lang="it-IT" sz="1600" kern="1200" dirty="0" err="1"/>
            <a:t>regulations</a:t>
          </a:r>
          <a:r>
            <a:rPr lang="it-IT" sz="1600" kern="1200" dirty="0"/>
            <a:t>» </a:t>
          </a:r>
          <a:r>
            <a:rPr lang="it-IT" sz="1600" kern="1200" dirty="0">
              <a:sym typeface="Wingdings" pitchFamily="2" charset="2"/>
            </a:rPr>
            <a:t> international standards </a:t>
          </a:r>
          <a:r>
            <a:rPr lang="it-IT" sz="1600" kern="1200" dirty="0" err="1">
              <a:sym typeface="Wingdings" pitchFamily="2" charset="2"/>
            </a:rPr>
            <a:t>if</a:t>
          </a:r>
          <a:r>
            <a:rPr lang="it-IT" sz="1600" kern="1200" dirty="0">
              <a:sym typeface="Wingdings" pitchFamily="2" charset="2"/>
            </a:rPr>
            <a:t> </a:t>
          </a:r>
          <a:r>
            <a:rPr lang="it-IT" sz="1600" kern="1200" dirty="0" err="1">
              <a:sym typeface="Wingdings" pitchFamily="2" charset="2"/>
            </a:rPr>
            <a:t>existing</a:t>
          </a:r>
          <a:r>
            <a:rPr lang="it-IT" sz="1600" kern="1200" dirty="0">
              <a:sym typeface="Wingdings" pitchFamily="2" charset="2"/>
            </a:rPr>
            <a:t> and/or appropriate; non-</a:t>
          </a:r>
          <a:r>
            <a:rPr lang="it-IT" sz="1600" kern="1200" dirty="0" err="1">
              <a:sym typeface="Wingdings" pitchFamily="2" charset="2"/>
            </a:rPr>
            <a:t>discrimination</a:t>
          </a:r>
          <a:r>
            <a:rPr lang="it-IT" sz="1600" kern="1200" dirty="0">
              <a:sym typeface="Wingdings" pitchFamily="2" charset="2"/>
            </a:rPr>
            <a:t>; </a:t>
          </a:r>
          <a:r>
            <a:rPr lang="it-IT" sz="1600" kern="1200" dirty="0" err="1">
              <a:sym typeface="Wingdings" pitchFamily="2" charset="2"/>
            </a:rPr>
            <a:t>not</a:t>
          </a:r>
          <a:r>
            <a:rPr lang="it-IT" sz="1600" kern="1200" dirty="0">
              <a:sym typeface="Wingdings" pitchFamily="2" charset="2"/>
            </a:rPr>
            <a:t> more trade-</a:t>
          </a:r>
          <a:r>
            <a:rPr lang="it-IT" sz="1600" kern="1200" dirty="0" err="1">
              <a:sym typeface="Wingdings" pitchFamily="2" charset="2"/>
            </a:rPr>
            <a:t>restrictive</a:t>
          </a:r>
          <a:r>
            <a:rPr lang="it-IT" sz="1600" kern="1200" dirty="0">
              <a:sym typeface="Wingdings" pitchFamily="2" charset="2"/>
            </a:rPr>
            <a:t> </a:t>
          </a:r>
          <a:r>
            <a:rPr lang="it-IT" sz="1600" kern="1200" dirty="0" err="1">
              <a:sym typeface="Wingdings" pitchFamily="2" charset="2"/>
            </a:rPr>
            <a:t>than</a:t>
          </a:r>
          <a:r>
            <a:rPr lang="it-IT" sz="1600" kern="1200" dirty="0">
              <a:sym typeface="Wingdings" pitchFamily="2" charset="2"/>
            </a:rPr>
            <a:t> </a:t>
          </a:r>
          <a:r>
            <a:rPr lang="it-IT" sz="1600" kern="1200" dirty="0" err="1">
              <a:sym typeface="Wingdings" pitchFamily="2" charset="2"/>
            </a:rPr>
            <a:t>necessary</a:t>
          </a:r>
          <a:endParaRPr lang="it-IT" sz="1600" kern="1200" dirty="0"/>
        </a:p>
      </dsp:txBody>
      <dsp:txXfrm>
        <a:off x="0" y="1865218"/>
        <a:ext cx="4322819" cy="1644299"/>
      </dsp:txXfrm>
    </dsp:sp>
    <dsp:sp modelId="{85D595E7-FC95-3040-AD14-93081DC1439A}">
      <dsp:nvSpPr>
        <dsp:cNvPr id="0" name=""/>
        <dsp:cNvSpPr/>
      </dsp:nvSpPr>
      <dsp:spPr>
        <a:xfrm>
          <a:off x="216140" y="1732378"/>
          <a:ext cx="3025973" cy="265680"/>
        </a:xfrm>
        <a:prstGeom prst="roundRect">
          <a:avLst/>
        </a:prstGeom>
        <a:solidFill>
          <a:schemeClr val="accent4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75" tIns="0" rIns="114375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WTO - TBT Agreement</a:t>
          </a:r>
        </a:p>
      </dsp:txBody>
      <dsp:txXfrm>
        <a:off x="229109" y="1745347"/>
        <a:ext cx="3000035" cy="2397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F3A65-A368-624D-91E8-0E67ADF8D833}">
      <dsp:nvSpPr>
        <dsp:cNvPr id="0" name=""/>
        <dsp:cNvSpPr/>
      </dsp:nvSpPr>
      <dsp:spPr>
        <a:xfrm>
          <a:off x="0" y="318896"/>
          <a:ext cx="3850437" cy="1669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837" tIns="416560" rIns="29883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CH" sz="1600" b="1" kern="1200" dirty="0"/>
            <a:t>Interoperability: </a:t>
          </a:r>
          <a:r>
            <a:rPr lang="it-CH" sz="1600" kern="1200" dirty="0"/>
            <a:t>RFO-compliant SAF and EU-compliant SAF (</a:t>
          </a:r>
          <a:r>
            <a:rPr lang="it-CH" sz="1600" b="1" kern="1200" dirty="0"/>
            <a:t>certified</a:t>
          </a:r>
          <a:r>
            <a:rPr lang="it-CH" sz="1600" kern="1200" dirty="0"/>
            <a:t> ex Art. 30 RED III) both eligible to count towards Swiss SAF quotas.</a:t>
          </a:r>
          <a:endParaRPr lang="it-IT" sz="1600" kern="1200" dirty="0"/>
        </a:p>
      </dsp:txBody>
      <dsp:txXfrm>
        <a:off x="0" y="318896"/>
        <a:ext cx="3850437" cy="1669500"/>
      </dsp:txXfrm>
    </dsp:sp>
    <dsp:sp modelId="{7EDF5DA0-E181-6849-8835-1D76F1BEB1FE}">
      <dsp:nvSpPr>
        <dsp:cNvPr id="0" name=""/>
        <dsp:cNvSpPr/>
      </dsp:nvSpPr>
      <dsp:spPr>
        <a:xfrm>
          <a:off x="192521" y="11847"/>
          <a:ext cx="2695305" cy="590399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76" tIns="0" rIns="101876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EU – CH </a:t>
          </a:r>
          <a:r>
            <a:rPr lang="it-IT" sz="2000" kern="1200" dirty="0" err="1"/>
            <a:t>intersection</a:t>
          </a:r>
          <a:endParaRPr lang="it-IT" sz="2000" kern="1200" dirty="0"/>
        </a:p>
      </dsp:txBody>
      <dsp:txXfrm>
        <a:off x="221342" y="40668"/>
        <a:ext cx="2637663" cy="5327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F3A65-A368-624D-91E8-0E67ADF8D833}">
      <dsp:nvSpPr>
        <dsp:cNvPr id="0" name=""/>
        <dsp:cNvSpPr/>
      </dsp:nvSpPr>
      <dsp:spPr>
        <a:xfrm>
          <a:off x="0" y="379035"/>
          <a:ext cx="3850436" cy="2480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837" tIns="520700" rIns="29883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600" kern="1200" dirty="0"/>
            <a:t>Trading partners and flights departing from, or arriving in Switzerland from, </a:t>
          </a:r>
          <a:r>
            <a:rPr lang="en-GB" sz="1600" i="1" kern="1200" dirty="0"/>
            <a:t>third</a:t>
          </a:r>
          <a:r>
            <a:rPr lang="en-GB" sz="1600" kern="1200" dirty="0"/>
            <a:t> countries excluded from </a:t>
          </a:r>
          <a:r>
            <a:rPr lang="en-GB" sz="1600" b="1" kern="1200" dirty="0"/>
            <a:t>ETS SAF allowances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ym typeface="Wingdings" pitchFamily="2" charset="2"/>
            </a:rPr>
            <a:t> </a:t>
          </a:r>
          <a:r>
            <a:rPr lang="en-GB" sz="1600" kern="1200" dirty="0"/>
            <a:t>aircraft operators can still claim the </a:t>
          </a:r>
          <a:r>
            <a:rPr lang="en-GB" sz="1600" b="1" kern="1200" dirty="0"/>
            <a:t>reduction of offsetting obligations under CORSIA</a:t>
          </a:r>
          <a:r>
            <a:rPr lang="it-CH" sz="1600" kern="1200" dirty="0"/>
            <a:t> .</a:t>
          </a:r>
          <a:endParaRPr lang="it-IT" sz="1600" kern="1200" dirty="0"/>
        </a:p>
      </dsp:txBody>
      <dsp:txXfrm>
        <a:off x="0" y="379035"/>
        <a:ext cx="3850436" cy="2480625"/>
      </dsp:txXfrm>
    </dsp:sp>
    <dsp:sp modelId="{7EDF5DA0-E181-6849-8835-1D76F1BEB1FE}">
      <dsp:nvSpPr>
        <dsp:cNvPr id="0" name=""/>
        <dsp:cNvSpPr/>
      </dsp:nvSpPr>
      <dsp:spPr>
        <a:xfrm>
          <a:off x="192521" y="10035"/>
          <a:ext cx="2695305" cy="738000"/>
        </a:xfrm>
        <a:prstGeom prst="roundRect">
          <a:avLst/>
        </a:prstGeom>
        <a:solidFill>
          <a:schemeClr val="accent4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76" tIns="0" rIns="101876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WTO – </a:t>
          </a:r>
          <a:r>
            <a:rPr lang="it-IT" sz="2000" kern="1200" dirty="0" err="1"/>
            <a:t>Subsidy</a:t>
          </a:r>
          <a:r>
            <a:rPr lang="it-IT" sz="2000" kern="1200" dirty="0"/>
            <a:t> discipline (ASCM)</a:t>
          </a:r>
        </a:p>
      </dsp:txBody>
      <dsp:txXfrm>
        <a:off x="228547" y="46061"/>
        <a:ext cx="2623253" cy="6659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F3A65-A368-624D-91E8-0E67ADF8D833}">
      <dsp:nvSpPr>
        <dsp:cNvPr id="0" name=""/>
        <dsp:cNvSpPr/>
      </dsp:nvSpPr>
      <dsp:spPr>
        <a:xfrm>
          <a:off x="0" y="566213"/>
          <a:ext cx="3850436" cy="16159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8837" tIns="791464" rIns="29883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Free ETS </a:t>
          </a:r>
          <a:r>
            <a:rPr lang="it-IT" sz="1600" kern="1200" dirty="0" err="1"/>
            <a:t>allowances</a:t>
          </a:r>
          <a:r>
            <a:rPr lang="it-IT" sz="1600" kern="1200" dirty="0"/>
            <a:t> for SAF use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Level playing field between aircraft operators</a:t>
          </a:r>
          <a:endParaRPr lang="it-IT" sz="1600" kern="1200" dirty="0"/>
        </a:p>
      </dsp:txBody>
      <dsp:txXfrm>
        <a:off x="0" y="566213"/>
        <a:ext cx="3850436" cy="1615949"/>
      </dsp:txXfrm>
    </dsp:sp>
    <dsp:sp modelId="{7EDF5DA0-E181-6849-8835-1D76F1BEB1FE}">
      <dsp:nvSpPr>
        <dsp:cNvPr id="0" name=""/>
        <dsp:cNvSpPr/>
      </dsp:nvSpPr>
      <dsp:spPr>
        <a:xfrm>
          <a:off x="192521" y="2666"/>
          <a:ext cx="2695305" cy="1121759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876" tIns="0" rIns="101876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EU – CH Linking Agreement - ETS</a:t>
          </a:r>
        </a:p>
      </dsp:txBody>
      <dsp:txXfrm>
        <a:off x="247281" y="57426"/>
        <a:ext cx="2585785" cy="10122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AACF3-D521-F34A-B551-D51E9A663C1D}">
      <dsp:nvSpPr>
        <dsp:cNvPr id="0" name=""/>
        <dsp:cNvSpPr/>
      </dsp:nvSpPr>
      <dsp:spPr>
        <a:xfrm>
          <a:off x="0" y="31500"/>
          <a:ext cx="5500651" cy="91728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ICAO Convention, </a:t>
          </a:r>
          <a:r>
            <a:rPr lang="it-IT" sz="2000" kern="1200" dirty="0" err="1"/>
            <a:t>Article</a:t>
          </a:r>
          <a:r>
            <a:rPr lang="it-IT" sz="2000" kern="1200" dirty="0"/>
            <a:t> 24</a:t>
          </a:r>
        </a:p>
      </dsp:txBody>
      <dsp:txXfrm>
        <a:off x="44778" y="76278"/>
        <a:ext cx="5411095" cy="827724"/>
      </dsp:txXfrm>
    </dsp:sp>
    <dsp:sp modelId="{3316F138-37B8-144F-9076-AA4230620B85}">
      <dsp:nvSpPr>
        <dsp:cNvPr id="0" name=""/>
        <dsp:cNvSpPr/>
      </dsp:nvSpPr>
      <dsp:spPr>
        <a:xfrm>
          <a:off x="0" y="948780"/>
          <a:ext cx="5500651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646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r>
            <a:rPr lang="it-IT" sz="2000" kern="1200" dirty="0"/>
            <a:t>Kerosene </a:t>
          </a:r>
          <a:r>
            <a:rPr lang="it-IT" sz="2000" b="1" kern="1200" dirty="0"/>
            <a:t>on board </a:t>
          </a:r>
          <a:r>
            <a:rPr lang="it-IT" sz="2000" kern="1200" dirty="0"/>
            <a:t>of the </a:t>
          </a:r>
          <a:r>
            <a:rPr lang="it-IT" sz="2000" kern="1200" dirty="0" err="1"/>
            <a:t>aircraft</a:t>
          </a:r>
          <a:r>
            <a:rPr lang="it-IT" sz="2000" kern="1200" dirty="0"/>
            <a:t> v. kerosene </a:t>
          </a:r>
          <a:r>
            <a:rPr lang="it-IT" sz="2000" b="1" kern="1200" dirty="0" err="1"/>
            <a:t>loaded</a:t>
          </a:r>
          <a:r>
            <a:rPr lang="it-IT" sz="2000" kern="1200" dirty="0"/>
            <a:t> </a:t>
          </a:r>
          <a:r>
            <a:rPr lang="it-IT" sz="2000" kern="1200" dirty="0" err="1"/>
            <a:t>at</a:t>
          </a:r>
          <a:r>
            <a:rPr lang="it-IT" sz="2000" kern="1200" dirty="0"/>
            <a:t> the point of </a:t>
          </a:r>
          <a:r>
            <a:rPr lang="it-IT" sz="2000" kern="1200" dirty="0" err="1"/>
            <a:t>arrival</a:t>
          </a:r>
          <a:endParaRPr lang="it-IT" sz="2000" kern="1200" dirty="0"/>
        </a:p>
      </dsp:txBody>
      <dsp:txXfrm>
        <a:off x="0" y="948780"/>
        <a:ext cx="5500651" cy="811440"/>
      </dsp:txXfrm>
    </dsp:sp>
    <dsp:sp modelId="{B28A3CE2-34E2-DF45-A73A-CB134F326D3E}">
      <dsp:nvSpPr>
        <dsp:cNvPr id="0" name=""/>
        <dsp:cNvSpPr/>
      </dsp:nvSpPr>
      <dsp:spPr>
        <a:xfrm>
          <a:off x="0" y="1760221"/>
          <a:ext cx="5500651" cy="917280"/>
        </a:xfrm>
        <a:prstGeom prst="roundRect">
          <a:avLst/>
        </a:prstGeom>
        <a:solidFill>
          <a:schemeClr val="accent6">
            <a:shade val="80000"/>
            <a:hueOff val="382266"/>
            <a:satOff val="-28565"/>
            <a:lumOff val="3145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Air Service Agreements</a:t>
          </a:r>
        </a:p>
      </dsp:txBody>
      <dsp:txXfrm>
        <a:off x="44778" y="1804999"/>
        <a:ext cx="5411095" cy="827724"/>
      </dsp:txXfrm>
    </dsp:sp>
    <dsp:sp modelId="{279B7EAB-82F5-6B4F-BAD9-DAEF2B1D952C}">
      <dsp:nvSpPr>
        <dsp:cNvPr id="0" name=""/>
        <dsp:cNvSpPr/>
      </dsp:nvSpPr>
      <dsp:spPr>
        <a:xfrm>
          <a:off x="0" y="2677501"/>
          <a:ext cx="5500651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646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GB" sz="2000" kern="1200" dirty="0"/>
            <a:t>Typically exempt unloaded aviation fuels from tax duties on a reciprocal basis</a:t>
          </a:r>
          <a:endParaRPr lang="it-IT" sz="2000" kern="1200" dirty="0"/>
        </a:p>
      </dsp:txBody>
      <dsp:txXfrm>
        <a:off x="0" y="2677501"/>
        <a:ext cx="5500651" cy="8114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AACF3-D521-F34A-B551-D51E9A663C1D}">
      <dsp:nvSpPr>
        <dsp:cNvPr id="0" name=""/>
        <dsp:cNvSpPr/>
      </dsp:nvSpPr>
      <dsp:spPr>
        <a:xfrm>
          <a:off x="0" y="12021"/>
          <a:ext cx="5669280" cy="1010880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110+ </a:t>
          </a:r>
          <a:r>
            <a:rPr lang="it-IT" sz="2000" kern="1200" dirty="0" err="1"/>
            <a:t>bilateral</a:t>
          </a:r>
          <a:r>
            <a:rPr lang="it-IT" sz="2000" kern="1200" dirty="0"/>
            <a:t> investment </a:t>
          </a:r>
          <a:r>
            <a:rPr lang="it-IT" sz="2000" kern="1200" dirty="0" err="1"/>
            <a:t>treaties</a:t>
          </a:r>
          <a:endParaRPr lang="it-IT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(</a:t>
          </a:r>
          <a:r>
            <a:rPr lang="it-IT" sz="2000" kern="1200" dirty="0" err="1"/>
            <a:t>BITs</a:t>
          </a:r>
          <a:r>
            <a:rPr lang="it-IT" sz="2000" kern="1200" dirty="0"/>
            <a:t>)</a:t>
          </a:r>
        </a:p>
      </dsp:txBody>
      <dsp:txXfrm>
        <a:off x="49347" y="61368"/>
        <a:ext cx="5570586" cy="912186"/>
      </dsp:txXfrm>
    </dsp:sp>
    <dsp:sp modelId="{3316F138-37B8-144F-9076-AA4230620B85}">
      <dsp:nvSpPr>
        <dsp:cNvPr id="0" name=""/>
        <dsp:cNvSpPr/>
      </dsp:nvSpPr>
      <dsp:spPr>
        <a:xfrm>
          <a:off x="0" y="1022901"/>
          <a:ext cx="5669280" cy="1117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22860" rIns="128016" bIns="2286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it-IT" sz="1800" kern="1200" dirty="0" err="1"/>
            <a:t>Mostly</a:t>
          </a:r>
          <a:r>
            <a:rPr lang="it-IT" sz="1800" kern="1200" dirty="0"/>
            <a:t> </a:t>
          </a:r>
          <a:r>
            <a:rPr lang="it-IT" sz="1800" kern="1200" dirty="0" err="1"/>
            <a:t>concluded</a:t>
          </a:r>
          <a:r>
            <a:rPr lang="it-IT" sz="1800" kern="1200" dirty="0"/>
            <a:t> </a:t>
          </a:r>
          <a:r>
            <a:rPr lang="it-IT" sz="1800" kern="1200" dirty="0" err="1"/>
            <a:t>before</a:t>
          </a:r>
          <a:r>
            <a:rPr lang="it-IT" sz="1800" kern="1200" dirty="0"/>
            <a:t> SAF policies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it-IT" sz="1800" kern="1200" dirty="0"/>
            <a:t>Offer </a:t>
          </a:r>
          <a:r>
            <a:rPr lang="it-IT" sz="1800" kern="1200" dirty="0" err="1"/>
            <a:t>protection</a:t>
          </a:r>
          <a:r>
            <a:rPr lang="it-IT" sz="1800" kern="1200" dirty="0"/>
            <a:t> to energy investment </a:t>
          </a:r>
          <a:r>
            <a:rPr lang="it-IT" sz="1800" kern="1200" dirty="0" err="1"/>
            <a:t>broadly</a:t>
          </a:r>
          <a:r>
            <a:rPr lang="it-IT" sz="1800" kern="1200" dirty="0"/>
            <a:t>, </a:t>
          </a:r>
          <a:r>
            <a:rPr lang="it-IT" sz="1800" kern="1200" dirty="0" err="1"/>
            <a:t>without</a:t>
          </a:r>
          <a:r>
            <a:rPr lang="it-IT" sz="1800" kern="1200" dirty="0"/>
            <a:t> </a:t>
          </a:r>
          <a:r>
            <a:rPr lang="it-IT" sz="1800" kern="1200" dirty="0" err="1"/>
            <a:t>differentiating</a:t>
          </a:r>
          <a:r>
            <a:rPr lang="it-IT" sz="1800" kern="1200" dirty="0"/>
            <a:t> </a:t>
          </a:r>
          <a:r>
            <a:rPr lang="it-IT" sz="1800" kern="1200" dirty="0" err="1"/>
            <a:t>between</a:t>
          </a:r>
          <a:r>
            <a:rPr lang="it-IT" sz="1800" kern="1200" dirty="0"/>
            <a:t> </a:t>
          </a:r>
          <a:r>
            <a:rPr lang="it-IT" sz="1800" kern="1200" dirty="0" err="1"/>
            <a:t>fossil</a:t>
          </a:r>
          <a:r>
            <a:rPr lang="it-IT" sz="1800" kern="1200" dirty="0"/>
            <a:t> and </a:t>
          </a:r>
          <a:r>
            <a:rPr lang="it-IT" sz="1800" kern="1200" dirty="0" err="1"/>
            <a:t>renewable</a:t>
          </a:r>
          <a:r>
            <a:rPr lang="it-IT" sz="1800" kern="1200" dirty="0"/>
            <a:t> energy </a:t>
          </a:r>
          <a:r>
            <a:rPr lang="it-IT" sz="1800" kern="1200" dirty="0">
              <a:sym typeface="Wingdings" pitchFamily="2" charset="2"/>
            </a:rPr>
            <a:t> </a:t>
          </a:r>
          <a:r>
            <a:rPr lang="it-IT" sz="1800" b="1" kern="1200" dirty="0" err="1">
              <a:sym typeface="Wingdings" pitchFamily="2" charset="2"/>
            </a:rPr>
            <a:t>Reform</a:t>
          </a:r>
          <a:r>
            <a:rPr lang="it-IT" sz="1800" b="1" kern="1200" dirty="0">
              <a:sym typeface="Wingdings" pitchFamily="2" charset="2"/>
            </a:rPr>
            <a:t> / update </a:t>
          </a:r>
          <a:r>
            <a:rPr lang="it-IT" sz="1800" b="1" kern="1200" dirty="0" err="1">
              <a:sym typeface="Wingdings" pitchFamily="2" charset="2"/>
            </a:rPr>
            <a:t>needed</a:t>
          </a:r>
          <a:endParaRPr lang="it-IT" sz="1800" b="1" kern="1200" dirty="0"/>
        </a:p>
      </dsp:txBody>
      <dsp:txXfrm>
        <a:off x="0" y="1022901"/>
        <a:ext cx="5669280" cy="1117799"/>
      </dsp:txXfrm>
    </dsp:sp>
    <dsp:sp modelId="{B28A3CE2-34E2-DF45-A73A-CB134F326D3E}">
      <dsp:nvSpPr>
        <dsp:cNvPr id="0" name=""/>
        <dsp:cNvSpPr/>
      </dsp:nvSpPr>
      <dsp:spPr>
        <a:xfrm>
          <a:off x="0" y="2140701"/>
          <a:ext cx="5669280" cy="1010880"/>
        </a:xfrm>
        <a:prstGeom prst="roundRect">
          <a:avLst/>
        </a:prstGeom>
        <a:solidFill>
          <a:schemeClr val="accent4">
            <a:shade val="50000"/>
            <a:hueOff val="609533"/>
            <a:satOff val="-35219"/>
            <a:lumOff val="4873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Energy Charter </a:t>
          </a:r>
          <a:r>
            <a:rPr lang="it-IT" sz="2000" kern="1200" dirty="0" err="1"/>
            <a:t>Treaty</a:t>
          </a:r>
          <a:endParaRPr lang="it-IT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(ECT)</a:t>
          </a:r>
        </a:p>
      </dsp:txBody>
      <dsp:txXfrm>
        <a:off x="49347" y="2190048"/>
        <a:ext cx="5570586" cy="912186"/>
      </dsp:txXfrm>
    </dsp:sp>
    <dsp:sp modelId="{279B7EAB-82F5-6B4F-BAD9-DAEF2B1D952C}">
      <dsp:nvSpPr>
        <dsp:cNvPr id="0" name=""/>
        <dsp:cNvSpPr/>
      </dsp:nvSpPr>
      <dsp:spPr>
        <a:xfrm>
          <a:off x="0" y="3151581"/>
          <a:ext cx="5669280" cy="1369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22860" rIns="128016" bIns="2286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GB" sz="1800" b="1" kern="1200" dirty="0"/>
            <a:t>Reformed text (not yet ratified)</a:t>
          </a:r>
          <a:endParaRPr lang="it-IT" sz="1800" b="1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GB" sz="1800" kern="1200" dirty="0"/>
            <a:t>Switzerland </a:t>
          </a:r>
          <a:r>
            <a:rPr lang="en-GB" sz="1800" b="0" kern="1200" dirty="0"/>
            <a:t>has excluded from protection (a) non-low-carbon hydrogen (b) synthetic fuels that do not achieve a minimum life-cycle GHG emissions saving of 70%. </a:t>
          </a:r>
          <a:r>
            <a:rPr lang="it-IT" sz="1800" kern="1200" dirty="0">
              <a:sym typeface="Wingdings" pitchFamily="2" charset="2"/>
            </a:rPr>
            <a:t> </a:t>
          </a:r>
          <a:r>
            <a:rPr lang="it-IT" sz="1800" b="1" kern="1200" dirty="0">
              <a:sym typeface="Wingdings" pitchFamily="2" charset="2"/>
            </a:rPr>
            <a:t>FF investments </a:t>
          </a:r>
          <a:r>
            <a:rPr lang="it-IT" sz="1800" b="1" kern="1200" dirty="0" err="1">
              <a:sym typeface="Wingdings" pitchFamily="2" charset="2"/>
            </a:rPr>
            <a:t>remain</a:t>
          </a:r>
          <a:r>
            <a:rPr lang="it-IT" sz="1800" b="1" kern="1200" dirty="0">
              <a:sym typeface="Wingdings" pitchFamily="2" charset="2"/>
            </a:rPr>
            <a:t> </a:t>
          </a:r>
          <a:r>
            <a:rPr lang="it-IT" sz="1800" b="1" kern="1200" dirty="0" err="1">
              <a:sym typeface="Wingdings" pitchFamily="2" charset="2"/>
            </a:rPr>
            <a:t>protected</a:t>
          </a:r>
          <a:endParaRPr lang="it-IT" sz="1800" b="1" kern="1200" dirty="0"/>
        </a:p>
      </dsp:txBody>
      <dsp:txXfrm>
        <a:off x="0" y="3151581"/>
        <a:ext cx="5669280" cy="1369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3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3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3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C7961-3C15-445B-869C-600911669CEA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EE8BA-1F7D-4932-9800-1270C679498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52712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0397" indent="0">
              <a:buNone/>
            </a:pPr>
            <a:r>
              <a:rPr lang="en-US" noProof="0"/>
              <a:t>Goal:</a:t>
            </a:r>
          </a:p>
          <a:p>
            <a:r>
              <a:rPr lang="en-US" noProof="0"/>
              <a:t>Share WP results that will be included in the WP progress report in the annual report 2026</a:t>
            </a:r>
          </a:p>
          <a:p>
            <a:r>
              <a:rPr lang="en-US" noProof="0"/>
              <a:t>Practice stakeholder adequate communication (young scientists)</a:t>
            </a:r>
          </a:p>
          <a:p>
            <a:r>
              <a:rPr lang="en-US" noProof="0"/>
              <a:t>Get feedback from Peers</a:t>
            </a:r>
          </a:p>
          <a:p>
            <a:endParaRPr lang="en-US" noProof="0"/>
          </a:p>
          <a:p>
            <a:pPr marL="110397" indent="0">
              <a:buNone/>
            </a:pPr>
            <a:r>
              <a:rPr lang="en-US" noProof="0">
                <a:sym typeface="Wingdings" panose="05000000000000000000" pitchFamily="2" charset="2"/>
              </a:rPr>
              <a:t></a:t>
            </a:r>
            <a:r>
              <a:rPr lang="en-US">
                <a:sym typeface="Wingdings" panose="05000000000000000000" pitchFamily="2" charset="2"/>
              </a:rPr>
              <a:t>Concise </a:t>
            </a:r>
            <a:r>
              <a:rPr lang="en-US" noProof="0"/>
              <a:t>Annual report, on the spot (present highlights of work done and results </a:t>
            </a:r>
            <a:r>
              <a:rPr lang="en-US"/>
              <a:t>achieved, no recounting of last year/proposal) </a:t>
            </a:r>
            <a:r>
              <a:rPr lang="en-US" noProof="0"/>
              <a:t>and with reduced effort. </a:t>
            </a:r>
          </a:p>
          <a:p>
            <a:pPr marL="110397" indent="0">
              <a:buNone/>
            </a:pPr>
            <a:endParaRPr lang="en-US" noProof="0"/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EE8BA-1F7D-4932-9800-1270C6794988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714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EE8BA-1F7D-4932-9800-1270C6794988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31092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 è chiaro il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EE8BA-1F7D-4932-9800-1270C6794988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800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EE8BA-1F7D-4932-9800-1270C6794988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0217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386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7998" y="464951"/>
            <a:ext cx="8481327" cy="421740"/>
          </a:xfrm>
        </p:spPr>
        <p:txBody>
          <a:bodyPr anchor="t" anchorCtr="0">
            <a:noAutofit/>
          </a:bodyPr>
          <a:lstStyle>
            <a:lvl1pPr algn="l">
              <a:defRPr sz="3067"/>
            </a:lvl1pPr>
          </a:lstStyle>
          <a:p>
            <a:r>
              <a:rPr lang="de-DE"/>
              <a:t>Folientitel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B7B06-6219-7675-586C-825793B6BC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998" y="2030400"/>
            <a:ext cx="11270791" cy="4362649"/>
          </a:xfrm>
        </p:spPr>
        <p:txBody>
          <a:bodyPr>
            <a:normAutofit/>
          </a:bodyPr>
          <a:lstStyle>
            <a:lvl1pPr marL="340791" indent="-2303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Wingdings" pitchFamily="2" charset="2"/>
              <a:buChar char="§"/>
              <a:tabLst/>
              <a:defRPr sz="2133"/>
            </a:lvl1pPr>
            <a:lvl2pPr marL="838179" indent="-380990" algn="l">
              <a:buFont typeface="Wingdings" panose="05000000000000000000" pitchFamily="2" charset="2"/>
              <a:buChar char="§"/>
              <a:defRPr sz="2000"/>
            </a:lvl2pPr>
            <a:lvl3pPr marL="1295368" indent="-380990" algn="l">
              <a:buFont typeface="Wingdings" panose="05000000000000000000" pitchFamily="2" charset="2"/>
              <a:buChar char="§"/>
              <a:defRPr sz="1800"/>
            </a:lvl3pPr>
            <a:lvl4pPr marL="1600160" indent="-228594" algn="l">
              <a:buFont typeface="Wingdings" panose="05000000000000000000" pitchFamily="2" charset="2"/>
              <a:buChar char="§"/>
              <a:defRPr sz="1600"/>
            </a:lvl4pPr>
            <a:lvl5pPr marL="2057349" indent="-228594" algn="l">
              <a:buFont typeface="Wingdings" panose="05000000000000000000" pitchFamily="2" charset="2"/>
              <a:buChar char="§"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 lvl="0"/>
            <a:r>
              <a:rPr lang="de-DE"/>
              <a:t>Folientext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  <a:p>
            <a:pPr lvl="1"/>
            <a:endParaRPr lang="de-DE"/>
          </a:p>
        </p:txBody>
      </p:sp>
      <p:pic>
        <p:nvPicPr>
          <p:cNvPr id="6" name="Inhaltsplatzhalter 3">
            <a:extLst>
              <a:ext uri="{FF2B5EF4-FFF2-40B4-BE49-F238E27FC236}">
                <a16:creationId xmlns:a16="http://schemas.microsoft.com/office/drawing/2014/main" id="{9C40D42D-AB16-AC4C-DB76-33A009CE7B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263" y="180478"/>
            <a:ext cx="2000525" cy="77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26008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6DB56-4C05-2630-8534-B536624BA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AD05378-305C-564B-538A-658415A35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3ADE63-67DA-6EC8-5D83-75909E3F6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8FB812-E07A-B60B-8330-FBED7DF2F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42F175-D6A6-2EE5-E426-FF335F8D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6938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D61C87-C9E6-A0A0-8403-063940FA0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A141F8-BED6-5846-DC52-273E32C1E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CF66FD-D20B-3CB6-1483-4F59381B1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A474DD-952C-7405-3C66-C360EE09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9296AD-4466-16B7-149D-0751D925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290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321F5B-6DFE-6490-FE65-D6884F5DA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2EA43D-C307-18E4-5572-FDF9648A2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062571-6D77-AB32-9A14-1F67682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C3CB5A-4945-C007-C793-71EEB2E5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DAC63D-7E2F-412A-D4A0-5CAA3DEB0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06054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B7A3A-43B6-0A43-2B05-5A66EACF5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89625C-6A00-4C6E-75A1-3EEBA30D6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DCB87F-BF2F-E609-3FF3-422668197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41B04D-1545-37A9-52B3-6617596AD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442CE35-EDF3-0132-8FC7-6210BEAE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B4AC03-884D-C034-A457-3F53543B3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66615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0E3CF6-5F74-7E94-5AE6-3246C013C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416817-8C1E-FAC4-4391-D2EF30777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D08C59-A2DC-DC18-DC89-A603C5A77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628B28-E10A-E1EB-FEA6-6ADF31EEA9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19A8D3E-ADA2-6C63-765A-7CB4BF7A0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F1EED26-9695-03CA-FF47-5E10DD518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0024995-F131-237E-2C00-4E1BDA36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4F48772-A33C-BEE2-29FF-631725CC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6760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7B09B-B303-4205-0673-D959F3DF9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CA21EA6-13B4-105E-72BF-A8B270214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D2DAE8-51B4-02D1-3232-CE530C5F7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8CA125-619A-DEB6-4C4F-98D7B3B4B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860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CE5876-54B0-28AB-E73E-220CB7A1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FABD58-9D96-48FA-B35A-130CF766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C83A20-10C1-A5BA-E1A6-E6549375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2656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B42C1F-DA8A-4CA4-04DE-559BC3C3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745752-06E0-4EFA-02F5-230CF6508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92F41A-2376-5AED-9926-90A7DB1B6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293B7D0-B49F-3BEC-E545-C47104616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C8A81BF-34C4-CBA3-F14F-72AF14340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C89558-FE2E-FC46-1CD4-C2D8C7FDE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31708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25CC1-E50A-9653-7D05-F66FED683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26CE11-C862-3361-8333-67C147129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E72CDB-BBD9-1B4A-E08F-F94CDAE27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C7F2D7-C21E-1595-D130-9B80FCC0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41F0B45-CDC2-CFD8-9DA2-0E8AB8B52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C3698B5-3C32-43A7-078C-4CD79AD0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338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1A81FB-E106-44A8-0A77-EF1D6EF3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AD68087-7E5D-1A0B-AFB0-01B4C8B72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02DCCE-E46D-219F-AD8C-131648ADF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E36528-9C46-3A45-4E01-D59D0CAE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5A1027-059C-B2F7-AE52-731CD84B3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04688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1F6B0B1-C934-C603-D81F-59BED9A438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5372FF4-9E44-14C2-C91E-36FD5B507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A00820-2A8E-0C4A-00FE-6CD7375B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812D00-C0A9-B0C1-38D2-5153ECAFA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EDB0EB-1DD7-ED70-668D-758BF6A13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5343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2s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36B6B9-D02C-2E3D-F61F-E3B70BC6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A4405-8D4E-49B7-BDA6-6F19819F4CEB}" type="slidenum">
              <a:rPr lang="en-GB" smtClean="0"/>
              <a:t>‹Nr.›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80E6FF-0586-DB1B-C6C9-C5EBCC1A8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ZHAW School of Engineering | INE | reFuel WP3 </a:t>
            </a:r>
            <a:endParaRPr lang="en-GB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D441F03-0943-0982-8D38-4280085A34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1557338"/>
            <a:ext cx="5543550" cy="43561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DE769469-4329-ED45-C93A-E67478D8E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50" y="1557338"/>
            <a:ext cx="5543550" cy="43561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00B099-3CB0-B45D-C045-DBA269E2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589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1">
          <p15:clr>
            <a:srgbClr val="F26B43"/>
          </p15:clr>
        </p15:guide>
        <p15:guide id="2" pos="3749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1D633149-2914-535D-8086-6E74C5F4B34A}"/>
              </a:ext>
            </a:extLst>
          </p:cNvPr>
          <p:cNvGraphicFramePr>
            <a:graphicFrameLocks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6265436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6" imgW="395" imgH="396" progId="TCLayout.ActiveDocument.1">
                  <p:embed/>
                </p:oleObj>
              </mc:Choice>
              <mc:Fallback>
                <p:oleObj name="think-cell Folie" r:id="rId16" imgW="395" imgH="39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3149-2914-535D-8086-6E74C5F4B3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03896E4-3B39-23A8-F993-1551B1F3D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8349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59CD62-62E6-9146-2E70-E6AC7E79D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2FF04F-85B5-1059-7D2C-3EBFE9234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913BF9-65CE-424C-9D83-A50D6ED16CA4}" type="datetimeFigureOut">
              <a:rPr lang="de-CH" smtClean="0"/>
              <a:t>20.09.2026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59D35C-0374-B7E3-169B-31712A31F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DAB63A-C0A4-A601-028B-1C8875227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87922B-155B-4502-95EF-0FD878F5AF42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833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microsoft.com/office/2007/relationships/hdphoto" Target="../media/hdphoto2.wdp"/><Relationship Id="rId18" Type="http://schemas.openxmlformats.org/officeDocument/2006/relationships/image" Target="../media/image25.png"/><Relationship Id="rId3" Type="http://schemas.openxmlformats.org/officeDocument/2006/relationships/image" Target="../media/image14.png"/><Relationship Id="rId21" Type="http://schemas.openxmlformats.org/officeDocument/2006/relationships/image" Target="../media/image27.pn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17" Type="http://schemas.microsoft.com/office/2007/relationships/hdphoto" Target="../media/hdphoto4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21.svg"/><Relationship Id="rId5" Type="http://schemas.microsoft.com/office/2007/relationships/hdphoto" Target="../media/hdphoto1.wdp"/><Relationship Id="rId15" Type="http://schemas.microsoft.com/office/2007/relationships/hdphoto" Target="../media/hdphoto3.wdp"/><Relationship Id="rId23" Type="http://schemas.openxmlformats.org/officeDocument/2006/relationships/image" Target="../media/image29.png"/><Relationship Id="rId10" Type="http://schemas.openxmlformats.org/officeDocument/2006/relationships/image" Target="../media/image20.svg"/><Relationship Id="rId19" Type="http://schemas.microsoft.com/office/2007/relationships/hdphoto" Target="../media/hdphoto5.wdp"/><Relationship Id="rId4" Type="http://schemas.openxmlformats.org/officeDocument/2006/relationships/image" Target="../media/image15.png"/><Relationship Id="rId9" Type="http://schemas.openxmlformats.org/officeDocument/2006/relationships/image" Target="../media/image19.svg"/><Relationship Id="rId14" Type="http://schemas.openxmlformats.org/officeDocument/2006/relationships/image" Target="../media/image23.png"/><Relationship Id="rId22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0.pn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notesSlide" Target="../notesSlides/notesSlide3.xml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diagramData" Target="../diagrams/data1.xml"/><Relationship Id="rId5" Type="http://schemas.openxmlformats.org/officeDocument/2006/relationships/image" Target="../media/image1.emf"/><Relationship Id="rId10" Type="http://schemas.microsoft.com/office/2007/relationships/diagramDrawing" Target="../diagrams/drawing1.xml"/><Relationship Id="rId4" Type="http://schemas.openxmlformats.org/officeDocument/2006/relationships/oleObject" Target="../embeddings/oleObject2.bin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oleObject" Target="../embeddings/oleObject2.bin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openxmlformats.org/officeDocument/2006/relationships/image" Target="../media/image1.emf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3" Type="http://schemas.openxmlformats.org/officeDocument/2006/relationships/oleObject" Target="../embeddings/oleObject2.bin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0" Type="http://schemas.openxmlformats.org/officeDocument/2006/relationships/diagramData" Target="../diagrams/data5.xml"/><Relationship Id="rId4" Type="http://schemas.openxmlformats.org/officeDocument/2006/relationships/image" Target="../media/image1.emf"/><Relationship Id="rId9" Type="http://schemas.microsoft.com/office/2007/relationships/diagramDrawing" Target="../diagrams/drawing4.xml"/><Relationship Id="rId14" Type="http://schemas.microsoft.com/office/2007/relationships/diagramDrawing" Target="../diagrams/drawin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diagramColors" Target="../diagrams/colors7.xml"/><Relationship Id="rId3" Type="http://schemas.openxmlformats.org/officeDocument/2006/relationships/oleObject" Target="../embeddings/oleObject2.bin"/><Relationship Id="rId7" Type="http://schemas.openxmlformats.org/officeDocument/2006/relationships/diagramQuickStyle" Target="../diagrams/quickStyle6.xml"/><Relationship Id="rId12" Type="http://schemas.openxmlformats.org/officeDocument/2006/relationships/diagramQuickStyle" Target="../diagrams/quickStyl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diagramLayout" Target="../diagrams/layout6.xml"/><Relationship Id="rId11" Type="http://schemas.openxmlformats.org/officeDocument/2006/relationships/diagramLayout" Target="../diagrams/layout7.xml"/><Relationship Id="rId5" Type="http://schemas.openxmlformats.org/officeDocument/2006/relationships/diagramData" Target="../diagrams/data6.xml"/><Relationship Id="rId10" Type="http://schemas.openxmlformats.org/officeDocument/2006/relationships/diagramData" Target="../diagrams/data7.xml"/><Relationship Id="rId4" Type="http://schemas.openxmlformats.org/officeDocument/2006/relationships/image" Target="../media/image1.emf"/><Relationship Id="rId9" Type="http://schemas.microsoft.com/office/2007/relationships/diagramDrawing" Target="../diagrams/drawing6.xml"/><Relationship Id="rId14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31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2665C24-C8E3-FA34-CC68-8682764E9CD6}"/>
              </a:ext>
            </a:extLst>
          </p:cNvPr>
          <p:cNvGrpSpPr/>
          <p:nvPr/>
        </p:nvGrpSpPr>
        <p:grpSpPr>
          <a:xfrm>
            <a:off x="601979" y="864409"/>
            <a:ext cx="10873741" cy="3256599"/>
            <a:chOff x="546322" y="2271790"/>
            <a:chExt cx="10873741" cy="3256599"/>
          </a:xfrm>
        </p:grpSpPr>
        <p:sp>
          <p:nvSpPr>
            <p:cNvPr id="17" name="Textfeld 16"/>
            <p:cNvSpPr txBox="1"/>
            <p:nvPr/>
          </p:nvSpPr>
          <p:spPr>
            <a:xfrm>
              <a:off x="546322" y="3497064"/>
              <a:ext cx="10873741" cy="20313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newable 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Fuel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 and 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emicals for Switzerland</a:t>
              </a:r>
              <a:r>
                <a:rPr lang="en-US" sz="2400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*</a:t>
              </a:r>
              <a:endParaRPr lang="en-US" sz="2400" dirty="0">
                <a:solidFill>
                  <a:schemeClr val="dk1"/>
                </a:solidFill>
              </a:endParaRPr>
            </a:p>
            <a:p>
              <a:pPr algn="ctr"/>
              <a:endParaRPr lang="de-DE" sz="3200" b="1" dirty="0"/>
            </a:p>
            <a:p>
              <a:pPr algn="ctr"/>
              <a:r>
                <a:rPr lang="en-GB" sz="2800" dirty="0">
                  <a:latin typeface="Calibri"/>
                  <a:ea typeface="Calibri"/>
                  <a:cs typeface="Calibri"/>
                </a:rPr>
                <a:t>Assessment of international policies</a:t>
              </a:r>
            </a:p>
            <a:p>
              <a:pPr algn="ctr"/>
              <a:r>
                <a:rPr lang="en-US" b="1" dirty="0"/>
                <a:t>Anna Panarella (USI)</a:t>
              </a:r>
              <a:endParaRPr lang="en-US" b="1" dirty="0">
                <a:latin typeface="Aptos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2362" y="2271790"/>
              <a:ext cx="2972203" cy="1157210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AEB05F4-8A47-DE35-FED8-561ED5B19E3D}"/>
              </a:ext>
            </a:extLst>
          </p:cNvPr>
          <p:cNvSpPr txBox="1"/>
          <p:nvPr/>
        </p:nvSpPr>
        <p:spPr>
          <a:xfrm>
            <a:off x="1312106" y="5546577"/>
            <a:ext cx="89585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reFuel.ch </a:t>
            </a:r>
            <a:r>
              <a:rPr lang="de-DE" sz="12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de-DE" sz="12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consortium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2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sponsored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the Swiss Federal Office of </a:t>
            </a:r>
            <a:r>
              <a:rPr lang="de-DE" sz="12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Energy‘s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SWEET </a:t>
            </a:r>
            <a:r>
              <a:rPr lang="de-DE" sz="12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de-DE" sz="12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coordinated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Empa. </a:t>
            </a:r>
            <a:endParaRPr lang="en-US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2711D18-F717-8C70-83A4-6DFA1CB64C1D}"/>
              </a:ext>
            </a:extLst>
          </p:cNvPr>
          <p:cNvGrpSpPr/>
          <p:nvPr/>
        </p:nvGrpSpPr>
        <p:grpSpPr>
          <a:xfrm>
            <a:off x="503009" y="5862088"/>
            <a:ext cx="11281012" cy="896434"/>
            <a:chOff x="503009" y="5839108"/>
            <a:chExt cx="11281012" cy="896434"/>
          </a:xfrm>
        </p:grpSpPr>
        <p:pic>
          <p:nvPicPr>
            <p:cNvPr id="15" name="Picture 16" descr="Casale • Together for a new planet">
              <a:extLst>
                <a:ext uri="{FF2B5EF4-FFF2-40B4-BE49-F238E27FC236}">
                  <a16:creationId xmlns:a16="http://schemas.microsoft.com/office/drawing/2014/main" id="{21E235FC-268E-A9E5-7BCD-D4784E9D5C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85" b="22761"/>
            <a:stretch/>
          </p:blipFill>
          <p:spPr bwMode="auto">
            <a:xfrm>
              <a:off x="10590612" y="6351458"/>
              <a:ext cx="1193409" cy="291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2" descr="Datei:Universität Basel 2018 logo.svg – Wikipedia">
              <a:extLst>
                <a:ext uri="{FF2B5EF4-FFF2-40B4-BE49-F238E27FC236}">
                  <a16:creationId xmlns:a16="http://schemas.microsoft.com/office/drawing/2014/main" id="{11862234-62F3-81BE-3A11-673D01C357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307" y="6266781"/>
              <a:ext cx="1411798" cy="468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0" descr="ZHAW Zurich University of Applied Sciences Vector Logo | Free Download -  (.SVG + .PNG) format - SeekVectorLogo.Com">
              <a:extLst>
                <a:ext uri="{FF2B5EF4-FFF2-40B4-BE49-F238E27FC236}">
                  <a16:creationId xmlns:a16="http://schemas.microsoft.com/office/drawing/2014/main" id="{3C039E74-BED3-FA48-81C7-03304EEA4F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2993" y="6408945"/>
              <a:ext cx="536295" cy="297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8" descr="Università della Svizzera Italiana (USI) - Board Foundation">
              <a:extLst>
                <a:ext uri="{FF2B5EF4-FFF2-40B4-BE49-F238E27FC236}">
                  <a16:creationId xmlns:a16="http://schemas.microsoft.com/office/drawing/2014/main" id="{A02BB1BF-00A0-8053-6FC3-33C044ED1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1366" y="5839108"/>
              <a:ext cx="839246" cy="471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Datei:FHNW Logo 10mm.jpg – Wikipedia">
              <a:extLst>
                <a:ext uri="{FF2B5EF4-FFF2-40B4-BE49-F238E27FC236}">
                  <a16:creationId xmlns:a16="http://schemas.microsoft.com/office/drawing/2014/main" id="{9D3587C3-5370-1B51-11A5-6E3B2A0B0F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6603" y="5903140"/>
              <a:ext cx="1203308" cy="275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66B4FEBC-D26C-6C99-04A0-E2F7D10CA6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29869" b="30263"/>
            <a:stretch/>
          </p:blipFill>
          <p:spPr>
            <a:xfrm>
              <a:off x="2437410" y="5863384"/>
              <a:ext cx="870284" cy="346969"/>
            </a:xfrm>
            <a:prstGeom prst="rect">
              <a:avLst/>
            </a:prstGeom>
          </p:spPr>
        </p:pic>
        <p:pic>
          <p:nvPicPr>
            <p:cNvPr id="24" name="Picture 2" descr="Projects - PfC - Projekt">
              <a:extLst>
                <a:ext uri="{FF2B5EF4-FFF2-40B4-BE49-F238E27FC236}">
                  <a16:creationId xmlns:a16="http://schemas.microsoft.com/office/drawing/2014/main" id="{4F0367AC-C08B-2FCD-8C7D-B92D1F7716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009" y="5897258"/>
              <a:ext cx="1316288" cy="386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Google Shape;94;p1">
              <a:extLst>
                <a:ext uri="{FF2B5EF4-FFF2-40B4-BE49-F238E27FC236}">
                  <a16:creationId xmlns:a16="http://schemas.microsoft.com/office/drawing/2014/main" id="{4BF7F957-E820-E52A-1591-0CBCE18A3AE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839034" y="5959590"/>
              <a:ext cx="924585" cy="165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99;p1">
              <a:extLst>
                <a:ext uri="{FF2B5EF4-FFF2-40B4-BE49-F238E27FC236}">
                  <a16:creationId xmlns:a16="http://schemas.microsoft.com/office/drawing/2014/main" id="{F24F9833-5629-7DB1-5628-4A03ACDD54D9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158039" y="6412443"/>
              <a:ext cx="558352" cy="1624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14" descr="Datei:Logo of SUPSI Scuola universitaria professionale della Svizzera  italiana 01.png – Wikipedia">
              <a:extLst>
                <a:ext uri="{FF2B5EF4-FFF2-40B4-BE49-F238E27FC236}">
                  <a16:creationId xmlns:a16="http://schemas.microsoft.com/office/drawing/2014/main" id="{DE4FC98B-13CF-8D91-5A6D-D74FCB7D0C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0134" y="6242909"/>
              <a:ext cx="775569" cy="3308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668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EAA80-C903-AF7E-DB7F-0465F699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0FBB2CD-2D7D-D778-72AB-EAAA532E0359}"/>
              </a:ext>
            </a:extLst>
          </p:cNvPr>
          <p:cNvGrpSpPr>
            <a:grpSpLocks noChangeAspect="1"/>
          </p:cNvGrpSpPr>
          <p:nvPr/>
        </p:nvGrpSpPr>
        <p:grpSpPr>
          <a:xfrm>
            <a:off x="592355" y="886691"/>
            <a:ext cx="10671889" cy="5868000"/>
            <a:chOff x="119050" y="70766"/>
            <a:chExt cx="12408872" cy="6823089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DF46A10B-83AA-FF5B-F0B2-EFF3FF572A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65769" y="70766"/>
              <a:ext cx="11362153" cy="6823089"/>
              <a:chOff x="116594" y="-649558"/>
              <a:chExt cx="12257759" cy="7360909"/>
            </a:xfrm>
          </p:grpSpPr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68CC901A-45BD-25F4-181A-04F468F4C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9FAF9"/>
                  </a:clrFrom>
                  <a:clrTo>
                    <a:srgbClr val="F9FAF9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16594" y="2918588"/>
                <a:ext cx="1306485" cy="1306485"/>
              </a:xfrm>
              <a:prstGeom prst="rect">
                <a:avLst/>
              </a:prstGeom>
            </p:spPr>
          </p:pic>
          <p:sp>
            <p:nvSpPr>
              <p:cNvPr id="17" name="Sprechblase: oval 16">
                <a:extLst>
                  <a:ext uri="{FF2B5EF4-FFF2-40B4-BE49-F238E27FC236}">
                    <a16:creationId xmlns:a16="http://schemas.microsoft.com/office/drawing/2014/main" id="{F1907D15-A44F-D7EE-39B1-34B27B7FF41B}"/>
                  </a:ext>
                </a:extLst>
              </p:cNvPr>
              <p:cNvSpPr/>
              <p:nvPr/>
            </p:nvSpPr>
            <p:spPr>
              <a:xfrm rot="12025825">
                <a:off x="361706" y="-42745"/>
                <a:ext cx="1584502" cy="2741014"/>
              </a:xfrm>
              <a:prstGeom prst="wedgeEllipseCallout">
                <a:avLst>
                  <a:gd name="adj1" fmla="val -71934"/>
                  <a:gd name="adj2" fmla="val -16560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/>
              </a:p>
            </p:txBody>
          </p:sp>
          <p:sp>
            <p:nvSpPr>
              <p:cNvPr id="18" name="Sprechblase: oval 17">
                <a:extLst>
                  <a:ext uri="{FF2B5EF4-FFF2-40B4-BE49-F238E27FC236}">
                    <a16:creationId xmlns:a16="http://schemas.microsoft.com/office/drawing/2014/main" id="{56EB391C-25CE-D2D7-0535-16B6F2351F51}"/>
                  </a:ext>
                </a:extLst>
              </p:cNvPr>
              <p:cNvSpPr/>
              <p:nvPr/>
            </p:nvSpPr>
            <p:spPr>
              <a:xfrm rot="10800000">
                <a:off x="924035" y="56982"/>
                <a:ext cx="1072127" cy="885658"/>
              </a:xfrm>
              <a:prstGeom prst="wedgeEllipseCallout">
                <a:avLst>
                  <a:gd name="adj1" fmla="val -98459"/>
                  <a:gd name="adj2" fmla="val -7952"/>
                </a:avLst>
              </a:prstGeom>
              <a:solidFill>
                <a:srgbClr val="FFFFFF">
                  <a:alpha val="5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/>
              </a:p>
            </p:txBody>
          </p:sp>
          <p:sp>
            <p:nvSpPr>
              <p:cNvPr id="19" name="Pfeil: nach rechts 18">
                <a:extLst>
                  <a:ext uri="{FF2B5EF4-FFF2-40B4-BE49-F238E27FC236}">
                    <a16:creationId xmlns:a16="http://schemas.microsoft.com/office/drawing/2014/main" id="{20F1D94F-2D3F-FD34-3358-FDD9E48F11F8}"/>
                  </a:ext>
                </a:extLst>
              </p:cNvPr>
              <p:cNvSpPr/>
              <p:nvPr/>
            </p:nvSpPr>
            <p:spPr>
              <a:xfrm>
                <a:off x="2483151" y="694945"/>
                <a:ext cx="727505" cy="41000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r>
                  <a:rPr lang="en-US" sz="1050" noProof="0" dirty="0"/>
                  <a:t>CO</a:t>
                </a:r>
                <a:r>
                  <a:rPr lang="en-US" sz="1050" baseline="-25000" noProof="0" dirty="0"/>
                  <a:t>2</a:t>
                </a:r>
                <a:endParaRPr lang="en-US" sz="1050" noProof="0" dirty="0"/>
              </a:p>
            </p:txBody>
          </p:sp>
          <p:sp>
            <p:nvSpPr>
              <p:cNvPr id="20" name="Pfeil: gebogen 19">
                <a:extLst>
                  <a:ext uri="{FF2B5EF4-FFF2-40B4-BE49-F238E27FC236}">
                    <a16:creationId xmlns:a16="http://schemas.microsoft.com/office/drawing/2014/main" id="{D3E31585-E1A8-1BBB-A3BA-02B734366130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V="1">
                <a:off x="1218638" y="-590539"/>
                <a:ext cx="11155715" cy="7301890"/>
              </a:xfrm>
              <a:prstGeom prst="circularArrow">
                <a:avLst>
                  <a:gd name="adj1" fmla="val 10454"/>
                  <a:gd name="adj2" fmla="val 643530"/>
                  <a:gd name="adj3" fmla="val 20245017"/>
                  <a:gd name="adj4" fmla="val 11799673"/>
                  <a:gd name="adj5" fmla="val 19694"/>
                </a:avLst>
              </a:prstGeom>
              <a:solidFill>
                <a:srgbClr val="C1E5F5">
                  <a:alpha val="6117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Sprechblase: oval 20">
                <a:extLst>
                  <a:ext uri="{FF2B5EF4-FFF2-40B4-BE49-F238E27FC236}">
                    <a16:creationId xmlns:a16="http://schemas.microsoft.com/office/drawing/2014/main" id="{2AD0891C-6313-1E24-BBC2-D10ACF46CF3D}"/>
                  </a:ext>
                </a:extLst>
              </p:cNvPr>
              <p:cNvSpPr/>
              <p:nvPr/>
            </p:nvSpPr>
            <p:spPr>
              <a:xfrm rot="10800000">
                <a:off x="4224224" y="-649558"/>
                <a:ext cx="1143597" cy="837970"/>
              </a:xfrm>
              <a:prstGeom prst="wedgeEllipseCallout">
                <a:avLst>
                  <a:gd name="adj1" fmla="val -76035"/>
                  <a:gd name="adj2" fmla="val -60635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/>
              </a:p>
            </p:txBody>
          </p:sp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5B6E587F-F8CB-2E9D-1BC7-94994A2D8576}"/>
                  </a:ext>
                </a:extLst>
              </p:cNvPr>
              <p:cNvSpPr/>
              <p:nvPr/>
            </p:nvSpPr>
            <p:spPr>
              <a:xfrm>
                <a:off x="2074930" y="1933914"/>
                <a:ext cx="1283087" cy="65840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/>
                  <a:t>Co-Electrolysis</a:t>
                </a:r>
              </a:p>
            </p:txBody>
          </p:sp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FF629631-2FE5-4840-6781-365E9B370FCD}"/>
                  </a:ext>
                </a:extLst>
              </p:cNvPr>
              <p:cNvSpPr/>
              <p:nvPr/>
            </p:nvSpPr>
            <p:spPr>
              <a:xfrm>
                <a:off x="3224074" y="852782"/>
                <a:ext cx="1134189" cy="75954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/>
                  <a:t>Methanol Synthesis</a:t>
                </a:r>
              </a:p>
            </p:txBody>
          </p:sp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E1CDB67C-777E-8369-1BD0-0E705A0AFB2A}"/>
                  </a:ext>
                </a:extLst>
              </p:cNvPr>
              <p:cNvSpPr/>
              <p:nvPr/>
            </p:nvSpPr>
            <p:spPr>
              <a:xfrm>
                <a:off x="7962051" y="1021683"/>
                <a:ext cx="1134189" cy="716761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/>
                  <a:t>Methanol to Olefines</a:t>
                </a:r>
              </a:p>
            </p:txBody>
          </p:sp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7A6B65EF-8362-CF94-4E84-611147B488F5}"/>
                  </a:ext>
                </a:extLst>
              </p:cNvPr>
              <p:cNvSpPr/>
              <p:nvPr/>
            </p:nvSpPr>
            <p:spPr>
              <a:xfrm>
                <a:off x="8962077" y="1901725"/>
                <a:ext cx="1134189" cy="61811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/>
                  <a:t>Olefins to Jet</a:t>
                </a:r>
              </a:p>
            </p:txBody>
          </p:sp>
          <p:sp>
            <p:nvSpPr>
              <p:cNvPr id="26" name="Pfeil: nach rechts 25">
                <a:extLst>
                  <a:ext uri="{FF2B5EF4-FFF2-40B4-BE49-F238E27FC236}">
                    <a16:creationId xmlns:a16="http://schemas.microsoft.com/office/drawing/2014/main" id="{BFFAD623-C913-252E-BB48-53F902B93113}"/>
                  </a:ext>
                </a:extLst>
              </p:cNvPr>
              <p:cNvSpPr/>
              <p:nvPr/>
            </p:nvSpPr>
            <p:spPr>
              <a:xfrm>
                <a:off x="4361809" y="1118895"/>
                <a:ext cx="3592189" cy="453944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50" noProof="0" dirty="0"/>
                  <a:t>                      CH</a:t>
                </a:r>
                <a:r>
                  <a:rPr lang="en-US" sz="1050" baseline="-25000" noProof="0" dirty="0"/>
                  <a:t>3</a:t>
                </a:r>
                <a:r>
                  <a:rPr lang="en-US" sz="1050" noProof="0" dirty="0"/>
                  <a:t> OH</a:t>
                </a:r>
              </a:p>
            </p:txBody>
          </p:sp>
          <p:pic>
            <p:nvPicPr>
              <p:cNvPr id="27" name="Grafik 26">
                <a:extLst>
                  <a:ext uri="{FF2B5EF4-FFF2-40B4-BE49-F238E27FC236}">
                    <a16:creationId xmlns:a16="http://schemas.microsoft.com/office/drawing/2014/main" id="{507B0795-24EE-6B86-0A4E-54272752B2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9510" b="77932" l="31975" r="87565"/>
                        </a14:imgEffect>
                      </a14:imgLayer>
                    </a14:imgProps>
                  </a:ext>
                </a:extLst>
              </a:blip>
              <a:srcRect l="31447" t="18611" r="11841" b="21202"/>
              <a:stretch/>
            </p:blipFill>
            <p:spPr>
              <a:xfrm>
                <a:off x="6666650" y="837019"/>
                <a:ext cx="689060" cy="716761"/>
              </a:xfrm>
              <a:prstGeom prst="rect">
                <a:avLst/>
              </a:prstGeom>
            </p:spPr>
          </p:pic>
          <p:pic>
            <p:nvPicPr>
              <p:cNvPr id="28" name="Picture 51">
                <a:extLst>
                  <a:ext uri="{FF2B5EF4-FFF2-40B4-BE49-F238E27FC236}">
                    <a16:creationId xmlns:a16="http://schemas.microsoft.com/office/drawing/2014/main" id="{CF1C1B78-EFFD-7422-33F3-CD4B15A417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661611" y="3023119"/>
                <a:ext cx="763591" cy="763591"/>
              </a:xfrm>
              <a:prstGeom prst="rect">
                <a:avLst/>
              </a:prstGeom>
            </p:spPr>
          </p:pic>
          <p:sp>
            <p:nvSpPr>
              <p:cNvPr id="29" name="Rechteck 28">
                <a:extLst>
                  <a:ext uri="{FF2B5EF4-FFF2-40B4-BE49-F238E27FC236}">
                    <a16:creationId xmlns:a16="http://schemas.microsoft.com/office/drawing/2014/main" id="{2045FF7F-7F58-8483-0AD0-AD2FFA686388}"/>
                  </a:ext>
                </a:extLst>
              </p:cNvPr>
              <p:cNvSpPr/>
              <p:nvPr/>
            </p:nvSpPr>
            <p:spPr>
              <a:xfrm>
                <a:off x="5600995" y="311923"/>
                <a:ext cx="1134188" cy="56678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/>
                  <a:t>Biomass to Jet</a:t>
                </a:r>
              </a:p>
            </p:txBody>
          </p:sp>
          <p:sp>
            <p:nvSpPr>
              <p:cNvPr id="30" name="Pfeil: gebogen 29">
                <a:extLst>
                  <a:ext uri="{FF2B5EF4-FFF2-40B4-BE49-F238E27FC236}">
                    <a16:creationId xmlns:a16="http://schemas.microsoft.com/office/drawing/2014/main" id="{D11C4BF3-0DF6-116A-1F99-8CDEB78C4405}"/>
                  </a:ext>
                </a:extLst>
              </p:cNvPr>
              <p:cNvSpPr/>
              <p:nvPr/>
            </p:nvSpPr>
            <p:spPr>
              <a:xfrm rot="5400000" flipV="1">
                <a:off x="4457760" y="-297295"/>
                <a:ext cx="321898" cy="1940959"/>
              </a:xfrm>
              <a:prstGeom prst="bentArrow">
                <a:avLst>
                  <a:gd name="adj1" fmla="val 42723"/>
                  <a:gd name="adj2" fmla="val 25000"/>
                  <a:gd name="adj3" fmla="val 25000"/>
                  <a:gd name="adj4" fmla="val 4375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lIns="144000" rtlCol="0" anchor="b" anchorCtr="0"/>
              <a:lstStyle/>
              <a:p>
                <a:pPr algn="ctr"/>
                <a:r>
                  <a:rPr lang="en-US" sz="1000" noProof="0" dirty="0"/>
                  <a:t>CO</a:t>
                </a:r>
                <a:r>
                  <a:rPr lang="en-US" sz="1000" baseline="-25000" noProof="0" dirty="0"/>
                  <a:t>2</a:t>
                </a:r>
                <a:endParaRPr lang="en-US" sz="1000" noProof="0" dirty="0"/>
              </a:p>
            </p:txBody>
          </p:sp>
          <p:sp>
            <p:nvSpPr>
              <p:cNvPr id="31" name="Rechteck 30">
                <a:extLst>
                  <a:ext uri="{FF2B5EF4-FFF2-40B4-BE49-F238E27FC236}">
                    <a16:creationId xmlns:a16="http://schemas.microsoft.com/office/drawing/2014/main" id="{D917BB3A-B2AA-F2BF-60A0-D418649A0E7E}"/>
                  </a:ext>
                </a:extLst>
              </p:cNvPr>
              <p:cNvSpPr/>
              <p:nvPr/>
            </p:nvSpPr>
            <p:spPr>
              <a:xfrm>
                <a:off x="1534792" y="3026298"/>
                <a:ext cx="1513975" cy="946696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>
                    <a:solidFill>
                      <a:schemeClr val="tx1"/>
                    </a:solidFill>
                  </a:rPr>
                  <a:t>Social, Economic, and Policy Assessment</a:t>
                </a:r>
              </a:p>
            </p:txBody>
          </p:sp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423854F1-AA3C-9516-F3A4-8BC490E62DD5}"/>
                  </a:ext>
                </a:extLst>
              </p:cNvPr>
              <p:cNvSpPr/>
              <p:nvPr/>
            </p:nvSpPr>
            <p:spPr>
              <a:xfrm>
                <a:off x="5146990" y="3050852"/>
                <a:ext cx="2038607" cy="897553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r>
                  <a:rPr lang="en-US" sz="1050" noProof="0" dirty="0">
                    <a:solidFill>
                      <a:schemeClr val="tx1"/>
                    </a:solidFill>
                  </a:rPr>
                  <a:t>Energy System and Life Cycle Assessment for Robust </a:t>
                </a:r>
                <a:r>
                  <a:rPr lang="en-US" sz="1050" dirty="0">
                    <a:solidFill>
                      <a:schemeClr val="tx1"/>
                    </a:solidFill>
                  </a:rPr>
                  <a:t>and Sustainable </a:t>
                </a:r>
                <a:r>
                  <a:rPr lang="en-US" sz="1050" noProof="0" dirty="0">
                    <a:solidFill>
                      <a:schemeClr val="tx1"/>
                    </a:solidFill>
                  </a:rPr>
                  <a:t>Pathways</a:t>
                </a:r>
                <a:endParaRPr lang="en-US" sz="1050" b="0" i="0" noProof="0" dirty="0">
                  <a:solidFill>
                    <a:schemeClr val="tx1"/>
                  </a:solidFill>
                  <a:effectLst/>
                </a:endParaRPr>
              </a:p>
            </p:txBody>
          </p:sp>
          <p:grpSp>
            <p:nvGrpSpPr>
              <p:cNvPr id="33" name="Gruppieren 32">
                <a:extLst>
                  <a:ext uri="{FF2B5EF4-FFF2-40B4-BE49-F238E27FC236}">
                    <a16:creationId xmlns:a16="http://schemas.microsoft.com/office/drawing/2014/main" id="{70B1FE48-AE12-818E-1996-4B877C6B04D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186827" y="-590538"/>
                <a:ext cx="1164165" cy="677599"/>
                <a:chOff x="-963884" y="4912578"/>
                <a:chExt cx="1439498" cy="966569"/>
              </a:xfrm>
            </p:grpSpPr>
            <p:pic>
              <p:nvPicPr>
                <p:cNvPr id="95" name="Picture 6">
                  <a:extLst>
                    <a:ext uri="{FF2B5EF4-FFF2-40B4-BE49-F238E27FC236}">
                      <a16:creationId xmlns:a16="http://schemas.microsoft.com/office/drawing/2014/main" id="{D4511065-4CC0-20E4-B682-91323EDFFF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-469627" y="4912578"/>
                  <a:ext cx="499549" cy="612001"/>
                </a:xfrm>
                <a:prstGeom prst="rect">
                  <a:avLst/>
                </a:prstGeom>
              </p:spPr>
            </p:pic>
            <p:sp>
              <p:nvSpPr>
                <p:cNvPr id="96" name="TextBox 63">
                  <a:extLst>
                    <a:ext uri="{FF2B5EF4-FFF2-40B4-BE49-F238E27FC236}">
                      <a16:creationId xmlns:a16="http://schemas.microsoft.com/office/drawing/2014/main" id="{B7EF00DF-22FE-3769-C834-AAAE9CA4EAEB}"/>
                    </a:ext>
                  </a:extLst>
                </p:cNvPr>
                <p:cNvSpPr txBox="1"/>
                <p:nvPr/>
              </p:nvSpPr>
              <p:spPr>
                <a:xfrm>
                  <a:off x="-963884" y="5548710"/>
                  <a:ext cx="1439498" cy="330437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/>
                  <a: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  <a:t>Wet biomass</a:t>
                  </a:r>
                  <a:b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</a:br>
                  <a: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  <a:t>wastes</a:t>
                  </a:r>
                </a:p>
              </p:txBody>
            </p:sp>
          </p:grpSp>
          <p:grpSp>
            <p:nvGrpSpPr>
              <p:cNvPr id="34" name="Gruppieren 33">
                <a:extLst>
                  <a:ext uri="{FF2B5EF4-FFF2-40B4-BE49-F238E27FC236}">
                    <a16:creationId xmlns:a16="http://schemas.microsoft.com/office/drawing/2014/main" id="{62164659-467E-EBD1-D545-5038A8364E6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94072" y="1091200"/>
                <a:ext cx="432125" cy="640621"/>
                <a:chOff x="-4102469" y="5559680"/>
                <a:chExt cx="534325" cy="913825"/>
              </a:xfrm>
            </p:grpSpPr>
            <p:pic>
              <p:nvPicPr>
                <p:cNvPr id="93" name="Picture 3">
                  <a:extLst>
                    <a:ext uri="{FF2B5EF4-FFF2-40B4-BE49-F238E27FC236}">
                      <a16:creationId xmlns:a16="http://schemas.microsoft.com/office/drawing/2014/main" id="{655782AE-BA5E-D3EB-37CA-180B19E514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-4005125" y="5559680"/>
                  <a:ext cx="427635" cy="612000"/>
                </a:xfrm>
                <a:prstGeom prst="rect">
                  <a:avLst/>
                </a:prstGeom>
              </p:spPr>
            </p:pic>
            <p:sp>
              <p:nvSpPr>
                <p:cNvPr id="94" name="TextBox 59">
                  <a:extLst>
                    <a:ext uri="{FF2B5EF4-FFF2-40B4-BE49-F238E27FC236}">
                      <a16:creationId xmlns:a16="http://schemas.microsoft.com/office/drawing/2014/main" id="{0E6866BD-5400-BA88-3035-D82D3689D0B4}"/>
                    </a:ext>
                  </a:extLst>
                </p:cNvPr>
                <p:cNvSpPr txBox="1"/>
                <p:nvPr/>
              </p:nvSpPr>
              <p:spPr>
                <a:xfrm>
                  <a:off x="-4102469" y="6062509"/>
                  <a:ext cx="534325" cy="410996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2233"/>
                    </a:lnSpc>
                  </a:pPr>
                  <a: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  <a:t>Water</a:t>
                  </a:r>
                </a:p>
              </p:txBody>
            </p:sp>
          </p:grpSp>
          <p:grpSp>
            <p:nvGrpSpPr>
              <p:cNvPr id="35" name="Gruppieren 34">
                <a:extLst>
                  <a:ext uri="{FF2B5EF4-FFF2-40B4-BE49-F238E27FC236}">
                    <a16:creationId xmlns:a16="http://schemas.microsoft.com/office/drawing/2014/main" id="{9C285CE4-2DE3-BD9F-1EBD-D579A835EBD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88559" y="1744958"/>
                <a:ext cx="1400311" cy="687948"/>
                <a:chOff x="-2644858" y="7439945"/>
                <a:chExt cx="1731494" cy="981335"/>
              </a:xfrm>
            </p:grpSpPr>
            <p:sp>
              <p:nvSpPr>
                <p:cNvPr id="91" name="TextBox 60">
                  <a:extLst>
                    <a:ext uri="{FF2B5EF4-FFF2-40B4-BE49-F238E27FC236}">
                      <a16:creationId xmlns:a16="http://schemas.microsoft.com/office/drawing/2014/main" id="{556DAA93-628F-74E7-1317-7A7E0D4AB917}"/>
                    </a:ext>
                  </a:extLst>
                </p:cNvPr>
                <p:cNvSpPr txBox="1"/>
                <p:nvPr/>
              </p:nvSpPr>
              <p:spPr>
                <a:xfrm>
                  <a:off x="-2644858" y="8090842"/>
                  <a:ext cx="1731494" cy="330438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/>
                  <a: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  <a:t>Green electricity</a:t>
                  </a:r>
                  <a:b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</a:br>
                  <a: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  <a:t> (PV etc.)</a:t>
                  </a:r>
                </a:p>
              </p:txBody>
            </p:sp>
            <p:pic>
              <p:nvPicPr>
                <p:cNvPr id="92" name="Picture 4">
                  <a:extLst>
                    <a:ext uri="{FF2B5EF4-FFF2-40B4-BE49-F238E27FC236}">
                      <a16:creationId xmlns:a16="http://schemas.microsoft.com/office/drawing/2014/main" id="{0CA7AC7B-2696-BB9C-C571-6EF3918EC0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-2183439" y="7439945"/>
                  <a:ext cx="629307" cy="612000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uppieren 35">
                <a:extLst>
                  <a:ext uri="{FF2B5EF4-FFF2-40B4-BE49-F238E27FC236}">
                    <a16:creationId xmlns:a16="http://schemas.microsoft.com/office/drawing/2014/main" id="{8153760A-2D87-EEF5-34F8-A509566A748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48056" y="117141"/>
                <a:ext cx="750045" cy="615675"/>
                <a:chOff x="-3159298" y="3350273"/>
                <a:chExt cx="927435" cy="878242"/>
              </a:xfrm>
            </p:grpSpPr>
            <p:pic>
              <p:nvPicPr>
                <p:cNvPr id="89" name="Picture 5">
                  <a:extLst>
                    <a:ext uri="{FF2B5EF4-FFF2-40B4-BE49-F238E27FC236}">
                      <a16:creationId xmlns:a16="http://schemas.microsoft.com/office/drawing/2014/main" id="{4FA3586F-DF88-9281-568D-A45AD72B3C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-3000374" y="3350273"/>
                  <a:ext cx="577575" cy="612000"/>
                </a:xfrm>
                <a:prstGeom prst="rect">
                  <a:avLst/>
                </a:prstGeom>
              </p:spPr>
            </p:pic>
            <p:sp>
              <p:nvSpPr>
                <p:cNvPr id="90" name="TextBox 61">
                  <a:extLst>
                    <a:ext uri="{FF2B5EF4-FFF2-40B4-BE49-F238E27FC236}">
                      <a16:creationId xmlns:a16="http://schemas.microsoft.com/office/drawing/2014/main" id="{8DB8DE72-A724-160D-6038-F3D4471DEF8F}"/>
                    </a:ext>
                  </a:extLst>
                </p:cNvPr>
                <p:cNvSpPr txBox="1"/>
                <p:nvPr/>
              </p:nvSpPr>
              <p:spPr>
                <a:xfrm>
                  <a:off x="-3159298" y="3817519"/>
                  <a:ext cx="927435" cy="410996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2233"/>
                    </a:lnSpc>
                  </a:pPr>
                  <a:r>
                    <a:rPr lang="en-US" sz="600" noProof="0" dirty="0">
                      <a:solidFill>
                        <a:srgbClr val="5D8D69"/>
                      </a:solidFill>
                      <a:latin typeface="Meta Pro"/>
                    </a:rPr>
                    <a:t>Flue gas, air</a:t>
                  </a:r>
                </a:p>
              </p:txBody>
            </p:sp>
          </p:grpSp>
          <p:grpSp>
            <p:nvGrpSpPr>
              <p:cNvPr id="37" name="Gruppieren 36">
                <a:extLst>
                  <a:ext uri="{FF2B5EF4-FFF2-40B4-BE49-F238E27FC236}">
                    <a16:creationId xmlns:a16="http://schemas.microsoft.com/office/drawing/2014/main" id="{A0F2100F-AC1E-2740-2860-4080781453D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010841" y="3948406"/>
                <a:ext cx="7331438" cy="2653500"/>
                <a:chOff x="492518" y="3888722"/>
                <a:chExt cx="9825226" cy="3556087"/>
              </a:xfrm>
            </p:grpSpPr>
            <p:grpSp>
              <p:nvGrpSpPr>
                <p:cNvPr id="62" name="Gruppieren 61">
                  <a:extLst>
                    <a:ext uri="{FF2B5EF4-FFF2-40B4-BE49-F238E27FC236}">
                      <a16:creationId xmlns:a16="http://schemas.microsoft.com/office/drawing/2014/main" id="{0EF88D85-A585-E666-5D4C-190A5A6E284A}"/>
                    </a:ext>
                  </a:extLst>
                </p:cNvPr>
                <p:cNvGrpSpPr/>
                <p:nvPr/>
              </p:nvGrpSpPr>
              <p:grpSpPr>
                <a:xfrm>
                  <a:off x="552299" y="3888722"/>
                  <a:ext cx="9765445" cy="3556087"/>
                  <a:chOff x="552299" y="3888722"/>
                  <a:chExt cx="9765445" cy="3556087"/>
                </a:xfrm>
              </p:grpSpPr>
              <p:sp>
                <p:nvSpPr>
                  <p:cNvPr id="75" name="Sprechblase: oval 74">
                    <a:extLst>
                      <a:ext uri="{FF2B5EF4-FFF2-40B4-BE49-F238E27FC236}">
                        <a16:creationId xmlns:a16="http://schemas.microsoft.com/office/drawing/2014/main" id="{097C7330-ADFE-FE6A-ABD1-E1CF20310B4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52299" y="4212296"/>
                    <a:ext cx="1274148" cy="1434758"/>
                  </a:xfrm>
                  <a:prstGeom prst="wedgeEllipseCallout">
                    <a:avLst>
                      <a:gd name="adj1" fmla="val -61699"/>
                      <a:gd name="adj2" fmla="val 23989"/>
                    </a:avLst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noProof="0" dirty="0"/>
                  </a:p>
                </p:txBody>
              </p:sp>
              <p:sp>
                <p:nvSpPr>
                  <p:cNvPr id="76" name="Sprechblase: oval 75">
                    <a:extLst>
                      <a:ext uri="{FF2B5EF4-FFF2-40B4-BE49-F238E27FC236}">
                        <a16:creationId xmlns:a16="http://schemas.microsoft.com/office/drawing/2014/main" id="{16AB4D27-8822-1929-E66A-9E40FE1E1CF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089704" y="6478907"/>
                    <a:ext cx="1651102" cy="965902"/>
                  </a:xfrm>
                  <a:prstGeom prst="wedgeEllipseCallout">
                    <a:avLst>
                      <a:gd name="adj1" fmla="val -94137"/>
                      <a:gd name="adj2" fmla="val 50506"/>
                    </a:avLst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noProof="0" dirty="0"/>
                  </a:p>
                </p:txBody>
              </p:sp>
              <p:sp>
                <p:nvSpPr>
                  <p:cNvPr id="77" name="Sprechblase: oval 76">
                    <a:extLst>
                      <a:ext uri="{FF2B5EF4-FFF2-40B4-BE49-F238E27FC236}">
                        <a16:creationId xmlns:a16="http://schemas.microsoft.com/office/drawing/2014/main" id="{A77E7EE0-45AF-DFE0-186C-C65ED31D3AB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519173" y="5671712"/>
                    <a:ext cx="927383" cy="943685"/>
                  </a:xfrm>
                  <a:prstGeom prst="wedgeEllipseCallout">
                    <a:avLst>
                      <a:gd name="adj1" fmla="val -102125"/>
                      <a:gd name="adj2" fmla="val 63088"/>
                    </a:avLst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200" noProof="0" dirty="0"/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6906E582-7E93-51FD-49B3-1FDCD1F8E0C4}"/>
                      </a:ext>
                    </a:extLst>
                  </p:cNvPr>
                  <p:cNvSpPr/>
                  <p:nvPr/>
                </p:nvSpPr>
                <p:spPr>
                  <a:xfrm>
                    <a:off x="1942186" y="4087194"/>
                    <a:ext cx="1400310" cy="632453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000" noProof="0" dirty="0"/>
                      <a:t>Electrolysis</a:t>
                    </a:r>
                  </a:p>
                </p:txBody>
              </p:sp>
              <p:sp>
                <p:nvSpPr>
                  <p:cNvPr id="79" name="Rechteck 78">
                    <a:extLst>
                      <a:ext uri="{FF2B5EF4-FFF2-40B4-BE49-F238E27FC236}">
                        <a16:creationId xmlns:a16="http://schemas.microsoft.com/office/drawing/2014/main" id="{5306E1B2-197D-410D-6983-AD162E63773A}"/>
                      </a:ext>
                    </a:extLst>
                  </p:cNvPr>
                  <p:cNvSpPr/>
                  <p:nvPr/>
                </p:nvSpPr>
                <p:spPr>
                  <a:xfrm>
                    <a:off x="8010596" y="5039259"/>
                    <a:ext cx="1400310" cy="632453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000" noProof="0" dirty="0"/>
                      <a:t>RWGS</a:t>
                    </a:r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FF01FFF4-96E1-D428-00E3-B2118ADA0FF8}"/>
                      </a:ext>
                    </a:extLst>
                  </p:cNvPr>
                  <p:cNvSpPr/>
                  <p:nvPr/>
                </p:nvSpPr>
                <p:spPr>
                  <a:xfrm>
                    <a:off x="8917434" y="4029207"/>
                    <a:ext cx="1400310" cy="632453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000" noProof="0" dirty="0"/>
                      <a:t>Fischer-</a:t>
                    </a:r>
                    <a:r>
                      <a:rPr lang="en-US" sz="1000" noProof="0" dirty="0" err="1"/>
                      <a:t>Tropsch</a:t>
                    </a:r>
                    <a:endParaRPr lang="en-US" sz="1000" noProof="0" dirty="0"/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A282894-4D79-18C0-C6EB-A3C63D685485}"/>
                      </a:ext>
                    </a:extLst>
                  </p:cNvPr>
                  <p:cNvSpPr/>
                  <p:nvPr/>
                </p:nvSpPr>
                <p:spPr>
                  <a:xfrm>
                    <a:off x="2982626" y="5015836"/>
                    <a:ext cx="1400310" cy="632453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000" noProof="0" dirty="0"/>
                      <a:t>Carbon Capture</a:t>
                    </a:r>
                  </a:p>
                </p:txBody>
              </p:sp>
              <p:sp>
                <p:nvSpPr>
                  <p:cNvPr id="82" name="Rechteck 81">
                    <a:extLst>
                      <a:ext uri="{FF2B5EF4-FFF2-40B4-BE49-F238E27FC236}">
                        <a16:creationId xmlns:a16="http://schemas.microsoft.com/office/drawing/2014/main" id="{93189F0B-0CEA-A9A5-9165-2355B2F0A21E}"/>
                      </a:ext>
                    </a:extLst>
                  </p:cNvPr>
                  <p:cNvSpPr/>
                  <p:nvPr/>
                </p:nvSpPr>
                <p:spPr>
                  <a:xfrm>
                    <a:off x="5475122" y="5964948"/>
                    <a:ext cx="1400310" cy="632453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000" noProof="0" dirty="0"/>
                      <a:t>Biomass to Biogas</a:t>
                    </a:r>
                  </a:p>
                </p:txBody>
              </p:sp>
              <p:grpSp>
                <p:nvGrpSpPr>
                  <p:cNvPr id="83" name="Gruppieren 82">
                    <a:extLst>
                      <a:ext uri="{FF2B5EF4-FFF2-40B4-BE49-F238E27FC236}">
                        <a16:creationId xmlns:a16="http://schemas.microsoft.com/office/drawing/2014/main" id="{9E484B3E-868A-91F4-6259-605AAB8D2B0D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3345573" y="3888722"/>
                    <a:ext cx="5593415" cy="2035011"/>
                    <a:chOff x="3010442" y="836376"/>
                    <a:chExt cx="6065217" cy="2206666"/>
                  </a:xfrm>
                </p:grpSpPr>
                <p:cxnSp>
                  <p:nvCxnSpPr>
                    <p:cNvPr id="84" name="Verbinder: gewinkelt 83">
                      <a:extLst>
                        <a:ext uri="{FF2B5EF4-FFF2-40B4-BE49-F238E27FC236}">
                          <a16:creationId xmlns:a16="http://schemas.microsoft.com/office/drawing/2014/main" id="{AE2ABD34-D23D-D687-2301-5D3988E865D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010442" y="2496530"/>
                      <a:ext cx="2523042" cy="546512"/>
                    </a:xfrm>
                    <a:prstGeom prst="bentConnector3">
                      <a:avLst>
                        <a:gd name="adj1" fmla="val 99833"/>
                      </a:avLst>
                    </a:prstGeom>
                    <a:ln w="38100">
                      <a:solidFill>
                        <a:schemeClr val="tx1"/>
                      </a:solidFill>
                      <a:prstDash val="sysDash"/>
                      <a:headEnd type="none" w="med" len="med"/>
                      <a:tailEnd type="triangl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Verbinder: gewinkelt 84">
                      <a:extLst>
                        <a:ext uri="{FF2B5EF4-FFF2-40B4-BE49-F238E27FC236}">
                          <a16:creationId xmlns:a16="http://schemas.microsoft.com/office/drawing/2014/main" id="{CA65A5B6-453B-0866-929E-82C060661B2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36229" y="1471374"/>
                      <a:ext cx="1743197" cy="1571666"/>
                    </a:xfrm>
                    <a:prstGeom prst="bentConnector3">
                      <a:avLst>
                        <a:gd name="adj1" fmla="val 99541"/>
                      </a:avLst>
                    </a:prstGeom>
                    <a:ln w="38100">
                      <a:solidFill>
                        <a:schemeClr val="tx1"/>
                      </a:solidFill>
                      <a:prstDash val="sysDash"/>
                      <a:headEnd type="none" w="med" len="med"/>
                      <a:tailEnd type="triangl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Verbinder: gewinkelt 85">
                      <a:extLst>
                        <a:ext uri="{FF2B5EF4-FFF2-40B4-BE49-F238E27FC236}">
                          <a16:creationId xmlns:a16="http://schemas.microsoft.com/office/drawing/2014/main" id="{EFE153AB-1AE5-274D-008B-DF6965A8E3F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rot="5400000">
                      <a:off x="4966677" y="1938788"/>
                      <a:ext cx="2206665" cy="1841"/>
                    </a:xfrm>
                    <a:prstGeom prst="bentConnector3">
                      <a:avLst>
                        <a:gd name="adj1" fmla="val 50000"/>
                      </a:avLst>
                    </a:prstGeom>
                    <a:ln w="38100">
                      <a:solidFill>
                        <a:schemeClr val="tx1"/>
                      </a:solidFill>
                      <a:prstDash val="sysDash"/>
                      <a:headEnd type="none" w="med" len="med"/>
                      <a:tailEnd type="triangl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Verbinder: gewinkelt 86">
                      <a:extLst>
                        <a:ext uri="{FF2B5EF4-FFF2-40B4-BE49-F238E27FC236}">
                          <a16:creationId xmlns:a16="http://schemas.microsoft.com/office/drawing/2014/main" id="{F5AD22B5-950E-CD72-66BC-EA1F511E563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6552617" y="2611036"/>
                      <a:ext cx="2523042" cy="432000"/>
                    </a:xfrm>
                    <a:prstGeom prst="bentConnector3">
                      <a:avLst>
                        <a:gd name="adj1" fmla="val 99833"/>
                      </a:avLst>
                    </a:prstGeom>
                    <a:ln w="38100">
                      <a:solidFill>
                        <a:schemeClr val="tx1"/>
                      </a:solidFill>
                      <a:prstDash val="sysDash"/>
                      <a:headEnd type="none" w="med" len="med"/>
                      <a:tailEnd type="triangl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Verbinder: gewinkelt 87">
                      <a:extLst>
                        <a:ext uri="{FF2B5EF4-FFF2-40B4-BE49-F238E27FC236}">
                          <a16:creationId xmlns:a16="http://schemas.microsoft.com/office/drawing/2014/main" id="{8333B571-7528-567B-B509-00803E902BF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6268522" y="1471369"/>
                      <a:ext cx="1743197" cy="1571666"/>
                    </a:xfrm>
                    <a:prstGeom prst="bentConnector3">
                      <a:avLst>
                        <a:gd name="adj1" fmla="val 99541"/>
                      </a:avLst>
                    </a:prstGeom>
                    <a:ln w="38100">
                      <a:solidFill>
                        <a:schemeClr val="tx1"/>
                      </a:solidFill>
                      <a:prstDash val="sysDash"/>
                      <a:headEnd type="none" w="med" len="med"/>
                      <a:tailEnd type="triangl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3" name="Gruppieren 62">
                  <a:extLst>
                    <a:ext uri="{FF2B5EF4-FFF2-40B4-BE49-F238E27FC236}">
                      <a16:creationId xmlns:a16="http://schemas.microsoft.com/office/drawing/2014/main" id="{0A4C229D-43FE-12D1-3881-99A90761FB4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289461" y="6574542"/>
                  <a:ext cx="1153692" cy="604004"/>
                  <a:chOff x="2443582" y="8651714"/>
                  <a:chExt cx="1426548" cy="861588"/>
                </a:xfrm>
              </p:grpSpPr>
              <p:pic>
                <p:nvPicPr>
                  <p:cNvPr id="73" name="Picture 2">
                    <a:extLst>
                      <a:ext uri="{FF2B5EF4-FFF2-40B4-BE49-F238E27FC236}">
                        <a16:creationId xmlns:a16="http://schemas.microsoft.com/office/drawing/2014/main" id="{40D4A9EF-372D-4B52-BC32-453651EE60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rcRect/>
                  <a:stretch>
                    <a:fillRect/>
                  </a:stretch>
                </p:blipFill>
                <p:spPr>
                  <a:xfrm>
                    <a:off x="2854581" y="8651714"/>
                    <a:ext cx="579107" cy="612000"/>
                  </a:xfrm>
                  <a:prstGeom prst="rect">
                    <a:avLst/>
                  </a:prstGeom>
                </p:spPr>
              </p:pic>
              <p:sp>
                <p:nvSpPr>
                  <p:cNvPr id="74" name="TextBox 58">
                    <a:extLst>
                      <a:ext uri="{FF2B5EF4-FFF2-40B4-BE49-F238E27FC236}">
                        <a16:creationId xmlns:a16="http://schemas.microsoft.com/office/drawing/2014/main" id="{E2B66810-0CE4-73AA-5C53-24B271F0BB18}"/>
                      </a:ext>
                    </a:extLst>
                  </p:cNvPr>
                  <p:cNvSpPr txBox="1"/>
                  <p:nvPr/>
                </p:nvSpPr>
                <p:spPr>
                  <a:xfrm>
                    <a:off x="2443582" y="9291885"/>
                    <a:ext cx="1426548" cy="221417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sz="600" noProof="0" dirty="0">
                        <a:solidFill>
                          <a:srgbClr val="5D8D69"/>
                        </a:solidFill>
                        <a:latin typeface="Meta Pro"/>
                      </a:rPr>
                      <a:t>Dry biomass wastes</a:t>
                    </a:r>
                  </a:p>
                </p:txBody>
              </p:sp>
            </p:grpSp>
            <p:grpSp>
              <p:nvGrpSpPr>
                <p:cNvPr id="64" name="Gruppieren 63">
                  <a:extLst>
                    <a:ext uri="{FF2B5EF4-FFF2-40B4-BE49-F238E27FC236}">
                      <a16:creationId xmlns:a16="http://schemas.microsoft.com/office/drawing/2014/main" id="{D857C1C2-3C41-D8BC-C76B-19D77A2720E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673622" y="5767027"/>
                  <a:ext cx="646332" cy="613726"/>
                  <a:chOff x="-2321661" y="10315020"/>
                  <a:chExt cx="799194" cy="875457"/>
                </a:xfrm>
              </p:grpSpPr>
              <p:pic>
                <p:nvPicPr>
                  <p:cNvPr id="71" name="Picture 5">
                    <a:extLst>
                      <a:ext uri="{FF2B5EF4-FFF2-40B4-BE49-F238E27FC236}">
                        <a16:creationId xmlns:a16="http://schemas.microsoft.com/office/drawing/2014/main" id="{823AF214-A043-0EC5-1322-0A6E3AA1314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rcRect/>
                  <a:stretch>
                    <a:fillRect/>
                  </a:stretch>
                </p:blipFill>
                <p:spPr>
                  <a:xfrm>
                    <a:off x="-2219604" y="10315020"/>
                    <a:ext cx="577574" cy="612001"/>
                  </a:xfrm>
                  <a:prstGeom prst="rect">
                    <a:avLst/>
                  </a:prstGeom>
                </p:spPr>
              </p:pic>
              <p:sp>
                <p:nvSpPr>
                  <p:cNvPr id="72" name="TextBox 61">
                    <a:extLst>
                      <a:ext uri="{FF2B5EF4-FFF2-40B4-BE49-F238E27FC236}">
                        <a16:creationId xmlns:a16="http://schemas.microsoft.com/office/drawing/2014/main" id="{3AD20A8D-4A9A-B74A-1B02-A073E7579299}"/>
                      </a:ext>
                    </a:extLst>
                  </p:cNvPr>
                  <p:cNvSpPr txBox="1"/>
                  <p:nvPr/>
                </p:nvSpPr>
                <p:spPr>
                  <a:xfrm>
                    <a:off x="-2321661" y="10969059"/>
                    <a:ext cx="799194" cy="221418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sz="600" noProof="0" dirty="0">
                        <a:solidFill>
                          <a:srgbClr val="5D8D69"/>
                        </a:solidFill>
                        <a:latin typeface="Meta Pro"/>
                      </a:rPr>
                      <a:t>Flue gas, air</a:t>
                    </a:r>
                  </a:p>
                </p:txBody>
              </p:sp>
            </p:grpSp>
            <p:grpSp>
              <p:nvGrpSpPr>
                <p:cNvPr id="65" name="Gruppieren 64">
                  <a:extLst>
                    <a:ext uri="{FF2B5EF4-FFF2-40B4-BE49-F238E27FC236}">
                      <a16:creationId xmlns:a16="http://schemas.microsoft.com/office/drawing/2014/main" id="{A7F527C7-D64C-3DE9-015F-38510BDD741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967020" y="4980880"/>
                  <a:ext cx="472450" cy="669927"/>
                  <a:chOff x="-3855473" y="8298508"/>
                  <a:chExt cx="584187" cy="955630"/>
                </a:xfrm>
              </p:grpSpPr>
              <p:pic>
                <p:nvPicPr>
                  <p:cNvPr id="69" name="Picture 3">
                    <a:extLst>
                      <a:ext uri="{FF2B5EF4-FFF2-40B4-BE49-F238E27FC236}">
                        <a16:creationId xmlns:a16="http://schemas.microsoft.com/office/drawing/2014/main" id="{7E80E7FB-4FCE-02B0-CB22-CB05F21159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rcRect/>
                  <a:stretch>
                    <a:fillRect/>
                  </a:stretch>
                </p:blipFill>
                <p:spPr>
                  <a:xfrm>
                    <a:off x="-3813377" y="8298508"/>
                    <a:ext cx="427638" cy="612000"/>
                  </a:xfrm>
                  <a:prstGeom prst="rect">
                    <a:avLst/>
                  </a:prstGeom>
                </p:spPr>
              </p:pic>
              <p:sp>
                <p:nvSpPr>
                  <p:cNvPr id="70" name="TextBox 59">
                    <a:extLst>
                      <a:ext uri="{FF2B5EF4-FFF2-40B4-BE49-F238E27FC236}">
                        <a16:creationId xmlns:a16="http://schemas.microsoft.com/office/drawing/2014/main" id="{A667B911-AE46-4ACE-A2FE-8B19FD8BC792}"/>
                      </a:ext>
                    </a:extLst>
                  </p:cNvPr>
                  <p:cNvSpPr txBox="1"/>
                  <p:nvPr/>
                </p:nvSpPr>
                <p:spPr>
                  <a:xfrm>
                    <a:off x="-3855473" y="8703342"/>
                    <a:ext cx="584187" cy="550796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 algn="ctr">
                      <a:lnSpc>
                        <a:spcPts val="2233"/>
                      </a:lnSpc>
                    </a:pPr>
                    <a:r>
                      <a:rPr lang="en-US" sz="600" noProof="0" dirty="0">
                        <a:solidFill>
                          <a:srgbClr val="5D8D69"/>
                        </a:solidFill>
                        <a:latin typeface="Meta Pro"/>
                      </a:rPr>
                      <a:t>Water</a:t>
                    </a:r>
                  </a:p>
                </p:txBody>
              </p:sp>
            </p:grpSp>
            <p:grpSp>
              <p:nvGrpSpPr>
                <p:cNvPr id="66" name="Gruppieren 65">
                  <a:extLst>
                    <a:ext uri="{FF2B5EF4-FFF2-40B4-BE49-F238E27FC236}">
                      <a16:creationId xmlns:a16="http://schemas.microsoft.com/office/drawing/2014/main" id="{04448ED1-D2DE-C412-D67C-2938C5A96FA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92518" y="4230936"/>
                  <a:ext cx="1390974" cy="690739"/>
                  <a:chOff x="-2241640" y="6281028"/>
                  <a:chExt cx="1719950" cy="985315"/>
                </a:xfrm>
              </p:grpSpPr>
              <p:sp>
                <p:nvSpPr>
                  <p:cNvPr id="67" name="TextBox 60">
                    <a:extLst>
                      <a:ext uri="{FF2B5EF4-FFF2-40B4-BE49-F238E27FC236}">
                        <a16:creationId xmlns:a16="http://schemas.microsoft.com/office/drawing/2014/main" id="{C80C383B-EEDF-FA55-F55B-AE3BDCD66B64}"/>
                      </a:ext>
                    </a:extLst>
                  </p:cNvPr>
                  <p:cNvSpPr txBox="1"/>
                  <p:nvPr/>
                </p:nvSpPr>
                <p:spPr>
                  <a:xfrm>
                    <a:off x="-2241640" y="6823507"/>
                    <a:ext cx="1719950" cy="442836"/>
                  </a:xfrm>
                  <a:prstGeom prst="rect">
                    <a:avLst/>
                  </a:prstGeom>
                </p:spPr>
                <p:txBody>
                  <a:bodyPr wrap="square" lIns="0" tIns="0" rIns="0" bIns="0" rtlCol="0" anchor="t">
                    <a:spAutoFit/>
                  </a:bodyPr>
                  <a:lstStyle/>
                  <a:p>
                    <a:pPr algn="ctr"/>
                    <a:r>
                      <a:rPr lang="en-US" sz="600" noProof="0" dirty="0">
                        <a:solidFill>
                          <a:srgbClr val="5D8D69"/>
                        </a:solidFill>
                        <a:latin typeface="Meta Pro"/>
                      </a:rPr>
                      <a:t>Green electricity</a:t>
                    </a:r>
                  </a:p>
                  <a:p>
                    <a:pPr algn="ctr"/>
                    <a:r>
                      <a:rPr lang="en-US" sz="600" noProof="0" dirty="0">
                        <a:solidFill>
                          <a:srgbClr val="5D8D69"/>
                        </a:solidFill>
                        <a:latin typeface="Meta Pro"/>
                      </a:rPr>
                      <a:t>(PV etc.)</a:t>
                    </a:r>
                  </a:p>
                </p:txBody>
              </p:sp>
              <p:pic>
                <p:nvPicPr>
                  <p:cNvPr id="68" name="Picture 4">
                    <a:extLst>
                      <a:ext uri="{FF2B5EF4-FFF2-40B4-BE49-F238E27FC236}">
                        <a16:creationId xmlns:a16="http://schemas.microsoft.com/office/drawing/2014/main" id="{B7637378-4045-04F7-8C89-898B1B5AC3C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rcRect/>
                  <a:stretch>
                    <a:fillRect/>
                  </a:stretch>
                </p:blipFill>
                <p:spPr>
                  <a:xfrm>
                    <a:off x="-1723384" y="6281028"/>
                    <a:ext cx="629308" cy="61200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38" name="Pfeil: gebogen 37">
                <a:extLst>
                  <a:ext uri="{FF2B5EF4-FFF2-40B4-BE49-F238E27FC236}">
                    <a16:creationId xmlns:a16="http://schemas.microsoft.com/office/drawing/2014/main" id="{3822A3A8-49F9-E40C-0555-FA6FFD3A6AC4}"/>
                  </a:ext>
                </a:extLst>
              </p:cNvPr>
              <p:cNvSpPr/>
              <p:nvPr/>
            </p:nvSpPr>
            <p:spPr>
              <a:xfrm>
                <a:off x="2453503" y="1199408"/>
                <a:ext cx="791859" cy="737359"/>
              </a:xfrm>
              <a:prstGeom prst="bentArrow">
                <a:avLst>
                  <a:gd name="adj1" fmla="val 34225"/>
                  <a:gd name="adj2" fmla="val 25000"/>
                  <a:gd name="adj3" fmla="val 25000"/>
                  <a:gd name="adj4" fmla="val 4375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F17CBF3A-9136-0E73-92DE-3B84E94DDC15}"/>
                  </a:ext>
                </a:extLst>
              </p:cNvPr>
              <p:cNvSpPr/>
              <p:nvPr/>
            </p:nvSpPr>
            <p:spPr>
              <a:xfrm>
                <a:off x="2371333" y="1098256"/>
                <a:ext cx="995989" cy="5473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/>
                  <a:t>H</a:t>
                </a:r>
                <a:r>
                  <a:rPr lang="en-US" sz="1050" baseline="-25000" noProof="0" dirty="0"/>
                  <a:t>2</a:t>
                </a:r>
                <a:r>
                  <a:rPr lang="en-US" sz="1050" noProof="0" dirty="0"/>
                  <a:t>/ CO</a:t>
                </a:r>
              </a:p>
            </p:txBody>
          </p:sp>
          <p:sp>
            <p:nvSpPr>
              <p:cNvPr id="40" name="Pfeil: gebogen 39">
                <a:extLst>
                  <a:ext uri="{FF2B5EF4-FFF2-40B4-BE49-F238E27FC236}">
                    <a16:creationId xmlns:a16="http://schemas.microsoft.com/office/drawing/2014/main" id="{D6CCB837-7AEA-1D71-6869-99BFD1A701A4}"/>
                  </a:ext>
                </a:extLst>
              </p:cNvPr>
              <p:cNvSpPr/>
              <p:nvPr/>
            </p:nvSpPr>
            <p:spPr>
              <a:xfrm rot="16200000" flipH="1" flipV="1">
                <a:off x="9006529" y="1266576"/>
                <a:ext cx="716760" cy="537341"/>
              </a:xfrm>
              <a:prstGeom prst="bentArrow">
                <a:avLst>
                  <a:gd name="adj1" fmla="val 37946"/>
                  <a:gd name="adj2" fmla="val 25000"/>
                  <a:gd name="adj3" fmla="val 25000"/>
                  <a:gd name="adj4" fmla="val 4375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41" name="Grafik 40">
                <a:extLst>
                  <a:ext uri="{FF2B5EF4-FFF2-40B4-BE49-F238E27FC236}">
                    <a16:creationId xmlns:a16="http://schemas.microsoft.com/office/drawing/2014/main" id="{8979900B-8DD6-49A3-9DF1-384EE5D7E1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19190" b="81397" l="14368" r="89080"/>
                        </a14:imgEffect>
                      </a14:imgLayer>
                    </a14:imgProps>
                  </a:ext>
                </a:extLst>
              </a:blip>
              <a:srcRect l="14439" t="19191" r="12035" b="17426"/>
              <a:stretch/>
            </p:blipFill>
            <p:spPr>
              <a:xfrm rot="2107017">
                <a:off x="9185436" y="817801"/>
                <a:ext cx="751361" cy="582689"/>
              </a:xfrm>
              <a:prstGeom prst="rect">
                <a:avLst/>
              </a:prstGeom>
            </p:spPr>
          </p:pic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5A2F4D52-6AA9-E5BD-4FA3-B0E328A0C7C5}"/>
                  </a:ext>
                </a:extLst>
              </p:cNvPr>
              <p:cNvSpPr/>
              <p:nvPr/>
            </p:nvSpPr>
            <p:spPr>
              <a:xfrm>
                <a:off x="8844285" y="1007116"/>
                <a:ext cx="995989" cy="6181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/>
                  <a:t>C</a:t>
                </a:r>
                <a:r>
                  <a:rPr lang="en-US" sz="1050" baseline="-25000" noProof="0" dirty="0"/>
                  <a:t>x</a:t>
                </a:r>
                <a:r>
                  <a:rPr lang="en-US" sz="1050" noProof="0" dirty="0"/>
                  <a:t>H</a:t>
                </a:r>
                <a:r>
                  <a:rPr lang="en-US" sz="1050" baseline="-25000" noProof="0" dirty="0"/>
                  <a:t>2x</a:t>
                </a:r>
                <a:r>
                  <a:rPr lang="en-US" sz="1050" noProof="0" dirty="0"/>
                  <a:t> </a:t>
                </a:r>
              </a:p>
            </p:txBody>
          </p:sp>
          <p:cxnSp>
            <p:nvCxnSpPr>
              <p:cNvPr id="43" name="Verbinder: gewinkelt 42">
                <a:extLst>
                  <a:ext uri="{FF2B5EF4-FFF2-40B4-BE49-F238E27FC236}">
                    <a16:creationId xmlns:a16="http://schemas.microsoft.com/office/drawing/2014/main" id="{8EDCBEE5-57CB-8765-CE6A-CD18CE816D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5574" y="2200337"/>
                <a:ext cx="2407934" cy="854428"/>
              </a:xfrm>
              <a:prstGeom prst="bentConnector3">
                <a:avLst>
                  <a:gd name="adj1" fmla="val 100503"/>
                </a:avLst>
              </a:prstGeom>
              <a:ln w="762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Grafik 43">
                <a:extLst>
                  <a:ext uri="{FF2B5EF4-FFF2-40B4-BE49-F238E27FC236}">
                    <a16:creationId xmlns:a16="http://schemas.microsoft.com/office/drawing/2014/main" id="{91ABB16E-61FA-33CE-D742-19964350E46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27505" b="75480" l="27116" r="71891"/>
                        </a14:imgEffect>
                      </a14:imgLayer>
                    </a14:imgProps>
                  </a:ext>
                </a:extLst>
              </a:blip>
              <a:srcRect l="28056" t="27484" r="26745" b="25936"/>
              <a:stretch/>
            </p:blipFill>
            <p:spPr>
              <a:xfrm>
                <a:off x="2915819" y="1539098"/>
                <a:ext cx="608027" cy="538209"/>
              </a:xfrm>
              <a:prstGeom prst="rect">
                <a:avLst/>
              </a:prstGeom>
            </p:spPr>
          </p:pic>
          <p:cxnSp>
            <p:nvCxnSpPr>
              <p:cNvPr id="45" name="Verbinder: gewinkelt 44">
                <a:extLst>
                  <a:ext uri="{FF2B5EF4-FFF2-40B4-BE49-F238E27FC236}">
                    <a16:creationId xmlns:a16="http://schemas.microsoft.com/office/drawing/2014/main" id="{28732571-F55C-DC39-A08F-1DFDAE451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3787" y="1601444"/>
                <a:ext cx="1607597" cy="1449409"/>
              </a:xfrm>
              <a:prstGeom prst="bentConnector3">
                <a:avLst>
                  <a:gd name="adj1" fmla="val 99541"/>
                </a:avLst>
              </a:prstGeom>
              <a:ln w="762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Verbinder: gewinkelt 45">
                <a:extLst>
                  <a:ext uri="{FF2B5EF4-FFF2-40B4-BE49-F238E27FC236}">
                    <a16:creationId xmlns:a16="http://schemas.microsoft.com/office/drawing/2014/main" id="{FE3FF075-750E-4DA6-F5DA-C5A4B29027E0}"/>
                  </a:ext>
                </a:extLst>
              </p:cNvPr>
              <p:cNvCxnSpPr>
                <a:cxnSpLocks/>
                <a:stCxn id="29" idx="2"/>
                <a:endCxn id="32" idx="0"/>
              </p:cNvCxnSpPr>
              <p:nvPr/>
            </p:nvCxnSpPr>
            <p:spPr>
              <a:xfrm rot="5400000">
                <a:off x="5081118" y="1963881"/>
                <a:ext cx="2172146" cy="1795"/>
              </a:xfrm>
              <a:prstGeom prst="bentConnector3">
                <a:avLst>
                  <a:gd name="adj1" fmla="val 50000"/>
                </a:avLst>
              </a:prstGeom>
              <a:ln w="762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Verbinder: gewinkelt 46">
                <a:extLst>
                  <a:ext uri="{FF2B5EF4-FFF2-40B4-BE49-F238E27FC236}">
                    <a16:creationId xmlns:a16="http://schemas.microsoft.com/office/drawing/2014/main" id="{5EAB17AC-9028-D20F-A4B5-6396D18A26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12208" y="2200338"/>
                <a:ext cx="2326780" cy="850514"/>
              </a:xfrm>
              <a:prstGeom prst="bentConnector3">
                <a:avLst>
                  <a:gd name="adj1" fmla="val 99833"/>
                </a:avLst>
              </a:prstGeom>
              <a:ln w="762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Verbinder: gewinkelt 47">
                <a:extLst>
                  <a:ext uri="{FF2B5EF4-FFF2-40B4-BE49-F238E27FC236}">
                    <a16:creationId xmlns:a16="http://schemas.microsoft.com/office/drawing/2014/main" id="{FE8EF8DE-0878-7D25-CAAB-111323E33B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50212" y="1601444"/>
                <a:ext cx="1607597" cy="1449409"/>
              </a:xfrm>
              <a:prstGeom prst="bentConnector3">
                <a:avLst>
                  <a:gd name="adj1" fmla="val 99541"/>
                </a:avLst>
              </a:prstGeom>
              <a:ln w="762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Pfeil: gebogen 48">
                <a:extLst>
                  <a:ext uri="{FF2B5EF4-FFF2-40B4-BE49-F238E27FC236}">
                    <a16:creationId xmlns:a16="http://schemas.microsoft.com/office/drawing/2014/main" id="{B985B0A7-1166-29F3-B665-11496CD8DC37}"/>
                  </a:ext>
                </a:extLst>
              </p:cNvPr>
              <p:cNvSpPr/>
              <p:nvPr/>
            </p:nvSpPr>
            <p:spPr>
              <a:xfrm rot="16200000" flipH="1" flipV="1">
                <a:off x="7743162" y="-492137"/>
                <a:ext cx="2420814" cy="4413551"/>
              </a:xfrm>
              <a:prstGeom prst="bentArrow">
                <a:avLst>
                  <a:gd name="adj1" fmla="val 8635"/>
                  <a:gd name="adj2" fmla="val 7775"/>
                  <a:gd name="adj3" fmla="val 9744"/>
                  <a:gd name="adj4" fmla="val 4375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Pfeil: gebogen 49">
                <a:extLst>
                  <a:ext uri="{FF2B5EF4-FFF2-40B4-BE49-F238E27FC236}">
                    <a16:creationId xmlns:a16="http://schemas.microsoft.com/office/drawing/2014/main" id="{8366DF9F-1D5A-47E6-911C-C4FC2B073382}"/>
                  </a:ext>
                </a:extLst>
              </p:cNvPr>
              <p:cNvSpPr/>
              <p:nvPr/>
            </p:nvSpPr>
            <p:spPr>
              <a:xfrm rot="16200000" flipH="1" flipV="1">
                <a:off x="10192236" y="1902034"/>
                <a:ext cx="938750" cy="1107267"/>
              </a:xfrm>
              <a:prstGeom prst="bentArrow">
                <a:avLst>
                  <a:gd name="adj1" fmla="val 21431"/>
                  <a:gd name="adj2" fmla="val 25000"/>
                  <a:gd name="adj3" fmla="val 25000"/>
                  <a:gd name="adj4" fmla="val 4375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noProof="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1" name="Grafik 50">
                <a:extLst>
                  <a:ext uri="{FF2B5EF4-FFF2-40B4-BE49-F238E27FC236}">
                    <a16:creationId xmlns:a16="http://schemas.microsoft.com/office/drawing/2014/main" id="{DCB4549B-0BEF-4A2E-52A9-F2B654F5A5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16898" b="79318" l="0" r="95559"/>
                        </a14:imgEffect>
                      </a14:imgLayer>
                    </a14:imgProps>
                  </a:ext>
                </a:extLst>
              </a:blip>
              <a:srcRect l="2777" t="16350" r="8569" b="23623"/>
              <a:stretch/>
            </p:blipFill>
            <p:spPr>
              <a:xfrm rot="914390">
                <a:off x="10101288" y="1174475"/>
                <a:ext cx="1021339" cy="677811"/>
              </a:xfrm>
              <a:prstGeom prst="rect">
                <a:avLst/>
              </a:prstGeom>
            </p:spPr>
          </p:pic>
          <p:sp>
            <p:nvSpPr>
              <p:cNvPr id="52" name="Pfeil: nach rechts 51">
                <a:extLst>
                  <a:ext uri="{FF2B5EF4-FFF2-40B4-BE49-F238E27FC236}">
                    <a16:creationId xmlns:a16="http://schemas.microsoft.com/office/drawing/2014/main" id="{166908D4-14A3-AAC7-6429-266C9FC7A480}"/>
                  </a:ext>
                </a:extLst>
              </p:cNvPr>
              <p:cNvSpPr/>
              <p:nvPr/>
            </p:nvSpPr>
            <p:spPr>
              <a:xfrm>
                <a:off x="10096266" y="1791672"/>
                <a:ext cx="995989" cy="571270"/>
              </a:xfrm>
              <a:prstGeom prst="rightArrow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 err="1"/>
                  <a:t>C</a:t>
                </a:r>
                <a:r>
                  <a:rPr lang="en-US" sz="1050" baseline="-25000" noProof="0" dirty="0" err="1"/>
                  <a:t>x</a:t>
                </a:r>
                <a:r>
                  <a:rPr lang="en-US" sz="1050" noProof="0" dirty="0" err="1"/>
                  <a:t>H</a:t>
                </a:r>
                <a:r>
                  <a:rPr lang="en-US" sz="1050" baseline="-25000" noProof="0" dirty="0" err="1"/>
                  <a:t>Y</a:t>
                </a:r>
                <a:r>
                  <a:rPr lang="en-US" sz="1050" noProof="0" dirty="0"/>
                  <a:t> </a:t>
                </a:r>
              </a:p>
            </p:txBody>
          </p:sp>
          <p:sp>
            <p:nvSpPr>
              <p:cNvPr id="53" name="Pfeil: nach rechts 52">
                <a:extLst>
                  <a:ext uri="{FF2B5EF4-FFF2-40B4-BE49-F238E27FC236}">
                    <a16:creationId xmlns:a16="http://schemas.microsoft.com/office/drawing/2014/main" id="{DDE9D36E-8D26-E095-CD42-3E51BBA31143}"/>
                  </a:ext>
                </a:extLst>
              </p:cNvPr>
              <p:cNvSpPr/>
              <p:nvPr/>
            </p:nvSpPr>
            <p:spPr>
              <a:xfrm>
                <a:off x="8598245" y="328386"/>
                <a:ext cx="995989" cy="571270"/>
              </a:xfrm>
              <a:prstGeom prst="rightArrow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 err="1"/>
                  <a:t>C</a:t>
                </a:r>
                <a:r>
                  <a:rPr lang="en-US" sz="1050" baseline="-25000" noProof="0" dirty="0" err="1"/>
                  <a:t>x</a:t>
                </a:r>
                <a:r>
                  <a:rPr lang="en-US" sz="1050" noProof="0" dirty="0" err="1"/>
                  <a:t>H</a:t>
                </a:r>
                <a:r>
                  <a:rPr lang="en-US" sz="1050" baseline="-25000" noProof="0" dirty="0" err="1"/>
                  <a:t>Y</a:t>
                </a:r>
                <a:r>
                  <a:rPr lang="en-US" sz="1050" noProof="0" dirty="0"/>
                  <a:t> </a:t>
                </a:r>
              </a:p>
            </p:txBody>
          </p:sp>
          <p:pic>
            <p:nvPicPr>
              <p:cNvPr id="54" name="Grafik 53">
                <a:extLst>
                  <a:ext uri="{FF2B5EF4-FFF2-40B4-BE49-F238E27FC236}">
                    <a16:creationId xmlns:a16="http://schemas.microsoft.com/office/drawing/2014/main" id="{D28D8FE6-CA1A-09C0-E81C-B28F11EE6E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14712" b="88486" l="19436" r="81609"/>
                        </a14:imgEffect>
                      </a14:imgLayer>
                    </a14:imgProps>
                  </a:ext>
                </a:extLst>
              </a:blip>
              <a:srcRect l="18890" t="16091" r="19553" b="11803"/>
              <a:stretch/>
            </p:blipFill>
            <p:spPr>
              <a:xfrm rot="4589002">
                <a:off x="4829996" y="247359"/>
                <a:ext cx="655981" cy="753164"/>
              </a:xfrm>
              <a:prstGeom prst="rect">
                <a:avLst/>
              </a:prstGeom>
            </p:spPr>
          </p:pic>
          <p:cxnSp>
            <p:nvCxnSpPr>
              <p:cNvPr id="55" name="Verbinder: gewinkelt 54">
                <a:extLst>
                  <a:ext uri="{FF2B5EF4-FFF2-40B4-BE49-F238E27FC236}">
                    <a16:creationId xmlns:a16="http://schemas.microsoft.com/office/drawing/2014/main" id="{8BBB6300-2589-6EFD-9ABD-3ABFE3E47FE6}"/>
                  </a:ext>
                </a:extLst>
              </p:cNvPr>
              <p:cNvCxnSpPr>
                <a:cxnSpLocks/>
                <a:stCxn id="31" idx="3"/>
                <a:endCxn id="32" idx="1"/>
              </p:cNvCxnSpPr>
              <p:nvPr/>
            </p:nvCxnSpPr>
            <p:spPr>
              <a:xfrm flipV="1">
                <a:off x="3048766" y="3499629"/>
                <a:ext cx="2098223" cy="17"/>
              </a:xfrm>
              <a:prstGeom prst="bentConnector3">
                <a:avLst>
                  <a:gd name="adj1" fmla="val 50000"/>
                </a:avLst>
              </a:prstGeom>
              <a:ln w="762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6" name="Grafik 55">
                <a:extLst>
                  <a:ext uri="{FF2B5EF4-FFF2-40B4-BE49-F238E27FC236}">
                    <a16:creationId xmlns:a16="http://schemas.microsoft.com/office/drawing/2014/main" id="{BF20933C-0444-2310-9015-07DE05D512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14712" b="88486" l="19436" r="81609"/>
                        </a14:imgEffect>
                      </a14:imgLayer>
                    </a14:imgProps>
                  </a:ext>
                </a:extLst>
              </a:blip>
              <a:srcRect l="18890" t="16091" r="19553" b="11803"/>
              <a:stretch/>
            </p:blipFill>
            <p:spPr>
              <a:xfrm rot="6042189">
                <a:off x="2360683" y="203739"/>
                <a:ext cx="655981" cy="753165"/>
              </a:xfrm>
              <a:prstGeom prst="rect">
                <a:avLst/>
              </a:prstGeom>
            </p:spPr>
          </p:pic>
          <p:cxnSp>
            <p:nvCxnSpPr>
              <p:cNvPr id="57" name="Verbinder: gewinkelt 139">
                <a:extLst>
                  <a:ext uri="{FF2B5EF4-FFF2-40B4-BE49-F238E27FC236}">
                    <a16:creationId xmlns:a16="http://schemas.microsoft.com/office/drawing/2014/main" id="{29BE20D2-B2D5-7732-57A5-1BB4608028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30233" y="5881936"/>
                <a:ext cx="2357966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Verbinder: gewinkelt 139">
                <a:extLst>
                  <a:ext uri="{FF2B5EF4-FFF2-40B4-BE49-F238E27FC236}">
                    <a16:creationId xmlns:a16="http://schemas.microsoft.com/office/drawing/2014/main" id="{26FCCEE7-93A9-74AA-E9E0-B5E3A1A96E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96769" y="6425900"/>
                <a:ext cx="2161226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prstDash val="sysDash"/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feld 58">
                <a:extLst>
                  <a:ext uri="{FF2B5EF4-FFF2-40B4-BE49-F238E27FC236}">
                    <a16:creationId xmlns:a16="http://schemas.microsoft.com/office/drawing/2014/main" id="{B30A348F-09DD-D162-EA79-48779AAA130D}"/>
                  </a:ext>
                </a:extLst>
              </p:cNvPr>
              <p:cNvSpPr txBox="1"/>
              <p:nvPr/>
            </p:nvSpPr>
            <p:spPr>
              <a:xfrm>
                <a:off x="8806495" y="5269335"/>
                <a:ext cx="2955013" cy="520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noProof="0" dirty="0"/>
                  <a:t>Own data from experiments / Guidelines from modeling</a:t>
                </a:r>
              </a:p>
            </p:txBody>
          </p:sp>
          <p:sp>
            <p:nvSpPr>
              <p:cNvPr id="60" name="Textfeld 59">
                <a:extLst>
                  <a:ext uri="{FF2B5EF4-FFF2-40B4-BE49-F238E27FC236}">
                    <a16:creationId xmlns:a16="http://schemas.microsoft.com/office/drawing/2014/main" id="{79AB71DB-DE54-03E5-D1C7-82CBCF8A88A4}"/>
                  </a:ext>
                </a:extLst>
              </p:cNvPr>
              <p:cNvSpPr txBox="1"/>
              <p:nvPr/>
            </p:nvSpPr>
            <p:spPr>
              <a:xfrm>
                <a:off x="8598245" y="6030383"/>
                <a:ext cx="2955013" cy="315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noProof="0" dirty="0"/>
                  <a:t>Expert assessment via Platform 2</a:t>
                </a:r>
              </a:p>
            </p:txBody>
          </p:sp>
          <p:pic>
            <p:nvPicPr>
              <p:cNvPr id="61" name="Grafik 60">
                <a:extLst>
                  <a:ext uri="{FF2B5EF4-FFF2-40B4-BE49-F238E27FC236}">
                    <a16:creationId xmlns:a16="http://schemas.microsoft.com/office/drawing/2014/main" id="{54CBD10F-C32E-CB4E-6E78-86B497081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61457">
                <a:off x="2344744" y="1574602"/>
                <a:ext cx="601612" cy="249669"/>
              </a:xfrm>
              <a:prstGeom prst="rect">
                <a:avLst/>
              </a:prstGeom>
            </p:spPr>
          </p:pic>
        </p:grpSp>
        <p:sp>
          <p:nvSpPr>
            <p:cNvPr id="10" name="Legende: mit gebogener Linie mit Akzentuierungsbalken 9">
              <a:extLst>
                <a:ext uri="{FF2B5EF4-FFF2-40B4-BE49-F238E27FC236}">
                  <a16:creationId xmlns:a16="http://schemas.microsoft.com/office/drawing/2014/main" id="{D46AA247-7907-45F4-74F9-55F412671394}"/>
                </a:ext>
              </a:extLst>
            </p:cNvPr>
            <p:cNvSpPr/>
            <p:nvPr/>
          </p:nvSpPr>
          <p:spPr>
            <a:xfrm rot="16200000" flipH="1">
              <a:off x="1441540" y="4529587"/>
              <a:ext cx="1075215" cy="1380551"/>
            </a:xfrm>
            <a:prstGeom prst="accentCallout2">
              <a:avLst>
                <a:gd name="adj1" fmla="val 67391"/>
                <a:gd name="adj2" fmla="val -4790"/>
                <a:gd name="adj3" fmla="val 66586"/>
                <a:gd name="adj4" fmla="val -47672"/>
                <a:gd name="adj5" fmla="val 65178"/>
                <a:gd name="adj6" fmla="val -47713"/>
              </a:avLst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9A5DFAFC-BF07-4C25-9301-58AADE9F1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43"/>
            <a:stretch>
              <a:fillRect/>
            </a:stretch>
          </p:blipFill>
          <p:spPr bwMode="auto">
            <a:xfrm>
              <a:off x="1329614" y="4684686"/>
              <a:ext cx="1308853" cy="1075215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</p:pic>
        <p:sp>
          <p:nvSpPr>
            <p:cNvPr id="12" name="Legende: mit gebogener Linie mit Akzentuierungsbalken 11">
              <a:extLst>
                <a:ext uri="{FF2B5EF4-FFF2-40B4-BE49-F238E27FC236}">
                  <a16:creationId xmlns:a16="http://schemas.microsoft.com/office/drawing/2014/main" id="{7A96DAAA-1D78-1A9A-7A5E-824B063C200C}"/>
                </a:ext>
              </a:extLst>
            </p:cNvPr>
            <p:cNvSpPr/>
            <p:nvPr/>
          </p:nvSpPr>
          <p:spPr>
            <a:xfrm rot="16200000" flipH="1">
              <a:off x="298581" y="4464710"/>
              <a:ext cx="968535" cy="844618"/>
            </a:xfrm>
            <a:prstGeom prst="accentCallout2">
              <a:avLst>
                <a:gd name="adj1" fmla="val 99719"/>
                <a:gd name="adj2" fmla="val -4790"/>
                <a:gd name="adj3" fmla="val 167400"/>
                <a:gd name="adj4" fmla="val -46235"/>
                <a:gd name="adj5" fmla="val 163905"/>
                <a:gd name="adj6" fmla="val -44309"/>
              </a:avLst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ED344C6C-D38C-3FD1-F7A9-3E8BECDD9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399273" y="4430953"/>
              <a:ext cx="766496" cy="912131"/>
            </a:xfrm>
            <a:prstGeom prst="rect">
              <a:avLst/>
            </a:prstGeom>
          </p:spPr>
        </p:pic>
        <p:sp>
          <p:nvSpPr>
            <p:cNvPr id="14" name="Legende: mit gebogener Linie mit Akzentuierungsbalken 13">
              <a:extLst>
                <a:ext uri="{FF2B5EF4-FFF2-40B4-BE49-F238E27FC236}">
                  <a16:creationId xmlns:a16="http://schemas.microsoft.com/office/drawing/2014/main" id="{A01A8A40-F3E4-FAA1-E791-AF037560E5AB}"/>
                </a:ext>
              </a:extLst>
            </p:cNvPr>
            <p:cNvSpPr/>
            <p:nvPr/>
          </p:nvSpPr>
          <p:spPr>
            <a:xfrm rot="10800000">
              <a:off x="119050" y="3359049"/>
              <a:ext cx="694949" cy="613017"/>
            </a:xfrm>
            <a:prstGeom prst="accentCallout2">
              <a:avLst>
                <a:gd name="adj1" fmla="val 52664"/>
                <a:gd name="adj2" fmla="val -5704"/>
                <a:gd name="adj3" fmla="val -5839"/>
                <a:gd name="adj4" fmla="val -111431"/>
                <a:gd name="adj5" fmla="val -8281"/>
                <a:gd name="adj6" fmla="val -10859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FC5628ED-9F1F-3EAC-C3A0-96CAD24F6B0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" t="1" r="24829" b="1753"/>
            <a:stretch>
              <a:fillRect/>
            </a:stretch>
          </p:blipFill>
          <p:spPr bwMode="auto">
            <a:xfrm>
              <a:off x="130484" y="2945165"/>
              <a:ext cx="1291590" cy="902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itel 3">
            <a:extLst>
              <a:ext uri="{FF2B5EF4-FFF2-40B4-BE49-F238E27FC236}">
                <a16:creationId xmlns:a16="http://schemas.microsoft.com/office/drawing/2014/main" id="{57696369-69E0-76D8-A200-302078EFE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>
                <a:latin typeface="+mn-lt"/>
              </a:rPr>
              <a:t>High-level introduction &amp; link to consortium</a:t>
            </a:r>
            <a:endParaRPr lang="de-CH" sz="3200" b="1">
              <a:latin typeface="+mn-lt"/>
            </a:endParaRP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F4D671A6-1D1E-FD19-D063-1077AD574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804" y="2030400"/>
            <a:ext cx="7125878" cy="43626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0397" indent="0">
              <a:buNone/>
            </a:pPr>
            <a:endParaRPr lang="de-DE"/>
          </a:p>
          <a:p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1A4DCB0-8331-2692-2AFA-31410DBAE173}"/>
              </a:ext>
            </a:extLst>
          </p:cNvPr>
          <p:cNvSpPr/>
          <p:nvPr/>
        </p:nvSpPr>
        <p:spPr>
          <a:xfrm>
            <a:off x="2699244" y="3779157"/>
            <a:ext cx="1127410" cy="82150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23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D48BC-DB62-962B-EF0A-7C4A447C8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0FC5B05C-B7CE-399A-E986-90B2ACF795B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95" imgH="396" progId="TCLayout.ActiveDocument.1">
                  <p:embed/>
                </p:oleObj>
              </mc:Choice>
              <mc:Fallback>
                <p:oleObj name="think-cell Folie" r:id="rId3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98C46B-89A9-7B04-D584-EA6FF52D0A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9A85C32-8E0C-AC4F-4261-AA8443762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752" y="296885"/>
            <a:ext cx="8888048" cy="421740"/>
          </a:xfrm>
        </p:spPr>
        <p:txBody>
          <a:bodyPr vert="horz" rIns="91440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SAF policies and international law: outline</a:t>
            </a:r>
            <a:endParaRPr lang="de-C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D7C77D6-4CEB-42FC-90B7-66CC52D22F03}"/>
              </a:ext>
            </a:extLst>
          </p:cNvPr>
          <p:cNvSpPr txBox="1"/>
          <p:nvPr/>
        </p:nvSpPr>
        <p:spPr>
          <a:xfrm>
            <a:off x="2066637" y="2615369"/>
            <a:ext cx="8058725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CH" sz="2400" b="1" dirty="0"/>
              <a:t>The legal analysis</a:t>
            </a:r>
            <a:r>
              <a:rPr lang="it-CH" sz="2400" dirty="0"/>
              <a:t>: scope and methodology.</a:t>
            </a:r>
          </a:p>
          <a:p>
            <a:pPr marL="457200" indent="-457200">
              <a:buFont typeface="+mj-lt"/>
              <a:buAutoNum type="arabicPeriod"/>
            </a:pPr>
            <a:endParaRPr lang="it-CH" sz="2400" dirty="0"/>
          </a:p>
          <a:p>
            <a:pPr marL="457200" indent="-457200">
              <a:buFont typeface="+mj-lt"/>
              <a:buAutoNum type="arabicPeriod"/>
            </a:pPr>
            <a:r>
              <a:rPr lang="it-CH" sz="2400" b="1" dirty="0"/>
              <a:t>SAF policy measures</a:t>
            </a:r>
            <a:r>
              <a:rPr lang="it-CH" sz="2400" dirty="0"/>
              <a:t> under international law.  </a:t>
            </a:r>
          </a:p>
          <a:p>
            <a:pPr marL="457200" indent="-457200">
              <a:buFont typeface="+mj-lt"/>
              <a:buAutoNum type="arabicPeriod"/>
            </a:pPr>
            <a:endParaRPr lang="it-CH" sz="2400" dirty="0"/>
          </a:p>
          <a:p>
            <a:pPr marL="457200" indent="-457200">
              <a:buFont typeface="+mj-lt"/>
              <a:buAutoNum type="arabicPeriod"/>
            </a:pPr>
            <a:endParaRPr lang="it-CH" sz="2400" dirty="0"/>
          </a:p>
          <a:p>
            <a:pPr marL="457200" indent="-457200">
              <a:buFont typeface="+mj-lt"/>
              <a:buAutoNum type="arabicPeriod"/>
            </a:pPr>
            <a:endParaRPr lang="it-CH" sz="2400" dirty="0"/>
          </a:p>
          <a:p>
            <a:pPr marL="457200" indent="-457200">
              <a:buFont typeface="+mj-lt"/>
              <a:buAutoNum type="arabicPeriod"/>
            </a:pPr>
            <a:endParaRPr lang="it-CH" sz="2400" dirty="0"/>
          </a:p>
          <a:p>
            <a:pPr marL="457200" indent="-457200">
              <a:buFont typeface="+mj-lt"/>
              <a:buAutoNum type="arabicPeriod"/>
            </a:pPr>
            <a:r>
              <a:rPr lang="it-CH" sz="2400" dirty="0"/>
              <a:t>Main </a:t>
            </a:r>
            <a:r>
              <a:rPr lang="it-CH" sz="2400" b="1" dirty="0"/>
              <a:t>international law regimes </a:t>
            </a:r>
            <a:r>
              <a:rPr lang="it-CH" sz="2400" dirty="0"/>
              <a:t>relevant to  SAF policies.</a:t>
            </a:r>
          </a:p>
          <a:p>
            <a:pPr marL="457200" indent="-457200">
              <a:buFont typeface="+mj-lt"/>
              <a:buAutoNum type="arabicPeriod"/>
            </a:pPr>
            <a:endParaRPr lang="it-CH" sz="2400" dirty="0"/>
          </a:p>
          <a:p>
            <a:pPr marL="457200" indent="-457200">
              <a:buFont typeface="+mj-lt"/>
              <a:buAutoNum type="arabicPeriod"/>
            </a:pPr>
            <a:r>
              <a:rPr lang="it-CH" sz="2400" b="1" dirty="0"/>
              <a:t>Conclusions.</a:t>
            </a:r>
            <a:endParaRPr lang="it-CH" sz="2400" dirty="0"/>
          </a:p>
          <a:p>
            <a:pPr marL="342900" indent="-342900">
              <a:buFont typeface="+mj-lt"/>
              <a:buAutoNum type="arabicPeriod"/>
            </a:pPr>
            <a:endParaRPr lang="it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625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DED9F-4489-2085-3872-290209299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A98C46B-89A9-7B04-D584-EA6FF52D0A9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95" imgH="396" progId="TCLayout.ActiveDocument.1">
                  <p:embed/>
                </p:oleObj>
              </mc:Choice>
              <mc:Fallback>
                <p:oleObj name="think-cell Folie" r:id="rId3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98C46B-89A9-7B04-D584-EA6FF52D0A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E778CDA-5119-B96B-D116-E8B0460DF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752" y="296885"/>
            <a:ext cx="8888048" cy="421740"/>
          </a:xfrm>
        </p:spPr>
        <p:txBody>
          <a:bodyPr vert="horz" rIns="91440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The legal analysis: scope and methodology</a:t>
            </a:r>
            <a:endParaRPr lang="de-C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5EB6F5D-4C23-D7CA-9C8F-64A4CE1D03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158" y="1907967"/>
            <a:ext cx="5103491" cy="3827618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514109A-B945-C9CB-4B34-193CA6C37D9F}"/>
              </a:ext>
            </a:extLst>
          </p:cNvPr>
          <p:cNvSpPr txBox="1"/>
          <p:nvPr/>
        </p:nvSpPr>
        <p:spPr>
          <a:xfrm>
            <a:off x="735865" y="1328927"/>
            <a:ext cx="2805576" cy="46166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it-CH" sz="2400" dirty="0"/>
              <a:t>Regional dimension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8A8AB95-3229-84EA-F12C-F8655642E23D}"/>
              </a:ext>
            </a:extLst>
          </p:cNvPr>
          <p:cNvSpPr txBox="1"/>
          <p:nvPr/>
        </p:nvSpPr>
        <p:spPr>
          <a:xfrm>
            <a:off x="236603" y="3629857"/>
            <a:ext cx="35243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Geographical proximity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The «Brussels effect»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EU-CH ETS Linking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Autonomous adaptation of</a:t>
            </a:r>
          </a:p>
          <a:p>
            <a:r>
              <a:rPr lang="it-CH" dirty="0"/>
              <a:t>      Swiss law to EU law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CA186C2-C5CD-2BF5-7DCD-F8E6A509911F}"/>
              </a:ext>
            </a:extLst>
          </p:cNvPr>
          <p:cNvSpPr txBox="1"/>
          <p:nvPr/>
        </p:nvSpPr>
        <p:spPr>
          <a:xfrm>
            <a:off x="8857507" y="1278304"/>
            <a:ext cx="2536272" cy="461665"/>
          </a:xfrm>
          <a:prstGeom prst="rect">
            <a:avLst/>
          </a:prstGeom>
          <a:noFill/>
          <a:ln w="254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it-CH" sz="2400" dirty="0"/>
              <a:t>Global dimension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4E8ACE5C-0DEE-4FFD-EDE5-3550256F2843}"/>
              </a:ext>
            </a:extLst>
          </p:cNvPr>
          <p:cNvSpPr txBox="1"/>
          <p:nvPr/>
        </p:nvSpPr>
        <p:spPr>
          <a:xfrm>
            <a:off x="8641974" y="5164138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078E4EE-A1B1-3E0D-89E1-FA9FFB44A5B8}"/>
              </a:ext>
            </a:extLst>
          </p:cNvPr>
          <p:cNvSpPr txBox="1"/>
          <p:nvPr/>
        </p:nvSpPr>
        <p:spPr>
          <a:xfrm>
            <a:off x="8641974" y="3372612"/>
            <a:ext cx="33134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International environmental law and human rights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UNFCCC – Paris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ICAO –  CORSIA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WTO 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Investment treaties</a:t>
            </a:r>
          </a:p>
        </p:txBody>
      </p:sp>
      <p:sp>
        <p:nvSpPr>
          <p:cNvPr id="53" name="Freccia bidirezionale orizzontale 52">
            <a:extLst>
              <a:ext uri="{FF2B5EF4-FFF2-40B4-BE49-F238E27FC236}">
                <a16:creationId xmlns:a16="http://schemas.microsoft.com/office/drawing/2014/main" id="{AE405BCE-849C-D998-5BDF-EB4C24E9CF23}"/>
              </a:ext>
            </a:extLst>
          </p:cNvPr>
          <p:cNvSpPr/>
          <p:nvPr/>
        </p:nvSpPr>
        <p:spPr>
          <a:xfrm>
            <a:off x="5087500" y="1444344"/>
            <a:ext cx="2011372" cy="230833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CBE2A977-A87B-867F-F223-8C8A0E380E5C}"/>
              </a:ext>
            </a:extLst>
          </p:cNvPr>
          <p:cNvSpPr/>
          <p:nvPr/>
        </p:nvSpPr>
        <p:spPr>
          <a:xfrm>
            <a:off x="1385294" y="2195008"/>
            <a:ext cx="1444487" cy="722563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/>
              <a:t>EU law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A57EE24-4173-8D8A-00E5-ABBB3A198082}"/>
              </a:ext>
            </a:extLst>
          </p:cNvPr>
          <p:cNvSpPr txBox="1"/>
          <p:nvPr/>
        </p:nvSpPr>
        <p:spPr>
          <a:xfrm>
            <a:off x="2107537" y="6263205"/>
            <a:ext cx="7837082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it-CH" dirty="0"/>
              <a:t>A single policy measure may fall under the purview of multiple legal regimes.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6B663931-2267-953C-750D-30B112ED4565}"/>
              </a:ext>
            </a:extLst>
          </p:cNvPr>
          <p:cNvSpPr/>
          <p:nvPr/>
        </p:nvSpPr>
        <p:spPr>
          <a:xfrm>
            <a:off x="9026402" y="2080577"/>
            <a:ext cx="2198481" cy="951427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/>
              <a:t>Public international</a:t>
            </a:r>
          </a:p>
          <a:p>
            <a:pPr algn="ctr"/>
            <a:r>
              <a:rPr lang="it-CH" dirty="0"/>
              <a:t>law</a:t>
            </a:r>
          </a:p>
        </p:txBody>
      </p:sp>
    </p:spTree>
    <p:extLst>
      <p:ext uri="{BB962C8B-B14F-4D97-AF65-F5344CB8AC3E}">
        <p14:creationId xmlns:p14="http://schemas.microsoft.com/office/powerpoint/2010/main" val="2778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8E770-3CDE-9F3D-D0A4-FE5434E34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A2AF1D9-34FF-0328-45DC-B2B0373D094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95" imgH="396" progId="TCLayout.ActiveDocument.1">
                  <p:embed/>
                </p:oleObj>
              </mc:Choice>
              <mc:Fallback>
                <p:oleObj name="think-cell Folie" r:id="rId3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1F86C53-713B-5448-7416-6B569C598A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AF6B242-F4FD-33D5-99CE-114FD33E3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752" y="296885"/>
            <a:ext cx="8888048" cy="421740"/>
          </a:xfrm>
        </p:spPr>
        <p:txBody>
          <a:bodyPr vert="horz" rIns="91440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The legal analysis: scope and methodology</a:t>
            </a:r>
            <a:endParaRPr lang="de-C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68F6E5F-0492-6395-E478-D56EA564117E}"/>
              </a:ext>
            </a:extLst>
          </p:cNvPr>
          <p:cNvSpPr txBox="1"/>
          <p:nvPr/>
        </p:nvSpPr>
        <p:spPr>
          <a:xfrm>
            <a:off x="8641974" y="5164138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DE3AF7E9-CC22-7827-7A5D-180E492CEEEC}"/>
              </a:ext>
            </a:extLst>
          </p:cNvPr>
          <p:cNvSpPr/>
          <p:nvPr/>
        </p:nvSpPr>
        <p:spPr>
          <a:xfrm>
            <a:off x="7971806" y="2912857"/>
            <a:ext cx="2403565" cy="14015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Free aviation allowances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522FE5FF-3235-F062-EDEE-3EAC0BD6DE76}"/>
              </a:ext>
            </a:extLst>
          </p:cNvPr>
          <p:cNvSpPr/>
          <p:nvPr/>
        </p:nvSpPr>
        <p:spPr>
          <a:xfrm>
            <a:off x="483645" y="1678865"/>
            <a:ext cx="2403566" cy="14015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Carbon border adjustment mechanism (CBAM)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8586078-D526-A5B5-5656-AF8EDC0881B7}"/>
              </a:ext>
            </a:extLst>
          </p:cNvPr>
          <p:cNvSpPr/>
          <p:nvPr/>
        </p:nvSpPr>
        <p:spPr>
          <a:xfrm>
            <a:off x="3953531" y="5426652"/>
            <a:ext cx="2102489" cy="117371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Certification schemes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CC09ECEE-6B1E-39B3-5C59-EB3BAA4159BB}"/>
              </a:ext>
            </a:extLst>
          </p:cNvPr>
          <p:cNvSpPr/>
          <p:nvPr/>
        </p:nvSpPr>
        <p:spPr>
          <a:xfrm>
            <a:off x="5621253" y="1465670"/>
            <a:ext cx="2403566" cy="140157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Fuel Eligible for EU ETS Support (FEETS)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357A6A7D-5452-7981-0AA7-C99C55217E67}"/>
              </a:ext>
            </a:extLst>
          </p:cNvPr>
          <p:cNvSpPr/>
          <p:nvPr/>
        </p:nvSpPr>
        <p:spPr>
          <a:xfrm>
            <a:off x="5833601" y="4128375"/>
            <a:ext cx="2403566" cy="15507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Blending mandates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12773CA9-AE5A-B37E-3493-5815AC95CB01}"/>
              </a:ext>
            </a:extLst>
          </p:cNvPr>
          <p:cNvSpPr/>
          <p:nvPr/>
        </p:nvSpPr>
        <p:spPr>
          <a:xfrm>
            <a:off x="2691312" y="2947670"/>
            <a:ext cx="2524438" cy="1659789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Sustainability/ecological requirements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D1F74BB-2C9B-1BE1-6CDA-1ED4DC3BCA13}"/>
              </a:ext>
            </a:extLst>
          </p:cNvPr>
          <p:cNvSpPr/>
          <p:nvPr/>
        </p:nvSpPr>
        <p:spPr>
          <a:xfrm>
            <a:off x="9628239" y="1455927"/>
            <a:ext cx="2080116" cy="141131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Carbon offsetting for aviation (CORSIA)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CBD8956E-968C-722E-4A90-440B7A167704}"/>
              </a:ext>
            </a:extLst>
          </p:cNvPr>
          <p:cNvSpPr/>
          <p:nvPr/>
        </p:nvSpPr>
        <p:spPr>
          <a:xfrm>
            <a:off x="9077437" y="4811578"/>
            <a:ext cx="2080116" cy="155075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Taxation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7CB4EE93-ABC6-9FC1-A2CD-D0B88B8143BC}"/>
              </a:ext>
            </a:extLst>
          </p:cNvPr>
          <p:cNvSpPr/>
          <p:nvPr/>
        </p:nvSpPr>
        <p:spPr>
          <a:xfrm>
            <a:off x="560752" y="4903754"/>
            <a:ext cx="2102488" cy="123399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>
                <a:solidFill>
                  <a:schemeClr val="tx1"/>
                </a:solidFill>
              </a:rPr>
              <a:t>Guarantees of Origin</a:t>
            </a:r>
          </a:p>
        </p:txBody>
      </p:sp>
    </p:spTree>
    <p:extLst>
      <p:ext uri="{BB962C8B-B14F-4D97-AF65-F5344CB8AC3E}">
        <p14:creationId xmlns:p14="http://schemas.microsoft.com/office/powerpoint/2010/main" val="222787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571C0-0835-038C-B807-C5609C3EC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D1F86C53-713B-5448-7416-6B569C598A7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95" imgH="396" progId="TCLayout.ActiveDocument.1">
                  <p:embed/>
                </p:oleObj>
              </mc:Choice>
              <mc:Fallback>
                <p:oleObj name="think-cell Folie" r:id="rId3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98C46B-89A9-7B04-D584-EA6FF52D0A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A74A53C-04E2-C143-450F-C61E3F768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752" y="296885"/>
            <a:ext cx="8888048" cy="421740"/>
          </a:xfrm>
        </p:spPr>
        <p:txBody>
          <a:bodyPr vert="horz" rIns="91440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The legal analysis: the global dimension</a:t>
            </a:r>
            <a:endParaRPr lang="de-C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2D06CCB-9154-09B5-56F9-3905D463840D}"/>
              </a:ext>
            </a:extLst>
          </p:cNvPr>
          <p:cNvSpPr txBox="1"/>
          <p:nvPr/>
        </p:nvSpPr>
        <p:spPr>
          <a:xfrm>
            <a:off x="8352512" y="4702472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E1E488-0043-E8D9-5ECE-AC750DAA40E0}"/>
              </a:ext>
            </a:extLst>
          </p:cNvPr>
          <p:cNvSpPr txBox="1"/>
          <p:nvPr/>
        </p:nvSpPr>
        <p:spPr>
          <a:xfrm>
            <a:off x="2712605" y="1215573"/>
            <a:ext cx="6766789" cy="461665"/>
          </a:xfrm>
          <a:prstGeom prst="rect">
            <a:avLst/>
          </a:prstGeom>
          <a:noFill/>
          <a:ln w="254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it-CH" sz="2400" dirty="0"/>
              <a:t>International environmental and human rights law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228D9FE-914A-467D-F27F-5F373698C59F}"/>
              </a:ext>
            </a:extLst>
          </p:cNvPr>
          <p:cNvSpPr txBox="1"/>
          <p:nvPr/>
        </p:nvSpPr>
        <p:spPr>
          <a:xfrm>
            <a:off x="947763" y="2251836"/>
            <a:ext cx="176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dirty="0"/>
              <a:t>Customary law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79D4560-2297-A1EB-091A-B4DC12938015}"/>
              </a:ext>
            </a:extLst>
          </p:cNvPr>
          <p:cNvSpPr txBox="1"/>
          <p:nvPr/>
        </p:nvSpPr>
        <p:spPr>
          <a:xfrm>
            <a:off x="4715314" y="2251836"/>
            <a:ext cx="244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dirty="0"/>
              <a:t>International treaties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2D3FF3B-FC68-4BF9-E2E2-922C3DD58785}"/>
              </a:ext>
            </a:extLst>
          </p:cNvPr>
          <p:cNvSpPr txBox="1"/>
          <p:nvPr/>
        </p:nvSpPr>
        <p:spPr>
          <a:xfrm>
            <a:off x="7992199" y="2251836"/>
            <a:ext cx="1139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dirty="0"/>
              <a:t>Case law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49B0F80-AE83-5A5F-BA3D-658CED442671}"/>
              </a:ext>
            </a:extLst>
          </p:cNvPr>
          <p:cNvSpPr txBox="1"/>
          <p:nvPr/>
        </p:nvSpPr>
        <p:spPr>
          <a:xfrm>
            <a:off x="947763" y="2990335"/>
            <a:ext cx="26013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/>
              <a:t>Principle of prevention</a:t>
            </a:r>
          </a:p>
          <a:p>
            <a:r>
              <a:rPr lang="it-CH" dirty="0"/>
              <a:t>(due diligence).</a:t>
            </a:r>
          </a:p>
          <a:p>
            <a:endParaRPr lang="it-CH" dirty="0"/>
          </a:p>
          <a:p>
            <a:r>
              <a:rPr lang="it-CH" dirty="0"/>
              <a:t>Precautionary principle.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60895B4-C73F-8713-619D-5EA2CD346415}"/>
              </a:ext>
            </a:extLst>
          </p:cNvPr>
          <p:cNvSpPr txBox="1"/>
          <p:nvPr/>
        </p:nvSpPr>
        <p:spPr>
          <a:xfrm>
            <a:off x="4715314" y="2990335"/>
            <a:ext cx="18805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/>
              <a:t>UNFCCC.</a:t>
            </a:r>
            <a:br>
              <a:rPr lang="it-CH" dirty="0"/>
            </a:br>
            <a:br>
              <a:rPr lang="it-CH" dirty="0"/>
            </a:br>
            <a:r>
              <a:rPr lang="it-CH" dirty="0"/>
              <a:t>Paris Agreement.</a:t>
            </a:r>
          </a:p>
          <a:p>
            <a:endParaRPr lang="it-CH" dirty="0"/>
          </a:p>
          <a:p>
            <a:r>
              <a:rPr lang="it-CH" dirty="0"/>
              <a:t>ECHR.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D181EE7-A7CC-1DC0-1585-D5C27F7BAE3C}"/>
              </a:ext>
            </a:extLst>
          </p:cNvPr>
          <p:cNvSpPr txBox="1"/>
          <p:nvPr/>
        </p:nvSpPr>
        <p:spPr>
          <a:xfrm>
            <a:off x="7992199" y="2990335"/>
            <a:ext cx="39103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ICJ Advisory Opinion 2025 </a:t>
            </a:r>
          </a:p>
          <a:p>
            <a:r>
              <a:rPr lang="en-GB" i="1" dirty="0"/>
              <a:t>Obligations of States in Respect of Climate Change</a:t>
            </a:r>
            <a:endParaRPr lang="it-CH" dirty="0"/>
          </a:p>
          <a:p>
            <a:endParaRPr lang="de-CH" dirty="0"/>
          </a:p>
          <a:p>
            <a:r>
              <a:rPr lang="de-CH" dirty="0" err="1"/>
              <a:t>ECtHR</a:t>
            </a:r>
            <a:r>
              <a:rPr lang="de-CH" dirty="0"/>
              <a:t> </a:t>
            </a:r>
            <a:r>
              <a:rPr lang="de-CH" i="1" dirty="0" err="1"/>
              <a:t>KlimaSeniorinnen</a:t>
            </a:r>
            <a:r>
              <a:rPr lang="de-CH" i="1" dirty="0"/>
              <a:t> v </a:t>
            </a:r>
            <a:r>
              <a:rPr lang="de-CH" i="1" dirty="0" err="1"/>
              <a:t>Switzerland</a:t>
            </a:r>
            <a:r>
              <a:rPr lang="de-CH" dirty="0"/>
              <a:t> </a:t>
            </a:r>
            <a:r>
              <a:rPr lang="de-CH" dirty="0" err="1"/>
              <a:t>case</a:t>
            </a:r>
            <a:r>
              <a:rPr lang="it-CH" dirty="0"/>
              <a:t> </a:t>
            </a:r>
          </a:p>
        </p:txBody>
      </p:sp>
      <p:sp>
        <p:nvSpPr>
          <p:cNvPr id="17" name="Freccia destra 16">
            <a:extLst>
              <a:ext uri="{FF2B5EF4-FFF2-40B4-BE49-F238E27FC236}">
                <a16:creationId xmlns:a16="http://schemas.microsoft.com/office/drawing/2014/main" id="{103AAC17-5D7A-94BC-40EC-D72146E73E31}"/>
              </a:ext>
            </a:extLst>
          </p:cNvPr>
          <p:cNvSpPr/>
          <p:nvPr/>
        </p:nvSpPr>
        <p:spPr>
          <a:xfrm>
            <a:off x="1946366" y="5512526"/>
            <a:ext cx="8177348" cy="10319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/>
              <a:t>From this framework, we derive…</a:t>
            </a:r>
          </a:p>
        </p:txBody>
      </p:sp>
    </p:spTree>
    <p:extLst>
      <p:ext uri="{BB962C8B-B14F-4D97-AF65-F5344CB8AC3E}">
        <p14:creationId xmlns:p14="http://schemas.microsoft.com/office/powerpoint/2010/main" val="235226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F4D28-4AB6-1468-B12D-B261AED3F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D85D8F2-496A-CB60-CE14-B3BF84FDF9F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C00F89D-CA29-651A-E7CE-E44045575E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DCA0018B-AA61-E264-3DAB-A71BD08ACC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863481"/>
              </p:ext>
            </p:extLst>
          </p:nvPr>
        </p:nvGraphicFramePr>
        <p:xfrm>
          <a:off x="2479131" y="2324519"/>
          <a:ext cx="7233738" cy="4167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6E20C8B1-3A17-5E79-30C4-6E05D95C6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242" y="189482"/>
            <a:ext cx="8481327" cy="421740"/>
          </a:xfrm>
        </p:spPr>
        <p:txBody>
          <a:bodyPr vert="horz" rIns="91440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Global dimension – SAF Policies</a:t>
            </a:r>
            <a:endParaRPr lang="de-CH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llout con freccia in giù 10">
            <a:extLst>
              <a:ext uri="{FF2B5EF4-FFF2-40B4-BE49-F238E27FC236}">
                <a16:creationId xmlns:a16="http://schemas.microsoft.com/office/drawing/2014/main" id="{E81FA4B7-53D1-2C31-13F2-ADB6CD2387E1}"/>
              </a:ext>
            </a:extLst>
          </p:cNvPr>
          <p:cNvSpPr/>
          <p:nvPr/>
        </p:nvSpPr>
        <p:spPr>
          <a:xfrm>
            <a:off x="1479368" y="1136467"/>
            <a:ext cx="9233263" cy="932294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dirty="0"/>
              <a:t>Cross-cutting principles  relevant to all SAF policies</a:t>
            </a:r>
          </a:p>
        </p:txBody>
      </p:sp>
    </p:spTree>
    <p:extLst>
      <p:ext uri="{BB962C8B-B14F-4D97-AF65-F5344CB8AC3E}">
        <p14:creationId xmlns:p14="http://schemas.microsoft.com/office/powerpoint/2010/main" val="318649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E628B-40CF-A19E-BAAF-5B5B3BECB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64CAC22B-6801-824C-2E10-F82E8D707E8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95" imgH="396" progId="TCLayout.ActiveDocument.1">
                  <p:embed/>
                </p:oleObj>
              </mc:Choice>
              <mc:Fallback>
                <p:oleObj name="think-cell Folie" r:id="rId3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C00F89D-CA29-651A-E7CE-E44045575E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00B844E7-5286-2F07-C281-AA2AB72C9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242" y="189482"/>
            <a:ext cx="9351272" cy="421740"/>
          </a:xfrm>
        </p:spPr>
        <p:txBody>
          <a:bodyPr vert="horz" rIns="91440"/>
          <a:lstStyle/>
          <a:p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SAF Policies and international law: blending mandates</a:t>
            </a:r>
            <a:endParaRPr lang="de-CH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673C339F-7CB5-3F96-E141-71520440F92B}"/>
              </a:ext>
            </a:extLst>
          </p:cNvPr>
          <p:cNvSpPr/>
          <p:nvPr/>
        </p:nvSpPr>
        <p:spPr>
          <a:xfrm>
            <a:off x="401183" y="2874009"/>
            <a:ext cx="2525486" cy="171268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b="1" dirty="0">
                <a:solidFill>
                  <a:schemeClr val="tx1"/>
                </a:solidFill>
              </a:rPr>
              <a:t>SAF Blending mandates; Sustainability requirements.</a:t>
            </a:r>
          </a:p>
        </p:txBody>
      </p:sp>
      <p:graphicFrame>
        <p:nvGraphicFramePr>
          <p:cNvPr id="28" name="Diagramma 27">
            <a:extLst>
              <a:ext uri="{FF2B5EF4-FFF2-40B4-BE49-F238E27FC236}">
                <a16:creationId xmlns:a16="http://schemas.microsoft.com/office/drawing/2014/main" id="{FF9B73D0-3DF0-3B8D-CC99-09D496660B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74305"/>
              </p:ext>
            </p:extLst>
          </p:nvPr>
        </p:nvGraphicFramePr>
        <p:xfrm>
          <a:off x="3677846" y="2978361"/>
          <a:ext cx="4322819" cy="3557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8" name="Diagramma 37">
            <a:extLst>
              <a:ext uri="{FF2B5EF4-FFF2-40B4-BE49-F238E27FC236}">
                <a16:creationId xmlns:a16="http://schemas.microsoft.com/office/drawing/2014/main" id="{FF7A8E06-6C6A-89A2-D770-9017013157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8578280"/>
              </p:ext>
            </p:extLst>
          </p:nvPr>
        </p:nvGraphicFramePr>
        <p:xfrm>
          <a:off x="3677847" y="901337"/>
          <a:ext cx="3850437" cy="1988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2DA6176-34B1-A4CD-0374-B2CA93A97D65}"/>
              </a:ext>
            </a:extLst>
          </p:cNvPr>
          <p:cNvSpPr txBox="1"/>
          <p:nvPr/>
        </p:nvSpPr>
        <p:spPr>
          <a:xfrm>
            <a:off x="9265331" y="1239263"/>
            <a:ext cx="1836920" cy="187743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it-CH" sz="1400" b="1" dirty="0"/>
              <a:t>For operators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/>
              <a:t>Compliance costs vary depending on route(s) covered.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/>
              <a:t>SAF claims to be attributed to one specific scheme</a:t>
            </a:r>
            <a:r>
              <a:rPr lang="it-CH" dirty="0"/>
              <a:t>.</a:t>
            </a:r>
          </a:p>
        </p:txBody>
      </p:sp>
      <p:cxnSp>
        <p:nvCxnSpPr>
          <p:cNvPr id="12" name="Connettore diritto a freccia 11">
            <a:extLst>
              <a:ext uri="{FF2B5EF4-FFF2-40B4-BE49-F238E27FC236}">
                <a16:creationId xmlns:a16="http://schemas.microsoft.com/office/drawing/2014/main" id="{B2C957EA-5252-FE14-4DF2-0571BD715166}"/>
              </a:ext>
            </a:extLst>
          </p:cNvPr>
          <p:cNvCxnSpPr>
            <a:cxnSpLocks/>
            <a:stCxn id="38" idx="3"/>
            <a:endCxn id="10" idx="1"/>
          </p:cNvCxnSpPr>
          <p:nvPr/>
        </p:nvCxnSpPr>
        <p:spPr>
          <a:xfrm>
            <a:off x="7528284" y="1895535"/>
            <a:ext cx="1737047" cy="2824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a freccia 12">
            <a:extLst>
              <a:ext uri="{FF2B5EF4-FFF2-40B4-BE49-F238E27FC236}">
                <a16:creationId xmlns:a16="http://schemas.microsoft.com/office/drawing/2014/main" id="{C4998B75-C687-2880-504A-32E3DF8735BA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8000665" y="2177982"/>
            <a:ext cx="1264666" cy="10273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D4BF521-4E02-FEF1-C09A-7A3BB5AA24A7}"/>
              </a:ext>
            </a:extLst>
          </p:cNvPr>
          <p:cNvSpPr txBox="1"/>
          <p:nvPr/>
        </p:nvSpPr>
        <p:spPr>
          <a:xfrm>
            <a:off x="8671490" y="3465485"/>
            <a:ext cx="3275888" cy="28931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CH" sz="1400" b="1" dirty="0" err="1"/>
              <a:t>Current</a:t>
            </a:r>
            <a:r>
              <a:rPr lang="fr-CH" sz="1400" b="1" dirty="0"/>
              <a:t> </a:t>
            </a:r>
            <a:r>
              <a:rPr lang="fr-CH" sz="1400" b="1" dirty="0" err="1"/>
              <a:t>Swiss</a:t>
            </a:r>
            <a:r>
              <a:rPr lang="fr-CH" sz="1400" b="1" dirty="0"/>
              <a:t> </a:t>
            </a:r>
            <a:r>
              <a:rPr lang="fr-CH" sz="1400" b="1" dirty="0" err="1"/>
              <a:t>framework</a:t>
            </a:r>
            <a:r>
              <a:rPr lang="fr-CH" sz="1400" b="1" dirty="0"/>
              <a:t> </a:t>
            </a:r>
            <a:r>
              <a:rPr lang="fr-CH" sz="1400" b="1" dirty="0" err="1"/>
              <a:t>likely</a:t>
            </a:r>
            <a:r>
              <a:rPr lang="fr-CH" sz="1400" b="1" dirty="0"/>
              <a:t> compliant </a:t>
            </a:r>
            <a:r>
              <a:rPr lang="fr-CH" sz="1400" b="1" dirty="0" err="1"/>
              <a:t>with</a:t>
            </a:r>
            <a:r>
              <a:rPr lang="fr-CH" sz="1400" b="1" dirty="0"/>
              <a:t> </a:t>
            </a:r>
            <a:r>
              <a:rPr lang="fr-CH" sz="1400" b="1" dirty="0" err="1"/>
              <a:t>this</a:t>
            </a:r>
            <a:r>
              <a:rPr lang="fr-CH" sz="1400" b="1" dirty="0"/>
              <a:t> </a:t>
            </a:r>
            <a:r>
              <a:rPr lang="fr-CH" sz="1400" b="1" dirty="0" err="1"/>
              <a:t>framework</a:t>
            </a:r>
            <a:r>
              <a:rPr lang="fr-CH" sz="14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400" dirty="0"/>
              <a:t>GHG </a:t>
            </a:r>
            <a:r>
              <a:rPr lang="fr-CH" sz="1400" dirty="0" err="1"/>
              <a:t>emission</a:t>
            </a:r>
            <a:r>
              <a:rPr lang="fr-CH" sz="1400" dirty="0"/>
              <a:t> </a:t>
            </a:r>
            <a:r>
              <a:rPr lang="fr-CH" sz="1400" dirty="0" err="1"/>
              <a:t>reduction</a:t>
            </a:r>
            <a:r>
              <a:rPr lang="fr-CH" sz="1400" dirty="0"/>
              <a:t> objective;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400" dirty="0"/>
              <a:t>Extraterritorial </a:t>
            </a:r>
            <a:r>
              <a:rPr lang="fr-CH" sz="1400" dirty="0" err="1"/>
              <a:t>reach</a:t>
            </a:r>
            <a:r>
              <a:rPr lang="fr-CH" sz="1400" dirty="0"/>
              <a:t> </a:t>
            </a:r>
            <a:r>
              <a:rPr lang="fr-CH" sz="1400" dirty="0" err="1"/>
              <a:t>grounded</a:t>
            </a:r>
            <a:r>
              <a:rPr lang="fr-CH" sz="1400" dirty="0"/>
              <a:t> on the </a:t>
            </a:r>
            <a:r>
              <a:rPr lang="fr-CH" sz="1400" dirty="0" err="1"/>
              <a:t>need</a:t>
            </a:r>
            <a:r>
              <a:rPr lang="fr-CH" sz="1400" dirty="0"/>
              <a:t> to </a:t>
            </a:r>
            <a:r>
              <a:rPr lang="fr-CH" sz="1400" dirty="0" err="1"/>
              <a:t>target</a:t>
            </a:r>
            <a:r>
              <a:rPr lang="fr-CH" sz="1400" dirty="0"/>
              <a:t> adverse </a:t>
            </a:r>
            <a:r>
              <a:rPr lang="fr-CH" sz="1400" dirty="0" err="1"/>
              <a:t>effects</a:t>
            </a:r>
            <a:r>
              <a:rPr lang="fr-CH" sz="1400" dirty="0"/>
              <a:t> </a:t>
            </a:r>
            <a:r>
              <a:rPr lang="fr-CH" sz="1400" dirty="0" err="1"/>
              <a:t>linked</a:t>
            </a:r>
            <a:r>
              <a:rPr lang="fr-CH" sz="1400" dirty="0"/>
              <a:t> to </a:t>
            </a:r>
            <a:r>
              <a:rPr lang="fr-CH" sz="1400" dirty="0" err="1"/>
              <a:t>Swiss</a:t>
            </a:r>
            <a:r>
              <a:rPr lang="fr-CH" sz="1400" dirty="0"/>
              <a:t> </a:t>
            </a:r>
            <a:r>
              <a:rPr lang="fr-CH" sz="1400" dirty="0" err="1"/>
              <a:t>consumption</a:t>
            </a:r>
            <a:r>
              <a:rPr lang="fr-CH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400" dirty="0"/>
              <a:t>Objective </a:t>
            </a:r>
            <a:r>
              <a:rPr lang="fr-CH" sz="1400" dirty="0" err="1"/>
              <a:t>undermined</a:t>
            </a:r>
            <a:r>
              <a:rPr lang="fr-CH" sz="1400" dirty="0"/>
              <a:t> </a:t>
            </a:r>
            <a:r>
              <a:rPr lang="fr-CH" sz="1400" dirty="0" err="1"/>
              <a:t>unless</a:t>
            </a:r>
            <a:r>
              <a:rPr lang="fr-CH" sz="1400" dirty="0"/>
              <a:t> </a:t>
            </a:r>
            <a:r>
              <a:rPr lang="fr-CH" sz="1400" dirty="0" err="1"/>
              <a:t>both</a:t>
            </a:r>
            <a:r>
              <a:rPr lang="fr-CH" sz="1400" dirty="0"/>
              <a:t> national and </a:t>
            </a:r>
            <a:r>
              <a:rPr lang="fr-CH" sz="1400" dirty="0" err="1"/>
              <a:t>foreign</a:t>
            </a:r>
            <a:r>
              <a:rPr lang="fr-CH" sz="1400" dirty="0"/>
              <a:t> </a:t>
            </a:r>
            <a:r>
              <a:rPr lang="fr-CH" sz="1400" dirty="0" err="1"/>
              <a:t>SAFs</a:t>
            </a:r>
            <a:r>
              <a:rPr lang="fr-CH" sz="1400" dirty="0"/>
              <a:t> </a:t>
            </a:r>
            <a:r>
              <a:rPr lang="fr-CH" sz="1400" dirty="0" err="1"/>
              <a:t>targeted</a:t>
            </a:r>
            <a:endParaRPr lang="fr-CH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400" dirty="0" err="1"/>
              <a:t>Interoperability</a:t>
            </a:r>
            <a:r>
              <a:rPr lang="fr-CH" sz="1400" dirty="0"/>
              <a:t> </a:t>
            </a:r>
            <a:r>
              <a:rPr lang="fr-CH" sz="1400" dirty="0" err="1"/>
              <a:t>with</a:t>
            </a:r>
            <a:r>
              <a:rPr lang="fr-CH" sz="1400" dirty="0"/>
              <a:t> EU </a:t>
            </a:r>
            <a:r>
              <a:rPr lang="fr-CH" sz="1400" dirty="0" err="1"/>
              <a:t>facilitates</a:t>
            </a:r>
            <a:r>
              <a:rPr lang="fr-CH" sz="1400" dirty="0"/>
              <a:t> imports.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err="1">
                <a:sym typeface="Wingdings" pitchFamily="2" charset="2"/>
              </a:rPr>
              <a:t>Flexibility</a:t>
            </a:r>
            <a:r>
              <a:rPr lang="it-IT" sz="1400" dirty="0">
                <a:sym typeface="Wingdings" pitchFamily="2" charset="2"/>
              </a:rPr>
              <a:t>; account for comparable situations </a:t>
            </a:r>
            <a:r>
              <a:rPr lang="it-IT" sz="1400" dirty="0" err="1">
                <a:sym typeface="Wingdings" pitchFamily="2" charset="2"/>
              </a:rPr>
              <a:t>across</a:t>
            </a:r>
            <a:r>
              <a:rPr lang="it-IT" sz="1400" dirty="0">
                <a:sym typeface="Wingdings" pitchFamily="2" charset="2"/>
              </a:rPr>
              <a:t> </a:t>
            </a:r>
            <a:r>
              <a:rPr lang="it-IT" sz="1400" dirty="0" err="1">
                <a:sym typeface="Wingdings" pitchFamily="2" charset="2"/>
              </a:rPr>
              <a:t>different</a:t>
            </a:r>
            <a:r>
              <a:rPr lang="it-IT" sz="1400" dirty="0">
                <a:sym typeface="Wingdings" pitchFamily="2" charset="2"/>
              </a:rPr>
              <a:t> SAF-</a:t>
            </a:r>
            <a:r>
              <a:rPr lang="it-IT" sz="1400" dirty="0" err="1">
                <a:sym typeface="Wingdings" pitchFamily="2" charset="2"/>
              </a:rPr>
              <a:t>producing</a:t>
            </a:r>
            <a:r>
              <a:rPr lang="it-IT" sz="1400" dirty="0">
                <a:sym typeface="Wingdings" pitchFamily="2" charset="2"/>
              </a:rPr>
              <a:t> trading partners.</a:t>
            </a:r>
            <a:endParaRPr lang="it-IT" sz="1400" dirty="0"/>
          </a:p>
        </p:txBody>
      </p:sp>
      <p:cxnSp>
        <p:nvCxnSpPr>
          <p:cNvPr id="25" name="Connettore diritto a freccia 24">
            <a:extLst>
              <a:ext uri="{FF2B5EF4-FFF2-40B4-BE49-F238E27FC236}">
                <a16:creationId xmlns:a16="http://schemas.microsoft.com/office/drawing/2014/main" id="{025D6135-312E-726B-E9B0-02F5685E69F3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8000665" y="4912035"/>
            <a:ext cx="670825" cy="8133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Parentesi graffa aperta 36">
            <a:extLst>
              <a:ext uri="{FF2B5EF4-FFF2-40B4-BE49-F238E27FC236}">
                <a16:creationId xmlns:a16="http://schemas.microsoft.com/office/drawing/2014/main" id="{04BE8074-F103-7AF0-39F0-08A3E2083BC9}"/>
              </a:ext>
            </a:extLst>
          </p:cNvPr>
          <p:cNvSpPr/>
          <p:nvPr/>
        </p:nvSpPr>
        <p:spPr>
          <a:xfrm>
            <a:off x="3183467" y="901337"/>
            <a:ext cx="186266" cy="563493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40908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F04CB-27C0-E20A-1236-3668B7358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5219D2-AAA2-B9C6-2B2E-550E4461E70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95" imgH="396" progId="TCLayout.ActiveDocument.1">
                  <p:embed/>
                </p:oleObj>
              </mc:Choice>
              <mc:Fallback>
                <p:oleObj name="think-cell Folie" r:id="rId3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4CAC22B-6801-824C-2E10-F82E8D707E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111F972-661A-8A78-5E85-58EC39ED9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242" y="189482"/>
            <a:ext cx="9351272" cy="421740"/>
          </a:xfrm>
        </p:spPr>
        <p:txBody>
          <a:bodyPr vert="horz" rIns="91440"/>
          <a:lstStyle/>
          <a:p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SAF Policies and international law: SAF allowances</a:t>
            </a:r>
            <a:endParaRPr lang="de-CH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65196271-C136-C853-AF49-FFA48A2667B0}"/>
              </a:ext>
            </a:extLst>
          </p:cNvPr>
          <p:cNvSpPr/>
          <p:nvPr/>
        </p:nvSpPr>
        <p:spPr>
          <a:xfrm>
            <a:off x="341999" y="2877456"/>
            <a:ext cx="2525486" cy="171268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b="1" dirty="0">
                <a:solidFill>
                  <a:schemeClr val="tx1"/>
                </a:solidFill>
              </a:rPr>
              <a:t>ETS SAF</a:t>
            </a:r>
          </a:p>
          <a:p>
            <a:pPr algn="ctr"/>
            <a:r>
              <a:rPr lang="it-CH" b="1" dirty="0">
                <a:solidFill>
                  <a:schemeClr val="tx1"/>
                </a:solidFill>
              </a:rPr>
              <a:t>allowances</a:t>
            </a:r>
          </a:p>
        </p:txBody>
      </p:sp>
      <p:graphicFrame>
        <p:nvGraphicFramePr>
          <p:cNvPr id="28" name="Diagramma 27">
            <a:extLst>
              <a:ext uri="{FF2B5EF4-FFF2-40B4-BE49-F238E27FC236}">
                <a16:creationId xmlns:a16="http://schemas.microsoft.com/office/drawing/2014/main" id="{8EC78243-F738-EEC0-904B-A2E2557B98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4743"/>
              </p:ext>
            </p:extLst>
          </p:nvPr>
        </p:nvGraphicFramePr>
        <p:xfrm>
          <a:off x="3703460" y="3653024"/>
          <a:ext cx="3850436" cy="2869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8" name="Diagramma 37">
            <a:extLst>
              <a:ext uri="{FF2B5EF4-FFF2-40B4-BE49-F238E27FC236}">
                <a16:creationId xmlns:a16="http://schemas.microsoft.com/office/drawing/2014/main" id="{C617C175-BC14-F3C9-E439-EDCBCBDCC7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4086277"/>
              </p:ext>
            </p:extLst>
          </p:nvPr>
        </p:nvGraphicFramePr>
        <p:xfrm>
          <a:off x="3591732" y="942037"/>
          <a:ext cx="3850436" cy="218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9" name="Freccia destra 38">
            <a:extLst>
              <a:ext uri="{FF2B5EF4-FFF2-40B4-BE49-F238E27FC236}">
                <a16:creationId xmlns:a16="http://schemas.microsoft.com/office/drawing/2014/main" id="{2549C171-1A1A-2C71-17DB-818D3DF3CD29}"/>
              </a:ext>
            </a:extLst>
          </p:cNvPr>
          <p:cNvSpPr/>
          <p:nvPr/>
        </p:nvSpPr>
        <p:spPr>
          <a:xfrm>
            <a:off x="7686008" y="3124200"/>
            <a:ext cx="944880" cy="6096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26373D5B-D024-096B-961F-7202E0C12858}"/>
              </a:ext>
            </a:extLst>
          </p:cNvPr>
          <p:cNvSpPr txBox="1"/>
          <p:nvPr/>
        </p:nvSpPr>
        <p:spPr>
          <a:xfrm>
            <a:off x="8763000" y="1942074"/>
            <a:ext cx="31851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b="1" dirty="0"/>
              <a:t>For operators</a:t>
            </a:r>
            <a:r>
              <a:rPr lang="it-CH" dirty="0"/>
              <a:t>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dirty="0"/>
              <a:t>Trade-offs between different schemes.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  <a:p>
            <a:r>
              <a:rPr lang="it-CH" b="1" dirty="0"/>
              <a:t>For policy makers</a:t>
            </a:r>
            <a:r>
              <a:rPr lang="it-CH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dirty="0"/>
              <a:t>SAF support </a:t>
            </a:r>
            <a:r>
              <a:rPr lang="fr-CH" dirty="0" err="1"/>
              <a:t>measures</a:t>
            </a:r>
            <a:r>
              <a:rPr lang="fr-CH" dirty="0"/>
              <a:t>, </a:t>
            </a:r>
            <a:r>
              <a:rPr lang="fr-CH" dirty="0" err="1"/>
              <a:t>such</a:t>
            </a:r>
            <a:r>
              <a:rPr lang="fr-CH" dirty="0"/>
              <a:t> as </a:t>
            </a:r>
            <a:r>
              <a:rPr lang="fr-CH" dirty="0" err="1"/>
              <a:t>Contracts</a:t>
            </a:r>
            <a:r>
              <a:rPr lang="fr-CH" dirty="0"/>
              <a:t> for </a:t>
            </a:r>
            <a:r>
              <a:rPr lang="fr-CH" dirty="0" err="1"/>
              <a:t>Difference</a:t>
            </a:r>
            <a:r>
              <a:rPr lang="fr-CH" dirty="0"/>
              <a:t>, to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designed</a:t>
            </a:r>
            <a:r>
              <a:rPr lang="fr-CH" dirty="0"/>
              <a:t> in accordance </a:t>
            </a:r>
            <a:r>
              <a:rPr lang="fr-CH" dirty="0" err="1"/>
              <a:t>with</a:t>
            </a:r>
            <a:r>
              <a:rPr lang="fr-CH" dirty="0"/>
              <a:t> ASCM </a:t>
            </a:r>
            <a:r>
              <a:rPr lang="fr-CH" dirty="0" err="1"/>
              <a:t>rules</a:t>
            </a:r>
            <a:r>
              <a:rPr lang="fr-CH" dirty="0"/>
              <a:t> to </a:t>
            </a:r>
            <a:r>
              <a:rPr lang="fr-CH" dirty="0" err="1"/>
              <a:t>avoid</a:t>
            </a:r>
            <a:r>
              <a:rPr lang="fr-CH" dirty="0"/>
              <a:t> </a:t>
            </a:r>
            <a:r>
              <a:rPr lang="fr-CH" dirty="0" err="1"/>
              <a:t>scrutiny</a:t>
            </a:r>
            <a:r>
              <a:rPr lang="fr-CH" dirty="0"/>
              <a:t> </a:t>
            </a:r>
            <a:r>
              <a:rPr lang="fr-CH" dirty="0" err="1"/>
              <a:t>from</a:t>
            </a:r>
            <a:r>
              <a:rPr lang="fr-CH" dirty="0"/>
              <a:t> trading </a:t>
            </a:r>
            <a:r>
              <a:rPr lang="fr-CH" dirty="0" err="1"/>
              <a:t>partners</a:t>
            </a:r>
            <a:r>
              <a:rPr lang="fr-CH" dirty="0"/>
              <a:t>. </a:t>
            </a:r>
            <a:r>
              <a:rPr lang="fr-CH" dirty="0">
                <a:sym typeface="Wingdings" pitchFamily="2" charset="2"/>
              </a:rPr>
              <a:t> e.g., </a:t>
            </a:r>
            <a:r>
              <a:rPr lang="fr-CH" dirty="0" err="1">
                <a:sym typeface="Wingdings" pitchFamily="2" charset="2"/>
              </a:rPr>
              <a:t>auctioning-based</a:t>
            </a:r>
            <a:r>
              <a:rPr lang="fr-CH" dirty="0">
                <a:sym typeface="Wingdings" pitchFamily="2" charset="2"/>
              </a:rPr>
              <a:t>; non-discrimination. </a:t>
            </a:r>
            <a:endParaRPr lang="fr-CH" b="1" u="sng" dirty="0"/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2F832875-C577-1953-CFB0-B2792EE0F8B6}"/>
              </a:ext>
            </a:extLst>
          </p:cNvPr>
          <p:cNvSpPr txBox="1"/>
          <p:nvPr/>
        </p:nvSpPr>
        <p:spPr>
          <a:xfrm>
            <a:off x="9666514" y="1222607"/>
            <a:ext cx="1439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b="1" u="sng" dirty="0"/>
              <a:t>Key insights</a:t>
            </a:r>
          </a:p>
        </p:txBody>
      </p:sp>
      <p:sp>
        <p:nvSpPr>
          <p:cNvPr id="2" name="Parentesi graffa aperta 1">
            <a:extLst>
              <a:ext uri="{FF2B5EF4-FFF2-40B4-BE49-F238E27FC236}">
                <a16:creationId xmlns:a16="http://schemas.microsoft.com/office/drawing/2014/main" id="{E51DB640-E982-8FFC-3B15-A5898E3ABB8B}"/>
              </a:ext>
            </a:extLst>
          </p:cNvPr>
          <p:cNvSpPr/>
          <p:nvPr/>
        </p:nvSpPr>
        <p:spPr>
          <a:xfrm>
            <a:off x="3283546" y="942037"/>
            <a:ext cx="186266" cy="563493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25514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000BD-6B38-493C-041C-1E77CF3CF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9CFA86F8-8AFB-BED5-C4D7-57D76D0421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95" imgH="396" progId="TCLayout.ActiveDocument.1">
                  <p:embed/>
                </p:oleObj>
              </mc:Choice>
              <mc:Fallback>
                <p:oleObj name="think-cell Folie" r:id="rId3" imgW="395" imgH="39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5219D2-AAA2-B9C6-2B2E-550E4461E7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6351618-0714-7D7A-A4DF-6C78BC8F8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842" y="206873"/>
            <a:ext cx="11358598" cy="710042"/>
          </a:xfrm>
        </p:spPr>
        <p:txBody>
          <a:bodyPr vert="horz" rIns="91440"/>
          <a:lstStyle/>
          <a:p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SAF Policies and international law: other relevant instruments</a:t>
            </a:r>
            <a:endParaRPr lang="de-CH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840A8D34-7883-F3B9-000E-6DFBD8E7F3BA}"/>
              </a:ext>
            </a:extLst>
          </p:cNvPr>
          <p:cNvSpPr/>
          <p:nvPr/>
        </p:nvSpPr>
        <p:spPr>
          <a:xfrm>
            <a:off x="1564348" y="1024259"/>
            <a:ext cx="2971942" cy="804541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sz="2000" b="1" dirty="0">
                <a:solidFill>
                  <a:schemeClr val="tx1"/>
                </a:solidFill>
              </a:rPr>
              <a:t>Taxation</a:t>
            </a:r>
          </a:p>
          <a:p>
            <a:pPr algn="ctr"/>
            <a:r>
              <a:rPr lang="it-CH" sz="2000" b="1" dirty="0">
                <a:solidFill>
                  <a:schemeClr val="tx1"/>
                </a:solidFill>
              </a:rPr>
              <a:t>of fossil kerosene</a:t>
            </a:r>
            <a:endParaRPr lang="it-CH" b="1" dirty="0">
              <a:solidFill>
                <a:schemeClr val="tx1"/>
              </a:solidFill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59AD7111-1309-2521-2A49-D243424C6AA6}"/>
              </a:ext>
            </a:extLst>
          </p:cNvPr>
          <p:cNvSpPr/>
          <p:nvPr/>
        </p:nvSpPr>
        <p:spPr>
          <a:xfrm>
            <a:off x="7126439" y="973804"/>
            <a:ext cx="3368916" cy="905449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CH" b="1" dirty="0">
                <a:solidFill>
                  <a:schemeClr val="tx1"/>
                </a:solidFill>
              </a:rPr>
              <a:t>Bilateral </a:t>
            </a:r>
            <a:r>
              <a:rPr lang="it-CH" sz="2000" b="1" dirty="0">
                <a:solidFill>
                  <a:schemeClr val="tx1"/>
                </a:solidFill>
              </a:rPr>
              <a:t>Investment</a:t>
            </a:r>
            <a:r>
              <a:rPr lang="it-CH" b="1" dirty="0">
                <a:solidFill>
                  <a:schemeClr val="tx1"/>
                </a:solidFill>
              </a:rPr>
              <a:t> Treaties</a:t>
            </a: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8A1D9A7D-73F9-C68B-2296-8E0C3DEB9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3075058"/>
              </p:ext>
            </p:extLst>
          </p:nvPr>
        </p:nvGraphicFramePr>
        <p:xfrm>
          <a:off x="299993" y="2063836"/>
          <a:ext cx="5500651" cy="3520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Diagramma 7">
            <a:extLst>
              <a:ext uri="{FF2B5EF4-FFF2-40B4-BE49-F238E27FC236}">
                <a16:creationId xmlns:a16="http://schemas.microsoft.com/office/drawing/2014/main" id="{BCCFCCCB-10D8-E788-CAFE-29C8EA30C7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4424294"/>
              </p:ext>
            </p:extLst>
          </p:nvPr>
        </p:nvGraphicFramePr>
        <p:xfrm>
          <a:off x="6096000" y="2063836"/>
          <a:ext cx="5669280" cy="4532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24638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567AA4F-9BC9-582F-9900-8911289E0A9C}"/>
              </a:ext>
            </a:extLst>
          </p:cNvPr>
          <p:cNvSpPr txBox="1">
            <a:spLocks/>
          </p:cNvSpPr>
          <p:nvPr/>
        </p:nvSpPr>
        <p:spPr>
          <a:xfrm>
            <a:off x="408707" y="1153571"/>
            <a:ext cx="3200400" cy="44611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Conclusions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075386B-FCE3-1C14-3241-26456FC25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681897" indent="-342900">
              <a:buFont typeface="+mj-lt"/>
              <a:buAutoNum type="arabicPeriod"/>
            </a:pPr>
            <a:r>
              <a:rPr lang="en-US" sz="1600" b="1" dirty="0"/>
              <a:t>An enabling environment for SAF development</a:t>
            </a:r>
            <a:r>
              <a:rPr lang="en-US" sz="1600" dirty="0"/>
              <a:t>: International law imposes real but manageable constraints (design and implementation of SAF policies) and offers more policy space that it is commonly assumed.</a:t>
            </a:r>
          </a:p>
          <a:p>
            <a:pPr marL="681897" indent="-342900">
              <a:buFont typeface="+mj-lt"/>
              <a:buAutoNum type="arabicPeriod"/>
            </a:pPr>
            <a:r>
              <a:rPr lang="en-US" sz="1600" b="1" dirty="0"/>
              <a:t>Reforming existing regulatory frameworks that do not reflect SAF policy priorities (such as BITs) and navigate multi-level legal obligations in the design and implementation of new instruments/legal frameworks.</a:t>
            </a:r>
          </a:p>
          <a:p>
            <a:pPr marL="681897" indent="-342900">
              <a:buFont typeface="+mj-lt"/>
              <a:buAutoNum type="arabicPeriod"/>
            </a:pPr>
            <a:r>
              <a:rPr lang="en-US" sz="1600" b="1" dirty="0"/>
              <a:t>Risks and opportunities: </a:t>
            </a:r>
            <a:r>
              <a:rPr lang="en-US" sz="1600" dirty="0"/>
              <a:t>A less ambitious design (e.g. weaker sustainability criteria or blending mandates) breaches non-regression and invites investor challenge. Flexible instruments, such as CfDs, are preferable. </a:t>
            </a:r>
          </a:p>
          <a:p>
            <a:pPr marL="681897" indent="-342900">
              <a:buFont typeface="+mj-lt"/>
              <a:buAutoNum type="arabicPeriod"/>
            </a:pPr>
            <a:r>
              <a:rPr lang="en-US" sz="1600" b="1" dirty="0"/>
              <a:t>Main takeaways for Switzerland</a:t>
            </a:r>
            <a:r>
              <a:rPr lang="en-US" sz="1600" dirty="0"/>
              <a:t>: </a:t>
            </a:r>
          </a:p>
          <a:p>
            <a:pPr marL="1179285" lvl="1" indent="-342900"/>
            <a:r>
              <a:rPr lang="en-US" sz="1600" b="1" dirty="0"/>
              <a:t>Global dimension</a:t>
            </a:r>
            <a:r>
              <a:rPr lang="en-US" sz="1600" dirty="0"/>
              <a:t>: Switzerland's action should be guided by the cross-cutting principles of international environmental and human rights law, along with international trade rules as they apply to SAF policy. </a:t>
            </a:r>
          </a:p>
          <a:p>
            <a:pPr marL="1179285" lvl="1" indent="-342900"/>
            <a:r>
              <a:rPr lang="en-US" sz="1600" b="1" dirty="0"/>
              <a:t>Regional dimension</a:t>
            </a:r>
            <a:r>
              <a:rPr lang="en-US" sz="1600" dirty="0"/>
              <a:t>: different possible strategies</a:t>
            </a:r>
          </a:p>
          <a:p>
            <a:pPr marL="1636474" lvl="2" indent="-342900"/>
            <a:r>
              <a:rPr lang="en-GB" sz="1400" b="1" dirty="0"/>
              <a:t>Full alignment with the EU framework </a:t>
            </a:r>
            <a:r>
              <a:rPr lang="en-GB" sz="1400" dirty="0">
                <a:sym typeface="Wingdings" pitchFamily="2" charset="2"/>
              </a:rPr>
              <a:t> greater integration of Switzerland into the EU SAF market.</a:t>
            </a:r>
          </a:p>
          <a:p>
            <a:pPr marL="1636474" lvl="2" indent="-342900"/>
            <a:r>
              <a:rPr lang="en-GB" sz="1400" b="1" dirty="0">
                <a:sym typeface="Wingdings" pitchFamily="2" charset="2"/>
              </a:rPr>
              <a:t>Maintain a distinct, comparatively less stringent framework </a:t>
            </a:r>
            <a:r>
              <a:rPr lang="en-GB" sz="1400" dirty="0">
                <a:sym typeface="Wingdings" pitchFamily="2" charset="2"/>
              </a:rPr>
              <a:t>than the EU  </a:t>
            </a:r>
            <a:r>
              <a:rPr lang="it-CH" sz="1400" dirty="0"/>
              <a:t> market-differentiation strategy, positioning itself as a complementary, cost-competitive destination for SAF imports 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8237127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2">
            <a:extLst>
              <a:ext uri="{FF2B5EF4-FFF2-40B4-BE49-F238E27FC236}">
                <a16:creationId xmlns:a16="http://schemas.microsoft.com/office/drawing/2014/main" id="{48F2B8C3-9409-0367-3E42-0D6E234B05CD}"/>
              </a:ext>
            </a:extLst>
          </p:cNvPr>
          <p:cNvSpPr txBox="1">
            <a:spLocks/>
          </p:cNvSpPr>
          <p:nvPr/>
        </p:nvSpPr>
        <p:spPr>
          <a:xfrm>
            <a:off x="646138" y="1500440"/>
            <a:ext cx="11270791" cy="4362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0397" indent="0">
              <a:buFont typeface="Arial" panose="020B0604020202020204" pitchFamily="34" charset="0"/>
              <a:buNone/>
            </a:pPr>
            <a:r>
              <a:rPr lang="en-US" sz="2400"/>
              <a:t>The research published in this presentation was carried out with the support of the Swiss Federal Office of Energy as part of</a:t>
            </a:r>
          </a:p>
          <a:p>
            <a:pPr marL="110397" indent="0">
              <a:buFont typeface="Arial" panose="020B0604020202020204" pitchFamily="34" charset="0"/>
              <a:buNone/>
            </a:pPr>
            <a:endParaRPr lang="en-US" sz="2400"/>
          </a:p>
          <a:p>
            <a:pPr marL="110397" indent="0">
              <a:buFont typeface="Arial" panose="020B0604020202020204" pitchFamily="34" charset="0"/>
              <a:buNone/>
            </a:pPr>
            <a:endParaRPr lang="en-US" sz="2400"/>
          </a:p>
          <a:p>
            <a:pPr marL="110397" indent="0">
              <a:buFont typeface="Arial" panose="020B0604020202020204" pitchFamily="34" charset="0"/>
              <a:buNone/>
            </a:pPr>
            <a:endParaRPr lang="en-US" sz="2400"/>
          </a:p>
          <a:p>
            <a:pPr marL="110397" indent="0">
              <a:buFont typeface="Arial" panose="020B0604020202020204" pitchFamily="34" charset="0"/>
              <a:buNone/>
            </a:pPr>
            <a:endParaRPr lang="en-US" sz="2400"/>
          </a:p>
          <a:p>
            <a:pPr marL="110397" indent="0">
              <a:buFont typeface="Arial" panose="020B0604020202020204" pitchFamily="34" charset="0"/>
              <a:buNone/>
            </a:pPr>
            <a:endParaRPr lang="en-US" sz="2400"/>
          </a:p>
          <a:p>
            <a:pPr marL="110397" indent="0">
              <a:buFont typeface="Arial" panose="020B0604020202020204" pitchFamily="34" charset="0"/>
              <a:buNone/>
            </a:pPr>
            <a:r>
              <a:rPr lang="en-US" sz="2400"/>
              <a:t>The authors bear sole responsibility for the conclusions and the results presented.</a:t>
            </a:r>
            <a:endParaRPr lang="de-DE" sz="2400"/>
          </a:p>
        </p:txBody>
      </p:sp>
      <p:pic>
        <p:nvPicPr>
          <p:cNvPr id="1040" name="Picture 16" descr="Casale • Together for a new planet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5" b="22761"/>
          <a:stretch/>
        </p:blipFill>
        <p:spPr bwMode="auto">
          <a:xfrm>
            <a:off x="10590612" y="5849432"/>
            <a:ext cx="1193409" cy="29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atei:Universität Basel 2018 logo.svg – Wikipedia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307" y="5764755"/>
            <a:ext cx="1411798" cy="46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ZHAW Zurich University of Applied Sciences Vector Logo | Free Download -  (.SVG + .PNG) format - SeekVectorLogo.Com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993" y="5906919"/>
            <a:ext cx="536295" cy="29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iversità della Svizzera Italiana (USI) - Board Foundation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366" y="5337082"/>
            <a:ext cx="839246" cy="47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atei:FHNW Logo 10mm.jpg – Wikipedia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603" y="5401114"/>
            <a:ext cx="1203308" cy="27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8"/>
          <a:srcRect t="29869" b="30263"/>
          <a:stretch/>
        </p:blipFill>
        <p:spPr>
          <a:xfrm>
            <a:off x="2437410" y="5361358"/>
            <a:ext cx="870284" cy="346969"/>
          </a:xfrm>
          <a:prstGeom prst="rect">
            <a:avLst/>
          </a:prstGeom>
        </p:spPr>
      </p:pic>
      <p:pic>
        <p:nvPicPr>
          <p:cNvPr id="1026" name="Picture 2" descr="Projects - PfC - Projekt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09" y="5395232"/>
            <a:ext cx="1316288" cy="38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39034" y="5457564"/>
            <a:ext cx="924585" cy="165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460862" y="8827176"/>
            <a:ext cx="175260" cy="5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58039" y="5910417"/>
            <a:ext cx="558352" cy="16249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0" y="3349153"/>
            <a:ext cx="1217656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reFuel.ch - Re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newable 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Fuel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and 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emicals for Switzerland</a:t>
            </a:r>
            <a:endParaRPr lang="en-US" sz="2400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spcBef>
                <a:spcPts val="600"/>
              </a:spcBef>
            </a:pPr>
            <a:r>
              <a:rPr lang="en-US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reFuel.ch is a consortium sponsored by the Swiss Federal Office of Energy‘s </a:t>
            </a:r>
            <a:endParaRPr lang="en-US"/>
          </a:p>
          <a:p>
            <a:pPr lvl="0" algn="ctr"/>
            <a:r>
              <a:rPr lang="en-US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SWEET programme and is hosted by Empa. </a:t>
            </a:r>
            <a:endParaRPr lang="en-US" b="0" i="0" u="none" strike="noStrike" cap="none" baseline="3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277517" y="2268380"/>
            <a:ext cx="2972203" cy="11572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Gerader Verbinder 3"/>
          <p:cNvCxnSpPr/>
          <p:nvPr/>
        </p:nvCxnSpPr>
        <p:spPr>
          <a:xfrm>
            <a:off x="1812019" y="10799135"/>
            <a:ext cx="727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/>
          <p:cNvCxnSpPr/>
          <p:nvPr/>
        </p:nvCxnSpPr>
        <p:spPr>
          <a:xfrm>
            <a:off x="1812019" y="10641340"/>
            <a:ext cx="7274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Datei:Logo of SUPSI Scuola universitaria professionale della Svizzera  italiana 01.png – Wikipedia"/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134" y="5740883"/>
            <a:ext cx="775569" cy="3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F98DEC0-821A-C6B1-0CF5-91101E29BB50}"/>
              </a:ext>
            </a:extLst>
          </p:cNvPr>
          <p:cNvSpPr txBox="1">
            <a:spLocks/>
          </p:cNvSpPr>
          <p:nvPr/>
        </p:nvSpPr>
        <p:spPr>
          <a:xfrm>
            <a:off x="454238" y="951277"/>
            <a:ext cx="8481327" cy="42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>
                <a:solidFill>
                  <a:srgbClr val="C00000"/>
                </a:solidFill>
                <a:latin typeface="+mn-lt"/>
              </a:rPr>
              <a:t>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13427106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98245E8C18B340BD88B3BA62049F28" ma:contentTypeVersion="13" ma:contentTypeDescription="Ein neues Dokument erstellen." ma:contentTypeScope="" ma:versionID="e6fa8f4770d398927256505261fa3941">
  <xsd:schema xmlns:xsd="http://www.w3.org/2001/XMLSchema" xmlns:xs="http://www.w3.org/2001/XMLSchema" xmlns:p="http://schemas.microsoft.com/office/2006/metadata/properties" xmlns:ns2="fc5f949f-34e7-40f8-90ad-f9de66b368b5" xmlns:ns3="9db0709f-ac02-4810-8ca3-0a07eb11c6ab" targetNamespace="http://schemas.microsoft.com/office/2006/metadata/properties" ma:root="true" ma:fieldsID="8436ff25b4f45311a1d48fa9a8d5e62b" ns2:_="" ns3:_="">
    <xsd:import namespace="fc5f949f-34e7-40f8-90ad-f9de66b368b5"/>
    <xsd:import namespace="9db0709f-ac02-4810-8ca3-0a07eb11c6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Comments_x002f_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f949f-34e7-40f8-90ad-f9de66b368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dc9e7485-be34-49c4-99ae-4536981a18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_x002f_Notes" ma:index="20" nillable="true" ma:displayName="Comments/Notes" ma:description="Leave meta-data here" ma:format="Dropdown" ma:internalName="Comments_x002f_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b0709f-ac02-4810-8ca3-0a07eb11c6a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bcc82a4-d41e-4aaf-a2b5-e102525ed6e5}" ma:internalName="TaxCatchAll" ma:showField="CatchAllData" ma:web="9db0709f-ac02-4810-8ca3-0a07eb11c6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5f949f-34e7-40f8-90ad-f9de66b368b5">
      <Terms xmlns="http://schemas.microsoft.com/office/infopath/2007/PartnerControls"/>
    </lcf76f155ced4ddcb4097134ff3c332f>
    <Comments_x002f_Notes xmlns="fc5f949f-34e7-40f8-90ad-f9de66b368b5" xsi:nil="true"/>
    <TaxCatchAll xmlns="9db0709f-ac02-4810-8ca3-0a07eb11c6ab" xsi:nil="true"/>
  </documentManagement>
</p:properties>
</file>

<file path=customXml/itemProps1.xml><?xml version="1.0" encoding="utf-8"?>
<ds:datastoreItem xmlns:ds="http://schemas.openxmlformats.org/officeDocument/2006/customXml" ds:itemID="{7D625AA2-9274-4088-88ED-57D051B2A86F}">
  <ds:schemaRefs>
    <ds:schemaRef ds:uri="9db0709f-ac02-4810-8ca3-0a07eb11c6ab"/>
    <ds:schemaRef ds:uri="fc5f949f-34e7-40f8-90ad-f9de66b368b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E006CD1-B646-4389-AC0B-8C10B04D4D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CA2720-4580-44DD-9E2D-9F8F58050ACB}">
  <ds:schemaRefs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9db0709f-ac02-4810-8ca3-0a07eb11c6ab"/>
    <ds:schemaRef ds:uri="fc5f949f-34e7-40f8-90ad-f9de66b368b5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1194</Words>
  <Application>Microsoft Office PowerPoint</Application>
  <PresentationFormat>Breitbild</PresentationFormat>
  <Paragraphs>183</Paragraphs>
  <Slides>12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Meta Pro</vt:lpstr>
      <vt:lpstr>Wingdings</vt:lpstr>
      <vt:lpstr>Office</vt:lpstr>
      <vt:lpstr>think-cell Folie</vt:lpstr>
      <vt:lpstr>PowerPoint-Präsentation</vt:lpstr>
      <vt:lpstr>High-level introduction &amp; link to consortium</vt:lpstr>
      <vt:lpstr>SAF policies and international law: outline</vt:lpstr>
      <vt:lpstr>The legal analysis: scope and methodology</vt:lpstr>
      <vt:lpstr>The legal analysis: scope and methodology</vt:lpstr>
      <vt:lpstr>The legal analysis: the global dimension</vt:lpstr>
      <vt:lpstr>Global dimension – SAF Policies</vt:lpstr>
      <vt:lpstr>SAF Policies and international law: blending mandates</vt:lpstr>
      <vt:lpstr>SAF Policies and international law: SAF allowances</vt:lpstr>
      <vt:lpstr>SAF Policies and international law: other relevant instruments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Schwarzen Viola Bettina (scww)</dc:creator>
  <cp:lastModifiedBy>Bach, Christian</cp:lastModifiedBy>
  <cp:revision>42</cp:revision>
  <dcterms:created xsi:type="dcterms:W3CDTF">2026-03-26T10:49:01Z</dcterms:created>
  <dcterms:modified xsi:type="dcterms:W3CDTF">2026-09-20T14:08:44Z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0d9bad3-6dac-4e9a-89a3-89f3b8d247b2_Enabled">
    <vt:lpwstr>true</vt:lpwstr>
  </property>
  <property fmtid="{D5CDD505-2E9C-101B-9397-08002B2CF9AE}" pid="3" name="MSIP_Label_10d9bad3-6dac-4e9a-89a3-89f3b8d247b2_SetDate">
    <vt:lpwstr>2026-03-26T13:41:53Z</vt:lpwstr>
  </property>
  <property fmtid="{D5CDD505-2E9C-101B-9397-08002B2CF9AE}" pid="4" name="MSIP_Label_10d9bad3-6dac-4e9a-89a3-89f3b8d247b2_Method">
    <vt:lpwstr>Standard</vt:lpwstr>
  </property>
  <property fmtid="{D5CDD505-2E9C-101B-9397-08002B2CF9AE}" pid="5" name="MSIP_Label_10d9bad3-6dac-4e9a-89a3-89f3b8d247b2_Name">
    <vt:lpwstr>10d9bad3-6dac-4e9a-89a3-89f3b8d247b2</vt:lpwstr>
  </property>
  <property fmtid="{D5CDD505-2E9C-101B-9397-08002B2CF9AE}" pid="6" name="MSIP_Label_10d9bad3-6dac-4e9a-89a3-89f3b8d247b2_SiteId">
    <vt:lpwstr>5d1a9f9d-201f-4a10-b983-451cf65cbc1e</vt:lpwstr>
  </property>
  <property fmtid="{D5CDD505-2E9C-101B-9397-08002B2CF9AE}" pid="7" name="MSIP_Label_10d9bad3-6dac-4e9a-89a3-89f3b8d247b2_ActionId">
    <vt:lpwstr>1d8fe3f9-5945-404e-b55e-60737e2cae40</vt:lpwstr>
  </property>
  <property fmtid="{D5CDD505-2E9C-101B-9397-08002B2CF9AE}" pid="8" name="MSIP_Label_10d9bad3-6dac-4e9a-89a3-89f3b8d247b2_ContentBits">
    <vt:lpwstr>0</vt:lpwstr>
  </property>
  <property fmtid="{D5CDD505-2E9C-101B-9397-08002B2CF9AE}" pid="9" name="MSIP_Label_10d9bad3-6dac-4e9a-89a3-89f3b8d247b2_Tag">
    <vt:lpwstr>10, 3, 0, 1</vt:lpwstr>
  </property>
  <property fmtid="{D5CDD505-2E9C-101B-9397-08002B2CF9AE}" pid="10" name="ContentTypeId">
    <vt:lpwstr>0x0101004298245E8C18B340BD88B3BA62049F28</vt:lpwstr>
  </property>
  <property fmtid="{D5CDD505-2E9C-101B-9397-08002B2CF9AE}" pid="11" name="MediaServiceImageTags">
    <vt:lpwstr/>
  </property>
</Properties>
</file>