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8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27440578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56137863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227696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22710139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2379370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7821106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47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09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"/>
            <a:ext cx="12192000" cy="112166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799"/>
            <a:ext cx="10972800" cy="1645920"/>
          </a:xfrm>
        </p:spPr>
        <p:txBody>
          <a:bodyPr>
            <a:noAutofit/>
          </a:bodyPr>
          <a:lstStyle>
            <a:lvl1pPr>
              <a:lnSpc>
                <a:spcPts val="6000"/>
              </a:lnSpc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10972800" cy="685800"/>
          </a:xfrm>
        </p:spPr>
        <p:txBody>
          <a:bodyPr>
            <a:no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 cap="all" spc="133" baseline="0">
                <a:solidFill>
                  <a:schemeClr val="accent1"/>
                </a:solidFill>
                <a:latin typeface="+mn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4648200"/>
            <a:ext cx="5486400" cy="13716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  <a:lvl2pPr marL="304792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2pPr>
            <a:lvl3pPr marL="609585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3pPr>
            <a:lvl4pPr marL="914377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4pPr>
            <a:lvl5pPr marL="1219170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609600" y="4120896"/>
            <a:ext cx="5486400" cy="304800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304792" indent="0">
              <a:buNone/>
              <a:defRPr sz="2400"/>
            </a:lvl2pPr>
            <a:lvl3pPr marL="609585" indent="0">
              <a:buNone/>
              <a:defRPr sz="2400"/>
            </a:lvl3pPr>
            <a:lvl4pPr marL="914377" indent="0">
              <a:buNone/>
              <a:defRPr sz="2400"/>
            </a:lvl4pPr>
            <a:lvl5pPr marL="1219170" indent="0">
              <a:buNone/>
              <a:defRPr sz="2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66483"/>
            <a:ext cx="3657600" cy="41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24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4876799"/>
          </a:xfrm>
        </p:spPr>
        <p:txBody>
          <a:bodyPr>
            <a:noAutofit/>
          </a:bodyPr>
          <a:lstStyle>
            <a:lvl1pPr>
              <a:spcBef>
                <a:spcPts val="1333"/>
              </a:spcBef>
              <a:buClr>
                <a:schemeClr val="accent1"/>
              </a:buClr>
              <a:defRPr sz="3200">
                <a:latin typeface="+mj-lt"/>
              </a:defRPr>
            </a:lvl1pPr>
            <a:lvl2pPr marL="609585" indent="-304792">
              <a:spcBef>
                <a:spcPts val="1067"/>
              </a:spcBef>
              <a:buClr>
                <a:schemeClr val="accent1"/>
              </a:buClr>
              <a:buFont typeface="Lucida Grande"/>
              <a:buChar char="›"/>
              <a:defRPr sz="2933">
                <a:latin typeface="+mj-lt"/>
              </a:defRPr>
            </a:lvl2pPr>
            <a:lvl3pPr>
              <a:spcBef>
                <a:spcPts val="967"/>
              </a:spcBef>
              <a:buClr>
                <a:schemeClr val="accent1"/>
              </a:buClr>
              <a:defRPr sz="2667">
                <a:latin typeface="+mj-lt"/>
              </a:defRPr>
            </a:lvl3pPr>
            <a:lvl4pPr marL="1219170" indent="-304792">
              <a:spcBef>
                <a:spcPts val="867"/>
              </a:spcBef>
              <a:buClr>
                <a:schemeClr val="accent1"/>
              </a:buClr>
              <a:buFont typeface="Lucida Grande"/>
              <a:buChar char="›"/>
              <a:defRPr sz="2400">
                <a:latin typeface="+mj-lt"/>
              </a:defRPr>
            </a:lvl4pPr>
            <a:lvl5pPr>
              <a:spcBef>
                <a:spcPts val="767"/>
              </a:spcBef>
              <a:buClr>
                <a:schemeClr val="accent1"/>
              </a:buClr>
              <a:defRPr sz="2133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342901"/>
            <a:ext cx="10972799" cy="800100"/>
          </a:xfrm>
        </p:spPr>
        <p:txBody>
          <a:bodyPr wrap="square">
            <a:noAutofit/>
          </a:bodyPr>
          <a:lstStyle>
            <a:lvl1pPr>
              <a:lnSpc>
                <a:spcPts val="32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295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34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rectangle&#10;&#10;Description automatically generated">
            <a:extLst>
              <a:ext uri="{FF2B5EF4-FFF2-40B4-BE49-F238E27FC236}">
                <a16:creationId xmlns:a16="http://schemas.microsoft.com/office/drawing/2014/main" id="{B5654E65-66F9-E85B-7222-C10A47CB4A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09600" y="1701800"/>
            <a:ext cx="10972800" cy="1016000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698205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ky with white lines&#10;&#10;Description automatically generated">
            <a:extLst>
              <a:ext uri="{FF2B5EF4-FFF2-40B4-BE49-F238E27FC236}">
                <a16:creationId xmlns:a16="http://schemas.microsoft.com/office/drawing/2014/main" id="{25FAA9BC-A667-F57F-9937-B53675CC49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4"/>
          <p:cNvSpPr>
            <a:spLocks noGrp="1"/>
          </p:cNvSpPr>
          <p:nvPr>
            <p:ph type="title" hasCustomPrompt="1"/>
          </p:nvPr>
        </p:nvSpPr>
        <p:spPr>
          <a:xfrm>
            <a:off x="609600" y="685801"/>
            <a:ext cx="10972800" cy="861775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51823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5334000" cy="4876800"/>
          </a:xfrm>
        </p:spPr>
        <p:txBody>
          <a:bodyPr>
            <a:noAutofit/>
          </a:bodyPr>
          <a:lstStyle>
            <a:lvl1pPr>
              <a:spcBef>
                <a:spcPts val="1333"/>
              </a:spcBef>
              <a:buClr>
                <a:schemeClr val="accent1"/>
              </a:buClr>
              <a:defRPr sz="3200">
                <a:latin typeface="+mj-lt"/>
              </a:defRPr>
            </a:lvl1pPr>
            <a:lvl2pPr marL="609585" indent="-304792">
              <a:spcBef>
                <a:spcPts val="1067"/>
              </a:spcBef>
              <a:buClr>
                <a:schemeClr val="accent1"/>
              </a:buClr>
              <a:buFont typeface="Lucida Grande"/>
              <a:buChar char="›"/>
              <a:defRPr sz="2933">
                <a:latin typeface="+mj-lt"/>
              </a:defRPr>
            </a:lvl2pPr>
            <a:lvl3pPr>
              <a:spcBef>
                <a:spcPts val="967"/>
              </a:spcBef>
              <a:buClr>
                <a:schemeClr val="accent1"/>
              </a:buClr>
              <a:defRPr sz="2667">
                <a:latin typeface="+mj-lt"/>
              </a:defRPr>
            </a:lvl3pPr>
            <a:lvl4pPr marL="1219170" indent="-304792">
              <a:spcBef>
                <a:spcPts val="867"/>
              </a:spcBef>
              <a:buClr>
                <a:schemeClr val="accent1"/>
              </a:buClr>
              <a:buFont typeface="Lucida Grande"/>
              <a:buChar char="›"/>
              <a:defRPr sz="2400">
                <a:latin typeface="+mj-lt"/>
              </a:defRPr>
            </a:lvl4pPr>
            <a:lvl5pPr>
              <a:spcBef>
                <a:spcPts val="767"/>
              </a:spcBef>
              <a:buClr>
                <a:schemeClr val="accent1"/>
              </a:buClr>
              <a:defRPr sz="2133">
                <a:latin typeface="+mj-lt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95401"/>
            <a:ext cx="5334000" cy="4876797"/>
          </a:xfrm>
        </p:spPr>
        <p:txBody>
          <a:bodyPr>
            <a:noAutofit/>
          </a:bodyPr>
          <a:lstStyle>
            <a:lvl1pPr>
              <a:spcBef>
                <a:spcPts val="1333"/>
              </a:spcBef>
              <a:buClr>
                <a:schemeClr val="accent1"/>
              </a:buClr>
              <a:defRPr sz="3200">
                <a:latin typeface="+mj-lt"/>
              </a:defRPr>
            </a:lvl1pPr>
            <a:lvl2pPr marL="609585" indent="-304792">
              <a:spcBef>
                <a:spcPts val="1067"/>
              </a:spcBef>
              <a:buClr>
                <a:schemeClr val="accent1"/>
              </a:buClr>
              <a:buFont typeface="Lucida Grande"/>
              <a:buChar char="›"/>
              <a:defRPr sz="2933">
                <a:latin typeface="+mj-lt"/>
              </a:defRPr>
            </a:lvl2pPr>
            <a:lvl3pPr>
              <a:spcBef>
                <a:spcPts val="967"/>
              </a:spcBef>
              <a:buClr>
                <a:schemeClr val="accent1"/>
              </a:buClr>
              <a:defRPr sz="2667">
                <a:latin typeface="+mj-lt"/>
              </a:defRPr>
            </a:lvl3pPr>
            <a:lvl4pPr marL="1219170" indent="-304792">
              <a:spcBef>
                <a:spcPts val="867"/>
              </a:spcBef>
              <a:buClr>
                <a:schemeClr val="accent1"/>
              </a:buClr>
              <a:buFont typeface="Lucida Grande"/>
              <a:buChar char="›"/>
              <a:defRPr sz="2400">
                <a:latin typeface="+mj-lt"/>
              </a:defRPr>
            </a:lvl4pPr>
            <a:lvl5pPr>
              <a:spcBef>
                <a:spcPts val="767"/>
              </a:spcBef>
              <a:buClr>
                <a:schemeClr val="accent1"/>
              </a:buClr>
              <a:defRPr sz="2133">
                <a:latin typeface="+mj-lt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342901"/>
            <a:ext cx="10963049" cy="800100"/>
          </a:xfrm>
        </p:spPr>
        <p:txBody>
          <a:bodyPr wrap="none">
            <a:noAutofit/>
          </a:bodyPr>
          <a:lstStyle>
            <a:lvl1pPr>
              <a:lnSpc>
                <a:spcPts val="32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86555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5334000" cy="609600"/>
          </a:xfrm>
        </p:spPr>
        <p:txBody>
          <a:bodyPr anchor="b"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400" b="0" i="0" cap="all" spc="133" baseline="0">
                <a:solidFill>
                  <a:schemeClr val="accent1"/>
                </a:solidFill>
                <a:latin typeface="+mn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57401"/>
            <a:ext cx="5334000" cy="411479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1333"/>
              </a:spcBef>
              <a:buClr>
                <a:schemeClr val="accent1"/>
              </a:buClr>
              <a:defRPr sz="3200">
                <a:latin typeface="+mj-lt"/>
              </a:defRPr>
            </a:lvl1pPr>
            <a:lvl2pPr marL="609585" indent="-304792">
              <a:lnSpc>
                <a:spcPct val="90000"/>
              </a:lnSpc>
              <a:spcBef>
                <a:spcPts val="1067"/>
              </a:spcBef>
              <a:buClr>
                <a:schemeClr val="accent1"/>
              </a:buClr>
              <a:buFont typeface="Lucida Grande"/>
              <a:buChar char="›"/>
              <a:defRPr sz="2933">
                <a:latin typeface="+mj-lt"/>
              </a:defRPr>
            </a:lvl2pPr>
            <a:lvl3pPr>
              <a:lnSpc>
                <a:spcPct val="90000"/>
              </a:lnSpc>
              <a:spcBef>
                <a:spcPts val="967"/>
              </a:spcBef>
              <a:buClr>
                <a:schemeClr val="accent1"/>
              </a:buClr>
              <a:defRPr sz="2667">
                <a:latin typeface="+mj-lt"/>
              </a:defRPr>
            </a:lvl3pPr>
            <a:lvl4pPr marL="1219170" indent="-304792">
              <a:spcBef>
                <a:spcPts val="867"/>
              </a:spcBef>
              <a:buClr>
                <a:schemeClr val="accent1"/>
              </a:buClr>
              <a:buFont typeface="Lucida Grande"/>
              <a:buChar char="›"/>
              <a:defRPr sz="2400">
                <a:latin typeface="+mj-lt"/>
              </a:defRPr>
            </a:lvl4pPr>
            <a:lvl5pPr>
              <a:spcBef>
                <a:spcPts val="767"/>
              </a:spcBef>
              <a:buClr>
                <a:schemeClr val="accent1"/>
              </a:buClr>
              <a:defRPr sz="2133">
                <a:latin typeface="+mj-lt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8400" y="1295400"/>
            <a:ext cx="5334000" cy="609600"/>
          </a:xfrm>
        </p:spPr>
        <p:txBody>
          <a:bodyPr anchor="b"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400" b="0" cap="all" spc="133" baseline="0">
                <a:solidFill>
                  <a:schemeClr val="accent1"/>
                </a:solidFill>
                <a:latin typeface="+mn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8400" y="2057402"/>
            <a:ext cx="5334000" cy="4114797"/>
          </a:xfrm>
        </p:spPr>
        <p:txBody>
          <a:bodyPr>
            <a:noAutofit/>
          </a:bodyPr>
          <a:lstStyle>
            <a:lvl1pPr>
              <a:spcBef>
                <a:spcPts val="1333"/>
              </a:spcBef>
              <a:buClr>
                <a:schemeClr val="accent1"/>
              </a:buClr>
              <a:defRPr sz="3200">
                <a:latin typeface="+mj-lt"/>
              </a:defRPr>
            </a:lvl1pPr>
            <a:lvl2pPr marL="609585" indent="-304792">
              <a:spcBef>
                <a:spcPts val="1067"/>
              </a:spcBef>
              <a:buClr>
                <a:schemeClr val="accent1"/>
              </a:buClr>
              <a:buFont typeface="Lucida Grande"/>
              <a:buChar char="›"/>
              <a:defRPr sz="2933">
                <a:latin typeface="+mj-lt"/>
              </a:defRPr>
            </a:lvl2pPr>
            <a:lvl3pPr>
              <a:spcBef>
                <a:spcPts val="967"/>
              </a:spcBef>
              <a:buClr>
                <a:schemeClr val="accent1"/>
              </a:buClr>
              <a:defRPr sz="2667">
                <a:latin typeface="+mj-lt"/>
              </a:defRPr>
            </a:lvl3pPr>
            <a:lvl4pPr marL="1219170" indent="-304792">
              <a:spcBef>
                <a:spcPts val="867"/>
              </a:spcBef>
              <a:buClr>
                <a:schemeClr val="accent1"/>
              </a:buClr>
              <a:buFont typeface="Lucida Grande"/>
              <a:buChar char="›"/>
              <a:defRPr sz="2400">
                <a:latin typeface="+mj-lt"/>
              </a:defRPr>
            </a:lvl4pPr>
            <a:lvl5pPr>
              <a:spcBef>
                <a:spcPts val="767"/>
              </a:spcBef>
              <a:buClr>
                <a:schemeClr val="accent1"/>
              </a:buClr>
              <a:defRPr sz="2133">
                <a:latin typeface="+mj-lt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2901"/>
            <a:ext cx="10972800" cy="800100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1671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2901"/>
            <a:ext cx="10972800" cy="800100"/>
          </a:xfrm>
        </p:spPr>
        <p:txBody>
          <a:bodyPr anchor="b">
            <a:noAutofit/>
          </a:bodyPr>
          <a:lstStyle>
            <a:lvl1pPr algn="l">
              <a:lnSpc>
                <a:spcPts val="3200"/>
              </a:lnSpc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295400"/>
            <a:ext cx="10972800" cy="4114800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638800"/>
            <a:ext cx="10972800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6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80441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2901"/>
            <a:ext cx="10972800" cy="800100"/>
          </a:xfrm>
        </p:spPr>
        <p:txBody>
          <a:bodyPr anchor="b">
            <a:noAutofit/>
          </a:bodyPr>
          <a:lstStyle>
            <a:lvl1pPr algn="l">
              <a:lnSpc>
                <a:spcPts val="3200"/>
              </a:lnSpc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295400"/>
            <a:ext cx="5334000" cy="3200400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4724400"/>
            <a:ext cx="5334000" cy="14478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6"/>
                </a:solidFill>
                <a:latin typeface="+mj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248400" y="1295400"/>
            <a:ext cx="5334000" cy="3200400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4"/>
          </p:nvPr>
        </p:nvSpPr>
        <p:spPr>
          <a:xfrm>
            <a:off x="6248400" y="4724400"/>
            <a:ext cx="5334000" cy="14478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6"/>
                </a:solidFill>
                <a:latin typeface="+mj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04893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2901"/>
            <a:ext cx="10972800" cy="800100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44662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72800" y="6522720"/>
            <a:ext cx="609600" cy="228600"/>
          </a:xfrm>
        </p:spPr>
        <p:txBody>
          <a:bodyPr/>
          <a:lstStyle>
            <a:lvl1pPr>
              <a:defRPr sz="1200"/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" y="1097280"/>
            <a:ext cx="10972800" cy="24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6522720"/>
            <a:ext cx="606287" cy="22860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320800" y="6522721"/>
            <a:ext cx="9550400" cy="230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© 202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4</a:t>
            </a:r>
            <a:r>
              <a:rPr lang="sk-SK" sz="1200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 </a:t>
            </a:r>
            <a:r>
              <a:rPr lang="en-US" sz="1200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Greensfelder</a:t>
            </a:r>
            <a:r>
              <a:rPr lang="en-US" sz="1200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LLP</a:t>
            </a:r>
            <a:r>
              <a:rPr lang="sk-SK" sz="1200" dirty="0">
                <a:solidFill>
                  <a:schemeClr val="accent6"/>
                </a:solidFill>
                <a:latin typeface="+mj-lt"/>
              </a:rPr>
              <a:t>				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		 </a:t>
            </a:r>
            <a:r>
              <a:rPr lang="en-US" sz="1200" b="1" kern="1200" baseline="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1" kern="1200" baseline="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ubg</a:t>
            </a:r>
            <a:r>
              <a:rPr lang="en-US" sz="1200" b="1" kern="1200" dirty="0" err="1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law</a:t>
            </a:r>
            <a:r>
              <a:rPr lang="sk-SK" sz="1200" b="1" kern="1200" dirty="0">
                <a:solidFill>
                  <a:schemeClr val="accent6"/>
                </a:solidFill>
                <a:latin typeface="+mj-lt"/>
                <a:ea typeface="+mn-ea"/>
                <a:cs typeface="+mn-cs"/>
              </a:rPr>
              <a:t>.com</a:t>
            </a:r>
            <a:endParaRPr lang="en-US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72348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799"/>
            <a:ext cx="10972800" cy="1645920"/>
          </a:xfrm>
        </p:spPr>
        <p:txBody>
          <a:bodyPr/>
          <a:lstStyle>
            <a:lvl1pPr>
              <a:lnSpc>
                <a:spcPts val="6000"/>
              </a:lnSpc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10972800" cy="685800"/>
          </a:xfrm>
        </p:spPr>
        <p:txBody>
          <a:bodyPr>
            <a:no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 cap="all" spc="133" baseline="0">
                <a:solidFill>
                  <a:schemeClr val="accent1"/>
                </a:solidFill>
                <a:latin typeface="+mn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3" y="6376416"/>
            <a:ext cx="10972800" cy="243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4114801"/>
            <a:ext cx="5486400" cy="19050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  <a:lvl2pPr marL="304792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2pPr>
            <a:lvl3pPr marL="609585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3pPr>
            <a:lvl4pPr marL="914377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4pPr>
            <a:lvl5pPr marL="1219170" indent="0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69136"/>
            <a:ext cx="4268635" cy="48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6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1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9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1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Thursday, November 7,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9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E0C963C-C1DB-4AFD-9DDC-0691666BF49B}" type="datetime2">
              <a:rPr lang="en-US" smtClean="0"/>
              <a:pPr/>
              <a:t>Thursday, November 7,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3082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  <p:sldLayoutId id="2147483811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8362"/>
            <a:ext cx="10972800" cy="64633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1125200" cy="17440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851" y="5486400"/>
            <a:ext cx="2844800" cy="365125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2400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70651"/>
            <a:ext cx="10210800" cy="2286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1333" baseline="0">
                <a:solidFill>
                  <a:schemeClr val="accent6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2800" y="6470651"/>
            <a:ext cx="609600" cy="2286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1333" baseline="0">
                <a:solidFill>
                  <a:schemeClr val="accent6"/>
                </a:solidFill>
                <a:latin typeface="+mj-lt"/>
              </a:defRPr>
            </a:lvl1pPr>
          </a:lstStyle>
          <a:p>
            <a:fld id="{66D02895-C628-419F-8950-E3A5FF465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9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1" i="0" kern="800" spc="-7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/>
        <a:buChar char="•"/>
        <a:defRPr sz="2400" kern="1200">
          <a:solidFill>
            <a:srgbClr val="504D4B"/>
          </a:solidFill>
          <a:latin typeface="+mj-lt"/>
          <a:ea typeface="+mn-ea"/>
          <a:cs typeface="+mn-cs"/>
        </a:defRPr>
      </a:lvl1pPr>
      <a:lvl2pPr marL="457200" indent="-228600" algn="l" defTabSz="4572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Lucida Grande"/>
        <a:buChar char="›"/>
        <a:defRPr sz="2200" kern="1200">
          <a:solidFill>
            <a:srgbClr val="504D4B"/>
          </a:solidFill>
          <a:latin typeface="+mj-lt"/>
          <a:ea typeface="+mn-ea"/>
          <a:cs typeface="+mn-cs"/>
        </a:defRPr>
      </a:lvl2pPr>
      <a:lvl3pPr marL="685800" indent="-228600" algn="l" defTabSz="457200" rtl="0" eaLnBrk="1" latinLnBrk="0" hangingPunct="1">
        <a:lnSpc>
          <a:spcPct val="90000"/>
        </a:lnSpc>
        <a:spcBef>
          <a:spcPts val="725"/>
        </a:spcBef>
        <a:buClr>
          <a:schemeClr val="accent1"/>
        </a:buClr>
        <a:buFont typeface="Arial"/>
        <a:buChar char="•"/>
        <a:defRPr sz="2000" kern="1200">
          <a:solidFill>
            <a:srgbClr val="504D4B"/>
          </a:solidFill>
          <a:latin typeface="+mj-lt"/>
          <a:ea typeface="+mn-ea"/>
          <a:cs typeface="+mn-cs"/>
        </a:defRPr>
      </a:lvl3pPr>
      <a:lvl4pPr marL="914400" indent="-228600" algn="l" defTabSz="457200" rtl="0" eaLnBrk="1" latinLnBrk="0" hangingPunct="1">
        <a:lnSpc>
          <a:spcPct val="90000"/>
        </a:lnSpc>
        <a:spcBef>
          <a:spcPts val="650"/>
        </a:spcBef>
        <a:buClr>
          <a:schemeClr val="accent1"/>
        </a:buClr>
        <a:buFont typeface="Lucida Grande"/>
        <a:buChar char="›"/>
        <a:defRPr sz="1800" kern="1200">
          <a:solidFill>
            <a:srgbClr val="504D4B"/>
          </a:solidFill>
          <a:latin typeface="+mj-lt"/>
          <a:ea typeface="+mn-ea"/>
          <a:cs typeface="+mn-cs"/>
        </a:defRPr>
      </a:lvl4pPr>
      <a:lvl5pPr marL="1143000" indent="-228600" algn="l" defTabSz="457200" rtl="0" eaLnBrk="1" latinLnBrk="0" hangingPunct="1">
        <a:lnSpc>
          <a:spcPct val="90000"/>
        </a:lnSpc>
        <a:spcBef>
          <a:spcPts val="575"/>
        </a:spcBef>
        <a:buClr>
          <a:schemeClr val="accent1"/>
        </a:buClr>
        <a:buFont typeface="Arial"/>
        <a:buChar char="•"/>
        <a:defRPr sz="1600" kern="1200">
          <a:solidFill>
            <a:srgbClr val="504D4B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awolper@ubglaw.com" TargetMode="Externa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wolper@ubglaw.com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 trail lights on a Highway">
            <a:extLst>
              <a:ext uri="{FF2B5EF4-FFF2-40B4-BE49-F238E27FC236}">
                <a16:creationId xmlns:a16="http://schemas.microsoft.com/office/drawing/2014/main" id="{A11ADBE3-582E-6197-D449-98A780EDA86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21000"/>
          </a:blip>
          <a:srcRect t="10929" b="480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FA96D6E-BEF2-41D0-9537-9F0F7D55D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B6DDE6A-6CFE-4F29-828E-074BD972E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C2C0BDD2-ACDD-4CAF-A17A-0BF502D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B5CCDAE-986E-4AEA-A737-FCBAC8047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2EC41BDA-437C-4249-B9F4-51DA27E46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127D9E20-69F5-49BF-AF99-132AF6E84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9299FC2C-C36C-4D7C-A868-0144D66C7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D80F3ED-7E75-1A77-A4C9-C707BD77C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>
            <a:normAutofit/>
          </a:bodyPr>
          <a:lstStyle/>
          <a:p>
            <a:r>
              <a:rPr lang="en-US" dirty="0"/>
              <a:t>Kingswood Conference – Nashville 2024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7B0BE3-9B66-1DA2-91C6-BA1E5DA84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>
            <a:normAutofit/>
          </a:bodyPr>
          <a:lstStyle/>
          <a:p>
            <a:r>
              <a:rPr lang="en-US" sz="6000" b="1" dirty="0"/>
              <a:t>Compliance Update</a:t>
            </a:r>
          </a:p>
        </p:txBody>
      </p:sp>
    </p:spTree>
    <p:extLst>
      <p:ext uri="{BB962C8B-B14F-4D97-AF65-F5344CB8AC3E}">
        <p14:creationId xmlns:p14="http://schemas.microsoft.com/office/powerpoint/2010/main" val="189439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dirty="0"/>
              <a:t>FINRA’s Annual Exam Priorities Report</a:t>
            </a:r>
          </a:p>
          <a:p>
            <a:r>
              <a:rPr lang="en-US" dirty="0"/>
              <a:t>Regulatory Notices</a:t>
            </a:r>
          </a:p>
          <a:p>
            <a:r>
              <a:rPr lang="en-US" dirty="0"/>
              <a:t>Disciplinary actions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Keep Up With Developments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30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Documentation is (typically) your best friend</a:t>
            </a:r>
          </a:p>
          <a:p>
            <a:r>
              <a:rPr lang="en-US" dirty="0"/>
              <a:t>New account form issues</a:t>
            </a:r>
          </a:p>
          <a:p>
            <a:r>
              <a:rPr lang="en-US" dirty="0"/>
              <a:t>Contemporaneous notes</a:t>
            </a:r>
          </a:p>
          <a:p>
            <a:r>
              <a:rPr lang="en-US" dirty="0"/>
              <a:t>Communications with customers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Protect Yourself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27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Understand where the line is between providing customer service and a rule violation.</a:t>
            </a:r>
          </a:p>
          <a:p>
            <a:r>
              <a:rPr lang="en-US" dirty="0"/>
              <a:t>Accommodation forgery</a:t>
            </a:r>
          </a:p>
          <a:p>
            <a:r>
              <a:rPr lang="en-US" dirty="0"/>
              <a:t>Off-channel communications</a:t>
            </a:r>
          </a:p>
          <a:p>
            <a:r>
              <a:rPr lang="en-US" dirty="0"/>
              <a:t>Understanding who your customer is (and who isn’t your customer) when it comes to accepting instructions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Protect Yourself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22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Compliance do its job: it is not up to you make certain decisions:</a:t>
            </a:r>
          </a:p>
          <a:p>
            <a:r>
              <a:rPr lang="en-US" dirty="0"/>
              <a:t>Is a proposed OBA a security?</a:t>
            </a:r>
          </a:p>
          <a:p>
            <a:r>
              <a:rPr lang="en-US" dirty="0"/>
              <a:t>Is a communication from a customer properly construed as a complaint?  Is it reportable?</a:t>
            </a:r>
          </a:p>
          <a:p>
            <a:r>
              <a:rPr lang="en-US" dirty="0"/>
              <a:t>Can I resolve a customer issue on my own?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Protect Yourself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98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 understanding a customer’s suitability profile:</a:t>
            </a:r>
          </a:p>
          <a:p>
            <a:pPr lvl="1"/>
            <a:r>
              <a:rPr lang="en-US" dirty="0"/>
              <a:t>Assets held away</a:t>
            </a:r>
          </a:p>
          <a:p>
            <a:r>
              <a:rPr lang="en-US" dirty="0"/>
              <a:t>Selling the right product, but too much of it</a:t>
            </a:r>
          </a:p>
          <a:p>
            <a:pPr lvl="1"/>
            <a:r>
              <a:rPr lang="en-US" dirty="0"/>
              <a:t>Over-concentration in a product/sector</a:t>
            </a:r>
          </a:p>
          <a:p>
            <a:r>
              <a:rPr lang="en-US" dirty="0"/>
              <a:t>Disregard of costs of trading strategy</a:t>
            </a:r>
          </a:p>
          <a:p>
            <a:pPr lvl="1"/>
            <a:r>
              <a:rPr lang="en-US" dirty="0"/>
              <a:t>The right products, just too many trades</a:t>
            </a:r>
          </a:p>
          <a:p>
            <a:r>
              <a:rPr lang="en-US" dirty="0"/>
              <a:t>Customer’s acknowledgement that a product is suitable is meaningless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Typical Sales Practice Issues: Suitability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7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 is not enough that a product is on an approved list.</a:t>
            </a:r>
          </a:p>
          <a:p>
            <a:pPr marL="0" indent="0">
              <a:buNone/>
            </a:pPr>
            <a:r>
              <a:rPr lang="en-US" dirty="0"/>
              <a:t>You have an independent obligation to understand how every product works, what its risks are, not just potential rewards. </a:t>
            </a:r>
          </a:p>
          <a:p>
            <a:r>
              <a:rPr lang="en-US" dirty="0"/>
              <a:t>	the more complex the product, the more true this is</a:t>
            </a:r>
          </a:p>
          <a:p>
            <a:pPr lvl="1"/>
            <a:r>
              <a:rPr lang="en-US" dirty="0"/>
              <a:t>alternatives</a:t>
            </a:r>
          </a:p>
          <a:p>
            <a:pPr lvl="1"/>
            <a:r>
              <a:rPr lang="en-US" dirty="0"/>
              <a:t>annuities</a:t>
            </a:r>
          </a:p>
          <a:p>
            <a:pPr marL="0" indent="0">
              <a:buNone/>
            </a:pPr>
            <a:r>
              <a:rPr lang="en-US" dirty="0"/>
              <a:t>To rely strictly on risk disclosures in offering documents is to invite a complaint.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Reasonable Basis Suitability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48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 prepared to defend your recommendations:</a:t>
            </a:r>
          </a:p>
          <a:p>
            <a:r>
              <a:rPr lang="en-US" dirty="0"/>
              <a:t>The platform (fee vs. commission)</a:t>
            </a:r>
          </a:p>
          <a:p>
            <a:r>
              <a:rPr lang="en-US" dirty="0"/>
              <a:t>The products</a:t>
            </a:r>
          </a:p>
          <a:p>
            <a:r>
              <a:rPr lang="en-US"/>
              <a:t>The costs</a:t>
            </a:r>
            <a:endParaRPr lang="en-US" dirty="0"/>
          </a:p>
          <a:p>
            <a:r>
              <a:rPr lang="en-US" dirty="0"/>
              <a:t>Have you considered, and discussed, alternative recommendations?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Reg BI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D02895-C628-419F-8950-E3A5FF465A6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10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324278"/>
            <a:ext cx="10972800" cy="769441"/>
          </a:xfrm>
        </p:spPr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Thank you.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Additional Questions? Please contact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Alan M. Wolper</a:t>
            </a:r>
          </a:p>
          <a:p>
            <a:r>
              <a:rPr lang="en-US" i="1" dirty="0"/>
              <a:t>Partner</a:t>
            </a:r>
          </a:p>
          <a:p>
            <a:r>
              <a:rPr lang="en-US" dirty="0"/>
              <a:t>UB Greensfelder LLP</a:t>
            </a:r>
          </a:p>
          <a:p>
            <a:r>
              <a:rPr lang="en-US" dirty="0">
                <a:hlinkClick r:id="rId2"/>
              </a:rPr>
              <a:t>awolper@ubglaw.com</a:t>
            </a:r>
            <a:endParaRPr lang="en-US" dirty="0"/>
          </a:p>
          <a:p>
            <a:r>
              <a:rPr lang="en-US" dirty="0"/>
              <a:t>312.658.6564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3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2FF18-3324-1B47-3C96-E343C2052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Continuing Education &amp; Attestations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77D87-B35A-E54F-4FB7-D3B3F84C7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</a:t>
            </a:r>
            <a:r>
              <a:rPr lang="en-US"/>
              <a:t>you- extra CE </a:t>
            </a:r>
            <a:r>
              <a:rPr lang="en-US" dirty="0"/>
              <a:t>and exam requests</a:t>
            </a:r>
          </a:p>
          <a:p>
            <a:r>
              <a:rPr lang="en-US" dirty="0"/>
              <a:t>FINRA CE</a:t>
            </a:r>
          </a:p>
          <a:p>
            <a:r>
              <a:rPr lang="en-US" dirty="0"/>
              <a:t>IAR CE</a:t>
            </a:r>
          </a:p>
          <a:p>
            <a:r>
              <a:rPr lang="en-US" dirty="0"/>
              <a:t>Firm Element</a:t>
            </a:r>
          </a:p>
          <a:p>
            <a:r>
              <a:rPr lang="en-US" dirty="0"/>
              <a:t>Annual Attestations</a:t>
            </a:r>
          </a:p>
        </p:txBody>
      </p:sp>
    </p:spTree>
    <p:extLst>
      <p:ext uri="{BB962C8B-B14F-4D97-AF65-F5344CB8AC3E}">
        <p14:creationId xmlns:p14="http://schemas.microsoft.com/office/powerpoint/2010/main" val="362530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D042C-53CB-B7EF-FBFF-A6E460C8F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Cybersecurity &amp; Data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20C09-1525-CD1A-5D3A-689DF4928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use encryption when sending emails with private information</a:t>
            </a:r>
          </a:p>
          <a:p>
            <a:r>
              <a:rPr lang="en-US" dirty="0"/>
              <a:t>Laptop must be password protect and have anti-virus</a:t>
            </a:r>
          </a:p>
          <a:p>
            <a:r>
              <a:rPr lang="en-US" dirty="0"/>
              <a:t>Multi-factor authentication for DBA emails</a:t>
            </a:r>
          </a:p>
          <a:p>
            <a:r>
              <a:rPr lang="en-US" dirty="0"/>
              <a:t>Phishing- always confirm instructions verbally</a:t>
            </a:r>
          </a:p>
        </p:txBody>
      </p:sp>
    </p:spTree>
    <p:extLst>
      <p:ext uri="{BB962C8B-B14F-4D97-AF65-F5344CB8AC3E}">
        <p14:creationId xmlns:p14="http://schemas.microsoft.com/office/powerpoint/2010/main" val="2538692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07AB7-7635-37DB-D078-299FDB0CB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 BI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B48B0-B748-145B-E80E-34EE2C414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Basis for recommendations still need to get better on application business</a:t>
            </a:r>
          </a:p>
          <a:p>
            <a:r>
              <a:rPr lang="en-US" dirty="0"/>
              <a:t>Basis should demonstrate why you think its in the clients best interest. Talk about other products discussed. Why this product?</a:t>
            </a:r>
          </a:p>
          <a:p>
            <a:r>
              <a:rPr lang="en-US" dirty="0"/>
              <a:t>Equity trades also need a reasonable basis for the recommendation. Take notes to demonstrate best interest.  Changes may be coming to system to address this more thoroughly</a:t>
            </a:r>
          </a:p>
        </p:txBody>
      </p:sp>
    </p:spTree>
    <p:extLst>
      <p:ext uri="{BB962C8B-B14F-4D97-AF65-F5344CB8AC3E}">
        <p14:creationId xmlns:p14="http://schemas.microsoft.com/office/powerpoint/2010/main" val="1342573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04F5E-7FF1-55BF-D3E6-ADC3EDB0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 BI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8DBEC-77C8-20EF-6534-81B8C6C0A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Appropriate risk tolerance is not enough</a:t>
            </a:r>
          </a:p>
          <a:p>
            <a:r>
              <a:rPr lang="en-US" dirty="0"/>
              <a:t>FINRA and SEC will look for patterns that they have deemed to not be in the best interest of clients  such as excessive trading (notable enforcements)</a:t>
            </a:r>
          </a:p>
        </p:txBody>
      </p:sp>
    </p:spTree>
    <p:extLst>
      <p:ext uri="{BB962C8B-B14F-4D97-AF65-F5344CB8AC3E}">
        <p14:creationId xmlns:p14="http://schemas.microsoft.com/office/powerpoint/2010/main" val="3209587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206E-B97C-1EAD-EB9B-BF648AA63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Communications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2D39B-5EF4-0650-B26A-B6683BE9E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46787"/>
            <a:ext cx="10018713" cy="3844413"/>
          </a:xfrm>
        </p:spPr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2024 exam priority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Are your firm’s communications free of false, misleading, </a:t>
            </a:r>
            <a:r>
              <a:rPr lang="en-US" b="1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unwarranted</a:t>
            </a: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, or promissory statements or claims?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Do your firm’s communications include material information necessary to make them fair, balanced and not misleading? For example, if a communication promotes the benefits of a high-risk or illiquid security, does it explain the associated risks?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Do your firm’s communications balance specific claims of benefits from a product or service (especially complex products) with the key risks specific to that product or service?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Do your firm’s communications contain predictions or projections of investment performance to investors that are generally prohibited by FINRA Rule 2210(d)(1)(F)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E1E1E"/>
                </a:solidFill>
                <a:latin typeface="Open Sans" panose="020B0606030504020204" pitchFamily="34" charset="0"/>
              </a:rPr>
              <a:t>Remember social media posts on business account require pre approval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Open Sans" panose="020B0606030504020204" pitchFamily="34" charset="0"/>
              </a:rPr>
              <a:t>All marketing websites must be hosted through FMG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5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E5676-76A8-843E-4C61-CDEE64FF9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OBAs &amp; PSTs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57111-92AD-6EC4-DECC-25F4AB876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2024 exam priority</a:t>
            </a:r>
          </a:p>
          <a:p>
            <a:r>
              <a:rPr lang="en-US" dirty="0"/>
              <a:t>PSTs generally not allowed</a:t>
            </a:r>
          </a:p>
          <a:p>
            <a:r>
              <a:rPr lang="en-US" dirty="0"/>
              <a:t>When to report OBA?</a:t>
            </a:r>
          </a:p>
          <a:p>
            <a:r>
              <a:rPr lang="en-US" dirty="0"/>
              <a:t>Remember to end OBAs</a:t>
            </a:r>
          </a:p>
          <a:p>
            <a:r>
              <a:rPr lang="en-US" dirty="0"/>
              <a:t>Check </a:t>
            </a:r>
            <a:r>
              <a:rPr lang="en-US" dirty="0" err="1"/>
              <a:t>FinPro</a:t>
            </a:r>
            <a:r>
              <a:rPr lang="en-US" dirty="0"/>
              <a:t> to make sure your OBAs are current</a:t>
            </a:r>
          </a:p>
        </p:txBody>
      </p:sp>
    </p:spTree>
    <p:extLst>
      <p:ext uri="{BB962C8B-B14F-4D97-AF65-F5344CB8AC3E}">
        <p14:creationId xmlns:p14="http://schemas.microsoft.com/office/powerpoint/2010/main" val="410327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98FF3-C75A-907D-DC58-537953587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7503B-2072-A92B-D441-10D210F5E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Heavy emphasis on off channel communications. Strictly prohibited. We are being asked to ramp up our enforcement</a:t>
            </a:r>
          </a:p>
          <a:p>
            <a:r>
              <a:rPr lang="en-US" dirty="0"/>
              <a:t>Reminder that POA expires at death. All activity in deceased accounts must stop. Do not accept paperwork from trustees, joint account holders, POA </a:t>
            </a:r>
            <a:r>
              <a:rPr lang="en-US" dirty="0" err="1"/>
              <a:t>etc</a:t>
            </a:r>
            <a:r>
              <a:rPr lang="en-US" dirty="0"/>
              <a:t> after deceased</a:t>
            </a:r>
          </a:p>
        </p:txBody>
      </p:sp>
    </p:spTree>
    <p:extLst>
      <p:ext uri="{BB962C8B-B14F-4D97-AF65-F5344CB8AC3E}">
        <p14:creationId xmlns:p14="http://schemas.microsoft.com/office/powerpoint/2010/main" val="2836506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Kingswood Conference Series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Compliance issues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Alan M. Wolper</a:t>
            </a:r>
          </a:p>
          <a:p>
            <a:r>
              <a:rPr lang="en-US" dirty="0">
                <a:hlinkClick r:id="rId2"/>
              </a:rPr>
              <a:t>awolper@ubglaw.com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November 12, 2024</a:t>
            </a:r>
          </a:p>
        </p:txBody>
      </p:sp>
    </p:spTree>
    <p:extLst>
      <p:ext uri="{BB962C8B-B14F-4D97-AF65-F5344CB8AC3E}">
        <p14:creationId xmlns:p14="http://schemas.microsoft.com/office/powerpoint/2010/main" val="1819964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Ulmer Widescreen 16x9">
  <a:themeElements>
    <a:clrScheme name="Ulmer Blue and Gray">
      <a:dk1>
        <a:srgbClr val="504D4B"/>
      </a:dk1>
      <a:lt1>
        <a:sysClr val="window" lastClr="FFFFFF"/>
      </a:lt1>
      <a:dk2>
        <a:srgbClr val="504D4B"/>
      </a:dk2>
      <a:lt2>
        <a:srgbClr val="FFFFFF"/>
      </a:lt2>
      <a:accent1>
        <a:srgbClr val="00B2CA"/>
      </a:accent1>
      <a:accent2>
        <a:srgbClr val="E6E4E2"/>
      </a:accent2>
      <a:accent3>
        <a:srgbClr val="065974"/>
      </a:accent3>
      <a:accent4>
        <a:srgbClr val="504D4B"/>
      </a:accent4>
      <a:accent5>
        <a:srgbClr val="11E7F3"/>
      </a:accent5>
      <a:accent6>
        <a:srgbClr val="8B8988"/>
      </a:accent6>
      <a:hlink>
        <a:srgbClr val="00B2CA"/>
      </a:hlink>
      <a:folHlink>
        <a:srgbClr val="0C5874"/>
      </a:folHlink>
    </a:clrScheme>
    <a:fontScheme name="Ulmer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BG_PPT Template_16x9.pptx" id="{BFBA44F4-2FDF-44C9-9963-5C5B200499D5}" vid="{862AC200-0D3E-4375-AA84-99763A12FD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59</TotalTime>
  <Words>701</Words>
  <Application>Microsoft Office PowerPoint</Application>
  <PresentationFormat>Widescreen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Corbel</vt:lpstr>
      <vt:lpstr>Lucida Grande</vt:lpstr>
      <vt:lpstr>Open Sans</vt:lpstr>
      <vt:lpstr>Parallax</vt:lpstr>
      <vt:lpstr>Ulmer Widescreen 16x9</vt:lpstr>
      <vt:lpstr>Kingswood Conference – Nashville 2024 </vt:lpstr>
      <vt:lpstr>Continuing Education &amp; Attestations</vt:lpstr>
      <vt:lpstr>Cybersecurity &amp; Data Protection</vt:lpstr>
      <vt:lpstr>Reg BI Topics</vt:lpstr>
      <vt:lpstr>Reg BI Continued</vt:lpstr>
      <vt:lpstr>Public Communications </vt:lpstr>
      <vt:lpstr>OBAs &amp; PSTs</vt:lpstr>
      <vt:lpstr>Other reminders</vt:lpstr>
      <vt:lpstr>Kingswood Conference Series</vt:lpstr>
      <vt:lpstr>Keep Up With Developments</vt:lpstr>
      <vt:lpstr>Protect Yourself</vt:lpstr>
      <vt:lpstr>Protect Yourself</vt:lpstr>
      <vt:lpstr>Protect Yourself</vt:lpstr>
      <vt:lpstr>Typical Sales Practice Issues: Suitability</vt:lpstr>
      <vt:lpstr>Reasonable Basis Suitability</vt:lpstr>
      <vt:lpstr>Reg BI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Alsoraimi</dc:creator>
  <cp:lastModifiedBy>Mike Alsoraimi</cp:lastModifiedBy>
  <cp:revision>3</cp:revision>
  <dcterms:created xsi:type="dcterms:W3CDTF">2024-11-06T05:01:37Z</dcterms:created>
  <dcterms:modified xsi:type="dcterms:W3CDTF">2024-11-08T01:47:42Z</dcterms:modified>
</cp:coreProperties>
</file>