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288" r:id="rId3"/>
    <p:sldId id="287" r:id="rId4"/>
    <p:sldId id="307" r:id="rId5"/>
    <p:sldId id="294" r:id="rId6"/>
    <p:sldId id="306" r:id="rId7"/>
    <p:sldId id="295" r:id="rId8"/>
    <p:sldId id="296" r:id="rId9"/>
    <p:sldId id="297" r:id="rId10"/>
    <p:sldId id="298" r:id="rId11"/>
    <p:sldId id="313" r:id="rId12"/>
    <p:sldId id="300" r:id="rId13"/>
    <p:sldId id="301" r:id="rId14"/>
    <p:sldId id="302" r:id="rId15"/>
    <p:sldId id="303" r:id="rId16"/>
    <p:sldId id="304" r:id="rId17"/>
    <p:sldId id="305" r:id="rId18"/>
    <p:sldId id="316" r:id="rId19"/>
    <p:sldId id="314" r:id="rId20"/>
    <p:sldId id="293"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811538"/>
    <a:srgbClr val="0C344C"/>
    <a:srgbClr val="092D74"/>
    <a:srgbClr val="0C337C"/>
    <a:srgbClr val="000000"/>
    <a:srgbClr val="BFBEBE"/>
    <a:srgbClr val="6F878C"/>
    <a:srgbClr val="19627F"/>
    <a:srgbClr val="D80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8" autoAdjust="0"/>
    <p:restoredTop sz="96301"/>
  </p:normalViewPr>
  <p:slideViewPr>
    <p:cSldViewPr snapToGrid="0" showGuides="1">
      <p:cViewPr varScale="1">
        <p:scale>
          <a:sx n="104" d="100"/>
          <a:sy n="104" d="100"/>
        </p:scale>
        <p:origin x="3016" y="504"/>
      </p:cViewPr>
      <p:guideLst>
        <p:guide orient="horz" pos="9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2866E-01B6-40FB-9DF2-B2EA56AAFFB1}" type="datetimeFigureOut">
              <a:rPr lang="en-US" smtClean="0"/>
              <a:t>4/17/25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62295-C31D-4FF8-8426-D07586DC7C66}" type="slidenum">
              <a:rPr lang="en-US" smtClean="0"/>
              <a:t>‹#›</a:t>
            </a:fld>
            <a:endParaRPr lang="en-US"/>
          </a:p>
        </p:txBody>
      </p:sp>
    </p:spTree>
    <p:extLst>
      <p:ext uri="{BB962C8B-B14F-4D97-AF65-F5344CB8AC3E}">
        <p14:creationId xmlns:p14="http://schemas.microsoft.com/office/powerpoint/2010/main" val="115969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2295-C31D-4FF8-8426-D07586DC7C66}" type="slidenum">
              <a:rPr lang="en-US" smtClean="0"/>
              <a:t>4</a:t>
            </a:fld>
            <a:endParaRPr lang="en-US"/>
          </a:p>
        </p:txBody>
      </p:sp>
    </p:spTree>
    <p:extLst>
      <p:ext uri="{BB962C8B-B14F-4D97-AF65-F5344CB8AC3E}">
        <p14:creationId xmlns:p14="http://schemas.microsoft.com/office/powerpoint/2010/main" val="3768629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8" y="10816"/>
            <a:ext cx="12179804" cy="6845050"/>
          </a:xfrm>
          <a:prstGeom prst="rect">
            <a:avLst/>
          </a:prstGeom>
        </p:spPr>
      </p:pic>
      <p:sp>
        <p:nvSpPr>
          <p:cNvPr id="12" name="Rectangle 9">
            <a:extLst>
              <a:ext uri="{FF2B5EF4-FFF2-40B4-BE49-F238E27FC236}">
                <a16:creationId xmlns:a16="http://schemas.microsoft.com/office/drawing/2014/main" id="{5B9646CA-3524-38E1-4F9D-BD8A15B8C0C8}"/>
              </a:ext>
            </a:extLst>
          </p:cNvPr>
          <p:cNvSpPr/>
          <p:nvPr userDrawn="1"/>
        </p:nvSpPr>
        <p:spPr>
          <a:xfrm rot="10800000">
            <a:off x="5096434" y="5519270"/>
            <a:ext cx="7095565" cy="747690"/>
          </a:xfrm>
          <a:custGeom>
            <a:avLst/>
            <a:gdLst>
              <a:gd name="connsiteX0" fmla="*/ 0 w 8805797"/>
              <a:gd name="connsiteY0" fmla="*/ 0 h 1181056"/>
              <a:gd name="connsiteX1" fmla="*/ 8805797 w 8805797"/>
              <a:gd name="connsiteY1" fmla="*/ 0 h 1181056"/>
              <a:gd name="connsiteX2" fmla="*/ 8805797 w 8805797"/>
              <a:gd name="connsiteY2" fmla="*/ 1181056 h 1181056"/>
              <a:gd name="connsiteX3" fmla="*/ 0 w 8805797"/>
              <a:gd name="connsiteY3" fmla="*/ 1181056 h 1181056"/>
              <a:gd name="connsiteX4" fmla="*/ 0 w 8805797"/>
              <a:gd name="connsiteY4" fmla="*/ 0 h 1181056"/>
              <a:gd name="connsiteX0" fmla="*/ 0 w 8805797"/>
              <a:gd name="connsiteY0" fmla="*/ 0 h 1181056"/>
              <a:gd name="connsiteX1" fmla="*/ 8242126 w 8805797"/>
              <a:gd name="connsiteY1" fmla="*/ 12526 h 1181056"/>
              <a:gd name="connsiteX2" fmla="*/ 8805797 w 8805797"/>
              <a:gd name="connsiteY2" fmla="*/ 1181056 h 1181056"/>
              <a:gd name="connsiteX3" fmla="*/ 0 w 8805797"/>
              <a:gd name="connsiteY3" fmla="*/ 1181056 h 1181056"/>
              <a:gd name="connsiteX4" fmla="*/ 0 w 8805797"/>
              <a:gd name="connsiteY4" fmla="*/ 0 h 11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797" h="1181056">
                <a:moveTo>
                  <a:pt x="0" y="0"/>
                </a:moveTo>
                <a:lnTo>
                  <a:pt x="8242126" y="12526"/>
                </a:lnTo>
                <a:lnTo>
                  <a:pt x="8805797" y="1181056"/>
                </a:lnTo>
                <a:lnTo>
                  <a:pt x="0" y="1181056"/>
                </a:lnTo>
                <a:lnTo>
                  <a:pt x="0" y="0"/>
                </a:lnTo>
                <a:close/>
              </a:path>
            </a:pathLst>
          </a:custGeom>
          <a:solidFill>
            <a:schemeClr val="bg1">
              <a:alpha val="700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1">
            <a:extLst>
              <a:ext uri="{FF2B5EF4-FFF2-40B4-BE49-F238E27FC236}">
                <a16:creationId xmlns:a16="http://schemas.microsoft.com/office/drawing/2014/main" id="{3787541B-DBA6-7A4B-99AA-51DF2FDBDB74}"/>
              </a:ext>
            </a:extLst>
          </p:cNvPr>
          <p:cNvSpPr>
            <a:spLocks noChangeArrowheads="1"/>
          </p:cNvSpPr>
          <p:nvPr userDrawn="1"/>
        </p:nvSpPr>
        <p:spPr bwMode="auto">
          <a:xfrm flipV="1">
            <a:off x="489126" y="-585377"/>
            <a:ext cx="394821" cy="39603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22">
            <a:extLst>
              <a:ext uri="{FF2B5EF4-FFF2-40B4-BE49-F238E27FC236}">
                <a16:creationId xmlns:a16="http://schemas.microsoft.com/office/drawing/2014/main" id="{2CC33AA9-820B-B849-8F0A-3A76EF2BB522}"/>
              </a:ext>
            </a:extLst>
          </p:cNvPr>
          <p:cNvSpPr>
            <a:spLocks noChangeArrowheads="1"/>
          </p:cNvSpPr>
          <p:nvPr userDrawn="1"/>
        </p:nvSpPr>
        <p:spPr bwMode="auto">
          <a:xfrm flipV="1">
            <a:off x="-13887" y="-585377"/>
            <a:ext cx="394821" cy="396032"/>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Oval 23">
            <a:extLst>
              <a:ext uri="{FF2B5EF4-FFF2-40B4-BE49-F238E27FC236}">
                <a16:creationId xmlns:a16="http://schemas.microsoft.com/office/drawing/2014/main" id="{32845C55-ED13-E74B-B423-CE7E539468C5}"/>
              </a:ext>
            </a:extLst>
          </p:cNvPr>
          <p:cNvSpPr>
            <a:spLocks noChangeArrowheads="1"/>
          </p:cNvSpPr>
          <p:nvPr userDrawn="1"/>
        </p:nvSpPr>
        <p:spPr bwMode="auto">
          <a:xfrm flipV="1">
            <a:off x="992543" y="-585377"/>
            <a:ext cx="394417" cy="39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24">
            <a:extLst>
              <a:ext uri="{FF2B5EF4-FFF2-40B4-BE49-F238E27FC236}">
                <a16:creationId xmlns:a16="http://schemas.microsoft.com/office/drawing/2014/main" id="{10719C06-1BE2-264E-8D54-A80F189D08FD}"/>
              </a:ext>
            </a:extLst>
          </p:cNvPr>
          <p:cNvSpPr>
            <a:spLocks noChangeArrowheads="1"/>
          </p:cNvSpPr>
          <p:nvPr userDrawn="1"/>
        </p:nvSpPr>
        <p:spPr bwMode="auto">
          <a:xfrm flipV="1">
            <a:off x="1495557" y="-585377"/>
            <a:ext cx="394821" cy="39603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5">
            <a:extLst>
              <a:ext uri="{FF2B5EF4-FFF2-40B4-BE49-F238E27FC236}">
                <a16:creationId xmlns:a16="http://schemas.microsoft.com/office/drawing/2014/main" id="{3F905E06-0E27-C24F-9017-C997CAD3BD2F}"/>
              </a:ext>
            </a:extLst>
          </p:cNvPr>
          <p:cNvSpPr>
            <a:spLocks noChangeArrowheads="1"/>
          </p:cNvSpPr>
          <p:nvPr userDrawn="1"/>
        </p:nvSpPr>
        <p:spPr bwMode="auto">
          <a:xfrm flipV="1">
            <a:off x="1998974" y="-585377"/>
            <a:ext cx="394417" cy="39603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2BB2131E-96CF-9DF9-8623-996788DADF29}"/>
              </a:ext>
            </a:extLst>
          </p:cNvPr>
          <p:cNvSpPr txBox="1"/>
          <p:nvPr userDrawn="1"/>
        </p:nvSpPr>
        <p:spPr>
          <a:xfrm>
            <a:off x="1539208" y="2844476"/>
            <a:ext cx="8024102" cy="338554"/>
          </a:xfrm>
          <a:prstGeom prst="rect">
            <a:avLst/>
          </a:prstGeom>
          <a:noFill/>
        </p:spPr>
        <p:txBody>
          <a:bodyPr wrap="square" rtlCol="0">
            <a:spAutoFit/>
          </a:bodyPr>
          <a:lstStyle/>
          <a:p>
            <a:r>
              <a:rPr lang="en-US" sz="1600" spc="650" baseline="0" dirty="0">
                <a:solidFill>
                  <a:schemeClr val="bg1"/>
                </a:solidFill>
                <a:latin typeface="+mj-lt"/>
              </a:rPr>
              <a:t>COMBINING THE STRATEGIC AND TACTICAL</a:t>
            </a:r>
          </a:p>
        </p:txBody>
      </p:sp>
      <p:pic>
        <p:nvPicPr>
          <p:cNvPr id="11" name="Picture 10">
            <a:extLst>
              <a:ext uri="{FF2B5EF4-FFF2-40B4-BE49-F238E27FC236}">
                <a16:creationId xmlns:a16="http://schemas.microsoft.com/office/drawing/2014/main" id="{03D922F6-9032-6AF6-7F24-1B76F6D1C2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84" r="-13784"/>
          <a:stretch/>
        </p:blipFill>
        <p:spPr>
          <a:xfrm>
            <a:off x="8644216" y="5646456"/>
            <a:ext cx="3091950" cy="541322"/>
          </a:xfrm>
          <a:prstGeom prst="rect">
            <a:avLst/>
          </a:prstGeom>
        </p:spPr>
      </p:pic>
      <p:pic>
        <p:nvPicPr>
          <p:cNvPr id="4" name="Picture 3" descr="A blue and black geometrical object&#10;&#10;Description automatically generated">
            <a:extLst>
              <a:ext uri="{FF2B5EF4-FFF2-40B4-BE49-F238E27FC236}">
                <a16:creationId xmlns:a16="http://schemas.microsoft.com/office/drawing/2014/main" id="{4D5B50A8-23F2-129E-0B40-43D3CC56F9BE}"/>
              </a:ext>
            </a:extLst>
          </p:cNvPr>
          <p:cNvPicPr>
            <a:picLocks noChangeAspect="1"/>
          </p:cNvPicPr>
          <p:nvPr userDrawn="1"/>
        </p:nvPicPr>
        <p:blipFill>
          <a:blip r:embed="rId4">
            <a:alphaModFix amt="20000"/>
            <a:biLevel thresh="50000"/>
            <a:extLst>
              <a:ext uri="{28A0092B-C50C-407E-A947-70E740481C1C}">
                <a14:useLocalDpi xmlns:a14="http://schemas.microsoft.com/office/drawing/2010/main" val="0"/>
              </a:ext>
            </a:extLst>
          </a:blip>
          <a:stretch>
            <a:fillRect/>
          </a:stretch>
        </p:blipFill>
        <p:spPr>
          <a:xfrm rot="1191506">
            <a:off x="4334546" y="-969715"/>
            <a:ext cx="12723795" cy="6085929"/>
          </a:xfrm>
          <a:prstGeom prst="rect">
            <a:avLst/>
          </a:prstGeom>
        </p:spPr>
      </p:pic>
      <p:pic>
        <p:nvPicPr>
          <p:cNvPr id="6" name="Picture 5" descr="A blue and black geometrical object&#10;&#10;Description automatically generated">
            <a:extLst>
              <a:ext uri="{FF2B5EF4-FFF2-40B4-BE49-F238E27FC236}">
                <a16:creationId xmlns:a16="http://schemas.microsoft.com/office/drawing/2014/main" id="{96E4C005-F198-3C65-D077-41EB1EDEB69D}"/>
              </a:ext>
            </a:extLst>
          </p:cNvPr>
          <p:cNvPicPr>
            <a:picLocks noChangeAspect="1"/>
          </p:cNvPicPr>
          <p:nvPr userDrawn="1"/>
        </p:nvPicPr>
        <p:blipFill>
          <a:blip r:embed="rId4">
            <a:alphaModFix amt="20000"/>
            <a:biLevel thresh="50000"/>
            <a:extLst>
              <a:ext uri="{28A0092B-C50C-407E-A947-70E740481C1C}">
                <a14:useLocalDpi xmlns:a14="http://schemas.microsoft.com/office/drawing/2010/main" val="0"/>
              </a:ext>
            </a:extLst>
          </a:blip>
          <a:stretch>
            <a:fillRect/>
          </a:stretch>
        </p:blipFill>
        <p:spPr>
          <a:xfrm rot="12619349">
            <a:off x="-4191198" y="1906222"/>
            <a:ext cx="12723795" cy="6085929"/>
          </a:xfrm>
          <a:prstGeom prst="rect">
            <a:avLst/>
          </a:prstGeom>
        </p:spPr>
      </p:pic>
      <p:sp>
        <p:nvSpPr>
          <p:cNvPr id="10" name="Rectangle 9">
            <a:extLst>
              <a:ext uri="{FF2B5EF4-FFF2-40B4-BE49-F238E27FC236}">
                <a16:creationId xmlns:a16="http://schemas.microsoft.com/office/drawing/2014/main" id="{528351E5-9740-E449-AE26-0E94788CA01B}"/>
              </a:ext>
            </a:extLst>
          </p:cNvPr>
          <p:cNvSpPr/>
          <p:nvPr userDrawn="1"/>
        </p:nvSpPr>
        <p:spPr>
          <a:xfrm>
            <a:off x="0" y="4100976"/>
            <a:ext cx="8805797" cy="976573"/>
          </a:xfrm>
          <a:custGeom>
            <a:avLst/>
            <a:gdLst>
              <a:gd name="connsiteX0" fmla="*/ 0 w 8805797"/>
              <a:gd name="connsiteY0" fmla="*/ 0 h 1181056"/>
              <a:gd name="connsiteX1" fmla="*/ 8805797 w 8805797"/>
              <a:gd name="connsiteY1" fmla="*/ 0 h 1181056"/>
              <a:gd name="connsiteX2" fmla="*/ 8805797 w 8805797"/>
              <a:gd name="connsiteY2" fmla="*/ 1181056 h 1181056"/>
              <a:gd name="connsiteX3" fmla="*/ 0 w 8805797"/>
              <a:gd name="connsiteY3" fmla="*/ 1181056 h 1181056"/>
              <a:gd name="connsiteX4" fmla="*/ 0 w 8805797"/>
              <a:gd name="connsiteY4" fmla="*/ 0 h 1181056"/>
              <a:gd name="connsiteX0" fmla="*/ 0 w 8805797"/>
              <a:gd name="connsiteY0" fmla="*/ 0 h 1181056"/>
              <a:gd name="connsiteX1" fmla="*/ 8242126 w 8805797"/>
              <a:gd name="connsiteY1" fmla="*/ 12526 h 1181056"/>
              <a:gd name="connsiteX2" fmla="*/ 8805797 w 8805797"/>
              <a:gd name="connsiteY2" fmla="*/ 1181056 h 1181056"/>
              <a:gd name="connsiteX3" fmla="*/ 0 w 8805797"/>
              <a:gd name="connsiteY3" fmla="*/ 1181056 h 1181056"/>
              <a:gd name="connsiteX4" fmla="*/ 0 w 8805797"/>
              <a:gd name="connsiteY4" fmla="*/ 0 h 11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797" h="1181056">
                <a:moveTo>
                  <a:pt x="0" y="0"/>
                </a:moveTo>
                <a:lnTo>
                  <a:pt x="8242126" y="12526"/>
                </a:lnTo>
                <a:lnTo>
                  <a:pt x="8805797" y="1181056"/>
                </a:lnTo>
                <a:lnTo>
                  <a:pt x="0" y="1181056"/>
                </a:lnTo>
                <a:lnTo>
                  <a:pt x="0" y="0"/>
                </a:lnTo>
                <a:close/>
              </a:path>
            </a:pathLst>
          </a:cu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A3595700-0AB7-344D-98C6-9843E665D230}"/>
              </a:ext>
            </a:extLst>
          </p:cNvPr>
          <p:cNvSpPr>
            <a:spLocks noGrp="1"/>
          </p:cNvSpPr>
          <p:nvPr>
            <p:ph type="body" sz="quarter" idx="13" hasCustomPrompt="1"/>
          </p:nvPr>
        </p:nvSpPr>
        <p:spPr>
          <a:xfrm>
            <a:off x="1539208" y="4329860"/>
            <a:ext cx="6377241" cy="747689"/>
          </a:xfrm>
        </p:spPr>
        <p:txBody>
          <a:bodyPr>
            <a:normAutofit/>
          </a:bodyPr>
          <a:lstStyle>
            <a:lvl1pPr marL="0" indent="0">
              <a:buNone/>
              <a:defRPr sz="1400" b="0">
                <a:solidFill>
                  <a:schemeClr val="bg1"/>
                </a:solidFill>
              </a:defRPr>
            </a:lvl1pPr>
          </a:lstStyle>
          <a:p>
            <a:pPr lvl="0"/>
            <a:r>
              <a:rPr lang="en-US" dirty="0"/>
              <a:t>PRESENT TO:</a:t>
            </a:r>
          </a:p>
          <a:p>
            <a:pPr lvl="0"/>
            <a:r>
              <a:rPr lang="en-US" dirty="0"/>
              <a:t>DATE:</a:t>
            </a:r>
          </a:p>
          <a:p>
            <a:pPr lvl="0"/>
            <a:endParaRPr lang="en-US" dirty="0"/>
          </a:p>
        </p:txBody>
      </p:sp>
      <p:sp>
        <p:nvSpPr>
          <p:cNvPr id="5" name="TextBox 4">
            <a:extLst>
              <a:ext uri="{FF2B5EF4-FFF2-40B4-BE49-F238E27FC236}">
                <a16:creationId xmlns:a16="http://schemas.microsoft.com/office/drawing/2014/main" id="{E83E53FA-5E9E-1A2D-C168-00C14EB9CF2E}"/>
              </a:ext>
            </a:extLst>
          </p:cNvPr>
          <p:cNvSpPr txBox="1"/>
          <p:nvPr userDrawn="1"/>
        </p:nvSpPr>
        <p:spPr>
          <a:xfrm>
            <a:off x="4330992" y="1435371"/>
            <a:ext cx="5609421" cy="1107996"/>
          </a:xfrm>
          <a:prstGeom prst="rect">
            <a:avLst/>
          </a:prstGeom>
          <a:noFill/>
        </p:spPr>
        <p:txBody>
          <a:bodyPr wrap="square" rtlCol="0">
            <a:spAutoFit/>
          </a:bodyPr>
          <a:lstStyle/>
          <a:p>
            <a:r>
              <a:rPr lang="en-US" sz="6600" dirty="0">
                <a:solidFill>
                  <a:srgbClr val="0C344C"/>
                </a:solidFill>
              </a:rPr>
              <a:t>OVERVIEW</a:t>
            </a:r>
          </a:p>
        </p:txBody>
      </p:sp>
      <p:pic>
        <p:nvPicPr>
          <p:cNvPr id="3" name="Picture 2" descr="A black and white logo&#10;&#10;AI-generated content may be incorrect.">
            <a:extLst>
              <a:ext uri="{FF2B5EF4-FFF2-40B4-BE49-F238E27FC236}">
                <a16:creationId xmlns:a16="http://schemas.microsoft.com/office/drawing/2014/main" id="{FE57FD9F-BD07-1EB3-A5C5-FD19AB7724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33417" y="1552366"/>
            <a:ext cx="2604624" cy="1118252"/>
          </a:xfrm>
          <a:prstGeom prst="rect">
            <a:avLst/>
          </a:prstGeom>
        </p:spPr>
      </p:pic>
    </p:spTree>
    <p:extLst>
      <p:ext uri="{BB962C8B-B14F-4D97-AF65-F5344CB8AC3E}">
        <p14:creationId xmlns:p14="http://schemas.microsoft.com/office/powerpoint/2010/main" val="208838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blue and black geometrical object&#10;&#10;Description automatically generated">
            <a:extLst>
              <a:ext uri="{FF2B5EF4-FFF2-40B4-BE49-F238E27FC236}">
                <a16:creationId xmlns:a16="http://schemas.microsoft.com/office/drawing/2014/main" id="{806FBA61-FE94-ED9B-23C3-0EC82798D58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191506">
            <a:off x="4939881" y="-952983"/>
            <a:ext cx="12723795" cy="6085929"/>
          </a:xfrm>
          <a:prstGeom prst="rect">
            <a:avLst/>
          </a:prstGeom>
        </p:spPr>
      </p:pic>
      <p:sp>
        <p:nvSpPr>
          <p:cNvPr id="7" name="Oval 21"/>
          <p:cNvSpPr>
            <a:spLocks noChangeArrowheads="1"/>
          </p:cNvSpPr>
          <p:nvPr/>
        </p:nvSpPr>
        <p:spPr bwMode="auto">
          <a:xfrm flipV="1">
            <a:off x="489126" y="-585377"/>
            <a:ext cx="394821" cy="39603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22"/>
          <p:cNvSpPr>
            <a:spLocks noChangeArrowheads="1"/>
          </p:cNvSpPr>
          <p:nvPr/>
        </p:nvSpPr>
        <p:spPr bwMode="auto">
          <a:xfrm flipV="1">
            <a:off x="-13887" y="-585377"/>
            <a:ext cx="394821" cy="396032"/>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23"/>
          <p:cNvSpPr>
            <a:spLocks noChangeArrowheads="1"/>
          </p:cNvSpPr>
          <p:nvPr/>
        </p:nvSpPr>
        <p:spPr bwMode="auto">
          <a:xfrm flipV="1">
            <a:off x="992543" y="-585377"/>
            <a:ext cx="394417" cy="39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24"/>
          <p:cNvSpPr>
            <a:spLocks noChangeArrowheads="1"/>
          </p:cNvSpPr>
          <p:nvPr/>
        </p:nvSpPr>
        <p:spPr bwMode="auto">
          <a:xfrm flipV="1">
            <a:off x="1495557" y="-585377"/>
            <a:ext cx="394821" cy="39603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25"/>
          <p:cNvSpPr>
            <a:spLocks noChangeArrowheads="1"/>
          </p:cNvSpPr>
          <p:nvPr/>
        </p:nvSpPr>
        <p:spPr bwMode="auto">
          <a:xfrm flipV="1">
            <a:off x="1998974" y="-585377"/>
            <a:ext cx="394417" cy="39603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E30B6BFC-2A28-8A48-9B50-00BB4BF124F8}"/>
              </a:ext>
            </a:extLst>
          </p:cNvPr>
          <p:cNvSpPr>
            <a:spLocks noGrp="1"/>
          </p:cNvSpPr>
          <p:nvPr>
            <p:ph type="title" hasCustomPrompt="1"/>
          </p:nvPr>
        </p:nvSpPr>
        <p:spPr>
          <a:xfrm>
            <a:off x="838200" y="365125"/>
            <a:ext cx="10065327" cy="1325563"/>
          </a:xfrm>
        </p:spPr>
        <p:txBody>
          <a:bodyPr/>
          <a:lstStyle>
            <a:lvl1pPr>
              <a:defRPr>
                <a:solidFill>
                  <a:schemeClr val="tx1">
                    <a:lumMod val="75000"/>
                  </a:schemeClr>
                </a:solidFill>
              </a:defRPr>
            </a:lvl1pPr>
          </a:lstStyle>
          <a:p>
            <a:r>
              <a:rPr lang="en-US" dirty="0"/>
              <a:t>Click to edit Master title style This One</a:t>
            </a:r>
          </a:p>
        </p:txBody>
      </p:sp>
      <p:sp>
        <p:nvSpPr>
          <p:cNvPr id="19" name="Content Placeholder 2">
            <a:extLst>
              <a:ext uri="{FF2B5EF4-FFF2-40B4-BE49-F238E27FC236}">
                <a16:creationId xmlns:a16="http://schemas.microsoft.com/office/drawing/2014/main" id="{04E5F8EA-B0B5-4343-AA52-1237E817F6F9}"/>
              </a:ext>
            </a:extLst>
          </p:cNvPr>
          <p:cNvSpPr>
            <a:spLocks noGrp="1"/>
          </p:cNvSpPr>
          <p:nvPr>
            <p:ph idx="1"/>
          </p:nvPr>
        </p:nvSpPr>
        <p:spPr>
          <a:xfrm>
            <a:off x="838200" y="1825625"/>
            <a:ext cx="10515600" cy="4351338"/>
          </a:xfrm>
        </p:spPr>
        <p:txBody>
          <a:bodyPr/>
          <a:lstStyle>
            <a:lvl1pPr>
              <a:buClr>
                <a:srgbClr val="0C344C"/>
              </a:buClr>
              <a:defRPr/>
            </a:lvl1pPr>
            <a:lvl2pPr>
              <a:buClr>
                <a:srgbClr val="0C344C"/>
              </a:buClr>
              <a:defRPr/>
            </a:lvl2pPr>
            <a:lvl3pPr>
              <a:buClr>
                <a:srgbClr val="0C344C"/>
              </a:buClr>
              <a:defRPr/>
            </a:lvl3pPr>
            <a:lvl4pPr>
              <a:buClr>
                <a:srgbClr val="0C344C"/>
              </a:buClr>
              <a:defRPr/>
            </a:lvl4pPr>
            <a:lvl5pPr>
              <a:buClr>
                <a:srgbClr val="0C344C"/>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2ED8111E-6E6E-9648-B6D5-5C809042C4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12" name="Rectangle 11">
            <a:extLst>
              <a:ext uri="{FF2B5EF4-FFF2-40B4-BE49-F238E27FC236}">
                <a16:creationId xmlns:a16="http://schemas.microsoft.com/office/drawing/2014/main" id="{04A796ED-53AC-6BA0-8208-1BFDF17D1912}"/>
              </a:ext>
            </a:extLst>
          </p:cNvPr>
          <p:cNvSpPr/>
          <p:nvPr userDrawn="1"/>
        </p:nvSpPr>
        <p:spPr>
          <a:xfrm flipH="1">
            <a:off x="10967023" y="6344516"/>
            <a:ext cx="450850" cy="513484"/>
          </a:xfrm>
          <a:prstGeom prst="rect">
            <a:avLst/>
          </a:pr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
            <a:extLst>
              <a:ext uri="{FF2B5EF4-FFF2-40B4-BE49-F238E27FC236}">
                <a16:creationId xmlns:a16="http://schemas.microsoft.com/office/drawing/2014/main" id="{05E65C01-B462-9AD7-C7ED-5B1BC81A1E08}"/>
              </a:ext>
            </a:extLst>
          </p:cNvPr>
          <p:cNvSpPr>
            <a:spLocks noGrp="1"/>
          </p:cNvSpPr>
          <p:nvPr>
            <p:ph type="dt" sz="half" idx="10"/>
          </p:nvPr>
        </p:nvSpPr>
        <p:spPr>
          <a:xfrm>
            <a:off x="9548155" y="6356350"/>
            <a:ext cx="1227213" cy="365125"/>
          </a:xfrm>
        </p:spPr>
        <p:txBody>
          <a:bodyPr/>
          <a:lstStyle>
            <a:lvl1pPr algn="r">
              <a:defRPr>
                <a:solidFill>
                  <a:srgbClr val="0C344C"/>
                </a:solidFill>
              </a:defRPr>
            </a:lvl1pPr>
          </a:lstStyle>
          <a:p>
            <a:fld id="{A85A9DB0-6D83-A94A-ABC6-12A2A45FA07B}" type="datetime1">
              <a:rPr lang="en-US" smtClean="0"/>
              <a:pPr/>
              <a:t>4/17/25</a:t>
            </a:fld>
            <a:endParaRPr lang="en-US" dirty="0"/>
          </a:p>
        </p:txBody>
      </p:sp>
      <p:sp>
        <p:nvSpPr>
          <p:cNvPr id="14" name="Footer Placeholder 2">
            <a:extLst>
              <a:ext uri="{FF2B5EF4-FFF2-40B4-BE49-F238E27FC236}">
                <a16:creationId xmlns:a16="http://schemas.microsoft.com/office/drawing/2014/main" id="{ED27128E-F59A-42F5-1AED-7CA167A7682C}"/>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
        <p:nvSpPr>
          <p:cNvPr id="15" name="Slide Number Placeholder 3">
            <a:extLst>
              <a:ext uri="{FF2B5EF4-FFF2-40B4-BE49-F238E27FC236}">
                <a16:creationId xmlns:a16="http://schemas.microsoft.com/office/drawing/2014/main" id="{12D1478C-4D4D-F6D8-15FF-94839AEB753C}"/>
              </a:ext>
            </a:extLst>
          </p:cNvPr>
          <p:cNvSpPr>
            <a:spLocks noGrp="1"/>
          </p:cNvSpPr>
          <p:nvPr>
            <p:ph type="sldNum" sz="quarter" idx="12"/>
          </p:nvPr>
        </p:nvSpPr>
        <p:spPr>
          <a:xfrm>
            <a:off x="10967022" y="6356350"/>
            <a:ext cx="450849" cy="365125"/>
          </a:xfrm>
        </p:spPr>
        <p:txBody>
          <a:bodyPr/>
          <a:lstStyle>
            <a:lvl1pPr algn="ctr">
              <a:defRPr>
                <a:solidFill>
                  <a:schemeClr val="bg1"/>
                </a:solidFill>
              </a:defRPr>
            </a:lvl1pPr>
          </a:lstStyle>
          <a:p>
            <a:fld id="{1F0D9605-A831-4471-A4C4-EBFA8615ADCD}" type="slidenum">
              <a:rPr lang="en-US" smtClean="0"/>
              <a:pPr/>
              <a:t>‹#›</a:t>
            </a:fld>
            <a:endParaRPr lang="en-US" dirty="0"/>
          </a:p>
        </p:txBody>
      </p:sp>
      <p:cxnSp>
        <p:nvCxnSpPr>
          <p:cNvPr id="16" name="Straight Connector 15">
            <a:extLst>
              <a:ext uri="{FF2B5EF4-FFF2-40B4-BE49-F238E27FC236}">
                <a16:creationId xmlns:a16="http://schemas.microsoft.com/office/drawing/2014/main" id="{20E9882D-59F9-291B-60A8-94C86E335DBD}"/>
              </a:ext>
            </a:extLst>
          </p:cNvPr>
          <p:cNvCxnSpPr/>
          <p:nvPr userDrawn="1"/>
        </p:nvCxnSpPr>
        <p:spPr>
          <a:xfrm>
            <a:off x="10839451" y="6356350"/>
            <a:ext cx="0" cy="3722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BF3C97-4552-28FC-D2CB-2B901496D075}"/>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48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descr="A blue and black geometrical object&#10;&#10;Description automatically generated">
            <a:extLst>
              <a:ext uri="{FF2B5EF4-FFF2-40B4-BE49-F238E27FC236}">
                <a16:creationId xmlns:a16="http://schemas.microsoft.com/office/drawing/2014/main" id="{E241553B-0A3A-4F13-4B9A-61637DE71F8C}"/>
              </a:ext>
            </a:extLst>
          </p:cNvPr>
          <p:cNvPicPr>
            <a:picLocks noChangeAspect="1"/>
          </p:cNvPicPr>
          <p:nvPr userDrawn="1"/>
        </p:nvPicPr>
        <p:blipFill>
          <a:blip r:embed="rId2">
            <a:alphaModFix amt="2000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191506">
            <a:off x="4936031" y="-1018689"/>
            <a:ext cx="12723795" cy="6085929"/>
          </a:xfrm>
          <a:prstGeom prst="rect">
            <a:avLst/>
          </a:prstGeom>
        </p:spPr>
      </p:pic>
      <p:sp>
        <p:nvSpPr>
          <p:cNvPr id="2" name="Title 1"/>
          <p:cNvSpPr>
            <a:spLocks noGrp="1"/>
          </p:cNvSpPr>
          <p:nvPr>
            <p:ph type="title"/>
          </p:nvPr>
        </p:nvSpPr>
        <p:spPr/>
        <p:txBody>
          <a:bodyPr/>
          <a:lstStyle>
            <a:lvl1pPr>
              <a:defRPr>
                <a:solidFill>
                  <a:schemeClr val="tx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0C344C"/>
              </a:buClr>
              <a:defRPr/>
            </a:lvl1pPr>
            <a:lvl2pPr>
              <a:buClr>
                <a:srgbClr val="0C344C"/>
              </a:buClr>
              <a:defRPr/>
            </a:lvl2pPr>
            <a:lvl3pPr>
              <a:buClr>
                <a:srgbClr val="0C344C"/>
              </a:buClr>
              <a:defRPr/>
            </a:lvl3pPr>
            <a:lvl4pPr>
              <a:buClr>
                <a:srgbClr val="0C344C"/>
              </a:buClr>
              <a:defRPr/>
            </a:lvl4pPr>
            <a:lvl5pPr>
              <a:buClr>
                <a:srgbClr val="0C344C"/>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1DCAA5F-A1E5-EDCF-0372-F59D1EE731B9}"/>
              </a:ext>
            </a:extLst>
          </p:cNvPr>
          <p:cNvSpPr>
            <a:spLocks noGrp="1"/>
          </p:cNvSpPr>
          <p:nvPr>
            <p:ph type="pic" sz="quarter" idx="13"/>
          </p:nvPr>
        </p:nvSpPr>
        <p:spPr>
          <a:xfrm>
            <a:off x="6138863" y="1825625"/>
            <a:ext cx="5214937" cy="4351338"/>
          </a:xfrm>
        </p:spPr>
        <p:txBody>
          <a:bodyPr/>
          <a:lstStyle>
            <a:lvl1pPr>
              <a:buClr>
                <a:srgbClr val="0C344C"/>
              </a:buClr>
              <a:defRPr/>
            </a:lvl1pPr>
          </a:lstStyle>
          <a:p>
            <a:endParaRPr lang="en-US" dirty="0"/>
          </a:p>
        </p:txBody>
      </p:sp>
      <p:sp>
        <p:nvSpPr>
          <p:cNvPr id="15" name="Rectangle 14">
            <a:extLst>
              <a:ext uri="{FF2B5EF4-FFF2-40B4-BE49-F238E27FC236}">
                <a16:creationId xmlns:a16="http://schemas.microsoft.com/office/drawing/2014/main" id="{D9294916-89F8-53F4-8D4A-7C532011F8C2}"/>
              </a:ext>
            </a:extLst>
          </p:cNvPr>
          <p:cNvSpPr/>
          <p:nvPr userDrawn="1"/>
        </p:nvSpPr>
        <p:spPr>
          <a:xfrm flipH="1">
            <a:off x="10967023" y="6344516"/>
            <a:ext cx="450850" cy="513484"/>
          </a:xfrm>
          <a:prstGeom prst="rect">
            <a:avLst/>
          </a:pr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1">
            <a:extLst>
              <a:ext uri="{FF2B5EF4-FFF2-40B4-BE49-F238E27FC236}">
                <a16:creationId xmlns:a16="http://schemas.microsoft.com/office/drawing/2014/main" id="{0E0A7735-C92A-1FD5-B738-4B33572DFCBD}"/>
              </a:ext>
            </a:extLst>
          </p:cNvPr>
          <p:cNvSpPr>
            <a:spLocks noGrp="1"/>
          </p:cNvSpPr>
          <p:nvPr>
            <p:ph type="dt" sz="half" idx="10"/>
          </p:nvPr>
        </p:nvSpPr>
        <p:spPr>
          <a:xfrm>
            <a:off x="9548155" y="6356350"/>
            <a:ext cx="1227213" cy="365125"/>
          </a:xfrm>
        </p:spPr>
        <p:txBody>
          <a:bodyPr/>
          <a:lstStyle>
            <a:lvl1pPr algn="r">
              <a:defRPr>
                <a:solidFill>
                  <a:srgbClr val="0C344C"/>
                </a:solidFill>
              </a:defRPr>
            </a:lvl1pPr>
          </a:lstStyle>
          <a:p>
            <a:fld id="{A85A9DB0-6D83-A94A-ABC6-12A2A45FA07B}" type="datetime1">
              <a:rPr lang="en-US" smtClean="0"/>
              <a:pPr/>
              <a:t>4/17/25</a:t>
            </a:fld>
            <a:endParaRPr lang="en-US" dirty="0"/>
          </a:p>
        </p:txBody>
      </p:sp>
      <p:sp>
        <p:nvSpPr>
          <p:cNvPr id="28" name="Slide Number Placeholder 3">
            <a:extLst>
              <a:ext uri="{FF2B5EF4-FFF2-40B4-BE49-F238E27FC236}">
                <a16:creationId xmlns:a16="http://schemas.microsoft.com/office/drawing/2014/main" id="{B678D2F0-2D10-3010-ADCB-596A99CFA98E}"/>
              </a:ext>
            </a:extLst>
          </p:cNvPr>
          <p:cNvSpPr>
            <a:spLocks noGrp="1"/>
          </p:cNvSpPr>
          <p:nvPr>
            <p:ph type="sldNum" sz="quarter" idx="12"/>
          </p:nvPr>
        </p:nvSpPr>
        <p:spPr>
          <a:xfrm>
            <a:off x="10967022" y="6356350"/>
            <a:ext cx="450849" cy="365125"/>
          </a:xfrm>
        </p:spPr>
        <p:txBody>
          <a:bodyPr/>
          <a:lstStyle>
            <a:lvl1pPr algn="ctr">
              <a:defRPr>
                <a:solidFill>
                  <a:schemeClr val="bg1"/>
                </a:solidFill>
              </a:defRPr>
            </a:lvl1pPr>
          </a:lstStyle>
          <a:p>
            <a:fld id="{1F0D9605-A831-4471-A4C4-EBFA8615ADCD}" type="slidenum">
              <a:rPr lang="en-US" smtClean="0"/>
              <a:pPr/>
              <a:t>‹#›</a:t>
            </a:fld>
            <a:endParaRPr lang="en-US" dirty="0"/>
          </a:p>
        </p:txBody>
      </p:sp>
      <p:cxnSp>
        <p:nvCxnSpPr>
          <p:cNvPr id="29" name="Straight Connector 28">
            <a:extLst>
              <a:ext uri="{FF2B5EF4-FFF2-40B4-BE49-F238E27FC236}">
                <a16:creationId xmlns:a16="http://schemas.microsoft.com/office/drawing/2014/main" id="{89B3420E-DAA1-16E2-5F15-4181794F4D7F}"/>
              </a:ext>
            </a:extLst>
          </p:cNvPr>
          <p:cNvCxnSpPr/>
          <p:nvPr userDrawn="1"/>
        </p:nvCxnSpPr>
        <p:spPr>
          <a:xfrm>
            <a:off x="10839451" y="6356350"/>
            <a:ext cx="0" cy="3722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267C9E-ECAE-A867-A155-85E6E9C80CA6}"/>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05FEC98-E636-BF56-F2C1-4B76148F60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6" name="Footer Placeholder 2">
            <a:extLst>
              <a:ext uri="{FF2B5EF4-FFF2-40B4-BE49-F238E27FC236}">
                <a16:creationId xmlns:a16="http://schemas.microsoft.com/office/drawing/2014/main" id="{39FE008C-349A-61B0-C058-8E821B1496EB}"/>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46331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A blue and black geometrical object&#10;&#10;Description automatically generated">
            <a:extLst>
              <a:ext uri="{FF2B5EF4-FFF2-40B4-BE49-F238E27FC236}">
                <a16:creationId xmlns:a16="http://schemas.microsoft.com/office/drawing/2014/main" id="{3FFBD71B-C712-D1D5-98F3-65D6E63083FB}"/>
              </a:ext>
            </a:extLst>
          </p:cNvPr>
          <p:cNvPicPr>
            <a:picLocks noChangeAspect="1"/>
          </p:cNvPicPr>
          <p:nvPr userDrawn="1"/>
        </p:nvPicPr>
        <p:blipFill>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191506">
            <a:off x="4936031" y="-1018689"/>
            <a:ext cx="12723795" cy="6085929"/>
          </a:xfrm>
          <a:prstGeom prst="rect">
            <a:avLst/>
          </a:prstGeom>
        </p:spPr>
      </p:pic>
      <p:sp>
        <p:nvSpPr>
          <p:cNvPr id="17" name="Rectangle 16">
            <a:extLst>
              <a:ext uri="{FF2B5EF4-FFF2-40B4-BE49-F238E27FC236}">
                <a16:creationId xmlns:a16="http://schemas.microsoft.com/office/drawing/2014/main" id="{8CF57CBA-EF67-D324-FCD2-368833AEA775}"/>
              </a:ext>
            </a:extLst>
          </p:cNvPr>
          <p:cNvSpPr/>
          <p:nvPr userDrawn="1"/>
        </p:nvSpPr>
        <p:spPr>
          <a:xfrm flipH="1">
            <a:off x="10967023" y="6344516"/>
            <a:ext cx="450850" cy="513484"/>
          </a:xfrm>
          <a:prstGeom prst="rect">
            <a:avLst/>
          </a:pr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1">
            <a:extLst>
              <a:ext uri="{FF2B5EF4-FFF2-40B4-BE49-F238E27FC236}">
                <a16:creationId xmlns:a16="http://schemas.microsoft.com/office/drawing/2014/main" id="{139D41A0-D3A2-F146-CE1C-73D8F3822193}"/>
              </a:ext>
            </a:extLst>
          </p:cNvPr>
          <p:cNvSpPr>
            <a:spLocks noGrp="1"/>
          </p:cNvSpPr>
          <p:nvPr>
            <p:ph type="dt" sz="half" idx="10"/>
          </p:nvPr>
        </p:nvSpPr>
        <p:spPr>
          <a:xfrm>
            <a:off x="9548155" y="6356350"/>
            <a:ext cx="1227213" cy="365125"/>
          </a:xfrm>
        </p:spPr>
        <p:txBody>
          <a:bodyPr/>
          <a:lstStyle>
            <a:lvl1pPr algn="r">
              <a:defRPr>
                <a:solidFill>
                  <a:srgbClr val="0C344C"/>
                </a:solidFill>
              </a:defRPr>
            </a:lvl1pPr>
          </a:lstStyle>
          <a:p>
            <a:fld id="{A85A9DB0-6D83-A94A-ABC6-12A2A45FA07B}" type="datetime1">
              <a:rPr lang="en-US" smtClean="0"/>
              <a:pPr/>
              <a:t>4/17/25</a:t>
            </a:fld>
            <a:endParaRPr lang="en-US" dirty="0"/>
          </a:p>
        </p:txBody>
      </p:sp>
      <p:sp>
        <p:nvSpPr>
          <p:cNvPr id="25" name="Slide Number Placeholder 3">
            <a:extLst>
              <a:ext uri="{FF2B5EF4-FFF2-40B4-BE49-F238E27FC236}">
                <a16:creationId xmlns:a16="http://schemas.microsoft.com/office/drawing/2014/main" id="{A3C3B881-8FEE-319B-D9D8-97B8911FA71E}"/>
              </a:ext>
            </a:extLst>
          </p:cNvPr>
          <p:cNvSpPr>
            <a:spLocks noGrp="1"/>
          </p:cNvSpPr>
          <p:nvPr>
            <p:ph type="sldNum" sz="quarter" idx="12"/>
          </p:nvPr>
        </p:nvSpPr>
        <p:spPr>
          <a:xfrm>
            <a:off x="10967022" y="6356350"/>
            <a:ext cx="450849" cy="365125"/>
          </a:xfrm>
        </p:spPr>
        <p:txBody>
          <a:bodyPr/>
          <a:lstStyle>
            <a:lvl1pPr algn="ctr">
              <a:defRPr>
                <a:solidFill>
                  <a:schemeClr val="bg1"/>
                </a:solidFill>
              </a:defRPr>
            </a:lvl1pPr>
          </a:lstStyle>
          <a:p>
            <a:fld id="{1F0D9605-A831-4471-A4C4-EBFA8615ADCD}" type="slidenum">
              <a:rPr lang="en-US" smtClean="0"/>
              <a:pPr/>
              <a:t>‹#›</a:t>
            </a:fld>
            <a:endParaRPr lang="en-US" dirty="0"/>
          </a:p>
        </p:txBody>
      </p:sp>
      <p:cxnSp>
        <p:nvCxnSpPr>
          <p:cNvPr id="26" name="Straight Connector 25">
            <a:extLst>
              <a:ext uri="{FF2B5EF4-FFF2-40B4-BE49-F238E27FC236}">
                <a16:creationId xmlns:a16="http://schemas.microsoft.com/office/drawing/2014/main" id="{555F095D-CDC9-08B9-9CFF-F73A09046340}"/>
              </a:ext>
            </a:extLst>
          </p:cNvPr>
          <p:cNvCxnSpPr/>
          <p:nvPr userDrawn="1"/>
        </p:nvCxnSpPr>
        <p:spPr>
          <a:xfrm>
            <a:off x="10839451" y="6356350"/>
            <a:ext cx="0" cy="3722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939C2D-F63A-7671-EF7F-FCB218486A54}"/>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4460B7E-F26B-6057-FAB2-B459716F95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4" name="Footer Placeholder 2">
            <a:extLst>
              <a:ext uri="{FF2B5EF4-FFF2-40B4-BE49-F238E27FC236}">
                <a16:creationId xmlns:a16="http://schemas.microsoft.com/office/drawing/2014/main" id="{62493732-62CA-81FB-73FD-461DD7784CA1}"/>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96599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99BAC4-1A7A-E544-A357-30C20BCE8331}"/>
              </a:ext>
            </a:extLst>
          </p:cNvPr>
          <p:cNvPicPr>
            <a:picLocks noChangeAspect="1"/>
          </p:cNvPicPr>
          <p:nvPr userDrawn="1"/>
        </p:nvPicPr>
        <p:blipFill>
          <a:blip r:embed="rId2">
            <a:extLst>
              <a:ext uri="{28A0092B-C50C-407E-A947-70E740481C1C}">
                <a14:useLocalDpi xmlns:a14="http://schemas.microsoft.com/office/drawing/2010/main" val="0"/>
              </a:ext>
            </a:extLst>
          </a:blip>
          <a:srcRect t="4862" b="4862"/>
          <a:stretch/>
        </p:blipFill>
        <p:spPr>
          <a:xfrm>
            <a:off x="0" y="0"/>
            <a:ext cx="12192000" cy="6192981"/>
          </a:xfrm>
          <a:prstGeom prst="rect">
            <a:avLst/>
          </a:prstGeom>
        </p:spPr>
      </p:pic>
      <p:sp>
        <p:nvSpPr>
          <p:cNvPr id="2" name="Title 1"/>
          <p:cNvSpPr>
            <a:spLocks noGrp="1"/>
          </p:cNvSpPr>
          <p:nvPr>
            <p:ph type="title"/>
          </p:nvPr>
        </p:nvSpPr>
        <p:spPr>
          <a:xfrm>
            <a:off x="831850" y="1904098"/>
            <a:ext cx="10515600" cy="2658377"/>
          </a:xfrm>
        </p:spPr>
        <p:txBody>
          <a:bodyPr anchor="b"/>
          <a:lstStyle>
            <a:lvl1pPr>
              <a:defRPr sz="6000">
                <a:solidFill>
                  <a:srgbClr val="811538"/>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4">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descr="A blue and black geometrical object&#10;&#10;Description automatically generated">
            <a:extLst>
              <a:ext uri="{FF2B5EF4-FFF2-40B4-BE49-F238E27FC236}">
                <a16:creationId xmlns:a16="http://schemas.microsoft.com/office/drawing/2014/main" id="{25E4EB86-C271-757B-311A-A9F723963332}"/>
              </a:ext>
            </a:extLst>
          </p:cNvPr>
          <p:cNvPicPr>
            <a:picLocks noChangeAspect="1"/>
          </p:cNvPicPr>
          <p:nvPr userDrawn="1"/>
        </p:nvPicPr>
        <p:blipFill>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1191506">
            <a:off x="4936031" y="-1018689"/>
            <a:ext cx="12723795" cy="6085929"/>
          </a:xfrm>
          <a:prstGeom prst="rect">
            <a:avLst/>
          </a:prstGeom>
        </p:spPr>
      </p:pic>
      <p:sp>
        <p:nvSpPr>
          <p:cNvPr id="15" name="Rectangle 14">
            <a:extLst>
              <a:ext uri="{FF2B5EF4-FFF2-40B4-BE49-F238E27FC236}">
                <a16:creationId xmlns:a16="http://schemas.microsoft.com/office/drawing/2014/main" id="{9D3B4E90-9C62-5612-4533-FCAFDAB038B7}"/>
              </a:ext>
            </a:extLst>
          </p:cNvPr>
          <p:cNvSpPr/>
          <p:nvPr userDrawn="1"/>
        </p:nvSpPr>
        <p:spPr>
          <a:xfrm flipH="1">
            <a:off x="10967023" y="6344516"/>
            <a:ext cx="450850" cy="513484"/>
          </a:xfrm>
          <a:prstGeom prst="rect">
            <a:avLst/>
          </a:pr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
            <a:extLst>
              <a:ext uri="{FF2B5EF4-FFF2-40B4-BE49-F238E27FC236}">
                <a16:creationId xmlns:a16="http://schemas.microsoft.com/office/drawing/2014/main" id="{A15D6023-5B47-B5DB-6429-20318178CD7B}"/>
              </a:ext>
            </a:extLst>
          </p:cNvPr>
          <p:cNvSpPr>
            <a:spLocks noGrp="1"/>
          </p:cNvSpPr>
          <p:nvPr>
            <p:ph type="dt" sz="half" idx="10"/>
          </p:nvPr>
        </p:nvSpPr>
        <p:spPr>
          <a:xfrm>
            <a:off x="9548155" y="6356350"/>
            <a:ext cx="1227213" cy="365125"/>
          </a:xfrm>
        </p:spPr>
        <p:txBody>
          <a:bodyPr/>
          <a:lstStyle>
            <a:lvl1pPr algn="r">
              <a:defRPr>
                <a:solidFill>
                  <a:srgbClr val="0C344C"/>
                </a:solidFill>
              </a:defRPr>
            </a:lvl1pPr>
          </a:lstStyle>
          <a:p>
            <a:fld id="{A85A9DB0-6D83-A94A-ABC6-12A2A45FA07B}" type="datetime1">
              <a:rPr lang="en-US" smtClean="0"/>
              <a:pPr/>
              <a:t>4/17/25</a:t>
            </a:fld>
            <a:endParaRPr lang="en-US" dirty="0"/>
          </a:p>
        </p:txBody>
      </p:sp>
      <p:sp>
        <p:nvSpPr>
          <p:cNvPr id="18" name="Slide Number Placeholder 3">
            <a:extLst>
              <a:ext uri="{FF2B5EF4-FFF2-40B4-BE49-F238E27FC236}">
                <a16:creationId xmlns:a16="http://schemas.microsoft.com/office/drawing/2014/main" id="{EC8B6074-6607-890C-203A-F8FA34B33F85}"/>
              </a:ext>
            </a:extLst>
          </p:cNvPr>
          <p:cNvSpPr>
            <a:spLocks noGrp="1"/>
          </p:cNvSpPr>
          <p:nvPr>
            <p:ph type="sldNum" sz="quarter" idx="12"/>
          </p:nvPr>
        </p:nvSpPr>
        <p:spPr>
          <a:xfrm>
            <a:off x="10967022" y="6356350"/>
            <a:ext cx="450849" cy="365125"/>
          </a:xfrm>
        </p:spPr>
        <p:txBody>
          <a:bodyPr/>
          <a:lstStyle>
            <a:lvl1pPr algn="ctr">
              <a:defRPr>
                <a:solidFill>
                  <a:schemeClr val="bg1"/>
                </a:solidFill>
              </a:defRPr>
            </a:lvl1pPr>
          </a:lstStyle>
          <a:p>
            <a:fld id="{1F0D9605-A831-4471-A4C4-EBFA8615ADCD}" type="slidenum">
              <a:rPr lang="en-US" smtClean="0"/>
              <a:pPr/>
              <a:t>‹#›</a:t>
            </a:fld>
            <a:endParaRPr lang="en-US" dirty="0"/>
          </a:p>
        </p:txBody>
      </p:sp>
      <p:cxnSp>
        <p:nvCxnSpPr>
          <p:cNvPr id="19" name="Straight Connector 18">
            <a:extLst>
              <a:ext uri="{FF2B5EF4-FFF2-40B4-BE49-F238E27FC236}">
                <a16:creationId xmlns:a16="http://schemas.microsoft.com/office/drawing/2014/main" id="{B1778E1A-4307-3E71-B856-F019215B0588}"/>
              </a:ext>
            </a:extLst>
          </p:cNvPr>
          <p:cNvCxnSpPr/>
          <p:nvPr userDrawn="1"/>
        </p:nvCxnSpPr>
        <p:spPr>
          <a:xfrm>
            <a:off x="10839451" y="6356350"/>
            <a:ext cx="0" cy="3722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1D4A34-538B-D009-4530-075F0FD2E108}"/>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A7340A8-2312-B3FA-0A99-B85B91CE7B3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6" name="Footer Placeholder 2">
            <a:extLst>
              <a:ext uri="{FF2B5EF4-FFF2-40B4-BE49-F238E27FC236}">
                <a16:creationId xmlns:a16="http://schemas.microsoft.com/office/drawing/2014/main" id="{8C29F9F6-A34C-F21C-98F5-482D6D149649}"/>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33978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a:xfrm>
            <a:off x="831850" y="1904098"/>
            <a:ext cx="10515600" cy="265837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descr="A blue and black geometrical object&#10;&#10;Description automatically generated">
            <a:extLst>
              <a:ext uri="{FF2B5EF4-FFF2-40B4-BE49-F238E27FC236}">
                <a16:creationId xmlns:a16="http://schemas.microsoft.com/office/drawing/2014/main" id="{3D376A13-D553-BB5F-CB18-9386AAE14F97}"/>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191506">
            <a:off x="4936031" y="-1018689"/>
            <a:ext cx="12723795" cy="6085929"/>
          </a:xfrm>
          <a:prstGeom prst="rect">
            <a:avLst/>
          </a:prstGeom>
        </p:spPr>
      </p:pic>
      <p:sp>
        <p:nvSpPr>
          <p:cNvPr id="27" name="Rectangle 26">
            <a:extLst>
              <a:ext uri="{FF2B5EF4-FFF2-40B4-BE49-F238E27FC236}">
                <a16:creationId xmlns:a16="http://schemas.microsoft.com/office/drawing/2014/main" id="{E6F7A9CC-A877-96DC-F220-A1199318DA30}"/>
              </a:ext>
            </a:extLst>
          </p:cNvPr>
          <p:cNvSpPr/>
          <p:nvPr userDrawn="1"/>
        </p:nvSpPr>
        <p:spPr>
          <a:xfrm flipH="1">
            <a:off x="10967023" y="6344516"/>
            <a:ext cx="450850" cy="513484"/>
          </a:xfrm>
          <a:prstGeom prst="rect">
            <a:avLst/>
          </a:prstGeom>
          <a:solidFill>
            <a:srgbClr val="81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ate Placeholder 1">
            <a:extLst>
              <a:ext uri="{FF2B5EF4-FFF2-40B4-BE49-F238E27FC236}">
                <a16:creationId xmlns:a16="http://schemas.microsoft.com/office/drawing/2014/main" id="{14A579FA-14CD-F437-5642-E09B433B9065}"/>
              </a:ext>
            </a:extLst>
          </p:cNvPr>
          <p:cNvSpPr>
            <a:spLocks noGrp="1"/>
          </p:cNvSpPr>
          <p:nvPr>
            <p:ph type="dt" sz="half" idx="10"/>
          </p:nvPr>
        </p:nvSpPr>
        <p:spPr>
          <a:xfrm>
            <a:off x="9548155" y="6356350"/>
            <a:ext cx="1227213" cy="365125"/>
          </a:xfrm>
        </p:spPr>
        <p:txBody>
          <a:bodyPr/>
          <a:lstStyle>
            <a:lvl1pPr algn="r">
              <a:defRPr>
                <a:solidFill>
                  <a:srgbClr val="0C344C"/>
                </a:solidFill>
              </a:defRPr>
            </a:lvl1pPr>
          </a:lstStyle>
          <a:p>
            <a:fld id="{A85A9DB0-6D83-A94A-ABC6-12A2A45FA07B}" type="datetime1">
              <a:rPr lang="en-US" smtClean="0"/>
              <a:pPr/>
              <a:t>4/17/25</a:t>
            </a:fld>
            <a:endParaRPr lang="en-US" dirty="0"/>
          </a:p>
        </p:txBody>
      </p:sp>
      <p:sp>
        <p:nvSpPr>
          <p:cNvPr id="30" name="Slide Number Placeholder 3">
            <a:extLst>
              <a:ext uri="{FF2B5EF4-FFF2-40B4-BE49-F238E27FC236}">
                <a16:creationId xmlns:a16="http://schemas.microsoft.com/office/drawing/2014/main" id="{74424D6D-E291-1B4C-FB29-C2981081CD98}"/>
              </a:ext>
            </a:extLst>
          </p:cNvPr>
          <p:cNvSpPr>
            <a:spLocks noGrp="1"/>
          </p:cNvSpPr>
          <p:nvPr>
            <p:ph type="sldNum" sz="quarter" idx="12"/>
          </p:nvPr>
        </p:nvSpPr>
        <p:spPr>
          <a:xfrm>
            <a:off x="10967022" y="6356350"/>
            <a:ext cx="450849" cy="365125"/>
          </a:xfrm>
        </p:spPr>
        <p:txBody>
          <a:bodyPr/>
          <a:lstStyle>
            <a:lvl1pPr algn="ctr">
              <a:defRPr>
                <a:solidFill>
                  <a:schemeClr val="bg1"/>
                </a:solidFill>
              </a:defRPr>
            </a:lvl1pPr>
          </a:lstStyle>
          <a:p>
            <a:fld id="{1F0D9605-A831-4471-A4C4-EBFA8615ADCD}" type="slidenum">
              <a:rPr lang="en-US" smtClean="0"/>
              <a:pPr/>
              <a:t>‹#›</a:t>
            </a:fld>
            <a:endParaRPr lang="en-US" dirty="0"/>
          </a:p>
        </p:txBody>
      </p:sp>
      <p:cxnSp>
        <p:nvCxnSpPr>
          <p:cNvPr id="31" name="Straight Connector 30">
            <a:extLst>
              <a:ext uri="{FF2B5EF4-FFF2-40B4-BE49-F238E27FC236}">
                <a16:creationId xmlns:a16="http://schemas.microsoft.com/office/drawing/2014/main" id="{370E9AA3-AC52-9E4E-1EC8-6DDABAC57C44}"/>
              </a:ext>
            </a:extLst>
          </p:cNvPr>
          <p:cNvCxnSpPr/>
          <p:nvPr userDrawn="1"/>
        </p:nvCxnSpPr>
        <p:spPr>
          <a:xfrm>
            <a:off x="10839451" y="6356350"/>
            <a:ext cx="0" cy="3722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7552241-69B1-5C38-BBD1-7161A77679FA}"/>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E4B4A32-5E6E-987E-22A2-118C8F0784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5" name="Footer Placeholder 2">
            <a:extLst>
              <a:ext uri="{FF2B5EF4-FFF2-40B4-BE49-F238E27FC236}">
                <a16:creationId xmlns:a16="http://schemas.microsoft.com/office/drawing/2014/main" id="{3A74A362-8E2B-0D14-3B54-BD602B99A11B}"/>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49207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nding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11" y="7033"/>
            <a:ext cx="12163576" cy="6844039"/>
          </a:xfrm>
          <a:prstGeom prst="rect">
            <a:avLst/>
          </a:prstGeom>
        </p:spPr>
      </p:pic>
      <p:sp>
        <p:nvSpPr>
          <p:cNvPr id="2" name="Title 1"/>
          <p:cNvSpPr>
            <a:spLocks noGrp="1"/>
          </p:cNvSpPr>
          <p:nvPr>
            <p:ph type="ctrTitle" hasCustomPrompt="1"/>
          </p:nvPr>
        </p:nvSpPr>
        <p:spPr>
          <a:xfrm>
            <a:off x="1600199" y="605894"/>
            <a:ext cx="6255328" cy="2209799"/>
          </a:xfrm>
        </p:spPr>
        <p:txBody>
          <a:bodyPr lIns="0" tIns="0" rIns="0" bIns="0" anchor="b">
            <a:normAutofit/>
          </a:bodyPr>
          <a:lstStyle>
            <a:lvl1pPr algn="l">
              <a:defRPr sz="4800">
                <a:solidFill>
                  <a:srgbClr val="811538"/>
                </a:solidFill>
              </a:defRPr>
            </a:lvl1pPr>
          </a:lstStyle>
          <a:p>
            <a:r>
              <a:rPr lang="en-US" dirty="0"/>
              <a:t>Last Slide Title</a:t>
            </a:r>
          </a:p>
        </p:txBody>
      </p:sp>
      <p:sp>
        <p:nvSpPr>
          <p:cNvPr id="3" name="Subtitle 2"/>
          <p:cNvSpPr>
            <a:spLocks noGrp="1"/>
          </p:cNvSpPr>
          <p:nvPr>
            <p:ph type="subTitle" idx="1"/>
          </p:nvPr>
        </p:nvSpPr>
        <p:spPr>
          <a:xfrm>
            <a:off x="1600199" y="2912756"/>
            <a:ext cx="6255328" cy="905411"/>
          </a:xfrm>
        </p:spPr>
        <p:txBody>
          <a:bodyPr lIns="0" tIns="0" rIns="0" bIns="0">
            <a:normAutofit/>
          </a:bodyPr>
          <a:lstStyle>
            <a:lvl1pPr marL="0" indent="0" algn="l">
              <a:buNone/>
              <a:defRPr sz="20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9" name="Group 8">
            <a:extLst>
              <a:ext uri="{FF2B5EF4-FFF2-40B4-BE49-F238E27FC236}">
                <a16:creationId xmlns:a16="http://schemas.microsoft.com/office/drawing/2014/main" id="{90F6E5D5-9FA4-3443-ABFA-BB758623D118}"/>
              </a:ext>
            </a:extLst>
          </p:cNvPr>
          <p:cNvGrpSpPr/>
          <p:nvPr userDrawn="1"/>
        </p:nvGrpSpPr>
        <p:grpSpPr>
          <a:xfrm>
            <a:off x="-13887" y="-585377"/>
            <a:ext cx="2407278" cy="396032"/>
            <a:chOff x="-13887" y="-585377"/>
            <a:chExt cx="2407278" cy="396032"/>
          </a:xfrm>
        </p:grpSpPr>
        <p:sp>
          <p:nvSpPr>
            <p:cNvPr id="28" name="Oval 21">
              <a:extLst>
                <a:ext uri="{FF2B5EF4-FFF2-40B4-BE49-F238E27FC236}">
                  <a16:creationId xmlns:a16="http://schemas.microsoft.com/office/drawing/2014/main" id="{3787541B-DBA6-7A4B-99AA-51DF2FDBDB74}"/>
                </a:ext>
              </a:extLst>
            </p:cNvPr>
            <p:cNvSpPr>
              <a:spLocks noChangeArrowheads="1"/>
            </p:cNvSpPr>
            <p:nvPr userDrawn="1"/>
          </p:nvSpPr>
          <p:spPr bwMode="auto">
            <a:xfrm flipV="1">
              <a:off x="489126" y="-585377"/>
              <a:ext cx="394821" cy="39603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22">
              <a:extLst>
                <a:ext uri="{FF2B5EF4-FFF2-40B4-BE49-F238E27FC236}">
                  <a16:creationId xmlns:a16="http://schemas.microsoft.com/office/drawing/2014/main" id="{2CC33AA9-820B-B849-8F0A-3A76EF2BB522}"/>
                </a:ext>
              </a:extLst>
            </p:cNvPr>
            <p:cNvSpPr>
              <a:spLocks noChangeArrowheads="1"/>
            </p:cNvSpPr>
            <p:nvPr userDrawn="1"/>
          </p:nvSpPr>
          <p:spPr bwMode="auto">
            <a:xfrm flipV="1">
              <a:off x="-13887" y="-585377"/>
              <a:ext cx="394821" cy="396032"/>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23">
              <a:extLst>
                <a:ext uri="{FF2B5EF4-FFF2-40B4-BE49-F238E27FC236}">
                  <a16:creationId xmlns:a16="http://schemas.microsoft.com/office/drawing/2014/main" id="{32845C55-ED13-E74B-B423-CE7E539468C5}"/>
                </a:ext>
              </a:extLst>
            </p:cNvPr>
            <p:cNvSpPr>
              <a:spLocks noChangeArrowheads="1"/>
            </p:cNvSpPr>
            <p:nvPr userDrawn="1"/>
          </p:nvSpPr>
          <p:spPr bwMode="auto">
            <a:xfrm flipV="1">
              <a:off x="992543" y="-585377"/>
              <a:ext cx="394417" cy="39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24">
              <a:extLst>
                <a:ext uri="{FF2B5EF4-FFF2-40B4-BE49-F238E27FC236}">
                  <a16:creationId xmlns:a16="http://schemas.microsoft.com/office/drawing/2014/main" id="{10719C06-1BE2-264E-8D54-A80F189D08FD}"/>
                </a:ext>
              </a:extLst>
            </p:cNvPr>
            <p:cNvSpPr>
              <a:spLocks noChangeArrowheads="1"/>
            </p:cNvSpPr>
            <p:nvPr userDrawn="1"/>
          </p:nvSpPr>
          <p:spPr bwMode="auto">
            <a:xfrm flipV="1">
              <a:off x="1495557" y="-585377"/>
              <a:ext cx="394821" cy="39603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5">
              <a:extLst>
                <a:ext uri="{FF2B5EF4-FFF2-40B4-BE49-F238E27FC236}">
                  <a16:creationId xmlns:a16="http://schemas.microsoft.com/office/drawing/2014/main" id="{3F905E06-0E27-C24F-9017-C997CAD3BD2F}"/>
                </a:ext>
              </a:extLst>
            </p:cNvPr>
            <p:cNvSpPr>
              <a:spLocks noChangeArrowheads="1"/>
            </p:cNvSpPr>
            <p:nvPr userDrawn="1"/>
          </p:nvSpPr>
          <p:spPr bwMode="auto">
            <a:xfrm flipV="1">
              <a:off x="1998974" y="-585377"/>
              <a:ext cx="394417" cy="39603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03FA1D50-66F8-674E-0D64-C6E3D60AAF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81188" y="3839646"/>
            <a:ext cx="4308702" cy="1842010"/>
          </a:xfrm>
          <a:prstGeom prst="rect">
            <a:avLst/>
          </a:prstGeom>
        </p:spPr>
      </p:pic>
      <p:cxnSp>
        <p:nvCxnSpPr>
          <p:cNvPr id="7" name="Straight Connector 6">
            <a:extLst>
              <a:ext uri="{FF2B5EF4-FFF2-40B4-BE49-F238E27FC236}">
                <a16:creationId xmlns:a16="http://schemas.microsoft.com/office/drawing/2014/main" id="{A7E6D2B8-A3F4-8FA2-2BE0-5CB6DA876FB6}"/>
              </a:ext>
            </a:extLst>
          </p:cNvPr>
          <p:cNvCxnSpPr>
            <a:cxnSpLocks/>
          </p:cNvCxnSpPr>
          <p:nvPr userDrawn="1"/>
        </p:nvCxnSpPr>
        <p:spPr>
          <a:xfrm>
            <a:off x="838200" y="6259286"/>
            <a:ext cx="10515600" cy="0"/>
          </a:xfrm>
          <a:prstGeom prst="line">
            <a:avLst/>
          </a:prstGeom>
          <a:ln w="12700">
            <a:solidFill>
              <a:srgbClr val="0C344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C67C239-FC1E-82D2-A697-A77BFC9B8F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07" r="-9107"/>
          <a:stretch/>
        </p:blipFill>
        <p:spPr>
          <a:xfrm>
            <a:off x="727517" y="6406395"/>
            <a:ext cx="1742779" cy="329258"/>
          </a:xfrm>
          <a:prstGeom prst="rect">
            <a:avLst/>
          </a:prstGeom>
        </p:spPr>
      </p:pic>
      <p:sp>
        <p:nvSpPr>
          <p:cNvPr id="10" name="Footer Placeholder 2">
            <a:extLst>
              <a:ext uri="{FF2B5EF4-FFF2-40B4-BE49-F238E27FC236}">
                <a16:creationId xmlns:a16="http://schemas.microsoft.com/office/drawing/2014/main" id="{428ED984-FD20-E1CC-8FA1-CD4E34393308}"/>
              </a:ext>
            </a:extLst>
          </p:cNvPr>
          <p:cNvSpPr>
            <a:spLocks noGrp="1"/>
          </p:cNvSpPr>
          <p:nvPr>
            <p:ph type="ftr" sz="quarter" idx="11"/>
          </p:nvPr>
        </p:nvSpPr>
        <p:spPr>
          <a:xfrm>
            <a:off x="4437884"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chemeClr val="accent1"/>
                </a:solidFill>
              </a:rPr>
              <a:t> </a:t>
            </a:r>
            <a:r>
              <a:rPr lang="en-US" dirty="0">
                <a:solidFill>
                  <a:srgbClr val="811538"/>
                </a:solidFill>
              </a:rPr>
              <a:t>|</a:t>
            </a:r>
            <a:r>
              <a:rPr lang="en-US" dirty="0">
                <a:solidFill>
                  <a:schemeClr val="accent1"/>
                </a:solidFill>
              </a:rPr>
              <a:t> </a:t>
            </a:r>
            <a:r>
              <a:rPr lang="en-US" dirty="0">
                <a:solidFill>
                  <a:schemeClr val="tx1">
                    <a:lumMod val="75000"/>
                  </a:schemeClr>
                </a:solidFill>
              </a:rPr>
              <a:t>SEAM PROGAM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80149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2"/>
                </a:solidFill>
              </a:defRPr>
            </a:lvl1pPr>
          </a:lstStyle>
          <a:p>
            <a:fld id="{155548F5-2885-C441-85B5-BDEC76FE3633}" type="datetime1">
              <a:rPr lang="en-US" smtClean="0"/>
              <a:t>4/17/25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spc="300">
                <a:solidFill>
                  <a:schemeClr val="tx2"/>
                </a:solidFill>
              </a:defRPr>
            </a:lvl1pPr>
          </a:lstStyle>
          <a:p>
            <a:r>
              <a:rPr lang="en-US"/>
              <a:t>eudaimoniaria.com | STRATEGIC EUDAIMONIA ASSET MANAGEMENT</a:t>
            </a:r>
          </a:p>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2"/>
                </a:solidFill>
              </a:defRPr>
            </a:lvl1pPr>
          </a:lstStyle>
          <a:p>
            <a:fld id="{1F0D9605-A831-4471-A4C4-EBFA8615ADCD}" type="slidenum">
              <a:rPr lang="en-US" smtClean="0"/>
              <a:pPr/>
              <a:t>‹#›</a:t>
            </a:fld>
            <a:endParaRPr lang="en-US" dirty="0"/>
          </a:p>
        </p:txBody>
      </p:sp>
    </p:spTree>
    <p:extLst>
      <p:ext uri="{BB962C8B-B14F-4D97-AF65-F5344CB8AC3E}">
        <p14:creationId xmlns:p14="http://schemas.microsoft.com/office/powerpoint/2010/main" val="332918460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4" r:id="rId4"/>
    <p:sldLayoutId id="2147483651" r:id="rId5"/>
    <p:sldLayoutId id="2147483658" r:id="rId6"/>
    <p:sldLayoutId id="2147483659" r:id="rId7"/>
  </p:sldLayoutIdLst>
  <p:hf hdr="0"/>
  <p:txStyles>
    <p:titleStyle>
      <a:lvl1pPr algn="l" defTabSz="914400" rtl="0" eaLnBrk="1" latinLnBrk="0" hangingPunct="1">
        <a:lnSpc>
          <a:spcPct val="90000"/>
        </a:lnSpc>
        <a:spcBef>
          <a:spcPct val="0"/>
        </a:spcBef>
        <a:buNone/>
        <a:defRPr sz="4400" b="0" i="0" kern="1200">
          <a:solidFill>
            <a:schemeClr val="accent4"/>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C344C"/>
        </a:buClr>
        <a:buFont typeface="Arial" panose="020B0604020202020204" pitchFamily="34" charset="0"/>
        <a:buChar char="•"/>
        <a:defRPr sz="2800" b="0" i="0" kern="1200">
          <a:solidFill>
            <a:schemeClr val="accent4"/>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0C344C"/>
        </a:buClr>
        <a:buFont typeface="Arial" panose="020B0604020202020204" pitchFamily="34" charset="0"/>
        <a:buChar char="•"/>
        <a:defRPr sz="2400" b="0" i="0" kern="1200">
          <a:solidFill>
            <a:schemeClr val="accent4"/>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Clr>
          <a:srgbClr val="0C344C"/>
        </a:buClr>
        <a:buFont typeface="Arial" panose="020B0604020202020204" pitchFamily="34" charset="0"/>
        <a:buChar char="•"/>
        <a:defRPr sz="2000" b="0" i="0" kern="1200">
          <a:solidFill>
            <a:schemeClr val="accent4"/>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Clr>
          <a:srgbClr val="0C344C"/>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Clr>
          <a:srgbClr val="0C344C"/>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346"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A35076-5656-5145-A872-C8A4469E41E9}"/>
              </a:ext>
            </a:extLst>
          </p:cNvPr>
          <p:cNvSpPr>
            <a:spLocks noGrp="1"/>
          </p:cNvSpPr>
          <p:nvPr>
            <p:ph type="body" sz="quarter" idx="13"/>
          </p:nvPr>
        </p:nvSpPr>
        <p:spPr>
          <a:xfrm>
            <a:off x="1539208" y="4261182"/>
            <a:ext cx="6377241" cy="747689"/>
          </a:xfrm>
        </p:spPr>
        <p:txBody>
          <a:bodyPr>
            <a:normAutofit/>
          </a:bodyPr>
          <a:lstStyle/>
          <a:p>
            <a:pPr lvl="0"/>
            <a:r>
              <a:rPr lang="en-US" dirty="0"/>
              <a:t>PRESENTED TO: Name of Recipient Here</a:t>
            </a:r>
          </a:p>
          <a:p>
            <a:pPr lvl="0"/>
            <a:r>
              <a:rPr lang="en-US" dirty="0"/>
              <a:t>DATE: February 27, 2025</a:t>
            </a:r>
          </a:p>
        </p:txBody>
      </p:sp>
      <p:sp>
        <p:nvSpPr>
          <p:cNvPr id="2" name="TextBox 1">
            <a:extLst>
              <a:ext uri="{FF2B5EF4-FFF2-40B4-BE49-F238E27FC236}">
                <a16:creationId xmlns:a16="http://schemas.microsoft.com/office/drawing/2014/main" id="{9F51A2E6-6E99-3D11-98CF-802DAFADE124}"/>
              </a:ext>
            </a:extLst>
          </p:cNvPr>
          <p:cNvSpPr txBox="1"/>
          <p:nvPr/>
        </p:nvSpPr>
        <p:spPr>
          <a:xfrm>
            <a:off x="180109" y="6608619"/>
            <a:ext cx="1731818" cy="169277"/>
          </a:xfrm>
          <a:prstGeom prst="rect">
            <a:avLst/>
          </a:prstGeom>
          <a:noFill/>
        </p:spPr>
        <p:txBody>
          <a:bodyPr wrap="square" rtlCol="0">
            <a:spAutoFit/>
          </a:bodyPr>
          <a:lstStyle/>
          <a:p>
            <a:r>
              <a:rPr lang="en-US" sz="500" b="0" i="0" u="none" strike="noStrike" dirty="0">
                <a:solidFill>
                  <a:schemeClr val="accent6">
                    <a:lumMod val="50000"/>
                  </a:schemeClr>
                </a:solidFill>
                <a:effectLst/>
                <a:latin typeface="Helvetica" pitchFamily="2" charset="0"/>
              </a:rPr>
              <a:t>SEAM_Pitchdeck_052924</a:t>
            </a:r>
            <a:endParaRPr lang="en-US" sz="500" dirty="0">
              <a:solidFill>
                <a:schemeClr val="accent6">
                  <a:lumMod val="50000"/>
                </a:schemeClr>
              </a:solidFill>
            </a:endParaRPr>
          </a:p>
        </p:txBody>
      </p:sp>
    </p:spTree>
    <p:extLst>
      <p:ext uri="{BB962C8B-B14F-4D97-AF65-F5344CB8AC3E}">
        <p14:creationId xmlns:p14="http://schemas.microsoft.com/office/powerpoint/2010/main" val="25186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056A149C-1137-8E4E-B85D-27DFE9D38AE4}"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10</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14362" y="177778"/>
            <a:ext cx="10065327" cy="1325563"/>
          </a:xfrm>
        </p:spPr>
        <p:txBody>
          <a:bodyPr/>
          <a:lstStyle/>
          <a:p>
            <a:r>
              <a:rPr lang="en-US" dirty="0"/>
              <a:t>Due Diligence</a:t>
            </a:r>
          </a:p>
        </p:txBody>
      </p:sp>
      <p:sp>
        <p:nvSpPr>
          <p:cNvPr id="7" name="Content Placeholder 2">
            <a:extLst>
              <a:ext uri="{FF2B5EF4-FFF2-40B4-BE49-F238E27FC236}">
                <a16:creationId xmlns:a16="http://schemas.microsoft.com/office/drawing/2014/main" id="{48462EEC-12D0-B461-59BE-782815B49F9E}"/>
              </a:ext>
            </a:extLst>
          </p:cNvPr>
          <p:cNvSpPr txBox="1">
            <a:spLocks/>
          </p:cNvSpPr>
          <p:nvPr/>
        </p:nvSpPr>
        <p:spPr>
          <a:xfrm>
            <a:off x="852145" y="1159531"/>
            <a:ext cx="10065326" cy="44684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1"/>
                </a:solidFill>
                <a:latin typeface="Arial" panose="020B0604020202020204" pitchFamily="34" charset="0"/>
                <a:cs typeface="Arial" panose="020B0604020202020204" pitchFamily="34" charset="0"/>
              </a:rPr>
              <a:t>Every investment utilized in SEAM portfolios is subject to rigorous due diligence</a:t>
            </a:r>
          </a:p>
        </p:txBody>
      </p:sp>
      <p:sp>
        <p:nvSpPr>
          <p:cNvPr id="24" name="TextBox 23">
            <a:extLst>
              <a:ext uri="{FF2B5EF4-FFF2-40B4-BE49-F238E27FC236}">
                <a16:creationId xmlns:a16="http://schemas.microsoft.com/office/drawing/2014/main" id="{6C7C78DB-BC69-EA51-E6B2-06D9F2E28AF4}"/>
              </a:ext>
            </a:extLst>
          </p:cNvPr>
          <p:cNvSpPr txBox="1"/>
          <p:nvPr/>
        </p:nvSpPr>
        <p:spPr>
          <a:xfrm>
            <a:off x="738490" y="1843413"/>
            <a:ext cx="2108667" cy="769441"/>
          </a:xfrm>
          <a:prstGeom prst="rect">
            <a:avLst/>
          </a:prstGeom>
          <a:noFill/>
        </p:spPr>
        <p:txBody>
          <a:bodyPr wrap="square" rtlCol="0">
            <a:spAutoFit/>
          </a:bodyPr>
          <a:lstStyle/>
          <a:p>
            <a:r>
              <a:rPr lang="en-US" sz="1100" dirty="0">
                <a:solidFill>
                  <a:srgbClr val="0C344C"/>
                </a:solidFill>
                <a:latin typeface="Arial" panose="020B0604020202020204" pitchFamily="34" charset="0"/>
                <a:cs typeface="Arial" panose="020B0604020202020204" pitchFamily="34" charset="0"/>
              </a:rPr>
              <a:t>Dissect the investment universe of mutual funds and ETFs among various asset classes.</a:t>
            </a:r>
          </a:p>
        </p:txBody>
      </p:sp>
      <p:sp>
        <p:nvSpPr>
          <p:cNvPr id="28" name="TextBox 27">
            <a:extLst>
              <a:ext uri="{FF2B5EF4-FFF2-40B4-BE49-F238E27FC236}">
                <a16:creationId xmlns:a16="http://schemas.microsoft.com/office/drawing/2014/main" id="{4104D6D5-8D9E-F5A5-282D-2D9FD2936A2C}"/>
              </a:ext>
            </a:extLst>
          </p:cNvPr>
          <p:cNvSpPr txBox="1"/>
          <p:nvPr/>
        </p:nvSpPr>
        <p:spPr>
          <a:xfrm>
            <a:off x="9025125" y="2611277"/>
            <a:ext cx="2012504" cy="938719"/>
          </a:xfrm>
          <a:prstGeom prst="rect">
            <a:avLst/>
          </a:prstGeom>
          <a:noFill/>
        </p:spPr>
        <p:txBody>
          <a:bodyPr wrap="square" rtlCol="0">
            <a:spAutoFit/>
          </a:bodyPr>
          <a:lstStyle/>
          <a:p>
            <a:r>
              <a:rPr lang="en-US" sz="1100" dirty="0">
                <a:solidFill>
                  <a:srgbClr val="0C344C"/>
                </a:solidFill>
                <a:latin typeface="Arial" panose="020B0604020202020204" pitchFamily="34" charset="0"/>
                <a:cs typeface="Arial" panose="020B0604020202020204" pitchFamily="34" charset="0"/>
              </a:rPr>
              <a:t>Conduct initial screens to identify investments with exceptional qualities and eliminate investments not fit for our clients.</a:t>
            </a:r>
          </a:p>
        </p:txBody>
      </p:sp>
      <p:sp>
        <p:nvSpPr>
          <p:cNvPr id="33" name="TextBox 32">
            <a:extLst>
              <a:ext uri="{FF2B5EF4-FFF2-40B4-BE49-F238E27FC236}">
                <a16:creationId xmlns:a16="http://schemas.microsoft.com/office/drawing/2014/main" id="{F638C348-D5BD-1511-07A1-04F471C45024}"/>
              </a:ext>
            </a:extLst>
          </p:cNvPr>
          <p:cNvSpPr txBox="1"/>
          <p:nvPr/>
        </p:nvSpPr>
        <p:spPr>
          <a:xfrm>
            <a:off x="738491" y="3962298"/>
            <a:ext cx="2151826" cy="938719"/>
          </a:xfrm>
          <a:prstGeom prst="rect">
            <a:avLst/>
          </a:prstGeom>
          <a:noFill/>
        </p:spPr>
        <p:txBody>
          <a:bodyPr wrap="square" rtlCol="0">
            <a:spAutoFit/>
          </a:bodyPr>
          <a:lstStyle/>
          <a:p>
            <a:r>
              <a:rPr lang="en-US" sz="1100" dirty="0">
                <a:solidFill>
                  <a:srgbClr val="0C344C"/>
                </a:solidFill>
                <a:latin typeface="Arial" panose="020B0604020202020204" pitchFamily="34" charset="0"/>
                <a:cs typeface="Arial" panose="020B0604020202020204" pitchFamily="34" charset="0"/>
              </a:rPr>
              <a:t>Conduct statistical and attribution analyses (including risk and return measurements) on each investment to ensure it meets our strict standards.</a:t>
            </a:r>
          </a:p>
        </p:txBody>
      </p:sp>
      <p:sp>
        <p:nvSpPr>
          <p:cNvPr id="38" name="TextBox 37">
            <a:extLst>
              <a:ext uri="{FF2B5EF4-FFF2-40B4-BE49-F238E27FC236}">
                <a16:creationId xmlns:a16="http://schemas.microsoft.com/office/drawing/2014/main" id="{132501A3-A0D0-A95D-FC7C-0F6144FF602E}"/>
              </a:ext>
            </a:extLst>
          </p:cNvPr>
          <p:cNvSpPr txBox="1"/>
          <p:nvPr/>
        </p:nvSpPr>
        <p:spPr>
          <a:xfrm>
            <a:off x="8684359" y="4303495"/>
            <a:ext cx="2731653" cy="1107996"/>
          </a:xfrm>
          <a:prstGeom prst="rect">
            <a:avLst/>
          </a:prstGeom>
          <a:noFill/>
        </p:spPr>
        <p:txBody>
          <a:bodyPr wrap="square" rtlCol="0">
            <a:spAutoFit/>
          </a:bodyPr>
          <a:lstStyle/>
          <a:p>
            <a:r>
              <a:rPr lang="en-US" sz="1100" dirty="0">
                <a:solidFill>
                  <a:srgbClr val="0C344C"/>
                </a:solidFill>
                <a:latin typeface="Arial" panose="020B0604020202020204" pitchFamily="34" charset="0"/>
                <a:cs typeface="Arial" panose="020B0604020202020204" pitchFamily="34" charset="0"/>
              </a:rPr>
              <a:t>Complete an in-depth analysis including discussion with managers and decision-makers at each investment company to determine the quality of the people, process, and business structures, as potential investments for our clients.</a:t>
            </a:r>
          </a:p>
        </p:txBody>
      </p:sp>
      <p:pic>
        <p:nvPicPr>
          <p:cNvPr id="11" name="Picture 10">
            <a:extLst>
              <a:ext uri="{FF2B5EF4-FFF2-40B4-BE49-F238E27FC236}">
                <a16:creationId xmlns:a16="http://schemas.microsoft.com/office/drawing/2014/main" id="{38B60367-6FC2-0B71-6FDF-79F69F3EF9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9800" y="549275"/>
            <a:ext cx="6025088" cy="6073290"/>
          </a:xfrm>
          <a:prstGeom prst="rect">
            <a:avLst/>
          </a:prstGeom>
        </p:spPr>
      </p:pic>
      <p:pic>
        <p:nvPicPr>
          <p:cNvPr id="12" name="Picture 11">
            <a:extLst>
              <a:ext uri="{FF2B5EF4-FFF2-40B4-BE49-F238E27FC236}">
                <a16:creationId xmlns:a16="http://schemas.microsoft.com/office/drawing/2014/main" id="{CFC7B81A-2632-9C98-9646-F3BB6B779B62}"/>
              </a:ext>
            </a:extLst>
          </p:cNvPr>
          <p:cNvPicPr>
            <a:picLocks noChangeAspect="1"/>
          </p:cNvPicPr>
          <p:nvPr/>
        </p:nvPicPr>
        <p:blipFill rotWithShape="1">
          <a:blip r:embed="rId3">
            <a:extLst>
              <a:ext uri="{28A0092B-C50C-407E-A947-70E740481C1C}">
                <a14:useLocalDpi xmlns:a14="http://schemas.microsoft.com/office/drawing/2010/main" val="0"/>
              </a:ext>
            </a:extLst>
          </a:blip>
          <a:srcRect l="-39641" r="-39641"/>
          <a:stretch/>
        </p:blipFill>
        <p:spPr>
          <a:xfrm>
            <a:off x="4961358" y="5812345"/>
            <a:ext cx="1497194" cy="358752"/>
          </a:xfrm>
          <a:prstGeom prst="rect">
            <a:avLst/>
          </a:prstGeom>
        </p:spPr>
      </p:pic>
      <p:pic>
        <p:nvPicPr>
          <p:cNvPr id="13" name="Picture 12" descr="A blue and green symbol&#10;&#10;Description automatically generated">
            <a:extLst>
              <a:ext uri="{FF2B5EF4-FFF2-40B4-BE49-F238E27FC236}">
                <a16:creationId xmlns:a16="http://schemas.microsoft.com/office/drawing/2014/main" id="{F2D515A9-B825-5655-8795-5D2FD508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639" y="1919512"/>
            <a:ext cx="656445" cy="656445"/>
          </a:xfrm>
          <a:prstGeom prst="rect">
            <a:avLst/>
          </a:prstGeom>
        </p:spPr>
      </p:pic>
      <p:cxnSp>
        <p:nvCxnSpPr>
          <p:cNvPr id="20" name="Elbow Connector 19">
            <a:extLst>
              <a:ext uri="{FF2B5EF4-FFF2-40B4-BE49-F238E27FC236}">
                <a16:creationId xmlns:a16="http://schemas.microsoft.com/office/drawing/2014/main" id="{B161DE81-B556-5C15-715E-83458482463B}"/>
              </a:ext>
            </a:extLst>
          </p:cNvPr>
          <p:cNvCxnSpPr>
            <a:cxnSpLocks/>
          </p:cNvCxnSpPr>
          <p:nvPr/>
        </p:nvCxnSpPr>
        <p:spPr>
          <a:xfrm rot="16200000">
            <a:off x="2522779" y="1655530"/>
            <a:ext cx="96362" cy="2383984"/>
          </a:xfrm>
          <a:prstGeom prst="bentConnector4">
            <a:avLst>
              <a:gd name="adj1" fmla="val -237230"/>
              <a:gd name="adj2" fmla="val 69154"/>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4CF2E9F-457C-0CEF-F198-E59832C763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67341" y="2772555"/>
            <a:ext cx="656445" cy="656445"/>
          </a:xfrm>
          <a:prstGeom prst="rect">
            <a:avLst/>
          </a:prstGeom>
        </p:spPr>
      </p:pic>
      <p:cxnSp>
        <p:nvCxnSpPr>
          <p:cNvPr id="22" name="Elbow Connector 21">
            <a:extLst>
              <a:ext uri="{FF2B5EF4-FFF2-40B4-BE49-F238E27FC236}">
                <a16:creationId xmlns:a16="http://schemas.microsoft.com/office/drawing/2014/main" id="{FD2E8833-393B-6E06-664E-BC92DBB5E053}"/>
              </a:ext>
            </a:extLst>
          </p:cNvPr>
          <p:cNvCxnSpPr>
            <a:cxnSpLocks/>
          </p:cNvCxnSpPr>
          <p:nvPr/>
        </p:nvCxnSpPr>
        <p:spPr>
          <a:xfrm rot="16200000" flipV="1">
            <a:off x="8554632" y="2484144"/>
            <a:ext cx="26980" cy="2461074"/>
          </a:xfrm>
          <a:prstGeom prst="bentConnector4">
            <a:avLst>
              <a:gd name="adj1" fmla="val -847294"/>
              <a:gd name="adj2" fmla="val 73256"/>
            </a:avLst>
          </a:prstGeom>
          <a:ln w="127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FB41C1C-9724-2175-C7D0-8C38E8EDB3A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36851" y="4215912"/>
            <a:ext cx="730054" cy="730054"/>
          </a:xfrm>
          <a:prstGeom prst="rect">
            <a:avLst/>
          </a:prstGeom>
        </p:spPr>
      </p:pic>
      <p:cxnSp>
        <p:nvCxnSpPr>
          <p:cNvPr id="26" name="Elbow Connector 25">
            <a:extLst>
              <a:ext uri="{FF2B5EF4-FFF2-40B4-BE49-F238E27FC236}">
                <a16:creationId xmlns:a16="http://schemas.microsoft.com/office/drawing/2014/main" id="{E74F1DC6-59E9-6166-41F2-B3BD62CCF20A}"/>
              </a:ext>
            </a:extLst>
          </p:cNvPr>
          <p:cNvCxnSpPr>
            <a:cxnSpLocks/>
          </p:cNvCxnSpPr>
          <p:nvPr/>
        </p:nvCxnSpPr>
        <p:spPr>
          <a:xfrm rot="16200000">
            <a:off x="2903588" y="3519453"/>
            <a:ext cx="592281" cy="2731653"/>
          </a:xfrm>
          <a:prstGeom prst="bentConnector4">
            <a:avLst>
              <a:gd name="adj1" fmla="val -38597"/>
              <a:gd name="adj2" fmla="val 70953"/>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3800B44-8819-D905-ABAC-F4A012726CB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29269" y="4421148"/>
            <a:ext cx="719358" cy="730053"/>
          </a:xfrm>
          <a:prstGeom prst="rect">
            <a:avLst/>
          </a:prstGeom>
        </p:spPr>
      </p:pic>
      <p:cxnSp>
        <p:nvCxnSpPr>
          <p:cNvPr id="29" name="Elbow Connector 28">
            <a:extLst>
              <a:ext uri="{FF2B5EF4-FFF2-40B4-BE49-F238E27FC236}">
                <a16:creationId xmlns:a16="http://schemas.microsoft.com/office/drawing/2014/main" id="{C2E0D33B-2178-D758-8269-7291528A6097}"/>
              </a:ext>
            </a:extLst>
          </p:cNvPr>
          <p:cNvCxnSpPr>
            <a:cxnSpLocks/>
          </p:cNvCxnSpPr>
          <p:nvPr/>
        </p:nvCxnSpPr>
        <p:spPr>
          <a:xfrm rot="5400000">
            <a:off x="8022119" y="3967414"/>
            <a:ext cx="159658" cy="3101604"/>
          </a:xfrm>
          <a:prstGeom prst="bentConnector2">
            <a:avLst/>
          </a:prstGeom>
          <a:ln w="127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C24E0B-B230-B7BB-9DAC-C52B22B945B5}"/>
              </a:ext>
            </a:extLst>
          </p:cNvPr>
          <p:cNvSpPr txBox="1"/>
          <p:nvPr/>
        </p:nvSpPr>
        <p:spPr>
          <a:xfrm>
            <a:off x="3807987" y="1999693"/>
            <a:ext cx="3886199" cy="307777"/>
          </a:xfrm>
          <a:prstGeom prst="rect">
            <a:avLst/>
          </a:prstGeom>
          <a:noFill/>
        </p:spPr>
        <p:txBody>
          <a:bodyPr wrap="square" rtlCol="0">
            <a:spAutoFit/>
          </a:bodyPr>
          <a:lstStyle/>
          <a:p>
            <a:pPr algn="ctr"/>
            <a:r>
              <a:rPr lang="en-US" sz="1400" spc="300" dirty="0">
                <a:solidFill>
                  <a:schemeClr val="accent4"/>
                </a:solidFill>
              </a:rPr>
              <a:t>RIGOROUS DUE DILIGENCE</a:t>
            </a:r>
          </a:p>
        </p:txBody>
      </p:sp>
      <p:sp>
        <p:nvSpPr>
          <p:cNvPr id="2" name="Footer Placeholder 2">
            <a:extLst>
              <a:ext uri="{FF2B5EF4-FFF2-40B4-BE49-F238E27FC236}">
                <a16:creationId xmlns:a16="http://schemas.microsoft.com/office/drawing/2014/main" id="{33689BD6-03BC-14DB-4FBA-E7AEE38AF1BE}"/>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996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87A12-F1CF-17A6-21FD-CEDC770EC155}"/>
              </a:ext>
            </a:extLst>
          </p:cNvPr>
          <p:cNvSpPr>
            <a:spLocks noGrp="1"/>
          </p:cNvSpPr>
          <p:nvPr>
            <p:ph type="dt" sz="half" idx="10"/>
          </p:nvPr>
        </p:nvSpPr>
        <p:spPr>
          <a:xfrm>
            <a:off x="9548155" y="6356350"/>
            <a:ext cx="1227213" cy="365125"/>
          </a:xfrm>
        </p:spPr>
        <p:txBody>
          <a:bodyPr/>
          <a:lstStyle/>
          <a:p>
            <a:fld id="{C1AE4814-B59C-3841-924A-72B3C444617D}" type="datetime1">
              <a:rPr lang="en-US" smtClean="0"/>
              <a:t>4/17/25</a:t>
            </a:fld>
            <a:endParaRPr lang="en-US" dirty="0"/>
          </a:p>
        </p:txBody>
      </p:sp>
      <p:sp>
        <p:nvSpPr>
          <p:cNvPr id="4" name="Slide Number Placeholder 3">
            <a:extLst>
              <a:ext uri="{FF2B5EF4-FFF2-40B4-BE49-F238E27FC236}">
                <a16:creationId xmlns:a16="http://schemas.microsoft.com/office/drawing/2014/main" id="{160A9863-652C-6710-E09C-1D6A35A54B64}"/>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11</a:t>
            </a:fld>
            <a:endParaRPr lang="en-US" dirty="0"/>
          </a:p>
        </p:txBody>
      </p:sp>
      <p:sp>
        <p:nvSpPr>
          <p:cNvPr id="194" name="TextBox 193">
            <a:extLst>
              <a:ext uri="{FF2B5EF4-FFF2-40B4-BE49-F238E27FC236}">
                <a16:creationId xmlns:a16="http://schemas.microsoft.com/office/drawing/2014/main" id="{065F82A7-E466-A064-1833-1D1782EB92C3}"/>
              </a:ext>
            </a:extLst>
          </p:cNvPr>
          <p:cNvSpPr txBox="1"/>
          <p:nvPr/>
        </p:nvSpPr>
        <p:spPr>
          <a:xfrm>
            <a:off x="948369" y="3204125"/>
            <a:ext cx="5605807" cy="2252348"/>
          </a:xfrm>
          <a:prstGeom prst="rect">
            <a:avLst/>
          </a:prstGeom>
          <a:noFill/>
        </p:spPr>
        <p:txBody>
          <a:bodyPr wrap="square">
            <a:spAutoFit/>
          </a:bodyPr>
          <a:lstStyle/>
          <a:p>
            <a:pPr marL="285750" indent="-285750">
              <a:lnSpc>
                <a:spcPts val="1860"/>
              </a:lnSpc>
              <a:spcBef>
                <a:spcPts val="600"/>
              </a:spcBef>
              <a:buClr>
                <a:schemeClr val="accent2"/>
              </a:buClr>
              <a:buFont typeface="Arial" panose="020B0604020202020204" pitchFamily="34" charset="0"/>
              <a:buChar char="•"/>
            </a:pPr>
            <a:r>
              <a:rPr lang="en-US" sz="1400" dirty="0">
                <a:solidFill>
                  <a:schemeClr val="bg2">
                    <a:lumMod val="50000"/>
                  </a:schemeClr>
                </a:solidFill>
              </a:rPr>
              <a:t>Efficient Frontier is the unfiltered universe of asset classes based on historical behavior, which provides our </a:t>
            </a:r>
            <a:r>
              <a:rPr lang="en-US" sz="1400" b="1" dirty="0">
                <a:solidFill>
                  <a:schemeClr val="bg2">
                    <a:lumMod val="50000"/>
                  </a:schemeClr>
                </a:solidFill>
              </a:rPr>
              <a:t>Neutral</a:t>
            </a:r>
            <a:r>
              <a:rPr lang="en-US" sz="1400" dirty="0">
                <a:solidFill>
                  <a:schemeClr val="bg2">
                    <a:lumMod val="50000"/>
                  </a:schemeClr>
                </a:solidFill>
              </a:rPr>
              <a:t> Allocation.</a:t>
            </a:r>
          </a:p>
          <a:p>
            <a:pPr marL="285750" indent="-285750">
              <a:lnSpc>
                <a:spcPts val="1860"/>
              </a:lnSpc>
              <a:spcBef>
                <a:spcPts val="600"/>
              </a:spcBef>
              <a:buClr>
                <a:schemeClr val="accent2"/>
              </a:buClr>
              <a:buFont typeface="Arial" panose="020B0604020202020204" pitchFamily="34" charset="0"/>
              <a:buChar char="•"/>
            </a:pPr>
            <a:r>
              <a:rPr lang="en-US" sz="1400" dirty="0">
                <a:solidFill>
                  <a:schemeClr val="bg2">
                    <a:lumMod val="50000"/>
                  </a:schemeClr>
                </a:solidFill>
              </a:rPr>
              <a:t>Capital Market Assumptions adjust Efficient Frontier universe to determine Client’s </a:t>
            </a:r>
            <a:r>
              <a:rPr lang="en-US" sz="1400" b="1" dirty="0">
                <a:solidFill>
                  <a:schemeClr val="bg2">
                    <a:lumMod val="50000"/>
                  </a:schemeClr>
                </a:solidFill>
              </a:rPr>
              <a:t>Target</a:t>
            </a:r>
            <a:r>
              <a:rPr lang="en-US" sz="1400" dirty="0">
                <a:solidFill>
                  <a:schemeClr val="bg2">
                    <a:lumMod val="50000"/>
                  </a:schemeClr>
                </a:solidFill>
              </a:rPr>
              <a:t> Allocation.</a:t>
            </a:r>
          </a:p>
          <a:p>
            <a:pPr marL="285750" indent="-285750">
              <a:lnSpc>
                <a:spcPts val="1860"/>
              </a:lnSpc>
              <a:spcBef>
                <a:spcPts val="600"/>
              </a:spcBef>
              <a:buClr>
                <a:schemeClr val="accent2"/>
              </a:buClr>
              <a:buFont typeface="Arial" panose="020B0604020202020204" pitchFamily="34" charset="0"/>
              <a:buChar char="•"/>
            </a:pPr>
            <a:r>
              <a:rPr lang="en-US" sz="1400" dirty="0">
                <a:solidFill>
                  <a:schemeClr val="bg2">
                    <a:lumMod val="50000"/>
                  </a:schemeClr>
                </a:solidFill>
              </a:rPr>
              <a:t>With a validated Target Allocation, appropriate Asset Classes </a:t>
            </a:r>
            <a:br>
              <a:rPr lang="en-US" sz="1400" dirty="0">
                <a:solidFill>
                  <a:schemeClr val="bg2">
                    <a:lumMod val="50000"/>
                  </a:schemeClr>
                </a:solidFill>
              </a:rPr>
            </a:br>
            <a:r>
              <a:rPr lang="en-US" sz="1400" dirty="0">
                <a:solidFill>
                  <a:schemeClr val="bg2">
                    <a:lumMod val="50000"/>
                  </a:schemeClr>
                </a:solidFill>
              </a:rPr>
              <a:t>are identified.</a:t>
            </a:r>
          </a:p>
          <a:p>
            <a:pPr marL="285750" indent="-285750">
              <a:lnSpc>
                <a:spcPts val="1860"/>
              </a:lnSpc>
              <a:spcBef>
                <a:spcPts val="600"/>
              </a:spcBef>
              <a:buClr>
                <a:schemeClr val="accent2"/>
              </a:buClr>
              <a:buFont typeface="Arial" panose="020B0604020202020204" pitchFamily="34" charset="0"/>
              <a:buChar char="•"/>
            </a:pPr>
            <a:r>
              <a:rPr lang="en-US" sz="1400" dirty="0">
                <a:solidFill>
                  <a:schemeClr val="bg2">
                    <a:lumMod val="50000"/>
                  </a:schemeClr>
                </a:solidFill>
              </a:rPr>
              <a:t>$$ are distributed among suitable investments to activate Client’s investment strategy. </a:t>
            </a:r>
          </a:p>
        </p:txBody>
      </p:sp>
      <p:sp>
        <p:nvSpPr>
          <p:cNvPr id="195" name="Title 7">
            <a:extLst>
              <a:ext uri="{FF2B5EF4-FFF2-40B4-BE49-F238E27FC236}">
                <a16:creationId xmlns:a16="http://schemas.microsoft.com/office/drawing/2014/main" id="{F61D4B6C-907D-93F0-E345-3C05DFD473C4}"/>
              </a:ext>
            </a:extLst>
          </p:cNvPr>
          <p:cNvSpPr>
            <a:spLocks noGrp="1"/>
          </p:cNvSpPr>
          <p:nvPr>
            <p:ph type="title"/>
          </p:nvPr>
        </p:nvSpPr>
        <p:spPr>
          <a:xfrm>
            <a:off x="728574" y="349902"/>
            <a:ext cx="5312985" cy="998008"/>
          </a:xfrm>
        </p:spPr>
        <p:txBody>
          <a:bodyPr/>
          <a:lstStyle/>
          <a:p>
            <a:r>
              <a:rPr lang="en-US" dirty="0"/>
              <a:t>Strategic Process</a:t>
            </a:r>
          </a:p>
        </p:txBody>
      </p:sp>
      <p:pic>
        <p:nvPicPr>
          <p:cNvPr id="10" name="Picture 9">
            <a:extLst>
              <a:ext uri="{FF2B5EF4-FFF2-40B4-BE49-F238E27FC236}">
                <a16:creationId xmlns:a16="http://schemas.microsoft.com/office/drawing/2014/main" id="{FECDF953-6BA5-BC68-7BCA-CFE2AC05A9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3427" y="334323"/>
            <a:ext cx="3673052" cy="5215264"/>
          </a:xfrm>
          <a:prstGeom prst="rect">
            <a:avLst/>
          </a:prstGeom>
        </p:spPr>
      </p:pic>
      <p:sp>
        <p:nvSpPr>
          <p:cNvPr id="11" name="TextBox 10">
            <a:extLst>
              <a:ext uri="{FF2B5EF4-FFF2-40B4-BE49-F238E27FC236}">
                <a16:creationId xmlns:a16="http://schemas.microsoft.com/office/drawing/2014/main" id="{AE49D6A1-00E5-6B7D-4845-A3DD3DB15663}"/>
              </a:ext>
            </a:extLst>
          </p:cNvPr>
          <p:cNvSpPr txBox="1"/>
          <p:nvPr/>
        </p:nvSpPr>
        <p:spPr>
          <a:xfrm>
            <a:off x="839787" y="5825520"/>
            <a:ext cx="10127235" cy="369332"/>
          </a:xfrm>
          <a:prstGeom prst="rect">
            <a:avLst/>
          </a:prstGeom>
          <a:noFill/>
        </p:spPr>
        <p:txBody>
          <a:bodyPr wrap="square" rtlCol="0">
            <a:spAutoFit/>
          </a:bodyPr>
          <a:lstStyle/>
          <a:p>
            <a:r>
              <a:rPr lang="en-US" sz="900" i="1" dirty="0">
                <a:solidFill>
                  <a:schemeClr val="accent4">
                    <a:lumMod val="60000"/>
                    <a:lumOff val="40000"/>
                  </a:schemeClr>
                </a:solidFill>
                <a:latin typeface="Arial" panose="020B0604020202020204" pitchFamily="34" charset="0"/>
                <a:cs typeface="Arial" panose="020B0604020202020204" pitchFamily="34" charset="0"/>
              </a:rPr>
              <a:t>*Modern Portfolio Theory (MPT) postulates the concept and potential benefits of portfolio diversification through mathematical formulations with attempt to maximize expected returns for given amounts of portfolio risk/volatility.</a:t>
            </a:r>
          </a:p>
        </p:txBody>
      </p:sp>
      <p:sp>
        <p:nvSpPr>
          <p:cNvPr id="12" name="TextBox 11">
            <a:extLst>
              <a:ext uri="{FF2B5EF4-FFF2-40B4-BE49-F238E27FC236}">
                <a16:creationId xmlns:a16="http://schemas.microsoft.com/office/drawing/2014/main" id="{8C8454A1-B8C7-C7B4-0BD1-2F565A95A75C}"/>
              </a:ext>
            </a:extLst>
          </p:cNvPr>
          <p:cNvSpPr txBox="1"/>
          <p:nvPr/>
        </p:nvSpPr>
        <p:spPr>
          <a:xfrm>
            <a:off x="839787" y="1400891"/>
            <a:ext cx="6854858" cy="1613775"/>
          </a:xfrm>
          <a:prstGeom prst="rect">
            <a:avLst/>
          </a:prstGeom>
          <a:noFill/>
        </p:spPr>
        <p:txBody>
          <a:bodyPr wrap="square" rtlCol="0">
            <a:spAutoFit/>
          </a:bodyPr>
          <a:lstStyle/>
          <a:p>
            <a:pPr>
              <a:lnSpc>
                <a:spcPts val="1980"/>
              </a:lnSpc>
            </a:pPr>
            <a:r>
              <a:rPr lang="en-US" sz="1600" dirty="0">
                <a:solidFill>
                  <a:schemeClr val="bg2">
                    <a:lumMod val="50000"/>
                  </a:schemeClr>
                </a:solidFill>
                <a:latin typeface="Arial" panose="020B0604020202020204" pitchFamily="34" charset="0"/>
                <a:cs typeface="Arial" panose="020B0604020202020204" pitchFamily="34" charset="0"/>
              </a:rPr>
              <a:t>SEAM portfolios construction begins with </a:t>
            </a:r>
            <a:r>
              <a:rPr lang="en-US" sz="1600" b="1" dirty="0">
                <a:solidFill>
                  <a:schemeClr val="bg2">
                    <a:lumMod val="50000"/>
                  </a:schemeClr>
                </a:solidFill>
                <a:latin typeface="Arial" panose="020B0604020202020204" pitchFamily="34" charset="0"/>
                <a:cs typeface="Arial" panose="020B0604020202020204" pitchFamily="34" charset="0"/>
              </a:rPr>
              <a:t>Modern Portfolio Theory</a:t>
            </a:r>
            <a:r>
              <a:rPr lang="en-US" sz="1600" dirty="0">
                <a:solidFill>
                  <a:schemeClr val="bg2">
                    <a:lumMod val="50000"/>
                  </a:schemeClr>
                </a:solidFill>
                <a:latin typeface="Arial" panose="020B0604020202020204" pitchFamily="34" charset="0"/>
                <a:cs typeface="Arial" panose="020B0604020202020204" pitchFamily="34" charset="0"/>
              </a:rPr>
              <a:t>* and an understanding of how asset classes tend to behave and perform under different business and market cycle environments. This investment approach is considered </a:t>
            </a:r>
            <a:r>
              <a:rPr lang="en-US" sz="1600" b="1" dirty="0">
                <a:solidFill>
                  <a:schemeClr val="bg2">
                    <a:lumMod val="50000"/>
                  </a:schemeClr>
                </a:solidFill>
                <a:latin typeface="Arial" panose="020B0604020202020204" pitchFamily="34" charset="0"/>
                <a:cs typeface="Arial" panose="020B0604020202020204" pitchFamily="34" charset="0"/>
              </a:rPr>
              <a:t>strategic</a:t>
            </a:r>
            <a:r>
              <a:rPr lang="en-US" sz="1600" dirty="0">
                <a:solidFill>
                  <a:schemeClr val="bg2">
                    <a:lumMod val="50000"/>
                  </a:schemeClr>
                </a:solidFill>
                <a:latin typeface="Arial" panose="020B0604020202020204" pitchFamily="34" charset="0"/>
                <a:cs typeface="Arial" panose="020B0604020202020204" pitchFamily="34" charset="0"/>
              </a:rPr>
              <a:t> in nature. We combine </a:t>
            </a:r>
            <a:r>
              <a:rPr lang="en-US" sz="1600" b="1" dirty="0">
                <a:solidFill>
                  <a:schemeClr val="bg2">
                    <a:lumMod val="50000"/>
                  </a:schemeClr>
                </a:solidFill>
                <a:latin typeface="Arial" panose="020B0604020202020204" pitchFamily="34" charset="0"/>
                <a:cs typeface="Arial" panose="020B0604020202020204" pitchFamily="34" charset="0"/>
              </a:rPr>
              <a:t>Efficient Frontier (part of MPT) </a:t>
            </a:r>
            <a:r>
              <a:rPr lang="en-US" sz="1600" dirty="0">
                <a:solidFill>
                  <a:schemeClr val="bg2">
                    <a:lumMod val="50000"/>
                  </a:schemeClr>
                </a:solidFill>
                <a:latin typeface="Arial" panose="020B0604020202020204" pitchFamily="34" charset="0"/>
                <a:cs typeface="Arial" panose="020B0604020202020204" pitchFamily="34" charset="0"/>
              </a:rPr>
              <a:t>studies with time-tested asset studies given different economic variables as the basis of our asset allocation decisions.</a:t>
            </a:r>
          </a:p>
        </p:txBody>
      </p:sp>
      <p:sp>
        <p:nvSpPr>
          <p:cNvPr id="13" name="Left Brace 12">
            <a:extLst>
              <a:ext uri="{FF2B5EF4-FFF2-40B4-BE49-F238E27FC236}">
                <a16:creationId xmlns:a16="http://schemas.microsoft.com/office/drawing/2014/main" id="{CD25AECC-EB1B-2ADB-AED1-D818D2A001DE}"/>
              </a:ext>
            </a:extLst>
          </p:cNvPr>
          <p:cNvSpPr/>
          <p:nvPr/>
        </p:nvSpPr>
        <p:spPr>
          <a:xfrm flipH="1">
            <a:off x="6764941" y="3204125"/>
            <a:ext cx="426592" cy="2345462"/>
          </a:xfrm>
          <a:prstGeom prst="lef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ooter Placeholder 2">
            <a:extLst>
              <a:ext uri="{FF2B5EF4-FFF2-40B4-BE49-F238E27FC236}">
                <a16:creationId xmlns:a16="http://schemas.microsoft.com/office/drawing/2014/main" id="{B0FD4C71-328D-DB1E-4A21-EB71BFCF5330}"/>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365155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15A4F7-0E67-1613-78C9-2625F50C2A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1014" y="4634250"/>
            <a:ext cx="3527719" cy="384311"/>
          </a:xfrm>
          <a:prstGeom prst="rect">
            <a:avLst/>
          </a:prstGeom>
        </p:spPr>
      </p:pic>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0C7DD482-0A2B-8C4F-A924-143DA902621D}"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12</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51701" y="179770"/>
            <a:ext cx="10065327" cy="1325563"/>
          </a:xfrm>
        </p:spPr>
        <p:txBody>
          <a:bodyPr/>
          <a:lstStyle/>
          <a:p>
            <a:r>
              <a:rPr lang="en-US" dirty="0"/>
              <a:t>Tactical Process</a:t>
            </a:r>
          </a:p>
        </p:txBody>
      </p:sp>
      <p:sp>
        <p:nvSpPr>
          <p:cNvPr id="7" name="Content Placeholder 2">
            <a:extLst>
              <a:ext uri="{FF2B5EF4-FFF2-40B4-BE49-F238E27FC236}">
                <a16:creationId xmlns:a16="http://schemas.microsoft.com/office/drawing/2014/main" id="{4B795E99-B6DA-24AB-F3AE-8C216FD5441B}"/>
              </a:ext>
            </a:extLst>
          </p:cNvPr>
          <p:cNvSpPr txBox="1">
            <a:spLocks/>
          </p:cNvSpPr>
          <p:nvPr/>
        </p:nvSpPr>
        <p:spPr>
          <a:xfrm>
            <a:off x="841587" y="1401816"/>
            <a:ext cx="7486503" cy="457624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40"/>
              </a:lnSpc>
              <a:buNone/>
            </a:pPr>
            <a:r>
              <a:rPr lang="en-US" sz="1700" dirty="0">
                <a:solidFill>
                  <a:schemeClr val="bg2">
                    <a:lumMod val="50000"/>
                  </a:schemeClr>
                </a:solidFill>
                <a:latin typeface="+mn-lt"/>
                <a:cs typeface="Arial" panose="020B0604020202020204" pitchFamily="34" charset="0"/>
              </a:rPr>
              <a:t>Strategic investment approaches work well over long-term timeframes. Extreme market volatility requires a tactical investment approach to help protect investors’ wealth. </a:t>
            </a:r>
            <a:r>
              <a:rPr lang="en-US" sz="1700" dirty="0">
                <a:solidFill>
                  <a:schemeClr val="bg2">
                    <a:lumMod val="50000"/>
                  </a:schemeClr>
                </a:solidFill>
                <a:latin typeface="+mn-lt"/>
              </a:rPr>
              <a:t>Our tactical process leverages CIO Scott Poore’s years of experience participating in all categories of investment cycles. Through this experience and success, Mr. Poore and his team have developed propriety tools to provide insight and direction to apply to a broad range of market conditions.</a:t>
            </a:r>
          </a:p>
          <a:p>
            <a:pPr>
              <a:lnSpc>
                <a:spcPts val="2140"/>
              </a:lnSpc>
            </a:pPr>
            <a:endParaRPr lang="en-US" sz="1700" dirty="0">
              <a:solidFill>
                <a:schemeClr val="bg2">
                  <a:lumMod val="50000"/>
                </a:schemeClr>
              </a:solidFill>
              <a:latin typeface="+mn-lt"/>
              <a:cs typeface="Arial" panose="020B0604020202020204" pitchFamily="34" charset="0"/>
            </a:endParaRPr>
          </a:p>
          <a:p>
            <a:pPr>
              <a:lnSpc>
                <a:spcPts val="2140"/>
              </a:lnSpc>
              <a:spcBef>
                <a:spcPts val="1600"/>
              </a:spcBef>
            </a:pPr>
            <a:r>
              <a:rPr lang="en-US" sz="1700" dirty="0">
                <a:solidFill>
                  <a:schemeClr val="bg2">
                    <a:lumMod val="50000"/>
                  </a:schemeClr>
                </a:solidFill>
                <a:latin typeface="+mn-lt"/>
                <a:cs typeface="Arial" panose="020B0604020202020204" pitchFamily="34" charset="0"/>
              </a:rPr>
              <a:t>Measures panic or “fear” among investors</a:t>
            </a:r>
            <a:br>
              <a:rPr lang="en-US" sz="1700" dirty="0">
                <a:solidFill>
                  <a:schemeClr val="bg2">
                    <a:lumMod val="50000"/>
                  </a:schemeClr>
                </a:solidFill>
                <a:latin typeface="+mn-lt"/>
                <a:cs typeface="Arial" panose="020B0604020202020204" pitchFamily="34" charset="0"/>
              </a:rPr>
            </a:br>
            <a:r>
              <a:rPr lang="en-US" sz="1700" dirty="0">
                <a:solidFill>
                  <a:schemeClr val="bg2">
                    <a:lumMod val="50000"/>
                  </a:schemeClr>
                </a:solidFill>
                <a:latin typeface="+mn-lt"/>
                <a:cs typeface="Arial" panose="020B0604020202020204" pitchFamily="34" charset="0"/>
              </a:rPr>
              <a:t>along with market volatility.</a:t>
            </a:r>
          </a:p>
          <a:p>
            <a:pPr>
              <a:lnSpc>
                <a:spcPts val="2140"/>
              </a:lnSpc>
            </a:pPr>
            <a:endParaRPr lang="en-US" sz="1700" dirty="0">
              <a:solidFill>
                <a:schemeClr val="bg2">
                  <a:lumMod val="50000"/>
                </a:schemeClr>
              </a:solidFill>
              <a:latin typeface="+mn-lt"/>
              <a:cs typeface="Arial" panose="020B0604020202020204" pitchFamily="34" charset="0"/>
            </a:endParaRPr>
          </a:p>
          <a:p>
            <a:pPr>
              <a:lnSpc>
                <a:spcPts val="2140"/>
              </a:lnSpc>
              <a:spcBef>
                <a:spcPts val="1600"/>
              </a:spcBef>
            </a:pPr>
            <a:r>
              <a:rPr lang="en-US" sz="1700" dirty="0">
                <a:solidFill>
                  <a:schemeClr val="bg2">
                    <a:lumMod val="50000"/>
                  </a:schemeClr>
                </a:solidFill>
                <a:latin typeface="+mn-lt"/>
                <a:cs typeface="Arial" panose="020B0604020202020204" pitchFamily="34" charset="0"/>
              </a:rPr>
              <a:t>Measures the probability of a recession</a:t>
            </a:r>
            <a:br>
              <a:rPr lang="en-US" sz="1700" dirty="0">
                <a:solidFill>
                  <a:schemeClr val="bg2">
                    <a:lumMod val="50000"/>
                  </a:schemeClr>
                </a:solidFill>
                <a:latin typeface="+mn-lt"/>
                <a:cs typeface="Arial" panose="020B0604020202020204" pitchFamily="34" charset="0"/>
              </a:rPr>
            </a:br>
            <a:r>
              <a:rPr lang="en-US" sz="1700" dirty="0">
                <a:solidFill>
                  <a:schemeClr val="bg2">
                    <a:lumMod val="50000"/>
                  </a:schemeClr>
                </a:solidFill>
                <a:latin typeface="+mn-lt"/>
                <a:cs typeface="Arial" panose="020B0604020202020204" pitchFamily="34" charset="0"/>
              </a:rPr>
              <a:t>occurring within the following 6-12 months.</a:t>
            </a:r>
            <a:r>
              <a:rPr lang="en-US" sz="1700" dirty="0">
                <a:solidFill>
                  <a:schemeClr val="bg2">
                    <a:lumMod val="50000"/>
                  </a:schemeClr>
                </a:solidFill>
                <a:latin typeface="+mn-lt"/>
              </a:rPr>
              <a:t> </a:t>
            </a:r>
          </a:p>
          <a:p>
            <a:endParaRPr lang="en-US" sz="1600" dirty="0">
              <a:solidFill>
                <a:srgbClr val="000000"/>
              </a:solidFill>
            </a:endParaRPr>
          </a:p>
        </p:txBody>
      </p:sp>
      <p:pic>
        <p:nvPicPr>
          <p:cNvPr id="2" name="Picture 1">
            <a:extLst>
              <a:ext uri="{FF2B5EF4-FFF2-40B4-BE49-F238E27FC236}">
                <a16:creationId xmlns:a16="http://schemas.microsoft.com/office/drawing/2014/main" id="{BB28AEB9-9CC1-602B-359C-BE46DC330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533" y="3494545"/>
            <a:ext cx="3505201" cy="427924"/>
          </a:xfrm>
          <a:prstGeom prst="rect">
            <a:avLst/>
          </a:prstGeom>
        </p:spPr>
      </p:pic>
      <p:pic>
        <p:nvPicPr>
          <p:cNvPr id="13" name="Picture 12" descr="A computer and mobile phone with graphs and charts&#10;&#10;Description automatically generated with medium confidence">
            <a:extLst>
              <a:ext uri="{FF2B5EF4-FFF2-40B4-BE49-F238E27FC236}">
                <a16:creationId xmlns:a16="http://schemas.microsoft.com/office/drawing/2014/main" id="{D597AAB8-6D14-E011-CF70-9F2F93B19B67}"/>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748618" y="1084815"/>
            <a:ext cx="5910051" cy="5043243"/>
          </a:xfrm>
          <a:prstGeom prst="rect">
            <a:avLst/>
          </a:prstGeom>
        </p:spPr>
      </p:pic>
      <p:pic>
        <p:nvPicPr>
          <p:cNvPr id="9" name="Picture 8" descr="A blue and green logo&#10;&#10;Description automatically generated">
            <a:extLst>
              <a:ext uri="{FF2B5EF4-FFF2-40B4-BE49-F238E27FC236}">
                <a16:creationId xmlns:a16="http://schemas.microsoft.com/office/drawing/2014/main" id="{47DD9397-2300-409E-2AD4-DC44179C7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88627">
            <a:off x="7049377" y="2614950"/>
            <a:ext cx="3881113" cy="3816428"/>
          </a:xfrm>
          <a:prstGeom prst="rect">
            <a:avLst/>
          </a:prstGeom>
        </p:spPr>
      </p:pic>
      <p:sp>
        <p:nvSpPr>
          <p:cNvPr id="3" name="Footer Placeholder 2">
            <a:extLst>
              <a:ext uri="{FF2B5EF4-FFF2-40B4-BE49-F238E27FC236}">
                <a16:creationId xmlns:a16="http://schemas.microsoft.com/office/drawing/2014/main" id="{9BE5AF6F-E935-DFB8-F00C-703E80E23E86}"/>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10922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8EED1138-4913-BD4D-B147-BF091926C9E6}"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13</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51701" y="179770"/>
            <a:ext cx="10065327" cy="1325563"/>
          </a:xfrm>
        </p:spPr>
        <p:txBody>
          <a:bodyPr/>
          <a:lstStyle/>
          <a:p>
            <a:r>
              <a:rPr lang="en-US" dirty="0"/>
              <a:t>Wealth Protection Signal</a:t>
            </a:r>
          </a:p>
        </p:txBody>
      </p:sp>
      <p:sp>
        <p:nvSpPr>
          <p:cNvPr id="2" name="Content Placeholder 2">
            <a:extLst>
              <a:ext uri="{FF2B5EF4-FFF2-40B4-BE49-F238E27FC236}">
                <a16:creationId xmlns:a16="http://schemas.microsoft.com/office/drawing/2014/main" id="{7FD1C623-66F3-983A-94E6-DD16C89A4A8F}"/>
              </a:ext>
            </a:extLst>
          </p:cNvPr>
          <p:cNvSpPr txBox="1">
            <a:spLocks/>
          </p:cNvSpPr>
          <p:nvPr/>
        </p:nvSpPr>
        <p:spPr>
          <a:xfrm>
            <a:off x="850557" y="1129879"/>
            <a:ext cx="10406448" cy="649332"/>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40"/>
              </a:lnSpc>
              <a:buNone/>
            </a:pPr>
            <a:r>
              <a:rPr lang="en-US" sz="1800" dirty="0">
                <a:solidFill>
                  <a:schemeClr val="accent1"/>
                </a:solidFill>
                <a:latin typeface="Arial" panose="020B0604020202020204" pitchFamily="34" charset="0"/>
                <a:cs typeface="Arial" panose="020B0604020202020204" pitchFamily="34" charset="0"/>
              </a:rPr>
              <a:t>Our Wealth Protection Signal measures panic or “fear” among investors along with market “volatility”.</a:t>
            </a:r>
            <a:endParaRPr lang="en-US" sz="1800" dirty="0">
              <a:solidFill>
                <a:schemeClr val="accent1"/>
              </a:solidFill>
            </a:endParaRPr>
          </a:p>
        </p:txBody>
      </p:sp>
      <p:sp>
        <p:nvSpPr>
          <p:cNvPr id="3" name="Rectangle 2">
            <a:extLst>
              <a:ext uri="{FF2B5EF4-FFF2-40B4-BE49-F238E27FC236}">
                <a16:creationId xmlns:a16="http://schemas.microsoft.com/office/drawing/2014/main" id="{ACD953EE-C13F-840C-1C37-0FB08E578958}"/>
              </a:ext>
            </a:extLst>
          </p:cNvPr>
          <p:cNvSpPr/>
          <p:nvPr/>
        </p:nvSpPr>
        <p:spPr>
          <a:xfrm>
            <a:off x="784412" y="5586471"/>
            <a:ext cx="10512426" cy="646331"/>
          </a:xfrm>
          <a:prstGeom prst="rect">
            <a:avLst/>
          </a:prstGeom>
          <a:noFill/>
        </p:spPr>
        <p:txBody>
          <a:bodyPr wrap="square" rtlCol="0">
            <a:spAutoFit/>
          </a:bodyPr>
          <a:lstStyle/>
          <a:p>
            <a:r>
              <a:rPr lang="en-US" sz="900" i="1" dirty="0">
                <a:solidFill>
                  <a:schemeClr val="accent4">
                    <a:lumMod val="60000"/>
                    <a:lumOff val="40000"/>
                  </a:schemeClr>
                </a:solidFill>
                <a:latin typeface="Arial" panose="020B0604020202020204" pitchFamily="34" charset="0"/>
                <a:cs typeface="Arial" panose="020B0604020202020204" pitchFamily="34" charset="0"/>
              </a:rPr>
              <a:t>Sources:  Eudaimonia Asset Management and </a:t>
            </a:r>
            <a:r>
              <a:rPr lang="en-US" sz="900" i="1" dirty="0" err="1">
                <a:solidFill>
                  <a:schemeClr val="accent4">
                    <a:lumMod val="60000"/>
                    <a:lumOff val="40000"/>
                  </a:schemeClr>
                </a:solidFill>
                <a:latin typeface="Arial" panose="020B0604020202020204" pitchFamily="34" charset="0"/>
                <a:cs typeface="Arial" panose="020B0604020202020204" pitchFamily="34" charset="0"/>
              </a:rPr>
              <a:t>StockCharts.com</a:t>
            </a:r>
            <a:r>
              <a:rPr lang="en-US" sz="900" i="1" dirty="0">
                <a:solidFill>
                  <a:schemeClr val="accent4">
                    <a:lumMod val="60000"/>
                    <a:lumOff val="40000"/>
                  </a:schemeClr>
                </a:solidFill>
                <a:latin typeface="Arial" panose="020B0604020202020204" pitchFamily="34" charset="0"/>
                <a:cs typeface="Arial" panose="020B0604020202020204" pitchFamily="34" charset="0"/>
              </a:rPr>
              <a:t>. Graph shown is for illustrative purposes only. Opinions and forecasts expressed herein may not actually occur. Performance data quoted represents past performance, which is not a guarantee of future results. All indices shows are unmanaged and investors cannot invest directly in an index. VIX Index is the Chicago Board of Options Exchange (CBOE) Volatility Index, which shows the market’s expectation of 30-day volatility. TED Spread is the price difference between 3-month futures contracts for U.S. Treasuries and 3-month futures contracts for Eurodollars having identical expiration months.</a:t>
            </a:r>
          </a:p>
        </p:txBody>
      </p:sp>
      <p:pic>
        <p:nvPicPr>
          <p:cNvPr id="10" name="Picture 9">
            <a:extLst>
              <a:ext uri="{FF2B5EF4-FFF2-40B4-BE49-F238E27FC236}">
                <a16:creationId xmlns:a16="http://schemas.microsoft.com/office/drawing/2014/main" id="{D6687731-B88D-D7E7-6A6E-B97460DD78E2}"/>
              </a:ext>
            </a:extLst>
          </p:cNvPr>
          <p:cNvPicPr>
            <a:picLocks noChangeAspect="1"/>
          </p:cNvPicPr>
          <p:nvPr/>
        </p:nvPicPr>
        <p:blipFill rotWithShape="1">
          <a:blip r:embed="rId2">
            <a:extLst>
              <a:ext uri="{28A0092B-C50C-407E-A947-70E740481C1C}">
                <a14:useLocalDpi xmlns:a14="http://schemas.microsoft.com/office/drawing/2010/main" val="0"/>
              </a:ext>
            </a:extLst>
          </a:blip>
          <a:srcRect l="3471" t="8361" r="4558" b="8361"/>
          <a:stretch/>
        </p:blipFill>
        <p:spPr>
          <a:xfrm>
            <a:off x="895162" y="2276660"/>
            <a:ext cx="5735935" cy="2912000"/>
          </a:xfrm>
          <a:prstGeom prst="rect">
            <a:avLst/>
          </a:prstGeom>
        </p:spPr>
      </p:pic>
      <p:sp>
        <p:nvSpPr>
          <p:cNvPr id="7" name="TextBox 6">
            <a:extLst>
              <a:ext uri="{FF2B5EF4-FFF2-40B4-BE49-F238E27FC236}">
                <a16:creationId xmlns:a16="http://schemas.microsoft.com/office/drawing/2014/main" id="{AB36C257-50E2-4E3B-58C2-EAD83E2D32E3}"/>
              </a:ext>
            </a:extLst>
          </p:cNvPr>
          <p:cNvSpPr txBox="1"/>
          <p:nvPr/>
        </p:nvSpPr>
        <p:spPr>
          <a:xfrm>
            <a:off x="6716806" y="1981911"/>
            <a:ext cx="5101970" cy="3348802"/>
          </a:xfrm>
          <a:prstGeom prst="rect">
            <a:avLst/>
          </a:prstGeom>
          <a:noFill/>
        </p:spPr>
        <p:txBody>
          <a:bodyPr wrap="square" rtlCol="0">
            <a:spAutoFit/>
          </a:bodyPr>
          <a:lstStyle/>
          <a:p>
            <a:pPr marL="0" indent="0">
              <a:lnSpc>
                <a:spcPts val="1680"/>
              </a:lnSpc>
              <a:buFont typeface="Arial" panose="020B0604020202020204" pitchFamily="34" charset="0"/>
              <a:buNone/>
            </a:pPr>
            <a:r>
              <a:rPr lang="en-US" sz="1400" dirty="0">
                <a:solidFill>
                  <a:schemeClr val="bg2">
                    <a:lumMod val="50000"/>
                  </a:schemeClr>
                </a:solidFill>
                <a:latin typeface="Arial" panose="020B0604020202020204" pitchFamily="34" charset="0"/>
                <a:cs typeface="Arial" panose="020B0604020202020204" pitchFamily="34" charset="0"/>
              </a:rPr>
              <a:t>WPS is comprised of a proprietary weighting to the VIX Index (volatility) and the </a:t>
            </a:r>
            <a:r>
              <a:rPr lang="en-US" sz="1400" b="1" dirty="0">
                <a:solidFill>
                  <a:schemeClr val="bg2">
                    <a:lumMod val="50000"/>
                  </a:schemeClr>
                </a:solidFill>
                <a:latin typeface="Arial" panose="020B0604020202020204" pitchFamily="34" charset="0"/>
                <a:cs typeface="Arial" panose="020B0604020202020204" pitchFamily="34" charset="0"/>
              </a:rPr>
              <a:t>TED Spread </a:t>
            </a:r>
            <a:r>
              <a:rPr lang="en-US" sz="1400" dirty="0">
                <a:solidFill>
                  <a:schemeClr val="bg2">
                    <a:lumMod val="50000"/>
                  </a:schemeClr>
                </a:solidFill>
                <a:latin typeface="Arial" panose="020B0604020202020204" pitchFamily="34" charset="0"/>
                <a:cs typeface="Arial" panose="020B0604020202020204" pitchFamily="34" charset="0"/>
              </a:rPr>
              <a:t>(fear). When these indices spike, major market meltdowns tend to follow. </a:t>
            </a:r>
          </a:p>
          <a:p>
            <a:pPr marL="0" indent="0">
              <a:lnSpc>
                <a:spcPts val="1680"/>
              </a:lnSpc>
              <a:buFont typeface="Arial" panose="020B0604020202020204" pitchFamily="34" charset="0"/>
              <a:buNone/>
            </a:pPr>
            <a:endParaRPr lang="en-US" sz="1400" dirty="0">
              <a:solidFill>
                <a:schemeClr val="bg2">
                  <a:lumMod val="50000"/>
                </a:schemeClr>
              </a:solidFill>
              <a:latin typeface="Arial" panose="020B0604020202020204" pitchFamily="34" charset="0"/>
              <a:cs typeface="Arial" panose="020B0604020202020204" pitchFamily="34" charset="0"/>
            </a:endParaRPr>
          </a:p>
          <a:p>
            <a:pPr marL="0" indent="0">
              <a:lnSpc>
                <a:spcPts val="1680"/>
              </a:lnSpc>
              <a:buFont typeface="Arial" panose="020B0604020202020204" pitchFamily="34" charset="0"/>
              <a:buNone/>
            </a:pPr>
            <a:r>
              <a:rPr lang="en-US" sz="1400" dirty="0">
                <a:solidFill>
                  <a:schemeClr val="bg2">
                    <a:lumMod val="50000"/>
                  </a:schemeClr>
                </a:solidFill>
                <a:latin typeface="Arial" panose="020B0604020202020204" pitchFamily="34" charset="0"/>
                <a:cs typeface="Arial" panose="020B0604020202020204" pitchFamily="34" charset="0"/>
              </a:rPr>
              <a:t>WPS is also measured against the Yield Curve. When the 1st Cash Raise Level is reached, the Yield Curve must also be inverted or have been inverted in the previous 90 days (2yr Treasury Bond Yields &gt; than 10yr Treasury Bond Yields) for the 1st Cash Raise indication to trigger. </a:t>
            </a:r>
          </a:p>
          <a:p>
            <a:pPr marL="0" indent="0">
              <a:lnSpc>
                <a:spcPts val="1680"/>
              </a:lnSpc>
              <a:buFont typeface="Arial" panose="020B0604020202020204" pitchFamily="34" charset="0"/>
              <a:buNone/>
            </a:pPr>
            <a:endParaRPr lang="en-US" sz="1400" dirty="0">
              <a:solidFill>
                <a:schemeClr val="bg2">
                  <a:lumMod val="50000"/>
                </a:schemeClr>
              </a:solidFill>
              <a:latin typeface="Arial" panose="020B0604020202020204" pitchFamily="34" charset="0"/>
              <a:cs typeface="Arial" panose="020B0604020202020204" pitchFamily="34" charset="0"/>
            </a:endParaRPr>
          </a:p>
          <a:p>
            <a:pPr marL="0" indent="0">
              <a:lnSpc>
                <a:spcPts val="1680"/>
              </a:lnSpc>
              <a:buFont typeface="Arial" panose="020B0604020202020204" pitchFamily="34" charset="0"/>
              <a:buNone/>
            </a:pPr>
            <a:r>
              <a:rPr lang="en-US" sz="1400" dirty="0">
                <a:solidFill>
                  <a:schemeClr val="bg2">
                    <a:lumMod val="50000"/>
                  </a:schemeClr>
                </a:solidFill>
                <a:latin typeface="Arial" panose="020B0604020202020204" pitchFamily="34" charset="0"/>
                <a:cs typeface="Arial" panose="020B0604020202020204" pitchFamily="34" charset="0"/>
              </a:rPr>
              <a:t>When WPS is triggered, we raise cash from equity positions in SEAM portfolios in </a:t>
            </a:r>
            <a:r>
              <a:rPr lang="en-US" sz="1400" u="sng" dirty="0">
                <a:solidFill>
                  <a:schemeClr val="bg2">
                    <a:lumMod val="50000"/>
                  </a:schemeClr>
                </a:solidFill>
                <a:latin typeface="Arial" panose="020B0604020202020204" pitchFamily="34" charset="0"/>
                <a:cs typeface="Arial" panose="020B0604020202020204" pitchFamily="34" charset="0"/>
              </a:rPr>
              <a:t>10% increments</a:t>
            </a:r>
            <a:r>
              <a:rPr lang="en-US" sz="1400" dirty="0">
                <a:solidFill>
                  <a:schemeClr val="bg2">
                    <a:lumMod val="50000"/>
                  </a:schemeClr>
                </a:solidFill>
                <a:latin typeface="Arial" panose="020B0604020202020204" pitchFamily="34" charset="0"/>
                <a:cs typeface="Arial" panose="020B0604020202020204" pitchFamily="34" charset="0"/>
              </a:rPr>
              <a:t> as each level of the Signal is reached (max of 40% cash). When Signal levels decrease, cash will be re-deployed to equity investments in 10% increments until all defensive cash has been re-allocated.</a:t>
            </a:r>
            <a:endParaRPr lang="en-US" sz="1400" dirty="0">
              <a:solidFill>
                <a:schemeClr val="bg2">
                  <a:lumMod val="50000"/>
                </a:schemeClr>
              </a:solidFill>
            </a:endParaRPr>
          </a:p>
        </p:txBody>
      </p:sp>
      <p:pic>
        <p:nvPicPr>
          <p:cNvPr id="11" name="Picture 10">
            <a:extLst>
              <a:ext uri="{FF2B5EF4-FFF2-40B4-BE49-F238E27FC236}">
                <a16:creationId xmlns:a16="http://schemas.microsoft.com/office/drawing/2014/main" id="{320DCB86-5941-3766-0A82-20A265D486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5976" y="301954"/>
            <a:ext cx="3505201" cy="427924"/>
          </a:xfrm>
          <a:prstGeom prst="rect">
            <a:avLst/>
          </a:prstGeom>
        </p:spPr>
      </p:pic>
      <p:sp>
        <p:nvSpPr>
          <p:cNvPr id="12" name="Footer Placeholder 2">
            <a:extLst>
              <a:ext uri="{FF2B5EF4-FFF2-40B4-BE49-F238E27FC236}">
                <a16:creationId xmlns:a16="http://schemas.microsoft.com/office/drawing/2014/main" id="{12F68161-11AB-7DC0-8104-03A6F7831527}"/>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423104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4427F709-65F2-C84D-B83E-44AB5BF4D6E7}"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14</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14630" y="186715"/>
            <a:ext cx="10065327" cy="1325563"/>
          </a:xfrm>
        </p:spPr>
        <p:txBody>
          <a:bodyPr/>
          <a:lstStyle/>
          <a:p>
            <a:r>
              <a:rPr lang="en-US" dirty="0"/>
              <a:t>Recession Probability Tool</a:t>
            </a:r>
          </a:p>
        </p:txBody>
      </p:sp>
      <p:sp>
        <p:nvSpPr>
          <p:cNvPr id="7" name="Content Placeholder 2">
            <a:extLst>
              <a:ext uri="{FF2B5EF4-FFF2-40B4-BE49-F238E27FC236}">
                <a16:creationId xmlns:a16="http://schemas.microsoft.com/office/drawing/2014/main" id="{0EEF3B51-467E-0F07-92E2-CEBDCA1C035F}"/>
              </a:ext>
            </a:extLst>
          </p:cNvPr>
          <p:cNvSpPr txBox="1">
            <a:spLocks/>
          </p:cNvSpPr>
          <p:nvPr/>
        </p:nvSpPr>
        <p:spPr>
          <a:xfrm>
            <a:off x="850557" y="1206335"/>
            <a:ext cx="10793506" cy="90182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1"/>
                </a:solidFill>
                <a:latin typeface="Arial" panose="020B0604020202020204" pitchFamily="34" charset="0"/>
                <a:cs typeface="Arial" panose="020B0604020202020204" pitchFamily="34" charset="0"/>
              </a:rPr>
              <a:t>The Recession Probability Tool measures ten economic criteria to determine if a recession is either highly probable or not likely within the next 6 to 12 months. While recessions cannot be predicted with any certainty, many historical recessions have been preceded by similar economic conditions. </a:t>
            </a:r>
            <a:endParaRPr lang="en-US" sz="1800" dirty="0">
              <a:solidFill>
                <a:schemeClr val="accent1"/>
              </a:solidFill>
            </a:endParaRPr>
          </a:p>
        </p:txBody>
      </p:sp>
      <p:sp>
        <p:nvSpPr>
          <p:cNvPr id="11" name="TextBox 10">
            <a:extLst>
              <a:ext uri="{FF2B5EF4-FFF2-40B4-BE49-F238E27FC236}">
                <a16:creationId xmlns:a16="http://schemas.microsoft.com/office/drawing/2014/main" id="{B14A00CA-0D7D-673F-3652-3AB646BE91C0}"/>
              </a:ext>
            </a:extLst>
          </p:cNvPr>
          <p:cNvSpPr txBox="1"/>
          <p:nvPr/>
        </p:nvSpPr>
        <p:spPr>
          <a:xfrm>
            <a:off x="772553" y="5995650"/>
            <a:ext cx="5076918" cy="253916"/>
          </a:xfrm>
          <a:prstGeom prst="rect">
            <a:avLst/>
          </a:prstGeom>
          <a:noFill/>
        </p:spPr>
        <p:txBody>
          <a:bodyPr wrap="square" rtlCol="0">
            <a:spAutoFit/>
          </a:bodyPr>
          <a:lstStyle/>
          <a:p>
            <a:r>
              <a:rPr lang="en-US" sz="1050" i="1" dirty="0">
                <a:solidFill>
                  <a:schemeClr val="accent4">
                    <a:lumMod val="60000"/>
                    <a:lumOff val="40000"/>
                  </a:schemeClr>
                </a:solidFill>
              </a:rPr>
              <a:t>As of 12/29/2023; *National Association of Active Investment Managers</a:t>
            </a:r>
          </a:p>
        </p:txBody>
      </p:sp>
      <p:sp>
        <p:nvSpPr>
          <p:cNvPr id="2" name="TextBox 1">
            <a:extLst>
              <a:ext uri="{FF2B5EF4-FFF2-40B4-BE49-F238E27FC236}">
                <a16:creationId xmlns:a16="http://schemas.microsoft.com/office/drawing/2014/main" id="{BE652D55-E9B5-D6C6-0CD8-A9930C720A15}"/>
              </a:ext>
            </a:extLst>
          </p:cNvPr>
          <p:cNvSpPr txBox="1"/>
          <p:nvPr/>
        </p:nvSpPr>
        <p:spPr>
          <a:xfrm>
            <a:off x="838200" y="2273977"/>
            <a:ext cx="3350559" cy="3254674"/>
          </a:xfrm>
          <a:prstGeom prst="rect">
            <a:avLst/>
          </a:prstGeom>
          <a:noFill/>
        </p:spPr>
        <p:txBody>
          <a:bodyPr wrap="square" rtlCol="0">
            <a:spAutoFit/>
          </a:bodyPr>
          <a:lstStyle/>
          <a:p>
            <a:pPr>
              <a:lnSpc>
                <a:spcPts val="2160"/>
              </a:lnSpc>
            </a:pPr>
            <a:r>
              <a:rPr lang="en-US" sz="1800" b="1" spc="300" dirty="0">
                <a:solidFill>
                  <a:schemeClr val="bg2">
                    <a:lumMod val="50000"/>
                  </a:schemeClr>
                </a:solidFill>
                <a:latin typeface="Arial" panose="020B0604020202020204" pitchFamily="34" charset="0"/>
                <a:cs typeface="Arial" panose="020B0604020202020204" pitchFamily="34" charset="0"/>
              </a:rPr>
              <a:t>ECONOMIC CRITERIA:</a:t>
            </a:r>
          </a:p>
          <a:p>
            <a:pPr marL="560070" indent="-285750">
              <a:lnSpc>
                <a:spcPts val="2160"/>
              </a:lnSpc>
              <a:spcBef>
                <a:spcPts val="600"/>
              </a:spcBef>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Yield Curve</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Unemployment</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Federal Financial Stress</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GDP</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Housing Starts</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NAAIM*</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Inflation</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Consumer Sentiment</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Wage Growth</a:t>
            </a:r>
          </a:p>
          <a:p>
            <a:pPr marL="560070" indent="-285750">
              <a:lnSpc>
                <a:spcPts val="2160"/>
              </a:lnSpc>
              <a:buClr>
                <a:schemeClr val="tx1">
                  <a:lumMod val="50000"/>
                </a:schemeClr>
              </a:buClr>
              <a:buFont typeface="Arial" panose="020B0604020202020204" pitchFamily="34" charset="0"/>
              <a:buChar char="•"/>
            </a:pPr>
            <a:r>
              <a:rPr lang="en-US" sz="1800" dirty="0">
                <a:solidFill>
                  <a:schemeClr val="bg2">
                    <a:lumMod val="50000"/>
                  </a:schemeClr>
                </a:solidFill>
                <a:latin typeface="Arial" panose="020B0604020202020204" pitchFamily="34" charset="0"/>
                <a:cs typeface="Arial" panose="020B0604020202020204" pitchFamily="34" charset="0"/>
              </a:rPr>
              <a:t>ANFCI</a:t>
            </a:r>
            <a:endParaRPr lang="en-US" sz="800" dirty="0">
              <a:solidFill>
                <a:schemeClr val="bg2">
                  <a:lumMod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0799B2E-8A16-6D12-F319-B7A67D604EA5}"/>
              </a:ext>
            </a:extLst>
          </p:cNvPr>
          <p:cNvPicPr>
            <a:picLocks noChangeAspect="1"/>
          </p:cNvPicPr>
          <p:nvPr/>
        </p:nvPicPr>
        <p:blipFill rotWithShape="1">
          <a:blip r:embed="rId2">
            <a:extLst>
              <a:ext uri="{28A0092B-C50C-407E-A947-70E740481C1C}">
                <a14:useLocalDpi xmlns:a14="http://schemas.microsoft.com/office/drawing/2010/main" val="0"/>
              </a:ext>
            </a:extLst>
          </a:blip>
          <a:srcRect l="23451" t="23284" r="29901" b="45429"/>
          <a:stretch/>
        </p:blipFill>
        <p:spPr>
          <a:xfrm>
            <a:off x="5125212" y="2428233"/>
            <a:ext cx="5362956" cy="2779539"/>
          </a:xfrm>
          <a:prstGeom prst="rect">
            <a:avLst/>
          </a:prstGeom>
        </p:spPr>
      </p:pic>
      <p:sp>
        <p:nvSpPr>
          <p:cNvPr id="10" name="TextBox 9">
            <a:extLst>
              <a:ext uri="{FF2B5EF4-FFF2-40B4-BE49-F238E27FC236}">
                <a16:creationId xmlns:a16="http://schemas.microsoft.com/office/drawing/2014/main" id="{01F4F61F-9BEC-0A5B-698D-4E452E9C1146}"/>
              </a:ext>
            </a:extLst>
          </p:cNvPr>
          <p:cNvSpPr txBox="1"/>
          <p:nvPr/>
        </p:nvSpPr>
        <p:spPr>
          <a:xfrm>
            <a:off x="3986784" y="4433648"/>
            <a:ext cx="1604772" cy="461665"/>
          </a:xfrm>
          <a:prstGeom prst="rect">
            <a:avLst/>
          </a:prstGeom>
          <a:noFill/>
        </p:spPr>
        <p:txBody>
          <a:bodyPr wrap="square" rtlCol="0">
            <a:spAutoFit/>
          </a:bodyPr>
          <a:lstStyle/>
          <a:p>
            <a:pPr algn="r"/>
            <a:r>
              <a:rPr lang="en-US" sz="1200" spc="300" dirty="0">
                <a:solidFill>
                  <a:srgbClr val="FFC000"/>
                </a:solidFill>
                <a:latin typeface="Arial" panose="020B0604020202020204" pitchFamily="34" charset="0"/>
                <a:cs typeface="Arial" panose="020B0604020202020204" pitchFamily="34" charset="0"/>
              </a:rPr>
              <a:t>HIGH PROBABILITY</a:t>
            </a:r>
          </a:p>
        </p:txBody>
      </p:sp>
      <p:sp>
        <p:nvSpPr>
          <p:cNvPr id="12" name="TextBox 11">
            <a:extLst>
              <a:ext uri="{FF2B5EF4-FFF2-40B4-BE49-F238E27FC236}">
                <a16:creationId xmlns:a16="http://schemas.microsoft.com/office/drawing/2014/main" id="{78645332-5CD7-EA36-9FDB-F8732DD7EBBC}"/>
              </a:ext>
            </a:extLst>
          </p:cNvPr>
          <p:cNvSpPr txBox="1"/>
          <p:nvPr/>
        </p:nvSpPr>
        <p:spPr>
          <a:xfrm>
            <a:off x="10268712" y="4433648"/>
            <a:ext cx="1604772" cy="461665"/>
          </a:xfrm>
          <a:prstGeom prst="rect">
            <a:avLst/>
          </a:prstGeom>
          <a:noFill/>
        </p:spPr>
        <p:txBody>
          <a:bodyPr wrap="square" rtlCol="0">
            <a:spAutoFit/>
          </a:bodyPr>
          <a:lstStyle/>
          <a:p>
            <a:r>
              <a:rPr lang="en-US" sz="1200" spc="300" dirty="0">
                <a:solidFill>
                  <a:schemeClr val="tx2"/>
                </a:solidFill>
                <a:latin typeface="Arial" panose="020B0604020202020204" pitchFamily="34" charset="0"/>
                <a:cs typeface="Arial" panose="020B0604020202020204" pitchFamily="34" charset="0"/>
              </a:rPr>
              <a:t>LOW PROBABILITY</a:t>
            </a:r>
          </a:p>
        </p:txBody>
      </p:sp>
      <p:graphicFrame>
        <p:nvGraphicFramePr>
          <p:cNvPr id="13" name="Table 12">
            <a:extLst>
              <a:ext uri="{FF2B5EF4-FFF2-40B4-BE49-F238E27FC236}">
                <a16:creationId xmlns:a16="http://schemas.microsoft.com/office/drawing/2014/main" id="{DB79ED27-38B6-BB99-6B7C-926F0615A0E3}"/>
              </a:ext>
            </a:extLst>
          </p:cNvPr>
          <p:cNvGraphicFramePr>
            <a:graphicFrameLocks noGrp="1"/>
          </p:cNvGraphicFramePr>
          <p:nvPr>
            <p:extLst>
              <p:ext uri="{D42A27DB-BD31-4B8C-83A1-F6EECF244321}">
                <p14:modId xmlns:p14="http://schemas.microsoft.com/office/powerpoint/2010/main" val="1686306736"/>
              </p:ext>
            </p:extLst>
          </p:nvPr>
        </p:nvGraphicFramePr>
        <p:xfrm>
          <a:off x="6186450" y="5024803"/>
          <a:ext cx="3456433" cy="822960"/>
        </p:xfrm>
        <a:graphic>
          <a:graphicData uri="http://schemas.openxmlformats.org/drawingml/2006/table">
            <a:tbl>
              <a:tblPr bandRow="1">
                <a:tableStyleId>{5C22544A-7EE6-4342-B048-85BDC9FD1C3A}</a:tableStyleId>
              </a:tblPr>
              <a:tblGrid>
                <a:gridCol w="1248157">
                  <a:extLst>
                    <a:ext uri="{9D8B030D-6E8A-4147-A177-3AD203B41FA5}">
                      <a16:colId xmlns:a16="http://schemas.microsoft.com/office/drawing/2014/main" val="1087806830"/>
                    </a:ext>
                  </a:extLst>
                </a:gridCol>
                <a:gridCol w="2208276">
                  <a:extLst>
                    <a:ext uri="{9D8B030D-6E8A-4147-A177-3AD203B41FA5}">
                      <a16:colId xmlns:a16="http://schemas.microsoft.com/office/drawing/2014/main" val="2694298961"/>
                    </a:ext>
                  </a:extLst>
                </a:gridCol>
              </a:tblGrid>
              <a:tr h="205740">
                <a:tc gridSpan="2">
                  <a:txBody>
                    <a:bodyPr/>
                    <a:lstStyle/>
                    <a:p>
                      <a:r>
                        <a:rPr lang="en-US" sz="1000" b="0" i="0" spc="300" dirty="0">
                          <a:solidFill>
                            <a:schemeClr val="bg1"/>
                          </a:solidFill>
                          <a:latin typeface="Arial" panose="020B0604020202020204" pitchFamily="34" charset="0"/>
                          <a:cs typeface="Arial" panose="020B0604020202020204" pitchFamily="34" charset="0"/>
                        </a:rPr>
                        <a:t>PROBABILITY OF RECESSION</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US" sz="1200" b="0" i="0" dirty="0">
                        <a:solidFill>
                          <a:schemeClr val="bg1"/>
                        </a:solidFill>
                        <a:latin typeface="Arial" panose="020B0604020202020204" pitchFamily="34" charset="0"/>
                        <a:cs typeface="Arial" panose="020B0604020202020204" pitchFamily="34" charset="0"/>
                      </a:endParaRPr>
                    </a:p>
                  </a:txBody>
                  <a:tcPr marL="182880" marR="0" marT="0" marB="0" anchor="ctr">
                    <a:solidFill>
                      <a:schemeClr val="bg2">
                        <a:lumMod val="50000"/>
                      </a:schemeClr>
                    </a:solidFill>
                  </a:tcPr>
                </a:tc>
                <a:extLst>
                  <a:ext uri="{0D108BD9-81ED-4DB2-BD59-A6C34878D82A}">
                    <a16:rowId xmlns:a16="http://schemas.microsoft.com/office/drawing/2014/main" val="3119699709"/>
                  </a:ext>
                </a:extLst>
              </a:tr>
              <a:tr h="205740">
                <a:tc>
                  <a:txBody>
                    <a:bodyPr/>
                    <a:lstStyle/>
                    <a:p>
                      <a:r>
                        <a:rPr lang="en-US" sz="1000" b="0" i="0" dirty="0">
                          <a:solidFill>
                            <a:schemeClr val="bg1"/>
                          </a:solidFill>
                          <a:latin typeface="Arial" panose="020B0604020202020204" pitchFamily="34" charset="0"/>
                          <a:cs typeface="Arial" panose="020B0604020202020204" pitchFamily="34" charset="0"/>
                        </a:rPr>
                        <a:t>Low</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2"/>
                    </a:solidFill>
                  </a:tcPr>
                </a:tc>
                <a:tc>
                  <a:txBody>
                    <a:bodyPr/>
                    <a:lstStyle/>
                    <a:p>
                      <a:r>
                        <a:rPr lang="en-US" sz="1000" b="0" i="0" dirty="0">
                          <a:solidFill>
                            <a:schemeClr val="bg1"/>
                          </a:solidFill>
                          <a:latin typeface="Arial" panose="020B0604020202020204" pitchFamily="34" charset="0"/>
                          <a:cs typeface="Arial" panose="020B0604020202020204" pitchFamily="34" charset="0"/>
                        </a:rPr>
                        <a:t>30-24</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464414084"/>
                  </a:ext>
                </a:extLst>
              </a:tr>
              <a:tr h="205740">
                <a:tc>
                  <a:txBody>
                    <a:bodyPr/>
                    <a:lstStyle/>
                    <a:p>
                      <a:r>
                        <a:rPr lang="en-US" sz="1000" b="0" i="0" dirty="0">
                          <a:solidFill>
                            <a:schemeClr val="bg1"/>
                          </a:solidFill>
                          <a:latin typeface="Arial" panose="020B0604020202020204" pitchFamily="34" charset="0"/>
                          <a:cs typeface="Arial" panose="020B0604020202020204" pitchFamily="34" charset="0"/>
                        </a:rPr>
                        <a:t>Moderate</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r>
                        <a:rPr lang="en-US" sz="1000" b="0" i="0" dirty="0">
                          <a:solidFill>
                            <a:schemeClr val="bg1"/>
                          </a:solidFill>
                          <a:latin typeface="Arial" panose="020B0604020202020204" pitchFamily="34" charset="0"/>
                          <a:cs typeface="Arial" panose="020B0604020202020204" pitchFamily="34" charset="0"/>
                        </a:rPr>
                        <a:t>23-17</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88816124"/>
                  </a:ext>
                </a:extLst>
              </a:tr>
              <a:tr h="205740">
                <a:tc>
                  <a:txBody>
                    <a:bodyPr/>
                    <a:lstStyle/>
                    <a:p>
                      <a:r>
                        <a:rPr lang="en-US" sz="1000" b="0" i="0" dirty="0">
                          <a:solidFill>
                            <a:schemeClr val="bg1"/>
                          </a:solidFill>
                          <a:latin typeface="Arial" panose="020B0604020202020204" pitchFamily="34" charset="0"/>
                          <a:cs typeface="Arial" panose="020B0604020202020204" pitchFamily="34" charset="0"/>
                        </a:rPr>
                        <a:t>High</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C000"/>
                    </a:solidFill>
                  </a:tcPr>
                </a:tc>
                <a:tc>
                  <a:txBody>
                    <a:bodyPr/>
                    <a:lstStyle/>
                    <a:p>
                      <a:r>
                        <a:rPr lang="en-US" sz="1000" b="0" i="0" dirty="0">
                          <a:solidFill>
                            <a:schemeClr val="bg1"/>
                          </a:solidFill>
                          <a:latin typeface="Arial" panose="020B0604020202020204" pitchFamily="34" charset="0"/>
                          <a:cs typeface="Arial" panose="020B0604020202020204" pitchFamily="34" charset="0"/>
                        </a:rPr>
                        <a:t>16-10</a:t>
                      </a:r>
                    </a:p>
                  </a:txBody>
                  <a:tcPr marL="18288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801250578"/>
                  </a:ext>
                </a:extLst>
              </a:tr>
            </a:tbl>
          </a:graphicData>
        </a:graphic>
      </p:graphicFrame>
      <p:pic>
        <p:nvPicPr>
          <p:cNvPr id="3" name="Picture 2">
            <a:extLst>
              <a:ext uri="{FF2B5EF4-FFF2-40B4-BE49-F238E27FC236}">
                <a16:creationId xmlns:a16="http://schemas.microsoft.com/office/drawing/2014/main" id="{F76DEA5E-430C-8AC5-2C29-0EEA6BABEF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00465" y="325000"/>
            <a:ext cx="3580534" cy="384311"/>
          </a:xfrm>
          <a:prstGeom prst="rect">
            <a:avLst/>
          </a:prstGeom>
        </p:spPr>
      </p:pic>
      <p:sp>
        <p:nvSpPr>
          <p:cNvPr id="14" name="TextBox 13">
            <a:extLst>
              <a:ext uri="{FF2B5EF4-FFF2-40B4-BE49-F238E27FC236}">
                <a16:creationId xmlns:a16="http://schemas.microsoft.com/office/drawing/2014/main" id="{ADA096D4-7F60-A5A9-DDB7-5CFA4F554481}"/>
              </a:ext>
            </a:extLst>
          </p:cNvPr>
          <p:cNvSpPr txBox="1"/>
          <p:nvPr/>
        </p:nvSpPr>
        <p:spPr>
          <a:xfrm>
            <a:off x="9642883" y="3057357"/>
            <a:ext cx="490223" cy="338554"/>
          </a:xfrm>
          <a:prstGeom prst="rect">
            <a:avLst/>
          </a:prstGeom>
          <a:noFill/>
        </p:spPr>
        <p:txBody>
          <a:bodyPr wrap="square" rtlCol="0">
            <a:spAutoFit/>
          </a:bodyPr>
          <a:lstStyle/>
          <a:p>
            <a:r>
              <a:rPr lang="en-US" sz="1600" dirty="0">
                <a:solidFill>
                  <a:schemeClr val="tx1">
                    <a:lumMod val="50000"/>
                  </a:schemeClr>
                </a:solidFill>
                <a:latin typeface="Arial" panose="020B0604020202020204" pitchFamily="34" charset="0"/>
                <a:cs typeface="Arial" panose="020B0604020202020204" pitchFamily="34" charset="0"/>
              </a:rPr>
              <a:t>23</a:t>
            </a:r>
          </a:p>
        </p:txBody>
      </p:sp>
      <p:sp>
        <p:nvSpPr>
          <p:cNvPr id="15" name="Footer Placeholder 2">
            <a:extLst>
              <a:ext uri="{FF2B5EF4-FFF2-40B4-BE49-F238E27FC236}">
                <a16:creationId xmlns:a16="http://schemas.microsoft.com/office/drawing/2014/main" id="{5497D62D-9AED-E6EB-A3BC-CF121A79D113}"/>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410194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655C1647-6089-084D-9599-8894517486AF}"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15</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38841" y="181278"/>
            <a:ext cx="10065327" cy="1325563"/>
          </a:xfrm>
        </p:spPr>
        <p:txBody>
          <a:bodyPr>
            <a:normAutofit/>
          </a:bodyPr>
          <a:lstStyle/>
          <a:p>
            <a:r>
              <a:rPr lang="en-US" dirty="0">
                <a:solidFill>
                  <a:srgbClr val="0C344C"/>
                </a:solidFill>
              </a:rPr>
              <a:t>Quarterly Commentary</a:t>
            </a:r>
          </a:p>
        </p:txBody>
      </p:sp>
      <p:sp>
        <p:nvSpPr>
          <p:cNvPr id="9" name="Content Placeholder 2">
            <a:extLst>
              <a:ext uri="{FF2B5EF4-FFF2-40B4-BE49-F238E27FC236}">
                <a16:creationId xmlns:a16="http://schemas.microsoft.com/office/drawing/2014/main" id="{33706180-D21E-0B8F-5D7D-B39821A0AA1B}"/>
              </a:ext>
            </a:extLst>
          </p:cNvPr>
          <p:cNvSpPr txBox="1">
            <a:spLocks/>
          </p:cNvSpPr>
          <p:nvPr/>
        </p:nvSpPr>
        <p:spPr>
          <a:xfrm>
            <a:off x="839788" y="1973163"/>
            <a:ext cx="6394730" cy="3935481"/>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40"/>
              </a:lnSpc>
              <a:buFont typeface="Arial" panose="020B0604020202020204" pitchFamily="34" charset="0"/>
              <a:buNone/>
            </a:pPr>
            <a:r>
              <a:rPr lang="en-US" sz="1800" dirty="0">
                <a:latin typeface="Arial" panose="020B0604020202020204" pitchFamily="34" charset="0"/>
                <a:cs typeface="Arial" panose="020B0604020202020204" pitchFamily="34" charset="0"/>
              </a:rPr>
              <a:t>Every quarter, financial advisers will receive commentary from our Investment Management Team explaining: </a:t>
            </a:r>
          </a:p>
          <a:p>
            <a:pPr marL="411480">
              <a:lnSpc>
                <a:spcPts val="2140"/>
              </a:lnSpc>
              <a:buClr>
                <a:schemeClr val="tx1">
                  <a:lumMod val="50000"/>
                </a:schemeClr>
              </a:buClr>
            </a:pPr>
            <a:r>
              <a:rPr lang="en-US" sz="1800" dirty="0">
                <a:latin typeface="Arial" panose="020B0604020202020204" pitchFamily="34" charset="0"/>
                <a:cs typeface="Arial" panose="020B0604020202020204" pitchFamily="34" charset="0"/>
              </a:rPr>
              <a:t>How the portfolio is allocated. </a:t>
            </a:r>
          </a:p>
          <a:p>
            <a:pPr marL="411480">
              <a:lnSpc>
                <a:spcPts val="2140"/>
              </a:lnSpc>
              <a:buClr>
                <a:schemeClr val="tx1">
                  <a:lumMod val="50000"/>
                </a:schemeClr>
              </a:buClr>
            </a:pPr>
            <a:r>
              <a:rPr lang="en-US" sz="1800" dirty="0">
                <a:latin typeface="Arial" panose="020B0604020202020204" pitchFamily="34" charset="0"/>
                <a:cs typeface="Arial" panose="020B0604020202020204" pitchFamily="34" charset="0"/>
              </a:rPr>
              <a:t>What occurred in the markets during the quarter. </a:t>
            </a:r>
          </a:p>
          <a:p>
            <a:pPr marL="411480">
              <a:lnSpc>
                <a:spcPts val="2140"/>
              </a:lnSpc>
              <a:buClr>
                <a:schemeClr val="tx1">
                  <a:lumMod val="50000"/>
                </a:schemeClr>
              </a:buClr>
            </a:pPr>
            <a:r>
              <a:rPr lang="en-US" sz="1800" dirty="0">
                <a:latin typeface="Arial" panose="020B0604020202020204" pitchFamily="34" charset="0"/>
                <a:cs typeface="Arial" panose="020B0604020202020204" pitchFamily="34" charset="0"/>
              </a:rPr>
              <a:t>How the portfolio performed. </a:t>
            </a:r>
          </a:p>
          <a:p>
            <a:pPr marL="411480">
              <a:lnSpc>
                <a:spcPts val="2140"/>
              </a:lnSpc>
              <a:buClr>
                <a:schemeClr val="tx1">
                  <a:lumMod val="50000"/>
                </a:schemeClr>
              </a:buClr>
            </a:pPr>
            <a:r>
              <a:rPr lang="en-US" sz="1800" dirty="0">
                <a:latin typeface="Arial" panose="020B0604020202020204" pitchFamily="34" charset="0"/>
                <a:cs typeface="Arial" panose="020B0604020202020204" pitchFamily="34" charset="0"/>
              </a:rPr>
              <a:t>What key contributors impacted performance. </a:t>
            </a:r>
          </a:p>
          <a:p>
            <a:pPr marL="411480">
              <a:lnSpc>
                <a:spcPts val="2140"/>
              </a:lnSpc>
              <a:buClr>
                <a:schemeClr val="tx1">
                  <a:lumMod val="50000"/>
                </a:schemeClr>
              </a:buClr>
            </a:pPr>
            <a:r>
              <a:rPr lang="en-US" sz="1800" dirty="0">
                <a:latin typeface="Arial" panose="020B0604020202020204" pitchFamily="34" charset="0"/>
                <a:cs typeface="Arial" panose="020B0604020202020204" pitchFamily="34" charset="0"/>
              </a:rPr>
              <a:t>What the current WPS and RPT levels are. </a:t>
            </a:r>
          </a:p>
          <a:p>
            <a:pPr marL="0" indent="0">
              <a:lnSpc>
                <a:spcPts val="2140"/>
              </a:lnSpc>
              <a:buNone/>
            </a:pPr>
            <a:r>
              <a:rPr lang="en-US" sz="1800" dirty="0">
                <a:latin typeface="Arial" panose="020B0604020202020204" pitchFamily="34" charset="0"/>
                <a:cs typeface="Arial" panose="020B0604020202020204" pitchFamily="34" charset="0"/>
              </a:rPr>
              <a:t>Financial advisers may discuss the commentary with clients at their convenience. This tool is a transparency pledge to you and your clients.</a:t>
            </a:r>
          </a:p>
          <a:p>
            <a:pPr marL="0" indent="0">
              <a:buFont typeface="Arial" panose="020B0604020202020204" pitchFamily="34" charset="0"/>
              <a:buNone/>
            </a:pPr>
            <a:endParaRPr lang="en-US" sz="1600" dirty="0"/>
          </a:p>
        </p:txBody>
      </p:sp>
      <p:pic>
        <p:nvPicPr>
          <p:cNvPr id="2" name="Picture 1">
            <a:extLst>
              <a:ext uri="{FF2B5EF4-FFF2-40B4-BE49-F238E27FC236}">
                <a16:creationId xmlns:a16="http://schemas.microsoft.com/office/drawing/2014/main" id="{DCD6C322-E2AF-9244-7883-7DD94B6D843D}"/>
              </a:ext>
            </a:extLst>
          </p:cNvPr>
          <p:cNvPicPr>
            <a:picLocks noChangeAspect="1"/>
          </p:cNvPicPr>
          <p:nvPr/>
        </p:nvPicPr>
        <p:blipFill>
          <a:blip r:embed="rId2">
            <a:extLst>
              <a:ext uri="{28A0092B-C50C-407E-A947-70E740481C1C}">
                <a14:useLocalDpi xmlns:a14="http://schemas.microsoft.com/office/drawing/2010/main" val="0"/>
              </a:ext>
            </a:extLst>
          </a:blip>
          <a:srcRect l="990" r="990"/>
          <a:stretch/>
        </p:blipFill>
        <p:spPr>
          <a:xfrm>
            <a:off x="7371271" y="789318"/>
            <a:ext cx="3144329" cy="2480094"/>
          </a:xfrm>
          <a:prstGeom prst="rect">
            <a:avLst/>
          </a:prstGeom>
          <a:ln>
            <a:solidFill>
              <a:schemeClr val="tx1"/>
            </a:solidFill>
          </a:ln>
        </p:spPr>
      </p:pic>
      <p:pic>
        <p:nvPicPr>
          <p:cNvPr id="3" name="Picture 2">
            <a:extLst>
              <a:ext uri="{FF2B5EF4-FFF2-40B4-BE49-F238E27FC236}">
                <a16:creationId xmlns:a16="http://schemas.microsoft.com/office/drawing/2014/main" id="{76EEF301-BE60-0549-A655-FAA604BB9D07}"/>
              </a:ext>
            </a:extLst>
          </p:cNvPr>
          <p:cNvPicPr>
            <a:picLocks noChangeAspect="1"/>
          </p:cNvPicPr>
          <p:nvPr/>
        </p:nvPicPr>
        <p:blipFill>
          <a:blip r:embed="rId3">
            <a:extLst>
              <a:ext uri="{28A0092B-C50C-407E-A947-70E740481C1C}">
                <a14:useLocalDpi xmlns:a14="http://schemas.microsoft.com/office/drawing/2010/main" val="0"/>
              </a:ext>
            </a:extLst>
          </a:blip>
          <a:srcRect l="12" r="12"/>
          <a:stretch/>
        </p:blipFill>
        <p:spPr>
          <a:xfrm>
            <a:off x="8324490" y="3397998"/>
            <a:ext cx="3157952" cy="2442086"/>
          </a:xfrm>
          <a:prstGeom prst="rect">
            <a:avLst/>
          </a:prstGeom>
          <a:ln>
            <a:solidFill>
              <a:schemeClr val="tx1"/>
            </a:solidFill>
          </a:ln>
        </p:spPr>
      </p:pic>
      <p:sp>
        <p:nvSpPr>
          <p:cNvPr id="7" name="Footer Placeholder 2">
            <a:extLst>
              <a:ext uri="{FF2B5EF4-FFF2-40B4-BE49-F238E27FC236}">
                <a16:creationId xmlns:a16="http://schemas.microsoft.com/office/drawing/2014/main" id="{3335481E-E99F-60A3-63C2-8398B8F7A4C1}"/>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189820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9F8CC987-7E85-544F-BF85-DA524D951AC2}"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16</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16218" y="187365"/>
            <a:ext cx="10065327" cy="1325563"/>
          </a:xfrm>
        </p:spPr>
        <p:txBody>
          <a:bodyPr/>
          <a:lstStyle/>
          <a:p>
            <a:r>
              <a:rPr lang="en-US" dirty="0">
                <a:solidFill>
                  <a:srgbClr val="000000"/>
                </a:solidFill>
              </a:rPr>
              <a:t>Benefits Investing with</a:t>
            </a:r>
          </a:p>
        </p:txBody>
      </p:sp>
      <p:sp>
        <p:nvSpPr>
          <p:cNvPr id="7" name="Content Placeholder 10">
            <a:extLst>
              <a:ext uri="{FF2B5EF4-FFF2-40B4-BE49-F238E27FC236}">
                <a16:creationId xmlns:a16="http://schemas.microsoft.com/office/drawing/2014/main" id="{8BFAA35A-253B-1FC5-4A0E-62D863C58BD4}"/>
              </a:ext>
            </a:extLst>
          </p:cNvPr>
          <p:cNvSpPr txBox="1">
            <a:spLocks/>
          </p:cNvSpPr>
          <p:nvPr/>
        </p:nvSpPr>
        <p:spPr>
          <a:xfrm>
            <a:off x="889747" y="1685926"/>
            <a:ext cx="5505028" cy="4351338"/>
          </a:xfrm>
          <a:prstGeom prst="rect">
            <a:avLst/>
          </a:prstGeom>
        </p:spPr>
        <p:txBody>
          <a:bodyPr>
            <a:noAutofit/>
          </a:bodyPr>
          <a:lstStyle>
            <a:defPPr>
              <a:defRPr lang="en-US"/>
            </a:defPPr>
            <a:lvl1pPr marL="285750" indent="-285750">
              <a:lnSpc>
                <a:spcPct val="100000"/>
              </a:lnSpc>
              <a:spcBef>
                <a:spcPts val="1000"/>
              </a:spcBef>
              <a:buClr>
                <a:schemeClr val="accent2"/>
              </a:buClr>
              <a:buFont typeface="Arial" panose="020B0604020202020204" pitchFamily="34" charset="0"/>
              <a:buChar char="•"/>
              <a:defRPr sz="1600" b="0" i="0">
                <a:solidFill>
                  <a:schemeClr val="accent4"/>
                </a:solidFill>
                <a:latin typeface="Arial" panose="020B060402020202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2400" b="0" i="0">
                <a:solidFill>
                  <a:schemeClr val="accent4"/>
                </a:solidFill>
                <a:latin typeface="Calibri Light" panose="020F0302020204030204" pitchFamily="34" charset="0"/>
                <a:cs typeface="Calibri Light" panose="020F03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000" b="0" i="0">
                <a:solidFill>
                  <a:schemeClr val="accent4"/>
                </a:solidFill>
                <a:latin typeface="Calibri Light" panose="020F0302020204030204" pitchFamily="34" charset="0"/>
                <a:cs typeface="Calibri Light" panose="020F03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b="0" i="0">
                <a:solidFill>
                  <a:schemeClr val="accent4"/>
                </a:solidFill>
                <a:latin typeface="Calibri Light" panose="020F0302020204030204" pitchFamily="34" charset="0"/>
                <a:cs typeface="Calibri Light" panose="020F03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b="0" i="0">
                <a:solidFill>
                  <a:schemeClr val="accent4"/>
                </a:solidFill>
                <a:latin typeface="Calibri Light" panose="020F0302020204030204" pitchFamily="34" charset="0"/>
                <a:cs typeface="Calibri Light" panose="020F03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600"/>
              </a:spcBef>
              <a:buClr>
                <a:srgbClr val="0C344C"/>
              </a:buClr>
            </a:pPr>
            <a:r>
              <a:rPr lang="en-US" b="1" dirty="0">
                <a:solidFill>
                  <a:srgbClr val="811538"/>
                </a:solidFill>
              </a:rPr>
              <a:t>Decades of Investment Expertise</a:t>
            </a:r>
            <a:br>
              <a:rPr lang="en-US" b="1" dirty="0">
                <a:solidFill>
                  <a:srgbClr val="000000"/>
                </a:solidFill>
              </a:rPr>
            </a:br>
            <a:r>
              <a:rPr lang="en-US" dirty="0">
                <a:solidFill>
                  <a:schemeClr val="bg2">
                    <a:lumMod val="50000"/>
                  </a:schemeClr>
                </a:solidFill>
              </a:rPr>
              <a:t>Managed by Eudaimonia Asset Management (EAM), led by Chief Investment Officer, Scott Poore. Mr. Poore has more than 27 years of investment experience.</a:t>
            </a:r>
          </a:p>
          <a:p>
            <a:pPr>
              <a:spcBef>
                <a:spcPts val="1600"/>
              </a:spcBef>
              <a:buClr>
                <a:srgbClr val="0C344C"/>
              </a:buClr>
            </a:pPr>
            <a:r>
              <a:rPr lang="en-US" b="1" dirty="0">
                <a:solidFill>
                  <a:srgbClr val="811538"/>
                </a:solidFill>
              </a:rPr>
              <a:t>Targeted Investments from Broad Universe</a:t>
            </a:r>
            <a:br>
              <a:rPr lang="en-US" b="1" dirty="0">
                <a:solidFill>
                  <a:srgbClr val="000000"/>
                </a:solidFill>
              </a:rPr>
            </a:br>
            <a:r>
              <a:rPr lang="en-US" dirty="0">
                <a:solidFill>
                  <a:schemeClr val="bg2">
                    <a:lumMod val="50000"/>
                  </a:schemeClr>
                </a:solidFill>
              </a:rPr>
              <a:t>Each SEAM portfolio is built through the selection of appropriate, vetted investments. Mutual Funds and ETFs are selected from an investment universe of thousands options.  </a:t>
            </a:r>
          </a:p>
          <a:p>
            <a:pPr>
              <a:spcBef>
                <a:spcPts val="1600"/>
              </a:spcBef>
              <a:buClr>
                <a:srgbClr val="0C344C"/>
              </a:buClr>
            </a:pPr>
            <a:r>
              <a:rPr lang="en-US" b="1" dirty="0">
                <a:solidFill>
                  <a:srgbClr val="811538"/>
                </a:solidFill>
              </a:rPr>
              <a:t>Rigorous Due Diligence</a:t>
            </a:r>
            <a:br>
              <a:rPr lang="en-US" b="1" dirty="0">
                <a:solidFill>
                  <a:srgbClr val="000000"/>
                </a:solidFill>
              </a:rPr>
            </a:br>
            <a:r>
              <a:rPr lang="en-US" dirty="0">
                <a:solidFill>
                  <a:schemeClr val="bg2">
                    <a:lumMod val="50000"/>
                  </a:schemeClr>
                </a:solidFill>
              </a:rPr>
              <a:t>EAM evaluates all investments, whether from funds new to our program or those current used in SEAM portfolios. Without exception, due diligence is conducted on all funds. Investments in SEAM portfolios undergo on-going review.</a:t>
            </a:r>
          </a:p>
        </p:txBody>
      </p:sp>
      <p:sp>
        <p:nvSpPr>
          <p:cNvPr id="10" name="Content Placeholder 10">
            <a:extLst>
              <a:ext uri="{FF2B5EF4-FFF2-40B4-BE49-F238E27FC236}">
                <a16:creationId xmlns:a16="http://schemas.microsoft.com/office/drawing/2014/main" id="{C8050778-8ACB-4F7D-9BC8-03A6433A2E66}"/>
              </a:ext>
            </a:extLst>
          </p:cNvPr>
          <p:cNvSpPr txBox="1">
            <a:spLocks/>
          </p:cNvSpPr>
          <p:nvPr/>
        </p:nvSpPr>
        <p:spPr>
          <a:xfrm>
            <a:off x="6656032" y="1685926"/>
            <a:ext cx="4811797" cy="4351338"/>
          </a:xfrm>
          <a:prstGeom prst="rect">
            <a:avLst/>
          </a:prstGeom>
        </p:spPr>
        <p:txBody>
          <a:bodyPr>
            <a:normAutofit lnSpcReduction="10000"/>
          </a:bodyPr>
          <a:lstStyle>
            <a:defPPr>
              <a:defRPr lang="en-US"/>
            </a:defPPr>
            <a:lvl1pPr marL="285750" indent="-285750">
              <a:lnSpc>
                <a:spcPct val="100000"/>
              </a:lnSpc>
              <a:spcBef>
                <a:spcPts val="1000"/>
              </a:spcBef>
              <a:buClr>
                <a:schemeClr val="accent2"/>
              </a:buClr>
              <a:buFont typeface="Arial" panose="020B0604020202020204" pitchFamily="34" charset="0"/>
              <a:buChar char="•"/>
              <a:defRPr sz="2000" b="0" i="0">
                <a:solidFill>
                  <a:schemeClr val="accent4"/>
                </a:solidFill>
                <a:latin typeface="Arial" panose="020B060402020202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2400" b="0" i="0">
                <a:solidFill>
                  <a:schemeClr val="accent4"/>
                </a:solidFill>
                <a:latin typeface="Calibri Light" panose="020F0302020204030204" pitchFamily="34" charset="0"/>
                <a:cs typeface="Calibri Light" panose="020F03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000" b="0" i="0">
                <a:solidFill>
                  <a:schemeClr val="accent4"/>
                </a:solidFill>
                <a:latin typeface="Calibri Light" panose="020F0302020204030204" pitchFamily="34" charset="0"/>
                <a:cs typeface="Calibri Light" panose="020F03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b="0" i="0">
                <a:solidFill>
                  <a:schemeClr val="accent4"/>
                </a:solidFill>
                <a:latin typeface="Calibri Light" panose="020F0302020204030204" pitchFamily="34" charset="0"/>
                <a:cs typeface="Calibri Light" panose="020F03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b="0" i="0">
                <a:solidFill>
                  <a:schemeClr val="accent4"/>
                </a:solidFill>
                <a:latin typeface="Calibri Light" panose="020F0302020204030204" pitchFamily="34" charset="0"/>
                <a:cs typeface="Calibri Light" panose="020F03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600"/>
              </a:spcBef>
              <a:buClr>
                <a:srgbClr val="0C344C"/>
              </a:buClr>
            </a:pPr>
            <a:r>
              <a:rPr lang="en-US" sz="1600" b="1" dirty="0">
                <a:solidFill>
                  <a:srgbClr val="811538"/>
                </a:solidFill>
              </a:rPr>
              <a:t>Continuous Oversight</a:t>
            </a:r>
            <a:br>
              <a:rPr lang="en-US" sz="1600" b="1" dirty="0">
                <a:solidFill>
                  <a:srgbClr val="000000"/>
                </a:solidFill>
              </a:rPr>
            </a:br>
            <a:r>
              <a:rPr lang="en-US" sz="1600" dirty="0">
                <a:solidFill>
                  <a:schemeClr val="bg2">
                    <a:lumMod val="50000"/>
                  </a:schemeClr>
                </a:solidFill>
              </a:rPr>
              <a:t>Portfolio rebalancing occurs automatically when market conditions, due diligence, or model performance dictate action be taken. SEAM portfolios remain up-to-date due to EAM’s results-oriented process.</a:t>
            </a:r>
          </a:p>
          <a:p>
            <a:pPr>
              <a:spcBef>
                <a:spcPts val="1600"/>
              </a:spcBef>
              <a:buClr>
                <a:srgbClr val="0C344C"/>
              </a:buClr>
            </a:pPr>
            <a:r>
              <a:rPr lang="en-US" sz="1600" b="1" dirty="0">
                <a:solidFill>
                  <a:srgbClr val="811538"/>
                </a:solidFill>
              </a:rPr>
              <a:t>Options for all Investors</a:t>
            </a:r>
            <a:br>
              <a:rPr lang="en-US" sz="1600" b="1" dirty="0">
                <a:solidFill>
                  <a:srgbClr val="000000"/>
                </a:solidFill>
              </a:rPr>
            </a:br>
            <a:r>
              <a:rPr lang="en-US" sz="1600" dirty="0">
                <a:solidFill>
                  <a:schemeClr val="bg2">
                    <a:lumMod val="50000"/>
                  </a:schemeClr>
                </a:solidFill>
              </a:rPr>
              <a:t>Low minimum investment of $1,500 for SEAM Small Account portfolios ensures investors across all asset spectrums have access to Eudaimonia Asset Management’s expertise.</a:t>
            </a:r>
          </a:p>
          <a:p>
            <a:pPr>
              <a:spcBef>
                <a:spcPts val="1600"/>
              </a:spcBef>
              <a:buClr>
                <a:srgbClr val="0C344C"/>
              </a:buClr>
            </a:pPr>
            <a:r>
              <a:rPr lang="en-US" sz="1600" b="1" dirty="0">
                <a:solidFill>
                  <a:srgbClr val="811538"/>
                </a:solidFill>
              </a:rPr>
              <a:t>Hybrid Strategic-Tactical Approach</a:t>
            </a:r>
            <a:br>
              <a:rPr lang="en-US" sz="1600" b="1" dirty="0">
                <a:solidFill>
                  <a:srgbClr val="000000"/>
                </a:solidFill>
              </a:rPr>
            </a:br>
            <a:r>
              <a:rPr lang="en-US" sz="1600" dirty="0">
                <a:solidFill>
                  <a:schemeClr val="bg2">
                    <a:lumMod val="50000"/>
                  </a:schemeClr>
                </a:solidFill>
              </a:rPr>
              <a:t>With SEAM’s hybrid Strategic and Tactical investment process, investors capture benefits of both approaches and may reduce overall investment risk.</a:t>
            </a:r>
          </a:p>
          <a:p>
            <a:endParaRPr lang="en-US" sz="1600" dirty="0">
              <a:solidFill>
                <a:srgbClr val="000000"/>
              </a:solidFill>
            </a:endParaRPr>
          </a:p>
        </p:txBody>
      </p:sp>
      <p:pic>
        <p:nvPicPr>
          <p:cNvPr id="3" name="Picture 2" descr="A black and grey logo&#10;&#10;AI-generated content may be incorrect.">
            <a:extLst>
              <a:ext uri="{FF2B5EF4-FFF2-40B4-BE49-F238E27FC236}">
                <a16:creationId xmlns:a16="http://schemas.microsoft.com/office/drawing/2014/main" id="{A7DD4929-E926-FAE5-3F62-0BD47CD31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391" y="645656"/>
            <a:ext cx="1884251" cy="805535"/>
          </a:xfrm>
          <a:prstGeom prst="rect">
            <a:avLst/>
          </a:prstGeom>
        </p:spPr>
      </p:pic>
      <p:sp>
        <p:nvSpPr>
          <p:cNvPr id="9" name="Footer Placeholder 2">
            <a:extLst>
              <a:ext uri="{FF2B5EF4-FFF2-40B4-BE49-F238E27FC236}">
                <a16:creationId xmlns:a16="http://schemas.microsoft.com/office/drawing/2014/main" id="{7CFEDC1C-E02F-99EA-9D76-0EE153A844A6}"/>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10218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1E31F1D4-8148-7640-9B8A-49BB3893B7F4}"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17</a:t>
            </a:fld>
            <a:endParaRPr lang="en-US"/>
          </a:p>
        </p:txBody>
      </p:sp>
      <p:sp>
        <p:nvSpPr>
          <p:cNvPr id="9" name="Content Placeholder 10">
            <a:extLst>
              <a:ext uri="{FF2B5EF4-FFF2-40B4-BE49-F238E27FC236}">
                <a16:creationId xmlns:a16="http://schemas.microsoft.com/office/drawing/2014/main" id="{2F29EC25-560E-BF34-3415-A294BB36E20E}"/>
              </a:ext>
            </a:extLst>
          </p:cNvPr>
          <p:cNvSpPr txBox="1">
            <a:spLocks/>
          </p:cNvSpPr>
          <p:nvPr/>
        </p:nvSpPr>
        <p:spPr>
          <a:xfrm>
            <a:off x="838199" y="1640619"/>
            <a:ext cx="8709955" cy="4551747"/>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600"/>
              </a:spcBef>
              <a:buNone/>
            </a:pPr>
            <a:r>
              <a:rPr lang="en-US" sz="1400" kern="100" dirty="0">
                <a:effectLst/>
                <a:latin typeface="+mn-lt"/>
                <a:ea typeface="Aptos" panose="020B0004020202020204" pitchFamily="34" charset="0"/>
                <a:cs typeface="Times New Roman" panose="02020603050405020304" pitchFamily="18" charset="0"/>
              </a:rPr>
              <a:t>Scott Poore is responsible for developing investment strategies for individual and institutional clients </a:t>
            </a:r>
            <a:br>
              <a:rPr lang="en-US" sz="1400" kern="100" dirty="0">
                <a:effectLst/>
                <a:latin typeface="+mn-lt"/>
                <a:ea typeface="Aptos" panose="020B0004020202020204" pitchFamily="34" charset="0"/>
                <a:cs typeface="Times New Roman" panose="02020603050405020304" pitchFamily="18" charset="0"/>
              </a:rPr>
            </a:br>
            <a:r>
              <a:rPr lang="en-US" sz="1400" kern="100" dirty="0">
                <a:effectLst/>
                <a:latin typeface="+mn-lt"/>
                <a:ea typeface="Aptos" panose="020B0004020202020204" pitchFamily="34" charset="0"/>
                <a:cs typeface="Times New Roman" panose="02020603050405020304" pitchFamily="18" charset="0"/>
              </a:rPr>
              <a:t>and manages the firm’s discretionary program. He has served in this role since 2019. </a:t>
            </a:r>
          </a:p>
          <a:p>
            <a:pPr marL="0" marR="0" indent="0">
              <a:lnSpc>
                <a:spcPts val="1800"/>
              </a:lnSpc>
              <a:spcBef>
                <a:spcPts val="600"/>
              </a:spcBef>
              <a:spcAft>
                <a:spcPts val="0"/>
              </a:spcAft>
              <a:buNone/>
            </a:pPr>
            <a:r>
              <a:rPr lang="en-US" sz="1400" kern="100" dirty="0">
                <a:effectLst/>
                <a:latin typeface="+mn-lt"/>
                <a:ea typeface="Aptos" panose="020B0004020202020204" pitchFamily="34" charset="0"/>
                <a:cs typeface="Times New Roman" panose="02020603050405020304" pitchFamily="18" charset="0"/>
              </a:rPr>
              <a:t>Prior to joining Eudaimonia, Scott served as Director of Investment Solutions for B. Riley Wealth Management, formerly Wunderlich Securities from 2012 until 2019. Between 1998 and 2012, he was Director for Institutional and High Net Worth services for Morgan Keegan &amp; Co., Inc. </a:t>
            </a:r>
          </a:p>
          <a:p>
            <a:pPr marL="0" marR="0" indent="0">
              <a:lnSpc>
                <a:spcPts val="1800"/>
              </a:lnSpc>
              <a:spcBef>
                <a:spcPts val="600"/>
              </a:spcBef>
              <a:spcAft>
                <a:spcPts val="0"/>
              </a:spcAft>
              <a:buNone/>
            </a:pPr>
            <a:r>
              <a:rPr lang="en-US" sz="1400" kern="100" dirty="0">
                <a:effectLst/>
                <a:latin typeface="+mn-lt"/>
                <a:ea typeface="Aptos" panose="020B0004020202020204" pitchFamily="34" charset="0"/>
                <a:cs typeface="Times New Roman" panose="02020603050405020304" pitchFamily="18" charset="0"/>
              </a:rPr>
              <a:t>Scott has more than </a:t>
            </a:r>
            <a:r>
              <a:rPr lang="en-US" sz="1400" b="1" kern="100" dirty="0">
                <a:effectLst/>
                <a:latin typeface="+mn-lt"/>
                <a:ea typeface="Aptos" panose="020B0004020202020204" pitchFamily="34" charset="0"/>
                <a:cs typeface="Times New Roman" panose="02020603050405020304" pitchFamily="18" charset="0"/>
              </a:rPr>
              <a:t>27</a:t>
            </a:r>
            <a:r>
              <a:rPr lang="en-US" sz="1400" kern="100" dirty="0">
                <a:effectLst/>
                <a:latin typeface="+mn-lt"/>
                <a:ea typeface="Aptos" panose="020B0004020202020204" pitchFamily="34" charset="0"/>
                <a:cs typeface="Times New Roman" panose="02020603050405020304" pitchFamily="18" charset="0"/>
              </a:rPr>
              <a:t> years of experience in the financial services industry. His earned credentials include:</a:t>
            </a:r>
          </a:p>
          <a:p>
            <a:pPr lvl="1">
              <a:lnSpc>
                <a:spcPts val="1800"/>
              </a:lnSpc>
              <a:spcBef>
                <a:spcPts val="600"/>
              </a:spcBef>
              <a:buClr>
                <a:srgbClr val="811538"/>
              </a:buClr>
            </a:pPr>
            <a:r>
              <a:rPr lang="en-US" sz="1400" kern="100" dirty="0">
                <a:effectLst/>
                <a:latin typeface="+mn-lt"/>
                <a:ea typeface="Aptos" panose="020B0004020202020204" pitchFamily="34" charset="0"/>
                <a:cs typeface="Times New Roman" panose="02020603050405020304" pitchFamily="18" charset="0"/>
              </a:rPr>
              <a:t>ACCREDITED INVESTMENT FIDUCIARY</a:t>
            </a:r>
            <a:r>
              <a:rPr lang="en-US" sz="1400" kern="100" baseline="30000" dirty="0">
                <a:effectLst/>
                <a:latin typeface="+mn-lt"/>
                <a:ea typeface="Aptos" panose="020B0004020202020204" pitchFamily="34" charset="0"/>
                <a:cs typeface="Times New Roman" panose="02020603050405020304" pitchFamily="18" charset="0"/>
              </a:rPr>
              <a:t>®</a:t>
            </a:r>
            <a:r>
              <a:rPr lang="en-US" sz="1400" kern="100" dirty="0">
                <a:effectLst/>
                <a:latin typeface="+mn-lt"/>
                <a:ea typeface="Aptos" panose="020B0004020202020204" pitchFamily="34" charset="0"/>
                <a:cs typeface="Times New Roman" panose="02020603050405020304" pitchFamily="18" charset="0"/>
              </a:rPr>
              <a:t> (AIF</a:t>
            </a:r>
            <a:r>
              <a:rPr lang="en-US" sz="1400" kern="100" baseline="30000" dirty="0">
                <a:effectLst/>
                <a:latin typeface="+mn-lt"/>
                <a:ea typeface="Aptos" panose="020B0004020202020204" pitchFamily="34" charset="0"/>
                <a:cs typeface="Times New Roman" panose="02020603050405020304" pitchFamily="18" charset="0"/>
              </a:rPr>
              <a:t>®</a:t>
            </a:r>
            <a:r>
              <a:rPr lang="en-US" sz="1400" kern="100" dirty="0">
                <a:effectLst/>
                <a:latin typeface="+mn-lt"/>
                <a:ea typeface="Aptos" panose="020B0004020202020204" pitchFamily="34" charset="0"/>
                <a:cs typeface="Times New Roman" panose="02020603050405020304" pitchFamily="18" charset="0"/>
              </a:rPr>
              <a:t>) - Center for Fiduciary Studies (associated with the University of Pittsburgh) </a:t>
            </a:r>
          </a:p>
          <a:p>
            <a:pPr lvl="1">
              <a:lnSpc>
                <a:spcPts val="1800"/>
              </a:lnSpc>
              <a:spcBef>
                <a:spcPts val="600"/>
              </a:spcBef>
              <a:buClr>
                <a:srgbClr val="811538"/>
              </a:buClr>
            </a:pPr>
            <a:r>
              <a:rPr lang="en-US" sz="1400" kern="100" dirty="0">
                <a:effectLst/>
                <a:latin typeface="+mn-lt"/>
                <a:ea typeface="Aptos" panose="020B0004020202020204" pitchFamily="34" charset="0"/>
                <a:cs typeface="Times New Roman" panose="02020603050405020304" pitchFamily="18" charset="0"/>
              </a:rPr>
              <a:t>ACCREDITED WEALTH MANAGEMENT ADVISOR</a:t>
            </a:r>
            <a:r>
              <a:rPr lang="en-US" sz="1400" kern="100" baseline="30000" dirty="0">
                <a:effectLst/>
                <a:latin typeface="+mn-lt"/>
                <a:ea typeface="Aptos" panose="020B0004020202020204" pitchFamily="34" charset="0"/>
                <a:cs typeface="Times New Roman" panose="02020603050405020304" pitchFamily="18" charset="0"/>
              </a:rPr>
              <a:t>SM</a:t>
            </a:r>
            <a:r>
              <a:rPr lang="en-US" sz="1400" kern="100" dirty="0">
                <a:effectLst/>
                <a:latin typeface="+mn-lt"/>
                <a:ea typeface="Aptos" panose="020B0004020202020204" pitchFamily="34" charset="0"/>
                <a:cs typeface="Times New Roman" panose="02020603050405020304" pitchFamily="18" charset="0"/>
              </a:rPr>
              <a:t> (AWMA</a:t>
            </a:r>
            <a:r>
              <a:rPr lang="en-US" sz="1400" kern="100" baseline="30000" dirty="0">
                <a:effectLst/>
                <a:latin typeface="+mn-lt"/>
                <a:ea typeface="Aptos" panose="020B0004020202020204" pitchFamily="34" charset="0"/>
                <a:cs typeface="Times New Roman" panose="02020603050405020304" pitchFamily="18" charset="0"/>
              </a:rPr>
              <a:t>®</a:t>
            </a:r>
            <a:r>
              <a:rPr lang="en-US" sz="1400" kern="100" dirty="0">
                <a:effectLst/>
                <a:latin typeface="+mn-lt"/>
                <a:ea typeface="Aptos" panose="020B0004020202020204" pitchFamily="34" charset="0"/>
                <a:cs typeface="Times New Roman" panose="02020603050405020304" pitchFamily="18" charset="0"/>
              </a:rPr>
              <a:t>) - College for Financial Planning</a:t>
            </a:r>
          </a:p>
          <a:p>
            <a:pPr lvl="1">
              <a:lnSpc>
                <a:spcPts val="1800"/>
              </a:lnSpc>
              <a:spcBef>
                <a:spcPts val="600"/>
              </a:spcBef>
              <a:buClr>
                <a:srgbClr val="811538"/>
              </a:buClr>
            </a:pPr>
            <a:r>
              <a:rPr lang="en-US" sz="1400" kern="100" dirty="0">
                <a:effectLst/>
                <a:latin typeface="+mn-lt"/>
                <a:ea typeface="Aptos" panose="020B0004020202020204" pitchFamily="34" charset="0"/>
                <a:cs typeface="Times New Roman" panose="02020603050405020304" pitchFamily="18" charset="0"/>
              </a:rPr>
              <a:t>ACCREDITED PORTFOLIO MANAGEMENT ADVISOR</a:t>
            </a:r>
            <a:r>
              <a:rPr lang="en-US" sz="1400" kern="100" baseline="30000" dirty="0">
                <a:effectLst/>
                <a:latin typeface="+mn-lt"/>
                <a:ea typeface="Aptos" panose="020B0004020202020204" pitchFamily="34" charset="0"/>
                <a:cs typeface="Times New Roman" panose="02020603050405020304" pitchFamily="18" charset="0"/>
              </a:rPr>
              <a:t>SM</a:t>
            </a:r>
            <a:r>
              <a:rPr lang="en-US" sz="1400" kern="100" dirty="0">
                <a:effectLst/>
                <a:latin typeface="+mn-lt"/>
                <a:ea typeface="Aptos" panose="020B0004020202020204" pitchFamily="34" charset="0"/>
                <a:cs typeface="Times New Roman" panose="02020603050405020304" pitchFamily="18" charset="0"/>
              </a:rPr>
              <a:t> (APMA</a:t>
            </a:r>
            <a:r>
              <a:rPr lang="en-US" sz="1400" kern="100" baseline="30000" dirty="0">
                <a:effectLst/>
                <a:latin typeface="+mn-lt"/>
                <a:ea typeface="Aptos" panose="020B0004020202020204" pitchFamily="34" charset="0"/>
                <a:cs typeface="Times New Roman" panose="02020603050405020304" pitchFamily="18" charset="0"/>
              </a:rPr>
              <a:t>®</a:t>
            </a:r>
            <a:r>
              <a:rPr lang="en-US" sz="1400" kern="100" dirty="0">
                <a:effectLst/>
                <a:latin typeface="+mn-lt"/>
                <a:ea typeface="Aptos" panose="020B0004020202020204" pitchFamily="34" charset="0"/>
                <a:cs typeface="Times New Roman" panose="02020603050405020304" pitchFamily="18" charset="0"/>
              </a:rPr>
              <a:t>) – </a:t>
            </a:r>
            <a:br>
              <a:rPr lang="en-US" sz="1400" kern="100" dirty="0">
                <a:effectLst/>
                <a:latin typeface="+mn-lt"/>
                <a:ea typeface="Aptos" panose="020B0004020202020204" pitchFamily="34" charset="0"/>
                <a:cs typeface="Times New Roman" panose="02020603050405020304" pitchFamily="18" charset="0"/>
              </a:rPr>
            </a:br>
            <a:r>
              <a:rPr lang="en-US" sz="1400" kern="100" dirty="0">
                <a:effectLst/>
                <a:latin typeface="+mn-lt"/>
                <a:ea typeface="Aptos" panose="020B0004020202020204" pitchFamily="34" charset="0"/>
                <a:cs typeface="Times New Roman" panose="02020603050405020304" pitchFamily="18" charset="0"/>
              </a:rPr>
              <a:t>College for Financial Planning.</a:t>
            </a:r>
          </a:p>
          <a:p>
            <a:pPr lvl="1">
              <a:lnSpc>
                <a:spcPts val="1800"/>
              </a:lnSpc>
              <a:spcBef>
                <a:spcPts val="600"/>
              </a:spcBef>
              <a:buClr>
                <a:srgbClr val="811538"/>
              </a:buClr>
            </a:pPr>
            <a:r>
              <a:rPr lang="en-US" sz="1400" kern="100" dirty="0">
                <a:effectLst/>
                <a:latin typeface="+mn-lt"/>
                <a:ea typeface="Aptos" panose="020B0004020202020204" pitchFamily="34" charset="0"/>
                <a:cs typeface="Times New Roman" panose="02020603050405020304" pitchFamily="18" charset="0"/>
              </a:rPr>
              <a:t>Executive Certificate in Financial Planning - Christian Brothers University</a:t>
            </a:r>
          </a:p>
          <a:p>
            <a:pPr marL="0" indent="0">
              <a:lnSpc>
                <a:spcPts val="1800"/>
              </a:lnSpc>
              <a:spcBef>
                <a:spcPts val="600"/>
              </a:spcBef>
              <a:buNone/>
            </a:pPr>
            <a:r>
              <a:rPr lang="en-US" sz="1400" kern="100" dirty="0">
                <a:effectLst/>
                <a:latin typeface="+mn-lt"/>
                <a:ea typeface="Aptos" panose="020B0004020202020204" pitchFamily="34" charset="0"/>
                <a:cs typeface="Times New Roman" panose="02020603050405020304" pitchFamily="18" charset="0"/>
              </a:rPr>
              <a:t>Scott holds a B.A. in Political Science and History from the University of Tennessee and earned a M.B.A. in Finance from Christian Brothers University. He is a board member of TEN45, Inc. and he is a past board member of Juvenal Diabetes Research Foundation - JDRF of West Tennessee. Scott is based in Eudaimonia Group's Memphis office.  </a:t>
            </a:r>
          </a:p>
        </p:txBody>
      </p:sp>
      <p:cxnSp>
        <p:nvCxnSpPr>
          <p:cNvPr id="11" name="Straight Connector 10">
            <a:extLst>
              <a:ext uri="{FF2B5EF4-FFF2-40B4-BE49-F238E27FC236}">
                <a16:creationId xmlns:a16="http://schemas.microsoft.com/office/drawing/2014/main" id="{7F99A7F9-85DF-F310-2004-9640C6A42F68}"/>
              </a:ext>
            </a:extLst>
          </p:cNvPr>
          <p:cNvCxnSpPr>
            <a:cxnSpLocks/>
          </p:cNvCxnSpPr>
          <p:nvPr/>
        </p:nvCxnSpPr>
        <p:spPr>
          <a:xfrm>
            <a:off x="958112" y="1548750"/>
            <a:ext cx="7749008" cy="0"/>
          </a:xfrm>
          <a:prstGeom prst="line">
            <a:avLst/>
          </a:prstGeom>
          <a:ln w="19050">
            <a:solidFill>
              <a:srgbClr val="1B4C7D"/>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8D411F2-B2CC-766A-7FA3-C3B4D8B527C7}"/>
              </a:ext>
            </a:extLst>
          </p:cNvPr>
          <p:cNvSpPr/>
          <p:nvPr/>
        </p:nvSpPr>
        <p:spPr>
          <a:xfrm>
            <a:off x="850557" y="635692"/>
            <a:ext cx="8334676" cy="692497"/>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Scott Poore, AIF</a:t>
            </a:r>
            <a:r>
              <a:rPr lang="en-US" sz="2400" b="1" baseline="44000" dirty="0">
                <a:solidFill>
                  <a:schemeClr val="tx2"/>
                </a:solidFill>
                <a:latin typeface="Arial" panose="020B0604020202020204" pitchFamily="34" charset="0"/>
                <a:cs typeface="Arial" panose="020B0604020202020204" pitchFamily="34" charset="0"/>
              </a:rPr>
              <a:t>®</a:t>
            </a:r>
            <a:r>
              <a:rPr lang="en-US" sz="2400" b="1" dirty="0">
                <a:solidFill>
                  <a:schemeClr val="tx2"/>
                </a:solidFill>
                <a:latin typeface="Arial" panose="020B0604020202020204" pitchFamily="34" charset="0"/>
                <a:cs typeface="Arial" panose="020B0604020202020204" pitchFamily="34" charset="0"/>
              </a:rPr>
              <a:t>, AWMA</a:t>
            </a:r>
            <a:r>
              <a:rPr lang="en-US" sz="2400" b="1" baseline="44000" dirty="0">
                <a:solidFill>
                  <a:schemeClr val="tx2"/>
                </a:solidFill>
                <a:latin typeface="Arial" panose="020B0604020202020204" pitchFamily="34" charset="0"/>
                <a:cs typeface="Arial" panose="020B0604020202020204" pitchFamily="34" charset="0"/>
              </a:rPr>
              <a:t>®</a:t>
            </a:r>
            <a:r>
              <a:rPr lang="en-US" sz="2400" b="1" dirty="0">
                <a:solidFill>
                  <a:schemeClr val="tx2"/>
                </a:solidFill>
                <a:latin typeface="Arial" panose="020B0604020202020204" pitchFamily="34" charset="0"/>
                <a:cs typeface="Arial" panose="020B0604020202020204" pitchFamily="34" charset="0"/>
              </a:rPr>
              <a:t>, APMA</a:t>
            </a:r>
            <a:r>
              <a:rPr lang="en-US" sz="2400" b="1" baseline="44000" dirty="0">
                <a:solidFill>
                  <a:schemeClr val="tx2"/>
                </a:solidFill>
                <a:latin typeface="Arial" panose="020B0604020202020204" pitchFamily="34" charset="0"/>
                <a:cs typeface="Arial" panose="020B0604020202020204" pitchFamily="34" charset="0"/>
              </a:rPr>
              <a:t>®</a:t>
            </a:r>
          </a:p>
          <a:p>
            <a:r>
              <a:rPr lang="en-US" sz="1500" i="1" dirty="0">
                <a:solidFill>
                  <a:schemeClr val="accent4"/>
                </a:solidFill>
                <a:latin typeface="Arial" panose="020B0604020202020204" pitchFamily="34" charset="0"/>
                <a:cs typeface="Arial" panose="020B0604020202020204" pitchFamily="34" charset="0"/>
              </a:rPr>
              <a:t>Chief Investment Officer, Kingswood Wealth Management/Eudaimonia Asset Management</a:t>
            </a:r>
            <a:endParaRPr lang="en-US" sz="1500" i="1" dirty="0">
              <a:solidFill>
                <a:srgbClr val="FF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80C6EC6-9C35-0553-2A07-97123461AF1C}"/>
              </a:ext>
            </a:extLst>
          </p:cNvPr>
          <p:cNvPicPr>
            <a:picLocks noChangeAspect="1"/>
          </p:cNvPicPr>
          <p:nvPr/>
        </p:nvPicPr>
        <p:blipFill rotWithShape="1">
          <a:blip r:embed="rId2">
            <a:extLst>
              <a:ext uri="{28A0092B-C50C-407E-A947-70E740481C1C}">
                <a14:useLocalDpi xmlns:a14="http://schemas.microsoft.com/office/drawing/2010/main" val="0"/>
              </a:ext>
            </a:extLst>
          </a:blip>
          <a:srcRect t="8679" b="17299"/>
          <a:stretch/>
        </p:blipFill>
        <p:spPr>
          <a:xfrm>
            <a:off x="9092972" y="432345"/>
            <a:ext cx="2384949" cy="2384949"/>
          </a:xfrm>
          <a:prstGeom prst="ellipse">
            <a:avLst/>
          </a:prstGeom>
        </p:spPr>
      </p:pic>
      <p:sp>
        <p:nvSpPr>
          <p:cNvPr id="2" name="Footer Placeholder 2">
            <a:extLst>
              <a:ext uri="{FF2B5EF4-FFF2-40B4-BE49-F238E27FC236}">
                <a16:creationId xmlns:a16="http://schemas.microsoft.com/office/drawing/2014/main" id="{6FAD7AFB-0B43-A9E6-A9DA-C420ADAA773D}"/>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42164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2D894-3382-3624-E63B-9A752497FEC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9BA7E29-D145-6E01-C865-816C0CAB8BDC}"/>
              </a:ext>
            </a:extLst>
          </p:cNvPr>
          <p:cNvSpPr>
            <a:spLocks noGrp="1"/>
          </p:cNvSpPr>
          <p:nvPr>
            <p:ph type="dt" sz="half" idx="10"/>
          </p:nvPr>
        </p:nvSpPr>
        <p:spPr>
          <a:xfrm>
            <a:off x="9548155" y="6356350"/>
            <a:ext cx="1227213" cy="365125"/>
          </a:xfrm>
        </p:spPr>
        <p:txBody>
          <a:bodyPr/>
          <a:lstStyle/>
          <a:p>
            <a:fld id="{1E31F1D4-8148-7640-9B8A-49BB3893B7F4}" type="datetime1">
              <a:rPr lang="en-US" smtClean="0"/>
              <a:t>4/17/25</a:t>
            </a:fld>
            <a:endParaRPr lang="en-US" dirty="0"/>
          </a:p>
        </p:txBody>
      </p:sp>
      <p:sp>
        <p:nvSpPr>
          <p:cNvPr id="5" name="Slide Number Placeholder 4">
            <a:extLst>
              <a:ext uri="{FF2B5EF4-FFF2-40B4-BE49-F238E27FC236}">
                <a16:creationId xmlns:a16="http://schemas.microsoft.com/office/drawing/2014/main" id="{2FC55520-9768-C9CE-2D3A-68F4B154B223}"/>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18</a:t>
            </a:fld>
            <a:endParaRPr lang="en-US"/>
          </a:p>
        </p:txBody>
      </p:sp>
      <p:sp>
        <p:nvSpPr>
          <p:cNvPr id="9" name="Content Placeholder 10">
            <a:extLst>
              <a:ext uri="{FF2B5EF4-FFF2-40B4-BE49-F238E27FC236}">
                <a16:creationId xmlns:a16="http://schemas.microsoft.com/office/drawing/2014/main" id="{75CB4385-012F-477F-5519-2576D1F2B635}"/>
              </a:ext>
            </a:extLst>
          </p:cNvPr>
          <p:cNvSpPr txBox="1">
            <a:spLocks/>
          </p:cNvSpPr>
          <p:nvPr/>
        </p:nvSpPr>
        <p:spPr>
          <a:xfrm>
            <a:off x="838199" y="1640619"/>
            <a:ext cx="8071023" cy="4551747"/>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buNone/>
            </a:pPr>
            <a:r>
              <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rPr>
              <a:t>Deborah oversees the KEAP trading process to ensure all trades are executed accurately and in a timely manner. She joined Eudaimonia Asset Management in 2024 with 30 years financial sector experience in a variety of roles including business development, mutual fund wholesaler, senior fixed income trader, and portfolio analyst. </a:t>
            </a:r>
            <a:br>
              <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rPr>
            </a:br>
            <a:endPar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0" marR="0">
              <a:buNone/>
            </a:pPr>
            <a:r>
              <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rPr>
              <a:t>Prior to joining the KEAP team, she held both corporate and client facing management and supervisory positions with Wells Fargo Investment Institute (and predecessor firms), and Wells Fargo Advisors, LLC.</a:t>
            </a:r>
          </a:p>
          <a:p>
            <a:pPr marL="0" marR="0">
              <a:buNone/>
            </a:pPr>
            <a:r>
              <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rPr>
              <a:t> </a:t>
            </a:r>
          </a:p>
          <a:p>
            <a:pPr marL="0" marR="0" indent="0">
              <a:buNone/>
            </a:pPr>
            <a:r>
              <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rPr>
              <a:t>Debbie attended Salem College in Winston-Salem NC. She </a:t>
            </a:r>
            <a:r>
              <a:rPr lang="en-US" sz="1400" kern="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and her husband are passionate about animal rescue and adoptions and have fostered and adopted many dogs over the years. She is based in Eudaimonia Group's Winchester, TN office.</a:t>
            </a:r>
            <a:endParaRPr lang="en-US" sz="1400" kern="100" dirty="0">
              <a:solidFill>
                <a:schemeClr val="bg2">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F8C784B-5501-C2BC-B9AF-2201E5486392}"/>
              </a:ext>
            </a:extLst>
          </p:cNvPr>
          <p:cNvCxnSpPr>
            <a:cxnSpLocks/>
          </p:cNvCxnSpPr>
          <p:nvPr/>
        </p:nvCxnSpPr>
        <p:spPr>
          <a:xfrm>
            <a:off x="958112" y="1548750"/>
            <a:ext cx="7749008" cy="0"/>
          </a:xfrm>
          <a:prstGeom prst="line">
            <a:avLst/>
          </a:prstGeom>
          <a:ln w="19050">
            <a:solidFill>
              <a:srgbClr val="1B4C7D"/>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D78411A-11ED-18BA-A3E0-A01D5E595322}"/>
              </a:ext>
            </a:extLst>
          </p:cNvPr>
          <p:cNvSpPr/>
          <p:nvPr/>
        </p:nvSpPr>
        <p:spPr>
          <a:xfrm>
            <a:off x="850557" y="635692"/>
            <a:ext cx="8334676" cy="707886"/>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Deborah Bradford, FINRA Series 7, 63, 65, 24</a:t>
            </a:r>
            <a:endParaRPr lang="en-US" sz="2400" b="1" baseline="44000" dirty="0">
              <a:solidFill>
                <a:schemeClr val="tx2"/>
              </a:solidFill>
              <a:latin typeface="Arial" panose="020B0604020202020204" pitchFamily="34" charset="0"/>
              <a:cs typeface="Arial" panose="020B0604020202020204" pitchFamily="34" charset="0"/>
            </a:endParaRPr>
          </a:p>
          <a:p>
            <a:pPr marL="0" marR="0"/>
            <a:r>
              <a:rPr lang="en-US" sz="1500" i="1" kern="100" dirty="0">
                <a:solidFill>
                  <a:srgbClr val="525252"/>
                </a:solidFill>
                <a:effectLst/>
                <a:latin typeface="+mj-lt"/>
                <a:ea typeface="Aptos" panose="020B0004020202020204" pitchFamily="34" charset="0"/>
                <a:cs typeface="Arial" panose="020B0604020202020204" pitchFamily="34" charset="0"/>
              </a:rPr>
              <a:t>Director of Trading, Kingswood Eudaimonia Asset Platform (KEAP)</a:t>
            </a:r>
            <a:endParaRPr lang="en-US" sz="1500" kern="100" dirty="0">
              <a:solidFill>
                <a:srgbClr val="525252"/>
              </a:solidFill>
              <a:effectLst/>
              <a:latin typeface="+mj-lt"/>
              <a:ea typeface="Aptos" panose="020B0004020202020204" pitchFamily="34" charset="0"/>
              <a:cs typeface="Times New Roman" panose="02020603050405020304" pitchFamily="18" charset="0"/>
            </a:endParaRPr>
          </a:p>
        </p:txBody>
      </p:sp>
      <p:sp>
        <p:nvSpPr>
          <p:cNvPr id="2" name="Footer Placeholder 2">
            <a:extLst>
              <a:ext uri="{FF2B5EF4-FFF2-40B4-BE49-F238E27FC236}">
                <a16:creationId xmlns:a16="http://schemas.microsoft.com/office/drawing/2014/main" id="{778DC735-3B87-EE0B-799C-FF29CF9F779A}"/>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pic>
        <p:nvPicPr>
          <p:cNvPr id="15" name="Picture 14" descr="A person in a blue suit&#10;&#10;AI-generated content may be incorrect.">
            <a:extLst>
              <a:ext uri="{FF2B5EF4-FFF2-40B4-BE49-F238E27FC236}">
                <a16:creationId xmlns:a16="http://schemas.microsoft.com/office/drawing/2014/main" id="{7D78043C-A5C4-02C4-D412-2ACBE2106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010" y="432485"/>
            <a:ext cx="2335427" cy="233542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357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B9938-B3BC-CDE3-31CC-90B0C095E0A8}"/>
              </a:ext>
            </a:extLst>
          </p:cNvPr>
          <p:cNvSpPr>
            <a:spLocks noGrp="1"/>
          </p:cNvSpPr>
          <p:nvPr>
            <p:ph idx="1"/>
          </p:nvPr>
        </p:nvSpPr>
        <p:spPr>
          <a:xfrm>
            <a:off x="838200" y="2059805"/>
            <a:ext cx="10515600" cy="4117157"/>
          </a:xfrm>
        </p:spPr>
        <p:txBody>
          <a:bodyPr>
            <a:normAutofit/>
          </a:bodyPr>
          <a:lstStyle/>
          <a:p>
            <a:pPr marL="0" marR="0" indent="0">
              <a:spcBef>
                <a:spcPts val="1600"/>
              </a:spcBef>
              <a:buNone/>
            </a:pPr>
            <a:r>
              <a:rPr lang="en-US" sz="1800" kern="100" dirty="0">
                <a:solidFill>
                  <a:schemeClr val="bg2">
                    <a:lumMod val="50000"/>
                  </a:schemeClr>
                </a:solidFill>
                <a:effectLst/>
                <a:ea typeface="Aptos" panose="020B0004020202020204" pitchFamily="34" charset="0"/>
                <a:cs typeface="Times New Roman" panose="02020603050405020304" pitchFamily="18" charset="0"/>
              </a:rPr>
              <a:t>Eudaimonia Asset Management (EAM) was established in 2016 as the asset management division of Eudaimonia</a:t>
            </a:r>
            <a:r>
              <a:rPr lang="en-US" sz="1800" kern="100" baseline="30000" dirty="0">
                <a:solidFill>
                  <a:schemeClr val="bg2">
                    <a:lumMod val="50000"/>
                  </a:schemeClr>
                </a:solidFill>
                <a:effectLst/>
                <a:ea typeface="Aptos" panose="020B0004020202020204" pitchFamily="34" charset="0"/>
                <a:cs typeface="Times New Roman" panose="02020603050405020304" pitchFamily="18" charset="0"/>
              </a:rPr>
              <a:t>®</a:t>
            </a:r>
            <a:r>
              <a:rPr lang="en-US" sz="1800" kern="100" dirty="0">
                <a:solidFill>
                  <a:schemeClr val="bg2">
                    <a:lumMod val="50000"/>
                  </a:schemeClr>
                </a:solidFill>
                <a:effectLst/>
                <a:ea typeface="Aptos" panose="020B0004020202020204" pitchFamily="34" charset="0"/>
                <a:cs typeface="Times New Roman" panose="02020603050405020304" pitchFamily="18" charset="0"/>
              </a:rPr>
              <a:t> Group (EG), a financial resources firm based in Nashville, Tennessee with $1 Billion in Assets Under Management (AUM) and adviser offices across the Southeast. </a:t>
            </a:r>
          </a:p>
          <a:p>
            <a:pPr marL="0" marR="0" indent="0">
              <a:spcBef>
                <a:spcPts val="1600"/>
              </a:spcBef>
              <a:buNone/>
            </a:pPr>
            <a:r>
              <a:rPr lang="en-US" sz="1800" kern="100" dirty="0">
                <a:solidFill>
                  <a:schemeClr val="bg2">
                    <a:lumMod val="50000"/>
                  </a:schemeClr>
                </a:solidFill>
                <a:effectLst/>
                <a:ea typeface="Aptos" panose="020B0004020202020204" pitchFamily="34" charset="0"/>
                <a:cs typeface="Times New Roman" panose="02020603050405020304" pitchFamily="18" charset="0"/>
              </a:rPr>
              <a:t>EAM's services became a shared resource for both EG and Kingswood US (KW) financial advisers through a partnership agreement in 2024. EAM is led by EAM/KWA CIO Scott Poore, drawing on his more than 27 years of investment management experience.</a:t>
            </a:r>
          </a:p>
          <a:p>
            <a:pPr marL="0" marR="0" indent="0">
              <a:spcBef>
                <a:spcPts val="1600"/>
              </a:spcBef>
              <a:buNone/>
            </a:pPr>
            <a:r>
              <a:rPr lang="en-US" sz="1800" kern="100" dirty="0">
                <a:solidFill>
                  <a:schemeClr val="bg2">
                    <a:lumMod val="50000"/>
                  </a:schemeClr>
                </a:solidFill>
                <a:effectLst/>
                <a:ea typeface="Aptos" panose="020B0004020202020204" pitchFamily="34" charset="0"/>
                <a:cs typeface="Times New Roman" panose="02020603050405020304" pitchFamily="18" charset="0"/>
              </a:rPr>
              <a:t>EAM operates Kingswood Eudaimonia Asset Platform (KEAP) providing KW and EG independent financial advisers access to the Strategic Eudaimonia Asset Management (SEAM) programs. SEAM portfolios offer managed investment options to meet the goals of most investors.</a:t>
            </a:r>
          </a:p>
          <a:p>
            <a:pPr marL="0" indent="0">
              <a:buNone/>
            </a:pPr>
            <a:endParaRPr lang="en-US" sz="2000" dirty="0"/>
          </a:p>
        </p:txBody>
      </p:sp>
      <p:sp>
        <p:nvSpPr>
          <p:cNvPr id="4" name="Date Placeholder 3">
            <a:extLst>
              <a:ext uri="{FF2B5EF4-FFF2-40B4-BE49-F238E27FC236}">
                <a16:creationId xmlns:a16="http://schemas.microsoft.com/office/drawing/2014/main" id="{015FABE7-236A-58EE-AE45-9C9AB5019F6B}"/>
              </a:ext>
            </a:extLst>
          </p:cNvPr>
          <p:cNvSpPr>
            <a:spLocks noGrp="1"/>
          </p:cNvSpPr>
          <p:nvPr>
            <p:ph type="dt" sz="half" idx="10"/>
          </p:nvPr>
        </p:nvSpPr>
        <p:spPr/>
        <p:txBody>
          <a:bodyPr/>
          <a:lstStyle/>
          <a:p>
            <a:fld id="{A85A9DB0-6D83-A94A-ABC6-12A2A45FA07B}" type="datetime1">
              <a:rPr lang="en-US" smtClean="0"/>
              <a:pPr/>
              <a:t>4/17/25</a:t>
            </a:fld>
            <a:endParaRPr lang="en-US" dirty="0"/>
          </a:p>
        </p:txBody>
      </p:sp>
      <p:sp>
        <p:nvSpPr>
          <p:cNvPr id="5" name="Footer Placeholder 4">
            <a:extLst>
              <a:ext uri="{FF2B5EF4-FFF2-40B4-BE49-F238E27FC236}">
                <a16:creationId xmlns:a16="http://schemas.microsoft.com/office/drawing/2014/main" id="{235AC8F5-C584-04D2-455B-9E64A76EE74B}"/>
              </a:ext>
            </a:extLst>
          </p:cNvPr>
          <p:cNvSpPr>
            <a:spLocks noGrp="1"/>
          </p:cNvSpPr>
          <p:nvPr>
            <p:ph type="ftr" sz="quarter" idx="11"/>
          </p:nvPr>
        </p:nvSpPr>
        <p:spPr/>
        <p:txBody>
          <a:body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
        <p:nvSpPr>
          <p:cNvPr id="6" name="Slide Number Placeholder 5">
            <a:extLst>
              <a:ext uri="{FF2B5EF4-FFF2-40B4-BE49-F238E27FC236}">
                <a16:creationId xmlns:a16="http://schemas.microsoft.com/office/drawing/2014/main" id="{891A81CF-F355-B76D-1553-6C61DC81AFBC}"/>
              </a:ext>
            </a:extLst>
          </p:cNvPr>
          <p:cNvSpPr>
            <a:spLocks noGrp="1"/>
          </p:cNvSpPr>
          <p:nvPr>
            <p:ph type="sldNum" sz="quarter" idx="12"/>
          </p:nvPr>
        </p:nvSpPr>
        <p:spPr/>
        <p:txBody>
          <a:bodyPr/>
          <a:lstStyle/>
          <a:p>
            <a:fld id="{1F0D9605-A831-4471-A4C4-EBFA8615ADCD}" type="slidenum">
              <a:rPr lang="en-US" smtClean="0"/>
              <a:pPr/>
              <a:t>19</a:t>
            </a:fld>
            <a:endParaRPr lang="en-US" dirty="0"/>
          </a:p>
        </p:txBody>
      </p:sp>
      <p:pic>
        <p:nvPicPr>
          <p:cNvPr id="8" name="Picture 7" descr="A close up of a logo&#10;&#10;AI-generated content may be incorrect.">
            <a:extLst>
              <a:ext uri="{FF2B5EF4-FFF2-40B4-BE49-F238E27FC236}">
                <a16:creationId xmlns:a16="http://schemas.microsoft.com/office/drawing/2014/main" id="{94F6232F-57C6-6943-2A96-32DE11B23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65" y="797931"/>
            <a:ext cx="4904339" cy="647373"/>
          </a:xfrm>
          <a:prstGeom prst="rect">
            <a:avLst/>
          </a:prstGeom>
        </p:spPr>
      </p:pic>
    </p:spTree>
    <p:extLst>
      <p:ext uri="{BB962C8B-B14F-4D97-AF65-F5344CB8AC3E}">
        <p14:creationId xmlns:p14="http://schemas.microsoft.com/office/powerpoint/2010/main" val="151891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EC913F-0D3A-A24C-4057-66A300D91859}"/>
              </a:ext>
            </a:extLst>
          </p:cNvPr>
          <p:cNvSpPr/>
          <p:nvPr/>
        </p:nvSpPr>
        <p:spPr>
          <a:xfrm>
            <a:off x="9274629" y="317241"/>
            <a:ext cx="2917371" cy="1082351"/>
          </a:xfrm>
          <a:prstGeom prst="rect">
            <a:avLst/>
          </a:prstGeom>
          <a:solidFill>
            <a:srgbClr val="0C34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1716566-0EA7-F64D-8E61-C0838517C873}"/>
              </a:ext>
            </a:extLst>
          </p:cNvPr>
          <p:cNvSpPr>
            <a:spLocks noGrp="1"/>
          </p:cNvSpPr>
          <p:nvPr>
            <p:ph type="dt" sz="half" idx="10"/>
          </p:nvPr>
        </p:nvSpPr>
        <p:spPr>
          <a:xfrm>
            <a:off x="9548155" y="6356350"/>
            <a:ext cx="1227213" cy="365125"/>
          </a:xfrm>
        </p:spPr>
        <p:txBody>
          <a:bodyPr/>
          <a:lstStyle/>
          <a:p>
            <a:fld id="{AB855E35-068C-144E-849D-7FF12D3E45BD}" type="datetime1">
              <a:rPr lang="en-US" smtClean="0"/>
              <a:pPr/>
              <a:t>4/17/25</a:t>
            </a:fld>
            <a:endParaRPr lang="en-US" dirty="0"/>
          </a:p>
        </p:txBody>
      </p:sp>
      <p:sp>
        <p:nvSpPr>
          <p:cNvPr id="5" name="Slide Number Placeholder 4">
            <a:extLst>
              <a:ext uri="{FF2B5EF4-FFF2-40B4-BE49-F238E27FC236}">
                <a16:creationId xmlns:a16="http://schemas.microsoft.com/office/drawing/2014/main" id="{B535E6CA-80DD-3548-85C5-A00B90FA6CFC}"/>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2</a:t>
            </a:fld>
            <a:endParaRPr lang="en-US"/>
          </a:p>
        </p:txBody>
      </p:sp>
      <p:sp>
        <p:nvSpPr>
          <p:cNvPr id="2" name="Content Placeholder 10">
            <a:extLst>
              <a:ext uri="{FF2B5EF4-FFF2-40B4-BE49-F238E27FC236}">
                <a16:creationId xmlns:a16="http://schemas.microsoft.com/office/drawing/2014/main" id="{1AEF827B-9079-D4F6-EB95-31DDE8E69C9C}"/>
              </a:ext>
            </a:extLst>
          </p:cNvPr>
          <p:cNvSpPr txBox="1">
            <a:spLocks/>
          </p:cNvSpPr>
          <p:nvPr/>
        </p:nvSpPr>
        <p:spPr>
          <a:xfrm>
            <a:off x="853888" y="1757362"/>
            <a:ext cx="1024954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0" i="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0" i="0" kern="1200">
                <a:solidFill>
                  <a:schemeClr val="tx1">
                    <a:tint val="75000"/>
                  </a:schemeClr>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0" i="0" kern="1200">
                <a:solidFill>
                  <a:schemeClr val="tx1">
                    <a:tint val="75000"/>
                  </a:schemeClr>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0" i="0" kern="1200">
                <a:solidFill>
                  <a:schemeClr val="tx1">
                    <a:tint val="75000"/>
                  </a:schemeClr>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0" i="0" kern="1200">
                <a:solidFill>
                  <a:schemeClr val="tx1">
                    <a:tint val="75000"/>
                  </a:schemeClr>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2460"/>
              </a:lnSpc>
            </a:pPr>
            <a:r>
              <a:rPr lang="en-US" sz="1800" b="1" dirty="0">
                <a:solidFill>
                  <a:srgbClr val="811538"/>
                </a:solidFill>
                <a:latin typeface="Arial" panose="020B0604020202020204" pitchFamily="34" charset="0"/>
                <a:cs typeface="Arial" panose="020B0604020202020204" pitchFamily="34" charset="0"/>
              </a:rPr>
              <a:t>SEAM (Strategic Eudaimonia Asset Management) is the managed investment program offered by KEAP.</a:t>
            </a:r>
          </a:p>
          <a:p>
            <a:pPr>
              <a:lnSpc>
                <a:spcPts val="2460"/>
              </a:lnSpc>
            </a:pPr>
            <a:r>
              <a:rPr lang="en-US" sz="1800" dirty="0">
                <a:solidFill>
                  <a:schemeClr val="accent4">
                    <a:lumMod val="75000"/>
                  </a:schemeClr>
                </a:solidFill>
                <a:latin typeface="Arial" panose="020B0604020202020204" pitchFamily="34" charset="0"/>
                <a:cs typeface="Arial" panose="020B0604020202020204" pitchFamily="34" charset="0"/>
              </a:rPr>
              <a:t>We seek to help your clients enjoy better lives and thrive. Through SEAM, we offer professionally managed portfolios that blend strategic with tactical investment approaches. KEAP’s skilled and experienced team focuses on a strategic three-to-five year investment outlook, while adjusting tactically to address dislocations in the markets, as needed.</a:t>
            </a:r>
          </a:p>
          <a:p>
            <a:pPr>
              <a:lnSpc>
                <a:spcPts val="2460"/>
              </a:lnSpc>
            </a:pPr>
            <a:r>
              <a:rPr lang="en-US" sz="1800" dirty="0">
                <a:solidFill>
                  <a:schemeClr val="accent4">
                    <a:lumMod val="75000"/>
                  </a:schemeClr>
                </a:solidFill>
                <a:latin typeface="Arial" panose="020B0604020202020204" pitchFamily="34" charset="0"/>
                <a:cs typeface="Arial" panose="020B0604020202020204" pitchFamily="34" charset="0"/>
              </a:rPr>
              <a:t>SEAM portfolios are a core component of your clients’ overall wealth strategy. They employ our Wealth Protection Signal (WPS) using real-time market measurements to help protect client wealth during periods of extreme volatility. Our Recession Probability Tool (RPT) looks into the future to measure the likelihood of long-term market conditions. Together WPS and RPT encourage objective investment decisions based on facts rather than emotions.</a:t>
            </a:r>
            <a:endParaRPr lang="en-US" sz="1800" dirty="0">
              <a:solidFill>
                <a:schemeClr val="accent4">
                  <a:lumMod val="75000"/>
                </a:schemeClr>
              </a:solidFill>
            </a:endParaRPr>
          </a:p>
        </p:txBody>
      </p:sp>
      <p:pic>
        <p:nvPicPr>
          <p:cNvPr id="3" name="Picture 2">
            <a:extLst>
              <a:ext uri="{FF2B5EF4-FFF2-40B4-BE49-F238E27FC236}">
                <a16:creationId xmlns:a16="http://schemas.microsoft.com/office/drawing/2014/main" id="{7468DD77-CB48-C753-F4A5-98C4C7DB68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68771" y="482942"/>
            <a:ext cx="1749100" cy="750947"/>
          </a:xfrm>
          <a:prstGeom prst="rect">
            <a:avLst/>
          </a:prstGeom>
        </p:spPr>
      </p:pic>
      <p:sp>
        <p:nvSpPr>
          <p:cNvPr id="6" name="Footer Placeholder 2">
            <a:extLst>
              <a:ext uri="{FF2B5EF4-FFF2-40B4-BE49-F238E27FC236}">
                <a16:creationId xmlns:a16="http://schemas.microsoft.com/office/drawing/2014/main" id="{E4EAE492-D259-AE92-E0ED-968D09183DC1}"/>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chemeClr val="accent1"/>
                </a:solidFill>
              </a:rPr>
              <a:t> </a:t>
            </a:r>
            <a:r>
              <a:rPr lang="en-US" dirty="0">
                <a:solidFill>
                  <a:srgbClr val="811538"/>
                </a:solidFill>
              </a:rPr>
              <a:t>|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272865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25F6E2-02E5-FB4B-A945-D8CB80B72118}"/>
              </a:ext>
            </a:extLst>
          </p:cNvPr>
          <p:cNvSpPr>
            <a:spLocks noGrp="1"/>
          </p:cNvSpPr>
          <p:nvPr>
            <p:ph type="dt" sz="half" idx="10"/>
          </p:nvPr>
        </p:nvSpPr>
        <p:spPr>
          <a:xfrm>
            <a:off x="9548155" y="6356350"/>
            <a:ext cx="1227213" cy="365125"/>
          </a:xfrm>
        </p:spPr>
        <p:txBody>
          <a:bodyPr/>
          <a:lstStyle/>
          <a:p>
            <a:fld id="{08FFB1C4-025F-3F49-BE79-10C2724674D3}" type="datetime1">
              <a:rPr lang="en-US" smtClean="0"/>
              <a:pPr/>
              <a:t>4/17/25</a:t>
            </a:fld>
            <a:endParaRPr lang="en-US" dirty="0"/>
          </a:p>
        </p:txBody>
      </p:sp>
      <p:sp>
        <p:nvSpPr>
          <p:cNvPr id="6" name="Slide Number Placeholder 5">
            <a:extLst>
              <a:ext uri="{FF2B5EF4-FFF2-40B4-BE49-F238E27FC236}">
                <a16:creationId xmlns:a16="http://schemas.microsoft.com/office/drawing/2014/main" id="{DD81783F-6DC7-7F4C-A61B-6A57A0879C15}"/>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20</a:t>
            </a:fld>
            <a:endParaRPr lang="en-US"/>
          </a:p>
        </p:txBody>
      </p:sp>
      <p:sp>
        <p:nvSpPr>
          <p:cNvPr id="2" name="Content Placeholder 10">
            <a:extLst>
              <a:ext uri="{FF2B5EF4-FFF2-40B4-BE49-F238E27FC236}">
                <a16:creationId xmlns:a16="http://schemas.microsoft.com/office/drawing/2014/main" id="{67624425-9C5F-13EC-CF23-6735F0D5C19E}"/>
              </a:ext>
            </a:extLst>
          </p:cNvPr>
          <p:cNvSpPr txBox="1">
            <a:spLocks/>
          </p:cNvSpPr>
          <p:nvPr/>
        </p:nvSpPr>
        <p:spPr>
          <a:xfrm>
            <a:off x="757721" y="657710"/>
            <a:ext cx="10140028" cy="5106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0" i="0" kern="1200">
                <a:solidFill>
                  <a:schemeClr val="bg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0" i="0" kern="1200">
                <a:solidFill>
                  <a:schemeClr val="tx1">
                    <a:tint val="75000"/>
                  </a:schemeClr>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0" i="0" kern="1200">
                <a:solidFill>
                  <a:schemeClr val="tx1">
                    <a:tint val="75000"/>
                  </a:schemeClr>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0" i="0" kern="1200">
                <a:solidFill>
                  <a:schemeClr val="tx1">
                    <a:tint val="75000"/>
                  </a:schemeClr>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0" i="0" kern="1200">
                <a:solidFill>
                  <a:schemeClr val="tx1">
                    <a:tint val="75000"/>
                  </a:schemeClr>
                </a:solidFill>
                <a:latin typeface="Calibri Light" panose="020F0302020204030204" pitchFamily="34" charset="0"/>
                <a:ea typeface="+mn-ea"/>
                <a:cs typeface="Calibri Light" panose="020F03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a:r>
              <a:rPr lang="en-US" sz="1200" b="1" dirty="0">
                <a:solidFill>
                  <a:schemeClr val="bg2">
                    <a:lumMod val="50000"/>
                  </a:schemeClr>
                </a:solidFill>
                <a:effectLst/>
                <a:latin typeface="+mj-lt"/>
                <a:ea typeface="Times New Roman" panose="02020603050405020304" pitchFamily="18" charset="0"/>
                <a:cs typeface="Times New Roman" panose="02020603050405020304" pitchFamily="18" charset="0"/>
              </a:rPr>
              <a:t>Disclosures</a:t>
            </a:r>
          </a:p>
          <a:p>
            <a:pPr marL="0" marR="0"/>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The information contained herein has been prepared to assist you with your investment planning, is developed from sources believed</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to be reliable, and is for informational purposes only. Recession Probability Tool is comprised of 11 economic measurements</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including the Yield Curve, Weekly Economic Index, Inflation, Kansas City Fed Labor Market Conditions Index, Sahm Rule, Housing</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Starts, Consumer Sentiment, ANFCI (Adjusted National Financial Conditions Index), the Fed’s Financial Stress Index and the S&amp;P</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500% Above 200-day Moving Average. Wealth Protection Signal is comprised of the VIX and the TED Spread Indices. The VIX</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Index is the Chicago Board of Options Exchange (CBOE) Volatility Index which shows the market’s expectation of 30-day volatility.</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The TED Spread is the price difference between 3-month futures contracts for U.S. Treasuries and 3-month futures contracts for</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Eurodollars having identical expiration months.</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p>
          <a:p>
            <a:pPr marL="0" marR="0"/>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The decision to review or consider the purchase or sell of any security should not be undertaken without consideration of your</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personal financial information, investment objectives and risk tolerance with your financial professional. Any market indexes</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discussed are unmanaged, and generally, considered representative of their respective markets. Index performance is not indicative</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of the past performance of a particular investment. Indexes do not incur management fees, costs, and expenses. Individuals cannot</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directly invest in unmanaged indexes. The S&amp;P 500 Composite Index is an unmanaged group of Securities that are representative of</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r>
              <a:rPr lang="en-US" sz="1000" i="1" dirty="0">
                <a:solidFill>
                  <a:schemeClr val="bg2">
                    <a:lumMod val="50000"/>
                  </a:schemeClr>
                </a:solidFill>
                <a:effectLst/>
                <a:latin typeface="+mj-lt"/>
                <a:ea typeface="Times New Roman" panose="02020603050405020304" pitchFamily="18" charset="0"/>
                <a:cs typeface="Times New Roman" panose="02020603050405020304" pitchFamily="18" charset="0"/>
              </a:rPr>
              <a:t>the stock market in general. Past Performance does not guarantee future results.</a:t>
            </a:r>
            <a:endPar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endParaRPr>
          </a:p>
          <a:p>
            <a:pPr marL="0" marR="0"/>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p>
          <a:p>
            <a:pPr marL="0" marR="0"/>
            <a:r>
              <a:rPr lang="en-US" sz="1200" b="1" dirty="0">
                <a:solidFill>
                  <a:schemeClr val="bg2">
                    <a:lumMod val="50000"/>
                  </a:schemeClr>
                </a:solidFill>
                <a:effectLst/>
                <a:latin typeface="+mj-lt"/>
                <a:ea typeface="Times New Roman" panose="02020603050405020304" pitchFamily="18" charset="0"/>
                <a:cs typeface="Times New Roman" panose="02020603050405020304" pitchFamily="18" charset="0"/>
              </a:rPr>
              <a:t>Important Information</a:t>
            </a:r>
          </a:p>
          <a:p>
            <a:pPr marL="0" marR="0"/>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Eudaimonia Asset Management, LLC (“Eudaimonia Asset Management”) is a registered investment advisor. Advisory services are only offered to clients or prospective clients where Eudaimonia Asset Management and its representatives are properly licensed or exempt from licensure. Eudaimonia Asset Management, LLC, is an affiliated entity under common control of Eudaimonia Group. Certain advisory services of Eudaimonia Asset Management, including SEAM, are available to the advisor representatives and clients of the affiliated entities – Kingswood Wealth Advisors, LLC. Clients of Kingswood Wealth Advisors, LLC are under no obligation to utilize the services of Eudaimonia Asset Management. Where clients agree to obtain services from Eudaimonia Asset Management, Kingswood Wealth Advisors, LLC has a conflict of interest as it receives greater compensation in this scenario over client relationships where services are provided by unaffiliated providers. For current Eudaimonia Asset Management information, please visit the Investment Adviser Public Disclosure website at </a:t>
            </a:r>
            <a:r>
              <a:rPr lang="en-US" sz="1000" dirty="0" err="1">
                <a:solidFill>
                  <a:schemeClr val="bg2">
                    <a:lumMod val="50000"/>
                  </a:schemeClr>
                </a:solidFill>
                <a:effectLst/>
                <a:latin typeface="+mj-lt"/>
                <a:ea typeface="Times New Roman" panose="02020603050405020304" pitchFamily="18" charset="0"/>
                <a:cs typeface="Times New Roman" panose="02020603050405020304" pitchFamily="18" charset="0"/>
              </a:rPr>
              <a:t>www.adviserinfo.sec.gov</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by searching with Eudaimonia Asset Management’s CRD #299379. For current Kingswood information, please visit the Investment Adviser Public Disclosure website at </a:t>
            </a:r>
            <a:r>
              <a:rPr lang="en-US" sz="1000" dirty="0" err="1">
                <a:solidFill>
                  <a:schemeClr val="bg2">
                    <a:lumMod val="50000"/>
                  </a:schemeClr>
                </a:solidFill>
                <a:effectLst/>
                <a:latin typeface="+mj-lt"/>
                <a:ea typeface="Times New Roman" panose="02020603050405020304" pitchFamily="18" charset="0"/>
                <a:cs typeface="Times New Roman" panose="02020603050405020304" pitchFamily="18" charset="0"/>
              </a:rPr>
              <a:t>www.adviserinfo.sec.gov</a:t>
            </a:r>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by searching with Kingswood’s CRD #2888792.</a:t>
            </a:r>
          </a:p>
          <a:p>
            <a:pPr marL="0" marR="0"/>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 </a:t>
            </a:r>
          </a:p>
          <a:p>
            <a:pPr marL="0" marR="0"/>
            <a:r>
              <a:rPr lang="en-US" sz="1200" b="1" dirty="0">
                <a:solidFill>
                  <a:schemeClr val="bg2">
                    <a:lumMod val="50000"/>
                  </a:schemeClr>
                </a:solidFill>
                <a:effectLst/>
                <a:latin typeface="+mj-lt"/>
                <a:ea typeface="Times New Roman" panose="02020603050405020304" pitchFamily="18" charset="0"/>
                <a:cs typeface="Times New Roman" panose="02020603050405020304" pitchFamily="18" charset="0"/>
              </a:rPr>
              <a:t>Risk Disclosure</a:t>
            </a:r>
          </a:p>
          <a:p>
            <a:pPr marL="0" marR="0"/>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No investment strategy or risk management technique can guarantee returns or eliminate risk in any market environment.</a:t>
            </a:r>
          </a:p>
          <a:p>
            <a:pPr marL="0" marR="0"/>
            <a:r>
              <a:rPr lang="en-US" sz="1000" dirty="0">
                <a:solidFill>
                  <a:schemeClr val="bg2">
                    <a:lumMod val="50000"/>
                  </a:schemeClr>
                </a:solidFill>
                <a:effectLst/>
                <a:latin typeface="+mj-lt"/>
                <a:ea typeface="Times New Roman" panose="02020603050405020304" pitchFamily="18" charset="0"/>
                <a:cs typeface="Times New Roman" panose="02020603050405020304" pitchFamily="18" charset="0"/>
              </a:rPr>
              <a:t>All investments include a risk of loss, which may include a loss of principal, that clients should be prepared to bear. The principal risks of Eudaimonia Asset Management strategies are disclosed in the publicly available Form ADV Part 2A.</a:t>
            </a:r>
          </a:p>
          <a:p>
            <a:pPr>
              <a:lnSpc>
                <a:spcPct val="100000"/>
              </a:lnSpc>
            </a:pPr>
            <a:endParaRPr lang="en-US" sz="800" dirty="0">
              <a:solidFill>
                <a:schemeClr val="accent4">
                  <a:lumMod val="50000"/>
                </a:schemeClr>
              </a:solidFill>
              <a:latin typeface="+mn-lt"/>
              <a:cs typeface="Arial" panose="020B0604020202020204" pitchFamily="34" charset="0"/>
            </a:endParaRPr>
          </a:p>
          <a:p>
            <a:pPr>
              <a:lnSpc>
                <a:spcPct val="100000"/>
              </a:lnSpc>
            </a:pPr>
            <a:endParaRPr lang="en-US" sz="1000" i="1" dirty="0">
              <a:solidFill>
                <a:schemeClr val="accent4">
                  <a:lumMod val="50000"/>
                </a:schemeClr>
              </a:solidFill>
              <a:latin typeface="+mn-lt"/>
              <a:cs typeface="Arial" panose="020B0604020202020204" pitchFamily="34" charset="0"/>
            </a:endParaRPr>
          </a:p>
          <a:p>
            <a:pPr>
              <a:lnSpc>
                <a:spcPct val="100000"/>
              </a:lnSpc>
            </a:pPr>
            <a:endParaRPr lang="en-US" sz="1000" dirty="0">
              <a:latin typeface="+mn-lt"/>
            </a:endParaRPr>
          </a:p>
        </p:txBody>
      </p:sp>
      <p:sp>
        <p:nvSpPr>
          <p:cNvPr id="3" name="Footer Placeholder 2">
            <a:extLst>
              <a:ext uri="{FF2B5EF4-FFF2-40B4-BE49-F238E27FC236}">
                <a16:creationId xmlns:a16="http://schemas.microsoft.com/office/drawing/2014/main" id="{593241F5-EB1B-D29C-1D62-65373E01741A}"/>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85899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982B0-BDFC-793D-FA43-687BE8EA6D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F0FB167-70F4-1F79-2284-7CDE30A0680F}"/>
              </a:ext>
            </a:extLst>
          </p:cNvPr>
          <p:cNvSpPr>
            <a:spLocks noGrp="1"/>
          </p:cNvSpPr>
          <p:nvPr>
            <p:ph type="body" sz="quarter" idx="13"/>
          </p:nvPr>
        </p:nvSpPr>
        <p:spPr>
          <a:xfrm>
            <a:off x="1539208" y="4261182"/>
            <a:ext cx="6377241" cy="747689"/>
          </a:xfrm>
        </p:spPr>
        <p:txBody>
          <a:bodyPr>
            <a:noAutofit/>
          </a:bodyPr>
          <a:lstStyle/>
          <a:p>
            <a:pPr lvl="0"/>
            <a:r>
              <a:rPr lang="en-US" sz="2800" dirty="0"/>
              <a:t>Thanks for your time and attention.</a:t>
            </a:r>
          </a:p>
        </p:txBody>
      </p:sp>
      <p:sp>
        <p:nvSpPr>
          <p:cNvPr id="2" name="TextBox 1">
            <a:extLst>
              <a:ext uri="{FF2B5EF4-FFF2-40B4-BE49-F238E27FC236}">
                <a16:creationId xmlns:a16="http://schemas.microsoft.com/office/drawing/2014/main" id="{F9205D28-FE31-2D01-1937-80AC209B1D99}"/>
              </a:ext>
            </a:extLst>
          </p:cNvPr>
          <p:cNvSpPr txBox="1"/>
          <p:nvPr/>
        </p:nvSpPr>
        <p:spPr>
          <a:xfrm>
            <a:off x="180109" y="6608619"/>
            <a:ext cx="1731818" cy="169277"/>
          </a:xfrm>
          <a:prstGeom prst="rect">
            <a:avLst/>
          </a:prstGeom>
          <a:noFill/>
        </p:spPr>
        <p:txBody>
          <a:bodyPr wrap="square" rtlCol="0">
            <a:spAutoFit/>
          </a:bodyPr>
          <a:lstStyle/>
          <a:p>
            <a:r>
              <a:rPr lang="en-US" sz="500" b="0" i="0" u="none" strike="noStrike" dirty="0">
                <a:solidFill>
                  <a:schemeClr val="accent6">
                    <a:lumMod val="50000"/>
                  </a:schemeClr>
                </a:solidFill>
                <a:effectLst/>
                <a:latin typeface="Helvetica" pitchFamily="2" charset="0"/>
              </a:rPr>
              <a:t>SEAM_Pitchdeck_052924</a:t>
            </a:r>
            <a:endParaRPr lang="en-US" sz="500" dirty="0">
              <a:solidFill>
                <a:schemeClr val="accent6">
                  <a:lumMod val="50000"/>
                </a:schemeClr>
              </a:solidFill>
            </a:endParaRPr>
          </a:p>
        </p:txBody>
      </p:sp>
    </p:spTree>
    <p:extLst>
      <p:ext uri="{BB962C8B-B14F-4D97-AF65-F5344CB8AC3E}">
        <p14:creationId xmlns:p14="http://schemas.microsoft.com/office/powerpoint/2010/main" val="356278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63481" y="179452"/>
            <a:ext cx="10065327" cy="1325563"/>
          </a:xfrm>
        </p:spPr>
        <p:txBody>
          <a:bodyPr/>
          <a:lstStyle/>
          <a:p>
            <a:r>
              <a:rPr lang="en-US" dirty="0"/>
              <a:t>Why </a:t>
            </a:r>
          </a:p>
        </p:txBody>
      </p:sp>
      <p:sp>
        <p:nvSpPr>
          <p:cNvPr id="9" name="Content Placeholder 8">
            <a:extLst>
              <a:ext uri="{FF2B5EF4-FFF2-40B4-BE49-F238E27FC236}">
                <a16:creationId xmlns:a16="http://schemas.microsoft.com/office/drawing/2014/main" id="{AAF7C366-A694-FE79-B94E-9F34CE6EB850}"/>
              </a:ext>
            </a:extLst>
          </p:cNvPr>
          <p:cNvSpPr>
            <a:spLocks noGrp="1"/>
          </p:cNvSpPr>
          <p:nvPr>
            <p:ph idx="1"/>
          </p:nvPr>
        </p:nvSpPr>
        <p:spPr>
          <a:xfrm>
            <a:off x="837623" y="2388636"/>
            <a:ext cx="4986792" cy="2942655"/>
          </a:xfrm>
        </p:spPr>
        <p:txBody>
          <a:bodyPr>
            <a:normAutofit/>
          </a:bodyPr>
          <a:lstStyle/>
          <a:p>
            <a:pPr marL="0" indent="0">
              <a:buNone/>
            </a:pPr>
            <a:r>
              <a:rPr lang="en-US" sz="1800" dirty="0">
                <a:solidFill>
                  <a:schemeClr val="bg2">
                    <a:lumMod val="50000"/>
                  </a:schemeClr>
                </a:solidFill>
              </a:rPr>
              <a:t>By combining Strategic and Tactical investment approaches, your clients benefit from a sound, time-tested process to asset allocation and rational, emotionless analysis to protect investor capital. </a:t>
            </a:r>
          </a:p>
          <a:p>
            <a:pPr marL="0" indent="0">
              <a:buNone/>
            </a:pPr>
            <a:r>
              <a:rPr lang="en-US" sz="1800" dirty="0">
                <a:solidFill>
                  <a:schemeClr val="bg2">
                    <a:lumMod val="50000"/>
                  </a:schemeClr>
                </a:solidFill>
              </a:rPr>
              <a:t>Like a “seam”, our portfolios merge the benefits of both investment styles.</a:t>
            </a:r>
          </a:p>
          <a:p>
            <a:pPr marL="0" indent="0">
              <a:buNone/>
            </a:pPr>
            <a:endParaRPr lang="en-US" dirty="0"/>
          </a:p>
        </p:txBody>
      </p:sp>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EC1C174A-DE2B-D24B-B837-DD862CB53CD5}" type="datetime1">
              <a:rPr lang="en-US" smtClean="0"/>
              <a:pPr/>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3</a:t>
            </a:fld>
            <a:endParaRPr lang="en-US"/>
          </a:p>
        </p:txBody>
      </p:sp>
      <p:pic>
        <p:nvPicPr>
          <p:cNvPr id="3" name="Picture 2">
            <a:extLst>
              <a:ext uri="{FF2B5EF4-FFF2-40B4-BE49-F238E27FC236}">
                <a16:creationId xmlns:a16="http://schemas.microsoft.com/office/drawing/2014/main" id="{F14FB57D-56FC-A785-3DF3-3E6B63C37B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3069" y="438217"/>
            <a:ext cx="3783498" cy="5495532"/>
          </a:xfrm>
          <a:prstGeom prst="rect">
            <a:avLst/>
          </a:prstGeom>
        </p:spPr>
      </p:pic>
      <p:pic>
        <p:nvPicPr>
          <p:cNvPr id="14" name="Picture 13">
            <a:extLst>
              <a:ext uri="{FF2B5EF4-FFF2-40B4-BE49-F238E27FC236}">
                <a16:creationId xmlns:a16="http://schemas.microsoft.com/office/drawing/2014/main" id="{F8401F20-69F5-3652-FE20-01C1785214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8227" y="2777618"/>
            <a:ext cx="795996" cy="340296"/>
          </a:xfrm>
          <a:prstGeom prst="rect">
            <a:avLst/>
          </a:prstGeom>
        </p:spPr>
      </p:pic>
      <p:sp>
        <p:nvSpPr>
          <p:cNvPr id="2" name="Footer Placeholder 2">
            <a:extLst>
              <a:ext uri="{FF2B5EF4-FFF2-40B4-BE49-F238E27FC236}">
                <a16:creationId xmlns:a16="http://schemas.microsoft.com/office/drawing/2014/main" id="{2CC39970-799C-69DE-1E1F-625791D22ADC}"/>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pic>
        <p:nvPicPr>
          <p:cNvPr id="6" name="Picture 5" descr="A black and grey logo&#10;&#10;AI-generated content may be incorrect.">
            <a:extLst>
              <a:ext uri="{FF2B5EF4-FFF2-40B4-BE49-F238E27FC236}">
                <a16:creationId xmlns:a16="http://schemas.microsoft.com/office/drawing/2014/main" id="{79820409-1E5B-0585-EB22-9D54B110E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201" y="619699"/>
            <a:ext cx="1884251" cy="805535"/>
          </a:xfrm>
          <a:prstGeom prst="rect">
            <a:avLst/>
          </a:prstGeom>
        </p:spPr>
      </p:pic>
    </p:spTree>
    <p:extLst>
      <p:ext uri="{BB962C8B-B14F-4D97-AF65-F5344CB8AC3E}">
        <p14:creationId xmlns:p14="http://schemas.microsoft.com/office/powerpoint/2010/main" val="101977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5BF4E148-D2A8-4A41-A31F-D94284714053}"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4</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14630" y="177854"/>
            <a:ext cx="10065327" cy="1325563"/>
          </a:xfrm>
        </p:spPr>
        <p:txBody>
          <a:bodyPr/>
          <a:lstStyle/>
          <a:p>
            <a:r>
              <a:rPr lang="en-US" dirty="0"/>
              <a:t>Programs </a:t>
            </a:r>
          </a:p>
        </p:txBody>
      </p:sp>
      <p:sp>
        <p:nvSpPr>
          <p:cNvPr id="9" name="Content Placeholder 8">
            <a:extLst>
              <a:ext uri="{FF2B5EF4-FFF2-40B4-BE49-F238E27FC236}">
                <a16:creationId xmlns:a16="http://schemas.microsoft.com/office/drawing/2014/main" id="{AAF7C366-A694-FE79-B94E-9F34CE6EB850}"/>
              </a:ext>
            </a:extLst>
          </p:cNvPr>
          <p:cNvSpPr>
            <a:spLocks noGrp="1"/>
          </p:cNvSpPr>
          <p:nvPr>
            <p:ph idx="1"/>
          </p:nvPr>
        </p:nvSpPr>
        <p:spPr>
          <a:xfrm>
            <a:off x="488841" y="4910051"/>
            <a:ext cx="2013727" cy="798684"/>
          </a:xfrm>
        </p:spPr>
        <p:txBody>
          <a:bodyPr>
            <a:noAutofit/>
          </a:bodyPr>
          <a:lstStyle/>
          <a:p>
            <a:pPr marL="0" indent="0" algn="r">
              <a:lnSpc>
                <a:spcPts val="2160"/>
              </a:lnSpc>
              <a:buNone/>
            </a:pPr>
            <a:r>
              <a:rPr lang="en-US" sz="1800" dirty="0">
                <a:latin typeface="Arial" panose="020B0604020202020204" pitchFamily="34" charset="0"/>
                <a:cs typeface="Arial" panose="020B0604020202020204" pitchFamily="34" charset="0"/>
              </a:rPr>
              <a:t>New Investor </a:t>
            </a:r>
          </a:p>
          <a:p>
            <a:pPr marL="0" indent="0" algn="r">
              <a:buNone/>
            </a:pPr>
            <a:endParaRPr lang="en-US" sz="1800" dirty="0">
              <a:latin typeface="Arial" panose="020B0604020202020204" pitchFamily="34" charset="0"/>
              <a:cs typeface="Arial" panose="020B0604020202020204" pitchFamily="34" charset="0"/>
            </a:endParaRPr>
          </a:p>
          <a:p>
            <a:pPr algn="r"/>
            <a:endParaRPr lang="en-US" dirty="0"/>
          </a:p>
        </p:txBody>
      </p:sp>
      <p:sp>
        <p:nvSpPr>
          <p:cNvPr id="2" name="Content Placeholder 8">
            <a:extLst>
              <a:ext uri="{FF2B5EF4-FFF2-40B4-BE49-F238E27FC236}">
                <a16:creationId xmlns:a16="http://schemas.microsoft.com/office/drawing/2014/main" id="{9E9BAC64-4264-4F01-9514-45B8B36D8F47}"/>
              </a:ext>
            </a:extLst>
          </p:cNvPr>
          <p:cNvSpPr txBox="1">
            <a:spLocks/>
          </p:cNvSpPr>
          <p:nvPr/>
        </p:nvSpPr>
        <p:spPr>
          <a:xfrm>
            <a:off x="850556" y="1162233"/>
            <a:ext cx="10344665" cy="555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1"/>
                </a:solidFill>
                <a:latin typeface="Arial" panose="020B0604020202020204" pitchFamily="34" charset="0"/>
                <a:cs typeface="Arial" panose="020B0604020202020204" pitchFamily="34" charset="0"/>
              </a:rPr>
              <a:t>SEAM offers a range of investment programs to meet the needs of most investors</a:t>
            </a:r>
            <a:endParaRPr lang="en-US" sz="2200" dirty="0">
              <a:solidFill>
                <a:schemeClr val="accent1"/>
              </a:solidFill>
            </a:endParaRPr>
          </a:p>
        </p:txBody>
      </p:sp>
      <p:sp>
        <p:nvSpPr>
          <p:cNvPr id="11" name="Content Placeholder 8">
            <a:extLst>
              <a:ext uri="{FF2B5EF4-FFF2-40B4-BE49-F238E27FC236}">
                <a16:creationId xmlns:a16="http://schemas.microsoft.com/office/drawing/2014/main" id="{8442D32B-7BEC-275E-342F-96E54983F059}"/>
              </a:ext>
            </a:extLst>
          </p:cNvPr>
          <p:cNvSpPr txBox="1">
            <a:spLocks/>
          </p:cNvSpPr>
          <p:nvPr/>
        </p:nvSpPr>
        <p:spPr>
          <a:xfrm>
            <a:off x="363353" y="2199251"/>
            <a:ext cx="2139215" cy="66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160"/>
              </a:lnSpc>
              <a:buFont typeface="Arial" panose="020B0604020202020204" pitchFamily="34" charset="0"/>
              <a:buNone/>
            </a:pPr>
            <a:r>
              <a:rPr lang="en-US" sz="1800" dirty="0">
                <a:latin typeface="Arial" panose="020B0604020202020204" pitchFamily="34" charset="0"/>
                <a:cs typeface="Arial" panose="020B0604020202020204" pitchFamily="34" charset="0"/>
              </a:rPr>
              <a:t>Customized </a:t>
            </a:r>
          </a:p>
          <a:p>
            <a:pPr marL="0" indent="0" algn="r">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algn="r"/>
            <a:endParaRPr lang="en-US" dirty="0"/>
          </a:p>
        </p:txBody>
      </p:sp>
      <p:sp>
        <p:nvSpPr>
          <p:cNvPr id="12" name="Content Placeholder 8">
            <a:extLst>
              <a:ext uri="{FF2B5EF4-FFF2-40B4-BE49-F238E27FC236}">
                <a16:creationId xmlns:a16="http://schemas.microsoft.com/office/drawing/2014/main" id="{31B77687-8550-17CC-E60C-2A85862AFE37}"/>
              </a:ext>
            </a:extLst>
          </p:cNvPr>
          <p:cNvSpPr txBox="1">
            <a:spLocks/>
          </p:cNvSpPr>
          <p:nvPr/>
        </p:nvSpPr>
        <p:spPr>
          <a:xfrm>
            <a:off x="363353" y="3102851"/>
            <a:ext cx="2139215" cy="66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160"/>
              </a:lnSpc>
              <a:buFont typeface="Arial" panose="020B0604020202020204" pitchFamily="34" charset="0"/>
              <a:buNone/>
            </a:pPr>
            <a:r>
              <a:rPr lang="en-US" sz="1800" dirty="0">
                <a:latin typeface="Arial" panose="020B0604020202020204" pitchFamily="34" charset="0"/>
                <a:cs typeface="Arial" panose="020B0604020202020204" pitchFamily="34" charset="0"/>
              </a:rPr>
              <a:t>Targeted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gn="r">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algn="r"/>
            <a:endParaRPr lang="en-US" dirty="0"/>
          </a:p>
        </p:txBody>
      </p:sp>
      <p:sp>
        <p:nvSpPr>
          <p:cNvPr id="13" name="Content Placeholder 8">
            <a:extLst>
              <a:ext uri="{FF2B5EF4-FFF2-40B4-BE49-F238E27FC236}">
                <a16:creationId xmlns:a16="http://schemas.microsoft.com/office/drawing/2014/main" id="{F1131D76-F132-21BA-033B-EA945DCEDC7E}"/>
              </a:ext>
            </a:extLst>
          </p:cNvPr>
          <p:cNvSpPr txBox="1">
            <a:spLocks/>
          </p:cNvSpPr>
          <p:nvPr/>
        </p:nvSpPr>
        <p:spPr>
          <a:xfrm>
            <a:off x="363353" y="4006451"/>
            <a:ext cx="2139215" cy="66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accent4"/>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4"/>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4"/>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4"/>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160"/>
              </a:lnSpc>
              <a:buFont typeface="Arial" panose="020B0604020202020204" pitchFamily="34" charset="0"/>
              <a:buNone/>
            </a:pPr>
            <a:r>
              <a:rPr lang="en-US" sz="1800" dirty="0">
                <a:latin typeface="Arial" panose="020B0604020202020204" pitchFamily="34" charset="0"/>
                <a:cs typeface="Arial" panose="020B0604020202020204" pitchFamily="34" charset="0"/>
              </a:rPr>
              <a:t>Foundational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gn="r">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14" name="Footer Placeholder 2">
            <a:extLst>
              <a:ext uri="{FF2B5EF4-FFF2-40B4-BE49-F238E27FC236}">
                <a16:creationId xmlns:a16="http://schemas.microsoft.com/office/drawing/2014/main" id="{F14726BC-FDCB-E491-997F-CC9599FFFFE7}"/>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pic>
        <p:nvPicPr>
          <p:cNvPr id="15" name="Picture 14">
            <a:extLst>
              <a:ext uri="{FF2B5EF4-FFF2-40B4-BE49-F238E27FC236}">
                <a16:creationId xmlns:a16="http://schemas.microsoft.com/office/drawing/2014/main" id="{77EACAAA-5CAC-D073-0429-34B127E599F7}"/>
              </a:ext>
            </a:extLst>
          </p:cNvPr>
          <p:cNvPicPr>
            <a:picLocks noChangeAspect="1"/>
          </p:cNvPicPr>
          <p:nvPr/>
        </p:nvPicPr>
        <p:blipFill>
          <a:blip r:embed="rId3">
            <a:extLst>
              <a:ext uri="{28A0092B-C50C-407E-A947-70E740481C1C}">
                <a14:useLocalDpi xmlns:a14="http://schemas.microsoft.com/office/drawing/2010/main" val="0"/>
              </a:ext>
            </a:extLst>
          </a:blip>
          <a:srcRect l="1360" r="1360"/>
          <a:stretch/>
        </p:blipFill>
        <p:spPr>
          <a:xfrm>
            <a:off x="2502568" y="1675542"/>
            <a:ext cx="9505936" cy="4133468"/>
          </a:xfrm>
          <a:prstGeom prst="rect">
            <a:avLst/>
          </a:prstGeom>
        </p:spPr>
      </p:pic>
    </p:spTree>
    <p:extLst>
      <p:ext uri="{BB962C8B-B14F-4D97-AF65-F5344CB8AC3E}">
        <p14:creationId xmlns:p14="http://schemas.microsoft.com/office/powerpoint/2010/main" val="336683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A8B21355-51D2-2645-8BB4-7D4E063BCDBC}"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5</a:t>
            </a:fld>
            <a:endParaRPr lang="en-US"/>
          </a:p>
        </p:txBody>
      </p:sp>
      <p:sp>
        <p:nvSpPr>
          <p:cNvPr id="8" name="Title 7">
            <a:extLst>
              <a:ext uri="{FF2B5EF4-FFF2-40B4-BE49-F238E27FC236}">
                <a16:creationId xmlns:a16="http://schemas.microsoft.com/office/drawing/2014/main" id="{CADB4BEA-361E-3DE4-DE13-2A8FCD554A10}"/>
              </a:ext>
            </a:extLst>
          </p:cNvPr>
          <p:cNvSpPr>
            <a:spLocks noGrp="1"/>
          </p:cNvSpPr>
          <p:nvPr>
            <p:ph type="title"/>
          </p:nvPr>
        </p:nvSpPr>
        <p:spPr>
          <a:xfrm>
            <a:off x="715882" y="177456"/>
            <a:ext cx="10065327" cy="1325563"/>
          </a:xfrm>
        </p:spPr>
        <p:txBody>
          <a:bodyPr/>
          <a:lstStyle/>
          <a:p>
            <a:r>
              <a:rPr lang="en-US" dirty="0"/>
              <a:t>Portfolios</a:t>
            </a:r>
          </a:p>
        </p:txBody>
      </p:sp>
      <p:sp>
        <p:nvSpPr>
          <p:cNvPr id="13" name="Content Placeholder 2">
            <a:extLst>
              <a:ext uri="{FF2B5EF4-FFF2-40B4-BE49-F238E27FC236}">
                <a16:creationId xmlns:a16="http://schemas.microsoft.com/office/drawing/2014/main" id="{E907F8FB-35A5-67D7-623E-DAAFBA85C965}"/>
              </a:ext>
            </a:extLst>
          </p:cNvPr>
          <p:cNvSpPr>
            <a:spLocks noGrp="1"/>
          </p:cNvSpPr>
          <p:nvPr>
            <p:ph idx="1"/>
          </p:nvPr>
        </p:nvSpPr>
        <p:spPr>
          <a:xfrm>
            <a:off x="839788" y="1955947"/>
            <a:ext cx="3207777" cy="3467735"/>
          </a:xfrm>
        </p:spPr>
        <p:txBody>
          <a:bodyPr>
            <a:normAutofit/>
          </a:bodyPr>
          <a:lstStyle/>
          <a:p>
            <a:pPr marL="0" indent="0">
              <a:lnSpc>
                <a:spcPts val="2160"/>
              </a:lnSpc>
              <a:buNone/>
            </a:pPr>
            <a:r>
              <a:rPr lang="en-US" sz="1800" dirty="0">
                <a:solidFill>
                  <a:schemeClr val="bg2">
                    <a:lumMod val="50000"/>
                  </a:schemeClr>
                </a:solidFill>
                <a:latin typeface="Arial" panose="020B0604020202020204" pitchFamily="34" charset="0"/>
                <a:cs typeface="Arial" panose="020B0604020202020204" pitchFamily="34" charset="0"/>
              </a:rPr>
              <a:t>Clients select from different portfolios to match their risk tolerance and targeted long-term goals.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Six SEAM Mutual Fund models</a:t>
            </a:r>
            <a:r>
              <a:rPr lang="en-US" sz="1800" dirty="0">
                <a:solidFill>
                  <a:schemeClr val="bg2">
                    <a:lumMod val="50000"/>
                  </a:schemeClr>
                </a:solidFill>
                <a:latin typeface="Arial" panose="020B0604020202020204" pitchFamily="34" charset="0"/>
                <a:cs typeface="Arial" panose="020B0604020202020204" pitchFamily="34" charset="0"/>
              </a:rPr>
              <a:t>. Appropriate for </a:t>
            </a:r>
            <a:r>
              <a:rPr lang="en-US" sz="1800" u="sng" dirty="0">
                <a:solidFill>
                  <a:schemeClr val="bg2">
                    <a:lumMod val="50000"/>
                  </a:schemeClr>
                </a:solidFill>
                <a:latin typeface="Arial" panose="020B0604020202020204" pitchFamily="34" charset="0"/>
                <a:cs typeface="Arial" panose="020B0604020202020204" pitchFamily="34" charset="0"/>
              </a:rPr>
              <a:t>tax-deferred</a:t>
            </a:r>
            <a:r>
              <a:rPr lang="en-US" sz="1800" dirty="0">
                <a:solidFill>
                  <a:schemeClr val="bg2">
                    <a:lumMod val="50000"/>
                  </a:schemeClr>
                </a:solidFill>
                <a:latin typeface="Arial" panose="020B0604020202020204" pitchFamily="34" charset="0"/>
                <a:cs typeface="Arial" panose="020B0604020202020204" pitchFamily="34" charset="0"/>
              </a:rPr>
              <a:t> accounts.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Six SEAM ETF (Exchange-traded Funds) models. </a:t>
            </a:r>
            <a:r>
              <a:rPr lang="en-US" sz="1800" dirty="0">
                <a:solidFill>
                  <a:schemeClr val="bg2">
                    <a:lumMod val="50000"/>
                  </a:schemeClr>
                </a:solidFill>
                <a:latin typeface="Arial" panose="020B0604020202020204" pitchFamily="34" charset="0"/>
                <a:cs typeface="Arial" panose="020B0604020202020204" pitchFamily="34" charset="0"/>
              </a:rPr>
              <a:t>Appropriate for </a:t>
            </a:r>
            <a:r>
              <a:rPr lang="en-US" sz="1800" u="sng" dirty="0">
                <a:solidFill>
                  <a:schemeClr val="bg2">
                    <a:lumMod val="50000"/>
                  </a:schemeClr>
                </a:solidFill>
                <a:latin typeface="Arial" panose="020B0604020202020204" pitchFamily="34" charset="0"/>
                <a:cs typeface="Arial" panose="020B0604020202020204" pitchFamily="34" charset="0"/>
              </a:rPr>
              <a:t>taxable</a:t>
            </a:r>
            <a:r>
              <a:rPr lang="en-US" sz="1800" dirty="0">
                <a:solidFill>
                  <a:schemeClr val="bg2">
                    <a:lumMod val="50000"/>
                  </a:schemeClr>
                </a:solidFill>
                <a:latin typeface="Arial" panose="020B0604020202020204" pitchFamily="34" charset="0"/>
                <a:cs typeface="Arial" panose="020B0604020202020204" pitchFamily="34" charset="0"/>
              </a:rPr>
              <a:t> accounts.</a:t>
            </a:r>
          </a:p>
          <a:p>
            <a:endParaRPr lang="en-US" sz="1600" dirty="0">
              <a:solidFill>
                <a:schemeClr val="accent4">
                  <a:lumMod val="75000"/>
                </a:schemeClr>
              </a:solidFill>
            </a:endParaRPr>
          </a:p>
        </p:txBody>
      </p:sp>
      <p:sp>
        <p:nvSpPr>
          <p:cNvPr id="3" name="TextBox 2">
            <a:extLst>
              <a:ext uri="{FF2B5EF4-FFF2-40B4-BE49-F238E27FC236}">
                <a16:creationId xmlns:a16="http://schemas.microsoft.com/office/drawing/2014/main" id="{51A7484D-EF63-45E7-6BEF-F870944BBB5D}"/>
              </a:ext>
            </a:extLst>
          </p:cNvPr>
          <p:cNvSpPr txBox="1"/>
          <p:nvPr/>
        </p:nvSpPr>
        <p:spPr>
          <a:xfrm>
            <a:off x="853315" y="1122136"/>
            <a:ext cx="3307765" cy="430887"/>
          </a:xfrm>
          <a:prstGeom prst="rect">
            <a:avLst/>
          </a:prstGeom>
          <a:noFill/>
        </p:spPr>
        <p:txBody>
          <a:bodyPr wrap="none" rtlCol="0">
            <a:spAutoFit/>
          </a:bodyPr>
          <a:lstStyle/>
          <a:p>
            <a:r>
              <a:rPr lang="en-US" sz="2200" dirty="0">
                <a:solidFill>
                  <a:schemeClr val="accent1"/>
                </a:solidFill>
              </a:rPr>
              <a:t>Core without Alternatives</a:t>
            </a:r>
          </a:p>
        </p:txBody>
      </p:sp>
      <p:pic>
        <p:nvPicPr>
          <p:cNvPr id="2" name="Picture 1">
            <a:extLst>
              <a:ext uri="{FF2B5EF4-FFF2-40B4-BE49-F238E27FC236}">
                <a16:creationId xmlns:a16="http://schemas.microsoft.com/office/drawing/2014/main" id="{B9393FCE-119C-D28E-438E-DC4599418C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32994" y="2302487"/>
            <a:ext cx="7090151" cy="3190568"/>
          </a:xfrm>
          <a:prstGeom prst="rect">
            <a:avLst/>
          </a:prstGeom>
        </p:spPr>
      </p:pic>
      <p:pic>
        <p:nvPicPr>
          <p:cNvPr id="9" name="Picture 8">
            <a:extLst>
              <a:ext uri="{FF2B5EF4-FFF2-40B4-BE49-F238E27FC236}">
                <a16:creationId xmlns:a16="http://schemas.microsoft.com/office/drawing/2014/main" id="{37883B00-1996-EEAC-8819-A0ABB1139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03363" y="632392"/>
            <a:ext cx="1552304" cy="554173"/>
          </a:xfrm>
          <a:prstGeom prst="rect">
            <a:avLst/>
          </a:prstGeom>
        </p:spPr>
      </p:pic>
      <p:sp>
        <p:nvSpPr>
          <p:cNvPr id="7" name="Footer Placeholder 2">
            <a:extLst>
              <a:ext uri="{FF2B5EF4-FFF2-40B4-BE49-F238E27FC236}">
                <a16:creationId xmlns:a16="http://schemas.microsoft.com/office/drawing/2014/main" id="{F6D38C2D-CB9E-C7D0-8FC4-B43C3B52EF16}"/>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56177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455FB79E-9E68-2A40-8CE9-F3E0774EE80C}"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6</a:t>
            </a:fld>
            <a:endParaRPr lang="en-US"/>
          </a:p>
        </p:txBody>
      </p:sp>
      <p:sp>
        <p:nvSpPr>
          <p:cNvPr id="13" name="Content Placeholder 2">
            <a:extLst>
              <a:ext uri="{FF2B5EF4-FFF2-40B4-BE49-F238E27FC236}">
                <a16:creationId xmlns:a16="http://schemas.microsoft.com/office/drawing/2014/main" id="{E907F8FB-35A5-67D7-623E-DAAFBA85C965}"/>
              </a:ext>
            </a:extLst>
          </p:cNvPr>
          <p:cNvSpPr>
            <a:spLocks noGrp="1"/>
          </p:cNvSpPr>
          <p:nvPr>
            <p:ph idx="1"/>
          </p:nvPr>
        </p:nvSpPr>
        <p:spPr>
          <a:xfrm>
            <a:off x="847158" y="1953117"/>
            <a:ext cx="3221224" cy="3699821"/>
          </a:xfrm>
        </p:spPr>
        <p:txBody>
          <a:bodyPr>
            <a:noAutofit/>
          </a:bodyPr>
          <a:lstStyle/>
          <a:p>
            <a:pPr marL="0" indent="0">
              <a:lnSpc>
                <a:spcPts val="2160"/>
              </a:lnSpc>
              <a:buNone/>
            </a:pPr>
            <a:r>
              <a:rPr lang="en-US" sz="1800" dirty="0">
                <a:solidFill>
                  <a:schemeClr val="bg2">
                    <a:lumMod val="50000"/>
                  </a:schemeClr>
                </a:solidFill>
                <a:latin typeface="Arial" panose="020B0604020202020204" pitchFamily="34" charset="0"/>
                <a:cs typeface="Arial" panose="020B0604020202020204" pitchFamily="34" charset="0"/>
              </a:rPr>
              <a:t>Clients select from different portfolios to match their risk tolerance and targeted </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long-term goals.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Six SEAM Mutual Fund models. </a:t>
            </a:r>
            <a:r>
              <a:rPr lang="en-US" sz="1800" dirty="0">
                <a:solidFill>
                  <a:schemeClr val="bg2">
                    <a:lumMod val="50000"/>
                  </a:schemeClr>
                </a:solidFill>
                <a:latin typeface="Arial" panose="020B0604020202020204" pitchFamily="34" charset="0"/>
                <a:cs typeface="Arial" panose="020B0604020202020204" pitchFamily="34" charset="0"/>
              </a:rPr>
              <a:t>Appropriate for </a:t>
            </a:r>
            <a:r>
              <a:rPr lang="en-US" sz="1800" u="sng" dirty="0">
                <a:solidFill>
                  <a:schemeClr val="bg2">
                    <a:lumMod val="50000"/>
                  </a:schemeClr>
                </a:solidFill>
                <a:latin typeface="Arial" panose="020B0604020202020204" pitchFamily="34" charset="0"/>
                <a:cs typeface="Arial" panose="020B0604020202020204" pitchFamily="34" charset="0"/>
              </a:rPr>
              <a:t>tax-deferred</a:t>
            </a:r>
            <a:r>
              <a:rPr lang="en-US" sz="1800" dirty="0">
                <a:solidFill>
                  <a:schemeClr val="bg2">
                    <a:lumMod val="50000"/>
                  </a:schemeClr>
                </a:solidFill>
                <a:latin typeface="Arial" panose="020B0604020202020204" pitchFamily="34" charset="0"/>
                <a:cs typeface="Arial" panose="020B0604020202020204" pitchFamily="34" charset="0"/>
              </a:rPr>
              <a:t> accounts.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Six SEAM ETF (Exchange-traded Funds) models. </a:t>
            </a:r>
            <a:r>
              <a:rPr lang="en-US" sz="1800" dirty="0">
                <a:solidFill>
                  <a:schemeClr val="bg2">
                    <a:lumMod val="50000"/>
                  </a:schemeClr>
                </a:solidFill>
                <a:latin typeface="Arial" panose="020B0604020202020204" pitchFamily="34" charset="0"/>
                <a:cs typeface="Arial" panose="020B0604020202020204" pitchFamily="34" charset="0"/>
              </a:rPr>
              <a:t>Appropriate for </a:t>
            </a:r>
            <a:r>
              <a:rPr lang="en-US" sz="1800" u="sng" dirty="0">
                <a:solidFill>
                  <a:schemeClr val="bg2">
                    <a:lumMod val="50000"/>
                  </a:schemeClr>
                </a:solidFill>
                <a:latin typeface="Arial" panose="020B0604020202020204" pitchFamily="34" charset="0"/>
                <a:cs typeface="Arial" panose="020B0604020202020204" pitchFamily="34" charset="0"/>
              </a:rPr>
              <a:t>taxable</a:t>
            </a:r>
            <a:r>
              <a:rPr lang="en-US" sz="1800" dirty="0">
                <a:solidFill>
                  <a:schemeClr val="bg2">
                    <a:lumMod val="50000"/>
                  </a:schemeClr>
                </a:solidFill>
                <a:latin typeface="Arial" panose="020B0604020202020204" pitchFamily="34" charset="0"/>
                <a:cs typeface="Arial" panose="020B0604020202020204" pitchFamily="34" charset="0"/>
              </a:rPr>
              <a:t> accounts.</a:t>
            </a:r>
          </a:p>
          <a:p>
            <a:endParaRPr lang="en-US" sz="1600" dirty="0">
              <a:solidFill>
                <a:schemeClr val="bg2">
                  <a:lumMod val="50000"/>
                </a:schemeClr>
              </a:solidFill>
            </a:endParaRPr>
          </a:p>
        </p:txBody>
      </p:sp>
      <p:pic>
        <p:nvPicPr>
          <p:cNvPr id="2" name="Picture 1" descr="A chart of growth and growth&#10;&#10;Description automatically generated">
            <a:extLst>
              <a:ext uri="{FF2B5EF4-FFF2-40B4-BE49-F238E27FC236}">
                <a16:creationId xmlns:a16="http://schemas.microsoft.com/office/drawing/2014/main" id="{C9BD9721-4F25-3B45-7B7E-C23538EDE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719" y="2314742"/>
            <a:ext cx="7090152" cy="3190568"/>
          </a:xfrm>
          <a:prstGeom prst="rect">
            <a:avLst/>
          </a:prstGeom>
        </p:spPr>
      </p:pic>
      <p:sp>
        <p:nvSpPr>
          <p:cNvPr id="10" name="Footer Placeholder 2">
            <a:extLst>
              <a:ext uri="{FF2B5EF4-FFF2-40B4-BE49-F238E27FC236}">
                <a16:creationId xmlns:a16="http://schemas.microsoft.com/office/drawing/2014/main" id="{43D72B8A-CB7E-474D-E004-ED3CC5EED256}"/>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chemeClr val="accent1"/>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
        <p:nvSpPr>
          <p:cNvPr id="11" name="Title 7">
            <a:extLst>
              <a:ext uri="{FF2B5EF4-FFF2-40B4-BE49-F238E27FC236}">
                <a16:creationId xmlns:a16="http://schemas.microsoft.com/office/drawing/2014/main" id="{7ACA0965-1CC7-1FEB-C06C-704E5876B49D}"/>
              </a:ext>
            </a:extLst>
          </p:cNvPr>
          <p:cNvSpPr>
            <a:spLocks noGrp="1"/>
          </p:cNvSpPr>
          <p:nvPr>
            <p:ph type="title"/>
          </p:nvPr>
        </p:nvSpPr>
        <p:spPr>
          <a:xfrm>
            <a:off x="715882" y="177456"/>
            <a:ext cx="10065327" cy="1325563"/>
          </a:xfrm>
        </p:spPr>
        <p:txBody>
          <a:bodyPr/>
          <a:lstStyle/>
          <a:p>
            <a:r>
              <a:rPr lang="en-US" dirty="0"/>
              <a:t>Portfolios</a:t>
            </a:r>
          </a:p>
        </p:txBody>
      </p:sp>
      <p:sp>
        <p:nvSpPr>
          <p:cNvPr id="12" name="TextBox 11">
            <a:extLst>
              <a:ext uri="{FF2B5EF4-FFF2-40B4-BE49-F238E27FC236}">
                <a16:creationId xmlns:a16="http://schemas.microsoft.com/office/drawing/2014/main" id="{1BC5ADCD-C882-E387-3FE8-F327EFE3A342}"/>
              </a:ext>
            </a:extLst>
          </p:cNvPr>
          <p:cNvSpPr txBox="1"/>
          <p:nvPr/>
        </p:nvSpPr>
        <p:spPr>
          <a:xfrm>
            <a:off x="851809" y="1133917"/>
            <a:ext cx="2915029" cy="430887"/>
          </a:xfrm>
          <a:prstGeom prst="rect">
            <a:avLst/>
          </a:prstGeom>
          <a:noFill/>
        </p:spPr>
        <p:txBody>
          <a:bodyPr wrap="none" rtlCol="0">
            <a:spAutoFit/>
          </a:bodyPr>
          <a:lstStyle/>
          <a:p>
            <a:r>
              <a:rPr lang="en-US" sz="2200" dirty="0">
                <a:solidFill>
                  <a:schemeClr val="accent1"/>
                </a:solidFill>
              </a:rPr>
              <a:t>Core with Alternatives</a:t>
            </a:r>
          </a:p>
        </p:txBody>
      </p:sp>
      <p:pic>
        <p:nvPicPr>
          <p:cNvPr id="14" name="Picture 13">
            <a:extLst>
              <a:ext uri="{FF2B5EF4-FFF2-40B4-BE49-F238E27FC236}">
                <a16:creationId xmlns:a16="http://schemas.microsoft.com/office/drawing/2014/main" id="{102C90C1-102E-D600-1790-D5A8789D59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03363" y="632392"/>
            <a:ext cx="1552304" cy="554173"/>
          </a:xfrm>
          <a:prstGeom prst="rect">
            <a:avLst/>
          </a:prstGeom>
        </p:spPr>
      </p:pic>
    </p:spTree>
    <p:extLst>
      <p:ext uri="{BB962C8B-B14F-4D97-AF65-F5344CB8AC3E}">
        <p14:creationId xmlns:p14="http://schemas.microsoft.com/office/powerpoint/2010/main" val="122518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522A41B2-F56C-8843-8DFF-8875154D9AC9}"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7</a:t>
            </a:fld>
            <a:endParaRPr lang="en-US"/>
          </a:p>
        </p:txBody>
      </p:sp>
      <p:sp>
        <p:nvSpPr>
          <p:cNvPr id="7" name="Content Placeholder 2">
            <a:extLst>
              <a:ext uri="{FF2B5EF4-FFF2-40B4-BE49-F238E27FC236}">
                <a16:creationId xmlns:a16="http://schemas.microsoft.com/office/drawing/2014/main" id="{81BBD9FA-27AC-05CB-4A34-D0589307C4F3}"/>
              </a:ext>
            </a:extLst>
          </p:cNvPr>
          <p:cNvSpPr>
            <a:spLocks noGrp="1"/>
          </p:cNvSpPr>
          <p:nvPr>
            <p:ph idx="1"/>
          </p:nvPr>
        </p:nvSpPr>
        <p:spPr>
          <a:xfrm>
            <a:off x="849726" y="1957573"/>
            <a:ext cx="3286340" cy="4351338"/>
          </a:xfrm>
        </p:spPr>
        <p:txBody>
          <a:bodyPr>
            <a:normAutofit/>
          </a:bodyPr>
          <a:lstStyle/>
          <a:p>
            <a:pPr marL="0" indent="0">
              <a:lnSpc>
                <a:spcPts val="2160"/>
              </a:lnSpc>
              <a:buNone/>
            </a:pPr>
            <a:r>
              <a:rPr lang="en-US" sz="1800" dirty="0">
                <a:solidFill>
                  <a:schemeClr val="bg2">
                    <a:lumMod val="50000"/>
                  </a:schemeClr>
                </a:solidFill>
                <a:latin typeface="Arial" panose="020B0604020202020204" pitchFamily="34" charset="0"/>
                <a:cs typeface="Arial" panose="020B0604020202020204" pitchFamily="34" charset="0"/>
              </a:rPr>
              <a:t>Clients select from different portfolios to match their risk tolerance and targeted </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long-term goals.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Six SEAM ETF (Exchange-traded Funds) models. </a:t>
            </a:r>
            <a:r>
              <a:rPr lang="en-US" sz="1800" dirty="0">
                <a:solidFill>
                  <a:schemeClr val="bg2">
                    <a:lumMod val="50000"/>
                  </a:schemeClr>
                </a:solidFill>
                <a:latin typeface="Arial" panose="020B0604020202020204" pitchFamily="34" charset="0"/>
                <a:cs typeface="Arial" panose="020B0604020202020204" pitchFamily="34" charset="0"/>
              </a:rPr>
              <a:t>Appropriate for </a:t>
            </a:r>
            <a:r>
              <a:rPr lang="en-US" sz="1800" u="sng" dirty="0">
                <a:solidFill>
                  <a:schemeClr val="bg2">
                    <a:lumMod val="50000"/>
                  </a:schemeClr>
                </a:solidFill>
                <a:latin typeface="Arial" panose="020B0604020202020204" pitchFamily="34" charset="0"/>
                <a:cs typeface="Arial" panose="020B0604020202020204" pitchFamily="34" charset="0"/>
              </a:rPr>
              <a:t>taxable</a:t>
            </a:r>
            <a:r>
              <a:rPr lang="en-US" sz="1800" dirty="0">
                <a:solidFill>
                  <a:schemeClr val="bg2">
                    <a:lumMod val="50000"/>
                  </a:schemeClr>
                </a:solidFill>
                <a:latin typeface="Arial" panose="020B0604020202020204" pitchFamily="34" charset="0"/>
                <a:cs typeface="Arial" panose="020B0604020202020204" pitchFamily="34" charset="0"/>
              </a:rPr>
              <a:t> accounts (excluding Elite Balance Growth portfolio) and/or accounts with specific objectives.</a:t>
            </a:r>
          </a:p>
          <a:p>
            <a:endParaRPr lang="en-US" sz="1800" dirty="0">
              <a:solidFill>
                <a:schemeClr val="bg2">
                  <a:lumMod val="50000"/>
                </a:schemeClr>
              </a:solidFill>
            </a:endParaRPr>
          </a:p>
        </p:txBody>
      </p:sp>
      <p:sp>
        <p:nvSpPr>
          <p:cNvPr id="3" name="TextBox 2">
            <a:extLst>
              <a:ext uri="{FF2B5EF4-FFF2-40B4-BE49-F238E27FC236}">
                <a16:creationId xmlns:a16="http://schemas.microsoft.com/office/drawing/2014/main" id="{8CFC4E71-D230-B847-A181-848A1AE8E1A5}"/>
              </a:ext>
            </a:extLst>
          </p:cNvPr>
          <p:cNvSpPr txBox="1"/>
          <p:nvPr/>
        </p:nvSpPr>
        <p:spPr>
          <a:xfrm>
            <a:off x="850558" y="1128618"/>
            <a:ext cx="2600392" cy="430887"/>
          </a:xfrm>
          <a:prstGeom prst="rect">
            <a:avLst/>
          </a:prstGeom>
          <a:noFill/>
        </p:spPr>
        <p:txBody>
          <a:bodyPr wrap="none" rtlCol="0">
            <a:spAutoFit/>
          </a:bodyPr>
          <a:lstStyle/>
          <a:p>
            <a:r>
              <a:rPr lang="en-US" sz="2200" dirty="0">
                <a:solidFill>
                  <a:schemeClr val="accent1"/>
                </a:solidFill>
              </a:rPr>
              <a:t>Core with Satellites</a:t>
            </a:r>
          </a:p>
        </p:txBody>
      </p:sp>
      <p:sp>
        <p:nvSpPr>
          <p:cNvPr id="15" name="Title 7">
            <a:extLst>
              <a:ext uri="{FF2B5EF4-FFF2-40B4-BE49-F238E27FC236}">
                <a16:creationId xmlns:a16="http://schemas.microsoft.com/office/drawing/2014/main" id="{5FDD51A9-6EB4-2F12-C66A-0A6A56F19F6B}"/>
              </a:ext>
            </a:extLst>
          </p:cNvPr>
          <p:cNvSpPr>
            <a:spLocks noGrp="1"/>
          </p:cNvSpPr>
          <p:nvPr>
            <p:ph type="title"/>
          </p:nvPr>
        </p:nvSpPr>
        <p:spPr>
          <a:xfrm>
            <a:off x="714631" y="184514"/>
            <a:ext cx="10065327" cy="1325563"/>
          </a:xfrm>
        </p:spPr>
        <p:txBody>
          <a:bodyPr/>
          <a:lstStyle/>
          <a:p>
            <a:r>
              <a:rPr lang="en-US" dirty="0"/>
              <a:t>Portfolios</a:t>
            </a:r>
          </a:p>
        </p:txBody>
      </p:sp>
      <p:pic>
        <p:nvPicPr>
          <p:cNvPr id="2" name="Picture 1">
            <a:extLst>
              <a:ext uri="{FF2B5EF4-FFF2-40B4-BE49-F238E27FC236}">
                <a16:creationId xmlns:a16="http://schemas.microsoft.com/office/drawing/2014/main" id="{B1333143-B2D3-DF54-51CE-E5C5AC5E47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27720" y="2305486"/>
            <a:ext cx="7090151" cy="3190567"/>
          </a:xfrm>
          <a:prstGeom prst="rect">
            <a:avLst/>
          </a:prstGeom>
        </p:spPr>
      </p:pic>
      <p:pic>
        <p:nvPicPr>
          <p:cNvPr id="9" name="Picture 8">
            <a:extLst>
              <a:ext uri="{FF2B5EF4-FFF2-40B4-BE49-F238E27FC236}">
                <a16:creationId xmlns:a16="http://schemas.microsoft.com/office/drawing/2014/main" id="{5B376454-6B52-4670-5042-613E56E99B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4633" y="628100"/>
            <a:ext cx="1552304" cy="563487"/>
          </a:xfrm>
          <a:prstGeom prst="rect">
            <a:avLst/>
          </a:prstGeom>
        </p:spPr>
      </p:pic>
      <p:sp>
        <p:nvSpPr>
          <p:cNvPr id="10" name="Footer Placeholder 2">
            <a:extLst>
              <a:ext uri="{FF2B5EF4-FFF2-40B4-BE49-F238E27FC236}">
                <a16:creationId xmlns:a16="http://schemas.microsoft.com/office/drawing/2014/main" id="{9833F9CD-87FD-EEFD-D6F0-E18D4AAFF820}"/>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Tree>
    <p:extLst>
      <p:ext uri="{BB962C8B-B14F-4D97-AF65-F5344CB8AC3E}">
        <p14:creationId xmlns:p14="http://schemas.microsoft.com/office/powerpoint/2010/main" val="160482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different colored circles&#10;&#10;Description automatically generated">
            <a:extLst>
              <a:ext uri="{FF2B5EF4-FFF2-40B4-BE49-F238E27FC236}">
                <a16:creationId xmlns:a16="http://schemas.microsoft.com/office/drawing/2014/main" id="{0A29F8BC-0D1B-BE05-3D4B-B58CBE03F518}"/>
              </a:ext>
            </a:extLst>
          </p:cNvPr>
          <p:cNvPicPr>
            <a:picLocks noChangeAspect="1"/>
          </p:cNvPicPr>
          <p:nvPr/>
        </p:nvPicPr>
        <p:blipFill rotWithShape="1">
          <a:blip r:embed="rId2">
            <a:extLst>
              <a:ext uri="{28A0092B-C50C-407E-A947-70E740481C1C}">
                <a14:useLocalDpi xmlns:a14="http://schemas.microsoft.com/office/drawing/2010/main" val="0"/>
              </a:ext>
            </a:extLst>
          </a:blip>
          <a:srcRect l="3611" t="31861" r="78075" b="20130"/>
          <a:stretch/>
        </p:blipFill>
        <p:spPr>
          <a:xfrm>
            <a:off x="3454793" y="1687552"/>
            <a:ext cx="2160416" cy="3188822"/>
          </a:xfrm>
          <a:prstGeom prst="rect">
            <a:avLst/>
          </a:prstGeom>
        </p:spPr>
      </p:pic>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0049C8DC-3B7D-F44B-9B38-366A1C47808C}" type="datetime1">
              <a:rPr lang="en-US" smtClean="0"/>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8</a:t>
            </a:fld>
            <a:endParaRPr lang="en-US"/>
          </a:p>
        </p:txBody>
      </p:sp>
      <p:sp>
        <p:nvSpPr>
          <p:cNvPr id="13" name="Content Placeholder 2">
            <a:extLst>
              <a:ext uri="{FF2B5EF4-FFF2-40B4-BE49-F238E27FC236}">
                <a16:creationId xmlns:a16="http://schemas.microsoft.com/office/drawing/2014/main" id="{E907F8FB-35A5-67D7-623E-DAAFBA85C965}"/>
              </a:ext>
            </a:extLst>
          </p:cNvPr>
          <p:cNvSpPr>
            <a:spLocks noGrp="1"/>
          </p:cNvSpPr>
          <p:nvPr>
            <p:ph idx="1"/>
          </p:nvPr>
        </p:nvSpPr>
        <p:spPr>
          <a:xfrm>
            <a:off x="838200" y="1959133"/>
            <a:ext cx="2710417" cy="3850732"/>
          </a:xfrm>
        </p:spPr>
        <p:txBody>
          <a:bodyPr>
            <a:noAutofit/>
          </a:bodyPr>
          <a:lstStyle/>
          <a:p>
            <a:pPr marL="0" indent="0">
              <a:lnSpc>
                <a:spcPts val="2160"/>
              </a:lnSpc>
              <a:buNone/>
            </a:pPr>
            <a:r>
              <a:rPr lang="en-US" sz="1800" dirty="0">
                <a:solidFill>
                  <a:schemeClr val="bg2">
                    <a:lumMod val="50000"/>
                  </a:schemeClr>
                </a:solidFill>
                <a:latin typeface="Arial" panose="020B0604020202020204" pitchFamily="34" charset="0"/>
                <a:cs typeface="Arial" panose="020B0604020202020204" pitchFamily="34" charset="0"/>
              </a:rPr>
              <a:t>Clients select from different portfolios to match their risk tolerance and targeted long-term goals. </a:t>
            </a:r>
          </a:p>
          <a:p>
            <a:pPr>
              <a:lnSpc>
                <a:spcPts val="2160"/>
              </a:lnSpc>
            </a:pPr>
            <a:r>
              <a:rPr lang="en-US" sz="1800" b="1" dirty="0">
                <a:solidFill>
                  <a:schemeClr val="bg2">
                    <a:lumMod val="50000"/>
                  </a:schemeClr>
                </a:solidFill>
                <a:latin typeface="Arial" panose="020B0604020202020204" pitchFamily="34" charset="0"/>
                <a:cs typeface="Arial" panose="020B0604020202020204" pitchFamily="34" charset="0"/>
              </a:rPr>
              <a:t>Four SEAM ETF (Exchange-traded Funds) models. </a:t>
            </a:r>
            <a:r>
              <a:rPr lang="en-US" sz="1800" dirty="0">
                <a:solidFill>
                  <a:schemeClr val="bg2">
                    <a:lumMod val="50000"/>
                  </a:schemeClr>
                </a:solidFill>
                <a:latin typeface="Arial" panose="020B0604020202020204" pitchFamily="34" charset="0"/>
                <a:cs typeface="Arial" panose="020B0604020202020204" pitchFamily="34" charset="0"/>
              </a:rPr>
              <a:t>Appropriate for </a:t>
            </a:r>
            <a:r>
              <a:rPr lang="en-US" sz="1800" u="sng" dirty="0">
                <a:solidFill>
                  <a:schemeClr val="bg2">
                    <a:lumMod val="50000"/>
                  </a:schemeClr>
                </a:solidFill>
                <a:latin typeface="Arial" panose="020B0604020202020204" pitchFamily="34" charset="0"/>
                <a:cs typeface="Arial" panose="020B0604020202020204" pitchFamily="34" charset="0"/>
              </a:rPr>
              <a:t>taxable</a:t>
            </a:r>
            <a:r>
              <a:rPr lang="en-US" sz="1800" dirty="0">
                <a:solidFill>
                  <a:schemeClr val="bg2">
                    <a:lumMod val="50000"/>
                  </a:schemeClr>
                </a:solidFill>
                <a:latin typeface="Arial" panose="020B0604020202020204" pitchFamily="34" charset="0"/>
                <a:cs typeface="Arial" panose="020B0604020202020204" pitchFamily="34" charset="0"/>
              </a:rPr>
              <a:t> accounts</a:t>
            </a:r>
            <a:r>
              <a:rPr lang="en-US" sz="1800" b="1" dirty="0">
                <a:solidFill>
                  <a:schemeClr val="bg2">
                    <a:lumMod val="50000"/>
                  </a:schemeClr>
                </a:solidFill>
                <a:latin typeface="Arial" panose="020B0604020202020204" pitchFamily="34" charset="0"/>
                <a:cs typeface="Arial" panose="020B0604020202020204" pitchFamily="34" charset="0"/>
              </a:rPr>
              <a:t>.</a:t>
            </a:r>
          </a:p>
          <a:p>
            <a:endParaRPr lang="en-US" sz="1800" dirty="0">
              <a:solidFill>
                <a:srgbClr val="000000"/>
              </a:solidFill>
            </a:endParaRPr>
          </a:p>
        </p:txBody>
      </p:sp>
      <p:pic>
        <p:nvPicPr>
          <p:cNvPr id="2" name="Picture 1" descr="A diagram of different colored circles&#10;&#10;Description automatically generated">
            <a:extLst>
              <a:ext uri="{FF2B5EF4-FFF2-40B4-BE49-F238E27FC236}">
                <a16:creationId xmlns:a16="http://schemas.microsoft.com/office/drawing/2014/main" id="{8D99939E-153D-2DF2-6BC0-31968293406F}"/>
              </a:ext>
            </a:extLst>
          </p:cNvPr>
          <p:cNvPicPr>
            <a:picLocks noChangeAspect="1"/>
          </p:cNvPicPr>
          <p:nvPr/>
        </p:nvPicPr>
        <p:blipFill rotWithShape="1">
          <a:blip r:embed="rId2">
            <a:extLst>
              <a:ext uri="{28A0092B-C50C-407E-A947-70E740481C1C}">
                <a14:useLocalDpi xmlns:a14="http://schemas.microsoft.com/office/drawing/2010/main" val="0"/>
              </a:ext>
            </a:extLst>
          </a:blip>
          <a:srcRect l="22363" t="31861" r="59323" b="20130"/>
          <a:stretch/>
        </p:blipFill>
        <p:spPr>
          <a:xfrm>
            <a:off x="5478959" y="3281963"/>
            <a:ext cx="2160416" cy="3188822"/>
          </a:xfrm>
          <a:prstGeom prst="rect">
            <a:avLst/>
          </a:prstGeom>
        </p:spPr>
      </p:pic>
      <p:pic>
        <p:nvPicPr>
          <p:cNvPr id="3" name="Picture 2" descr="A diagram of different colored circles&#10;&#10;Description automatically generated">
            <a:extLst>
              <a:ext uri="{FF2B5EF4-FFF2-40B4-BE49-F238E27FC236}">
                <a16:creationId xmlns:a16="http://schemas.microsoft.com/office/drawing/2014/main" id="{D2CAD7F5-1D07-AC24-DA2F-84CEBCCFF626}"/>
              </a:ext>
            </a:extLst>
          </p:cNvPr>
          <p:cNvPicPr>
            <a:picLocks noChangeAspect="1"/>
          </p:cNvPicPr>
          <p:nvPr/>
        </p:nvPicPr>
        <p:blipFill rotWithShape="1">
          <a:blip r:embed="rId2">
            <a:extLst>
              <a:ext uri="{28A0092B-C50C-407E-A947-70E740481C1C}">
                <a14:useLocalDpi xmlns:a14="http://schemas.microsoft.com/office/drawing/2010/main" val="0"/>
              </a:ext>
            </a:extLst>
          </a:blip>
          <a:srcRect l="41417" t="31861" r="40269" b="20130"/>
          <a:stretch/>
        </p:blipFill>
        <p:spPr>
          <a:xfrm>
            <a:off x="7514970" y="1687552"/>
            <a:ext cx="2160416" cy="3188822"/>
          </a:xfrm>
          <a:prstGeom prst="rect">
            <a:avLst/>
          </a:prstGeom>
        </p:spPr>
      </p:pic>
      <p:pic>
        <p:nvPicPr>
          <p:cNvPr id="9" name="Picture 8" descr="A diagram of different colored circles&#10;&#10;Description automatically generated">
            <a:extLst>
              <a:ext uri="{FF2B5EF4-FFF2-40B4-BE49-F238E27FC236}">
                <a16:creationId xmlns:a16="http://schemas.microsoft.com/office/drawing/2014/main" id="{73F00B6C-B945-E58A-9294-920C16A3F462}"/>
              </a:ext>
            </a:extLst>
          </p:cNvPr>
          <p:cNvPicPr>
            <a:picLocks noChangeAspect="1"/>
          </p:cNvPicPr>
          <p:nvPr/>
        </p:nvPicPr>
        <p:blipFill rotWithShape="1">
          <a:blip r:embed="rId2">
            <a:extLst>
              <a:ext uri="{28A0092B-C50C-407E-A947-70E740481C1C}">
                <a14:useLocalDpi xmlns:a14="http://schemas.microsoft.com/office/drawing/2010/main" val="0"/>
              </a:ext>
            </a:extLst>
          </a:blip>
          <a:srcRect l="59429" t="31861" r="21819" b="20130"/>
          <a:stretch/>
        </p:blipFill>
        <p:spPr>
          <a:xfrm>
            <a:off x="9539136" y="3281962"/>
            <a:ext cx="2212062" cy="3188823"/>
          </a:xfrm>
          <a:prstGeom prst="rect">
            <a:avLst/>
          </a:prstGeom>
        </p:spPr>
      </p:pic>
      <p:sp>
        <p:nvSpPr>
          <p:cNvPr id="10" name="TextBox 9">
            <a:extLst>
              <a:ext uri="{FF2B5EF4-FFF2-40B4-BE49-F238E27FC236}">
                <a16:creationId xmlns:a16="http://schemas.microsoft.com/office/drawing/2014/main" id="{8907D15B-138D-31CF-4C0A-6B140CCB2497}"/>
              </a:ext>
            </a:extLst>
          </p:cNvPr>
          <p:cNvSpPr txBox="1"/>
          <p:nvPr/>
        </p:nvSpPr>
        <p:spPr>
          <a:xfrm>
            <a:off x="850557" y="1128488"/>
            <a:ext cx="1972463" cy="430887"/>
          </a:xfrm>
          <a:prstGeom prst="rect">
            <a:avLst/>
          </a:prstGeom>
          <a:noFill/>
        </p:spPr>
        <p:txBody>
          <a:bodyPr wrap="none" rtlCol="0">
            <a:spAutoFit/>
          </a:bodyPr>
          <a:lstStyle/>
          <a:p>
            <a:r>
              <a:rPr lang="en-US" sz="2200" dirty="0">
                <a:solidFill>
                  <a:schemeClr val="accent1"/>
                </a:solidFill>
              </a:rPr>
              <a:t>Small Account</a:t>
            </a:r>
          </a:p>
        </p:txBody>
      </p:sp>
      <p:sp>
        <p:nvSpPr>
          <p:cNvPr id="14" name="Footer Placeholder 2">
            <a:extLst>
              <a:ext uri="{FF2B5EF4-FFF2-40B4-BE49-F238E27FC236}">
                <a16:creationId xmlns:a16="http://schemas.microsoft.com/office/drawing/2014/main" id="{372E7836-3A4E-5683-7935-4A0FCE109B63}"/>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pic>
        <p:nvPicPr>
          <p:cNvPr id="6" name="Picture 5" descr="A black and grey logo&#10;&#10;AI-generated content may be incorrect.">
            <a:extLst>
              <a:ext uri="{FF2B5EF4-FFF2-40B4-BE49-F238E27FC236}">
                <a16:creationId xmlns:a16="http://schemas.microsoft.com/office/drawing/2014/main" id="{2DEEDACD-F486-9611-5925-153CA845B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499" y="632529"/>
            <a:ext cx="1868946" cy="563487"/>
          </a:xfrm>
          <a:prstGeom prst="rect">
            <a:avLst/>
          </a:prstGeom>
        </p:spPr>
      </p:pic>
      <p:sp>
        <p:nvSpPr>
          <p:cNvPr id="15" name="Title 7">
            <a:extLst>
              <a:ext uri="{FF2B5EF4-FFF2-40B4-BE49-F238E27FC236}">
                <a16:creationId xmlns:a16="http://schemas.microsoft.com/office/drawing/2014/main" id="{DE6EC68A-0C94-F385-528B-33865F51700A}"/>
              </a:ext>
            </a:extLst>
          </p:cNvPr>
          <p:cNvSpPr txBox="1">
            <a:spLocks/>
          </p:cNvSpPr>
          <p:nvPr/>
        </p:nvSpPr>
        <p:spPr>
          <a:xfrm>
            <a:off x="714631" y="184514"/>
            <a:ext cx="100653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lumMod val="75000"/>
                  </a:schemeClr>
                </a:solidFill>
                <a:latin typeface="+mn-lt"/>
                <a:ea typeface="+mj-ea"/>
                <a:cs typeface="Calibri" panose="020F0502020204030204" pitchFamily="34" charset="0"/>
              </a:defRPr>
            </a:lvl1pPr>
          </a:lstStyle>
          <a:p>
            <a:r>
              <a:rPr lang="en-US" dirty="0"/>
              <a:t>Portfolios</a:t>
            </a:r>
          </a:p>
        </p:txBody>
      </p:sp>
    </p:spTree>
    <p:extLst>
      <p:ext uri="{BB962C8B-B14F-4D97-AF65-F5344CB8AC3E}">
        <p14:creationId xmlns:p14="http://schemas.microsoft.com/office/powerpoint/2010/main" val="41262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907F8FB-35A5-67D7-623E-DAAFBA85C965}"/>
              </a:ext>
            </a:extLst>
          </p:cNvPr>
          <p:cNvSpPr>
            <a:spLocks noGrp="1"/>
          </p:cNvSpPr>
          <p:nvPr>
            <p:ph idx="1"/>
          </p:nvPr>
        </p:nvSpPr>
        <p:spPr>
          <a:xfrm>
            <a:off x="856559" y="1953491"/>
            <a:ext cx="4534426" cy="4351338"/>
          </a:xfrm>
        </p:spPr>
        <p:txBody>
          <a:bodyPr>
            <a:normAutofit/>
          </a:bodyPr>
          <a:lstStyle/>
          <a:p>
            <a:pPr marL="0" indent="0">
              <a:lnSpc>
                <a:spcPts val="2160"/>
              </a:lnSpc>
              <a:buNone/>
            </a:pPr>
            <a:r>
              <a:rPr lang="en-US" sz="1800" dirty="0">
                <a:solidFill>
                  <a:schemeClr val="bg2">
                    <a:lumMod val="50000"/>
                  </a:schemeClr>
                </a:solidFill>
              </a:rPr>
              <a:t>Clients select from different portfolios to match their risk tolerance and targeted long-term goals. </a:t>
            </a:r>
          </a:p>
          <a:p>
            <a:pPr>
              <a:lnSpc>
                <a:spcPts val="2160"/>
              </a:lnSpc>
            </a:pPr>
            <a:r>
              <a:rPr lang="en-US" sz="1800" b="1" dirty="0">
                <a:solidFill>
                  <a:schemeClr val="bg2">
                    <a:lumMod val="50000"/>
                  </a:schemeClr>
                </a:solidFill>
              </a:rPr>
              <a:t>Eleven SEAM UMA models utilizing ETFs (Exchange-traded Funds) </a:t>
            </a:r>
            <a:r>
              <a:rPr lang="en-US" sz="1800" dirty="0">
                <a:solidFill>
                  <a:schemeClr val="bg2">
                    <a:lumMod val="50000"/>
                  </a:schemeClr>
                </a:solidFill>
              </a:rPr>
              <a:t>and individual securities utilizing SEAM portfolios.  </a:t>
            </a:r>
          </a:p>
          <a:p>
            <a:pPr marL="0" indent="0">
              <a:lnSpc>
                <a:spcPts val="2160"/>
              </a:lnSpc>
              <a:spcBef>
                <a:spcPts val="1600"/>
              </a:spcBef>
              <a:buNone/>
            </a:pPr>
            <a:r>
              <a:rPr lang="en-US" sz="1800" b="1" i="1" dirty="0">
                <a:solidFill>
                  <a:schemeClr val="bg2">
                    <a:lumMod val="50000"/>
                  </a:schemeClr>
                </a:solidFill>
              </a:rPr>
              <a:t>Account minimums apply as follows: </a:t>
            </a:r>
          </a:p>
          <a:p>
            <a:pPr marL="502920">
              <a:lnSpc>
                <a:spcPts val="1860"/>
              </a:lnSpc>
            </a:pPr>
            <a:r>
              <a:rPr lang="en-US" sz="1800" dirty="0">
                <a:solidFill>
                  <a:schemeClr val="bg2">
                    <a:lumMod val="50000"/>
                  </a:schemeClr>
                </a:solidFill>
              </a:rPr>
              <a:t>Affluent ($150,000) </a:t>
            </a:r>
          </a:p>
          <a:p>
            <a:pPr marL="502920">
              <a:lnSpc>
                <a:spcPts val="1860"/>
              </a:lnSpc>
            </a:pPr>
            <a:r>
              <a:rPr lang="en-US" sz="1800" dirty="0">
                <a:solidFill>
                  <a:schemeClr val="bg2">
                    <a:lumMod val="50000"/>
                  </a:schemeClr>
                </a:solidFill>
              </a:rPr>
              <a:t>High Net Worth ($500,000)</a:t>
            </a:r>
          </a:p>
          <a:p>
            <a:pPr marL="502920">
              <a:lnSpc>
                <a:spcPts val="1860"/>
              </a:lnSpc>
            </a:pPr>
            <a:r>
              <a:rPr lang="en-US" sz="1800" dirty="0">
                <a:solidFill>
                  <a:schemeClr val="bg2">
                    <a:lumMod val="50000"/>
                  </a:schemeClr>
                </a:solidFill>
              </a:rPr>
              <a:t>Private Wealth ($1,000,000)  </a:t>
            </a:r>
          </a:p>
          <a:p>
            <a:pPr marL="502920">
              <a:lnSpc>
                <a:spcPts val="1860"/>
              </a:lnSpc>
            </a:pPr>
            <a:r>
              <a:rPr lang="en-US" sz="1800" dirty="0">
                <a:solidFill>
                  <a:schemeClr val="bg2">
                    <a:lumMod val="50000"/>
                  </a:schemeClr>
                </a:solidFill>
              </a:rPr>
              <a:t>Tactical portfolios ($100,000)</a:t>
            </a:r>
          </a:p>
          <a:p>
            <a:endParaRPr lang="en-US" sz="1800" dirty="0"/>
          </a:p>
        </p:txBody>
      </p:sp>
      <p:sp>
        <p:nvSpPr>
          <p:cNvPr id="4" name="Date Placeholder 3">
            <a:extLst>
              <a:ext uri="{FF2B5EF4-FFF2-40B4-BE49-F238E27FC236}">
                <a16:creationId xmlns:a16="http://schemas.microsoft.com/office/drawing/2014/main" id="{F52B2B5B-1D60-1945-8B1E-AC56E9552B49}"/>
              </a:ext>
            </a:extLst>
          </p:cNvPr>
          <p:cNvSpPr>
            <a:spLocks noGrp="1"/>
          </p:cNvSpPr>
          <p:nvPr>
            <p:ph type="dt" sz="half" idx="10"/>
          </p:nvPr>
        </p:nvSpPr>
        <p:spPr>
          <a:xfrm>
            <a:off x="9548155" y="6356350"/>
            <a:ext cx="1227213" cy="365125"/>
          </a:xfrm>
        </p:spPr>
        <p:txBody>
          <a:bodyPr/>
          <a:lstStyle/>
          <a:p>
            <a:fld id="{27590663-6A9D-EB41-8BCD-93A9B2AD374C}" type="datetime1">
              <a:rPr lang="en-US" smtClean="0"/>
              <a:pPr/>
              <a:t>4/17/25</a:t>
            </a:fld>
            <a:endParaRPr lang="en-US" dirty="0"/>
          </a:p>
        </p:txBody>
      </p:sp>
      <p:sp>
        <p:nvSpPr>
          <p:cNvPr id="5" name="Slide Number Placeholder 4">
            <a:extLst>
              <a:ext uri="{FF2B5EF4-FFF2-40B4-BE49-F238E27FC236}">
                <a16:creationId xmlns:a16="http://schemas.microsoft.com/office/drawing/2014/main" id="{55DA3427-5F0F-2E4B-84D6-B842D8C9ED08}"/>
              </a:ext>
            </a:extLst>
          </p:cNvPr>
          <p:cNvSpPr>
            <a:spLocks noGrp="1"/>
          </p:cNvSpPr>
          <p:nvPr>
            <p:ph type="sldNum" sz="quarter" idx="12"/>
          </p:nvPr>
        </p:nvSpPr>
        <p:spPr>
          <a:xfrm>
            <a:off x="10967022" y="6356350"/>
            <a:ext cx="450849" cy="365125"/>
          </a:xfrm>
        </p:spPr>
        <p:txBody>
          <a:bodyPr/>
          <a:lstStyle/>
          <a:p>
            <a:fld id="{1F0D9605-A831-4471-A4C4-EBFA8615ADCD}" type="slidenum">
              <a:rPr lang="en-US" smtClean="0"/>
              <a:pPr/>
              <a:t>9</a:t>
            </a:fld>
            <a:endParaRPr lang="en-US"/>
          </a:p>
        </p:txBody>
      </p:sp>
      <p:sp>
        <p:nvSpPr>
          <p:cNvPr id="7" name="Rectangle 6">
            <a:extLst>
              <a:ext uri="{FF2B5EF4-FFF2-40B4-BE49-F238E27FC236}">
                <a16:creationId xmlns:a16="http://schemas.microsoft.com/office/drawing/2014/main" id="{7C89A0D7-D489-5DE8-7598-E8E4666CAAEF}"/>
              </a:ext>
            </a:extLst>
          </p:cNvPr>
          <p:cNvSpPr/>
          <p:nvPr/>
        </p:nvSpPr>
        <p:spPr>
          <a:xfrm>
            <a:off x="5054885" y="5702157"/>
            <a:ext cx="708917" cy="503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 shot of a chart&#10;&#10;Description automatically generated">
            <a:extLst>
              <a:ext uri="{FF2B5EF4-FFF2-40B4-BE49-F238E27FC236}">
                <a16:creationId xmlns:a16="http://schemas.microsoft.com/office/drawing/2014/main" id="{FD749AD1-4F8C-6802-A1F4-EE7EDB3EFEA1}"/>
              </a:ext>
            </a:extLst>
          </p:cNvPr>
          <p:cNvPicPr>
            <a:picLocks noChangeAspect="1"/>
          </p:cNvPicPr>
          <p:nvPr/>
        </p:nvPicPr>
        <p:blipFill rotWithShape="1">
          <a:blip r:embed="rId2">
            <a:extLst>
              <a:ext uri="{28A0092B-C50C-407E-A947-70E740481C1C}">
                <a14:useLocalDpi xmlns:a14="http://schemas.microsoft.com/office/drawing/2010/main" val="0"/>
              </a:ext>
            </a:extLst>
          </a:blip>
          <a:srcRect l="13739" r="26491"/>
          <a:stretch/>
        </p:blipFill>
        <p:spPr>
          <a:xfrm>
            <a:off x="5564854" y="726656"/>
            <a:ext cx="6309691" cy="5944278"/>
          </a:xfrm>
          <a:prstGeom prst="rect">
            <a:avLst/>
          </a:prstGeom>
        </p:spPr>
      </p:pic>
      <p:sp>
        <p:nvSpPr>
          <p:cNvPr id="14" name="TextBox 13">
            <a:extLst>
              <a:ext uri="{FF2B5EF4-FFF2-40B4-BE49-F238E27FC236}">
                <a16:creationId xmlns:a16="http://schemas.microsoft.com/office/drawing/2014/main" id="{1887BA62-14E0-55D3-963D-B0F1628C4E3C}"/>
              </a:ext>
            </a:extLst>
          </p:cNvPr>
          <p:cNvSpPr txBox="1"/>
          <p:nvPr/>
        </p:nvSpPr>
        <p:spPr>
          <a:xfrm>
            <a:off x="850558" y="1128618"/>
            <a:ext cx="3402342" cy="430887"/>
          </a:xfrm>
          <a:prstGeom prst="rect">
            <a:avLst/>
          </a:prstGeom>
          <a:noFill/>
        </p:spPr>
        <p:txBody>
          <a:bodyPr wrap="none" rtlCol="0">
            <a:spAutoFit/>
          </a:bodyPr>
          <a:lstStyle/>
          <a:p>
            <a:r>
              <a:rPr lang="en-US" sz="2200" dirty="0">
                <a:solidFill>
                  <a:schemeClr val="accent1"/>
                </a:solidFill>
              </a:rPr>
              <a:t>Unified Managed Account</a:t>
            </a:r>
          </a:p>
        </p:txBody>
      </p:sp>
      <p:pic>
        <p:nvPicPr>
          <p:cNvPr id="3" name="Picture 2">
            <a:extLst>
              <a:ext uri="{FF2B5EF4-FFF2-40B4-BE49-F238E27FC236}">
                <a16:creationId xmlns:a16="http://schemas.microsoft.com/office/drawing/2014/main" id="{EDE0DDFD-0387-0681-5C40-C807E32AE0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3985" y="618828"/>
            <a:ext cx="2222668" cy="584561"/>
          </a:xfrm>
          <a:prstGeom prst="rect">
            <a:avLst/>
          </a:prstGeom>
        </p:spPr>
      </p:pic>
      <p:sp>
        <p:nvSpPr>
          <p:cNvPr id="10" name="Footer Placeholder 2">
            <a:extLst>
              <a:ext uri="{FF2B5EF4-FFF2-40B4-BE49-F238E27FC236}">
                <a16:creationId xmlns:a16="http://schemas.microsoft.com/office/drawing/2014/main" id="{9D2DFE40-AB6B-A529-2DB2-D07A2C3523F7}"/>
              </a:ext>
            </a:extLst>
          </p:cNvPr>
          <p:cNvSpPr>
            <a:spLocks noGrp="1"/>
          </p:cNvSpPr>
          <p:nvPr>
            <p:ph type="ftr" sz="quarter" idx="11"/>
          </p:nvPr>
        </p:nvSpPr>
        <p:spPr>
          <a:xfrm>
            <a:off x="2457770" y="6470785"/>
            <a:ext cx="7026599" cy="387215"/>
          </a:xfrm>
        </p:spPr>
        <p:txBody>
          <a:bodyPr/>
          <a:lstStyle>
            <a:lvl1pPr algn="r">
              <a:defRPr spc="300">
                <a:solidFill>
                  <a:schemeClr val="accent5"/>
                </a:solidFill>
              </a:defRPr>
            </a:lvl1pPr>
          </a:lstStyle>
          <a:p>
            <a:r>
              <a:rPr lang="en-US" dirty="0" err="1">
                <a:solidFill>
                  <a:schemeClr val="tx1">
                    <a:lumMod val="75000"/>
                  </a:schemeClr>
                </a:solidFill>
              </a:rPr>
              <a:t>KingswoodUS.com</a:t>
            </a:r>
            <a:r>
              <a:rPr lang="en-US" dirty="0">
                <a:solidFill>
                  <a:srgbClr val="811538"/>
                </a:solidFill>
              </a:rPr>
              <a:t> | </a:t>
            </a:r>
            <a:r>
              <a:rPr lang="en-US" dirty="0">
                <a:solidFill>
                  <a:schemeClr val="tx1">
                    <a:lumMod val="75000"/>
                  </a:schemeClr>
                </a:solidFill>
              </a:rPr>
              <a:t>SEAM PROGRAM</a:t>
            </a:r>
          </a:p>
          <a:p>
            <a:r>
              <a:rPr lang="en-US" dirty="0">
                <a:solidFill>
                  <a:schemeClr val="tx1">
                    <a:lumMod val="75000"/>
                  </a:schemeClr>
                </a:solidFill>
              </a:rPr>
              <a:t>
</a:t>
            </a:r>
            <a:endParaRPr lang="en-US" dirty="0">
              <a:solidFill>
                <a:schemeClr val="tx1"/>
              </a:solidFill>
            </a:endParaRPr>
          </a:p>
        </p:txBody>
      </p:sp>
      <p:sp>
        <p:nvSpPr>
          <p:cNvPr id="2" name="Title 7">
            <a:extLst>
              <a:ext uri="{FF2B5EF4-FFF2-40B4-BE49-F238E27FC236}">
                <a16:creationId xmlns:a16="http://schemas.microsoft.com/office/drawing/2014/main" id="{C473DDBA-4AB7-B848-6DC7-9E9E0B6AD207}"/>
              </a:ext>
            </a:extLst>
          </p:cNvPr>
          <p:cNvSpPr txBox="1">
            <a:spLocks/>
          </p:cNvSpPr>
          <p:nvPr/>
        </p:nvSpPr>
        <p:spPr>
          <a:xfrm>
            <a:off x="714631" y="184514"/>
            <a:ext cx="100653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lumMod val="75000"/>
                  </a:schemeClr>
                </a:solidFill>
                <a:latin typeface="+mn-lt"/>
                <a:ea typeface="+mj-ea"/>
                <a:cs typeface="Calibri" panose="020F0502020204030204" pitchFamily="34" charset="0"/>
              </a:defRPr>
            </a:lvl1pPr>
          </a:lstStyle>
          <a:p>
            <a:r>
              <a:rPr lang="en-US" dirty="0"/>
              <a:t>Portfolios</a:t>
            </a:r>
          </a:p>
        </p:txBody>
      </p:sp>
    </p:spTree>
    <p:extLst>
      <p:ext uri="{BB962C8B-B14F-4D97-AF65-F5344CB8AC3E}">
        <p14:creationId xmlns:p14="http://schemas.microsoft.com/office/powerpoint/2010/main" val="2751841432"/>
      </p:ext>
    </p:extLst>
  </p:cSld>
  <p:clrMapOvr>
    <a:masterClrMapping/>
  </p:clrMapOvr>
</p:sld>
</file>

<file path=ppt/theme/theme1.xml><?xml version="1.0" encoding="utf-8"?>
<a:theme xmlns:a="http://schemas.openxmlformats.org/drawingml/2006/main" name="Office Theme">
  <a:themeElements>
    <a:clrScheme name="Eudaimonia">
      <a:dk1>
        <a:srgbClr val="0C347C"/>
      </a:dk1>
      <a:lt1>
        <a:srgbClr val="FFFFFF"/>
      </a:lt1>
      <a:dk2>
        <a:srgbClr val="004B1A"/>
      </a:dk2>
      <a:lt2>
        <a:srgbClr val="DDDDDD"/>
      </a:lt2>
      <a:accent1>
        <a:srgbClr val="0097CE"/>
      </a:accent1>
      <a:accent2>
        <a:srgbClr val="3AB948"/>
      </a:accent2>
      <a:accent3>
        <a:srgbClr val="0C347C"/>
      </a:accent3>
      <a:accent4>
        <a:srgbClr val="525252"/>
      </a:accent4>
      <a:accent5>
        <a:srgbClr val="00C3FF"/>
      </a:accent5>
      <a:accent6>
        <a:srgbClr val="0F49B0"/>
      </a:accent6>
      <a:hlink>
        <a:srgbClr val="2E7F3A"/>
      </a:hlink>
      <a:folHlink>
        <a:srgbClr val="009A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M_PPTTemplate2022_eg.pptx" id="{816E7A15-BAB6-134D-9AD6-3AC8E68F459F}" vid="{070F280C-03FD-4444-9418-E95908D4FD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37221</TotalTime>
  <Words>2754</Words>
  <Application>Microsoft Macintosh PowerPoint</Application>
  <PresentationFormat>Widescreen</PresentationFormat>
  <Paragraphs>218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Helvetica</vt:lpstr>
      <vt:lpstr>Office Theme</vt:lpstr>
      <vt:lpstr>PowerPoint Presentation</vt:lpstr>
      <vt:lpstr>PowerPoint Presentation</vt:lpstr>
      <vt:lpstr>Why </vt:lpstr>
      <vt:lpstr>Programs </vt:lpstr>
      <vt:lpstr>Portfolios</vt:lpstr>
      <vt:lpstr>Portfolios</vt:lpstr>
      <vt:lpstr>Portfolios</vt:lpstr>
      <vt:lpstr>PowerPoint Presentation</vt:lpstr>
      <vt:lpstr>PowerPoint Presentation</vt:lpstr>
      <vt:lpstr>Due Diligence</vt:lpstr>
      <vt:lpstr>Strategic Process</vt:lpstr>
      <vt:lpstr>Tactical Process</vt:lpstr>
      <vt:lpstr>Wealth Protection Signal</vt:lpstr>
      <vt:lpstr>Recession Probability Tool</vt:lpstr>
      <vt:lpstr>Quarterly Commentary</vt:lpstr>
      <vt:lpstr>Benefits Investing with</vt:lpstr>
      <vt:lpstr>PowerPoint Presentation</vt:lpstr>
      <vt:lpstr>PowerPoint Presentation</vt:lpstr>
      <vt:lpstr>PowerPoint Presentation</vt:lpstr>
      <vt:lpstr>PowerPoint Presentation</vt:lpstr>
      <vt:lpstr>PowerPoint Presentation</vt:lpstr>
    </vt:vector>
  </TitlesOfParts>
  <Manager/>
  <Company>Eudaimonia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Eudaimonia PPT Template</dc:title>
  <dc:subject/>
  <dc:creator>J. Goodson</dc:creator>
  <cp:keywords/>
  <dc:description/>
  <cp:lastModifiedBy>david gales</cp:lastModifiedBy>
  <cp:revision>177</cp:revision>
  <cp:lastPrinted>2024-04-24T12:12:50Z</cp:lastPrinted>
  <dcterms:created xsi:type="dcterms:W3CDTF">2017-06-08T09:33:15Z</dcterms:created>
  <dcterms:modified xsi:type="dcterms:W3CDTF">2025-04-17T14:50:08Z</dcterms:modified>
  <cp:category/>
</cp:coreProperties>
</file>