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(0:00). Share this slide while you greet everyone on camera. CHAT HOST: post Message 1 (welcome, guide link, handout). Say: "Open the link. You'll use it the whole class." Leave the QR up for phone users.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HOOK (about 0:01). Pause before you speak. Then tell a 60-second true story: a moment you had about 30 seconds with someone who could say yes (a programmer, a sponsor, a booker). What you said, and what happened. End with: "Today, you'll leave with those 30 seconds ready." [CLICK] after the story to reveal "What will you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INSTRUCTOR (about 0:02). Keep it to 30 seconds and model the method: who you serve, what you've built, and why it matters to them today. Mention that this method comes from your consulting work at i360. Don't read the numbers; let them sit on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PRAYER (about 0:03). Pray slowly.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ALOUD. Read it slowly, then pause for two seconds. Tie it to today: God asked for a plain message that a runner can carry. That's what a pitch is. Today we write yours plainly.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(about 0:04). Walk the four steps quickly so they know where the class is going. Q&amp;A is the last 30 minutes, and questions can go in the chat anytime.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ALOUD. Read it slowly, then pause for two seconds. Then: "And that's why we have 30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CLICKS: (1) "We honor the testimony..." (2) Tip 1. THE 30-SECOND RULE. Read it slowly and warmly. Honor the testimony: it belongs ON the program. The pitch is what GETS you on the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ALOUD. Read it slowly, then pause for two seconds. Then: "In a pitch, the stakeholder is the hero. Your job is to show her what she gets."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CLICKS: (1) the stakeholder card (2) Tip 2. STEP 1 (about 0:08). A viewer watches. Before you click, ask the room to type in chat: what can a stakeholder GIVE you? Then click and compare their answers to the list. Who is the buyer, not the viewer?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CLICKS: (1) John 4:39 (2) the card. FIND YOUR ONE (about 90 seconds). Scripture: John 4:26 and John 4:39. Tell it in your own words: He didn't start with the whole town. He told the right one, and she carried the message to many. Say: "You're not looking for everyone. You're looking for your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CLICKS: (1) the narrow line (2) why a niche wins (3) Tip 3. Say: "Start narrow. You can widen the door once you're in the room." FIND YOUR ONE. A niche gives a stakeholder somewhere to put you. Read the wide line, then the narrow one. If someone doesn't know her niche: "Who has already said yes to your work?" or "I serve the woman I used to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ALOUD. Read it slowly, then pause for two seconds. Then: "So we're going to build it in five short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CLICKS: one click per letter, D-O-O-R-S, then Tip 4. Before each click, ask the room to guess the next word. STEP 2: THE FRAME. Say: "Five letters. Five lines. That's the whole pitch." Then, with a smile: "Then stop talking." Say the letters with the room: D-O-O-R-S. Each line has one job. "Your first draft will sound like the weak one. Everyone's does." Just starting out? Ask for a first door. Seasoned? Ask for placement.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CLICKS: (1) Obstacle, Request, Solution (2) Tip 5. SERVE FIRST. GROW BOLDLY. A strong pitch solves her problem and grows your work. Growth is how you serve more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CLICKS: (1) strong Request (2) strong Solution (3) Tip 6 (4) Tip 7. Before each click, read the weak line and ask: "Could she say yes or no to that?" WEAK TO STRONG. Lines 4 and 5 are where most pitches fall apart. If she can't say yes or no to it, it isn't an ask yet. Line 5 is about 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HEAR IT. Read it aloud at speaking pace (about 160 words a minute), or switch to the guide and press Read along. 1 CLICK: reveals the answer. Then ask the room to type in chat: what was the ask? When the answers come in, click. Answer: A guest swap in October. Read Example A (Boardroom to Altar) instead if you'd rather model your own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CLICK: reveals the excellent pitch. Read the poor one aloud first and ask: "Would you book her?" Then click. STEP 4: POOR VS. EXCELLENT. Same woman, same project, about the same length. One gets a polite "thank you." The other gets a date. Why the poor one fails: Opens with her name and calling. Who is it for? "So many women" is no one in particular. Credits instead of a reason. Why this episode, now? "Partner somehow" gives her nothing to say yes to. Every sentence is about Denise, not the booker.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5: BUILD IT (0:25–0:37). Stop sharing slides and share the guide's Build section for 60 seconds: show the sample, click Start blank. CHAT HOST: post Message 2 (build link and steps). Start a 12-minute timer. Say: "This is your space. There's no wrong first draft."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the 12 minutes of writing so each woman finds tips for her kind of work. The full list, including AI projects, is in the guide and the Pitch Builder.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CLICKS, one row at a time: (1) hosts and speakers (2) authors, publishers, and filmmakers (3) creators and new voices (4) "Door 1 gets you in. Door 2 grows your work." Before each click, ask: "Who here does this kind of work? Type it in the chat." Say: "Door 1 is the one who can say yes this month. Door 2 is the one who can take you further once you have a yes." Leave it up while they rewrite for door 2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CLICKS: (1) Door 2, the sponsor version (2) the closing line. STEP 6 (0:38–0:42). Keep lines 1–3. Rewrite only the Request and Solution for a second stakeholder. In the guide, scroll to New door so they can try it. Go back to slide 21 if they need door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IT (0:42–0:55). CHAT HOST: post Message 3 (volunteer call). Say: "Today you're not practicing. Tell me who you're pitching, a programmer, a booker, a publisher, a sponsor, a playlist curator, and I'll play her." Stay in character for her 30 seconds, then step out to coach. ROOM HOST: spotlight each volunteer and time 30 seconds. About 4 minutes each. Choose one emerging voice, one seasoned woman, and one creator, filmmaker, or musician if you can. Announce the prize: a 30-minute pitch session with Karon, plus a chance to be featured on Boardroom to Altar or IBTV (featuring only if her project is a fit). Pick the clearest ask, not the most polished voice. If someone is shaking: "You're not selling your soul. You're making it easy for a busy sister to help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while you coach. Celebrate first, then one cut.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(about 0:55). All seven tips together. Say: "Screenshot this. These seven tips are your whole class on one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ALOUD. Read it slowly, then pause for two seconds. Then: "Your right time may be this week. Here's how to be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CLICKS, one step of the week at a time; the closing line comes with the third. SEND PLAN (0:55). Say: "By day 2, say it out loud to one sister." One project. One 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COMMISSIONING (0:57–1:00). CHAT HOST: post Message 4 (type your line 1). Read a few names and lines aloud. Read Psalm 81:10, then pray. Say: "Remember the woman at the well. She told one town, and it changed everything."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Q&amp;A (1:00–1:28). CHAT HOST: post Message 5 (Q&amp;A open). ROOM HOST: read questions from the chat, oldest first. If it's quiet, start with "I'm not salesy" or "They said not now." Give Karon a 2-minute warning at 1:26. Expect tender questions: behind "I'm not salesy" is often "I'm afraid to be told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(1:28–1:30). CHAT HOST: post Message 6 (keep growing links and send plan). Thank everyone. Point them to the podcast on Podbean and to IBTV for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slideLayout" Target="../slideLayouts/slideLayout1.xml"/><Relationship Id="rId5"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1422"/>
        </a:solidFill>
      </p:bgPr>
    </p:bg>
    <p:spTree>
      <p:nvGrpSpPr>
        <p:cNvPr id="1" name=""/>
        <p:cNvGrpSpPr/>
        <p:nvPr/>
      </p:nvGrpSpPr>
      <p:grpSpPr>
        <a:xfrm>
          <a:off x="0" y="0"/>
          <a:ext cx="0" cy="0"/>
          <a:chOff x="0" y="0"/>
          <a:chExt cx="0" cy="0"/>
        </a:xfrm>
      </p:grpSpPr>
      <p:pic>
        <p:nvPicPr>
          <p:cNvPr id="2" name="Image 0" descr="bta_logo.png">    </p:cNvPr>
          <p:cNvPicPr>
            <a:picLocks noChangeAspect="1"/>
          </p:cNvPicPr>
          <p:nvPr/>
        </p:nvPicPr>
        <p:blipFill>
          <a:blip r:embed="rId1"/>
          <a:stretch>
            <a:fillRect/>
          </a:stretch>
        </p:blipFill>
        <p:spPr>
          <a:xfrm>
            <a:off x="548640" y="411480"/>
            <a:ext cx="1600200" cy="1161288"/>
          </a:xfrm>
          <a:prstGeom prst="rect">
            <a:avLst/>
          </a:prstGeom>
        </p:spPr>
      </p:pic>
      <p:sp>
        <p:nvSpPr>
          <p:cNvPr id="3" name="Shape 0"/>
          <p:cNvSpPr/>
          <p:nvPr/>
        </p:nvSpPr>
        <p:spPr>
          <a:xfrm>
            <a:off x="2377440" y="548640"/>
            <a:ext cx="2103120" cy="868680"/>
          </a:xfrm>
          <a:prstGeom prst="roundRect">
            <a:avLst>
              <a:gd name="adj" fmla="val 10526"/>
            </a:avLst>
          </a:prstGeom>
          <a:solidFill>
            <a:srgbClr val="FFFFFF"/>
          </a:solidFill>
          <a:ln w="12700">
            <a:solidFill>
              <a:srgbClr val="FFFFFF"/>
            </a:solidFill>
            <a:prstDash val="solid"/>
          </a:ln>
        </p:spPr>
      </p:sp>
      <p:sp>
        <p:nvSpPr>
          <p:cNvPr id="4" name="Text 1"/>
          <p:cNvSpPr txBox="1"/>
          <p:nvPr/>
        </p:nvSpPr>
        <p:spPr>
          <a:xfrm>
            <a:off x="2377440" y="576072"/>
            <a:ext cx="2103120" cy="182880"/>
          </a:xfrm>
          <a:prstGeom prst="rect">
            <a:avLst/>
          </a:prstGeom>
          <a:noFill/>
          <a:ln/>
        </p:spPr>
        <p:txBody>
          <a:bodyPr wrap="square" lIns="0" tIns="0" rIns="0" bIns="0" rtlCol="0" anchor="t"/>
          <a:lstStyle/>
          <a:p>
            <a:pPr algn="ctr" indent="0" marL="0">
              <a:buNone/>
            </a:pPr>
            <a:r>
              <a:rPr lang="en-US" sz="700" b="1" spc="200" kern="0" dirty="0">
                <a:solidFill>
                  <a:srgbClr val="5E6780"/>
                </a:solidFill>
                <a:latin typeface="Calibri" pitchFamily="34" charset="0"/>
                <a:ea typeface="Calibri" pitchFamily="34" charset="-122"/>
                <a:cs typeface="Calibri" pitchFamily="34" charset="-120"/>
              </a:rPr>
              <a:t>SHARED WITH</a:t>
            </a:r>
            <a:endParaRPr lang="en-US" sz="700" dirty="0"/>
          </a:p>
        </p:txBody>
      </p:sp>
      <p:pic>
        <p:nvPicPr>
          <p:cNvPr id="5" name="Image 1" descr="cwima_logo.png">    </p:cNvPr>
          <p:cNvPicPr>
            <a:picLocks noChangeAspect="1"/>
          </p:cNvPicPr>
          <p:nvPr/>
        </p:nvPicPr>
        <p:blipFill>
          <a:blip r:embed="rId2"/>
          <a:stretch>
            <a:fillRect/>
          </a:stretch>
        </p:blipFill>
        <p:spPr>
          <a:xfrm>
            <a:off x="2514600" y="786384"/>
            <a:ext cx="1828800" cy="576072"/>
          </a:xfrm>
          <a:prstGeom prst="rect">
            <a:avLst/>
          </a:prstGeom>
        </p:spPr>
      </p:pic>
      <p:sp>
        <p:nvSpPr>
          <p:cNvPr id="6" name="Text 2"/>
          <p:cNvSpPr txBox="1"/>
          <p:nvPr/>
        </p:nvSpPr>
        <p:spPr>
          <a:xfrm>
            <a:off x="548640" y="1828800"/>
            <a:ext cx="7498080" cy="274320"/>
          </a:xfrm>
          <a:prstGeom prst="rect">
            <a:avLst/>
          </a:prstGeom>
          <a:noFill/>
          <a:ln/>
        </p:spPr>
        <p:txBody>
          <a:bodyPr wrap="square" lIns="0" tIns="0" rIns="0" bIns="0" rtlCol="0" anchor="t"/>
          <a:lstStyle/>
          <a:p>
            <a:pPr indent="0" marL="0">
              <a:buNone/>
            </a:pPr>
            <a:r>
              <a:rPr lang="en-US" sz="1100" b="1" spc="200" kern="0" dirty="0">
                <a:solidFill>
                  <a:srgbClr val="D9AE58"/>
                </a:solidFill>
                <a:latin typeface="Calibri" pitchFamily="34" charset="0"/>
                <a:ea typeface="Calibri" pitchFamily="34" charset="-122"/>
                <a:cs typeface="Calibri" pitchFamily="34" charset="-120"/>
              </a:rPr>
              <a:t>CWIMA MEDIA MASTERY ACADEMY · BOARDROOM TO ALTAR PITCH TOOLKIT</a:t>
            </a:r>
            <a:endParaRPr lang="en-US" sz="1100" dirty="0"/>
          </a:p>
        </p:txBody>
      </p:sp>
      <p:sp>
        <p:nvSpPr>
          <p:cNvPr id="7" name="Text 3"/>
          <p:cNvSpPr txBox="1"/>
          <p:nvPr/>
        </p:nvSpPr>
        <p:spPr>
          <a:xfrm>
            <a:off x="548640" y="2148840"/>
            <a:ext cx="7680960" cy="1005840"/>
          </a:xfrm>
          <a:prstGeom prst="rect">
            <a:avLst/>
          </a:prstGeom>
          <a:noFill/>
          <a:ln/>
        </p:spPr>
        <p:txBody>
          <a:bodyPr wrap="square" lIns="0" tIns="0" rIns="0" bIns="0" rtlCol="0" anchor="t"/>
          <a:lstStyle/>
          <a:p>
            <a:pPr indent="0" marL="0">
              <a:buNone/>
            </a:pPr>
            <a:r>
              <a:rPr lang="en-US" sz="5600" b="1" dirty="0">
                <a:solidFill>
                  <a:srgbClr val="FFFFFF"/>
                </a:solidFill>
                <a:latin typeface="Calibri" pitchFamily="34" charset="0"/>
                <a:ea typeface="Calibri" pitchFamily="34" charset="-122"/>
                <a:cs typeface="Calibri" pitchFamily="34" charset="-120"/>
              </a:rPr>
              <a:t>Say It in </a:t>
            </a:r>
            <a:pPr indent="0" marL="0">
              <a:buNone/>
            </a:pPr>
            <a:r>
              <a:rPr lang="en-US" sz="5600" b="1" dirty="0">
                <a:solidFill>
                  <a:srgbClr val="D9AE58"/>
                </a:solidFill>
                <a:latin typeface="Calibri" pitchFamily="34" charset="0"/>
                <a:ea typeface="Calibri" pitchFamily="34" charset="-122"/>
                <a:cs typeface="Calibri" pitchFamily="34" charset="-120"/>
              </a:rPr>
              <a:t>30</a:t>
            </a:r>
            <a:pPr indent="0" marL="0">
              <a:buNone/>
            </a:pPr>
            <a:r>
              <a:rPr lang="en-US" sz="5600" b="1" dirty="0">
                <a:solidFill>
                  <a:srgbClr val="FFFFFF"/>
                </a:solidFill>
                <a:latin typeface="Calibri" pitchFamily="34" charset="0"/>
                <a:ea typeface="Calibri" pitchFamily="34" charset="-122"/>
                <a:cs typeface="Calibri" pitchFamily="34" charset="-120"/>
              </a:rPr>
              <a:t> Seconds</a:t>
            </a:r>
            <a:endParaRPr lang="en-US" sz="5600" dirty="0"/>
          </a:p>
        </p:txBody>
      </p:sp>
      <p:sp>
        <p:nvSpPr>
          <p:cNvPr id="8" name="Text 4"/>
          <p:cNvSpPr txBox="1"/>
          <p:nvPr/>
        </p:nvSpPr>
        <p:spPr>
          <a:xfrm>
            <a:off x="548640" y="3200400"/>
            <a:ext cx="7498080" cy="457200"/>
          </a:xfrm>
          <a:prstGeom prst="rect">
            <a:avLst/>
          </a:prstGeom>
          <a:noFill/>
          <a:ln/>
        </p:spPr>
        <p:txBody>
          <a:bodyPr wrap="square" lIns="0" tIns="0" rIns="0" bIns="0" rtlCol="0" anchor="t"/>
          <a:lstStyle/>
          <a:p>
            <a:pPr indent="0" marL="0">
              <a:buNone/>
            </a:pPr>
            <a:r>
              <a:rPr lang="en-US" sz="2400" dirty="0">
                <a:solidFill>
                  <a:srgbClr val="FFFFFF"/>
                </a:solidFill>
                <a:latin typeface="Calibri" pitchFamily="34" charset="0"/>
                <a:ea typeface="Calibri" pitchFamily="34" charset="-122"/>
                <a:cs typeface="Calibri" pitchFamily="34" charset="-120"/>
              </a:rPr>
              <a:t>Craft a Media Pitch That Opens Doors</a:t>
            </a:r>
            <a:endParaRPr lang="en-US" sz="2400" dirty="0"/>
          </a:p>
        </p:txBody>
      </p:sp>
      <p:sp>
        <p:nvSpPr>
          <p:cNvPr id="9" name="Text 5"/>
          <p:cNvSpPr txBox="1"/>
          <p:nvPr/>
        </p:nvSpPr>
        <p:spPr>
          <a:xfrm>
            <a:off x="548640" y="3703320"/>
            <a:ext cx="7498080" cy="365760"/>
          </a:xfrm>
          <a:prstGeom prst="rect">
            <a:avLst/>
          </a:prstGeom>
          <a:noFill/>
          <a:ln/>
        </p:spPr>
        <p:txBody>
          <a:bodyPr wrap="square" lIns="0" tIns="0" rIns="0" bIns="0" rtlCol="0" anchor="t"/>
          <a:lstStyle/>
          <a:p>
            <a:pPr indent="0" marL="0">
              <a:buNone/>
            </a:pPr>
            <a:r>
              <a:rPr lang="en-US" sz="1600" i="1" dirty="0">
                <a:solidFill>
                  <a:srgbClr val="D9AE58"/>
                </a:solidFill>
                <a:latin typeface="Calibri" pitchFamily="34" charset="0"/>
                <a:ea typeface="Calibri" pitchFamily="34" charset="-122"/>
                <a:cs typeface="Calibri" pitchFamily="34" charset="-120"/>
              </a:rPr>
              <a:t>Learn It. Build It. Practice It. Be Ready When the Door Opens.</a:t>
            </a:r>
            <a:endParaRPr lang="en-US" sz="1600" dirty="0"/>
          </a:p>
        </p:txBody>
      </p:sp>
      <p:sp>
        <p:nvSpPr>
          <p:cNvPr id="10" name="Text 6"/>
          <p:cNvSpPr txBox="1"/>
          <p:nvPr/>
        </p:nvSpPr>
        <p:spPr>
          <a:xfrm>
            <a:off x="548640" y="4160520"/>
            <a:ext cx="7680960" cy="777240"/>
          </a:xfrm>
          <a:prstGeom prst="rect">
            <a:avLst/>
          </a:prstGeom>
          <a:noFill/>
          <a:ln/>
        </p:spPr>
        <p:txBody>
          <a:bodyPr wrap="square" lIns="0" tIns="0" rIns="0" bIns="0" rtlCol="0" anchor="t"/>
          <a:lstStyle/>
          <a:p>
            <a:pPr indent="0" marL="0">
              <a:buNone/>
            </a:pPr>
            <a:r>
              <a:rPr lang="en-US" sz="1500" dirty="0">
                <a:solidFill>
                  <a:srgbClr val="C9D0DE"/>
                </a:solidFill>
                <a:latin typeface="Calibri" pitchFamily="34" charset="0"/>
                <a:ea typeface="Calibri" pitchFamily="34" charset="-122"/>
                <a:cs typeface="Calibri" pitchFamily="34" charset="-120"/>
              </a:rPr>
              <a:t>For authors, keynote speakers, subject matter experts, hosts, podcasters, content creators, filmmakers, documentary creators, music artists, and songwriters</a:t>
            </a:r>
            <a:endParaRPr lang="en-US" sz="1500" dirty="0"/>
          </a:p>
        </p:txBody>
      </p:sp>
      <p:sp>
        <p:nvSpPr>
          <p:cNvPr id="11" name="Text 7"/>
          <p:cNvSpPr txBox="1"/>
          <p:nvPr/>
        </p:nvSpPr>
        <p:spPr>
          <a:xfrm>
            <a:off x="548640" y="5029200"/>
            <a:ext cx="7315200" cy="365760"/>
          </a:xfrm>
          <a:prstGeom prst="rect">
            <a:avLst/>
          </a:prstGeom>
          <a:noFill/>
          <a:ln/>
        </p:spPr>
        <p:txBody>
          <a:bodyPr wrap="square" lIns="0" tIns="0" rIns="0" bIns="0" rtlCol="0" anchor="t"/>
          <a:lstStyle/>
          <a:p>
            <a:pPr indent="0" marL="0">
              <a:buNone/>
            </a:pPr>
            <a:r>
              <a:rPr lang="en-US" sz="1700" b="1" dirty="0">
                <a:solidFill>
                  <a:srgbClr val="FFFFFF"/>
                </a:solidFill>
                <a:latin typeface="Calibri" pitchFamily="34" charset="0"/>
                <a:ea typeface="Calibri" pitchFamily="34" charset="-122"/>
                <a:cs typeface="Calibri" pitchFamily="34" charset="-120"/>
              </a:rPr>
              <a:t>Instructor: Karon Smedley</a:t>
            </a:r>
            <a:endParaRPr lang="en-US" sz="1700" dirty="0"/>
          </a:p>
        </p:txBody>
      </p:sp>
      <p:sp>
        <p:nvSpPr>
          <p:cNvPr id="12" name="Text 8"/>
          <p:cNvSpPr txBox="1"/>
          <p:nvPr/>
        </p:nvSpPr>
        <p:spPr>
          <a:xfrm>
            <a:off x="548640" y="5440680"/>
            <a:ext cx="7315200" cy="365760"/>
          </a:xfrm>
          <a:prstGeom prst="rect">
            <a:avLst/>
          </a:prstGeom>
          <a:noFill/>
          <a:ln/>
        </p:spPr>
        <p:txBody>
          <a:bodyPr wrap="square" lIns="0" tIns="0" rIns="0" bIns="0" rtlCol="0" anchor="t"/>
          <a:lstStyle/>
          <a:p>
            <a:pPr indent="0" marL="0">
              <a:buNone/>
            </a:pPr>
            <a:r>
              <a:rPr lang="en-US" sz="1500" i="1" dirty="0">
                <a:solidFill>
                  <a:srgbClr val="D9AE58"/>
                </a:solidFill>
                <a:latin typeface="Calibri" pitchFamily="34" charset="0"/>
                <a:ea typeface="Calibri" pitchFamily="34" charset="-122"/>
                <a:cs typeface="Calibri" pitchFamily="34" charset="-120"/>
              </a:rPr>
              <a:t>Welcome. We will begin in just a moment.</a:t>
            </a:r>
            <a:endParaRPr lang="en-US" sz="1500" dirty="0"/>
          </a:p>
        </p:txBody>
      </p:sp>
      <p:sp>
        <p:nvSpPr>
          <p:cNvPr id="13" name="Shape 9"/>
          <p:cNvSpPr/>
          <p:nvPr/>
        </p:nvSpPr>
        <p:spPr>
          <a:xfrm>
            <a:off x="8503920" y="822960"/>
            <a:ext cx="3154680" cy="5120640"/>
          </a:xfrm>
          <a:prstGeom prst="roundRect">
            <a:avLst>
              <a:gd name="adj" fmla="val 2899"/>
            </a:avLst>
          </a:prstGeom>
          <a:solidFill>
            <a:srgbClr val="FFFFFF"/>
          </a:solidFill>
          <a:ln w="12700">
            <a:solidFill>
              <a:srgbClr val="FFFFFF"/>
            </a:solidFill>
            <a:prstDash val="solid"/>
          </a:ln>
        </p:spPr>
      </p:sp>
      <p:pic>
        <p:nvPicPr>
          <p:cNvPr id="14" name="Image 2" descr="qr.png">    </p:cNvPr>
          <p:cNvPicPr>
            <a:picLocks noChangeAspect="1"/>
          </p:cNvPicPr>
          <p:nvPr/>
        </p:nvPicPr>
        <p:blipFill>
          <a:blip r:embed="rId3"/>
          <a:stretch>
            <a:fillRect/>
          </a:stretch>
        </p:blipFill>
        <p:spPr>
          <a:xfrm>
            <a:off x="8778240" y="1051560"/>
            <a:ext cx="2606040" cy="2606040"/>
          </a:xfrm>
          <a:prstGeom prst="rect">
            <a:avLst/>
          </a:prstGeom>
        </p:spPr>
      </p:pic>
      <p:sp>
        <p:nvSpPr>
          <p:cNvPr id="15" name="Text 10"/>
          <p:cNvSpPr txBox="1"/>
          <p:nvPr/>
        </p:nvSpPr>
        <p:spPr>
          <a:xfrm>
            <a:off x="8503920" y="3794760"/>
            <a:ext cx="3154680" cy="411480"/>
          </a:xfrm>
          <a:prstGeom prst="rect">
            <a:avLst/>
          </a:prstGeom>
          <a:noFill/>
          <a:ln/>
        </p:spPr>
        <p:txBody>
          <a:bodyPr wrap="square" lIns="0" tIns="0" rIns="0" bIns="0" rtlCol="0" anchor="t"/>
          <a:lstStyle/>
          <a:p>
            <a:pPr algn="ctr" indent="0" marL="0">
              <a:buNone/>
            </a:pPr>
            <a:r>
              <a:rPr lang="en-US" sz="2000" b="1" dirty="0">
                <a:solidFill>
                  <a:srgbClr val="0B1A33"/>
                </a:solidFill>
                <a:latin typeface="Calibri" pitchFamily="34" charset="0"/>
                <a:ea typeface="Calibri" pitchFamily="34" charset="-122"/>
                <a:cs typeface="Calibri" pitchFamily="34" charset="-120"/>
              </a:rPr>
              <a:t>Open your guide</a:t>
            </a:r>
            <a:endParaRPr lang="en-US" sz="2000" dirty="0"/>
          </a:p>
        </p:txBody>
      </p:sp>
      <p:sp>
        <p:nvSpPr>
          <p:cNvPr id="16" name="Text 11"/>
          <p:cNvSpPr txBox="1"/>
          <p:nvPr/>
        </p:nvSpPr>
        <p:spPr>
          <a:xfrm>
            <a:off x="8503920" y="4206240"/>
            <a:ext cx="3154680" cy="274320"/>
          </a:xfrm>
          <a:prstGeom prst="rect">
            <a:avLst/>
          </a:prstGeom>
          <a:noFill/>
          <a:ln/>
        </p:spPr>
        <p:txBody>
          <a:bodyPr wrap="square" lIns="0" tIns="0" rIns="0" bIns="0" rtlCol="0" anchor="t"/>
          <a:lstStyle/>
          <a:p>
            <a:pPr algn="ctr" indent="0" marL="0">
              <a:buNone/>
            </a:pPr>
            <a:r>
              <a:rPr lang="en-US" sz="1500" dirty="0">
                <a:solidFill>
                  <a:srgbClr val="2E4A74"/>
                </a:solidFill>
                <a:latin typeface="Calibri" pitchFamily="34" charset="0"/>
                <a:ea typeface="Calibri" pitchFamily="34" charset="-122"/>
                <a:cs typeface="Calibri" pitchFamily="34" charset="-120"/>
              </a:rPr>
              <a:t>Scan, or type:</a:t>
            </a:r>
            <a:endParaRPr lang="en-US" sz="1500" dirty="0"/>
          </a:p>
        </p:txBody>
      </p:sp>
      <p:sp>
        <p:nvSpPr>
          <p:cNvPr id="17" name="Text 12"/>
          <p:cNvSpPr txBox="1"/>
          <p:nvPr/>
        </p:nvSpPr>
        <p:spPr>
          <a:xfrm>
            <a:off x="8503920" y="4526280"/>
            <a:ext cx="3154680" cy="365760"/>
          </a:xfrm>
          <a:prstGeom prst="rect">
            <a:avLst/>
          </a:prstGeom>
          <a:noFill/>
          <a:ln/>
        </p:spPr>
        <p:txBody>
          <a:bodyPr wrap="square" lIns="0" tIns="0" rIns="0" bIns="0" rtlCol="0" anchor="t"/>
          <a:lstStyle/>
          <a:p>
            <a:pPr algn="ctr" indent="0" marL="0">
              <a:buNone/>
            </a:pPr>
            <a:r>
              <a:rPr lang="en-US" sz="1600" b="1" dirty="0">
                <a:solidFill>
                  <a:srgbClr val="0B1A33"/>
                </a:solidFill>
                <a:latin typeface="Calibri" pitchFamily="34" charset="0"/>
                <a:ea typeface="Calibri" pitchFamily="34" charset="-122"/>
                <a:cs typeface="Calibri" pitchFamily="34" charset="-120"/>
              </a:rPr>
              <a:t>sayyourpitchin30.netlify.app</a:t>
            </a:r>
            <a:endParaRPr lang="en-US" sz="1600" dirty="0"/>
          </a:p>
        </p:txBody>
      </p:sp>
      <p:sp>
        <p:nvSpPr>
          <p:cNvPr id="18" name="Text 13"/>
          <p:cNvSpPr txBox="1"/>
          <p:nvPr/>
        </p:nvSpPr>
        <p:spPr>
          <a:xfrm>
            <a:off x="8503920" y="5029200"/>
            <a:ext cx="3154680" cy="320040"/>
          </a:xfrm>
          <a:prstGeom prst="rect">
            <a:avLst/>
          </a:prstGeom>
          <a:noFill/>
          <a:ln/>
        </p:spPr>
        <p:txBody>
          <a:bodyPr wrap="square" lIns="0" tIns="0" rIns="0" bIns="0" rtlCol="0" anchor="t"/>
          <a:lstStyle/>
          <a:p>
            <a:pPr algn="ctr" indent="0" marL="0">
              <a:buNone/>
            </a:pPr>
            <a:r>
              <a:rPr lang="en-US" sz="1400" dirty="0">
                <a:solidFill>
                  <a:srgbClr val="2E4A74"/>
                </a:solidFill>
                <a:latin typeface="Calibri" pitchFamily="34" charset="0"/>
                <a:ea typeface="Calibri" pitchFamily="34" charset="-122"/>
                <a:cs typeface="Calibri" pitchFamily="34" charset="-120"/>
              </a:rPr>
              <a:t>The link is in the chat, too.</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2011680"/>
            <a:ext cx="11064240" cy="822960"/>
          </a:xfrm>
          <a:prstGeom prst="rect">
            <a:avLst/>
          </a:prstGeom>
          <a:noFill/>
          <a:ln/>
        </p:spPr>
        <p:txBody>
          <a:bodyPr wrap="square" lIns="0" tIns="0" rIns="0" bIns="0" rtlCol="0" anchor="t"/>
          <a:lstStyle/>
          <a:p>
            <a:pPr algn="ctr" indent="0" marL="0">
              <a:buNone/>
            </a:pPr>
            <a:r>
              <a:rPr lang="en-US" sz="4400" dirty="0">
                <a:solidFill>
                  <a:srgbClr val="FFFFFF"/>
                </a:solidFill>
                <a:latin typeface="Calibri" pitchFamily="34" charset="0"/>
                <a:ea typeface="Calibri" pitchFamily="34" charset="-122"/>
                <a:cs typeface="Calibri" pitchFamily="34" charset="-120"/>
              </a:rPr>
              <a:t>You have 30 seconds</a:t>
            </a:r>
            <a:endParaRPr lang="en-US" sz="4400" dirty="0"/>
          </a:p>
        </p:txBody>
      </p:sp>
      <p:sp>
        <p:nvSpPr>
          <p:cNvPr id="3" name="Text 1"/>
          <p:cNvSpPr txBox="1"/>
          <p:nvPr/>
        </p:nvSpPr>
        <p:spPr>
          <a:xfrm>
            <a:off x="548640" y="2834640"/>
            <a:ext cx="11064240" cy="548640"/>
          </a:xfrm>
          <a:prstGeom prst="rect">
            <a:avLst/>
          </a:prstGeom>
          <a:noFill/>
          <a:ln/>
        </p:spPr>
        <p:txBody>
          <a:bodyPr wrap="square" lIns="0" tIns="0" rIns="0" bIns="0" rtlCol="0" anchor="t"/>
          <a:lstStyle/>
          <a:p>
            <a:pPr algn="ctr" indent="0" marL="0">
              <a:buNone/>
            </a:pPr>
            <a:r>
              <a:rPr lang="en-US" sz="2400" dirty="0">
                <a:solidFill>
                  <a:srgbClr val="C9D0DE"/>
                </a:solidFill>
                <a:latin typeface="Calibri" pitchFamily="34" charset="0"/>
                <a:ea typeface="Calibri" pitchFamily="34" charset="-122"/>
                <a:cs typeface="Calibri" pitchFamily="34" charset="-120"/>
              </a:rPr>
              <a:t>with the person who can say yes.</a:t>
            </a:r>
            <a:endParaRPr lang="en-US" sz="2400" dirty="0"/>
          </a:p>
        </p:txBody>
      </p:sp>
      <p:sp>
        <p:nvSpPr>
          <p:cNvPr id="4" name="Reveal 1.1"/>
          <p:cNvSpPr txBox="1"/>
          <p:nvPr/>
        </p:nvSpPr>
        <p:spPr>
          <a:xfrm>
            <a:off x="548640" y="3611880"/>
            <a:ext cx="11064240" cy="822960"/>
          </a:xfrm>
          <a:prstGeom prst="rect">
            <a:avLst/>
          </a:prstGeom>
          <a:noFill/>
          <a:ln/>
        </p:spPr>
        <p:txBody>
          <a:bodyPr wrap="square" lIns="0" tIns="0" rIns="0" bIns="0" rtlCol="0" anchor="t"/>
          <a:lstStyle/>
          <a:p>
            <a:pPr algn="ctr" indent="0" marL="0">
              <a:buNone/>
            </a:pPr>
            <a:r>
              <a:rPr lang="en-US" sz="4000" i="1" dirty="0">
                <a:solidFill>
                  <a:srgbClr val="D9AE58"/>
                </a:solidFill>
                <a:latin typeface="Calibri" pitchFamily="34" charset="0"/>
                <a:ea typeface="Calibri" pitchFamily="34" charset="-122"/>
                <a:cs typeface="Calibri" pitchFamily="34" charset="-120"/>
              </a:rPr>
              <a:t>What will you say?</a:t>
            </a:r>
            <a:endParaRPr lang="en-US" sz="4000" dirty="0"/>
          </a:p>
        </p:txBody>
      </p:sp>
      <p:sp>
        <p:nvSpPr>
          <p:cNvPr id="5" name="Text 3"/>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E1422"/>
        </a:solidFill>
      </p:bgPr>
    </p:bg>
    <p:spTree>
      <p:nvGrpSpPr>
        <p:cNvPr id="1" name=""/>
        <p:cNvGrpSpPr/>
        <p:nvPr/>
      </p:nvGrpSpPr>
      <p:grpSpPr>
        <a:xfrm>
          <a:off x="0" y="0"/>
          <a:ext cx="0" cy="0"/>
          <a:chOff x="0" y="0"/>
          <a:chExt cx="0" cy="0"/>
        </a:xfrm>
      </p:grpSpPr>
      <p:pic>
        <p:nvPicPr>
          <p:cNvPr id="2" name="Image 0" descr="karon_photo.jpg">    </p:cNvPr>
          <p:cNvPicPr>
            <a:picLocks noChangeAspect="1"/>
          </p:cNvPicPr>
          <p:nvPr/>
        </p:nvPicPr>
        <p:blipFill>
          <a:blip r:embed="rId1"/>
          <a:stretch>
            <a:fillRect/>
          </a:stretch>
        </p:blipFill>
        <p:spPr>
          <a:xfrm>
            <a:off x="548640" y="548640"/>
            <a:ext cx="4206240" cy="5047488"/>
          </a:xfrm>
          <a:prstGeom prst="rect">
            <a:avLst/>
          </a:prstGeom>
        </p:spPr>
      </p:pic>
      <p:sp>
        <p:nvSpPr>
          <p:cNvPr id="3" name="Text 0"/>
          <p:cNvSpPr txBox="1"/>
          <p:nvPr/>
        </p:nvSpPr>
        <p:spPr>
          <a:xfrm>
            <a:off x="5120640" y="640080"/>
            <a:ext cx="6400800" cy="274320"/>
          </a:xfrm>
          <a:prstGeom prst="rect">
            <a:avLst/>
          </a:prstGeom>
          <a:noFill/>
          <a:ln/>
        </p:spPr>
        <p:txBody>
          <a:bodyPr wrap="square" lIns="0" tIns="0" rIns="0" bIns="0" rtlCol="0" anchor="t"/>
          <a:lstStyle/>
          <a:p>
            <a:pPr indent="0" marL="0">
              <a:buNone/>
            </a:pPr>
            <a:r>
              <a:rPr lang="en-US" sz="1100" b="1" spc="300" kern="0" dirty="0">
                <a:solidFill>
                  <a:srgbClr val="D9AE58"/>
                </a:solidFill>
                <a:latin typeface="Calibri" pitchFamily="34" charset="0"/>
                <a:ea typeface="Calibri" pitchFamily="34" charset="-122"/>
                <a:cs typeface="Calibri" pitchFamily="34" charset="-120"/>
              </a:rPr>
              <a:t>YOUR INSTRUCTOR</a:t>
            </a:r>
            <a:endParaRPr lang="en-US" sz="1100" dirty="0"/>
          </a:p>
        </p:txBody>
      </p:sp>
      <p:sp>
        <p:nvSpPr>
          <p:cNvPr id="4" name="Text 1"/>
          <p:cNvSpPr txBox="1"/>
          <p:nvPr/>
        </p:nvSpPr>
        <p:spPr>
          <a:xfrm>
            <a:off x="5120640" y="960120"/>
            <a:ext cx="6400800" cy="731520"/>
          </a:xfrm>
          <a:prstGeom prst="rect">
            <a:avLst/>
          </a:prstGeom>
          <a:noFill/>
          <a:ln/>
        </p:spPr>
        <p:txBody>
          <a:bodyPr wrap="square" lIns="0" tIns="0" rIns="0" bIns="0" rtlCol="0" anchor="t"/>
          <a:lstStyle/>
          <a:p>
            <a:pPr indent="0" marL="0">
              <a:buNone/>
            </a:pPr>
            <a:r>
              <a:rPr lang="en-US" sz="3800" dirty="0">
                <a:solidFill>
                  <a:srgbClr val="FFFFFF"/>
                </a:solidFill>
                <a:latin typeface="Calibri" pitchFamily="34" charset="0"/>
                <a:ea typeface="Calibri" pitchFamily="34" charset="-122"/>
                <a:cs typeface="Calibri" pitchFamily="34" charset="-120"/>
              </a:rPr>
              <a:t>Karon Smedley</a:t>
            </a:r>
            <a:endParaRPr lang="en-US" sz="3800" dirty="0"/>
          </a:p>
        </p:txBody>
      </p:sp>
      <p:sp>
        <p:nvSpPr>
          <p:cNvPr id="5" name="Text 2"/>
          <p:cNvSpPr txBox="1"/>
          <p:nvPr/>
        </p:nvSpPr>
        <p:spPr>
          <a:xfrm>
            <a:off x="5120640" y="1645920"/>
            <a:ext cx="6492240" cy="640080"/>
          </a:xfrm>
          <a:prstGeom prst="rect">
            <a:avLst/>
          </a:prstGeom>
          <a:noFill/>
          <a:ln/>
        </p:spPr>
        <p:txBody>
          <a:bodyPr wrap="square" lIns="0" tIns="0" rIns="0" bIns="0" rtlCol="0" anchor="t"/>
          <a:lstStyle/>
          <a:p>
            <a:pPr indent="0" marL="0">
              <a:buNone/>
            </a:pPr>
            <a:r>
              <a:rPr lang="en-US" sz="1500" dirty="0">
                <a:solidFill>
                  <a:srgbClr val="C9D0DE"/>
                </a:solidFill>
                <a:latin typeface="Calibri" pitchFamily="34" charset="0"/>
                <a:ea typeface="Calibri" pitchFamily="34" charset="-122"/>
                <a:cs typeface="Calibri" pitchFamily="34" charset="-120"/>
              </a:rPr>
              <a:t>Former Global Executive | Media Founder, Executive Producer &amp; Content Creator | Kingdom Influencer</a:t>
            </a:r>
            <a:endParaRPr lang="en-US" sz="1500" dirty="0"/>
          </a:p>
        </p:txBody>
      </p:sp>
      <p:sp>
        <p:nvSpPr>
          <p:cNvPr id="6" name="Shape 3"/>
          <p:cNvSpPr/>
          <p:nvPr/>
        </p:nvSpPr>
        <p:spPr>
          <a:xfrm>
            <a:off x="5120640" y="2331720"/>
            <a:ext cx="3108960" cy="1463040"/>
          </a:xfrm>
          <a:prstGeom prst="roundRect">
            <a:avLst>
              <a:gd name="adj" fmla="val 6250"/>
            </a:avLst>
          </a:prstGeom>
          <a:solidFill>
            <a:srgbClr val="D9EFFF"/>
          </a:solidFill>
          <a:ln w="12700">
            <a:solidFill>
              <a:srgbClr val="D9EFFF"/>
            </a:solidFill>
            <a:prstDash val="solid"/>
          </a:ln>
        </p:spPr>
      </p:sp>
      <p:sp>
        <p:nvSpPr>
          <p:cNvPr id="7" name="Text 4"/>
          <p:cNvSpPr txBox="1"/>
          <p:nvPr/>
        </p:nvSpPr>
        <p:spPr>
          <a:xfrm>
            <a:off x="5349240" y="2468880"/>
            <a:ext cx="2743200" cy="548640"/>
          </a:xfrm>
          <a:prstGeom prst="rect">
            <a:avLst/>
          </a:prstGeom>
          <a:noFill/>
          <a:ln/>
        </p:spPr>
        <p:txBody>
          <a:bodyPr wrap="square" lIns="0" tIns="0" rIns="0" bIns="0" rtlCol="0" anchor="t"/>
          <a:lstStyle/>
          <a:p>
            <a:pPr indent="0" marL="0">
              <a:buNone/>
            </a:pPr>
            <a:r>
              <a:rPr lang="en-US" sz="3000" b="1" dirty="0">
                <a:solidFill>
                  <a:srgbClr val="0B1A33"/>
                </a:solidFill>
                <a:latin typeface="Calibri" pitchFamily="34" charset="0"/>
                <a:ea typeface="Calibri" pitchFamily="34" charset="-122"/>
                <a:cs typeface="Calibri" pitchFamily="34" charset="-120"/>
              </a:rPr>
              <a:t>30</a:t>
            </a:r>
            <a:endParaRPr lang="en-US" sz="3000" dirty="0"/>
          </a:p>
        </p:txBody>
      </p:sp>
      <p:sp>
        <p:nvSpPr>
          <p:cNvPr id="8" name="Text 5"/>
          <p:cNvSpPr txBox="1"/>
          <p:nvPr/>
        </p:nvSpPr>
        <p:spPr>
          <a:xfrm>
            <a:off x="5349240" y="3017520"/>
            <a:ext cx="2697480" cy="73152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years leading in the boardroom, including a $14B global company</a:t>
            </a:r>
            <a:endParaRPr lang="en-US" sz="1500" dirty="0"/>
          </a:p>
        </p:txBody>
      </p:sp>
      <p:sp>
        <p:nvSpPr>
          <p:cNvPr id="9" name="Shape 6"/>
          <p:cNvSpPr/>
          <p:nvPr/>
        </p:nvSpPr>
        <p:spPr>
          <a:xfrm>
            <a:off x="8412480" y="2331720"/>
            <a:ext cx="3108960" cy="1463040"/>
          </a:xfrm>
          <a:prstGeom prst="roundRect">
            <a:avLst>
              <a:gd name="adj" fmla="val 6250"/>
            </a:avLst>
          </a:prstGeom>
          <a:solidFill>
            <a:srgbClr val="D9EFFF"/>
          </a:solidFill>
          <a:ln w="12700">
            <a:solidFill>
              <a:srgbClr val="D9EFFF"/>
            </a:solidFill>
            <a:prstDash val="solid"/>
          </a:ln>
        </p:spPr>
      </p:sp>
      <p:sp>
        <p:nvSpPr>
          <p:cNvPr id="10" name="Text 7"/>
          <p:cNvSpPr txBox="1"/>
          <p:nvPr/>
        </p:nvSpPr>
        <p:spPr>
          <a:xfrm>
            <a:off x="8641080" y="2468880"/>
            <a:ext cx="2743200" cy="548640"/>
          </a:xfrm>
          <a:prstGeom prst="rect">
            <a:avLst/>
          </a:prstGeom>
          <a:noFill/>
          <a:ln/>
        </p:spPr>
        <p:txBody>
          <a:bodyPr wrap="square" lIns="0" tIns="0" rIns="0" bIns="0" rtlCol="0" anchor="t"/>
          <a:lstStyle/>
          <a:p>
            <a:pPr indent="0" marL="0">
              <a:buNone/>
            </a:pPr>
            <a:r>
              <a:rPr lang="en-US" sz="3000" b="1" dirty="0">
                <a:solidFill>
                  <a:srgbClr val="0B1A33"/>
                </a:solidFill>
                <a:latin typeface="Calibri" pitchFamily="34" charset="0"/>
                <a:ea typeface="Calibri" pitchFamily="34" charset="-122"/>
                <a:cs typeface="Calibri" pitchFamily="34" charset="-120"/>
              </a:rPr>
              <a:t>200+</a:t>
            </a:r>
            <a:endParaRPr lang="en-US" sz="3000" dirty="0"/>
          </a:p>
        </p:txBody>
      </p:sp>
      <p:sp>
        <p:nvSpPr>
          <p:cNvPr id="11" name="Text 8"/>
          <p:cNvSpPr txBox="1"/>
          <p:nvPr/>
        </p:nvSpPr>
        <p:spPr>
          <a:xfrm>
            <a:off x="8641080" y="3017520"/>
            <a:ext cx="2697480" cy="73152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broadcast programs produced and filmed</a:t>
            </a:r>
            <a:endParaRPr lang="en-US" sz="1500" dirty="0"/>
          </a:p>
        </p:txBody>
      </p:sp>
      <p:sp>
        <p:nvSpPr>
          <p:cNvPr id="12" name="Shape 9"/>
          <p:cNvSpPr/>
          <p:nvPr/>
        </p:nvSpPr>
        <p:spPr>
          <a:xfrm>
            <a:off x="5120640" y="4023360"/>
            <a:ext cx="3108960" cy="1554480"/>
          </a:xfrm>
          <a:prstGeom prst="roundRect">
            <a:avLst>
              <a:gd name="adj" fmla="val 5882"/>
            </a:avLst>
          </a:prstGeom>
          <a:solidFill>
            <a:srgbClr val="D9EFFF"/>
          </a:solidFill>
          <a:ln w="12700">
            <a:solidFill>
              <a:srgbClr val="D9EFFF"/>
            </a:solidFill>
            <a:prstDash val="solid"/>
          </a:ln>
        </p:spPr>
      </p:sp>
      <p:pic>
        <p:nvPicPr>
          <p:cNvPr id="13" name="Image 1" descr="ibtv_logo.png">    </p:cNvPr>
          <p:cNvPicPr>
            <a:picLocks noChangeAspect="1"/>
          </p:cNvPicPr>
          <p:nvPr/>
        </p:nvPicPr>
        <p:blipFill>
          <a:blip r:embed="rId2"/>
          <a:stretch>
            <a:fillRect/>
          </a:stretch>
        </p:blipFill>
        <p:spPr>
          <a:xfrm>
            <a:off x="5349240" y="4160520"/>
            <a:ext cx="685800" cy="594360"/>
          </a:xfrm>
          <a:prstGeom prst="rect">
            <a:avLst/>
          </a:prstGeom>
        </p:spPr>
      </p:pic>
      <p:sp>
        <p:nvSpPr>
          <p:cNvPr id="14" name="Text 10"/>
          <p:cNvSpPr txBox="1"/>
          <p:nvPr/>
        </p:nvSpPr>
        <p:spPr>
          <a:xfrm>
            <a:off x="5349240" y="4846320"/>
            <a:ext cx="2743200" cy="64008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Co-founder of IBTV Faith Network</a:t>
            </a:r>
            <a:endParaRPr lang="en-US" sz="1500" dirty="0"/>
          </a:p>
        </p:txBody>
      </p:sp>
      <p:sp>
        <p:nvSpPr>
          <p:cNvPr id="15" name="Shape 11"/>
          <p:cNvSpPr/>
          <p:nvPr/>
        </p:nvSpPr>
        <p:spPr>
          <a:xfrm>
            <a:off x="8412480" y="4023360"/>
            <a:ext cx="3108960" cy="1554480"/>
          </a:xfrm>
          <a:prstGeom prst="roundRect">
            <a:avLst>
              <a:gd name="adj" fmla="val 5882"/>
            </a:avLst>
          </a:prstGeom>
          <a:solidFill>
            <a:srgbClr val="D9EFFF"/>
          </a:solidFill>
          <a:ln w="12700">
            <a:solidFill>
              <a:srgbClr val="D9EFFF"/>
            </a:solidFill>
            <a:prstDash val="solid"/>
          </a:ln>
        </p:spPr>
      </p:sp>
      <p:sp>
        <p:nvSpPr>
          <p:cNvPr id="16" name="Text 12"/>
          <p:cNvSpPr txBox="1"/>
          <p:nvPr/>
        </p:nvSpPr>
        <p:spPr>
          <a:xfrm>
            <a:off x="8641080" y="4160520"/>
            <a:ext cx="2743200" cy="548640"/>
          </a:xfrm>
          <a:prstGeom prst="rect">
            <a:avLst/>
          </a:prstGeom>
          <a:noFill/>
          <a:ln/>
        </p:spPr>
        <p:txBody>
          <a:bodyPr wrap="square" lIns="0" tIns="0" rIns="0" bIns="0" rtlCol="0" anchor="t"/>
          <a:lstStyle/>
          <a:p>
            <a:pPr indent="0" marL="0">
              <a:buNone/>
            </a:pPr>
            <a:r>
              <a:rPr lang="en-US" sz="3000" b="1" dirty="0">
                <a:solidFill>
                  <a:srgbClr val="0B1A33"/>
                </a:solidFill>
                <a:latin typeface="Calibri" pitchFamily="34" charset="0"/>
                <a:ea typeface="Calibri" pitchFamily="34" charset="-122"/>
                <a:cs typeface="Calibri" pitchFamily="34" charset="-120"/>
              </a:rPr>
              <a:t>i360</a:t>
            </a:r>
            <a:endParaRPr lang="en-US" sz="3000" dirty="0"/>
          </a:p>
        </p:txBody>
      </p:sp>
      <p:sp>
        <p:nvSpPr>
          <p:cNvPr id="17" name="Text 13"/>
          <p:cNvSpPr txBox="1"/>
          <p:nvPr/>
        </p:nvSpPr>
        <p:spPr>
          <a:xfrm>
            <a:off x="8641080" y="4709160"/>
            <a:ext cx="2697480" cy="82296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CEO of i360 Consulting, where this method was built and taught to clients</a:t>
            </a:r>
            <a:endParaRPr lang="en-US" sz="1500" dirty="0"/>
          </a:p>
        </p:txBody>
      </p:sp>
      <p:sp>
        <p:nvSpPr>
          <p:cNvPr id="18" name="Text 14"/>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1422"/>
        </a:solidFill>
      </p:bgPr>
    </p:bg>
    <p:spTree>
      <p:nvGrpSpPr>
        <p:cNvPr id="1" name=""/>
        <p:cNvGrpSpPr/>
        <p:nvPr/>
      </p:nvGrpSpPr>
      <p:grpSpPr>
        <a:xfrm>
          <a:off x="0" y="0"/>
          <a:ext cx="0" cy="0"/>
          <a:chOff x="0" y="0"/>
          <a:chExt cx="0" cy="0"/>
        </a:xfrm>
      </p:grpSpPr>
      <p:pic>
        <p:nvPicPr>
          <p:cNvPr id="2" name="Image 0" descr="icons/pray.png">    </p:cNvPr>
          <p:cNvPicPr>
            <a:picLocks noChangeAspect="1"/>
          </p:cNvPicPr>
          <p:nvPr/>
        </p:nvPicPr>
        <p:blipFill>
          <a:blip r:embed="rId1"/>
          <a:stretch>
            <a:fillRect/>
          </a:stretch>
        </p:blipFill>
        <p:spPr>
          <a:xfrm>
            <a:off x="5641848" y="914400"/>
            <a:ext cx="914400" cy="914400"/>
          </a:xfrm>
          <a:prstGeom prst="rect">
            <a:avLst/>
          </a:prstGeom>
        </p:spPr>
      </p:pic>
      <p:sp>
        <p:nvSpPr>
          <p:cNvPr id="3" name="Text 0"/>
          <p:cNvSpPr txBox="1"/>
          <p:nvPr/>
        </p:nvSpPr>
        <p:spPr>
          <a:xfrm>
            <a:off x="548640" y="2011680"/>
            <a:ext cx="11064240" cy="365760"/>
          </a:xfrm>
          <a:prstGeom prst="rect">
            <a:avLst/>
          </a:prstGeom>
          <a:noFill/>
          <a:ln/>
        </p:spPr>
        <p:txBody>
          <a:bodyPr wrap="square" lIns="0" tIns="0" rIns="0" bIns="0" rtlCol="0" anchor="t"/>
          <a:lstStyle/>
          <a:p>
            <a:pPr algn="ctr" indent="0" marL="0">
              <a:buNone/>
            </a:pPr>
            <a:r>
              <a:rPr lang="en-US" sz="1300" b="1" spc="300" kern="0" dirty="0">
                <a:solidFill>
                  <a:srgbClr val="D9AE58"/>
                </a:solidFill>
                <a:latin typeface="Calibri" pitchFamily="34" charset="0"/>
                <a:ea typeface="Calibri" pitchFamily="34" charset="-122"/>
                <a:cs typeface="Calibri" pitchFamily="34" charset="-120"/>
              </a:rPr>
              <a:t>OPENING PRAYER</a:t>
            </a:r>
            <a:endParaRPr lang="en-US" sz="1300" dirty="0"/>
          </a:p>
        </p:txBody>
      </p:sp>
      <p:sp>
        <p:nvSpPr>
          <p:cNvPr id="4" name="Text 1"/>
          <p:cNvSpPr txBox="1"/>
          <p:nvPr/>
        </p:nvSpPr>
        <p:spPr>
          <a:xfrm>
            <a:off x="1463040" y="2560320"/>
            <a:ext cx="9235440" cy="2194560"/>
          </a:xfrm>
          <a:prstGeom prst="rect">
            <a:avLst/>
          </a:prstGeom>
          <a:noFill/>
          <a:ln/>
        </p:spPr>
        <p:txBody>
          <a:bodyPr wrap="square" lIns="0" tIns="0" rIns="0" bIns="0" rtlCol="0" anchor="ctr"/>
          <a:lstStyle/>
          <a:p>
            <a:pPr algn="ctr" indent="0" marL="0">
              <a:buNone/>
            </a:pPr>
            <a:r>
              <a:rPr lang="en-US" sz="2800" i="1" dirty="0">
                <a:solidFill>
                  <a:srgbClr val="FFFFFF"/>
                </a:solidFill>
                <a:latin typeface="Calibri" pitchFamily="34" charset="0"/>
                <a:ea typeface="Calibri" pitchFamily="34" charset="-122"/>
                <a:cs typeface="Calibri" pitchFamily="34" charset="-120"/>
              </a:rPr>
              <a:t>Lord, give us clean words and holy courage to ask. Silence pride and silence fear. Let every woman leave with a door-opener ready on her lips. Amen.</a:t>
            </a:r>
            <a:endParaRPr lang="en-US" sz="2800" dirty="0"/>
          </a:p>
        </p:txBody>
      </p:sp>
      <p:sp>
        <p:nvSpPr>
          <p:cNvPr id="5" name="Text 2"/>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1280160"/>
            <a:ext cx="11064240" cy="822960"/>
          </a:xfrm>
          <a:prstGeom prst="rect">
            <a:avLst/>
          </a:prstGeom>
          <a:noFill/>
          <a:ln/>
        </p:spPr>
        <p:txBody>
          <a:bodyPr wrap="square" lIns="0" tIns="0" rIns="0" bIns="0" rtlCol="0" anchor="t"/>
          <a:lstStyle/>
          <a:p>
            <a:pPr algn="ctr" indent="0" marL="0">
              <a:buNone/>
            </a:pPr>
            <a:r>
              <a:rPr lang="en-US" sz="6000" dirty="0">
                <a:solidFill>
                  <a:srgbClr val="D9AE58"/>
                </a:solidFill>
                <a:latin typeface="Calibri" pitchFamily="34" charset="0"/>
                <a:ea typeface="Calibri" pitchFamily="34" charset="-122"/>
                <a:cs typeface="Calibri" pitchFamily="34" charset="-120"/>
              </a:rPr>
              <a:t>“</a:t>
            </a:r>
            <a:endParaRPr lang="en-US" sz="6000" dirty="0"/>
          </a:p>
        </p:txBody>
      </p:sp>
      <p:sp>
        <p:nvSpPr>
          <p:cNvPr id="3" name="Text 1"/>
          <p:cNvSpPr txBox="1"/>
          <p:nvPr/>
        </p:nvSpPr>
        <p:spPr>
          <a:xfrm>
            <a:off x="1280160" y="2194560"/>
            <a:ext cx="9601200" cy="1920240"/>
          </a:xfrm>
          <a:prstGeom prst="rect">
            <a:avLst/>
          </a:prstGeom>
          <a:noFill/>
          <a:ln/>
        </p:spPr>
        <p:txBody>
          <a:bodyPr wrap="square" lIns="0" tIns="0" rIns="0" bIns="0" rtlCol="0" anchor="ctr"/>
          <a:lstStyle/>
          <a:p>
            <a:pPr algn="ctr" indent="0" marL="0">
              <a:buNone/>
            </a:pPr>
            <a:r>
              <a:rPr lang="en-US" sz="3200" dirty="0">
                <a:solidFill>
                  <a:srgbClr val="FFFFFF"/>
                </a:solidFill>
                <a:latin typeface="Calibri" pitchFamily="34" charset="0"/>
                <a:ea typeface="Calibri" pitchFamily="34" charset="-122"/>
                <a:cs typeface="Calibri" pitchFamily="34" charset="-120"/>
              </a:rPr>
              <a:t>Write my answer plainly on tablets, so that a runner can carry the correct message to others.</a:t>
            </a:r>
            <a:endParaRPr lang="en-US" sz="3200" dirty="0"/>
          </a:p>
        </p:txBody>
      </p:sp>
      <p:sp>
        <p:nvSpPr>
          <p:cNvPr id="4" name="Text 2"/>
          <p:cNvSpPr txBox="1"/>
          <p:nvPr/>
        </p:nvSpPr>
        <p:spPr>
          <a:xfrm>
            <a:off x="1280160" y="4343400"/>
            <a:ext cx="9601200" cy="365760"/>
          </a:xfrm>
          <a:prstGeom prst="rect">
            <a:avLst/>
          </a:prstGeom>
          <a:noFill/>
          <a:ln/>
        </p:spPr>
        <p:txBody>
          <a:bodyPr wrap="square" lIns="0" tIns="0" rIns="0" bIns="0" rtlCol="0" anchor="t"/>
          <a:lstStyle/>
          <a:p>
            <a:pPr algn="ctr" indent="0" marL="0">
              <a:buNone/>
            </a:pPr>
            <a:r>
              <a:rPr lang="en-US" sz="1300" b="1" spc="300" kern="0" dirty="0">
                <a:solidFill>
                  <a:srgbClr val="D9AE58"/>
                </a:solidFill>
                <a:latin typeface="Calibri" pitchFamily="34" charset="0"/>
                <a:ea typeface="Calibri" pitchFamily="34" charset="-122"/>
                <a:cs typeface="Calibri" pitchFamily="34" charset="-120"/>
              </a:rPr>
              <a:t>HABAKKUK 2:2 (NLT)</a:t>
            </a:r>
            <a:endParaRPr lang="en-US" sz="1300" dirty="0"/>
          </a:p>
        </p:txBody>
      </p:sp>
      <p:sp>
        <p:nvSpPr>
          <p:cNvPr id="5" name="Text 3"/>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TODAY</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Learn it. Build it. Practice it. Ask it.</a:t>
            </a:r>
            <a:endParaRPr lang="en-US" sz="3200" dirty="0"/>
          </a:p>
        </p:txBody>
      </p:sp>
      <p:sp>
        <p:nvSpPr>
          <p:cNvPr id="4" name="Shape 2"/>
          <p:cNvSpPr/>
          <p:nvPr/>
        </p:nvSpPr>
        <p:spPr>
          <a:xfrm>
            <a:off x="548640" y="1600200"/>
            <a:ext cx="2651760" cy="3291840"/>
          </a:xfrm>
          <a:prstGeom prst="roundRect">
            <a:avLst>
              <a:gd name="adj" fmla="val 3448"/>
            </a:avLst>
          </a:prstGeom>
          <a:solidFill>
            <a:srgbClr val="D9EFFF"/>
          </a:solidFill>
          <a:ln w="12700">
            <a:solidFill>
              <a:srgbClr val="D9EFFF"/>
            </a:solidFill>
            <a:prstDash val="solid"/>
          </a:ln>
        </p:spPr>
      </p:sp>
      <p:sp>
        <p:nvSpPr>
          <p:cNvPr id="5" name="Shape 3"/>
          <p:cNvSpPr/>
          <p:nvPr/>
        </p:nvSpPr>
        <p:spPr>
          <a:xfrm>
            <a:off x="822960" y="1828800"/>
            <a:ext cx="548640" cy="548640"/>
          </a:xfrm>
          <a:prstGeom prst="ellipse">
            <a:avLst/>
          </a:prstGeom>
          <a:solidFill>
            <a:srgbClr val="D9AE58"/>
          </a:solidFill>
          <a:ln w="12700">
            <a:solidFill>
              <a:srgbClr val="D9AE58"/>
            </a:solidFill>
            <a:prstDash val="solid"/>
          </a:ln>
        </p:spPr>
      </p:sp>
      <p:sp>
        <p:nvSpPr>
          <p:cNvPr id="6" name="Text 4"/>
          <p:cNvSpPr txBox="1"/>
          <p:nvPr/>
        </p:nvSpPr>
        <p:spPr>
          <a:xfrm>
            <a:off x="822960" y="1828800"/>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1</a:t>
            </a:r>
            <a:endParaRPr lang="en-US" sz="1800" dirty="0"/>
          </a:p>
        </p:txBody>
      </p:sp>
      <p:sp>
        <p:nvSpPr>
          <p:cNvPr id="7" name="Text 5"/>
          <p:cNvSpPr txBox="1"/>
          <p:nvPr/>
        </p:nvSpPr>
        <p:spPr>
          <a:xfrm>
            <a:off x="822960" y="2606040"/>
            <a:ext cx="2194560" cy="457200"/>
          </a:xfrm>
          <a:prstGeom prst="rect">
            <a:avLst/>
          </a:prstGeom>
          <a:noFill/>
          <a:ln/>
        </p:spPr>
        <p:txBody>
          <a:bodyPr wrap="square" lIns="0" tIns="0" rIns="0" bIns="0" rtlCol="0" anchor="t"/>
          <a:lstStyle/>
          <a:p>
            <a:pPr indent="0" marL="0">
              <a:buNone/>
            </a:pPr>
            <a:r>
              <a:rPr lang="en-US" sz="2400" b="1" dirty="0">
                <a:solidFill>
                  <a:srgbClr val="0B1A33"/>
                </a:solidFill>
                <a:latin typeface="Calibri" pitchFamily="34" charset="0"/>
                <a:ea typeface="Calibri" pitchFamily="34" charset="-122"/>
                <a:cs typeface="Calibri" pitchFamily="34" charset="-120"/>
              </a:rPr>
              <a:t>Learn it</a:t>
            </a:r>
            <a:endParaRPr lang="en-US" sz="2400" dirty="0"/>
          </a:p>
        </p:txBody>
      </p:sp>
      <p:sp>
        <p:nvSpPr>
          <p:cNvPr id="8" name="Text 6"/>
          <p:cNvSpPr txBox="1"/>
          <p:nvPr/>
        </p:nvSpPr>
        <p:spPr>
          <a:xfrm>
            <a:off x="822960" y="3108960"/>
            <a:ext cx="2194560" cy="1188720"/>
          </a:xfrm>
          <a:prstGeom prst="rect">
            <a:avLst/>
          </a:prstGeom>
          <a:noFill/>
          <a:ln/>
        </p:spPr>
        <p:txBody>
          <a:bodyPr wrap="square" lIns="0" tIns="0" rIns="0" bIns="0" rtlCol="0" anchor="t"/>
          <a:lstStyle/>
          <a:p>
            <a:pPr indent="0" marL="0">
              <a:buNone/>
            </a:pPr>
            <a:r>
              <a:rPr lang="en-US" sz="1600" dirty="0">
                <a:solidFill>
                  <a:srgbClr val="2E4A74"/>
                </a:solidFill>
                <a:latin typeface="Calibri" pitchFamily="34" charset="0"/>
                <a:ea typeface="Calibri" pitchFamily="34" charset="-122"/>
                <a:cs typeface="Calibri" pitchFamily="34" charset="-120"/>
              </a:rPr>
              <a:t>The 30-second rule and the 5-line DOORS™ pitch</a:t>
            </a:r>
            <a:endParaRPr lang="en-US" sz="1600" dirty="0"/>
          </a:p>
        </p:txBody>
      </p:sp>
      <p:sp>
        <p:nvSpPr>
          <p:cNvPr id="9" name="Text 7"/>
          <p:cNvSpPr txBox="1"/>
          <p:nvPr/>
        </p:nvSpPr>
        <p:spPr>
          <a:xfrm>
            <a:off x="822960" y="4343400"/>
            <a:ext cx="2194560" cy="320040"/>
          </a:xfrm>
          <a:prstGeom prst="rect">
            <a:avLst/>
          </a:prstGeom>
          <a:noFill/>
          <a:ln/>
        </p:spPr>
        <p:txBody>
          <a:bodyPr wrap="square" lIns="0" tIns="0" rIns="0" bIns="0" rtlCol="0" anchor="t"/>
          <a:lstStyle/>
          <a:p>
            <a:pPr indent="0" marL="0">
              <a:buNone/>
            </a:pPr>
            <a:r>
              <a:rPr lang="en-US" sz="1400" b="1" dirty="0">
                <a:solidFill>
                  <a:srgbClr val="8A5A00"/>
                </a:solidFill>
                <a:latin typeface="Calibri" pitchFamily="34" charset="0"/>
                <a:ea typeface="Calibri" pitchFamily="34" charset="-122"/>
                <a:cs typeface="Calibri" pitchFamily="34" charset="-120"/>
              </a:rPr>
              <a:t>0:05–0:25 · 20 min</a:t>
            </a:r>
            <a:endParaRPr lang="en-US" sz="1400" dirty="0"/>
          </a:p>
        </p:txBody>
      </p:sp>
      <p:sp>
        <p:nvSpPr>
          <p:cNvPr id="10" name="Shape 8"/>
          <p:cNvSpPr/>
          <p:nvPr/>
        </p:nvSpPr>
        <p:spPr>
          <a:xfrm>
            <a:off x="3383280" y="1600200"/>
            <a:ext cx="2651760" cy="3291840"/>
          </a:xfrm>
          <a:prstGeom prst="roundRect">
            <a:avLst>
              <a:gd name="adj" fmla="val 3448"/>
            </a:avLst>
          </a:prstGeom>
          <a:solidFill>
            <a:srgbClr val="D9EFFF"/>
          </a:solidFill>
          <a:ln w="12700">
            <a:solidFill>
              <a:srgbClr val="D9EFFF"/>
            </a:solidFill>
            <a:prstDash val="solid"/>
          </a:ln>
        </p:spPr>
      </p:sp>
      <p:sp>
        <p:nvSpPr>
          <p:cNvPr id="11" name="Shape 9"/>
          <p:cNvSpPr/>
          <p:nvPr/>
        </p:nvSpPr>
        <p:spPr>
          <a:xfrm>
            <a:off x="3657600" y="1828800"/>
            <a:ext cx="548640" cy="548640"/>
          </a:xfrm>
          <a:prstGeom prst="ellipse">
            <a:avLst/>
          </a:prstGeom>
          <a:solidFill>
            <a:srgbClr val="D9AE58"/>
          </a:solidFill>
          <a:ln w="12700">
            <a:solidFill>
              <a:srgbClr val="D9AE58"/>
            </a:solidFill>
            <a:prstDash val="solid"/>
          </a:ln>
        </p:spPr>
      </p:sp>
      <p:sp>
        <p:nvSpPr>
          <p:cNvPr id="12" name="Text 10"/>
          <p:cNvSpPr txBox="1"/>
          <p:nvPr/>
        </p:nvSpPr>
        <p:spPr>
          <a:xfrm>
            <a:off x="3657600" y="1828800"/>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2</a:t>
            </a:r>
            <a:endParaRPr lang="en-US" sz="1800" dirty="0"/>
          </a:p>
        </p:txBody>
      </p:sp>
      <p:sp>
        <p:nvSpPr>
          <p:cNvPr id="13" name="Text 11"/>
          <p:cNvSpPr txBox="1"/>
          <p:nvPr/>
        </p:nvSpPr>
        <p:spPr>
          <a:xfrm>
            <a:off x="3657600" y="2606040"/>
            <a:ext cx="2194560" cy="457200"/>
          </a:xfrm>
          <a:prstGeom prst="rect">
            <a:avLst/>
          </a:prstGeom>
          <a:noFill/>
          <a:ln/>
        </p:spPr>
        <p:txBody>
          <a:bodyPr wrap="square" lIns="0" tIns="0" rIns="0" bIns="0" rtlCol="0" anchor="t"/>
          <a:lstStyle/>
          <a:p>
            <a:pPr indent="0" marL="0">
              <a:buNone/>
            </a:pPr>
            <a:r>
              <a:rPr lang="en-US" sz="2400" b="1" dirty="0">
                <a:solidFill>
                  <a:srgbClr val="0B1A33"/>
                </a:solidFill>
                <a:latin typeface="Calibri" pitchFamily="34" charset="0"/>
                <a:ea typeface="Calibri" pitchFamily="34" charset="-122"/>
                <a:cs typeface="Calibri" pitchFamily="34" charset="-120"/>
              </a:rPr>
              <a:t>Build it</a:t>
            </a:r>
            <a:endParaRPr lang="en-US" sz="2400" dirty="0"/>
          </a:p>
        </p:txBody>
      </p:sp>
      <p:sp>
        <p:nvSpPr>
          <p:cNvPr id="14" name="Text 12"/>
          <p:cNvSpPr txBox="1"/>
          <p:nvPr/>
        </p:nvSpPr>
        <p:spPr>
          <a:xfrm>
            <a:off x="3657600" y="3108960"/>
            <a:ext cx="2194560" cy="1188720"/>
          </a:xfrm>
          <a:prstGeom prst="rect">
            <a:avLst/>
          </a:prstGeom>
          <a:noFill/>
          <a:ln/>
        </p:spPr>
        <p:txBody>
          <a:bodyPr wrap="square" lIns="0" tIns="0" rIns="0" bIns="0" rtlCol="0" anchor="t"/>
          <a:lstStyle/>
          <a:p>
            <a:pPr indent="0" marL="0">
              <a:buNone/>
            </a:pPr>
            <a:r>
              <a:rPr lang="en-US" sz="1600" dirty="0">
                <a:solidFill>
                  <a:srgbClr val="2E4A74"/>
                </a:solidFill>
                <a:latin typeface="Calibri" pitchFamily="34" charset="0"/>
                <a:ea typeface="Calibri" pitchFamily="34" charset="-122"/>
                <a:cs typeface="Calibri" pitchFamily="34" charset="-120"/>
              </a:rPr>
              <a:t>Write your pitch in the guide, then rewrite it for a second door</a:t>
            </a:r>
            <a:endParaRPr lang="en-US" sz="1600" dirty="0"/>
          </a:p>
        </p:txBody>
      </p:sp>
      <p:sp>
        <p:nvSpPr>
          <p:cNvPr id="15" name="Text 13"/>
          <p:cNvSpPr txBox="1"/>
          <p:nvPr/>
        </p:nvSpPr>
        <p:spPr>
          <a:xfrm>
            <a:off x="3657600" y="4343400"/>
            <a:ext cx="2194560" cy="320040"/>
          </a:xfrm>
          <a:prstGeom prst="rect">
            <a:avLst/>
          </a:prstGeom>
          <a:noFill/>
          <a:ln/>
        </p:spPr>
        <p:txBody>
          <a:bodyPr wrap="square" lIns="0" tIns="0" rIns="0" bIns="0" rtlCol="0" anchor="t"/>
          <a:lstStyle/>
          <a:p>
            <a:pPr indent="0" marL="0">
              <a:buNone/>
            </a:pPr>
            <a:r>
              <a:rPr lang="en-US" sz="1400" b="1" dirty="0">
                <a:solidFill>
                  <a:srgbClr val="8A5A00"/>
                </a:solidFill>
                <a:latin typeface="Calibri" pitchFamily="34" charset="0"/>
                <a:ea typeface="Calibri" pitchFamily="34" charset="-122"/>
                <a:cs typeface="Calibri" pitchFamily="34" charset="-120"/>
              </a:rPr>
              <a:t>0:25–0:42 · 17 min</a:t>
            </a:r>
            <a:endParaRPr lang="en-US" sz="1400" dirty="0"/>
          </a:p>
        </p:txBody>
      </p:sp>
      <p:sp>
        <p:nvSpPr>
          <p:cNvPr id="16" name="Shape 14"/>
          <p:cNvSpPr/>
          <p:nvPr/>
        </p:nvSpPr>
        <p:spPr>
          <a:xfrm>
            <a:off x="6217920" y="1600200"/>
            <a:ext cx="2651760" cy="3291840"/>
          </a:xfrm>
          <a:prstGeom prst="roundRect">
            <a:avLst>
              <a:gd name="adj" fmla="val 3448"/>
            </a:avLst>
          </a:prstGeom>
          <a:solidFill>
            <a:srgbClr val="D9EFFF"/>
          </a:solidFill>
          <a:ln w="12700">
            <a:solidFill>
              <a:srgbClr val="D9EFFF"/>
            </a:solidFill>
            <a:prstDash val="solid"/>
          </a:ln>
        </p:spPr>
      </p:sp>
      <p:sp>
        <p:nvSpPr>
          <p:cNvPr id="17" name="Shape 15"/>
          <p:cNvSpPr/>
          <p:nvPr/>
        </p:nvSpPr>
        <p:spPr>
          <a:xfrm>
            <a:off x="6492240" y="1828800"/>
            <a:ext cx="548640" cy="548640"/>
          </a:xfrm>
          <a:prstGeom prst="ellipse">
            <a:avLst/>
          </a:prstGeom>
          <a:solidFill>
            <a:srgbClr val="D9AE58"/>
          </a:solidFill>
          <a:ln w="12700">
            <a:solidFill>
              <a:srgbClr val="D9AE58"/>
            </a:solidFill>
            <a:prstDash val="solid"/>
          </a:ln>
        </p:spPr>
      </p:sp>
      <p:sp>
        <p:nvSpPr>
          <p:cNvPr id="18" name="Text 16"/>
          <p:cNvSpPr txBox="1"/>
          <p:nvPr/>
        </p:nvSpPr>
        <p:spPr>
          <a:xfrm>
            <a:off x="6492240" y="1828800"/>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3</a:t>
            </a:r>
            <a:endParaRPr lang="en-US" sz="1800" dirty="0"/>
          </a:p>
        </p:txBody>
      </p:sp>
      <p:sp>
        <p:nvSpPr>
          <p:cNvPr id="19" name="Text 17"/>
          <p:cNvSpPr txBox="1"/>
          <p:nvPr/>
        </p:nvSpPr>
        <p:spPr>
          <a:xfrm>
            <a:off x="6492240" y="2606040"/>
            <a:ext cx="2194560" cy="457200"/>
          </a:xfrm>
          <a:prstGeom prst="rect">
            <a:avLst/>
          </a:prstGeom>
          <a:noFill/>
          <a:ln/>
        </p:spPr>
        <p:txBody>
          <a:bodyPr wrap="square" lIns="0" tIns="0" rIns="0" bIns="0" rtlCol="0" anchor="t"/>
          <a:lstStyle/>
          <a:p>
            <a:pPr indent="0" marL="0">
              <a:buNone/>
            </a:pPr>
            <a:r>
              <a:rPr lang="en-US" sz="2400" b="1" dirty="0">
                <a:solidFill>
                  <a:srgbClr val="0B1A33"/>
                </a:solidFill>
                <a:latin typeface="Calibri" pitchFamily="34" charset="0"/>
                <a:ea typeface="Calibri" pitchFamily="34" charset="-122"/>
                <a:cs typeface="Calibri" pitchFamily="34" charset="-120"/>
              </a:rPr>
              <a:t>Practice it</a:t>
            </a:r>
            <a:endParaRPr lang="en-US" sz="2400" dirty="0"/>
          </a:p>
        </p:txBody>
      </p:sp>
      <p:sp>
        <p:nvSpPr>
          <p:cNvPr id="20" name="Text 18"/>
          <p:cNvSpPr txBox="1"/>
          <p:nvPr/>
        </p:nvSpPr>
        <p:spPr>
          <a:xfrm>
            <a:off x="6492240" y="3108960"/>
            <a:ext cx="2194560" cy="1188720"/>
          </a:xfrm>
          <a:prstGeom prst="rect">
            <a:avLst/>
          </a:prstGeom>
          <a:noFill/>
          <a:ln/>
        </p:spPr>
        <p:txBody>
          <a:bodyPr wrap="square" lIns="0" tIns="0" rIns="0" bIns="0" rtlCol="0" anchor="t"/>
          <a:lstStyle/>
          <a:p>
            <a:pPr indent="0" marL="0">
              <a:buNone/>
            </a:pPr>
            <a:r>
              <a:rPr lang="en-US" sz="1600" dirty="0">
                <a:solidFill>
                  <a:srgbClr val="2E4A74"/>
                </a:solidFill>
                <a:latin typeface="Calibri" pitchFamily="34" charset="0"/>
                <a:ea typeface="Calibri" pitchFamily="34" charset="-122"/>
                <a:cs typeface="Calibri" pitchFamily="34" charset="-120"/>
              </a:rPr>
              <a:t>3 volunteers pitch their stakeholder live (Karon plays her) and get coached</a:t>
            </a:r>
            <a:endParaRPr lang="en-US" sz="1600" dirty="0"/>
          </a:p>
        </p:txBody>
      </p:sp>
      <p:sp>
        <p:nvSpPr>
          <p:cNvPr id="21" name="Text 19"/>
          <p:cNvSpPr txBox="1"/>
          <p:nvPr/>
        </p:nvSpPr>
        <p:spPr>
          <a:xfrm>
            <a:off x="6492240" y="4343400"/>
            <a:ext cx="2194560" cy="320040"/>
          </a:xfrm>
          <a:prstGeom prst="rect">
            <a:avLst/>
          </a:prstGeom>
          <a:noFill/>
          <a:ln/>
        </p:spPr>
        <p:txBody>
          <a:bodyPr wrap="square" lIns="0" tIns="0" rIns="0" bIns="0" rtlCol="0" anchor="t"/>
          <a:lstStyle/>
          <a:p>
            <a:pPr indent="0" marL="0">
              <a:buNone/>
            </a:pPr>
            <a:r>
              <a:rPr lang="en-US" sz="1400" b="1" dirty="0">
                <a:solidFill>
                  <a:srgbClr val="8A5A00"/>
                </a:solidFill>
                <a:latin typeface="Calibri" pitchFamily="34" charset="0"/>
                <a:ea typeface="Calibri" pitchFamily="34" charset="-122"/>
                <a:cs typeface="Calibri" pitchFamily="34" charset="-120"/>
              </a:rPr>
              <a:t>0:42–0:55 · 13 min</a:t>
            </a:r>
            <a:endParaRPr lang="en-US" sz="1400" dirty="0"/>
          </a:p>
        </p:txBody>
      </p:sp>
      <p:sp>
        <p:nvSpPr>
          <p:cNvPr id="22" name="Shape 20"/>
          <p:cNvSpPr/>
          <p:nvPr/>
        </p:nvSpPr>
        <p:spPr>
          <a:xfrm>
            <a:off x="9052560" y="1600200"/>
            <a:ext cx="2651760" cy="3291840"/>
          </a:xfrm>
          <a:prstGeom prst="roundRect">
            <a:avLst>
              <a:gd name="adj" fmla="val 3448"/>
            </a:avLst>
          </a:prstGeom>
          <a:solidFill>
            <a:srgbClr val="D9EFFF"/>
          </a:solidFill>
          <a:ln w="12700">
            <a:solidFill>
              <a:srgbClr val="D9EFFF"/>
            </a:solidFill>
            <a:prstDash val="solid"/>
          </a:ln>
        </p:spPr>
      </p:sp>
      <p:sp>
        <p:nvSpPr>
          <p:cNvPr id="23" name="Shape 21"/>
          <p:cNvSpPr/>
          <p:nvPr/>
        </p:nvSpPr>
        <p:spPr>
          <a:xfrm>
            <a:off x="9326880" y="1828800"/>
            <a:ext cx="548640" cy="548640"/>
          </a:xfrm>
          <a:prstGeom prst="ellipse">
            <a:avLst/>
          </a:prstGeom>
          <a:solidFill>
            <a:srgbClr val="D9AE58"/>
          </a:solidFill>
          <a:ln w="12700">
            <a:solidFill>
              <a:srgbClr val="D9AE58"/>
            </a:solidFill>
            <a:prstDash val="solid"/>
          </a:ln>
        </p:spPr>
      </p:sp>
      <p:sp>
        <p:nvSpPr>
          <p:cNvPr id="24" name="Text 22"/>
          <p:cNvSpPr txBox="1"/>
          <p:nvPr/>
        </p:nvSpPr>
        <p:spPr>
          <a:xfrm>
            <a:off x="9326880" y="1828800"/>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4</a:t>
            </a:r>
            <a:endParaRPr lang="en-US" sz="1800" dirty="0"/>
          </a:p>
        </p:txBody>
      </p:sp>
      <p:sp>
        <p:nvSpPr>
          <p:cNvPr id="25" name="Text 23"/>
          <p:cNvSpPr txBox="1"/>
          <p:nvPr/>
        </p:nvSpPr>
        <p:spPr>
          <a:xfrm>
            <a:off x="9326880" y="2606040"/>
            <a:ext cx="2194560" cy="457200"/>
          </a:xfrm>
          <a:prstGeom prst="rect">
            <a:avLst/>
          </a:prstGeom>
          <a:noFill/>
          <a:ln/>
        </p:spPr>
        <p:txBody>
          <a:bodyPr wrap="square" lIns="0" tIns="0" rIns="0" bIns="0" rtlCol="0" anchor="t"/>
          <a:lstStyle/>
          <a:p>
            <a:pPr indent="0" marL="0">
              <a:buNone/>
            </a:pPr>
            <a:r>
              <a:rPr lang="en-US" sz="2400" b="1" dirty="0">
                <a:solidFill>
                  <a:srgbClr val="0B1A33"/>
                </a:solidFill>
                <a:latin typeface="Calibri" pitchFamily="34" charset="0"/>
                <a:ea typeface="Calibri" pitchFamily="34" charset="-122"/>
                <a:cs typeface="Calibri" pitchFamily="34" charset="-120"/>
              </a:rPr>
              <a:t>Ask it</a:t>
            </a:r>
            <a:endParaRPr lang="en-US" sz="2400" dirty="0"/>
          </a:p>
        </p:txBody>
      </p:sp>
      <p:sp>
        <p:nvSpPr>
          <p:cNvPr id="26" name="Text 24"/>
          <p:cNvSpPr txBox="1"/>
          <p:nvPr/>
        </p:nvSpPr>
        <p:spPr>
          <a:xfrm>
            <a:off x="9326880" y="3108960"/>
            <a:ext cx="2194560" cy="1188720"/>
          </a:xfrm>
          <a:prstGeom prst="rect">
            <a:avLst/>
          </a:prstGeom>
          <a:noFill/>
          <a:ln/>
        </p:spPr>
        <p:txBody>
          <a:bodyPr wrap="square" lIns="0" tIns="0" rIns="0" bIns="0" rtlCol="0" anchor="t"/>
          <a:lstStyle/>
          <a:p>
            <a:pPr indent="0" marL="0">
              <a:buNone/>
            </a:pPr>
            <a:r>
              <a:rPr lang="en-US" sz="1600" dirty="0">
                <a:solidFill>
                  <a:srgbClr val="2E4A74"/>
                </a:solidFill>
                <a:latin typeface="Calibri" pitchFamily="34" charset="0"/>
                <a:ea typeface="Calibri" pitchFamily="34" charset="-122"/>
                <a:cs typeface="Calibri" pitchFamily="34" charset="-120"/>
              </a:rPr>
              <a:t>Q&amp;A: bring your real questions</a:t>
            </a:r>
            <a:endParaRPr lang="en-US" sz="1600" dirty="0"/>
          </a:p>
        </p:txBody>
      </p:sp>
      <p:sp>
        <p:nvSpPr>
          <p:cNvPr id="27" name="Text 25"/>
          <p:cNvSpPr txBox="1"/>
          <p:nvPr/>
        </p:nvSpPr>
        <p:spPr>
          <a:xfrm>
            <a:off x="9326880" y="4343400"/>
            <a:ext cx="2194560" cy="320040"/>
          </a:xfrm>
          <a:prstGeom prst="rect">
            <a:avLst/>
          </a:prstGeom>
          <a:noFill/>
          <a:ln/>
        </p:spPr>
        <p:txBody>
          <a:bodyPr wrap="square" lIns="0" tIns="0" rIns="0" bIns="0" rtlCol="0" anchor="t"/>
          <a:lstStyle/>
          <a:p>
            <a:pPr indent="0" marL="0">
              <a:buNone/>
            </a:pPr>
            <a:r>
              <a:rPr lang="en-US" sz="1400" b="1" dirty="0">
                <a:solidFill>
                  <a:srgbClr val="8A5A00"/>
                </a:solidFill>
                <a:latin typeface="Calibri" pitchFamily="34" charset="0"/>
                <a:ea typeface="Calibri" pitchFamily="34" charset="-122"/>
                <a:cs typeface="Calibri" pitchFamily="34" charset="-120"/>
              </a:rPr>
              <a:t>1:00–1:30 · 30 min</a:t>
            </a:r>
            <a:endParaRPr lang="en-US" sz="1400" dirty="0"/>
          </a:p>
        </p:txBody>
      </p:sp>
      <p:sp>
        <p:nvSpPr>
          <p:cNvPr id="28" name="Text 26"/>
          <p:cNvSpPr txBox="1"/>
          <p:nvPr/>
        </p:nvSpPr>
        <p:spPr>
          <a:xfrm>
            <a:off x="548640" y="5166360"/>
            <a:ext cx="11064240" cy="457200"/>
          </a:xfrm>
          <a:prstGeom prst="rect">
            <a:avLst/>
          </a:prstGeom>
          <a:noFill/>
          <a:ln/>
        </p:spPr>
        <p:txBody>
          <a:bodyPr wrap="square" lIns="0" tIns="0" rIns="0" bIns="0" rtlCol="0" anchor="t"/>
          <a:lstStyle/>
          <a:p>
            <a:pPr indent="0" marL="0">
              <a:buNone/>
            </a:pPr>
            <a:r>
              <a:rPr lang="en-US" sz="1500" i="1" dirty="0">
                <a:solidFill>
                  <a:srgbClr val="D9AE58"/>
                </a:solidFill>
                <a:latin typeface="Calibri" pitchFamily="34" charset="0"/>
                <a:ea typeface="Calibri" pitchFamily="34" charset="-122"/>
                <a:cs typeface="Calibri" pitchFamily="34" charset="-120"/>
              </a:rPr>
              <a:t>0:55–1:00: your 7-day send plan and a commissioning prayer.   Questions? Type them in the chat anytime.</a:t>
            </a:r>
            <a:endParaRPr lang="en-US" sz="1500" dirty="0"/>
          </a:p>
        </p:txBody>
      </p:sp>
      <p:sp>
        <p:nvSpPr>
          <p:cNvPr id="29" name="Text 27"/>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1280160"/>
            <a:ext cx="11064240" cy="822960"/>
          </a:xfrm>
          <a:prstGeom prst="rect">
            <a:avLst/>
          </a:prstGeom>
          <a:noFill/>
          <a:ln/>
        </p:spPr>
        <p:txBody>
          <a:bodyPr wrap="square" lIns="0" tIns="0" rIns="0" bIns="0" rtlCol="0" anchor="t"/>
          <a:lstStyle/>
          <a:p>
            <a:pPr algn="ctr" indent="0" marL="0">
              <a:buNone/>
            </a:pPr>
            <a:r>
              <a:rPr lang="en-US" sz="6000" dirty="0">
                <a:solidFill>
                  <a:srgbClr val="D9AE58"/>
                </a:solidFill>
                <a:latin typeface="Calibri" pitchFamily="34" charset="0"/>
                <a:ea typeface="Calibri" pitchFamily="34" charset="-122"/>
                <a:cs typeface="Calibri" pitchFamily="34" charset="-120"/>
              </a:rPr>
              <a:t>“</a:t>
            </a:r>
            <a:endParaRPr lang="en-US" sz="6000" dirty="0"/>
          </a:p>
        </p:txBody>
      </p:sp>
      <p:sp>
        <p:nvSpPr>
          <p:cNvPr id="3" name="Text 1"/>
          <p:cNvSpPr txBox="1"/>
          <p:nvPr/>
        </p:nvSpPr>
        <p:spPr>
          <a:xfrm>
            <a:off x="1280160" y="2194560"/>
            <a:ext cx="9601200" cy="1920240"/>
          </a:xfrm>
          <a:prstGeom prst="rect">
            <a:avLst/>
          </a:prstGeom>
          <a:noFill/>
          <a:ln/>
        </p:spPr>
        <p:txBody>
          <a:bodyPr wrap="square" lIns="0" tIns="0" rIns="0" bIns="0" rtlCol="0" anchor="ctr"/>
          <a:lstStyle/>
          <a:p>
            <a:pPr algn="ctr" indent="0" marL="0">
              <a:buNone/>
            </a:pPr>
            <a:r>
              <a:rPr lang="en-US" sz="3200" dirty="0">
                <a:solidFill>
                  <a:srgbClr val="FFFFFF"/>
                </a:solidFill>
                <a:latin typeface="Calibri" pitchFamily="34" charset="0"/>
                <a:ea typeface="Calibri" pitchFamily="34" charset="-122"/>
                <a:cs typeface="Calibri" pitchFamily="34" charset="-120"/>
              </a:rPr>
              <a:t>A truly wise person uses few words.</a:t>
            </a:r>
            <a:endParaRPr lang="en-US" sz="3200" dirty="0"/>
          </a:p>
        </p:txBody>
      </p:sp>
      <p:sp>
        <p:nvSpPr>
          <p:cNvPr id="4" name="Text 2"/>
          <p:cNvSpPr txBox="1"/>
          <p:nvPr/>
        </p:nvSpPr>
        <p:spPr>
          <a:xfrm>
            <a:off x="1280160" y="4343400"/>
            <a:ext cx="9601200" cy="365760"/>
          </a:xfrm>
          <a:prstGeom prst="rect">
            <a:avLst/>
          </a:prstGeom>
          <a:noFill/>
          <a:ln/>
        </p:spPr>
        <p:txBody>
          <a:bodyPr wrap="square" lIns="0" tIns="0" rIns="0" bIns="0" rtlCol="0" anchor="t"/>
          <a:lstStyle/>
          <a:p>
            <a:pPr algn="ctr" indent="0" marL="0">
              <a:buNone/>
            </a:pPr>
            <a:r>
              <a:rPr lang="en-US" sz="1300" b="1" spc="300" kern="0" dirty="0">
                <a:solidFill>
                  <a:srgbClr val="D9AE58"/>
                </a:solidFill>
                <a:latin typeface="Calibri" pitchFamily="34" charset="0"/>
                <a:ea typeface="Calibri" pitchFamily="34" charset="-122"/>
                <a:cs typeface="Calibri" pitchFamily="34" charset="-120"/>
              </a:rPr>
              <a:t>PROVERBS 17:27 (NLT)</a:t>
            </a:r>
            <a:endParaRPr lang="en-US" sz="1300" dirty="0"/>
          </a:p>
        </p:txBody>
      </p:sp>
      <p:sp>
        <p:nvSpPr>
          <p:cNvPr id="5" name="Text 3"/>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THE RULE</a:t>
            </a:r>
            <a:endParaRPr lang="en-US" sz="1200" dirty="0"/>
          </a:p>
        </p:txBody>
      </p:sp>
      <p:sp>
        <p:nvSpPr>
          <p:cNvPr id="3" name="Text 1"/>
          <p:cNvSpPr txBox="1"/>
          <p:nvPr/>
        </p:nvSpPr>
        <p:spPr>
          <a:xfrm>
            <a:off x="548640" y="1097280"/>
            <a:ext cx="4754880" cy="2011680"/>
          </a:xfrm>
          <a:prstGeom prst="rect">
            <a:avLst/>
          </a:prstGeom>
          <a:noFill/>
          <a:ln/>
        </p:spPr>
        <p:txBody>
          <a:bodyPr wrap="square" lIns="0" tIns="0" rIns="0" bIns="0" rtlCol="0" anchor="t"/>
          <a:lstStyle/>
          <a:p>
            <a:pPr indent="0" marL="0">
              <a:buNone/>
            </a:pPr>
            <a:r>
              <a:rPr lang="en-US" sz="12000" b="1" dirty="0">
                <a:solidFill>
                  <a:srgbClr val="D9AE58"/>
                </a:solidFill>
                <a:latin typeface="Calibri" pitchFamily="34" charset="0"/>
                <a:ea typeface="Calibri" pitchFamily="34" charset="-122"/>
                <a:cs typeface="Calibri" pitchFamily="34" charset="-120"/>
              </a:rPr>
              <a:t>0:30</a:t>
            </a:r>
            <a:endParaRPr lang="en-US" sz="12000" dirty="0"/>
          </a:p>
        </p:txBody>
      </p:sp>
      <p:sp>
        <p:nvSpPr>
          <p:cNvPr id="4" name="Text 2"/>
          <p:cNvSpPr txBox="1"/>
          <p:nvPr/>
        </p:nvSpPr>
        <p:spPr>
          <a:xfrm>
            <a:off x="548640" y="3108960"/>
            <a:ext cx="4572000" cy="365760"/>
          </a:xfrm>
          <a:prstGeom prst="rect">
            <a:avLst/>
          </a:prstGeom>
          <a:noFill/>
          <a:ln/>
        </p:spPr>
        <p:txBody>
          <a:bodyPr wrap="square" lIns="0" tIns="0" rIns="0" bIns="0" rtlCol="0" anchor="t"/>
          <a:lstStyle/>
          <a:p>
            <a:pPr indent="0" marL="0">
              <a:buNone/>
            </a:pPr>
            <a:r>
              <a:rPr lang="en-US" sz="1800" dirty="0">
                <a:solidFill>
                  <a:srgbClr val="C9D0DE"/>
                </a:solidFill>
                <a:latin typeface="Calibri" pitchFamily="34" charset="0"/>
                <a:ea typeface="Calibri" pitchFamily="34" charset="-122"/>
                <a:cs typeface="Calibri" pitchFamily="34" charset="-120"/>
              </a:rPr>
              <a:t>the whole pitch</a:t>
            </a:r>
            <a:endParaRPr lang="en-US" sz="1800" dirty="0"/>
          </a:p>
        </p:txBody>
      </p:sp>
      <p:sp>
        <p:nvSpPr>
          <p:cNvPr id="5" name="Text 3"/>
          <p:cNvSpPr txBox="1"/>
          <p:nvPr/>
        </p:nvSpPr>
        <p:spPr>
          <a:xfrm>
            <a:off x="548640" y="3931920"/>
            <a:ext cx="1463040" cy="640080"/>
          </a:xfrm>
          <a:prstGeom prst="rect">
            <a:avLst/>
          </a:prstGeom>
          <a:noFill/>
          <a:ln/>
        </p:spPr>
        <p:txBody>
          <a:bodyPr wrap="square" lIns="0" tIns="0" rIns="0" bIns="0" rtlCol="0" anchor="t"/>
          <a:lstStyle/>
          <a:p>
            <a:pPr indent="0" marL="0">
              <a:buNone/>
            </a:pPr>
            <a:r>
              <a:rPr lang="en-US" sz="3400" dirty="0">
                <a:solidFill>
                  <a:srgbClr val="FFFFFF"/>
                </a:solidFill>
                <a:latin typeface="Calibri" pitchFamily="34" charset="0"/>
                <a:ea typeface="Calibri" pitchFamily="34" charset="-122"/>
                <a:cs typeface="Calibri" pitchFamily="34" charset="-120"/>
              </a:rPr>
              <a:t>5</a:t>
            </a:r>
            <a:endParaRPr lang="en-US" sz="3400" dirty="0"/>
          </a:p>
        </p:txBody>
      </p:sp>
      <p:sp>
        <p:nvSpPr>
          <p:cNvPr id="6" name="Text 4"/>
          <p:cNvSpPr txBox="1"/>
          <p:nvPr/>
        </p:nvSpPr>
        <p:spPr>
          <a:xfrm>
            <a:off x="548640" y="4572000"/>
            <a:ext cx="1463040" cy="457200"/>
          </a:xfrm>
          <a:prstGeom prst="rect">
            <a:avLst/>
          </a:prstGeom>
          <a:noFill/>
          <a:ln/>
        </p:spPr>
        <p:txBody>
          <a:bodyPr wrap="square" lIns="0" tIns="0" rIns="0" bIns="0" rtlCol="0" anchor="t"/>
          <a:lstStyle/>
          <a:p>
            <a:pPr indent="0" marL="0">
              <a:buNone/>
            </a:pPr>
            <a:r>
              <a:rPr lang="en-US" sz="1600" dirty="0">
                <a:solidFill>
                  <a:srgbClr val="C9D0DE"/>
                </a:solidFill>
                <a:latin typeface="Calibri" pitchFamily="34" charset="0"/>
                <a:ea typeface="Calibri" pitchFamily="34" charset="-122"/>
                <a:cs typeface="Calibri" pitchFamily="34" charset="-120"/>
              </a:rPr>
              <a:t>lines</a:t>
            </a:r>
            <a:endParaRPr lang="en-US" sz="1600" dirty="0"/>
          </a:p>
        </p:txBody>
      </p:sp>
      <p:sp>
        <p:nvSpPr>
          <p:cNvPr id="7" name="Text 5"/>
          <p:cNvSpPr txBox="1"/>
          <p:nvPr/>
        </p:nvSpPr>
        <p:spPr>
          <a:xfrm>
            <a:off x="2103120" y="3931920"/>
            <a:ext cx="1463040" cy="640080"/>
          </a:xfrm>
          <a:prstGeom prst="rect">
            <a:avLst/>
          </a:prstGeom>
          <a:noFill/>
          <a:ln/>
        </p:spPr>
        <p:txBody>
          <a:bodyPr wrap="square" lIns="0" tIns="0" rIns="0" bIns="0" rtlCol="0" anchor="t"/>
          <a:lstStyle/>
          <a:p>
            <a:pPr indent="0" marL="0">
              <a:buNone/>
            </a:pPr>
            <a:r>
              <a:rPr lang="en-US" sz="3400" dirty="0">
                <a:solidFill>
                  <a:srgbClr val="FFFFFF"/>
                </a:solidFill>
                <a:latin typeface="Calibri" pitchFamily="34" charset="0"/>
                <a:ea typeface="Calibri" pitchFamily="34" charset="-122"/>
                <a:cs typeface="Calibri" pitchFamily="34" charset="-120"/>
              </a:rPr>
              <a:t>~80</a:t>
            </a:r>
            <a:endParaRPr lang="en-US" sz="3400" dirty="0"/>
          </a:p>
        </p:txBody>
      </p:sp>
      <p:sp>
        <p:nvSpPr>
          <p:cNvPr id="8" name="Text 6"/>
          <p:cNvSpPr txBox="1"/>
          <p:nvPr/>
        </p:nvSpPr>
        <p:spPr>
          <a:xfrm>
            <a:off x="2103120" y="4572000"/>
            <a:ext cx="1463040" cy="457200"/>
          </a:xfrm>
          <a:prstGeom prst="rect">
            <a:avLst/>
          </a:prstGeom>
          <a:noFill/>
          <a:ln/>
        </p:spPr>
        <p:txBody>
          <a:bodyPr wrap="square" lIns="0" tIns="0" rIns="0" bIns="0" rtlCol="0" anchor="t"/>
          <a:lstStyle/>
          <a:p>
            <a:pPr indent="0" marL="0">
              <a:buNone/>
            </a:pPr>
            <a:r>
              <a:rPr lang="en-US" sz="1600" dirty="0">
                <a:solidFill>
                  <a:srgbClr val="C9D0DE"/>
                </a:solidFill>
                <a:latin typeface="Calibri" pitchFamily="34" charset="0"/>
                <a:ea typeface="Calibri" pitchFamily="34" charset="-122"/>
                <a:cs typeface="Calibri" pitchFamily="34" charset="-120"/>
              </a:rPr>
              <a:t>words</a:t>
            </a:r>
            <a:endParaRPr lang="en-US" sz="1600" dirty="0"/>
          </a:p>
        </p:txBody>
      </p:sp>
      <p:sp>
        <p:nvSpPr>
          <p:cNvPr id="9" name="Text 7"/>
          <p:cNvSpPr txBox="1"/>
          <p:nvPr/>
        </p:nvSpPr>
        <p:spPr>
          <a:xfrm>
            <a:off x="3657600" y="3931920"/>
            <a:ext cx="1463040" cy="640080"/>
          </a:xfrm>
          <a:prstGeom prst="rect">
            <a:avLst/>
          </a:prstGeom>
          <a:noFill/>
          <a:ln/>
        </p:spPr>
        <p:txBody>
          <a:bodyPr wrap="square" lIns="0" tIns="0" rIns="0" bIns="0" rtlCol="0" anchor="t"/>
          <a:lstStyle/>
          <a:p>
            <a:pPr indent="0" marL="0">
              <a:buNone/>
            </a:pPr>
            <a:r>
              <a:rPr lang="en-US" sz="3400" dirty="0">
                <a:solidFill>
                  <a:srgbClr val="FFFFFF"/>
                </a:solidFill>
                <a:latin typeface="Calibri" pitchFamily="34" charset="0"/>
                <a:ea typeface="Calibri" pitchFamily="34" charset="-122"/>
                <a:cs typeface="Calibri" pitchFamily="34" charset="-120"/>
              </a:rPr>
              <a:t>1</a:t>
            </a:r>
            <a:endParaRPr lang="en-US" sz="3400" dirty="0"/>
          </a:p>
        </p:txBody>
      </p:sp>
      <p:sp>
        <p:nvSpPr>
          <p:cNvPr id="10" name="Text 8"/>
          <p:cNvSpPr txBox="1"/>
          <p:nvPr/>
        </p:nvSpPr>
        <p:spPr>
          <a:xfrm>
            <a:off x="3657600" y="4572000"/>
            <a:ext cx="1463040" cy="457200"/>
          </a:xfrm>
          <a:prstGeom prst="rect">
            <a:avLst/>
          </a:prstGeom>
          <a:noFill/>
          <a:ln/>
        </p:spPr>
        <p:txBody>
          <a:bodyPr wrap="square" lIns="0" tIns="0" rIns="0" bIns="0" rtlCol="0" anchor="t"/>
          <a:lstStyle/>
          <a:p>
            <a:pPr indent="0" marL="0">
              <a:buNone/>
            </a:pPr>
            <a:r>
              <a:rPr lang="en-US" sz="1600" dirty="0">
                <a:solidFill>
                  <a:srgbClr val="C9D0DE"/>
                </a:solidFill>
                <a:latin typeface="Calibri" pitchFamily="34" charset="0"/>
                <a:ea typeface="Calibri" pitchFamily="34" charset="-122"/>
                <a:cs typeface="Calibri" pitchFamily="34" charset="-120"/>
              </a:rPr>
              <a:t>project, 1 ask</a:t>
            </a:r>
            <a:endParaRPr lang="en-US" sz="1600" dirty="0"/>
          </a:p>
        </p:txBody>
      </p:sp>
      <p:sp>
        <p:nvSpPr>
          <p:cNvPr id="11" name="Shape 9"/>
          <p:cNvSpPr/>
          <p:nvPr/>
        </p:nvSpPr>
        <p:spPr>
          <a:xfrm>
            <a:off x="5669280" y="1188720"/>
            <a:ext cx="5943600" cy="4206240"/>
          </a:xfrm>
          <a:prstGeom prst="roundRect">
            <a:avLst>
              <a:gd name="adj" fmla="val 2174"/>
            </a:avLst>
          </a:prstGeom>
          <a:solidFill>
            <a:srgbClr val="D9EFFF"/>
          </a:solidFill>
          <a:ln w="12700">
            <a:solidFill>
              <a:srgbClr val="D9EFFF"/>
            </a:solidFill>
            <a:prstDash val="solid"/>
          </a:ln>
        </p:spPr>
      </p:sp>
      <p:sp>
        <p:nvSpPr>
          <p:cNvPr id="12" name="Text 10"/>
          <p:cNvSpPr txBox="1"/>
          <p:nvPr/>
        </p:nvSpPr>
        <p:spPr>
          <a:xfrm>
            <a:off x="6035040" y="1554480"/>
            <a:ext cx="5212080" cy="1280160"/>
          </a:xfrm>
          <a:prstGeom prst="rect">
            <a:avLst/>
          </a:prstGeom>
          <a:noFill/>
          <a:ln/>
        </p:spPr>
        <p:txBody>
          <a:bodyPr wrap="square" lIns="0" tIns="0" rIns="0" bIns="0" rtlCol="0" anchor="t"/>
          <a:lstStyle/>
          <a:p>
            <a:pPr indent="0" marL="0">
              <a:buNone/>
            </a:pPr>
            <a:r>
              <a:rPr lang="en-US" sz="2600" dirty="0">
                <a:solidFill>
                  <a:srgbClr val="0B1A33"/>
                </a:solidFill>
                <a:latin typeface="Calibri" pitchFamily="34" charset="0"/>
                <a:ea typeface="Calibri" pitchFamily="34" charset="-122"/>
                <a:cs typeface="Calibri" pitchFamily="34" charset="-120"/>
              </a:rPr>
              <a:t>If it takes longer than 30 seconds, it's no longer a pitch. It's a testimony.</a:t>
            </a:r>
            <a:endParaRPr lang="en-US" sz="2600" dirty="0"/>
          </a:p>
        </p:txBody>
      </p:sp>
      <p:sp>
        <p:nvSpPr>
          <p:cNvPr id="13" name="Reveal 1.2"/>
          <p:cNvSpPr txBox="1"/>
          <p:nvPr/>
        </p:nvSpPr>
        <p:spPr>
          <a:xfrm>
            <a:off x="6035040" y="3017520"/>
            <a:ext cx="5212080" cy="2011680"/>
          </a:xfrm>
          <a:prstGeom prst="rect">
            <a:avLst/>
          </a:prstGeom>
          <a:noFill/>
          <a:ln/>
        </p:spPr>
        <p:txBody>
          <a:bodyPr wrap="square" lIns="0" tIns="0" rIns="0" bIns="0" rtlCol="0" anchor="t"/>
          <a:lstStyle/>
          <a:p>
            <a:pPr indent="0" marL="0">
              <a:buNone/>
            </a:pPr>
            <a:r>
              <a:rPr lang="en-US" sz="2400" b="1" dirty="0">
                <a:solidFill>
                  <a:srgbClr val="0B1A33"/>
                </a:solidFill>
                <a:latin typeface="Calibri" pitchFamily="34" charset="0"/>
                <a:ea typeface="Calibri" pitchFamily="34" charset="-122"/>
                <a:cs typeface="Calibri" pitchFamily="34" charset="-120"/>
              </a:rPr>
              <a:t>We honor the testimony, and it belongs on the program. The pitch is what gets you on the program.</a:t>
            </a:r>
            <a:endParaRPr lang="en-US" sz="2400" dirty="0"/>
          </a:p>
        </p:txBody>
      </p:sp>
      <p:sp>
        <p:nvSpPr>
          <p:cNvPr id="14" name="Reveal 2.3"/>
          <p:cNvSpPr/>
          <p:nvPr/>
        </p:nvSpPr>
        <p:spPr>
          <a:xfrm>
            <a:off x="548640" y="5669280"/>
            <a:ext cx="6217920" cy="457200"/>
          </a:xfrm>
          <a:prstGeom prst="roundRect">
            <a:avLst>
              <a:gd name="adj" fmla="val 24000"/>
            </a:avLst>
          </a:prstGeom>
          <a:solidFill>
            <a:srgbClr val="2B2410"/>
          </a:solidFill>
          <a:ln w="15875">
            <a:solidFill>
              <a:srgbClr val="D9AE58"/>
            </a:solidFill>
            <a:prstDash val="solid"/>
          </a:ln>
        </p:spPr>
      </p:sp>
      <p:sp>
        <p:nvSpPr>
          <p:cNvPr id="15" name="Reveal 2.4"/>
          <p:cNvSpPr/>
          <p:nvPr/>
        </p:nvSpPr>
        <p:spPr>
          <a:xfrm>
            <a:off x="621792" y="5742432"/>
            <a:ext cx="1143000" cy="310896"/>
          </a:xfrm>
          <a:prstGeom prst="roundRect">
            <a:avLst>
              <a:gd name="adj" fmla="val 23529"/>
            </a:avLst>
          </a:prstGeom>
          <a:solidFill>
            <a:srgbClr val="D9AE58"/>
          </a:solidFill>
          <a:ln w="12700">
            <a:solidFill>
              <a:srgbClr val="D9AE58"/>
            </a:solidFill>
            <a:prstDash val="solid"/>
          </a:ln>
        </p:spPr>
      </p:sp>
      <p:sp>
        <p:nvSpPr>
          <p:cNvPr id="16" name="Reveal 2.5"/>
          <p:cNvSpPr txBox="1"/>
          <p:nvPr/>
        </p:nvSpPr>
        <p:spPr>
          <a:xfrm>
            <a:off x="621792" y="5742432"/>
            <a:ext cx="1143000" cy="310896"/>
          </a:xfrm>
          <a:prstGeom prst="rect">
            <a:avLst/>
          </a:prstGeom>
          <a:noFill/>
          <a:ln/>
        </p:spPr>
        <p:txBody>
          <a:bodyPr wrap="square" lIns="0" tIns="0" rIns="0" bIns="0" rtlCol="0" anchor="ctr"/>
          <a:lstStyle/>
          <a:p>
            <a:pPr algn="ctr" indent="0" marL="0">
              <a:buNone/>
            </a:pPr>
            <a:r>
              <a:rPr lang="en-US" sz="1200" b="1" dirty="0">
                <a:solidFill>
                  <a:srgbClr val="0B1A33"/>
                </a:solidFill>
                <a:latin typeface="Calibri" pitchFamily="34" charset="0"/>
                <a:ea typeface="Calibri" pitchFamily="34" charset="-122"/>
                <a:cs typeface="Calibri" pitchFamily="34" charset="-120"/>
              </a:rPr>
              <a:t>TIP 1 of 7</a:t>
            </a:r>
            <a:endParaRPr lang="en-US" sz="1200" dirty="0"/>
          </a:p>
        </p:txBody>
      </p:sp>
      <p:sp>
        <p:nvSpPr>
          <p:cNvPr id="17" name="Reveal 2.6"/>
          <p:cNvSpPr txBox="1"/>
          <p:nvPr/>
        </p:nvSpPr>
        <p:spPr>
          <a:xfrm>
            <a:off x="1874520" y="5669280"/>
            <a:ext cx="4800600" cy="4572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Say it in 30 seconds. Then stop talking.</a:t>
            </a:r>
            <a:endParaRPr lang="en-US" sz="1700" dirty="0"/>
          </a:p>
        </p:txBody>
      </p:sp>
      <p:sp>
        <p:nvSpPr>
          <p:cNvPr id="18" name="Text 16"/>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4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4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4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4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4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1280160"/>
            <a:ext cx="11064240" cy="822960"/>
          </a:xfrm>
          <a:prstGeom prst="rect">
            <a:avLst/>
          </a:prstGeom>
          <a:noFill/>
          <a:ln/>
        </p:spPr>
        <p:txBody>
          <a:bodyPr wrap="square" lIns="0" tIns="0" rIns="0" bIns="0" rtlCol="0" anchor="t"/>
          <a:lstStyle/>
          <a:p>
            <a:pPr algn="ctr" indent="0" marL="0">
              <a:buNone/>
            </a:pPr>
            <a:r>
              <a:rPr lang="en-US" sz="6000" dirty="0">
                <a:solidFill>
                  <a:srgbClr val="D9AE58"/>
                </a:solidFill>
                <a:latin typeface="Calibri" pitchFamily="34" charset="0"/>
                <a:ea typeface="Calibri" pitchFamily="34" charset="-122"/>
                <a:cs typeface="Calibri" pitchFamily="34" charset="-120"/>
              </a:rPr>
              <a:t>“</a:t>
            </a:r>
            <a:endParaRPr lang="en-US" sz="6000" dirty="0"/>
          </a:p>
        </p:txBody>
      </p:sp>
      <p:sp>
        <p:nvSpPr>
          <p:cNvPr id="3" name="Text 1"/>
          <p:cNvSpPr txBox="1"/>
          <p:nvPr/>
        </p:nvSpPr>
        <p:spPr>
          <a:xfrm>
            <a:off x="1280160" y="2194560"/>
            <a:ext cx="9601200" cy="1920240"/>
          </a:xfrm>
          <a:prstGeom prst="rect">
            <a:avLst/>
          </a:prstGeom>
          <a:noFill/>
          <a:ln/>
        </p:spPr>
        <p:txBody>
          <a:bodyPr wrap="square" lIns="0" tIns="0" rIns="0" bIns="0" rtlCol="0" anchor="ctr"/>
          <a:lstStyle/>
          <a:p>
            <a:pPr algn="ctr" indent="0" marL="0">
              <a:buNone/>
            </a:pPr>
            <a:r>
              <a:rPr lang="en-US" sz="3200" dirty="0">
                <a:solidFill>
                  <a:srgbClr val="FFFFFF"/>
                </a:solidFill>
                <a:latin typeface="Calibri" pitchFamily="34" charset="0"/>
                <a:ea typeface="Calibri" pitchFamily="34" charset="-122"/>
                <a:cs typeface="Calibri" pitchFamily="34" charset="-120"/>
              </a:rPr>
              <a:t>You are not the hero who will save the audience; the audience is your hero.</a:t>
            </a:r>
            <a:endParaRPr lang="en-US" sz="3200" dirty="0"/>
          </a:p>
        </p:txBody>
      </p:sp>
      <p:sp>
        <p:nvSpPr>
          <p:cNvPr id="4" name="Text 2"/>
          <p:cNvSpPr txBox="1"/>
          <p:nvPr/>
        </p:nvSpPr>
        <p:spPr>
          <a:xfrm>
            <a:off x="1280160" y="4343400"/>
            <a:ext cx="9601200" cy="365760"/>
          </a:xfrm>
          <a:prstGeom prst="rect">
            <a:avLst/>
          </a:prstGeom>
          <a:noFill/>
          <a:ln/>
        </p:spPr>
        <p:txBody>
          <a:bodyPr wrap="square" lIns="0" tIns="0" rIns="0" bIns="0" rtlCol="0" anchor="t"/>
          <a:lstStyle/>
          <a:p>
            <a:pPr algn="ctr" indent="0" marL="0">
              <a:buNone/>
            </a:pPr>
            <a:r>
              <a:rPr lang="en-US" sz="1300" b="1" spc="300" kern="0" dirty="0">
                <a:solidFill>
                  <a:srgbClr val="D9AE58"/>
                </a:solidFill>
                <a:latin typeface="Calibri" pitchFamily="34" charset="0"/>
                <a:ea typeface="Calibri" pitchFamily="34" charset="-122"/>
                <a:cs typeface="Calibri" pitchFamily="34" charset="-120"/>
              </a:rPr>
              <a:t>NANCY DUARTE, PRESENTATION EXPERT</a:t>
            </a:r>
            <a:endParaRPr lang="en-US" sz="1300" dirty="0"/>
          </a:p>
        </p:txBody>
      </p:sp>
      <p:sp>
        <p:nvSpPr>
          <p:cNvPr id="5" name="Text 3"/>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STEP 1 · KNOW WHO YOU'RE TALKING TO</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A stakeholder is not your viewer.</a:t>
            </a:r>
            <a:endParaRPr lang="en-US" sz="3200" dirty="0"/>
          </a:p>
        </p:txBody>
      </p:sp>
      <p:sp>
        <p:nvSpPr>
          <p:cNvPr id="4" name="Shape 2"/>
          <p:cNvSpPr/>
          <p:nvPr/>
        </p:nvSpPr>
        <p:spPr>
          <a:xfrm>
            <a:off x="548640" y="1554480"/>
            <a:ext cx="3291840" cy="3931920"/>
          </a:xfrm>
          <a:prstGeom prst="roundRect">
            <a:avLst>
              <a:gd name="adj" fmla="val 2778"/>
            </a:avLst>
          </a:prstGeom>
          <a:solidFill>
            <a:srgbClr val="1B2640"/>
          </a:solidFill>
          <a:ln w="12700">
            <a:solidFill>
              <a:srgbClr val="1B2640"/>
            </a:solidFill>
            <a:prstDash val="solid"/>
          </a:ln>
        </p:spPr>
      </p:sp>
      <p:sp>
        <p:nvSpPr>
          <p:cNvPr id="5" name="Text 3"/>
          <p:cNvSpPr txBox="1"/>
          <p:nvPr/>
        </p:nvSpPr>
        <p:spPr>
          <a:xfrm>
            <a:off x="822960" y="1783080"/>
            <a:ext cx="2834640" cy="457200"/>
          </a:xfrm>
          <a:prstGeom prst="rect">
            <a:avLst/>
          </a:prstGeom>
          <a:noFill/>
          <a:ln/>
        </p:spPr>
        <p:txBody>
          <a:bodyPr wrap="square" lIns="0" tIns="0" rIns="0" bIns="0" rtlCol="0" anchor="t"/>
          <a:lstStyle/>
          <a:p>
            <a:pPr indent="0" marL="0">
              <a:buNone/>
            </a:pPr>
            <a:r>
              <a:rPr lang="en-US" sz="2200" b="1" dirty="0">
                <a:solidFill>
                  <a:srgbClr val="FFFFFF"/>
                </a:solidFill>
                <a:latin typeface="Calibri" pitchFamily="34" charset="0"/>
                <a:ea typeface="Calibri" pitchFamily="34" charset="-122"/>
                <a:cs typeface="Calibri" pitchFamily="34" charset="-120"/>
              </a:rPr>
              <a:t>Your viewer</a:t>
            </a:r>
            <a:endParaRPr lang="en-US" sz="2200" dirty="0"/>
          </a:p>
        </p:txBody>
      </p:sp>
      <p:sp>
        <p:nvSpPr>
          <p:cNvPr id="6" name="Text 4"/>
          <p:cNvSpPr txBox="1"/>
          <p:nvPr/>
        </p:nvSpPr>
        <p:spPr>
          <a:xfrm>
            <a:off x="822960" y="2286000"/>
            <a:ext cx="2834640" cy="1097280"/>
          </a:xfrm>
          <a:prstGeom prst="rect">
            <a:avLst/>
          </a:prstGeom>
          <a:noFill/>
          <a:ln/>
        </p:spPr>
        <p:txBody>
          <a:bodyPr wrap="square" lIns="0" tIns="0" rIns="0" bIns="0" rtlCol="0" anchor="t"/>
          <a:lstStyle/>
          <a:p>
            <a:pPr indent="0" marL="0">
              <a:buNone/>
            </a:pPr>
            <a:r>
              <a:rPr lang="en-US" sz="1900" dirty="0">
                <a:solidFill>
                  <a:srgbClr val="C9D0DE"/>
                </a:solidFill>
                <a:latin typeface="Calibri" pitchFamily="34" charset="0"/>
                <a:ea typeface="Calibri" pitchFamily="34" charset="-122"/>
                <a:cs typeface="Calibri" pitchFamily="34" charset="-120"/>
              </a:rPr>
              <a:t>Watches, listens, reads, and shares.</a:t>
            </a:r>
            <a:endParaRPr lang="en-US" sz="1900" dirty="0"/>
          </a:p>
        </p:txBody>
      </p:sp>
      <p:sp>
        <p:nvSpPr>
          <p:cNvPr id="7" name="Reveal 1.7"/>
          <p:cNvSpPr/>
          <p:nvPr/>
        </p:nvSpPr>
        <p:spPr>
          <a:xfrm>
            <a:off x="4069080" y="1554480"/>
            <a:ext cx="7543800" cy="3931920"/>
          </a:xfrm>
          <a:prstGeom prst="roundRect">
            <a:avLst>
              <a:gd name="adj" fmla="val 2326"/>
            </a:avLst>
          </a:prstGeom>
          <a:solidFill>
            <a:srgbClr val="D9EFFF"/>
          </a:solidFill>
          <a:ln w="12700">
            <a:solidFill>
              <a:srgbClr val="D9EFFF"/>
            </a:solidFill>
            <a:prstDash val="solid"/>
          </a:ln>
        </p:spPr>
      </p:sp>
      <p:sp>
        <p:nvSpPr>
          <p:cNvPr id="8" name="Reveal 1.8"/>
          <p:cNvSpPr txBox="1"/>
          <p:nvPr/>
        </p:nvSpPr>
        <p:spPr>
          <a:xfrm>
            <a:off x="4389120" y="1783080"/>
            <a:ext cx="6949440" cy="457200"/>
          </a:xfrm>
          <a:prstGeom prst="rect">
            <a:avLst/>
          </a:prstGeom>
          <a:noFill/>
          <a:ln/>
        </p:spPr>
        <p:txBody>
          <a:bodyPr wrap="square" lIns="0" tIns="0" rIns="0" bIns="0" rtlCol="0" anchor="t"/>
          <a:lstStyle/>
          <a:p>
            <a:pPr indent="0" marL="0">
              <a:buNone/>
            </a:pPr>
            <a:r>
              <a:rPr lang="en-US" sz="2200" b="1" dirty="0">
                <a:solidFill>
                  <a:srgbClr val="0B1A33"/>
                </a:solidFill>
                <a:latin typeface="Calibri" pitchFamily="34" charset="0"/>
                <a:ea typeface="Calibri" pitchFamily="34" charset="-122"/>
                <a:cs typeface="Calibri" pitchFamily="34" charset="-120"/>
              </a:rPr>
              <a:t>Your stakeholder can give you something</a:t>
            </a:r>
            <a:endParaRPr lang="en-US" sz="2200" dirty="0"/>
          </a:p>
        </p:txBody>
      </p:sp>
      <p:sp>
        <p:nvSpPr>
          <p:cNvPr id="9" name="Reveal 1.9"/>
          <p:cNvSpPr txBox="1"/>
          <p:nvPr/>
        </p:nvSpPr>
        <p:spPr>
          <a:xfrm>
            <a:off x="4389120" y="2423160"/>
            <a:ext cx="3383280" cy="2926080"/>
          </a:xfrm>
          <a:prstGeom prst="rect">
            <a:avLst/>
          </a:prstGeom>
          <a:noFill/>
          <a:ln/>
        </p:spPr>
        <p:txBody>
          <a:bodyPr wrap="square" lIns="0" tIns="0" rIns="0" bIns="0" rtlCol="0" anchor="t"/>
          <a:lstStyle/>
          <a:p>
            <a:pPr marL="342900" indent="-342900">
              <a:spcAft>
                <a:spcPts val="1200"/>
              </a:spcAft>
              <a:buSzPct val="100000"/>
              <a:buChar char="•"/>
            </a:pPr>
            <a:r>
              <a:rPr lang="en-US" sz="1900" dirty="0">
                <a:solidFill>
                  <a:srgbClr val="0B1A33"/>
                </a:solidFill>
                <a:latin typeface="Calibri" pitchFamily="34" charset="0"/>
                <a:ea typeface="Calibri" pitchFamily="34" charset="-122"/>
                <a:cs typeface="Calibri" pitchFamily="34" charset="-120"/>
              </a:rPr>
              <a:t>A time slot or a stage</a:t>
            </a:r>
            <a:endParaRPr lang="en-US" sz="1900" dirty="0"/>
          </a:p>
          <a:p>
            <a:pPr marL="342900" indent="-342900">
              <a:spcAft>
                <a:spcPts val="1200"/>
              </a:spcAft>
              <a:buSzPct val="100000"/>
              <a:buChar char="•"/>
            </a:pPr>
            <a:r>
              <a:rPr lang="en-US" sz="1900" dirty="0">
                <a:solidFill>
                  <a:srgbClr val="0B1A33"/>
                </a:solidFill>
                <a:latin typeface="Calibri" pitchFamily="34" charset="0"/>
                <a:ea typeface="Calibri" pitchFamily="34" charset="-122"/>
                <a:cs typeface="Calibri" pitchFamily="34" charset="-120"/>
              </a:rPr>
              <a:t>A sponsor or a premiere</a:t>
            </a:r>
            <a:endParaRPr lang="en-US" sz="1900" dirty="0"/>
          </a:p>
          <a:p>
            <a:pPr marL="342900" indent="-342900">
              <a:spcAft>
                <a:spcPts val="1200"/>
              </a:spcAft>
              <a:buSzPct val="100000"/>
              <a:buChar char="•"/>
            </a:pPr>
            <a:r>
              <a:rPr lang="en-US" sz="1900" dirty="0">
                <a:solidFill>
                  <a:srgbClr val="0B1A33"/>
                </a:solidFill>
                <a:latin typeface="Calibri" pitchFamily="34" charset="0"/>
                <a:ea typeface="Calibri" pitchFamily="34" charset="-122"/>
                <a:cs typeface="Calibri" pitchFamily="34" charset="-120"/>
              </a:rPr>
              <a:t>A publisher meeting</a:t>
            </a:r>
            <a:endParaRPr lang="en-US" sz="1900" dirty="0"/>
          </a:p>
          <a:p>
            <a:pPr marL="342900" indent="-342900">
              <a:spcAft>
                <a:spcPts val="1200"/>
              </a:spcAft>
              <a:buSzPct val="100000"/>
              <a:buChar char="•"/>
            </a:pPr>
            <a:r>
              <a:rPr lang="en-US" sz="1900" dirty="0">
                <a:solidFill>
                  <a:srgbClr val="0B1A33"/>
                </a:solidFill>
                <a:latin typeface="Calibri" pitchFamily="34" charset="0"/>
                <a:ea typeface="Calibri" pitchFamily="34" charset="-122"/>
                <a:cs typeface="Calibri" pitchFamily="34" charset="-120"/>
              </a:rPr>
              <a:t>A guest seat or a collab</a:t>
            </a:r>
            <a:endParaRPr lang="en-US" sz="1900" dirty="0"/>
          </a:p>
        </p:txBody>
      </p:sp>
      <p:sp>
        <p:nvSpPr>
          <p:cNvPr id="10" name="Reveal 1.10"/>
          <p:cNvSpPr txBox="1"/>
          <p:nvPr/>
        </p:nvSpPr>
        <p:spPr>
          <a:xfrm>
            <a:off x="7955280" y="2423160"/>
            <a:ext cx="3383280" cy="2926080"/>
          </a:xfrm>
          <a:prstGeom prst="rect">
            <a:avLst/>
          </a:prstGeom>
          <a:noFill/>
          <a:ln/>
        </p:spPr>
        <p:txBody>
          <a:bodyPr wrap="square" lIns="0" tIns="0" rIns="0" bIns="0" rtlCol="0" anchor="t"/>
          <a:lstStyle/>
          <a:p>
            <a:pPr marL="342900" indent="-342900">
              <a:spcAft>
                <a:spcPts val="1200"/>
              </a:spcAft>
              <a:buSzPct val="100000"/>
              <a:buChar char="•"/>
            </a:pPr>
            <a:r>
              <a:rPr lang="en-US" sz="1900" dirty="0">
                <a:solidFill>
                  <a:srgbClr val="0B1A33"/>
                </a:solidFill>
                <a:latin typeface="Calibri" pitchFamily="34" charset="0"/>
                <a:ea typeface="Calibri" pitchFamily="34" charset="-122"/>
                <a:cs typeface="Calibri" pitchFamily="34" charset="-120"/>
              </a:rPr>
              <a:t>A playlist add or a placement</a:t>
            </a:r>
            <a:endParaRPr lang="en-US" sz="1900" dirty="0"/>
          </a:p>
          <a:p>
            <a:pPr marL="342900" indent="-342900">
              <a:spcAft>
                <a:spcPts val="1200"/>
              </a:spcAft>
              <a:buSzPct val="100000"/>
              <a:buChar char="•"/>
            </a:pPr>
            <a:r>
              <a:rPr lang="en-US" sz="1900" dirty="0">
                <a:solidFill>
                  <a:srgbClr val="0B1A33"/>
                </a:solidFill>
                <a:latin typeface="Calibri" pitchFamily="34" charset="0"/>
                <a:ea typeface="Calibri" pitchFamily="34" charset="-122"/>
                <a:cs typeface="Calibri" pitchFamily="34" charset="-120"/>
              </a:rPr>
              <a:t>A mentor coffee</a:t>
            </a:r>
            <a:endParaRPr lang="en-US" sz="1900" dirty="0"/>
          </a:p>
          <a:p>
            <a:pPr marL="342900" indent="-342900">
              <a:spcAft>
                <a:spcPts val="1200"/>
              </a:spcAft>
              <a:buSzPct val="100000"/>
              <a:buChar char="•"/>
            </a:pPr>
            <a:r>
              <a:rPr lang="en-US" sz="1900" dirty="0">
                <a:solidFill>
                  <a:srgbClr val="0B1A33"/>
                </a:solidFill>
                <a:latin typeface="Calibri" pitchFamily="34" charset="0"/>
                <a:ea typeface="Calibri" pitchFamily="34" charset="-122"/>
                <a:cs typeface="Calibri" pitchFamily="34" charset="-120"/>
              </a:rPr>
              <a:t>A distribution door</a:t>
            </a:r>
            <a:endParaRPr lang="en-US" sz="1900" dirty="0"/>
          </a:p>
          <a:p>
            <a:pPr marL="342900" indent="-342900">
              <a:spcAft>
                <a:spcPts val="1200"/>
              </a:spcAft>
              <a:buSzPct val="100000"/>
              <a:buChar char="•"/>
            </a:pPr>
            <a:r>
              <a:rPr lang="en-US" sz="1900" dirty="0">
                <a:solidFill>
                  <a:srgbClr val="0B1A33"/>
                </a:solidFill>
                <a:latin typeface="Calibri" pitchFamily="34" charset="0"/>
                <a:ea typeface="Calibri" pitchFamily="34" charset="-122"/>
                <a:cs typeface="Calibri" pitchFamily="34" charset="-120"/>
              </a:rPr>
              <a:t>A booking or a keynote</a:t>
            </a:r>
            <a:endParaRPr lang="en-US" sz="1900" dirty="0"/>
          </a:p>
        </p:txBody>
      </p:sp>
      <p:sp>
        <p:nvSpPr>
          <p:cNvPr id="11" name="Reveal 2.11"/>
          <p:cNvSpPr/>
          <p:nvPr/>
        </p:nvSpPr>
        <p:spPr>
          <a:xfrm>
            <a:off x="548640" y="5669280"/>
            <a:ext cx="6583680" cy="457200"/>
          </a:xfrm>
          <a:prstGeom prst="roundRect">
            <a:avLst>
              <a:gd name="adj" fmla="val 24000"/>
            </a:avLst>
          </a:prstGeom>
          <a:solidFill>
            <a:srgbClr val="2B2410"/>
          </a:solidFill>
          <a:ln w="15875">
            <a:solidFill>
              <a:srgbClr val="D9AE58"/>
            </a:solidFill>
            <a:prstDash val="solid"/>
          </a:ln>
        </p:spPr>
      </p:sp>
      <p:sp>
        <p:nvSpPr>
          <p:cNvPr id="12" name="Reveal 2.12"/>
          <p:cNvSpPr/>
          <p:nvPr/>
        </p:nvSpPr>
        <p:spPr>
          <a:xfrm>
            <a:off x="621792" y="5742432"/>
            <a:ext cx="1143000" cy="310896"/>
          </a:xfrm>
          <a:prstGeom prst="roundRect">
            <a:avLst>
              <a:gd name="adj" fmla="val 23529"/>
            </a:avLst>
          </a:prstGeom>
          <a:solidFill>
            <a:srgbClr val="D9AE58"/>
          </a:solidFill>
          <a:ln w="12700">
            <a:solidFill>
              <a:srgbClr val="D9AE58"/>
            </a:solidFill>
            <a:prstDash val="solid"/>
          </a:ln>
        </p:spPr>
      </p:sp>
      <p:sp>
        <p:nvSpPr>
          <p:cNvPr id="13" name="Reveal 2.13"/>
          <p:cNvSpPr txBox="1"/>
          <p:nvPr/>
        </p:nvSpPr>
        <p:spPr>
          <a:xfrm>
            <a:off x="621792" y="5742432"/>
            <a:ext cx="1143000" cy="310896"/>
          </a:xfrm>
          <a:prstGeom prst="rect">
            <a:avLst/>
          </a:prstGeom>
          <a:noFill/>
          <a:ln/>
        </p:spPr>
        <p:txBody>
          <a:bodyPr wrap="square" lIns="0" tIns="0" rIns="0" bIns="0" rtlCol="0" anchor="ctr"/>
          <a:lstStyle/>
          <a:p>
            <a:pPr algn="ctr" indent="0" marL="0">
              <a:buNone/>
            </a:pPr>
            <a:r>
              <a:rPr lang="en-US" sz="1200" b="1" dirty="0">
                <a:solidFill>
                  <a:srgbClr val="0B1A33"/>
                </a:solidFill>
                <a:latin typeface="Calibri" pitchFamily="34" charset="0"/>
                <a:ea typeface="Calibri" pitchFamily="34" charset="-122"/>
                <a:cs typeface="Calibri" pitchFamily="34" charset="-120"/>
              </a:rPr>
              <a:t>TIP 2 of 7</a:t>
            </a:r>
            <a:endParaRPr lang="en-US" sz="1200" dirty="0"/>
          </a:p>
        </p:txBody>
      </p:sp>
      <p:sp>
        <p:nvSpPr>
          <p:cNvPr id="14" name="Reveal 2.14"/>
          <p:cNvSpPr txBox="1"/>
          <p:nvPr/>
        </p:nvSpPr>
        <p:spPr>
          <a:xfrm>
            <a:off x="1874520" y="5669280"/>
            <a:ext cx="5166360" cy="4572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Pitch the one who can say yes, not the viewer.</a:t>
            </a:r>
            <a:endParaRPr lang="en-US" sz="1700" dirty="0"/>
          </a:p>
        </p:txBody>
      </p:sp>
      <p:sp>
        <p:nvSpPr>
          <p:cNvPr id="15" name="Text 13"/>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4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4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4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4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4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4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THE PRINCIPLE OF ONE</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Find your one.</a:t>
            </a:r>
            <a:endParaRPr lang="en-US" sz="3200" dirty="0"/>
          </a:p>
        </p:txBody>
      </p:sp>
      <p:sp>
        <p:nvSpPr>
          <p:cNvPr id="4" name="Text 2"/>
          <p:cNvSpPr txBox="1"/>
          <p:nvPr/>
        </p:nvSpPr>
        <p:spPr>
          <a:xfrm>
            <a:off x="548640" y="1645920"/>
            <a:ext cx="5486400" cy="1371600"/>
          </a:xfrm>
          <a:prstGeom prst="rect">
            <a:avLst/>
          </a:prstGeom>
          <a:noFill/>
          <a:ln/>
        </p:spPr>
        <p:txBody>
          <a:bodyPr wrap="square" lIns="0" tIns="0" rIns="0" bIns="0" rtlCol="0" anchor="t"/>
          <a:lstStyle/>
          <a:p>
            <a:pPr indent="0" marL="0">
              <a:buNone/>
            </a:pPr>
            <a:r>
              <a:rPr lang="en-US" sz="2800" dirty="0">
                <a:solidFill>
                  <a:srgbClr val="FFFFFF"/>
                </a:solidFill>
                <a:latin typeface="Calibri" pitchFamily="34" charset="0"/>
                <a:ea typeface="Calibri" pitchFamily="34" charset="-122"/>
                <a:cs typeface="Calibri" pitchFamily="34" charset="-120"/>
              </a:rPr>
              <a:t>Jesus told one woman at the well who He was.</a:t>
            </a:r>
            <a:endParaRPr lang="en-US" sz="2800" dirty="0"/>
          </a:p>
          <a:p>
            <a:pPr indent="0" marL="0">
              <a:buNone/>
            </a:pPr>
            <a:r>
              <a:rPr lang="en-US" sz="1500" b="1" dirty="0">
                <a:solidFill>
                  <a:srgbClr val="D9AE58"/>
                </a:solidFill>
                <a:latin typeface="Calibri" pitchFamily="34" charset="0"/>
                <a:ea typeface="Calibri" pitchFamily="34" charset="-122"/>
                <a:cs typeface="Calibri" pitchFamily="34" charset="-120"/>
              </a:rPr>
              <a:t>John 4:26</a:t>
            </a:r>
            <a:endParaRPr lang="en-US" sz="2800" dirty="0"/>
          </a:p>
        </p:txBody>
      </p:sp>
      <p:sp>
        <p:nvSpPr>
          <p:cNvPr id="5" name="Reveal 1.15"/>
          <p:cNvSpPr txBox="1"/>
          <p:nvPr/>
        </p:nvSpPr>
        <p:spPr>
          <a:xfrm>
            <a:off x="548640" y="3291840"/>
            <a:ext cx="5486400" cy="1371600"/>
          </a:xfrm>
          <a:prstGeom prst="rect">
            <a:avLst/>
          </a:prstGeom>
          <a:noFill/>
          <a:ln/>
        </p:spPr>
        <p:txBody>
          <a:bodyPr wrap="square" lIns="0" tIns="0" rIns="0" bIns="0" rtlCol="0" anchor="t"/>
          <a:lstStyle/>
          <a:p>
            <a:pPr indent="0" marL="0">
              <a:buNone/>
            </a:pPr>
            <a:r>
              <a:rPr lang="en-US" sz="2800" dirty="0">
                <a:solidFill>
                  <a:srgbClr val="FFFFFF"/>
                </a:solidFill>
                <a:latin typeface="Calibri" pitchFamily="34" charset="0"/>
                <a:ea typeface="Calibri" pitchFamily="34" charset="-122"/>
                <a:cs typeface="Calibri" pitchFamily="34" charset="-120"/>
              </a:rPr>
              <a:t>Many in her town believed because of her testimony.</a:t>
            </a:r>
            <a:endParaRPr lang="en-US" sz="2800" dirty="0"/>
          </a:p>
          <a:p>
            <a:pPr indent="0" marL="0">
              <a:buNone/>
            </a:pPr>
            <a:r>
              <a:rPr lang="en-US" sz="1500" b="1" dirty="0">
                <a:solidFill>
                  <a:srgbClr val="D9AE58"/>
                </a:solidFill>
                <a:latin typeface="Calibri" pitchFamily="34" charset="0"/>
                <a:ea typeface="Calibri" pitchFamily="34" charset="-122"/>
                <a:cs typeface="Calibri" pitchFamily="34" charset="-120"/>
              </a:rPr>
              <a:t>John 4:39</a:t>
            </a:r>
            <a:endParaRPr lang="en-US" sz="2800" dirty="0"/>
          </a:p>
        </p:txBody>
      </p:sp>
      <p:sp>
        <p:nvSpPr>
          <p:cNvPr id="6" name="Reveal 2.16"/>
          <p:cNvSpPr/>
          <p:nvPr/>
        </p:nvSpPr>
        <p:spPr>
          <a:xfrm>
            <a:off x="6492240" y="1645920"/>
            <a:ext cx="5120640" cy="3840480"/>
          </a:xfrm>
          <a:prstGeom prst="roundRect">
            <a:avLst>
              <a:gd name="adj" fmla="val 2381"/>
            </a:avLst>
          </a:prstGeom>
          <a:solidFill>
            <a:srgbClr val="D9EFFF"/>
          </a:solidFill>
          <a:ln w="12700">
            <a:solidFill>
              <a:srgbClr val="D9EFFF"/>
            </a:solidFill>
            <a:prstDash val="solid"/>
          </a:ln>
        </p:spPr>
      </p:sp>
      <p:sp>
        <p:nvSpPr>
          <p:cNvPr id="7" name="Reveal 2.17"/>
          <p:cNvSpPr txBox="1"/>
          <p:nvPr/>
        </p:nvSpPr>
        <p:spPr>
          <a:xfrm>
            <a:off x="6858000" y="2011680"/>
            <a:ext cx="4389120" cy="731520"/>
          </a:xfrm>
          <a:prstGeom prst="rect">
            <a:avLst/>
          </a:prstGeom>
          <a:noFill/>
          <a:ln/>
        </p:spPr>
        <p:txBody>
          <a:bodyPr wrap="square" lIns="0" tIns="0" rIns="0" bIns="0" rtlCol="0" anchor="t"/>
          <a:lstStyle/>
          <a:p>
            <a:pPr indent="0" marL="0">
              <a:buNone/>
            </a:pPr>
            <a:r>
              <a:rPr lang="en-US" sz="2200" dirty="0">
                <a:solidFill>
                  <a:srgbClr val="2E4A74"/>
                </a:solidFill>
                <a:latin typeface="Calibri" pitchFamily="34" charset="0"/>
                <a:ea typeface="Calibri" pitchFamily="34" charset="-122"/>
                <a:cs typeface="Calibri" pitchFamily="34" charset="-120"/>
              </a:rPr>
              <a:t>You're not pitching everyone.</a:t>
            </a:r>
            <a:endParaRPr lang="en-US" sz="2200" dirty="0"/>
          </a:p>
        </p:txBody>
      </p:sp>
      <p:sp>
        <p:nvSpPr>
          <p:cNvPr id="8" name="Reveal 2.18"/>
          <p:cNvSpPr txBox="1"/>
          <p:nvPr/>
        </p:nvSpPr>
        <p:spPr>
          <a:xfrm>
            <a:off x="6858000" y="2834640"/>
            <a:ext cx="4389120" cy="2194560"/>
          </a:xfrm>
          <a:prstGeom prst="rect">
            <a:avLst/>
          </a:prstGeom>
          <a:noFill/>
          <a:ln/>
        </p:spPr>
        <p:txBody>
          <a:bodyPr wrap="square" lIns="0" tIns="0" rIns="0" bIns="0" rtlCol="0" anchor="t"/>
          <a:lstStyle/>
          <a:p>
            <a:pPr indent="0" marL="0">
              <a:buNone/>
            </a:pPr>
            <a:r>
              <a:rPr lang="en-US" sz="3000" b="1" dirty="0">
                <a:solidFill>
                  <a:srgbClr val="0B1A33"/>
                </a:solidFill>
                <a:latin typeface="Calibri" pitchFamily="34" charset="0"/>
                <a:ea typeface="Calibri" pitchFamily="34" charset="-122"/>
                <a:cs typeface="Calibri" pitchFamily="34" charset="-120"/>
              </a:rPr>
              <a:t>You're pitching the one who can carry your work to many.</a:t>
            </a:r>
            <a:endParaRPr lang="en-US" sz="3000" dirty="0"/>
          </a:p>
        </p:txBody>
      </p:sp>
      <p:sp>
        <p:nvSpPr>
          <p:cNvPr id="9" name="Text 7"/>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4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WHY A NICHE WINS</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When you pitch to everyone, no one can say yes.</a:t>
            </a:r>
            <a:endParaRPr lang="en-US" sz="2800" dirty="0"/>
          </a:p>
        </p:txBody>
      </p:sp>
      <p:sp>
        <p:nvSpPr>
          <p:cNvPr id="4" name="Shape 2"/>
          <p:cNvSpPr/>
          <p:nvPr/>
        </p:nvSpPr>
        <p:spPr>
          <a:xfrm>
            <a:off x="548640" y="1554480"/>
            <a:ext cx="5440680" cy="1188720"/>
          </a:xfrm>
          <a:prstGeom prst="roundRect">
            <a:avLst>
              <a:gd name="adj" fmla="val 7692"/>
            </a:avLst>
          </a:prstGeom>
          <a:solidFill>
            <a:srgbClr val="FDEDE6"/>
          </a:solidFill>
          <a:ln w="12700">
            <a:solidFill>
              <a:srgbClr val="FDEDE6"/>
            </a:solidFill>
            <a:prstDash val="solid"/>
          </a:ln>
        </p:spPr>
      </p:sp>
      <p:sp>
        <p:nvSpPr>
          <p:cNvPr id="5" name="Text 3"/>
          <p:cNvSpPr txBox="1"/>
          <p:nvPr/>
        </p:nvSpPr>
        <p:spPr>
          <a:xfrm>
            <a:off x="822960" y="1645920"/>
            <a:ext cx="4937760" cy="1005840"/>
          </a:xfrm>
          <a:prstGeom prst="rect">
            <a:avLst/>
          </a:prstGeom>
          <a:noFill/>
          <a:ln/>
        </p:spPr>
        <p:txBody>
          <a:bodyPr wrap="square" lIns="0" tIns="0" rIns="0" bIns="0" rtlCol="0" anchor="t"/>
          <a:lstStyle/>
          <a:p>
            <a:pPr indent="0" marL="0">
              <a:buNone/>
            </a:pPr>
            <a:r>
              <a:rPr lang="en-US" sz="1200" b="1" dirty="0">
                <a:solidFill>
                  <a:srgbClr val="A4502A"/>
                </a:solidFill>
                <a:latin typeface="Calibri" pitchFamily="34" charset="0"/>
                <a:ea typeface="Calibri" pitchFamily="34" charset="-122"/>
                <a:cs typeface="Calibri" pitchFamily="34" charset="-120"/>
              </a:rPr>
              <a:t>TOO WIDE
</a:t>
            </a:r>
            <a:pPr indent="0" marL="0">
              <a:buNone/>
            </a:pPr>
            <a:r>
              <a:rPr lang="en-US" sz="1800" i="1" dirty="0">
                <a:solidFill>
                  <a:srgbClr val="0B1A33"/>
                </a:solidFill>
                <a:latin typeface="Calibri" pitchFamily="34" charset="0"/>
                <a:ea typeface="Calibri" pitchFamily="34" charset="-122"/>
                <a:cs typeface="Calibri" pitchFamily="34" charset="-120"/>
              </a:rPr>
              <a:t>“My show is for anyone who wants to grow.”</a:t>
            </a:r>
            <a:endParaRPr lang="en-US" sz="1800" dirty="0"/>
          </a:p>
        </p:txBody>
      </p:sp>
      <p:sp>
        <p:nvSpPr>
          <p:cNvPr id="6" name="Reveal 1.19"/>
          <p:cNvSpPr/>
          <p:nvPr/>
        </p:nvSpPr>
        <p:spPr>
          <a:xfrm>
            <a:off x="6172200" y="1554480"/>
            <a:ext cx="5440680" cy="1188720"/>
          </a:xfrm>
          <a:prstGeom prst="roundRect">
            <a:avLst>
              <a:gd name="adj" fmla="val 7692"/>
            </a:avLst>
          </a:prstGeom>
          <a:solidFill>
            <a:srgbClr val="E6F4EC"/>
          </a:solidFill>
          <a:ln w="12700">
            <a:solidFill>
              <a:srgbClr val="E6F4EC"/>
            </a:solidFill>
            <a:prstDash val="solid"/>
          </a:ln>
        </p:spPr>
      </p:sp>
      <p:sp>
        <p:nvSpPr>
          <p:cNvPr id="7" name="Reveal 1.20"/>
          <p:cNvSpPr txBox="1"/>
          <p:nvPr/>
        </p:nvSpPr>
        <p:spPr>
          <a:xfrm>
            <a:off x="6446520" y="1645920"/>
            <a:ext cx="4937760" cy="1005840"/>
          </a:xfrm>
          <a:prstGeom prst="rect">
            <a:avLst/>
          </a:prstGeom>
          <a:noFill/>
          <a:ln/>
        </p:spPr>
        <p:txBody>
          <a:bodyPr wrap="square" lIns="0" tIns="0" rIns="0" bIns="0" rtlCol="0" anchor="t"/>
          <a:lstStyle/>
          <a:p>
            <a:pPr indent="0" marL="0">
              <a:buNone/>
            </a:pPr>
            <a:r>
              <a:rPr lang="en-US" sz="1200" b="1" dirty="0">
                <a:solidFill>
                  <a:srgbClr val="1F5E3F"/>
                </a:solidFill>
                <a:latin typeface="Calibri" pitchFamily="34" charset="0"/>
                <a:ea typeface="Calibri" pitchFamily="34" charset="-122"/>
                <a:cs typeface="Calibri" pitchFamily="34" charset="-120"/>
              </a:rPr>
              <a:t>NARROW
</a:t>
            </a:r>
            <a:pPr indent="0" marL="0">
              <a:buNone/>
            </a:pPr>
            <a:r>
              <a:rPr lang="en-US" sz="1800" dirty="0">
                <a:solidFill>
                  <a:srgbClr val="0B1A33"/>
                </a:solidFill>
                <a:latin typeface="Calibri" pitchFamily="34" charset="0"/>
                <a:ea typeface="Calibri" pitchFamily="34" charset="-122"/>
                <a:cs typeface="Calibri" pitchFamily="34" charset="-120"/>
              </a:rPr>
              <a:t>“My show is for women leaders who want their faith to show up on Monday.”</a:t>
            </a:r>
            <a:endParaRPr lang="en-US" sz="1800" dirty="0"/>
          </a:p>
        </p:txBody>
      </p:sp>
      <p:sp>
        <p:nvSpPr>
          <p:cNvPr id="8" name="Reveal 2.21"/>
          <p:cNvSpPr txBox="1"/>
          <p:nvPr/>
        </p:nvSpPr>
        <p:spPr>
          <a:xfrm>
            <a:off x="548640" y="3063240"/>
            <a:ext cx="2651760" cy="4114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She can picture it</a:t>
            </a:r>
            <a:endParaRPr lang="en-US" sz="1800" dirty="0"/>
          </a:p>
        </p:txBody>
      </p:sp>
      <p:sp>
        <p:nvSpPr>
          <p:cNvPr id="9" name="Reveal 2.22"/>
          <p:cNvSpPr txBox="1"/>
          <p:nvPr/>
        </p:nvSpPr>
        <p:spPr>
          <a:xfrm>
            <a:off x="548640" y="3520440"/>
            <a:ext cx="2651760" cy="1554480"/>
          </a:xfrm>
          <a:prstGeom prst="rect">
            <a:avLst/>
          </a:prstGeom>
          <a:noFill/>
          <a:ln/>
        </p:spPr>
        <p:txBody>
          <a:bodyPr wrap="square" lIns="0" tIns="0" rIns="0" bIns="0" rtlCol="0" anchor="t"/>
          <a:lstStyle/>
          <a:p>
            <a:pPr indent="0" marL="0">
              <a:buNone/>
            </a:pPr>
            <a:r>
              <a:rPr lang="en-US" sz="1600" dirty="0">
                <a:solidFill>
                  <a:srgbClr val="C9D0DE"/>
                </a:solidFill>
                <a:latin typeface="Calibri" pitchFamily="34" charset="0"/>
                <a:ea typeface="Calibri" pitchFamily="34" charset="-122"/>
                <a:cs typeface="Calibri" pitchFamily="34" charset="-120"/>
              </a:rPr>
              <a:t>A booker books a woman she can see: "moms rebuilding their prayer life," not "women who need hope."</a:t>
            </a:r>
            <a:endParaRPr lang="en-US" sz="1600" dirty="0"/>
          </a:p>
        </p:txBody>
      </p:sp>
      <p:sp>
        <p:nvSpPr>
          <p:cNvPr id="10" name="Reveal 2.23"/>
          <p:cNvSpPr txBox="1"/>
          <p:nvPr/>
        </p:nvSpPr>
        <p:spPr>
          <a:xfrm>
            <a:off x="3383280" y="3063240"/>
            <a:ext cx="2651760" cy="4114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It sounds like expertise</a:t>
            </a:r>
            <a:endParaRPr lang="en-US" sz="1800" dirty="0"/>
          </a:p>
        </p:txBody>
      </p:sp>
      <p:sp>
        <p:nvSpPr>
          <p:cNvPr id="11" name="Reveal 2.24"/>
          <p:cNvSpPr txBox="1"/>
          <p:nvPr/>
        </p:nvSpPr>
        <p:spPr>
          <a:xfrm>
            <a:off x="3383280" y="3520440"/>
            <a:ext cx="2651760" cy="1554480"/>
          </a:xfrm>
          <a:prstGeom prst="rect">
            <a:avLst/>
          </a:prstGeom>
          <a:noFill/>
          <a:ln/>
        </p:spPr>
        <p:txBody>
          <a:bodyPr wrap="square" lIns="0" tIns="0" rIns="0" bIns="0" rtlCol="0" anchor="t"/>
          <a:lstStyle/>
          <a:p>
            <a:pPr indent="0" marL="0">
              <a:buNone/>
            </a:pPr>
            <a:r>
              <a:rPr lang="en-US" sz="1600" dirty="0">
                <a:solidFill>
                  <a:srgbClr val="C9D0DE"/>
                </a:solidFill>
                <a:latin typeface="Calibri" pitchFamily="34" charset="0"/>
                <a:ea typeface="Calibri" pitchFamily="34" charset="-122"/>
                <a:cs typeface="Calibri" pitchFamily="34" charset="-120"/>
              </a:rPr>
              <a:t>Serving one group well reads as authority. Serving everyone reads as unsure.</a:t>
            </a:r>
            <a:endParaRPr lang="en-US" sz="1600" dirty="0"/>
          </a:p>
        </p:txBody>
      </p:sp>
      <p:sp>
        <p:nvSpPr>
          <p:cNvPr id="12" name="Reveal 2.25"/>
          <p:cNvSpPr txBox="1"/>
          <p:nvPr/>
        </p:nvSpPr>
        <p:spPr>
          <a:xfrm>
            <a:off x="6217920" y="3063240"/>
            <a:ext cx="2651760" cy="4114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It fits a slot</a:t>
            </a:r>
            <a:endParaRPr lang="en-US" sz="1800" dirty="0"/>
          </a:p>
        </p:txBody>
      </p:sp>
      <p:sp>
        <p:nvSpPr>
          <p:cNvPr id="13" name="Reveal 2.26"/>
          <p:cNvSpPr txBox="1"/>
          <p:nvPr/>
        </p:nvSpPr>
        <p:spPr>
          <a:xfrm>
            <a:off x="6217920" y="3520440"/>
            <a:ext cx="2651760" cy="1554480"/>
          </a:xfrm>
          <a:prstGeom prst="rect">
            <a:avLst/>
          </a:prstGeom>
          <a:noFill/>
          <a:ln/>
        </p:spPr>
        <p:txBody>
          <a:bodyPr wrap="square" lIns="0" tIns="0" rIns="0" bIns="0" rtlCol="0" anchor="t"/>
          <a:lstStyle/>
          <a:p>
            <a:pPr indent="0" marL="0">
              <a:buNone/>
            </a:pPr>
            <a:r>
              <a:rPr lang="en-US" sz="1600" dirty="0">
                <a:solidFill>
                  <a:srgbClr val="C9D0DE"/>
                </a:solidFill>
                <a:latin typeface="Calibri" pitchFamily="34" charset="0"/>
                <a:ea typeface="Calibri" pitchFamily="34" charset="-122"/>
                <a:cs typeface="Calibri" pitchFamily="34" charset="-120"/>
              </a:rPr>
              <a:t>Programs, sponsors, and conferences are built around a specific audience. A niche fits their schedule.</a:t>
            </a:r>
            <a:endParaRPr lang="en-US" sz="1600" dirty="0"/>
          </a:p>
        </p:txBody>
      </p:sp>
      <p:sp>
        <p:nvSpPr>
          <p:cNvPr id="14" name="Reveal 2.27"/>
          <p:cNvSpPr txBox="1"/>
          <p:nvPr/>
        </p:nvSpPr>
        <p:spPr>
          <a:xfrm>
            <a:off x="9052560" y="3063240"/>
            <a:ext cx="2651760" cy="4114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It travels</a:t>
            </a:r>
            <a:endParaRPr lang="en-US" sz="1800" dirty="0"/>
          </a:p>
        </p:txBody>
      </p:sp>
      <p:sp>
        <p:nvSpPr>
          <p:cNvPr id="15" name="Reveal 2.28"/>
          <p:cNvSpPr txBox="1"/>
          <p:nvPr/>
        </p:nvSpPr>
        <p:spPr>
          <a:xfrm>
            <a:off x="9052560" y="3520440"/>
            <a:ext cx="2651760" cy="1554480"/>
          </a:xfrm>
          <a:prstGeom prst="rect">
            <a:avLst/>
          </a:prstGeom>
          <a:noFill/>
          <a:ln/>
        </p:spPr>
        <p:txBody>
          <a:bodyPr wrap="square" lIns="0" tIns="0" rIns="0" bIns="0" rtlCol="0" anchor="t"/>
          <a:lstStyle/>
          <a:p>
            <a:pPr indent="0" marL="0">
              <a:buNone/>
            </a:pPr>
            <a:r>
              <a:rPr lang="en-US" sz="1600" dirty="0">
                <a:solidFill>
                  <a:srgbClr val="C9D0DE"/>
                </a:solidFill>
                <a:latin typeface="Calibri" pitchFamily="34" charset="0"/>
                <a:ea typeface="Calibri" pitchFamily="34" charset="-122"/>
                <a:cs typeface="Calibri" pitchFamily="34" charset="-120"/>
              </a:rPr>
              <a:t>A focused audience shares with people just like them, so the right people find you.</a:t>
            </a:r>
            <a:endParaRPr lang="en-US" sz="1600" dirty="0"/>
          </a:p>
        </p:txBody>
      </p:sp>
      <p:sp>
        <p:nvSpPr>
          <p:cNvPr id="16" name="Reveal 3.29"/>
          <p:cNvSpPr/>
          <p:nvPr/>
        </p:nvSpPr>
        <p:spPr>
          <a:xfrm>
            <a:off x="548640" y="5440680"/>
            <a:ext cx="5852160" cy="457200"/>
          </a:xfrm>
          <a:prstGeom prst="roundRect">
            <a:avLst>
              <a:gd name="adj" fmla="val 24000"/>
            </a:avLst>
          </a:prstGeom>
          <a:solidFill>
            <a:srgbClr val="2B2410"/>
          </a:solidFill>
          <a:ln w="15875">
            <a:solidFill>
              <a:srgbClr val="D9AE58"/>
            </a:solidFill>
            <a:prstDash val="solid"/>
          </a:ln>
        </p:spPr>
      </p:sp>
      <p:sp>
        <p:nvSpPr>
          <p:cNvPr id="17" name="Reveal 3.30"/>
          <p:cNvSpPr/>
          <p:nvPr/>
        </p:nvSpPr>
        <p:spPr>
          <a:xfrm>
            <a:off x="621792" y="5513832"/>
            <a:ext cx="1143000" cy="310896"/>
          </a:xfrm>
          <a:prstGeom prst="roundRect">
            <a:avLst>
              <a:gd name="adj" fmla="val 23529"/>
            </a:avLst>
          </a:prstGeom>
          <a:solidFill>
            <a:srgbClr val="D9AE58"/>
          </a:solidFill>
          <a:ln w="12700">
            <a:solidFill>
              <a:srgbClr val="D9AE58"/>
            </a:solidFill>
            <a:prstDash val="solid"/>
          </a:ln>
        </p:spPr>
      </p:sp>
      <p:sp>
        <p:nvSpPr>
          <p:cNvPr id="18" name="Reveal 3.31"/>
          <p:cNvSpPr txBox="1"/>
          <p:nvPr/>
        </p:nvSpPr>
        <p:spPr>
          <a:xfrm>
            <a:off x="621792" y="5513832"/>
            <a:ext cx="1143000" cy="310896"/>
          </a:xfrm>
          <a:prstGeom prst="rect">
            <a:avLst/>
          </a:prstGeom>
          <a:noFill/>
          <a:ln/>
        </p:spPr>
        <p:txBody>
          <a:bodyPr wrap="square" lIns="0" tIns="0" rIns="0" bIns="0" rtlCol="0" anchor="ctr"/>
          <a:lstStyle/>
          <a:p>
            <a:pPr algn="ctr" indent="0" marL="0">
              <a:buNone/>
            </a:pPr>
            <a:r>
              <a:rPr lang="en-US" sz="1200" b="1" dirty="0">
                <a:solidFill>
                  <a:srgbClr val="0B1A33"/>
                </a:solidFill>
                <a:latin typeface="Calibri" pitchFamily="34" charset="0"/>
                <a:ea typeface="Calibri" pitchFamily="34" charset="-122"/>
                <a:cs typeface="Calibri" pitchFamily="34" charset="-120"/>
              </a:rPr>
              <a:t>TIP 3 of 7</a:t>
            </a:r>
            <a:endParaRPr lang="en-US" sz="1200" dirty="0"/>
          </a:p>
        </p:txBody>
      </p:sp>
      <p:sp>
        <p:nvSpPr>
          <p:cNvPr id="19" name="Reveal 3.32"/>
          <p:cNvSpPr txBox="1"/>
          <p:nvPr/>
        </p:nvSpPr>
        <p:spPr>
          <a:xfrm>
            <a:off x="1874520" y="5440680"/>
            <a:ext cx="4434840" cy="4572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Start narrow. Find your one.</a:t>
            </a:r>
            <a:endParaRPr lang="en-US" sz="1700" dirty="0"/>
          </a:p>
        </p:txBody>
      </p:sp>
      <p:sp>
        <p:nvSpPr>
          <p:cNvPr id="20" name="Text 18"/>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4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4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4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4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4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4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4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400"/>
                                        <p:tgtEl>
                                          <p:spTgt spid="1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4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4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4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4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4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1280160"/>
            <a:ext cx="11064240" cy="822960"/>
          </a:xfrm>
          <a:prstGeom prst="rect">
            <a:avLst/>
          </a:prstGeom>
          <a:noFill/>
          <a:ln/>
        </p:spPr>
        <p:txBody>
          <a:bodyPr wrap="square" lIns="0" tIns="0" rIns="0" bIns="0" rtlCol="0" anchor="t"/>
          <a:lstStyle/>
          <a:p>
            <a:pPr algn="ctr" indent="0" marL="0">
              <a:buNone/>
            </a:pPr>
            <a:r>
              <a:rPr lang="en-US" sz="6000" dirty="0">
                <a:solidFill>
                  <a:srgbClr val="D9AE58"/>
                </a:solidFill>
                <a:latin typeface="Calibri" pitchFamily="34" charset="0"/>
                <a:ea typeface="Calibri" pitchFamily="34" charset="-122"/>
                <a:cs typeface="Calibri" pitchFamily="34" charset="-120"/>
              </a:rPr>
              <a:t>“</a:t>
            </a:r>
            <a:endParaRPr lang="en-US" sz="6000" dirty="0"/>
          </a:p>
        </p:txBody>
      </p:sp>
      <p:sp>
        <p:nvSpPr>
          <p:cNvPr id="3" name="Text 1"/>
          <p:cNvSpPr txBox="1"/>
          <p:nvPr/>
        </p:nvSpPr>
        <p:spPr>
          <a:xfrm>
            <a:off x="1280160" y="2194560"/>
            <a:ext cx="9601200" cy="1920240"/>
          </a:xfrm>
          <a:prstGeom prst="rect">
            <a:avLst/>
          </a:prstGeom>
          <a:noFill/>
          <a:ln/>
        </p:spPr>
        <p:txBody>
          <a:bodyPr wrap="square" lIns="0" tIns="0" rIns="0" bIns="0" rtlCol="0" anchor="ctr"/>
          <a:lstStyle/>
          <a:p>
            <a:pPr algn="ctr" indent="0" marL="0">
              <a:buNone/>
            </a:pPr>
            <a:r>
              <a:rPr lang="en-US" sz="3200" dirty="0">
                <a:solidFill>
                  <a:srgbClr val="FFFFFF"/>
                </a:solidFill>
                <a:latin typeface="Calibri" pitchFamily="34" charset="0"/>
                <a:ea typeface="Calibri" pitchFamily="34" charset="-122"/>
                <a:cs typeface="Calibri" pitchFamily="34" charset="-120"/>
              </a:rPr>
              <a:t>If you can't explain your big idea in 140 characters or less, keep working your message.</a:t>
            </a:r>
            <a:endParaRPr lang="en-US" sz="3200" dirty="0"/>
          </a:p>
        </p:txBody>
      </p:sp>
      <p:sp>
        <p:nvSpPr>
          <p:cNvPr id="4" name="Text 2"/>
          <p:cNvSpPr txBox="1"/>
          <p:nvPr/>
        </p:nvSpPr>
        <p:spPr>
          <a:xfrm>
            <a:off x="1280160" y="4343400"/>
            <a:ext cx="9601200" cy="365760"/>
          </a:xfrm>
          <a:prstGeom prst="rect">
            <a:avLst/>
          </a:prstGeom>
          <a:noFill/>
          <a:ln/>
        </p:spPr>
        <p:txBody>
          <a:bodyPr wrap="square" lIns="0" tIns="0" rIns="0" bIns="0" rtlCol="0" anchor="t"/>
          <a:lstStyle/>
          <a:p>
            <a:pPr algn="ctr" indent="0" marL="0">
              <a:buNone/>
            </a:pPr>
            <a:r>
              <a:rPr lang="en-US" sz="1300" b="1" spc="300" kern="0" dirty="0">
                <a:solidFill>
                  <a:srgbClr val="D9AE58"/>
                </a:solidFill>
                <a:latin typeface="Calibri" pitchFamily="34" charset="0"/>
                <a:ea typeface="Calibri" pitchFamily="34" charset="-122"/>
                <a:cs typeface="Calibri" pitchFamily="34" charset="-120"/>
              </a:rPr>
              <a:t>CARMINE GALLO, TALK LIKE TED</a:t>
            </a:r>
            <a:endParaRPr lang="en-US" sz="1300" dirty="0"/>
          </a:p>
        </p:txBody>
      </p:sp>
      <p:sp>
        <p:nvSpPr>
          <p:cNvPr id="5" name="Text 3"/>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STEP 2 · THE DOORS™ PITCH</a:t>
            </a:r>
            <a:endParaRPr lang="en-US" sz="1200" dirty="0"/>
          </a:p>
        </p:txBody>
      </p:sp>
      <p:sp>
        <p:nvSpPr>
          <p:cNvPr id="3" name="Text 1"/>
          <p:cNvSpPr txBox="1"/>
          <p:nvPr/>
        </p:nvSpPr>
        <p:spPr>
          <a:xfrm>
            <a:off x="548640" y="621792"/>
            <a:ext cx="9052560" cy="685800"/>
          </a:xfrm>
          <a:prstGeom prst="rect">
            <a:avLst/>
          </a:prstGeom>
          <a:noFill/>
          <a:ln/>
        </p:spPr>
        <p:txBody>
          <a:bodyPr wrap="square" lIns="0" tIns="0" rIns="0" bIns="0" rtlCol="0" anchor="ctr"/>
          <a:lstStyle/>
          <a:p>
            <a:pPr indent="0" marL="0">
              <a:buNone/>
            </a:pPr>
            <a:r>
              <a:rPr lang="en-US" sz="3000" b="1" dirty="0">
                <a:solidFill>
                  <a:srgbClr val="FFFFFF"/>
                </a:solidFill>
                <a:latin typeface="Calibri" pitchFamily="34" charset="0"/>
                <a:ea typeface="Calibri" pitchFamily="34" charset="-122"/>
                <a:cs typeface="Calibri" pitchFamily="34" charset="-120"/>
              </a:rPr>
              <a:t>Five letters. Five lines. That's the whole pitch.</a:t>
            </a:r>
            <a:endParaRPr lang="en-US" sz="3000" dirty="0"/>
          </a:p>
        </p:txBody>
      </p:sp>
      <p:sp>
        <p:nvSpPr>
          <p:cNvPr id="4" name="Text 2"/>
          <p:cNvSpPr txBox="1"/>
          <p:nvPr/>
        </p:nvSpPr>
        <p:spPr>
          <a:xfrm>
            <a:off x="9601200" y="822960"/>
            <a:ext cx="2011680" cy="365760"/>
          </a:xfrm>
          <a:prstGeom prst="rect">
            <a:avLst/>
          </a:prstGeom>
          <a:noFill/>
          <a:ln/>
        </p:spPr>
        <p:txBody>
          <a:bodyPr wrap="square" lIns="0" tIns="0" rIns="0" bIns="0" rtlCol="0" anchor="ctr"/>
          <a:lstStyle/>
          <a:p>
            <a:pPr algn="r" indent="0" marL="0">
              <a:buNone/>
            </a:pPr>
            <a:r>
              <a:rPr lang="en-US" sz="1300" i="1" dirty="0">
                <a:solidFill>
                  <a:srgbClr val="D9AE58"/>
                </a:solidFill>
                <a:latin typeface="Calibri" pitchFamily="34" charset="0"/>
                <a:ea typeface="Calibri" pitchFamily="34" charset="-122"/>
                <a:cs typeface="Calibri" pitchFamily="34" charset="-120"/>
              </a:rPr>
              <a:t>(Then stop talking.)</a:t>
            </a:r>
            <a:endParaRPr lang="en-US" sz="1300" dirty="0"/>
          </a:p>
        </p:txBody>
      </p:sp>
      <p:sp>
        <p:nvSpPr>
          <p:cNvPr id="5" name="Reveal 1.33"/>
          <p:cNvSpPr/>
          <p:nvPr/>
        </p:nvSpPr>
        <p:spPr>
          <a:xfrm>
            <a:off x="548640" y="1508760"/>
            <a:ext cx="11064240" cy="749808"/>
          </a:xfrm>
          <a:prstGeom prst="roundRect">
            <a:avLst>
              <a:gd name="adj" fmla="val 12195"/>
            </a:avLst>
          </a:prstGeom>
          <a:solidFill>
            <a:srgbClr val="D9EFFF"/>
          </a:solidFill>
          <a:ln w="12700">
            <a:solidFill>
              <a:srgbClr val="D9EFFF"/>
            </a:solidFill>
            <a:prstDash val="solid"/>
          </a:ln>
        </p:spPr>
      </p:sp>
      <p:sp>
        <p:nvSpPr>
          <p:cNvPr id="6" name="Reveal 1.34"/>
          <p:cNvSpPr/>
          <p:nvPr/>
        </p:nvSpPr>
        <p:spPr>
          <a:xfrm>
            <a:off x="731520" y="1627632"/>
            <a:ext cx="512064" cy="512064"/>
          </a:xfrm>
          <a:prstGeom prst="ellipse">
            <a:avLst/>
          </a:prstGeom>
          <a:solidFill>
            <a:srgbClr val="D9AE58"/>
          </a:solidFill>
          <a:ln w="12700">
            <a:solidFill>
              <a:srgbClr val="D9AE58"/>
            </a:solidFill>
            <a:prstDash val="solid"/>
          </a:ln>
        </p:spPr>
      </p:sp>
      <p:sp>
        <p:nvSpPr>
          <p:cNvPr id="7" name="Reveal 1.35"/>
          <p:cNvSpPr txBox="1"/>
          <p:nvPr/>
        </p:nvSpPr>
        <p:spPr>
          <a:xfrm>
            <a:off x="731520" y="1627632"/>
            <a:ext cx="512064" cy="512064"/>
          </a:xfrm>
          <a:prstGeom prst="rect">
            <a:avLst/>
          </a:prstGeom>
          <a:noFill/>
          <a:ln/>
        </p:spPr>
        <p:txBody>
          <a:bodyPr wrap="square" lIns="0" tIns="0" rIns="0" bIns="0" rtlCol="0" anchor="ctr"/>
          <a:lstStyle/>
          <a:p>
            <a:pPr algn="ctr" indent="0" marL="0">
              <a:buNone/>
            </a:pPr>
            <a:r>
              <a:rPr lang="en-US" sz="2000" b="1" dirty="0">
                <a:solidFill>
                  <a:srgbClr val="0B1A33"/>
                </a:solidFill>
                <a:latin typeface="Calibri" pitchFamily="34" charset="0"/>
                <a:ea typeface="Calibri" pitchFamily="34" charset="-122"/>
                <a:cs typeface="Calibri" pitchFamily="34" charset="-120"/>
              </a:rPr>
              <a:t>D</a:t>
            </a:r>
            <a:endParaRPr lang="en-US" sz="2000" dirty="0"/>
          </a:p>
        </p:txBody>
      </p:sp>
      <p:sp>
        <p:nvSpPr>
          <p:cNvPr id="8" name="Reveal 1.36"/>
          <p:cNvSpPr txBox="1"/>
          <p:nvPr/>
        </p:nvSpPr>
        <p:spPr>
          <a:xfrm>
            <a:off x="1463040" y="1508760"/>
            <a:ext cx="4389120" cy="749808"/>
          </a:xfrm>
          <a:prstGeom prst="rect">
            <a:avLst/>
          </a:prstGeom>
          <a:noFill/>
          <a:ln/>
        </p:spPr>
        <p:txBody>
          <a:bodyPr wrap="square" lIns="0" tIns="0" rIns="0" bIns="0" rtlCol="0" anchor="ctr"/>
          <a:lstStyle/>
          <a:p>
            <a:pPr indent="0" marL="0">
              <a:buNone/>
            </a:pPr>
            <a:r>
              <a:rPr lang="en-US" sz="2000" b="1" dirty="0">
                <a:solidFill>
                  <a:srgbClr val="0B1A33"/>
                </a:solidFill>
                <a:latin typeface="Calibri" pitchFamily="34" charset="0"/>
                <a:ea typeface="Calibri" pitchFamily="34" charset="-122"/>
                <a:cs typeface="Calibri" pitchFamily="34" charset="-120"/>
              </a:rPr>
              <a:t>Define your one</a:t>
            </a:r>
            <a:pPr indent="0" marL="0">
              <a:buNone/>
            </a:pPr>
            <a:r>
              <a:rPr lang="en-US" sz="1500" dirty="0">
                <a:solidFill>
                  <a:srgbClr val="2E4A74"/>
                </a:solidFill>
                <a:latin typeface="Calibri" pitchFamily="34" charset="0"/>
                <a:ea typeface="Calibri" pitchFamily="34" charset="-122"/>
                <a:cs typeface="Calibri" pitchFamily="34" charset="-120"/>
              </a:rPr>
              <a:t>  ·  Who I serve</a:t>
            </a:r>
            <a:endParaRPr lang="en-US" sz="2000" dirty="0"/>
          </a:p>
        </p:txBody>
      </p:sp>
      <p:sp>
        <p:nvSpPr>
          <p:cNvPr id="9" name="Reveal 1.37"/>
          <p:cNvSpPr txBox="1"/>
          <p:nvPr/>
        </p:nvSpPr>
        <p:spPr>
          <a:xfrm>
            <a:off x="5852160" y="1508760"/>
            <a:ext cx="5577840" cy="749808"/>
          </a:xfrm>
          <a:prstGeom prst="rect">
            <a:avLst/>
          </a:prstGeom>
          <a:noFill/>
          <a:ln/>
        </p:spPr>
        <p:txBody>
          <a:bodyPr wrap="square" lIns="0" tIns="0" rIns="0" bIns="0" rtlCol="0" anchor="ctr"/>
          <a:lstStyle/>
          <a:p>
            <a:pPr indent="0" marL="0">
              <a:buNone/>
            </a:pPr>
            <a:r>
              <a:rPr lang="en-US" sz="1700" dirty="0">
                <a:solidFill>
                  <a:srgbClr val="0B1A33"/>
                </a:solidFill>
                <a:latin typeface="Calibri" pitchFamily="34" charset="0"/>
                <a:ea typeface="Calibri" pitchFamily="34" charset="-122"/>
                <a:cs typeface="Calibri" pitchFamily="34" charset="-120"/>
              </a:rPr>
              <a:t>One woman or one buyer. Not everyone.</a:t>
            </a:r>
            <a:endParaRPr lang="en-US" sz="1700" dirty="0"/>
          </a:p>
        </p:txBody>
      </p:sp>
      <p:sp>
        <p:nvSpPr>
          <p:cNvPr id="10" name="Reveal 2.38"/>
          <p:cNvSpPr/>
          <p:nvPr/>
        </p:nvSpPr>
        <p:spPr>
          <a:xfrm>
            <a:off x="548640" y="2377440"/>
            <a:ext cx="11064240" cy="749808"/>
          </a:xfrm>
          <a:prstGeom prst="roundRect">
            <a:avLst>
              <a:gd name="adj" fmla="val 12195"/>
            </a:avLst>
          </a:prstGeom>
          <a:solidFill>
            <a:srgbClr val="D9EFFF"/>
          </a:solidFill>
          <a:ln w="12700">
            <a:solidFill>
              <a:srgbClr val="D9EFFF"/>
            </a:solidFill>
            <a:prstDash val="solid"/>
          </a:ln>
        </p:spPr>
      </p:sp>
      <p:sp>
        <p:nvSpPr>
          <p:cNvPr id="11" name="Reveal 2.39"/>
          <p:cNvSpPr/>
          <p:nvPr/>
        </p:nvSpPr>
        <p:spPr>
          <a:xfrm>
            <a:off x="731520" y="2496312"/>
            <a:ext cx="512064" cy="512064"/>
          </a:xfrm>
          <a:prstGeom prst="ellipse">
            <a:avLst/>
          </a:prstGeom>
          <a:solidFill>
            <a:srgbClr val="D9AE58"/>
          </a:solidFill>
          <a:ln w="12700">
            <a:solidFill>
              <a:srgbClr val="D9AE58"/>
            </a:solidFill>
            <a:prstDash val="solid"/>
          </a:ln>
        </p:spPr>
      </p:sp>
      <p:sp>
        <p:nvSpPr>
          <p:cNvPr id="12" name="Reveal 2.40"/>
          <p:cNvSpPr txBox="1"/>
          <p:nvPr/>
        </p:nvSpPr>
        <p:spPr>
          <a:xfrm>
            <a:off x="731520" y="2496312"/>
            <a:ext cx="512064" cy="512064"/>
          </a:xfrm>
          <a:prstGeom prst="rect">
            <a:avLst/>
          </a:prstGeom>
          <a:noFill/>
          <a:ln/>
        </p:spPr>
        <p:txBody>
          <a:bodyPr wrap="square" lIns="0" tIns="0" rIns="0" bIns="0" rtlCol="0" anchor="ctr"/>
          <a:lstStyle/>
          <a:p>
            <a:pPr algn="ctr" indent="0" marL="0">
              <a:buNone/>
            </a:pPr>
            <a:r>
              <a:rPr lang="en-US" sz="2000" b="1" dirty="0">
                <a:solidFill>
                  <a:srgbClr val="0B1A33"/>
                </a:solidFill>
                <a:latin typeface="Calibri" pitchFamily="34" charset="0"/>
                <a:ea typeface="Calibri" pitchFamily="34" charset="-122"/>
                <a:cs typeface="Calibri" pitchFamily="34" charset="-120"/>
              </a:rPr>
              <a:t>O</a:t>
            </a:r>
            <a:endParaRPr lang="en-US" sz="2000" dirty="0"/>
          </a:p>
        </p:txBody>
      </p:sp>
      <p:sp>
        <p:nvSpPr>
          <p:cNvPr id="13" name="Reveal 2.41"/>
          <p:cNvSpPr txBox="1"/>
          <p:nvPr/>
        </p:nvSpPr>
        <p:spPr>
          <a:xfrm>
            <a:off x="1463040" y="2377440"/>
            <a:ext cx="4389120" cy="749808"/>
          </a:xfrm>
          <a:prstGeom prst="rect">
            <a:avLst/>
          </a:prstGeom>
          <a:noFill/>
          <a:ln/>
        </p:spPr>
        <p:txBody>
          <a:bodyPr wrap="square" lIns="0" tIns="0" rIns="0" bIns="0" rtlCol="0" anchor="ctr"/>
          <a:lstStyle/>
          <a:p>
            <a:pPr indent="0" marL="0">
              <a:buNone/>
            </a:pPr>
            <a:r>
              <a:rPr lang="en-US" sz="2000" b="1" dirty="0">
                <a:solidFill>
                  <a:srgbClr val="0B1A33"/>
                </a:solidFill>
                <a:latin typeface="Calibri" pitchFamily="34" charset="0"/>
                <a:ea typeface="Calibri" pitchFamily="34" charset="-122"/>
                <a:cs typeface="Calibri" pitchFamily="34" charset="-120"/>
              </a:rPr>
              <a:t>Offer</a:t>
            </a:r>
            <a:pPr indent="0" marL="0">
              <a:buNone/>
            </a:pPr>
            <a:r>
              <a:rPr lang="en-US" sz="1500" dirty="0">
                <a:solidFill>
                  <a:srgbClr val="2E4A74"/>
                </a:solidFill>
                <a:latin typeface="Calibri" pitchFamily="34" charset="0"/>
                <a:ea typeface="Calibri" pitchFamily="34" charset="-122"/>
                <a:cs typeface="Calibri" pitchFamily="34" charset="-120"/>
              </a:rPr>
              <a:t>  ·  What I made</a:t>
            </a:r>
            <a:endParaRPr lang="en-US" sz="2000" dirty="0"/>
          </a:p>
        </p:txBody>
      </p:sp>
      <p:sp>
        <p:nvSpPr>
          <p:cNvPr id="14" name="Reveal 2.42"/>
          <p:cNvSpPr txBox="1"/>
          <p:nvPr/>
        </p:nvSpPr>
        <p:spPr>
          <a:xfrm>
            <a:off x="5852160" y="2377440"/>
            <a:ext cx="5577840" cy="749808"/>
          </a:xfrm>
          <a:prstGeom prst="rect">
            <a:avLst/>
          </a:prstGeom>
          <a:noFill/>
          <a:ln/>
        </p:spPr>
        <p:txBody>
          <a:bodyPr wrap="square" lIns="0" tIns="0" rIns="0" bIns="0" rtlCol="0" anchor="ctr"/>
          <a:lstStyle/>
          <a:p>
            <a:pPr indent="0" marL="0">
              <a:buNone/>
            </a:pPr>
            <a:r>
              <a:rPr lang="en-US" sz="1700" dirty="0">
                <a:solidFill>
                  <a:srgbClr val="0B1A33"/>
                </a:solidFill>
                <a:latin typeface="Calibri" pitchFamily="34" charset="0"/>
                <a:ea typeface="Calibri" pitchFamily="34" charset="-122"/>
                <a:cs typeface="Calibri" pitchFamily="34" charset="-120"/>
              </a:rPr>
              <a:t>Show, book, film, talk, podcast, or channel. One sentence.</a:t>
            </a:r>
            <a:endParaRPr lang="en-US" sz="1700" dirty="0"/>
          </a:p>
        </p:txBody>
      </p:sp>
      <p:sp>
        <p:nvSpPr>
          <p:cNvPr id="15" name="Reveal 3.43"/>
          <p:cNvSpPr/>
          <p:nvPr/>
        </p:nvSpPr>
        <p:spPr>
          <a:xfrm>
            <a:off x="548640" y="3246120"/>
            <a:ext cx="11064240" cy="749808"/>
          </a:xfrm>
          <a:prstGeom prst="roundRect">
            <a:avLst>
              <a:gd name="adj" fmla="val 12195"/>
            </a:avLst>
          </a:prstGeom>
          <a:solidFill>
            <a:srgbClr val="D9EFFF"/>
          </a:solidFill>
          <a:ln w="12700">
            <a:solidFill>
              <a:srgbClr val="D9EFFF"/>
            </a:solidFill>
            <a:prstDash val="solid"/>
          </a:ln>
        </p:spPr>
      </p:sp>
      <p:sp>
        <p:nvSpPr>
          <p:cNvPr id="16" name="Reveal 3.44"/>
          <p:cNvSpPr/>
          <p:nvPr/>
        </p:nvSpPr>
        <p:spPr>
          <a:xfrm>
            <a:off x="731520" y="3364992"/>
            <a:ext cx="512064" cy="512064"/>
          </a:xfrm>
          <a:prstGeom prst="ellipse">
            <a:avLst/>
          </a:prstGeom>
          <a:solidFill>
            <a:srgbClr val="D9AE58"/>
          </a:solidFill>
          <a:ln w="12700">
            <a:solidFill>
              <a:srgbClr val="D9AE58"/>
            </a:solidFill>
            <a:prstDash val="solid"/>
          </a:ln>
        </p:spPr>
      </p:sp>
      <p:sp>
        <p:nvSpPr>
          <p:cNvPr id="17" name="Reveal 3.45"/>
          <p:cNvSpPr txBox="1"/>
          <p:nvPr/>
        </p:nvSpPr>
        <p:spPr>
          <a:xfrm>
            <a:off x="731520" y="3364992"/>
            <a:ext cx="512064" cy="512064"/>
          </a:xfrm>
          <a:prstGeom prst="rect">
            <a:avLst/>
          </a:prstGeom>
          <a:noFill/>
          <a:ln/>
        </p:spPr>
        <p:txBody>
          <a:bodyPr wrap="square" lIns="0" tIns="0" rIns="0" bIns="0" rtlCol="0" anchor="ctr"/>
          <a:lstStyle/>
          <a:p>
            <a:pPr algn="ctr" indent="0" marL="0">
              <a:buNone/>
            </a:pPr>
            <a:r>
              <a:rPr lang="en-US" sz="2000" b="1" dirty="0">
                <a:solidFill>
                  <a:srgbClr val="0B1A33"/>
                </a:solidFill>
                <a:latin typeface="Calibri" pitchFamily="34" charset="0"/>
                <a:ea typeface="Calibri" pitchFamily="34" charset="-122"/>
                <a:cs typeface="Calibri" pitchFamily="34" charset="-120"/>
              </a:rPr>
              <a:t>O</a:t>
            </a:r>
            <a:endParaRPr lang="en-US" sz="2000" dirty="0"/>
          </a:p>
        </p:txBody>
      </p:sp>
      <p:sp>
        <p:nvSpPr>
          <p:cNvPr id="18" name="Reveal 3.46"/>
          <p:cNvSpPr txBox="1"/>
          <p:nvPr/>
        </p:nvSpPr>
        <p:spPr>
          <a:xfrm>
            <a:off x="1463040" y="3246120"/>
            <a:ext cx="4389120" cy="749808"/>
          </a:xfrm>
          <a:prstGeom prst="rect">
            <a:avLst/>
          </a:prstGeom>
          <a:noFill/>
          <a:ln/>
        </p:spPr>
        <p:txBody>
          <a:bodyPr wrap="square" lIns="0" tIns="0" rIns="0" bIns="0" rtlCol="0" anchor="ctr"/>
          <a:lstStyle/>
          <a:p>
            <a:pPr indent="0" marL="0">
              <a:buNone/>
            </a:pPr>
            <a:r>
              <a:rPr lang="en-US" sz="2000" b="1" dirty="0">
                <a:solidFill>
                  <a:srgbClr val="0B1A33"/>
                </a:solidFill>
                <a:latin typeface="Calibri" pitchFamily="34" charset="0"/>
                <a:ea typeface="Calibri" pitchFamily="34" charset="-122"/>
                <a:cs typeface="Calibri" pitchFamily="34" charset="-120"/>
              </a:rPr>
              <a:t>Obstacle</a:t>
            </a:r>
            <a:pPr indent="0" marL="0">
              <a:buNone/>
            </a:pPr>
            <a:r>
              <a:rPr lang="en-US" sz="1500" dirty="0">
                <a:solidFill>
                  <a:srgbClr val="2E4A74"/>
                </a:solidFill>
                <a:latin typeface="Calibri" pitchFamily="34" charset="0"/>
                <a:ea typeface="Calibri" pitchFamily="34" charset="-122"/>
                <a:cs typeface="Calibri" pitchFamily="34" charset="-120"/>
              </a:rPr>
              <a:t>  ·  Her problem (why now)</a:t>
            </a:r>
            <a:endParaRPr lang="en-US" sz="2000" dirty="0"/>
          </a:p>
        </p:txBody>
      </p:sp>
      <p:sp>
        <p:nvSpPr>
          <p:cNvPr id="19" name="Reveal 3.47"/>
          <p:cNvSpPr txBox="1"/>
          <p:nvPr/>
        </p:nvSpPr>
        <p:spPr>
          <a:xfrm>
            <a:off x="5852160" y="3246120"/>
            <a:ext cx="5577840" cy="749808"/>
          </a:xfrm>
          <a:prstGeom prst="rect">
            <a:avLst/>
          </a:prstGeom>
          <a:noFill/>
          <a:ln/>
        </p:spPr>
        <p:txBody>
          <a:bodyPr wrap="square" lIns="0" tIns="0" rIns="0" bIns="0" rtlCol="0" anchor="ctr"/>
          <a:lstStyle/>
          <a:p>
            <a:pPr indent="0" marL="0">
              <a:buNone/>
            </a:pPr>
            <a:r>
              <a:rPr lang="en-US" sz="1700" dirty="0">
                <a:solidFill>
                  <a:srgbClr val="0B1A33"/>
                </a:solidFill>
                <a:latin typeface="Calibri" pitchFamily="34" charset="0"/>
                <a:ea typeface="Calibri" pitchFamily="34" charset="-122"/>
                <a:cs typeface="Calibri" pitchFamily="34" charset="-120"/>
              </a:rPr>
              <a:t>The problem she already feels. Not your résumé.</a:t>
            </a:r>
            <a:endParaRPr lang="en-US" sz="1700" dirty="0"/>
          </a:p>
        </p:txBody>
      </p:sp>
      <p:sp>
        <p:nvSpPr>
          <p:cNvPr id="20" name="Reveal 4.48"/>
          <p:cNvSpPr/>
          <p:nvPr/>
        </p:nvSpPr>
        <p:spPr>
          <a:xfrm>
            <a:off x="548640" y="4114800"/>
            <a:ext cx="11064240" cy="749808"/>
          </a:xfrm>
          <a:prstGeom prst="roundRect">
            <a:avLst>
              <a:gd name="adj" fmla="val 12195"/>
            </a:avLst>
          </a:prstGeom>
          <a:solidFill>
            <a:srgbClr val="D9EFFF"/>
          </a:solidFill>
          <a:ln w="12700">
            <a:solidFill>
              <a:srgbClr val="D9EFFF"/>
            </a:solidFill>
            <a:prstDash val="solid"/>
          </a:ln>
        </p:spPr>
      </p:sp>
      <p:sp>
        <p:nvSpPr>
          <p:cNvPr id="21" name="Reveal 4.49"/>
          <p:cNvSpPr/>
          <p:nvPr/>
        </p:nvSpPr>
        <p:spPr>
          <a:xfrm>
            <a:off x="731520" y="4233672"/>
            <a:ext cx="512064" cy="512064"/>
          </a:xfrm>
          <a:prstGeom prst="ellipse">
            <a:avLst/>
          </a:prstGeom>
          <a:solidFill>
            <a:srgbClr val="D9AE58"/>
          </a:solidFill>
          <a:ln w="12700">
            <a:solidFill>
              <a:srgbClr val="D9AE58"/>
            </a:solidFill>
            <a:prstDash val="solid"/>
          </a:ln>
        </p:spPr>
      </p:sp>
      <p:sp>
        <p:nvSpPr>
          <p:cNvPr id="22" name="Reveal 4.50"/>
          <p:cNvSpPr txBox="1"/>
          <p:nvPr/>
        </p:nvSpPr>
        <p:spPr>
          <a:xfrm>
            <a:off x="731520" y="4233672"/>
            <a:ext cx="512064" cy="512064"/>
          </a:xfrm>
          <a:prstGeom prst="rect">
            <a:avLst/>
          </a:prstGeom>
          <a:noFill/>
          <a:ln/>
        </p:spPr>
        <p:txBody>
          <a:bodyPr wrap="square" lIns="0" tIns="0" rIns="0" bIns="0" rtlCol="0" anchor="ctr"/>
          <a:lstStyle/>
          <a:p>
            <a:pPr algn="ctr" indent="0" marL="0">
              <a:buNone/>
            </a:pPr>
            <a:r>
              <a:rPr lang="en-US" sz="2000" b="1" dirty="0">
                <a:solidFill>
                  <a:srgbClr val="0B1A33"/>
                </a:solidFill>
                <a:latin typeface="Calibri" pitchFamily="34" charset="0"/>
                <a:ea typeface="Calibri" pitchFamily="34" charset="-122"/>
                <a:cs typeface="Calibri" pitchFamily="34" charset="-120"/>
              </a:rPr>
              <a:t>R</a:t>
            </a:r>
            <a:endParaRPr lang="en-US" sz="2000" dirty="0"/>
          </a:p>
        </p:txBody>
      </p:sp>
      <p:sp>
        <p:nvSpPr>
          <p:cNvPr id="23" name="Reveal 4.51"/>
          <p:cNvSpPr txBox="1"/>
          <p:nvPr/>
        </p:nvSpPr>
        <p:spPr>
          <a:xfrm>
            <a:off x="1463040" y="4114800"/>
            <a:ext cx="4389120" cy="749808"/>
          </a:xfrm>
          <a:prstGeom prst="rect">
            <a:avLst/>
          </a:prstGeom>
          <a:noFill/>
          <a:ln/>
        </p:spPr>
        <p:txBody>
          <a:bodyPr wrap="square" lIns="0" tIns="0" rIns="0" bIns="0" rtlCol="0" anchor="ctr"/>
          <a:lstStyle/>
          <a:p>
            <a:pPr indent="0" marL="0">
              <a:buNone/>
            </a:pPr>
            <a:r>
              <a:rPr lang="en-US" sz="2000" b="1" dirty="0">
                <a:solidFill>
                  <a:srgbClr val="0B1A33"/>
                </a:solidFill>
                <a:latin typeface="Calibri" pitchFamily="34" charset="0"/>
                <a:ea typeface="Calibri" pitchFamily="34" charset="-122"/>
                <a:cs typeface="Calibri" pitchFamily="34" charset="-120"/>
              </a:rPr>
              <a:t>Request</a:t>
            </a:r>
            <a:pPr indent="0" marL="0">
              <a:buNone/>
            </a:pPr>
            <a:r>
              <a:rPr lang="en-US" sz="1500" dirty="0">
                <a:solidFill>
                  <a:srgbClr val="2E4A74"/>
                </a:solidFill>
                <a:latin typeface="Calibri" pitchFamily="34" charset="0"/>
                <a:ea typeface="Calibri" pitchFamily="34" charset="-122"/>
                <a:cs typeface="Calibri" pitchFamily="34" charset="-120"/>
              </a:rPr>
              <a:t>  ·  The ask</a:t>
            </a:r>
            <a:endParaRPr lang="en-US" sz="2000" dirty="0"/>
          </a:p>
        </p:txBody>
      </p:sp>
      <p:sp>
        <p:nvSpPr>
          <p:cNvPr id="24" name="Reveal 4.52"/>
          <p:cNvSpPr txBox="1"/>
          <p:nvPr/>
        </p:nvSpPr>
        <p:spPr>
          <a:xfrm>
            <a:off x="5852160" y="4114800"/>
            <a:ext cx="5577840" cy="749808"/>
          </a:xfrm>
          <a:prstGeom prst="rect">
            <a:avLst/>
          </a:prstGeom>
          <a:noFill/>
          <a:ln/>
        </p:spPr>
        <p:txBody>
          <a:bodyPr wrap="square" lIns="0" tIns="0" rIns="0" bIns="0" rtlCol="0" anchor="ctr"/>
          <a:lstStyle/>
          <a:p>
            <a:pPr indent="0" marL="0">
              <a:buNone/>
            </a:pPr>
            <a:r>
              <a:rPr lang="en-US" sz="1700" dirty="0">
                <a:solidFill>
                  <a:srgbClr val="0B1A33"/>
                </a:solidFill>
                <a:latin typeface="Calibri" pitchFamily="34" charset="0"/>
                <a:ea typeface="Calibri" pitchFamily="34" charset="-122"/>
                <a:cs typeface="Calibri" pitchFamily="34" charset="-120"/>
              </a:rPr>
              <a:t>A door she can open: a meeting, slot, booking, premiere, sponsorship, or "send me the deck."</a:t>
            </a:r>
            <a:endParaRPr lang="en-US" sz="1700" dirty="0"/>
          </a:p>
        </p:txBody>
      </p:sp>
      <p:sp>
        <p:nvSpPr>
          <p:cNvPr id="25" name="Reveal 5.53"/>
          <p:cNvSpPr/>
          <p:nvPr/>
        </p:nvSpPr>
        <p:spPr>
          <a:xfrm>
            <a:off x="548640" y="4983480"/>
            <a:ext cx="11064240" cy="749808"/>
          </a:xfrm>
          <a:prstGeom prst="roundRect">
            <a:avLst>
              <a:gd name="adj" fmla="val 12195"/>
            </a:avLst>
          </a:prstGeom>
          <a:solidFill>
            <a:srgbClr val="D9EFFF"/>
          </a:solidFill>
          <a:ln w="12700">
            <a:solidFill>
              <a:srgbClr val="D9EFFF"/>
            </a:solidFill>
            <a:prstDash val="solid"/>
          </a:ln>
        </p:spPr>
      </p:sp>
      <p:sp>
        <p:nvSpPr>
          <p:cNvPr id="26" name="Reveal 5.54"/>
          <p:cNvSpPr/>
          <p:nvPr/>
        </p:nvSpPr>
        <p:spPr>
          <a:xfrm>
            <a:off x="731520" y="5102352"/>
            <a:ext cx="512064" cy="512064"/>
          </a:xfrm>
          <a:prstGeom prst="ellipse">
            <a:avLst/>
          </a:prstGeom>
          <a:solidFill>
            <a:srgbClr val="D9AE58"/>
          </a:solidFill>
          <a:ln w="12700">
            <a:solidFill>
              <a:srgbClr val="D9AE58"/>
            </a:solidFill>
            <a:prstDash val="solid"/>
          </a:ln>
        </p:spPr>
      </p:sp>
      <p:sp>
        <p:nvSpPr>
          <p:cNvPr id="27" name="Reveal 5.55"/>
          <p:cNvSpPr txBox="1"/>
          <p:nvPr/>
        </p:nvSpPr>
        <p:spPr>
          <a:xfrm>
            <a:off x="731520" y="5102352"/>
            <a:ext cx="512064" cy="512064"/>
          </a:xfrm>
          <a:prstGeom prst="rect">
            <a:avLst/>
          </a:prstGeom>
          <a:noFill/>
          <a:ln/>
        </p:spPr>
        <p:txBody>
          <a:bodyPr wrap="square" lIns="0" tIns="0" rIns="0" bIns="0" rtlCol="0" anchor="ctr"/>
          <a:lstStyle/>
          <a:p>
            <a:pPr algn="ctr" indent="0" marL="0">
              <a:buNone/>
            </a:pPr>
            <a:r>
              <a:rPr lang="en-US" sz="2000" b="1" dirty="0">
                <a:solidFill>
                  <a:srgbClr val="0B1A33"/>
                </a:solidFill>
                <a:latin typeface="Calibri" pitchFamily="34" charset="0"/>
                <a:ea typeface="Calibri" pitchFamily="34" charset="-122"/>
                <a:cs typeface="Calibri" pitchFamily="34" charset="-120"/>
              </a:rPr>
              <a:t>S</a:t>
            </a:r>
            <a:endParaRPr lang="en-US" sz="2000" dirty="0"/>
          </a:p>
        </p:txBody>
      </p:sp>
      <p:sp>
        <p:nvSpPr>
          <p:cNvPr id="28" name="Reveal 5.56"/>
          <p:cNvSpPr txBox="1"/>
          <p:nvPr/>
        </p:nvSpPr>
        <p:spPr>
          <a:xfrm>
            <a:off x="1463040" y="4983480"/>
            <a:ext cx="4389120" cy="749808"/>
          </a:xfrm>
          <a:prstGeom prst="rect">
            <a:avLst/>
          </a:prstGeom>
          <a:noFill/>
          <a:ln/>
        </p:spPr>
        <p:txBody>
          <a:bodyPr wrap="square" lIns="0" tIns="0" rIns="0" bIns="0" rtlCol="0" anchor="ctr"/>
          <a:lstStyle/>
          <a:p>
            <a:pPr indent="0" marL="0">
              <a:buNone/>
            </a:pPr>
            <a:r>
              <a:rPr lang="en-US" sz="2000" b="1" dirty="0">
                <a:solidFill>
                  <a:srgbClr val="0B1A33"/>
                </a:solidFill>
                <a:latin typeface="Calibri" pitchFamily="34" charset="0"/>
                <a:ea typeface="Calibri" pitchFamily="34" charset="-122"/>
                <a:cs typeface="Calibri" pitchFamily="34" charset="-120"/>
              </a:rPr>
              <a:t>Solution</a:t>
            </a:r>
            <a:pPr indent="0" marL="0">
              <a:buNone/>
            </a:pPr>
            <a:r>
              <a:rPr lang="en-US" sz="1500" dirty="0">
                <a:solidFill>
                  <a:srgbClr val="2E4A74"/>
                </a:solidFill>
                <a:latin typeface="Calibri" pitchFamily="34" charset="0"/>
                <a:ea typeface="Calibri" pitchFamily="34" charset="-122"/>
                <a:cs typeface="Calibri" pitchFamily="34" charset="-120"/>
              </a:rPr>
              <a:t>  ·  What they get</a:t>
            </a:r>
            <a:endParaRPr lang="en-US" sz="2000" dirty="0"/>
          </a:p>
        </p:txBody>
      </p:sp>
      <p:sp>
        <p:nvSpPr>
          <p:cNvPr id="29" name="Reveal 5.57"/>
          <p:cNvSpPr txBox="1"/>
          <p:nvPr/>
        </p:nvSpPr>
        <p:spPr>
          <a:xfrm>
            <a:off x="5852160" y="4983480"/>
            <a:ext cx="5577840" cy="749808"/>
          </a:xfrm>
          <a:prstGeom prst="rect">
            <a:avLst/>
          </a:prstGeom>
          <a:noFill/>
          <a:ln/>
        </p:spPr>
        <p:txBody>
          <a:bodyPr wrap="square" lIns="0" tIns="0" rIns="0" bIns="0" rtlCol="0" anchor="ctr"/>
          <a:lstStyle/>
          <a:p>
            <a:pPr indent="0" marL="0">
              <a:buNone/>
            </a:pPr>
            <a:r>
              <a:rPr lang="en-US" sz="1700" dirty="0">
                <a:solidFill>
                  <a:srgbClr val="0B1A33"/>
                </a:solidFill>
                <a:latin typeface="Calibri" pitchFamily="34" charset="0"/>
                <a:ea typeface="Calibri" pitchFamily="34" charset="-122"/>
                <a:cs typeface="Calibri" pitchFamily="34" charset="-120"/>
              </a:rPr>
              <a:t>The problem it solves for THEM.</a:t>
            </a:r>
            <a:endParaRPr lang="en-US" sz="1700" dirty="0"/>
          </a:p>
        </p:txBody>
      </p:sp>
      <p:sp>
        <p:nvSpPr>
          <p:cNvPr id="30" name="Reveal 6.58"/>
          <p:cNvSpPr/>
          <p:nvPr/>
        </p:nvSpPr>
        <p:spPr>
          <a:xfrm>
            <a:off x="548640" y="5852160"/>
            <a:ext cx="7680960" cy="457200"/>
          </a:xfrm>
          <a:prstGeom prst="roundRect">
            <a:avLst>
              <a:gd name="adj" fmla="val 24000"/>
            </a:avLst>
          </a:prstGeom>
          <a:solidFill>
            <a:srgbClr val="2B2410"/>
          </a:solidFill>
          <a:ln w="15875">
            <a:solidFill>
              <a:srgbClr val="D9AE58"/>
            </a:solidFill>
            <a:prstDash val="solid"/>
          </a:ln>
        </p:spPr>
      </p:sp>
      <p:sp>
        <p:nvSpPr>
          <p:cNvPr id="31" name="Reveal 6.59"/>
          <p:cNvSpPr/>
          <p:nvPr/>
        </p:nvSpPr>
        <p:spPr>
          <a:xfrm>
            <a:off x="621792" y="5925312"/>
            <a:ext cx="1143000" cy="310896"/>
          </a:xfrm>
          <a:prstGeom prst="roundRect">
            <a:avLst>
              <a:gd name="adj" fmla="val 23529"/>
            </a:avLst>
          </a:prstGeom>
          <a:solidFill>
            <a:srgbClr val="D9AE58"/>
          </a:solidFill>
          <a:ln w="12700">
            <a:solidFill>
              <a:srgbClr val="D9AE58"/>
            </a:solidFill>
            <a:prstDash val="solid"/>
          </a:ln>
        </p:spPr>
      </p:sp>
      <p:sp>
        <p:nvSpPr>
          <p:cNvPr id="32" name="Reveal 6.60"/>
          <p:cNvSpPr txBox="1"/>
          <p:nvPr/>
        </p:nvSpPr>
        <p:spPr>
          <a:xfrm>
            <a:off x="621792" y="5925312"/>
            <a:ext cx="1143000" cy="310896"/>
          </a:xfrm>
          <a:prstGeom prst="rect">
            <a:avLst/>
          </a:prstGeom>
          <a:noFill/>
          <a:ln/>
        </p:spPr>
        <p:txBody>
          <a:bodyPr wrap="square" lIns="0" tIns="0" rIns="0" bIns="0" rtlCol="0" anchor="ctr"/>
          <a:lstStyle/>
          <a:p>
            <a:pPr algn="ctr" indent="0" marL="0">
              <a:buNone/>
            </a:pPr>
            <a:r>
              <a:rPr lang="en-US" sz="1200" b="1" dirty="0">
                <a:solidFill>
                  <a:srgbClr val="0B1A33"/>
                </a:solidFill>
                <a:latin typeface="Calibri" pitchFamily="34" charset="0"/>
                <a:ea typeface="Calibri" pitchFamily="34" charset="-122"/>
                <a:cs typeface="Calibri" pitchFamily="34" charset="-120"/>
              </a:rPr>
              <a:t>TIP 4 of 7</a:t>
            </a:r>
            <a:endParaRPr lang="en-US" sz="1200" dirty="0"/>
          </a:p>
        </p:txBody>
      </p:sp>
      <p:sp>
        <p:nvSpPr>
          <p:cNvPr id="33" name="Reveal 6.61"/>
          <p:cNvSpPr txBox="1"/>
          <p:nvPr/>
        </p:nvSpPr>
        <p:spPr>
          <a:xfrm>
            <a:off x="1874520" y="5852160"/>
            <a:ext cx="6263640" cy="4572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Open with who you serve, not your name or your calling.</a:t>
            </a:r>
            <a:endParaRPr lang="en-US" sz="1700" dirty="0"/>
          </a:p>
        </p:txBody>
      </p:sp>
      <p:sp>
        <p:nvSpPr>
          <p:cNvPr id="34" name="Text 32"/>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4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4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4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4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4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4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4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4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4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4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4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4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400"/>
                                        <p:tgtEl>
                                          <p:spTgt spid="1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4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40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400"/>
                                        <p:tgtEl>
                                          <p:spTgt spid="2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400"/>
                                        <p:tgtEl>
                                          <p:spTgt spid="2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400"/>
                                        <p:tgtEl>
                                          <p:spTgt spid="2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400"/>
                                        <p:tgtEl>
                                          <p:spTgt spid="2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400"/>
                                        <p:tgtEl>
                                          <p:spTgt spid="2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400"/>
                                        <p:tgtEl>
                                          <p:spTgt spid="2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400"/>
                                        <p:tgtEl>
                                          <p:spTgt spid="2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400"/>
                                        <p:tgtEl>
                                          <p:spTgt spid="2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400"/>
                                        <p:tgtEl>
                                          <p:spTgt spid="2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400"/>
                                        <p:tgtEl>
                                          <p:spTgt spid="3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400"/>
                                        <p:tgtEl>
                                          <p:spTgt spid="3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fade">
                                      <p:cBhvr>
                                        <p:cTn id="98" dur="400"/>
                                        <p:tgtEl>
                                          <p:spTgt spid="3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fade">
                                      <p:cBhvr>
                                        <p:cTn id="101"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E1422"/>
        </a:solidFill>
      </p:bgPr>
    </p:bg>
    <p:spTree>
      <p:nvGrpSpPr>
        <p:cNvPr id="1" name=""/>
        <p:cNvGrpSpPr/>
        <p:nvPr/>
      </p:nvGrpSpPr>
      <p:grpSpPr>
        <a:xfrm>
          <a:off x="0" y="0"/>
          <a:ext cx="0" cy="0"/>
          <a:chOff x="0" y="0"/>
          <a:chExt cx="0" cy="0"/>
        </a:xfrm>
      </p:grpSpPr>
      <p:pic>
        <p:nvPicPr>
          <p:cNvPr id="2" name="Image 0" descr="icons/heart.png">    </p:cNvPr>
          <p:cNvPicPr>
            <a:picLocks noChangeAspect="1"/>
          </p:cNvPicPr>
          <p:nvPr/>
        </p:nvPicPr>
        <p:blipFill>
          <a:blip r:embed="rId1"/>
          <a:stretch>
            <a:fillRect/>
          </a:stretch>
        </p:blipFill>
        <p:spPr>
          <a:xfrm>
            <a:off x="548640" y="457200"/>
            <a:ext cx="640080" cy="640080"/>
          </a:xfrm>
          <a:prstGeom prst="rect">
            <a:avLst/>
          </a:prstGeom>
        </p:spPr>
      </p:pic>
      <p:sp>
        <p:nvSpPr>
          <p:cNvPr id="3" name="Text 0"/>
          <p:cNvSpPr txBox="1"/>
          <p:nvPr/>
        </p:nvSpPr>
        <p:spPr>
          <a:xfrm>
            <a:off x="548640" y="1325880"/>
            <a:ext cx="10972800" cy="914400"/>
          </a:xfrm>
          <a:prstGeom prst="rect">
            <a:avLst/>
          </a:prstGeom>
          <a:noFill/>
          <a:ln/>
        </p:spPr>
        <p:txBody>
          <a:bodyPr wrap="square" lIns="0" tIns="0" rIns="0" bIns="0" rtlCol="0" anchor="t"/>
          <a:lstStyle/>
          <a:p>
            <a:pPr indent="0" marL="0">
              <a:buNone/>
            </a:pPr>
            <a:r>
              <a:rPr lang="en-US" sz="4800" b="1" dirty="0">
                <a:solidFill>
                  <a:srgbClr val="FFFFFF"/>
                </a:solidFill>
                <a:latin typeface="Calibri" pitchFamily="34" charset="0"/>
                <a:ea typeface="Calibri" pitchFamily="34" charset="-122"/>
                <a:cs typeface="Calibri" pitchFamily="34" charset="-120"/>
              </a:rPr>
              <a:t>Serve first. Grow boldly.</a:t>
            </a:r>
            <a:endParaRPr lang="en-US" sz="4800" dirty="0"/>
          </a:p>
        </p:txBody>
      </p:sp>
      <p:sp>
        <p:nvSpPr>
          <p:cNvPr id="4" name="Text 1"/>
          <p:cNvSpPr txBox="1"/>
          <p:nvPr/>
        </p:nvSpPr>
        <p:spPr>
          <a:xfrm>
            <a:off x="548640" y="2331720"/>
            <a:ext cx="10058400" cy="1005840"/>
          </a:xfrm>
          <a:prstGeom prst="rect">
            <a:avLst/>
          </a:prstGeom>
          <a:noFill/>
          <a:ln/>
        </p:spPr>
        <p:txBody>
          <a:bodyPr wrap="square" lIns="0" tIns="0" rIns="0" bIns="0" rtlCol="0" anchor="t"/>
          <a:lstStyle/>
          <a:p>
            <a:pPr indent="0" marL="0">
              <a:buNone/>
            </a:pPr>
            <a:r>
              <a:rPr lang="en-US" sz="2100" dirty="0">
                <a:solidFill>
                  <a:srgbClr val="C9D0DE"/>
                </a:solidFill>
                <a:latin typeface="Calibri" pitchFamily="34" charset="0"/>
                <a:ea typeface="Calibri" pitchFamily="34" charset="-122"/>
                <a:cs typeface="Calibri" pitchFamily="34" charset="-120"/>
              </a:rPr>
              <a:t>A strong pitch does two things at once: it solves her problem, and it grows your work. Asking to expand isn't selfish. Growth is how you serve more people.</a:t>
            </a:r>
            <a:endParaRPr lang="en-US" sz="2100" dirty="0"/>
          </a:p>
        </p:txBody>
      </p:sp>
      <p:sp>
        <p:nvSpPr>
          <p:cNvPr id="5" name="Reveal 1.62"/>
          <p:cNvSpPr/>
          <p:nvPr/>
        </p:nvSpPr>
        <p:spPr>
          <a:xfrm>
            <a:off x="548640" y="3840480"/>
            <a:ext cx="3291840" cy="1463040"/>
          </a:xfrm>
          <a:prstGeom prst="roundRect">
            <a:avLst>
              <a:gd name="adj" fmla="val 6250"/>
            </a:avLst>
          </a:prstGeom>
          <a:solidFill>
            <a:srgbClr val="D9EFFF"/>
          </a:solidFill>
          <a:ln w="12700">
            <a:solidFill>
              <a:srgbClr val="D9EFFF"/>
            </a:solidFill>
            <a:prstDash val="solid"/>
          </a:ln>
        </p:spPr>
      </p:sp>
      <p:sp>
        <p:nvSpPr>
          <p:cNvPr id="6" name="Reveal 1.63"/>
          <p:cNvSpPr txBox="1"/>
          <p:nvPr/>
        </p:nvSpPr>
        <p:spPr>
          <a:xfrm>
            <a:off x="548640" y="4023360"/>
            <a:ext cx="3291840" cy="640080"/>
          </a:xfrm>
          <a:prstGeom prst="rect">
            <a:avLst/>
          </a:prstGeom>
          <a:noFill/>
          <a:ln/>
        </p:spPr>
        <p:txBody>
          <a:bodyPr wrap="square" lIns="0" tIns="0" rIns="0" bIns="0" rtlCol="0" anchor="t"/>
          <a:lstStyle/>
          <a:p>
            <a:pPr algn="ctr" indent="0" marL="0">
              <a:buNone/>
            </a:pPr>
            <a:r>
              <a:rPr lang="en-US" sz="2600" b="1" dirty="0">
                <a:solidFill>
                  <a:srgbClr val="0B1A33"/>
                </a:solidFill>
                <a:latin typeface="Calibri" pitchFamily="34" charset="0"/>
                <a:ea typeface="Calibri" pitchFamily="34" charset="-122"/>
                <a:cs typeface="Calibri" pitchFamily="34" charset="-120"/>
              </a:rPr>
              <a:t>Her Obstacle</a:t>
            </a:r>
            <a:endParaRPr lang="en-US" sz="2600" dirty="0"/>
          </a:p>
        </p:txBody>
      </p:sp>
      <p:sp>
        <p:nvSpPr>
          <p:cNvPr id="7" name="Reveal 1.64"/>
          <p:cNvSpPr txBox="1"/>
          <p:nvPr/>
        </p:nvSpPr>
        <p:spPr>
          <a:xfrm>
            <a:off x="548640" y="4663440"/>
            <a:ext cx="3291840" cy="365760"/>
          </a:xfrm>
          <a:prstGeom prst="rect">
            <a:avLst/>
          </a:prstGeom>
          <a:noFill/>
          <a:ln/>
        </p:spPr>
        <p:txBody>
          <a:bodyPr wrap="square" lIns="0" tIns="0" rIns="0" bIns="0" rtlCol="0" anchor="t"/>
          <a:lstStyle/>
          <a:p>
            <a:pPr algn="ctr" indent="0" marL="0">
              <a:buNone/>
            </a:pPr>
            <a:r>
              <a:rPr lang="en-US" sz="1500" dirty="0">
                <a:solidFill>
                  <a:srgbClr val="2E4A74"/>
                </a:solidFill>
                <a:latin typeface="Calibri" pitchFamily="34" charset="0"/>
                <a:ea typeface="Calibri" pitchFamily="34" charset="-122"/>
                <a:cs typeface="Calibri" pitchFamily="34" charset="-120"/>
              </a:rPr>
              <a:t>O · line 3</a:t>
            </a:r>
            <a:endParaRPr lang="en-US" sz="1500" dirty="0"/>
          </a:p>
        </p:txBody>
      </p:sp>
      <p:sp>
        <p:nvSpPr>
          <p:cNvPr id="8" name="Reveal 1.65"/>
          <p:cNvSpPr txBox="1"/>
          <p:nvPr/>
        </p:nvSpPr>
        <p:spPr>
          <a:xfrm>
            <a:off x="3858768" y="4114800"/>
            <a:ext cx="548640" cy="914400"/>
          </a:xfrm>
          <a:prstGeom prst="rect">
            <a:avLst/>
          </a:prstGeom>
          <a:noFill/>
          <a:ln/>
        </p:spPr>
        <p:txBody>
          <a:bodyPr wrap="square" lIns="0" tIns="0" rIns="0" bIns="0" rtlCol="0" anchor="ctr"/>
          <a:lstStyle/>
          <a:p>
            <a:pPr algn="ctr" indent="0" marL="0">
              <a:buNone/>
            </a:pPr>
            <a:r>
              <a:rPr lang="en-US" sz="3600" dirty="0">
                <a:solidFill>
                  <a:srgbClr val="D9AE58"/>
                </a:solidFill>
                <a:latin typeface="Calibri" pitchFamily="34" charset="0"/>
                <a:ea typeface="Calibri" pitchFamily="34" charset="-122"/>
                <a:cs typeface="Calibri" pitchFamily="34" charset="-120"/>
              </a:rPr>
              <a:t>→</a:t>
            </a:r>
            <a:endParaRPr lang="en-US" sz="3600" dirty="0"/>
          </a:p>
        </p:txBody>
      </p:sp>
      <p:sp>
        <p:nvSpPr>
          <p:cNvPr id="9" name="Reveal 1.66"/>
          <p:cNvSpPr/>
          <p:nvPr/>
        </p:nvSpPr>
        <p:spPr>
          <a:xfrm>
            <a:off x="4434840" y="3840480"/>
            <a:ext cx="3291840" cy="1463040"/>
          </a:xfrm>
          <a:prstGeom prst="roundRect">
            <a:avLst>
              <a:gd name="adj" fmla="val 6250"/>
            </a:avLst>
          </a:prstGeom>
          <a:solidFill>
            <a:srgbClr val="D9AE58"/>
          </a:solidFill>
          <a:ln w="12700">
            <a:solidFill>
              <a:srgbClr val="D9AE58"/>
            </a:solidFill>
            <a:prstDash val="solid"/>
          </a:ln>
        </p:spPr>
      </p:sp>
      <p:sp>
        <p:nvSpPr>
          <p:cNvPr id="10" name="Reveal 1.67"/>
          <p:cNvSpPr txBox="1"/>
          <p:nvPr/>
        </p:nvSpPr>
        <p:spPr>
          <a:xfrm>
            <a:off x="4434840" y="4023360"/>
            <a:ext cx="3291840" cy="640080"/>
          </a:xfrm>
          <a:prstGeom prst="rect">
            <a:avLst/>
          </a:prstGeom>
          <a:noFill/>
          <a:ln/>
        </p:spPr>
        <p:txBody>
          <a:bodyPr wrap="square" lIns="0" tIns="0" rIns="0" bIns="0" rtlCol="0" anchor="t"/>
          <a:lstStyle/>
          <a:p>
            <a:pPr algn="ctr" indent="0" marL="0">
              <a:buNone/>
            </a:pPr>
            <a:r>
              <a:rPr lang="en-US" sz="2600" b="1" dirty="0">
                <a:solidFill>
                  <a:srgbClr val="0B1A33"/>
                </a:solidFill>
                <a:latin typeface="Calibri" pitchFamily="34" charset="0"/>
                <a:ea typeface="Calibri" pitchFamily="34" charset="-122"/>
                <a:cs typeface="Calibri" pitchFamily="34" charset="-120"/>
              </a:rPr>
              <a:t>Your Request</a:t>
            </a:r>
            <a:endParaRPr lang="en-US" sz="2600" dirty="0"/>
          </a:p>
        </p:txBody>
      </p:sp>
      <p:sp>
        <p:nvSpPr>
          <p:cNvPr id="11" name="Reveal 1.68"/>
          <p:cNvSpPr txBox="1"/>
          <p:nvPr/>
        </p:nvSpPr>
        <p:spPr>
          <a:xfrm>
            <a:off x="4434840" y="4663440"/>
            <a:ext cx="3291840" cy="365760"/>
          </a:xfrm>
          <a:prstGeom prst="rect">
            <a:avLst/>
          </a:prstGeom>
          <a:noFill/>
          <a:ln/>
        </p:spPr>
        <p:txBody>
          <a:bodyPr wrap="square" lIns="0" tIns="0" rIns="0" bIns="0" rtlCol="0" anchor="t"/>
          <a:lstStyle/>
          <a:p>
            <a:pPr algn="ctr" indent="0" marL="0">
              <a:buNone/>
            </a:pPr>
            <a:r>
              <a:rPr lang="en-US" sz="1500" dirty="0">
                <a:solidFill>
                  <a:srgbClr val="2E4A74"/>
                </a:solidFill>
                <a:latin typeface="Calibri" pitchFamily="34" charset="0"/>
                <a:ea typeface="Calibri" pitchFamily="34" charset="-122"/>
                <a:cs typeface="Calibri" pitchFamily="34" charset="-120"/>
              </a:rPr>
              <a:t>R · line 4</a:t>
            </a:r>
            <a:endParaRPr lang="en-US" sz="1500" dirty="0"/>
          </a:p>
        </p:txBody>
      </p:sp>
      <p:sp>
        <p:nvSpPr>
          <p:cNvPr id="12" name="Reveal 1.69"/>
          <p:cNvSpPr txBox="1"/>
          <p:nvPr/>
        </p:nvSpPr>
        <p:spPr>
          <a:xfrm>
            <a:off x="7744968" y="4114800"/>
            <a:ext cx="548640" cy="914400"/>
          </a:xfrm>
          <a:prstGeom prst="rect">
            <a:avLst/>
          </a:prstGeom>
          <a:noFill/>
          <a:ln/>
        </p:spPr>
        <p:txBody>
          <a:bodyPr wrap="square" lIns="0" tIns="0" rIns="0" bIns="0" rtlCol="0" anchor="ctr"/>
          <a:lstStyle/>
          <a:p>
            <a:pPr algn="ctr" indent="0" marL="0">
              <a:buNone/>
            </a:pPr>
            <a:r>
              <a:rPr lang="en-US" sz="3600" dirty="0">
                <a:solidFill>
                  <a:srgbClr val="D9AE58"/>
                </a:solidFill>
                <a:latin typeface="Calibri" pitchFamily="34" charset="0"/>
                <a:ea typeface="Calibri" pitchFamily="34" charset="-122"/>
                <a:cs typeface="Calibri" pitchFamily="34" charset="-120"/>
              </a:rPr>
              <a:t>→</a:t>
            </a:r>
            <a:endParaRPr lang="en-US" sz="3600" dirty="0"/>
          </a:p>
        </p:txBody>
      </p:sp>
      <p:sp>
        <p:nvSpPr>
          <p:cNvPr id="13" name="Reveal 1.70"/>
          <p:cNvSpPr/>
          <p:nvPr/>
        </p:nvSpPr>
        <p:spPr>
          <a:xfrm>
            <a:off x="8321040" y="3840480"/>
            <a:ext cx="3291840" cy="1463040"/>
          </a:xfrm>
          <a:prstGeom prst="roundRect">
            <a:avLst>
              <a:gd name="adj" fmla="val 6250"/>
            </a:avLst>
          </a:prstGeom>
          <a:solidFill>
            <a:srgbClr val="D9EFFF"/>
          </a:solidFill>
          <a:ln w="12700">
            <a:solidFill>
              <a:srgbClr val="D9EFFF"/>
            </a:solidFill>
            <a:prstDash val="solid"/>
          </a:ln>
        </p:spPr>
      </p:sp>
      <p:sp>
        <p:nvSpPr>
          <p:cNvPr id="14" name="Reveal 1.71"/>
          <p:cNvSpPr txBox="1"/>
          <p:nvPr/>
        </p:nvSpPr>
        <p:spPr>
          <a:xfrm>
            <a:off x="8321040" y="4023360"/>
            <a:ext cx="3291840" cy="640080"/>
          </a:xfrm>
          <a:prstGeom prst="rect">
            <a:avLst/>
          </a:prstGeom>
          <a:noFill/>
          <a:ln/>
        </p:spPr>
        <p:txBody>
          <a:bodyPr wrap="square" lIns="0" tIns="0" rIns="0" bIns="0" rtlCol="0" anchor="t"/>
          <a:lstStyle/>
          <a:p>
            <a:pPr algn="ctr" indent="0" marL="0">
              <a:buNone/>
            </a:pPr>
            <a:r>
              <a:rPr lang="en-US" sz="2600" b="1" dirty="0">
                <a:solidFill>
                  <a:srgbClr val="0B1A33"/>
                </a:solidFill>
                <a:latin typeface="Calibri" pitchFamily="34" charset="0"/>
                <a:ea typeface="Calibri" pitchFamily="34" charset="-122"/>
                <a:cs typeface="Calibri" pitchFamily="34" charset="-120"/>
              </a:rPr>
              <a:t>Her Solution</a:t>
            </a:r>
            <a:endParaRPr lang="en-US" sz="2600" dirty="0"/>
          </a:p>
        </p:txBody>
      </p:sp>
      <p:sp>
        <p:nvSpPr>
          <p:cNvPr id="15" name="Reveal 1.72"/>
          <p:cNvSpPr txBox="1"/>
          <p:nvPr/>
        </p:nvSpPr>
        <p:spPr>
          <a:xfrm>
            <a:off x="8321040" y="4663440"/>
            <a:ext cx="3291840" cy="365760"/>
          </a:xfrm>
          <a:prstGeom prst="rect">
            <a:avLst/>
          </a:prstGeom>
          <a:noFill/>
          <a:ln/>
        </p:spPr>
        <p:txBody>
          <a:bodyPr wrap="square" lIns="0" tIns="0" rIns="0" bIns="0" rtlCol="0" anchor="t"/>
          <a:lstStyle/>
          <a:p>
            <a:pPr algn="ctr" indent="0" marL="0">
              <a:buNone/>
            </a:pPr>
            <a:r>
              <a:rPr lang="en-US" sz="1500" dirty="0">
                <a:solidFill>
                  <a:srgbClr val="2E4A74"/>
                </a:solidFill>
                <a:latin typeface="Calibri" pitchFamily="34" charset="0"/>
                <a:ea typeface="Calibri" pitchFamily="34" charset="-122"/>
                <a:cs typeface="Calibri" pitchFamily="34" charset="-120"/>
              </a:rPr>
              <a:t>S · line 5</a:t>
            </a:r>
            <a:endParaRPr lang="en-US" sz="1500" dirty="0"/>
          </a:p>
        </p:txBody>
      </p:sp>
      <p:sp>
        <p:nvSpPr>
          <p:cNvPr id="16" name="Reveal 2.73"/>
          <p:cNvSpPr/>
          <p:nvPr/>
        </p:nvSpPr>
        <p:spPr>
          <a:xfrm>
            <a:off x="548640" y="5669280"/>
            <a:ext cx="6400800" cy="457200"/>
          </a:xfrm>
          <a:prstGeom prst="roundRect">
            <a:avLst>
              <a:gd name="adj" fmla="val 24000"/>
            </a:avLst>
          </a:prstGeom>
          <a:solidFill>
            <a:srgbClr val="2B2410"/>
          </a:solidFill>
          <a:ln w="15875">
            <a:solidFill>
              <a:srgbClr val="D9AE58"/>
            </a:solidFill>
            <a:prstDash val="solid"/>
          </a:ln>
        </p:spPr>
      </p:sp>
      <p:sp>
        <p:nvSpPr>
          <p:cNvPr id="17" name="Reveal 2.74"/>
          <p:cNvSpPr/>
          <p:nvPr/>
        </p:nvSpPr>
        <p:spPr>
          <a:xfrm>
            <a:off x="621792" y="5742432"/>
            <a:ext cx="1143000" cy="310896"/>
          </a:xfrm>
          <a:prstGeom prst="roundRect">
            <a:avLst>
              <a:gd name="adj" fmla="val 23529"/>
            </a:avLst>
          </a:prstGeom>
          <a:solidFill>
            <a:srgbClr val="D9AE58"/>
          </a:solidFill>
          <a:ln w="12700">
            <a:solidFill>
              <a:srgbClr val="D9AE58"/>
            </a:solidFill>
            <a:prstDash val="solid"/>
          </a:ln>
        </p:spPr>
      </p:sp>
      <p:sp>
        <p:nvSpPr>
          <p:cNvPr id="18" name="Reveal 2.75"/>
          <p:cNvSpPr txBox="1"/>
          <p:nvPr/>
        </p:nvSpPr>
        <p:spPr>
          <a:xfrm>
            <a:off x="621792" y="5742432"/>
            <a:ext cx="1143000" cy="310896"/>
          </a:xfrm>
          <a:prstGeom prst="rect">
            <a:avLst/>
          </a:prstGeom>
          <a:noFill/>
          <a:ln/>
        </p:spPr>
        <p:txBody>
          <a:bodyPr wrap="square" lIns="0" tIns="0" rIns="0" bIns="0" rtlCol="0" anchor="ctr"/>
          <a:lstStyle/>
          <a:p>
            <a:pPr algn="ctr" indent="0" marL="0">
              <a:buNone/>
            </a:pPr>
            <a:r>
              <a:rPr lang="en-US" sz="1200" b="1" dirty="0">
                <a:solidFill>
                  <a:srgbClr val="0B1A33"/>
                </a:solidFill>
                <a:latin typeface="Calibri" pitchFamily="34" charset="0"/>
                <a:ea typeface="Calibri" pitchFamily="34" charset="-122"/>
                <a:cs typeface="Calibri" pitchFamily="34" charset="-120"/>
              </a:rPr>
              <a:t>TIP 5 of 7</a:t>
            </a:r>
            <a:endParaRPr lang="en-US" sz="1200" dirty="0"/>
          </a:p>
        </p:txBody>
      </p:sp>
      <p:sp>
        <p:nvSpPr>
          <p:cNvPr id="19" name="Reveal 2.76"/>
          <p:cNvSpPr txBox="1"/>
          <p:nvPr/>
        </p:nvSpPr>
        <p:spPr>
          <a:xfrm>
            <a:off x="1874520" y="5669280"/>
            <a:ext cx="4983480" cy="4572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Lead with her problem, not your résumé.</a:t>
            </a:r>
            <a:endParaRPr lang="en-US" sz="1700" dirty="0"/>
          </a:p>
        </p:txBody>
      </p:sp>
      <p:sp>
        <p:nvSpPr>
          <p:cNvPr id="20" name="Text 17"/>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4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4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4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4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4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4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4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4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4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4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4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40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4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4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WEAK → STRONG</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Where most pitches fall apart: lines 4 and 5.</a:t>
            </a:r>
            <a:endParaRPr lang="en-US" sz="3200" dirty="0"/>
          </a:p>
        </p:txBody>
      </p:sp>
      <p:sp>
        <p:nvSpPr>
          <p:cNvPr id="4" name="Text 2"/>
          <p:cNvSpPr txBox="1"/>
          <p:nvPr/>
        </p:nvSpPr>
        <p:spPr>
          <a:xfrm>
            <a:off x="548640" y="1783080"/>
            <a:ext cx="2377440" cy="1097280"/>
          </a:xfrm>
          <a:prstGeom prst="rect">
            <a:avLst/>
          </a:prstGeom>
          <a:noFill/>
          <a:ln/>
        </p:spPr>
        <p:txBody>
          <a:bodyPr wrap="square" lIns="0" tIns="0" rIns="0" bIns="0" rtlCol="0" anchor="t"/>
          <a:lstStyle/>
          <a:p>
            <a:pPr indent="0" marL="0">
              <a:buNone/>
            </a:pPr>
            <a:r>
              <a:rPr lang="en-US" sz="2200" b="1" dirty="0">
                <a:solidFill>
                  <a:srgbClr val="D9AE58"/>
                </a:solidFill>
                <a:latin typeface="Calibri" pitchFamily="34" charset="0"/>
                <a:ea typeface="Calibri" pitchFamily="34" charset="-122"/>
                <a:cs typeface="Calibri" pitchFamily="34" charset="-120"/>
              </a:rPr>
              <a:t>R · Request</a:t>
            </a:r>
            <a:endParaRPr lang="en-US" sz="1600" dirty="0"/>
          </a:p>
          <a:p>
            <a:pPr indent="0" marL="0">
              <a:buNone/>
            </a:pPr>
            <a:r>
              <a:rPr lang="en-US" sz="1600" dirty="0">
                <a:solidFill>
                  <a:srgbClr val="C9D0DE"/>
                </a:solidFill>
                <a:latin typeface="Calibri" pitchFamily="34" charset="0"/>
                <a:ea typeface="Calibri" pitchFamily="34" charset="-122"/>
                <a:cs typeface="Calibri" pitchFamily="34" charset="-120"/>
              </a:rPr>
              <a:t>The ask</a:t>
            </a:r>
            <a:endParaRPr lang="en-US" sz="1600" dirty="0"/>
          </a:p>
        </p:txBody>
      </p:sp>
      <p:sp>
        <p:nvSpPr>
          <p:cNvPr id="5" name="Shape 3"/>
          <p:cNvSpPr/>
          <p:nvPr/>
        </p:nvSpPr>
        <p:spPr>
          <a:xfrm>
            <a:off x="3017520" y="1600200"/>
            <a:ext cx="4206240" cy="1783080"/>
          </a:xfrm>
          <a:prstGeom prst="roundRect">
            <a:avLst>
              <a:gd name="adj" fmla="val 5128"/>
            </a:avLst>
          </a:prstGeom>
          <a:solidFill>
            <a:srgbClr val="FDEDE6"/>
          </a:solidFill>
          <a:ln w="12700">
            <a:solidFill>
              <a:srgbClr val="FDEDE6"/>
            </a:solidFill>
            <a:prstDash val="solid"/>
          </a:ln>
        </p:spPr>
      </p:sp>
      <p:sp>
        <p:nvSpPr>
          <p:cNvPr id="6" name="Text 4"/>
          <p:cNvSpPr txBox="1"/>
          <p:nvPr/>
        </p:nvSpPr>
        <p:spPr>
          <a:xfrm>
            <a:off x="3246120" y="1737360"/>
            <a:ext cx="3749040" cy="1554480"/>
          </a:xfrm>
          <a:prstGeom prst="rect">
            <a:avLst/>
          </a:prstGeom>
          <a:noFill/>
          <a:ln/>
        </p:spPr>
        <p:txBody>
          <a:bodyPr wrap="square" lIns="0" tIns="0" rIns="0" bIns="0" rtlCol="0" anchor="t"/>
          <a:lstStyle/>
          <a:p>
            <a:pPr indent="0" marL="0">
              <a:buNone/>
            </a:pPr>
            <a:r>
              <a:rPr lang="en-US" sz="1200" b="1" dirty="0">
                <a:solidFill>
                  <a:srgbClr val="A4502A"/>
                </a:solidFill>
                <a:latin typeface="Calibri" pitchFamily="34" charset="0"/>
                <a:ea typeface="Calibri" pitchFamily="34" charset="-122"/>
                <a:cs typeface="Calibri" pitchFamily="34" charset="-120"/>
              </a:rPr>
              <a:t>WEAK
</a:t>
            </a:r>
            <a:pPr indent="0" marL="0">
              <a:buNone/>
            </a:pPr>
            <a:r>
              <a:rPr lang="en-US" sz="1900" i="1" dirty="0">
                <a:solidFill>
                  <a:srgbClr val="0B1A33"/>
                </a:solidFill>
                <a:latin typeface="Calibri" pitchFamily="34" charset="0"/>
                <a:ea typeface="Calibri" pitchFamily="34" charset="-122"/>
                <a:cs typeface="Calibri" pitchFamily="34" charset="-120"/>
              </a:rPr>
              <a:t>“I'd love to partner somehow.”</a:t>
            </a:r>
            <a:endParaRPr lang="en-US" sz="1900" dirty="0"/>
          </a:p>
        </p:txBody>
      </p:sp>
      <p:sp>
        <p:nvSpPr>
          <p:cNvPr id="7" name="Reveal 1.77"/>
          <p:cNvSpPr/>
          <p:nvPr/>
        </p:nvSpPr>
        <p:spPr>
          <a:xfrm>
            <a:off x="7406640" y="1600200"/>
            <a:ext cx="4206240" cy="1783080"/>
          </a:xfrm>
          <a:prstGeom prst="roundRect">
            <a:avLst>
              <a:gd name="adj" fmla="val 5128"/>
            </a:avLst>
          </a:prstGeom>
          <a:solidFill>
            <a:srgbClr val="E6F4EC"/>
          </a:solidFill>
          <a:ln w="12700">
            <a:solidFill>
              <a:srgbClr val="E6F4EC"/>
            </a:solidFill>
            <a:prstDash val="solid"/>
          </a:ln>
        </p:spPr>
      </p:sp>
      <p:sp>
        <p:nvSpPr>
          <p:cNvPr id="8" name="Reveal 1.78"/>
          <p:cNvSpPr txBox="1"/>
          <p:nvPr/>
        </p:nvSpPr>
        <p:spPr>
          <a:xfrm>
            <a:off x="7635240" y="1737360"/>
            <a:ext cx="3749040" cy="1554480"/>
          </a:xfrm>
          <a:prstGeom prst="rect">
            <a:avLst/>
          </a:prstGeom>
          <a:noFill/>
          <a:ln/>
        </p:spPr>
        <p:txBody>
          <a:bodyPr wrap="square" lIns="0" tIns="0" rIns="0" bIns="0" rtlCol="0" anchor="t"/>
          <a:lstStyle/>
          <a:p>
            <a:pPr indent="0" marL="0">
              <a:buNone/>
            </a:pPr>
            <a:r>
              <a:rPr lang="en-US" sz="1200" b="1" dirty="0">
                <a:solidFill>
                  <a:srgbClr val="1F5E3F"/>
                </a:solidFill>
                <a:latin typeface="Calibri" pitchFamily="34" charset="0"/>
                <a:ea typeface="Calibri" pitchFamily="34" charset="-122"/>
                <a:cs typeface="Calibri" pitchFamily="34" charset="-120"/>
              </a:rPr>
              <a:t>STRONG
</a:t>
            </a:r>
            <a:pPr indent="0" marL="0">
              <a:buNone/>
            </a:pPr>
            <a:r>
              <a:rPr lang="en-US" sz="1800" dirty="0">
                <a:solidFill>
                  <a:srgbClr val="0B1A33"/>
                </a:solidFill>
                <a:latin typeface="Calibri" pitchFamily="34" charset="0"/>
                <a:ea typeface="Calibri" pitchFamily="34" charset="-122"/>
                <a:cs typeface="Calibri" pitchFamily="34" charset="-120"/>
              </a:rPr>
              <a:t>I'm asking for a guest swap in October: I come on your show, and you come on mine.</a:t>
            </a:r>
            <a:endParaRPr lang="en-US" sz="1800" dirty="0"/>
          </a:p>
        </p:txBody>
      </p:sp>
      <p:sp>
        <p:nvSpPr>
          <p:cNvPr id="9" name="Text 7"/>
          <p:cNvSpPr txBox="1"/>
          <p:nvPr/>
        </p:nvSpPr>
        <p:spPr>
          <a:xfrm>
            <a:off x="548640" y="2697480"/>
            <a:ext cx="2377440" cy="685800"/>
          </a:xfrm>
          <a:prstGeom prst="rect">
            <a:avLst/>
          </a:prstGeom>
          <a:noFill/>
          <a:ln/>
        </p:spPr>
        <p:txBody>
          <a:bodyPr wrap="square" lIns="0" tIns="0" rIns="0" bIns="0" rtlCol="0" anchor="t"/>
          <a:lstStyle/>
          <a:p>
            <a:pPr indent="0" marL="0">
              <a:buNone/>
            </a:pPr>
            <a:r>
              <a:rPr lang="en-US" sz="1400" i="1" dirty="0">
                <a:solidFill>
                  <a:srgbClr val="C9D0DE"/>
                </a:solidFill>
                <a:latin typeface="Calibri" pitchFamily="34" charset="0"/>
                <a:ea typeface="Calibri" pitchFamily="34" charset="-122"/>
                <a:cs typeface="Calibri" pitchFamily="34" charset="-120"/>
              </a:rPr>
              <a:t>If she can't say yes or no to it, it isn't an ask yet.</a:t>
            </a:r>
            <a:endParaRPr lang="en-US" sz="1400" dirty="0"/>
          </a:p>
        </p:txBody>
      </p:sp>
      <p:sp>
        <p:nvSpPr>
          <p:cNvPr id="10" name="Text 8"/>
          <p:cNvSpPr txBox="1"/>
          <p:nvPr/>
        </p:nvSpPr>
        <p:spPr>
          <a:xfrm>
            <a:off x="548640" y="3840480"/>
            <a:ext cx="2377440" cy="1097280"/>
          </a:xfrm>
          <a:prstGeom prst="rect">
            <a:avLst/>
          </a:prstGeom>
          <a:noFill/>
          <a:ln/>
        </p:spPr>
        <p:txBody>
          <a:bodyPr wrap="square" lIns="0" tIns="0" rIns="0" bIns="0" rtlCol="0" anchor="t"/>
          <a:lstStyle/>
          <a:p>
            <a:pPr indent="0" marL="0">
              <a:buNone/>
            </a:pPr>
            <a:r>
              <a:rPr lang="en-US" sz="2200" b="1" dirty="0">
                <a:solidFill>
                  <a:srgbClr val="D9AE58"/>
                </a:solidFill>
                <a:latin typeface="Calibri" pitchFamily="34" charset="0"/>
                <a:ea typeface="Calibri" pitchFamily="34" charset="-122"/>
                <a:cs typeface="Calibri" pitchFamily="34" charset="-120"/>
              </a:rPr>
              <a:t>S · Solution</a:t>
            </a:r>
            <a:endParaRPr lang="en-US" sz="1600" dirty="0"/>
          </a:p>
          <a:p>
            <a:pPr indent="0" marL="0">
              <a:buNone/>
            </a:pPr>
            <a:r>
              <a:rPr lang="en-US" sz="1600" dirty="0">
                <a:solidFill>
                  <a:srgbClr val="C9D0DE"/>
                </a:solidFill>
                <a:latin typeface="Calibri" pitchFamily="34" charset="0"/>
                <a:ea typeface="Calibri" pitchFamily="34" charset="-122"/>
                <a:cs typeface="Calibri" pitchFamily="34" charset="-120"/>
              </a:rPr>
              <a:t>What they get</a:t>
            </a:r>
            <a:endParaRPr lang="en-US" sz="1600" dirty="0"/>
          </a:p>
        </p:txBody>
      </p:sp>
      <p:sp>
        <p:nvSpPr>
          <p:cNvPr id="11" name="Shape 9"/>
          <p:cNvSpPr/>
          <p:nvPr/>
        </p:nvSpPr>
        <p:spPr>
          <a:xfrm>
            <a:off x="3017520" y="3657600"/>
            <a:ext cx="4206240" cy="1783080"/>
          </a:xfrm>
          <a:prstGeom prst="roundRect">
            <a:avLst>
              <a:gd name="adj" fmla="val 5128"/>
            </a:avLst>
          </a:prstGeom>
          <a:solidFill>
            <a:srgbClr val="FDEDE6"/>
          </a:solidFill>
          <a:ln w="12700">
            <a:solidFill>
              <a:srgbClr val="FDEDE6"/>
            </a:solidFill>
            <a:prstDash val="solid"/>
          </a:ln>
        </p:spPr>
      </p:sp>
      <p:sp>
        <p:nvSpPr>
          <p:cNvPr id="12" name="Text 10"/>
          <p:cNvSpPr txBox="1"/>
          <p:nvPr/>
        </p:nvSpPr>
        <p:spPr>
          <a:xfrm>
            <a:off x="3246120" y="3794760"/>
            <a:ext cx="3749040" cy="1554480"/>
          </a:xfrm>
          <a:prstGeom prst="rect">
            <a:avLst/>
          </a:prstGeom>
          <a:noFill/>
          <a:ln/>
        </p:spPr>
        <p:txBody>
          <a:bodyPr wrap="square" lIns="0" tIns="0" rIns="0" bIns="0" rtlCol="0" anchor="t"/>
          <a:lstStyle/>
          <a:p>
            <a:pPr indent="0" marL="0">
              <a:buNone/>
            </a:pPr>
            <a:r>
              <a:rPr lang="en-US" sz="1200" b="1" dirty="0">
                <a:solidFill>
                  <a:srgbClr val="A4502A"/>
                </a:solidFill>
                <a:latin typeface="Calibri" pitchFamily="34" charset="0"/>
                <a:ea typeface="Calibri" pitchFamily="34" charset="-122"/>
                <a:cs typeface="Calibri" pitchFamily="34" charset="-120"/>
              </a:rPr>
              <a:t>WEAK
</a:t>
            </a:r>
            <a:pPr indent="0" marL="0">
              <a:buNone/>
            </a:pPr>
            <a:r>
              <a:rPr lang="en-US" sz="1900" i="1" dirty="0">
                <a:solidFill>
                  <a:srgbClr val="0B1A33"/>
                </a:solidFill>
                <a:latin typeface="Calibri" pitchFamily="34" charset="0"/>
                <a:ea typeface="Calibri" pitchFamily="34" charset="-122"/>
                <a:cs typeface="Calibri" pitchFamily="34" charset="-120"/>
              </a:rPr>
              <a:t>“It would be such a blessing to my ministry.”</a:t>
            </a:r>
            <a:endParaRPr lang="en-US" sz="1900" dirty="0"/>
          </a:p>
        </p:txBody>
      </p:sp>
      <p:sp>
        <p:nvSpPr>
          <p:cNvPr id="13" name="Reveal 2.79"/>
          <p:cNvSpPr/>
          <p:nvPr/>
        </p:nvSpPr>
        <p:spPr>
          <a:xfrm>
            <a:off x="7406640" y="3657600"/>
            <a:ext cx="4206240" cy="1783080"/>
          </a:xfrm>
          <a:prstGeom prst="roundRect">
            <a:avLst>
              <a:gd name="adj" fmla="val 5128"/>
            </a:avLst>
          </a:prstGeom>
          <a:solidFill>
            <a:srgbClr val="E6F4EC"/>
          </a:solidFill>
          <a:ln w="12700">
            <a:solidFill>
              <a:srgbClr val="E6F4EC"/>
            </a:solidFill>
            <a:prstDash val="solid"/>
          </a:ln>
        </p:spPr>
      </p:sp>
      <p:sp>
        <p:nvSpPr>
          <p:cNvPr id="14" name="Reveal 2.80"/>
          <p:cNvSpPr txBox="1"/>
          <p:nvPr/>
        </p:nvSpPr>
        <p:spPr>
          <a:xfrm>
            <a:off x="7635240" y="3794760"/>
            <a:ext cx="3749040" cy="1554480"/>
          </a:xfrm>
          <a:prstGeom prst="rect">
            <a:avLst/>
          </a:prstGeom>
          <a:noFill/>
          <a:ln/>
        </p:spPr>
        <p:txBody>
          <a:bodyPr wrap="square" lIns="0" tIns="0" rIns="0" bIns="0" rtlCol="0" anchor="t"/>
          <a:lstStyle/>
          <a:p>
            <a:pPr indent="0" marL="0">
              <a:buNone/>
            </a:pPr>
            <a:r>
              <a:rPr lang="en-US" sz="1200" b="1" dirty="0">
                <a:solidFill>
                  <a:srgbClr val="1F5E3F"/>
                </a:solidFill>
                <a:latin typeface="Calibri" pitchFamily="34" charset="0"/>
                <a:ea typeface="Calibri" pitchFamily="34" charset="-122"/>
                <a:cs typeface="Calibri" pitchFamily="34" charset="-120"/>
              </a:rPr>
              <a:t>STRONG
</a:t>
            </a:r>
            <a:pPr indent="0" marL="0">
              <a:buNone/>
            </a:pPr>
            <a:r>
              <a:rPr lang="en-US" sz="1800" dirty="0">
                <a:solidFill>
                  <a:srgbClr val="0B1A33"/>
                </a:solidFill>
                <a:latin typeface="Calibri" pitchFamily="34" charset="0"/>
                <a:ea typeface="Calibri" pitchFamily="34" charset="-122"/>
                <a:cs typeface="Calibri" pitchFamily="34" charset="-120"/>
              </a:rPr>
              <a:t>You get new listeners who already love faith content, plus three ready-made clips to post.</a:t>
            </a:r>
            <a:endParaRPr lang="en-US" sz="1800" dirty="0"/>
          </a:p>
        </p:txBody>
      </p:sp>
      <p:sp>
        <p:nvSpPr>
          <p:cNvPr id="15" name="Text 13"/>
          <p:cNvSpPr txBox="1"/>
          <p:nvPr/>
        </p:nvSpPr>
        <p:spPr>
          <a:xfrm>
            <a:off x="548640" y="4754880"/>
            <a:ext cx="2377440" cy="685800"/>
          </a:xfrm>
          <a:prstGeom prst="rect">
            <a:avLst/>
          </a:prstGeom>
          <a:noFill/>
          <a:ln/>
        </p:spPr>
        <p:txBody>
          <a:bodyPr wrap="square" lIns="0" tIns="0" rIns="0" bIns="0" rtlCol="0" anchor="t"/>
          <a:lstStyle/>
          <a:p>
            <a:pPr indent="0" marL="0">
              <a:buNone/>
            </a:pPr>
            <a:r>
              <a:rPr lang="en-US" sz="1400" i="1" dirty="0">
                <a:solidFill>
                  <a:srgbClr val="C9D0DE"/>
                </a:solidFill>
                <a:latin typeface="Calibri" pitchFamily="34" charset="0"/>
                <a:ea typeface="Calibri" pitchFamily="34" charset="-122"/>
                <a:cs typeface="Calibri" pitchFamily="34" charset="-120"/>
              </a:rPr>
              <a:t>Line 5 is about her, not you.</a:t>
            </a:r>
            <a:endParaRPr lang="en-US" sz="1400" dirty="0"/>
          </a:p>
        </p:txBody>
      </p:sp>
      <p:sp>
        <p:nvSpPr>
          <p:cNvPr id="16" name="Reveal 3.81"/>
          <p:cNvSpPr/>
          <p:nvPr/>
        </p:nvSpPr>
        <p:spPr>
          <a:xfrm>
            <a:off x="548640" y="5760720"/>
            <a:ext cx="5486400" cy="457200"/>
          </a:xfrm>
          <a:prstGeom prst="roundRect">
            <a:avLst>
              <a:gd name="adj" fmla="val 24000"/>
            </a:avLst>
          </a:prstGeom>
          <a:solidFill>
            <a:srgbClr val="2B2410"/>
          </a:solidFill>
          <a:ln w="15875">
            <a:solidFill>
              <a:srgbClr val="D9AE58"/>
            </a:solidFill>
            <a:prstDash val="solid"/>
          </a:ln>
        </p:spPr>
      </p:sp>
      <p:sp>
        <p:nvSpPr>
          <p:cNvPr id="17" name="Reveal 3.82"/>
          <p:cNvSpPr/>
          <p:nvPr/>
        </p:nvSpPr>
        <p:spPr>
          <a:xfrm>
            <a:off x="621792" y="5833872"/>
            <a:ext cx="1143000" cy="310896"/>
          </a:xfrm>
          <a:prstGeom prst="roundRect">
            <a:avLst>
              <a:gd name="adj" fmla="val 23529"/>
            </a:avLst>
          </a:prstGeom>
          <a:solidFill>
            <a:srgbClr val="D9AE58"/>
          </a:solidFill>
          <a:ln w="12700">
            <a:solidFill>
              <a:srgbClr val="D9AE58"/>
            </a:solidFill>
            <a:prstDash val="solid"/>
          </a:ln>
        </p:spPr>
      </p:sp>
      <p:sp>
        <p:nvSpPr>
          <p:cNvPr id="18" name="Reveal 3.83"/>
          <p:cNvSpPr txBox="1"/>
          <p:nvPr/>
        </p:nvSpPr>
        <p:spPr>
          <a:xfrm>
            <a:off x="621792" y="5833872"/>
            <a:ext cx="1143000" cy="310896"/>
          </a:xfrm>
          <a:prstGeom prst="rect">
            <a:avLst/>
          </a:prstGeom>
          <a:noFill/>
          <a:ln/>
        </p:spPr>
        <p:txBody>
          <a:bodyPr wrap="square" lIns="0" tIns="0" rIns="0" bIns="0" rtlCol="0" anchor="ctr"/>
          <a:lstStyle/>
          <a:p>
            <a:pPr algn="ctr" indent="0" marL="0">
              <a:buNone/>
            </a:pPr>
            <a:r>
              <a:rPr lang="en-US" sz="1200" b="1" dirty="0">
                <a:solidFill>
                  <a:srgbClr val="0B1A33"/>
                </a:solidFill>
                <a:latin typeface="Calibri" pitchFamily="34" charset="0"/>
                <a:ea typeface="Calibri" pitchFamily="34" charset="-122"/>
                <a:cs typeface="Calibri" pitchFamily="34" charset="-120"/>
              </a:rPr>
              <a:t>TIP 6 of 7</a:t>
            </a:r>
            <a:endParaRPr lang="en-US" sz="1200" dirty="0"/>
          </a:p>
        </p:txBody>
      </p:sp>
      <p:sp>
        <p:nvSpPr>
          <p:cNvPr id="19" name="Reveal 3.84"/>
          <p:cNvSpPr txBox="1"/>
          <p:nvPr/>
        </p:nvSpPr>
        <p:spPr>
          <a:xfrm>
            <a:off x="1874520" y="5760720"/>
            <a:ext cx="4069080" cy="4572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Ask for something she can say yes or no to.</a:t>
            </a:r>
            <a:endParaRPr lang="en-US" sz="1700" dirty="0"/>
          </a:p>
        </p:txBody>
      </p:sp>
      <p:sp>
        <p:nvSpPr>
          <p:cNvPr id="20" name="Reveal 4.85"/>
          <p:cNvSpPr/>
          <p:nvPr/>
        </p:nvSpPr>
        <p:spPr>
          <a:xfrm>
            <a:off x="6172200" y="5760720"/>
            <a:ext cx="5440680" cy="457200"/>
          </a:xfrm>
          <a:prstGeom prst="roundRect">
            <a:avLst>
              <a:gd name="adj" fmla="val 24000"/>
            </a:avLst>
          </a:prstGeom>
          <a:solidFill>
            <a:srgbClr val="2B2410"/>
          </a:solidFill>
          <a:ln w="15875">
            <a:solidFill>
              <a:srgbClr val="D9AE58"/>
            </a:solidFill>
            <a:prstDash val="solid"/>
          </a:ln>
        </p:spPr>
      </p:sp>
      <p:sp>
        <p:nvSpPr>
          <p:cNvPr id="21" name="Reveal 4.86"/>
          <p:cNvSpPr/>
          <p:nvPr/>
        </p:nvSpPr>
        <p:spPr>
          <a:xfrm>
            <a:off x="6245352" y="5833872"/>
            <a:ext cx="1143000" cy="310896"/>
          </a:xfrm>
          <a:prstGeom prst="roundRect">
            <a:avLst>
              <a:gd name="adj" fmla="val 23529"/>
            </a:avLst>
          </a:prstGeom>
          <a:solidFill>
            <a:srgbClr val="D9AE58"/>
          </a:solidFill>
          <a:ln w="12700">
            <a:solidFill>
              <a:srgbClr val="D9AE58"/>
            </a:solidFill>
            <a:prstDash val="solid"/>
          </a:ln>
        </p:spPr>
      </p:sp>
      <p:sp>
        <p:nvSpPr>
          <p:cNvPr id="22" name="Reveal 4.87"/>
          <p:cNvSpPr txBox="1"/>
          <p:nvPr/>
        </p:nvSpPr>
        <p:spPr>
          <a:xfrm>
            <a:off x="6245352" y="5833872"/>
            <a:ext cx="1143000" cy="310896"/>
          </a:xfrm>
          <a:prstGeom prst="rect">
            <a:avLst/>
          </a:prstGeom>
          <a:noFill/>
          <a:ln/>
        </p:spPr>
        <p:txBody>
          <a:bodyPr wrap="square" lIns="0" tIns="0" rIns="0" bIns="0" rtlCol="0" anchor="ctr"/>
          <a:lstStyle/>
          <a:p>
            <a:pPr algn="ctr" indent="0" marL="0">
              <a:buNone/>
            </a:pPr>
            <a:r>
              <a:rPr lang="en-US" sz="1200" b="1" dirty="0">
                <a:solidFill>
                  <a:srgbClr val="0B1A33"/>
                </a:solidFill>
                <a:latin typeface="Calibri" pitchFamily="34" charset="0"/>
                <a:ea typeface="Calibri" pitchFamily="34" charset="-122"/>
                <a:cs typeface="Calibri" pitchFamily="34" charset="-120"/>
              </a:rPr>
              <a:t>TIP 7 of 7</a:t>
            </a:r>
            <a:endParaRPr lang="en-US" sz="1200" dirty="0"/>
          </a:p>
        </p:txBody>
      </p:sp>
      <p:sp>
        <p:nvSpPr>
          <p:cNvPr id="23" name="Reveal 4.88"/>
          <p:cNvSpPr txBox="1"/>
          <p:nvPr/>
        </p:nvSpPr>
        <p:spPr>
          <a:xfrm>
            <a:off x="7498080" y="5760720"/>
            <a:ext cx="4023360" cy="4572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Make line 5 about her, not you.</a:t>
            </a:r>
            <a:endParaRPr lang="en-US" sz="1700" dirty="0"/>
          </a:p>
        </p:txBody>
      </p:sp>
      <p:sp>
        <p:nvSpPr>
          <p:cNvPr id="24" name="Text 22"/>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4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4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4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4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400"/>
                                        <p:tgtEl>
                                          <p:spTgt spid="1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400"/>
                                        <p:tgtEl>
                                          <p:spTgt spid="1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4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400"/>
                                        <p:tgtEl>
                                          <p:spTgt spid="2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400"/>
                                        <p:tgtEl>
                                          <p:spTgt spid="2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400"/>
                                        <p:tgtEl>
                                          <p:spTgt spid="2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3" grpId="0" animBg="1"/>
      <p:bldP spid="14"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STEP 3 · HEAR IT</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Listen for one thing: what was the ask?</a:t>
            </a:r>
            <a:endParaRPr lang="en-US" sz="3200" dirty="0"/>
          </a:p>
        </p:txBody>
      </p:sp>
      <p:sp>
        <p:nvSpPr>
          <p:cNvPr id="4" name="Text 2"/>
          <p:cNvSpPr txBox="1"/>
          <p:nvPr/>
        </p:nvSpPr>
        <p:spPr>
          <a:xfrm>
            <a:off x="548640" y="1325880"/>
            <a:ext cx="10972800" cy="365760"/>
          </a:xfrm>
          <a:prstGeom prst="rect">
            <a:avLst/>
          </a:prstGeom>
          <a:noFill/>
          <a:ln/>
        </p:spPr>
        <p:txBody>
          <a:bodyPr wrap="square" lIns="0" tIns="0" rIns="0" bIns="0" rtlCol="0" anchor="t"/>
          <a:lstStyle/>
          <a:p>
            <a:pPr indent="0" marL="0">
              <a:buNone/>
            </a:pPr>
            <a:r>
              <a:rPr lang="en-US" sz="1600" dirty="0">
                <a:solidFill>
                  <a:srgbClr val="C9D0DE"/>
                </a:solidFill>
                <a:latin typeface="Calibri" pitchFamily="34" charset="0"/>
                <a:ea typeface="Calibri" pitchFamily="34" charset="-122"/>
                <a:cs typeface="Calibri" pitchFamily="34" charset="-120"/>
              </a:rPr>
              <a:t>Pitching to: Podcast host or show booker  ·  Example C, Emerging podcaster and digital creator</a:t>
            </a:r>
            <a:endParaRPr lang="en-US" sz="1600" dirty="0"/>
          </a:p>
        </p:txBody>
      </p:sp>
      <p:sp>
        <p:nvSpPr>
          <p:cNvPr id="5" name="Shape 3"/>
          <p:cNvSpPr/>
          <p:nvPr/>
        </p:nvSpPr>
        <p:spPr>
          <a:xfrm>
            <a:off x="548640" y="1783080"/>
            <a:ext cx="11064240" cy="3749040"/>
          </a:xfrm>
          <a:prstGeom prst="roundRect">
            <a:avLst>
              <a:gd name="adj" fmla="val 2439"/>
            </a:avLst>
          </a:prstGeom>
          <a:solidFill>
            <a:srgbClr val="D9EFFF"/>
          </a:solidFill>
          <a:ln w="12700">
            <a:solidFill>
              <a:srgbClr val="D9EFFF"/>
            </a:solidFill>
            <a:prstDash val="solid"/>
          </a:ln>
        </p:spPr>
      </p:sp>
      <p:sp>
        <p:nvSpPr>
          <p:cNvPr id="6" name="Text 4"/>
          <p:cNvSpPr txBox="1"/>
          <p:nvPr/>
        </p:nvSpPr>
        <p:spPr>
          <a:xfrm>
            <a:off x="822960" y="1965960"/>
            <a:ext cx="457200" cy="594360"/>
          </a:xfrm>
          <a:prstGeom prst="rect">
            <a:avLst/>
          </a:prstGeom>
          <a:noFill/>
          <a:ln/>
        </p:spPr>
        <p:txBody>
          <a:bodyPr wrap="square" lIns="0" tIns="0" rIns="0" bIns="0" rtlCol="0" anchor="ctr"/>
          <a:lstStyle/>
          <a:p>
            <a:pPr indent="0" marL="0">
              <a:buNone/>
            </a:pPr>
            <a:r>
              <a:rPr lang="en-US" sz="2200" b="1" dirty="0">
                <a:solidFill>
                  <a:srgbClr val="8A5A00"/>
                </a:solidFill>
                <a:latin typeface="Calibri" pitchFamily="34" charset="0"/>
                <a:ea typeface="Calibri" pitchFamily="34" charset="-122"/>
                <a:cs typeface="Calibri" pitchFamily="34" charset="-120"/>
              </a:rPr>
              <a:t>D</a:t>
            </a:r>
            <a:endParaRPr lang="en-US" sz="2200" dirty="0"/>
          </a:p>
        </p:txBody>
      </p:sp>
      <p:sp>
        <p:nvSpPr>
          <p:cNvPr id="7" name="Text 5"/>
          <p:cNvSpPr txBox="1"/>
          <p:nvPr/>
        </p:nvSpPr>
        <p:spPr>
          <a:xfrm>
            <a:off x="1325880" y="1965960"/>
            <a:ext cx="10058400" cy="594360"/>
          </a:xfrm>
          <a:prstGeom prst="rect">
            <a:avLst/>
          </a:prstGeom>
          <a:noFill/>
          <a:ln/>
        </p:spPr>
        <p:txBody>
          <a:bodyPr wrap="square" lIns="0" tIns="0" rIns="0" bIns="0" rtlCol="0" anchor="ctr"/>
          <a:lstStyle/>
          <a:p>
            <a:pPr indent="0" marL="0">
              <a:buNone/>
            </a:pPr>
            <a:r>
              <a:rPr lang="en-US" sz="2100" dirty="0">
                <a:solidFill>
                  <a:srgbClr val="0B1A33"/>
                </a:solidFill>
                <a:latin typeface="Calibri" pitchFamily="34" charset="0"/>
                <a:ea typeface="Calibri" pitchFamily="34" charset="-122"/>
                <a:cs typeface="Calibri" pitchFamily="34" charset="-120"/>
              </a:rPr>
              <a:t>I serve moms in their 30s who are rebuilding their prayer life in 10-minute pockets.</a:t>
            </a:r>
            <a:endParaRPr lang="en-US" sz="2100" dirty="0"/>
          </a:p>
        </p:txBody>
      </p:sp>
      <p:sp>
        <p:nvSpPr>
          <p:cNvPr id="8" name="Text 6"/>
          <p:cNvSpPr txBox="1"/>
          <p:nvPr/>
        </p:nvSpPr>
        <p:spPr>
          <a:xfrm>
            <a:off x="822960" y="2651760"/>
            <a:ext cx="457200" cy="594360"/>
          </a:xfrm>
          <a:prstGeom prst="rect">
            <a:avLst/>
          </a:prstGeom>
          <a:noFill/>
          <a:ln/>
        </p:spPr>
        <p:txBody>
          <a:bodyPr wrap="square" lIns="0" tIns="0" rIns="0" bIns="0" rtlCol="0" anchor="ctr"/>
          <a:lstStyle/>
          <a:p>
            <a:pPr indent="0" marL="0">
              <a:buNone/>
            </a:pPr>
            <a:r>
              <a:rPr lang="en-US" sz="2200" b="1" dirty="0">
                <a:solidFill>
                  <a:srgbClr val="8A5A00"/>
                </a:solidFill>
                <a:latin typeface="Calibri" pitchFamily="34" charset="0"/>
                <a:ea typeface="Calibri" pitchFamily="34" charset="-122"/>
                <a:cs typeface="Calibri" pitchFamily="34" charset="-120"/>
              </a:rPr>
              <a:t>O</a:t>
            </a:r>
            <a:endParaRPr lang="en-US" sz="2200" dirty="0"/>
          </a:p>
        </p:txBody>
      </p:sp>
      <p:sp>
        <p:nvSpPr>
          <p:cNvPr id="9" name="Text 7"/>
          <p:cNvSpPr txBox="1"/>
          <p:nvPr/>
        </p:nvSpPr>
        <p:spPr>
          <a:xfrm>
            <a:off x="1325880" y="2651760"/>
            <a:ext cx="10058400" cy="594360"/>
          </a:xfrm>
          <a:prstGeom prst="rect">
            <a:avLst/>
          </a:prstGeom>
          <a:noFill/>
          <a:ln/>
        </p:spPr>
        <p:txBody>
          <a:bodyPr wrap="square" lIns="0" tIns="0" rIns="0" bIns="0" rtlCol="0" anchor="ctr"/>
          <a:lstStyle/>
          <a:p>
            <a:pPr indent="0" marL="0">
              <a:buNone/>
            </a:pPr>
            <a:r>
              <a:rPr lang="en-US" sz="2100" dirty="0">
                <a:solidFill>
                  <a:srgbClr val="0B1A33"/>
                </a:solidFill>
                <a:latin typeface="Calibri" pitchFamily="34" charset="0"/>
                <a:ea typeface="Calibri" pitchFamily="34" charset="-122"/>
                <a:cs typeface="Calibri" pitchFamily="34" charset="-120"/>
              </a:rPr>
              <a:t>I host Pocket Prayer, a weekly 12-minute podcast with a one-minute Reel for every episode.</a:t>
            </a:r>
            <a:endParaRPr lang="en-US" sz="2100" dirty="0"/>
          </a:p>
        </p:txBody>
      </p:sp>
      <p:sp>
        <p:nvSpPr>
          <p:cNvPr id="10" name="Text 8"/>
          <p:cNvSpPr txBox="1"/>
          <p:nvPr/>
        </p:nvSpPr>
        <p:spPr>
          <a:xfrm>
            <a:off x="822960" y="3337560"/>
            <a:ext cx="457200" cy="594360"/>
          </a:xfrm>
          <a:prstGeom prst="rect">
            <a:avLst/>
          </a:prstGeom>
          <a:noFill/>
          <a:ln/>
        </p:spPr>
        <p:txBody>
          <a:bodyPr wrap="square" lIns="0" tIns="0" rIns="0" bIns="0" rtlCol="0" anchor="ctr"/>
          <a:lstStyle/>
          <a:p>
            <a:pPr indent="0" marL="0">
              <a:buNone/>
            </a:pPr>
            <a:r>
              <a:rPr lang="en-US" sz="2200" b="1" dirty="0">
                <a:solidFill>
                  <a:srgbClr val="8A5A00"/>
                </a:solidFill>
                <a:latin typeface="Calibri" pitchFamily="34" charset="0"/>
                <a:ea typeface="Calibri" pitchFamily="34" charset="-122"/>
                <a:cs typeface="Calibri" pitchFamily="34" charset="-120"/>
              </a:rPr>
              <a:t>O</a:t>
            </a:r>
            <a:endParaRPr lang="en-US" sz="2200" dirty="0"/>
          </a:p>
        </p:txBody>
      </p:sp>
      <p:sp>
        <p:nvSpPr>
          <p:cNvPr id="11" name="Text 9"/>
          <p:cNvSpPr txBox="1"/>
          <p:nvPr/>
        </p:nvSpPr>
        <p:spPr>
          <a:xfrm>
            <a:off x="1325880" y="3337560"/>
            <a:ext cx="10058400" cy="594360"/>
          </a:xfrm>
          <a:prstGeom prst="rect">
            <a:avLst/>
          </a:prstGeom>
          <a:noFill/>
          <a:ln/>
        </p:spPr>
        <p:txBody>
          <a:bodyPr wrap="square" lIns="0" tIns="0" rIns="0" bIns="0" rtlCol="0" anchor="ctr"/>
          <a:lstStyle/>
          <a:p>
            <a:pPr indent="0" marL="0">
              <a:buNone/>
            </a:pPr>
            <a:r>
              <a:rPr lang="en-US" sz="2100" dirty="0">
                <a:solidFill>
                  <a:srgbClr val="0B1A33"/>
                </a:solidFill>
                <a:latin typeface="Calibri" pitchFamily="34" charset="0"/>
                <a:ea typeface="Calibri" pitchFamily="34" charset="-122"/>
                <a:cs typeface="Calibri" pitchFamily="34" charset="-120"/>
              </a:rPr>
              <a:t>Younger women are finding faith in short clips, and few faith shows are making them yet.</a:t>
            </a:r>
            <a:endParaRPr lang="en-US" sz="2100" dirty="0"/>
          </a:p>
        </p:txBody>
      </p:sp>
      <p:sp>
        <p:nvSpPr>
          <p:cNvPr id="12" name="Text 10"/>
          <p:cNvSpPr txBox="1"/>
          <p:nvPr/>
        </p:nvSpPr>
        <p:spPr>
          <a:xfrm>
            <a:off x="822960" y="4023360"/>
            <a:ext cx="457200" cy="594360"/>
          </a:xfrm>
          <a:prstGeom prst="rect">
            <a:avLst/>
          </a:prstGeom>
          <a:noFill/>
          <a:ln/>
        </p:spPr>
        <p:txBody>
          <a:bodyPr wrap="square" lIns="0" tIns="0" rIns="0" bIns="0" rtlCol="0" anchor="ctr"/>
          <a:lstStyle/>
          <a:p>
            <a:pPr indent="0" marL="0">
              <a:buNone/>
            </a:pPr>
            <a:r>
              <a:rPr lang="en-US" sz="2200" b="1" dirty="0">
                <a:solidFill>
                  <a:srgbClr val="8A5A00"/>
                </a:solidFill>
                <a:latin typeface="Calibri" pitchFamily="34" charset="0"/>
                <a:ea typeface="Calibri" pitchFamily="34" charset="-122"/>
                <a:cs typeface="Calibri" pitchFamily="34" charset="-120"/>
              </a:rPr>
              <a:t>R</a:t>
            </a:r>
            <a:endParaRPr lang="en-US" sz="2200" dirty="0"/>
          </a:p>
        </p:txBody>
      </p:sp>
      <p:sp>
        <p:nvSpPr>
          <p:cNvPr id="13" name="Text 11"/>
          <p:cNvSpPr txBox="1"/>
          <p:nvPr/>
        </p:nvSpPr>
        <p:spPr>
          <a:xfrm>
            <a:off x="1325880" y="4023360"/>
            <a:ext cx="10058400" cy="594360"/>
          </a:xfrm>
          <a:prstGeom prst="rect">
            <a:avLst/>
          </a:prstGeom>
          <a:noFill/>
          <a:ln/>
        </p:spPr>
        <p:txBody>
          <a:bodyPr wrap="square" lIns="0" tIns="0" rIns="0" bIns="0" rtlCol="0" anchor="ctr"/>
          <a:lstStyle/>
          <a:p>
            <a:pPr indent="0" marL="0">
              <a:buNone/>
            </a:pPr>
            <a:r>
              <a:rPr lang="en-US" sz="2100" dirty="0">
                <a:solidFill>
                  <a:srgbClr val="0B1A33"/>
                </a:solidFill>
                <a:latin typeface="Calibri" pitchFamily="34" charset="0"/>
                <a:ea typeface="Calibri" pitchFamily="34" charset="-122"/>
                <a:cs typeface="Calibri" pitchFamily="34" charset="-120"/>
              </a:rPr>
              <a:t>I'm asking for a guest swap in October: I come on your show, and you come on mine.</a:t>
            </a:r>
            <a:endParaRPr lang="en-US" sz="2100" dirty="0"/>
          </a:p>
        </p:txBody>
      </p:sp>
      <p:sp>
        <p:nvSpPr>
          <p:cNvPr id="14" name="Text 12"/>
          <p:cNvSpPr txBox="1"/>
          <p:nvPr/>
        </p:nvSpPr>
        <p:spPr>
          <a:xfrm>
            <a:off x="822960" y="4709160"/>
            <a:ext cx="457200" cy="594360"/>
          </a:xfrm>
          <a:prstGeom prst="rect">
            <a:avLst/>
          </a:prstGeom>
          <a:noFill/>
          <a:ln/>
        </p:spPr>
        <p:txBody>
          <a:bodyPr wrap="square" lIns="0" tIns="0" rIns="0" bIns="0" rtlCol="0" anchor="ctr"/>
          <a:lstStyle/>
          <a:p>
            <a:pPr indent="0" marL="0">
              <a:buNone/>
            </a:pPr>
            <a:r>
              <a:rPr lang="en-US" sz="2200" b="1" dirty="0">
                <a:solidFill>
                  <a:srgbClr val="8A5A00"/>
                </a:solidFill>
                <a:latin typeface="Calibri" pitchFamily="34" charset="0"/>
                <a:ea typeface="Calibri" pitchFamily="34" charset="-122"/>
                <a:cs typeface="Calibri" pitchFamily="34" charset="-120"/>
              </a:rPr>
              <a:t>S</a:t>
            </a:r>
            <a:endParaRPr lang="en-US" sz="2200" dirty="0"/>
          </a:p>
        </p:txBody>
      </p:sp>
      <p:sp>
        <p:nvSpPr>
          <p:cNvPr id="15" name="Text 13"/>
          <p:cNvSpPr txBox="1"/>
          <p:nvPr/>
        </p:nvSpPr>
        <p:spPr>
          <a:xfrm>
            <a:off x="1325880" y="4709160"/>
            <a:ext cx="10058400" cy="594360"/>
          </a:xfrm>
          <a:prstGeom prst="rect">
            <a:avLst/>
          </a:prstGeom>
          <a:noFill/>
          <a:ln/>
        </p:spPr>
        <p:txBody>
          <a:bodyPr wrap="square" lIns="0" tIns="0" rIns="0" bIns="0" rtlCol="0" anchor="ctr"/>
          <a:lstStyle/>
          <a:p>
            <a:pPr indent="0" marL="0">
              <a:buNone/>
            </a:pPr>
            <a:r>
              <a:rPr lang="en-US" sz="2100" dirty="0">
                <a:solidFill>
                  <a:srgbClr val="0B1A33"/>
                </a:solidFill>
                <a:latin typeface="Calibri" pitchFamily="34" charset="0"/>
                <a:ea typeface="Calibri" pitchFamily="34" charset="-122"/>
                <a:cs typeface="Calibri" pitchFamily="34" charset="-120"/>
              </a:rPr>
              <a:t>You get new listeners who already love faith content, plus three ready-made clips to post.</a:t>
            </a:r>
            <a:endParaRPr lang="en-US" sz="2100" dirty="0"/>
          </a:p>
        </p:txBody>
      </p:sp>
      <p:sp>
        <p:nvSpPr>
          <p:cNvPr id="16" name="Reveal 1.89"/>
          <p:cNvSpPr/>
          <p:nvPr/>
        </p:nvSpPr>
        <p:spPr>
          <a:xfrm>
            <a:off x="548640" y="5669280"/>
            <a:ext cx="11064240" cy="566928"/>
          </a:xfrm>
          <a:prstGeom prst="roundRect">
            <a:avLst>
              <a:gd name="adj" fmla="val 16129"/>
            </a:avLst>
          </a:prstGeom>
          <a:solidFill>
            <a:srgbClr val="D9AE58"/>
          </a:solidFill>
          <a:ln w="12700">
            <a:solidFill>
              <a:srgbClr val="D9AE58"/>
            </a:solidFill>
            <a:prstDash val="solid"/>
          </a:ln>
        </p:spPr>
      </p:sp>
      <p:sp>
        <p:nvSpPr>
          <p:cNvPr id="17" name="Reveal 1.90"/>
          <p:cNvSpPr txBox="1"/>
          <p:nvPr/>
        </p:nvSpPr>
        <p:spPr>
          <a:xfrm>
            <a:off x="822960" y="5669280"/>
            <a:ext cx="10607040" cy="566928"/>
          </a:xfrm>
          <a:prstGeom prst="rect">
            <a:avLst/>
          </a:prstGeom>
          <a:noFill/>
          <a:ln/>
        </p:spPr>
        <p:txBody>
          <a:bodyPr wrap="square" lIns="0" tIns="0" rIns="0" bIns="0" rtlCol="0" anchor="ctr"/>
          <a:lstStyle/>
          <a:p>
            <a:pPr indent="0" marL="0">
              <a:buNone/>
            </a:pPr>
            <a:r>
              <a:rPr lang="en-US" sz="1400" b="1" spc="200" kern="0" dirty="0">
                <a:solidFill>
                  <a:srgbClr val="0B1A33"/>
                </a:solidFill>
                <a:latin typeface="Calibri" pitchFamily="34" charset="0"/>
                <a:ea typeface="Calibri" pitchFamily="34" charset="-122"/>
                <a:cs typeface="Calibri" pitchFamily="34" charset="-120"/>
              </a:rPr>
              <a:t>THE ASK:  </a:t>
            </a:r>
            <a:pPr indent="0" marL="0">
              <a:buNone/>
            </a:pPr>
            <a:r>
              <a:rPr lang="en-US" sz="1900" b="1" dirty="0">
                <a:solidFill>
                  <a:srgbClr val="0B1A33"/>
                </a:solidFill>
                <a:latin typeface="Calibri" pitchFamily="34" charset="0"/>
                <a:ea typeface="Calibri" pitchFamily="34" charset="-122"/>
                <a:cs typeface="Calibri" pitchFamily="34" charset="-120"/>
              </a:rPr>
              <a:t>A guest swap in October.</a:t>
            </a:r>
            <a:endParaRPr lang="en-US" sz="1900" dirty="0"/>
          </a:p>
        </p:txBody>
      </p:sp>
      <p:sp>
        <p:nvSpPr>
          <p:cNvPr id="18" name="Text 16"/>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4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4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STEP 4 · SEE THE DIFFERENCE</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Same woman. Same book. Different result.</a:t>
            </a:r>
            <a:endParaRPr lang="en-US" sz="3200" dirty="0"/>
          </a:p>
        </p:txBody>
      </p:sp>
      <p:sp>
        <p:nvSpPr>
          <p:cNvPr id="4" name="Text 2"/>
          <p:cNvSpPr txBox="1"/>
          <p:nvPr/>
        </p:nvSpPr>
        <p:spPr>
          <a:xfrm>
            <a:off x="548640" y="1325880"/>
            <a:ext cx="10972800" cy="365760"/>
          </a:xfrm>
          <a:prstGeom prst="rect">
            <a:avLst/>
          </a:prstGeom>
          <a:noFill/>
          <a:ln/>
        </p:spPr>
        <p:txBody>
          <a:bodyPr wrap="square" lIns="0" tIns="0" rIns="0" bIns="0" rtlCol="0" anchor="t"/>
          <a:lstStyle/>
          <a:p>
            <a:pPr indent="0" marL="0">
              <a:buNone/>
            </a:pPr>
            <a:r>
              <a:rPr lang="en-US" sz="1600" dirty="0">
                <a:solidFill>
                  <a:srgbClr val="C9D0DE"/>
                </a:solidFill>
                <a:latin typeface="Calibri" pitchFamily="34" charset="0"/>
                <a:ea typeface="Calibri" pitchFamily="34" charset="-122"/>
                <a:cs typeface="Calibri" pitchFamily="34" charset="-120"/>
              </a:rPr>
              <a:t>Emerging author → Podcast show booker</a:t>
            </a:r>
            <a:endParaRPr lang="en-US" sz="1600" dirty="0"/>
          </a:p>
        </p:txBody>
      </p:sp>
      <p:sp>
        <p:nvSpPr>
          <p:cNvPr id="5" name="Shape 3"/>
          <p:cNvSpPr/>
          <p:nvPr/>
        </p:nvSpPr>
        <p:spPr>
          <a:xfrm>
            <a:off x="548640" y="1783080"/>
            <a:ext cx="5303520" cy="4343400"/>
          </a:xfrm>
          <a:prstGeom prst="roundRect">
            <a:avLst>
              <a:gd name="adj" fmla="val 2105"/>
            </a:avLst>
          </a:prstGeom>
          <a:solidFill>
            <a:srgbClr val="FDEDE6"/>
          </a:solidFill>
          <a:ln w="12700">
            <a:solidFill>
              <a:srgbClr val="FDEDE6"/>
            </a:solidFill>
            <a:prstDash val="solid"/>
          </a:ln>
        </p:spPr>
      </p:sp>
      <p:sp>
        <p:nvSpPr>
          <p:cNvPr id="6" name="Text 4"/>
          <p:cNvSpPr txBox="1"/>
          <p:nvPr/>
        </p:nvSpPr>
        <p:spPr>
          <a:xfrm>
            <a:off x="822960" y="1920240"/>
            <a:ext cx="2743200" cy="274320"/>
          </a:xfrm>
          <a:prstGeom prst="rect">
            <a:avLst/>
          </a:prstGeom>
          <a:noFill/>
          <a:ln/>
        </p:spPr>
        <p:txBody>
          <a:bodyPr wrap="square" lIns="0" tIns="0" rIns="0" bIns="0" rtlCol="0" anchor="t"/>
          <a:lstStyle/>
          <a:p>
            <a:pPr indent="0" marL="0">
              <a:buNone/>
            </a:pPr>
            <a:r>
              <a:rPr lang="en-US" sz="1200" b="1" spc="300" kern="0" dirty="0">
                <a:solidFill>
                  <a:srgbClr val="A4502A"/>
                </a:solidFill>
                <a:latin typeface="Calibri" pitchFamily="34" charset="0"/>
                <a:ea typeface="Calibri" pitchFamily="34" charset="-122"/>
                <a:cs typeface="Calibri" pitchFamily="34" charset="-120"/>
              </a:rPr>
              <a:t>POOR</a:t>
            </a:r>
            <a:endParaRPr lang="en-US" sz="1200" dirty="0"/>
          </a:p>
        </p:txBody>
      </p:sp>
      <p:sp>
        <p:nvSpPr>
          <p:cNvPr id="7" name="Text 5"/>
          <p:cNvSpPr txBox="1"/>
          <p:nvPr/>
        </p:nvSpPr>
        <p:spPr>
          <a:xfrm>
            <a:off x="822960" y="2286000"/>
            <a:ext cx="4754880" cy="3657600"/>
          </a:xfrm>
          <a:prstGeom prst="rect">
            <a:avLst/>
          </a:prstGeom>
          <a:noFill/>
          <a:ln/>
        </p:spPr>
        <p:txBody>
          <a:bodyPr wrap="square" lIns="0" tIns="0" rIns="0" bIns="0" rtlCol="0" anchor="t"/>
          <a:lstStyle/>
          <a:p>
            <a:pPr indent="0" marL="0">
              <a:buNone/>
            </a:pPr>
            <a:r>
              <a:rPr lang="en-US" sz="1700" i="1" dirty="0">
                <a:solidFill>
                  <a:srgbClr val="3A4868"/>
                </a:solidFill>
                <a:latin typeface="Calibri" pitchFamily="34" charset="0"/>
                <a:ea typeface="Calibri" pitchFamily="34" charset="-122"/>
                <a:cs typeface="Calibri" pitchFamily="34" charset="-120"/>
              </a:rPr>
              <a:t>Hi! My name is Denise, and God put this book on my heart during the hardest season of my life. It's called Unbroken, and it's about my journey through divorce, healing, and finding my identity in Christ. I've spoken at my church's women's ministry for eight years and been on a few local podcasts. I really believe this message can bless so many women. I'd love to partner with you somehow and see where God leads!</a:t>
            </a:r>
            <a:endParaRPr lang="en-US" sz="1700" dirty="0"/>
          </a:p>
        </p:txBody>
      </p:sp>
      <p:sp>
        <p:nvSpPr>
          <p:cNvPr id="8" name="Reveal 1.91"/>
          <p:cNvSpPr/>
          <p:nvPr/>
        </p:nvSpPr>
        <p:spPr>
          <a:xfrm>
            <a:off x="6035040" y="1783080"/>
            <a:ext cx="5577840" cy="4343400"/>
          </a:xfrm>
          <a:prstGeom prst="roundRect">
            <a:avLst>
              <a:gd name="adj" fmla="val 2105"/>
            </a:avLst>
          </a:prstGeom>
          <a:solidFill>
            <a:srgbClr val="E6F4EC"/>
          </a:solidFill>
          <a:ln w="12700">
            <a:solidFill>
              <a:srgbClr val="E6F4EC"/>
            </a:solidFill>
            <a:prstDash val="solid"/>
          </a:ln>
        </p:spPr>
      </p:sp>
      <p:sp>
        <p:nvSpPr>
          <p:cNvPr id="9" name="Reveal 1.92"/>
          <p:cNvSpPr txBox="1"/>
          <p:nvPr/>
        </p:nvSpPr>
        <p:spPr>
          <a:xfrm>
            <a:off x="6309360" y="1920240"/>
            <a:ext cx="2743200" cy="274320"/>
          </a:xfrm>
          <a:prstGeom prst="rect">
            <a:avLst/>
          </a:prstGeom>
          <a:noFill/>
          <a:ln/>
        </p:spPr>
        <p:txBody>
          <a:bodyPr wrap="square" lIns="0" tIns="0" rIns="0" bIns="0" rtlCol="0" anchor="t"/>
          <a:lstStyle/>
          <a:p>
            <a:pPr indent="0" marL="0">
              <a:buNone/>
            </a:pPr>
            <a:r>
              <a:rPr lang="en-US" sz="1200" b="1" spc="300" kern="0" dirty="0">
                <a:solidFill>
                  <a:srgbClr val="1F5E3F"/>
                </a:solidFill>
                <a:latin typeface="Calibri" pitchFamily="34" charset="0"/>
                <a:ea typeface="Calibri" pitchFamily="34" charset="-122"/>
                <a:cs typeface="Calibri" pitchFamily="34" charset="-120"/>
              </a:rPr>
              <a:t>EXCELLENT</a:t>
            </a:r>
            <a:endParaRPr lang="en-US" sz="1200" dirty="0"/>
          </a:p>
        </p:txBody>
      </p:sp>
      <p:sp>
        <p:nvSpPr>
          <p:cNvPr id="10" name="Reveal 1.93"/>
          <p:cNvSpPr txBox="1"/>
          <p:nvPr/>
        </p:nvSpPr>
        <p:spPr>
          <a:xfrm>
            <a:off x="6309360" y="2194560"/>
            <a:ext cx="365760" cy="731520"/>
          </a:xfrm>
          <a:prstGeom prst="rect">
            <a:avLst/>
          </a:prstGeom>
          <a:noFill/>
          <a:ln/>
        </p:spPr>
        <p:txBody>
          <a:bodyPr wrap="square" lIns="0" tIns="0" rIns="0" bIns="0" rtlCol="0" anchor="t"/>
          <a:lstStyle/>
          <a:p>
            <a:pPr indent="0" marL="0">
              <a:buNone/>
            </a:pPr>
            <a:r>
              <a:rPr lang="en-US" sz="2000" b="1" dirty="0">
                <a:solidFill>
                  <a:srgbClr val="8A5A00"/>
                </a:solidFill>
                <a:latin typeface="Calibri" pitchFamily="34" charset="0"/>
                <a:ea typeface="Calibri" pitchFamily="34" charset="-122"/>
                <a:cs typeface="Calibri" pitchFamily="34" charset="-120"/>
              </a:rPr>
              <a:t>D</a:t>
            </a:r>
            <a:endParaRPr lang="en-US" sz="2000" dirty="0"/>
          </a:p>
        </p:txBody>
      </p:sp>
      <p:sp>
        <p:nvSpPr>
          <p:cNvPr id="11" name="Reveal 1.94"/>
          <p:cNvSpPr txBox="1"/>
          <p:nvPr/>
        </p:nvSpPr>
        <p:spPr>
          <a:xfrm>
            <a:off x="6720840" y="2194560"/>
            <a:ext cx="4754880" cy="786384"/>
          </a:xfrm>
          <a:prstGeom prst="rect">
            <a:avLst/>
          </a:prstGeom>
          <a:noFill/>
          <a:ln/>
        </p:spPr>
        <p:txBody>
          <a:bodyPr wrap="square" lIns="0" tIns="0" rIns="0" bIns="0" rtlCol="0" anchor="t"/>
          <a:lstStyle/>
          <a:p>
            <a:pPr indent="0" marL="0">
              <a:buNone/>
            </a:pPr>
            <a:r>
              <a:rPr lang="en-US" sz="1500" dirty="0">
                <a:solidFill>
                  <a:srgbClr val="0B1A33"/>
                </a:solidFill>
                <a:latin typeface="Calibri" pitchFamily="34" charset="0"/>
                <a:ea typeface="Calibri" pitchFamily="34" charset="-122"/>
                <a:cs typeface="Calibri" pitchFamily="34" charset="-120"/>
              </a:rPr>
              <a:t>I serve women in their first year after divorce who are still sitting in the back row at church.</a:t>
            </a:r>
            <a:endParaRPr lang="en-US" sz="1500" dirty="0"/>
          </a:p>
        </p:txBody>
      </p:sp>
      <p:sp>
        <p:nvSpPr>
          <p:cNvPr id="12" name="Reveal 1.95"/>
          <p:cNvSpPr txBox="1"/>
          <p:nvPr/>
        </p:nvSpPr>
        <p:spPr>
          <a:xfrm>
            <a:off x="6309360" y="2980944"/>
            <a:ext cx="365760" cy="731520"/>
          </a:xfrm>
          <a:prstGeom prst="rect">
            <a:avLst/>
          </a:prstGeom>
          <a:noFill/>
          <a:ln/>
        </p:spPr>
        <p:txBody>
          <a:bodyPr wrap="square" lIns="0" tIns="0" rIns="0" bIns="0" rtlCol="0" anchor="t"/>
          <a:lstStyle/>
          <a:p>
            <a:pPr indent="0" marL="0">
              <a:buNone/>
            </a:pPr>
            <a:r>
              <a:rPr lang="en-US" sz="2000" b="1" dirty="0">
                <a:solidFill>
                  <a:srgbClr val="8A5A00"/>
                </a:solidFill>
                <a:latin typeface="Calibri" pitchFamily="34" charset="0"/>
                <a:ea typeface="Calibri" pitchFamily="34" charset="-122"/>
                <a:cs typeface="Calibri" pitchFamily="34" charset="-120"/>
              </a:rPr>
              <a:t>O</a:t>
            </a:r>
            <a:endParaRPr lang="en-US" sz="2000" dirty="0"/>
          </a:p>
        </p:txBody>
      </p:sp>
      <p:sp>
        <p:nvSpPr>
          <p:cNvPr id="13" name="Reveal 1.96"/>
          <p:cNvSpPr txBox="1"/>
          <p:nvPr/>
        </p:nvSpPr>
        <p:spPr>
          <a:xfrm>
            <a:off x="6720840" y="2980944"/>
            <a:ext cx="4754880" cy="786384"/>
          </a:xfrm>
          <a:prstGeom prst="rect">
            <a:avLst/>
          </a:prstGeom>
          <a:noFill/>
          <a:ln/>
        </p:spPr>
        <p:txBody>
          <a:bodyPr wrap="square" lIns="0" tIns="0" rIns="0" bIns="0" rtlCol="0" anchor="t"/>
          <a:lstStyle/>
          <a:p>
            <a:pPr indent="0" marL="0">
              <a:buNone/>
            </a:pPr>
            <a:r>
              <a:rPr lang="en-US" sz="1500" dirty="0">
                <a:solidFill>
                  <a:srgbClr val="0B1A33"/>
                </a:solidFill>
                <a:latin typeface="Calibri" pitchFamily="34" charset="0"/>
                <a:ea typeface="Calibri" pitchFamily="34" charset="-122"/>
                <a:cs typeface="Calibri" pitchFamily="34" charset="-120"/>
              </a:rPr>
              <a:t>My book, Unbroken, gives them a 30-day path back into community.</a:t>
            </a:r>
            <a:endParaRPr lang="en-US" sz="1500" dirty="0"/>
          </a:p>
        </p:txBody>
      </p:sp>
      <p:sp>
        <p:nvSpPr>
          <p:cNvPr id="14" name="Reveal 1.97"/>
          <p:cNvSpPr txBox="1"/>
          <p:nvPr/>
        </p:nvSpPr>
        <p:spPr>
          <a:xfrm>
            <a:off x="6309360" y="3767328"/>
            <a:ext cx="365760" cy="731520"/>
          </a:xfrm>
          <a:prstGeom prst="rect">
            <a:avLst/>
          </a:prstGeom>
          <a:noFill/>
          <a:ln/>
        </p:spPr>
        <p:txBody>
          <a:bodyPr wrap="square" lIns="0" tIns="0" rIns="0" bIns="0" rtlCol="0" anchor="t"/>
          <a:lstStyle/>
          <a:p>
            <a:pPr indent="0" marL="0">
              <a:buNone/>
            </a:pPr>
            <a:r>
              <a:rPr lang="en-US" sz="2000" b="1" dirty="0">
                <a:solidFill>
                  <a:srgbClr val="8A5A00"/>
                </a:solidFill>
                <a:latin typeface="Calibri" pitchFamily="34" charset="0"/>
                <a:ea typeface="Calibri" pitchFamily="34" charset="-122"/>
                <a:cs typeface="Calibri" pitchFamily="34" charset="-120"/>
              </a:rPr>
              <a:t>O</a:t>
            </a:r>
            <a:endParaRPr lang="en-US" sz="2000" dirty="0"/>
          </a:p>
        </p:txBody>
      </p:sp>
      <p:sp>
        <p:nvSpPr>
          <p:cNvPr id="15" name="Reveal 1.98"/>
          <p:cNvSpPr txBox="1"/>
          <p:nvPr/>
        </p:nvSpPr>
        <p:spPr>
          <a:xfrm>
            <a:off x="6720840" y="3767328"/>
            <a:ext cx="4754880" cy="786384"/>
          </a:xfrm>
          <a:prstGeom prst="rect">
            <a:avLst/>
          </a:prstGeom>
          <a:noFill/>
          <a:ln/>
        </p:spPr>
        <p:txBody>
          <a:bodyPr wrap="square" lIns="0" tIns="0" rIns="0" bIns="0" rtlCol="0" anchor="t"/>
          <a:lstStyle/>
          <a:p>
            <a:pPr indent="0" marL="0">
              <a:buNone/>
            </a:pPr>
            <a:r>
              <a:rPr lang="en-US" sz="1500" dirty="0">
                <a:solidFill>
                  <a:srgbClr val="0B1A33"/>
                </a:solidFill>
                <a:latin typeface="Calibri" pitchFamily="34" charset="0"/>
                <a:ea typeface="Calibri" pitchFamily="34" charset="-122"/>
                <a:cs typeface="Calibri" pitchFamily="34" charset="-120"/>
              </a:rPr>
              <a:t>Loneliness is one of the top things women bring to shows like yours, and most divorce content is either clinical or preachy.</a:t>
            </a:r>
            <a:endParaRPr lang="en-US" sz="1500" dirty="0"/>
          </a:p>
        </p:txBody>
      </p:sp>
      <p:sp>
        <p:nvSpPr>
          <p:cNvPr id="16" name="Reveal 1.99"/>
          <p:cNvSpPr txBox="1"/>
          <p:nvPr/>
        </p:nvSpPr>
        <p:spPr>
          <a:xfrm>
            <a:off x="6309360" y="4553712"/>
            <a:ext cx="365760" cy="731520"/>
          </a:xfrm>
          <a:prstGeom prst="rect">
            <a:avLst/>
          </a:prstGeom>
          <a:noFill/>
          <a:ln/>
        </p:spPr>
        <p:txBody>
          <a:bodyPr wrap="square" lIns="0" tIns="0" rIns="0" bIns="0" rtlCol="0" anchor="t"/>
          <a:lstStyle/>
          <a:p>
            <a:pPr indent="0" marL="0">
              <a:buNone/>
            </a:pPr>
            <a:r>
              <a:rPr lang="en-US" sz="2000" b="1" dirty="0">
                <a:solidFill>
                  <a:srgbClr val="8A5A00"/>
                </a:solidFill>
                <a:latin typeface="Calibri" pitchFamily="34" charset="0"/>
                <a:ea typeface="Calibri" pitchFamily="34" charset="-122"/>
                <a:cs typeface="Calibri" pitchFamily="34" charset="-120"/>
              </a:rPr>
              <a:t>R</a:t>
            </a:r>
            <a:endParaRPr lang="en-US" sz="2000" dirty="0"/>
          </a:p>
        </p:txBody>
      </p:sp>
      <p:sp>
        <p:nvSpPr>
          <p:cNvPr id="17" name="Reveal 1.100"/>
          <p:cNvSpPr txBox="1"/>
          <p:nvPr/>
        </p:nvSpPr>
        <p:spPr>
          <a:xfrm>
            <a:off x="6720840" y="4553712"/>
            <a:ext cx="4754880" cy="786384"/>
          </a:xfrm>
          <a:prstGeom prst="rect">
            <a:avLst/>
          </a:prstGeom>
          <a:noFill/>
          <a:ln/>
        </p:spPr>
        <p:txBody>
          <a:bodyPr wrap="square" lIns="0" tIns="0" rIns="0" bIns="0" rtlCol="0" anchor="t"/>
          <a:lstStyle/>
          <a:p>
            <a:pPr indent="0" marL="0">
              <a:buNone/>
            </a:pPr>
            <a:r>
              <a:rPr lang="en-US" sz="1500" dirty="0">
                <a:solidFill>
                  <a:srgbClr val="0B1A33"/>
                </a:solidFill>
                <a:latin typeface="Calibri" pitchFamily="34" charset="0"/>
                <a:ea typeface="Calibri" pitchFamily="34" charset="-122"/>
                <a:cs typeface="Calibri" pitchFamily="34" charset="-120"/>
              </a:rPr>
              <a:t>I'm asking for a guest interview this fall.</a:t>
            </a:r>
            <a:endParaRPr lang="en-US" sz="1500" dirty="0"/>
          </a:p>
        </p:txBody>
      </p:sp>
      <p:sp>
        <p:nvSpPr>
          <p:cNvPr id="18" name="Reveal 1.101"/>
          <p:cNvSpPr txBox="1"/>
          <p:nvPr/>
        </p:nvSpPr>
        <p:spPr>
          <a:xfrm>
            <a:off x="6309360" y="5340096"/>
            <a:ext cx="365760" cy="731520"/>
          </a:xfrm>
          <a:prstGeom prst="rect">
            <a:avLst/>
          </a:prstGeom>
          <a:noFill/>
          <a:ln/>
        </p:spPr>
        <p:txBody>
          <a:bodyPr wrap="square" lIns="0" tIns="0" rIns="0" bIns="0" rtlCol="0" anchor="t"/>
          <a:lstStyle/>
          <a:p>
            <a:pPr indent="0" marL="0">
              <a:buNone/>
            </a:pPr>
            <a:r>
              <a:rPr lang="en-US" sz="2000" b="1" dirty="0">
                <a:solidFill>
                  <a:srgbClr val="8A5A00"/>
                </a:solidFill>
                <a:latin typeface="Calibri" pitchFamily="34" charset="0"/>
                <a:ea typeface="Calibri" pitchFamily="34" charset="-122"/>
                <a:cs typeface="Calibri" pitchFamily="34" charset="-120"/>
              </a:rPr>
              <a:t>S</a:t>
            </a:r>
            <a:endParaRPr lang="en-US" sz="2000" dirty="0"/>
          </a:p>
        </p:txBody>
      </p:sp>
      <p:sp>
        <p:nvSpPr>
          <p:cNvPr id="19" name="Reveal 1.102"/>
          <p:cNvSpPr txBox="1"/>
          <p:nvPr/>
        </p:nvSpPr>
        <p:spPr>
          <a:xfrm>
            <a:off x="6720840" y="5340096"/>
            <a:ext cx="4754880" cy="786384"/>
          </a:xfrm>
          <a:prstGeom prst="rect">
            <a:avLst/>
          </a:prstGeom>
          <a:noFill/>
          <a:ln/>
        </p:spPr>
        <p:txBody>
          <a:bodyPr wrap="square" lIns="0" tIns="0" rIns="0" bIns="0" rtlCol="0" anchor="t"/>
          <a:lstStyle/>
          <a:p>
            <a:pPr indent="0" marL="0">
              <a:buNone/>
            </a:pPr>
            <a:r>
              <a:rPr lang="en-US" sz="1500" dirty="0">
                <a:solidFill>
                  <a:srgbClr val="0B1A33"/>
                </a:solidFill>
                <a:latin typeface="Calibri" pitchFamily="34" charset="0"/>
                <a:ea typeface="Calibri" pitchFamily="34" charset="-122"/>
                <a:cs typeface="Calibri" pitchFamily="34" charset="-120"/>
              </a:rPr>
              <a:t>You get a ready-made episode with three practical takeaways, and I'll share it with my 4,000-person email list.</a:t>
            </a:r>
            <a:endParaRPr lang="en-US" sz="1500" dirty="0"/>
          </a:p>
        </p:txBody>
      </p:sp>
      <p:sp>
        <p:nvSpPr>
          <p:cNvPr id="20" name="Text 18"/>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4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4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4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4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4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4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4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4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4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400"/>
                                        <p:tgtEl>
                                          <p:spTgt spid="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4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STEP 5 · YOUR TURN · 0:25–0:42</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Build your pitch now.</a:t>
            </a:r>
            <a:endParaRPr lang="en-US" sz="3200" dirty="0"/>
          </a:p>
        </p:txBody>
      </p:sp>
      <p:sp>
        <p:nvSpPr>
          <p:cNvPr id="4" name="Shape 2"/>
          <p:cNvSpPr/>
          <p:nvPr/>
        </p:nvSpPr>
        <p:spPr>
          <a:xfrm>
            <a:off x="548640" y="1508760"/>
            <a:ext cx="7315200" cy="868680"/>
          </a:xfrm>
          <a:prstGeom prst="roundRect">
            <a:avLst>
              <a:gd name="adj" fmla="val 10526"/>
            </a:avLst>
          </a:prstGeom>
          <a:solidFill>
            <a:srgbClr val="D9EFFF"/>
          </a:solidFill>
          <a:ln w="12700">
            <a:solidFill>
              <a:srgbClr val="D9EFFF"/>
            </a:solidFill>
            <a:prstDash val="solid"/>
          </a:ln>
        </p:spPr>
      </p:sp>
      <p:sp>
        <p:nvSpPr>
          <p:cNvPr id="5" name="Shape 3"/>
          <p:cNvSpPr/>
          <p:nvPr/>
        </p:nvSpPr>
        <p:spPr>
          <a:xfrm>
            <a:off x="731520" y="1673352"/>
            <a:ext cx="548640" cy="548640"/>
          </a:xfrm>
          <a:prstGeom prst="ellipse">
            <a:avLst/>
          </a:prstGeom>
          <a:solidFill>
            <a:srgbClr val="D9AE58"/>
          </a:solidFill>
          <a:ln w="12700">
            <a:solidFill>
              <a:srgbClr val="D9AE58"/>
            </a:solidFill>
            <a:prstDash val="solid"/>
          </a:ln>
        </p:spPr>
      </p:sp>
      <p:sp>
        <p:nvSpPr>
          <p:cNvPr id="6" name="Text 4"/>
          <p:cNvSpPr txBox="1"/>
          <p:nvPr/>
        </p:nvSpPr>
        <p:spPr>
          <a:xfrm>
            <a:off x="731520" y="1673352"/>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1</a:t>
            </a:r>
            <a:endParaRPr lang="en-US" sz="1800" dirty="0"/>
          </a:p>
        </p:txBody>
      </p:sp>
      <p:sp>
        <p:nvSpPr>
          <p:cNvPr id="7" name="Text 5"/>
          <p:cNvSpPr txBox="1"/>
          <p:nvPr/>
        </p:nvSpPr>
        <p:spPr>
          <a:xfrm>
            <a:off x="1463040" y="1581912"/>
            <a:ext cx="6217920" cy="777240"/>
          </a:xfrm>
          <a:prstGeom prst="rect">
            <a:avLst/>
          </a:prstGeom>
          <a:noFill/>
          <a:ln/>
        </p:spPr>
        <p:txBody>
          <a:bodyPr wrap="square" lIns="0" tIns="0" rIns="0" bIns="0" rtlCol="0" anchor="ctr"/>
          <a:lstStyle/>
          <a:p>
            <a:pPr indent="0" marL="0">
              <a:buNone/>
            </a:pPr>
            <a:r>
              <a:rPr lang="en-US" sz="1800" b="1" dirty="0">
                <a:solidFill>
                  <a:srgbClr val="0B1A33"/>
                </a:solidFill>
                <a:latin typeface="Calibri" pitchFamily="34" charset="0"/>
                <a:ea typeface="Calibri" pitchFamily="34" charset="-122"/>
                <a:cs typeface="Calibri" pitchFamily="34" charset="-120"/>
              </a:rPr>
              <a:t>Open the Build section</a:t>
            </a:r>
            <a:endParaRPr lang="en-US" sz="1600" dirty="0"/>
          </a:p>
          <a:p>
            <a:pPr indent="0" marL="0">
              <a:buNone/>
            </a:pPr>
            <a:r>
              <a:rPr lang="en-US" sz="1600" dirty="0">
                <a:solidFill>
                  <a:srgbClr val="2E4A74"/>
                </a:solidFill>
                <a:latin typeface="Calibri" pitchFamily="34" charset="0"/>
                <a:ea typeface="Calibri" pitchFamily="34" charset="-122"/>
                <a:cs typeface="Calibri" pitchFamily="34" charset="-120"/>
              </a:rPr>
              <a:t>sayyourpitchin30.netlify.app/#build</a:t>
            </a:r>
            <a:endParaRPr lang="en-US" sz="1600" dirty="0"/>
          </a:p>
        </p:txBody>
      </p:sp>
      <p:sp>
        <p:nvSpPr>
          <p:cNvPr id="8" name="Shape 6"/>
          <p:cNvSpPr/>
          <p:nvPr/>
        </p:nvSpPr>
        <p:spPr>
          <a:xfrm>
            <a:off x="548640" y="2514600"/>
            <a:ext cx="7315200" cy="868680"/>
          </a:xfrm>
          <a:prstGeom prst="roundRect">
            <a:avLst>
              <a:gd name="adj" fmla="val 10526"/>
            </a:avLst>
          </a:prstGeom>
          <a:solidFill>
            <a:srgbClr val="D9EFFF"/>
          </a:solidFill>
          <a:ln w="12700">
            <a:solidFill>
              <a:srgbClr val="D9EFFF"/>
            </a:solidFill>
            <a:prstDash val="solid"/>
          </a:ln>
        </p:spPr>
      </p:sp>
      <p:sp>
        <p:nvSpPr>
          <p:cNvPr id="9" name="Shape 7"/>
          <p:cNvSpPr/>
          <p:nvPr/>
        </p:nvSpPr>
        <p:spPr>
          <a:xfrm>
            <a:off x="731520" y="2679192"/>
            <a:ext cx="548640" cy="548640"/>
          </a:xfrm>
          <a:prstGeom prst="ellipse">
            <a:avLst/>
          </a:prstGeom>
          <a:solidFill>
            <a:srgbClr val="D9AE58"/>
          </a:solidFill>
          <a:ln w="12700">
            <a:solidFill>
              <a:srgbClr val="D9AE58"/>
            </a:solidFill>
            <a:prstDash val="solid"/>
          </a:ln>
        </p:spPr>
      </p:sp>
      <p:sp>
        <p:nvSpPr>
          <p:cNvPr id="10" name="Text 8"/>
          <p:cNvSpPr txBox="1"/>
          <p:nvPr/>
        </p:nvSpPr>
        <p:spPr>
          <a:xfrm>
            <a:off x="731520" y="2679192"/>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2</a:t>
            </a:r>
            <a:endParaRPr lang="en-US" sz="1800" dirty="0"/>
          </a:p>
        </p:txBody>
      </p:sp>
      <p:sp>
        <p:nvSpPr>
          <p:cNvPr id="11" name="Text 9"/>
          <p:cNvSpPr txBox="1"/>
          <p:nvPr/>
        </p:nvSpPr>
        <p:spPr>
          <a:xfrm>
            <a:off x="1463040" y="2587752"/>
            <a:ext cx="6217920" cy="777240"/>
          </a:xfrm>
          <a:prstGeom prst="rect">
            <a:avLst/>
          </a:prstGeom>
          <a:noFill/>
          <a:ln/>
        </p:spPr>
        <p:txBody>
          <a:bodyPr wrap="square" lIns="0" tIns="0" rIns="0" bIns="0" rtlCol="0" anchor="ctr"/>
          <a:lstStyle/>
          <a:p>
            <a:pPr indent="0" marL="0">
              <a:buNone/>
            </a:pPr>
            <a:r>
              <a:rPr lang="en-US" sz="1800" b="1" dirty="0">
                <a:solidFill>
                  <a:srgbClr val="0B1A33"/>
                </a:solidFill>
                <a:latin typeface="Calibri" pitchFamily="34" charset="0"/>
                <a:ea typeface="Calibri" pitchFamily="34" charset="-122"/>
                <a:cs typeface="Calibri" pitchFamily="34" charset="-120"/>
              </a:rPr>
              <a:t>Pick one project</a:t>
            </a:r>
            <a:endParaRPr lang="en-US" sz="1600" dirty="0"/>
          </a:p>
          <a:p>
            <a:pPr indent="0" marL="0">
              <a:buNone/>
            </a:pPr>
            <a:r>
              <a:rPr lang="en-US" sz="1600" dirty="0">
                <a:solidFill>
                  <a:srgbClr val="2E4A74"/>
                </a:solidFill>
                <a:latin typeface="Calibri" pitchFamily="34" charset="0"/>
                <a:ea typeface="Calibri" pitchFamily="34" charset="-122"/>
                <a:cs typeface="Calibri" pitchFamily="34" charset="-120"/>
              </a:rPr>
              <a:t>Ready this month. One project, one ask.</a:t>
            </a:r>
            <a:endParaRPr lang="en-US" sz="1600" dirty="0"/>
          </a:p>
        </p:txBody>
      </p:sp>
      <p:sp>
        <p:nvSpPr>
          <p:cNvPr id="12" name="Shape 10"/>
          <p:cNvSpPr/>
          <p:nvPr/>
        </p:nvSpPr>
        <p:spPr>
          <a:xfrm>
            <a:off x="548640" y="3520440"/>
            <a:ext cx="7315200" cy="868680"/>
          </a:xfrm>
          <a:prstGeom prst="roundRect">
            <a:avLst>
              <a:gd name="adj" fmla="val 10526"/>
            </a:avLst>
          </a:prstGeom>
          <a:solidFill>
            <a:srgbClr val="D9EFFF"/>
          </a:solidFill>
          <a:ln w="12700">
            <a:solidFill>
              <a:srgbClr val="D9EFFF"/>
            </a:solidFill>
            <a:prstDash val="solid"/>
          </a:ln>
        </p:spPr>
      </p:sp>
      <p:sp>
        <p:nvSpPr>
          <p:cNvPr id="13" name="Shape 11"/>
          <p:cNvSpPr/>
          <p:nvPr/>
        </p:nvSpPr>
        <p:spPr>
          <a:xfrm>
            <a:off x="731520" y="3685032"/>
            <a:ext cx="548640" cy="548640"/>
          </a:xfrm>
          <a:prstGeom prst="ellipse">
            <a:avLst/>
          </a:prstGeom>
          <a:solidFill>
            <a:srgbClr val="D9AE58"/>
          </a:solidFill>
          <a:ln w="12700">
            <a:solidFill>
              <a:srgbClr val="D9AE58"/>
            </a:solidFill>
            <a:prstDash val="solid"/>
          </a:ln>
        </p:spPr>
      </p:sp>
      <p:sp>
        <p:nvSpPr>
          <p:cNvPr id="14" name="Text 12"/>
          <p:cNvSpPr txBox="1"/>
          <p:nvPr/>
        </p:nvSpPr>
        <p:spPr>
          <a:xfrm>
            <a:off x="731520" y="3685032"/>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3</a:t>
            </a:r>
            <a:endParaRPr lang="en-US" sz="1800" dirty="0"/>
          </a:p>
        </p:txBody>
      </p:sp>
      <p:sp>
        <p:nvSpPr>
          <p:cNvPr id="15" name="Text 13"/>
          <p:cNvSpPr txBox="1"/>
          <p:nvPr/>
        </p:nvSpPr>
        <p:spPr>
          <a:xfrm>
            <a:off x="1463040" y="3593592"/>
            <a:ext cx="6217920" cy="777240"/>
          </a:xfrm>
          <a:prstGeom prst="rect">
            <a:avLst/>
          </a:prstGeom>
          <a:noFill/>
          <a:ln/>
        </p:spPr>
        <p:txBody>
          <a:bodyPr wrap="square" lIns="0" tIns="0" rIns="0" bIns="0" rtlCol="0" anchor="ctr"/>
          <a:lstStyle/>
          <a:p>
            <a:pPr indent="0" marL="0">
              <a:buNone/>
            </a:pPr>
            <a:r>
              <a:rPr lang="en-US" sz="1800" b="1" dirty="0">
                <a:solidFill>
                  <a:srgbClr val="0B1A33"/>
                </a:solidFill>
                <a:latin typeface="Calibri" pitchFamily="34" charset="0"/>
                <a:ea typeface="Calibri" pitchFamily="34" charset="-122"/>
                <a:cs typeface="Calibri" pitchFamily="34" charset="-120"/>
              </a:rPr>
              <a:t>Write your 5 lines</a:t>
            </a:r>
            <a:endParaRPr lang="en-US" sz="1600" dirty="0"/>
          </a:p>
          <a:p>
            <a:pPr indent="0" marL="0">
              <a:buNone/>
            </a:pPr>
            <a:r>
              <a:rPr lang="en-US" sz="1600" dirty="0">
                <a:solidFill>
                  <a:srgbClr val="2E4A74"/>
                </a:solidFill>
                <a:latin typeface="Calibri" pitchFamily="34" charset="0"/>
                <a:ea typeface="Calibri" pitchFamily="34" charset="-122"/>
                <a:cs typeface="Calibri" pitchFamily="34" charset="-120"/>
              </a:rPr>
              <a:t>Her problem first, then D-O-O-R-S. About 80 words.</a:t>
            </a:r>
            <a:endParaRPr lang="en-US" sz="1600" dirty="0"/>
          </a:p>
        </p:txBody>
      </p:sp>
      <p:sp>
        <p:nvSpPr>
          <p:cNvPr id="16" name="Shape 14"/>
          <p:cNvSpPr/>
          <p:nvPr/>
        </p:nvSpPr>
        <p:spPr>
          <a:xfrm>
            <a:off x="548640" y="4526280"/>
            <a:ext cx="7315200" cy="868680"/>
          </a:xfrm>
          <a:prstGeom prst="roundRect">
            <a:avLst>
              <a:gd name="adj" fmla="val 10526"/>
            </a:avLst>
          </a:prstGeom>
          <a:solidFill>
            <a:srgbClr val="D9EFFF"/>
          </a:solidFill>
          <a:ln w="12700">
            <a:solidFill>
              <a:srgbClr val="D9EFFF"/>
            </a:solidFill>
            <a:prstDash val="solid"/>
          </a:ln>
        </p:spPr>
      </p:sp>
      <p:sp>
        <p:nvSpPr>
          <p:cNvPr id="17" name="Shape 15"/>
          <p:cNvSpPr/>
          <p:nvPr/>
        </p:nvSpPr>
        <p:spPr>
          <a:xfrm>
            <a:off x="731520" y="4690872"/>
            <a:ext cx="548640" cy="548640"/>
          </a:xfrm>
          <a:prstGeom prst="ellipse">
            <a:avLst/>
          </a:prstGeom>
          <a:solidFill>
            <a:srgbClr val="D9AE58"/>
          </a:solidFill>
          <a:ln w="12700">
            <a:solidFill>
              <a:srgbClr val="D9AE58"/>
            </a:solidFill>
            <a:prstDash val="solid"/>
          </a:ln>
        </p:spPr>
      </p:sp>
      <p:sp>
        <p:nvSpPr>
          <p:cNvPr id="18" name="Text 16"/>
          <p:cNvSpPr txBox="1"/>
          <p:nvPr/>
        </p:nvSpPr>
        <p:spPr>
          <a:xfrm>
            <a:off x="731520" y="4690872"/>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4</a:t>
            </a:r>
            <a:endParaRPr lang="en-US" sz="1800" dirty="0"/>
          </a:p>
        </p:txBody>
      </p:sp>
      <p:sp>
        <p:nvSpPr>
          <p:cNvPr id="19" name="Text 17"/>
          <p:cNvSpPr txBox="1"/>
          <p:nvPr/>
        </p:nvSpPr>
        <p:spPr>
          <a:xfrm>
            <a:off x="1463040" y="4599432"/>
            <a:ext cx="6217920" cy="777240"/>
          </a:xfrm>
          <a:prstGeom prst="rect">
            <a:avLst/>
          </a:prstGeom>
          <a:noFill/>
          <a:ln/>
        </p:spPr>
        <p:txBody>
          <a:bodyPr wrap="square" lIns="0" tIns="0" rIns="0" bIns="0" rtlCol="0" anchor="ctr"/>
          <a:lstStyle/>
          <a:p>
            <a:pPr indent="0" marL="0">
              <a:buNone/>
            </a:pPr>
            <a:r>
              <a:rPr lang="en-US" sz="1800" b="1" dirty="0">
                <a:solidFill>
                  <a:srgbClr val="0B1A33"/>
                </a:solidFill>
                <a:latin typeface="Calibri" pitchFamily="34" charset="0"/>
                <a:ea typeface="Calibri" pitchFamily="34" charset="-122"/>
                <a:cs typeface="Calibri" pitchFamily="34" charset="-120"/>
              </a:rPr>
              <a:t>Time it out loud</a:t>
            </a:r>
            <a:endParaRPr lang="en-US" sz="1600" dirty="0"/>
          </a:p>
          <a:p>
            <a:pPr indent="0" marL="0">
              <a:buNone/>
            </a:pPr>
            <a:r>
              <a:rPr lang="en-US" sz="1600" dirty="0">
                <a:solidFill>
                  <a:srgbClr val="2E4A74"/>
                </a:solidFill>
                <a:latin typeface="Calibri" pitchFamily="34" charset="0"/>
                <a:ea typeface="Calibri" pitchFamily="34" charset="-122"/>
                <a:cs typeface="Calibri" pitchFamily="34" charset="-120"/>
              </a:rPr>
              <a:t>Under 30 seconds. Then click "Copy pitch."</a:t>
            </a:r>
            <a:endParaRPr lang="en-US" sz="1600" dirty="0"/>
          </a:p>
        </p:txBody>
      </p:sp>
      <p:sp>
        <p:nvSpPr>
          <p:cNvPr id="20" name="Shape 18"/>
          <p:cNvSpPr/>
          <p:nvPr/>
        </p:nvSpPr>
        <p:spPr>
          <a:xfrm>
            <a:off x="8138160" y="1508760"/>
            <a:ext cx="3474720" cy="3886200"/>
          </a:xfrm>
          <a:prstGeom prst="roundRect">
            <a:avLst>
              <a:gd name="adj" fmla="val 2632"/>
            </a:avLst>
          </a:prstGeom>
          <a:solidFill>
            <a:srgbClr val="1B2640"/>
          </a:solidFill>
          <a:ln w="12700">
            <a:solidFill>
              <a:srgbClr val="1B2640"/>
            </a:solidFill>
            <a:prstDash val="solid"/>
          </a:ln>
        </p:spPr>
      </p:sp>
      <p:sp>
        <p:nvSpPr>
          <p:cNvPr id="21" name="Text 19"/>
          <p:cNvSpPr txBox="1"/>
          <p:nvPr/>
        </p:nvSpPr>
        <p:spPr>
          <a:xfrm>
            <a:off x="8138160" y="1828800"/>
            <a:ext cx="3474720" cy="1188720"/>
          </a:xfrm>
          <a:prstGeom prst="rect">
            <a:avLst/>
          </a:prstGeom>
          <a:noFill/>
          <a:ln/>
        </p:spPr>
        <p:txBody>
          <a:bodyPr wrap="square" lIns="0" tIns="0" rIns="0" bIns="0" rtlCol="0" anchor="t"/>
          <a:lstStyle/>
          <a:p>
            <a:pPr algn="ctr" indent="0" marL="0">
              <a:buNone/>
            </a:pPr>
            <a:r>
              <a:rPr lang="en-US" sz="6000" b="1" dirty="0">
                <a:solidFill>
                  <a:srgbClr val="D9AE58"/>
                </a:solidFill>
                <a:latin typeface="Calibri" pitchFamily="34" charset="0"/>
                <a:ea typeface="Calibri" pitchFamily="34" charset="-122"/>
                <a:cs typeface="Calibri" pitchFamily="34" charset="-120"/>
              </a:rPr>
              <a:t>12 min</a:t>
            </a:r>
            <a:endParaRPr lang="en-US" sz="6000" dirty="0"/>
          </a:p>
        </p:txBody>
      </p:sp>
      <p:sp>
        <p:nvSpPr>
          <p:cNvPr id="22" name="Text 20"/>
          <p:cNvSpPr txBox="1"/>
          <p:nvPr/>
        </p:nvSpPr>
        <p:spPr>
          <a:xfrm>
            <a:off x="8138160" y="3017520"/>
            <a:ext cx="3474720" cy="365760"/>
          </a:xfrm>
          <a:prstGeom prst="rect">
            <a:avLst/>
          </a:prstGeom>
          <a:noFill/>
          <a:ln/>
        </p:spPr>
        <p:txBody>
          <a:bodyPr wrap="square" lIns="0" tIns="0" rIns="0" bIns="0" rtlCol="0" anchor="t"/>
          <a:lstStyle/>
          <a:p>
            <a:pPr algn="ctr" indent="0" marL="0">
              <a:buNone/>
            </a:pPr>
            <a:r>
              <a:rPr lang="en-US" sz="1700" dirty="0">
                <a:solidFill>
                  <a:srgbClr val="FFFFFF"/>
                </a:solidFill>
                <a:latin typeface="Calibri" pitchFamily="34" charset="0"/>
                <a:ea typeface="Calibri" pitchFamily="34" charset="-122"/>
                <a:cs typeface="Calibri" pitchFamily="34" charset="-120"/>
              </a:rPr>
              <a:t>to write your pitch</a:t>
            </a:r>
            <a:endParaRPr lang="en-US" sz="1700" dirty="0"/>
          </a:p>
        </p:txBody>
      </p:sp>
      <p:sp>
        <p:nvSpPr>
          <p:cNvPr id="23" name="Text 21"/>
          <p:cNvSpPr txBox="1"/>
          <p:nvPr/>
        </p:nvSpPr>
        <p:spPr>
          <a:xfrm>
            <a:off x="8366760" y="3566160"/>
            <a:ext cx="3017520" cy="1737360"/>
          </a:xfrm>
          <a:prstGeom prst="rect">
            <a:avLst/>
          </a:prstGeom>
          <a:noFill/>
          <a:ln/>
        </p:spPr>
        <p:txBody>
          <a:bodyPr wrap="square" lIns="0" tIns="0" rIns="0" bIns="0" rtlCol="0" anchor="t"/>
          <a:lstStyle/>
          <a:p>
            <a:pPr algn="ctr" indent="0" marL="0">
              <a:buNone/>
            </a:pPr>
            <a:r>
              <a:rPr lang="en-US" sz="1500" dirty="0">
                <a:solidFill>
                  <a:srgbClr val="C9D0DE"/>
                </a:solidFill>
                <a:latin typeface="Calibri" pitchFamily="34" charset="0"/>
                <a:ea typeface="Calibri" pitchFamily="34" charset="-122"/>
                <a:cs typeface="Calibri" pitchFamily="34" charset="-120"/>
              </a:rPr>
              <a:t>There's no wrong first draft. Your draft saves only in your browser, so copy it before you close the page.</a:t>
            </a:r>
            <a:endParaRPr lang="en-US" sz="1500" dirty="0"/>
          </a:p>
        </p:txBody>
      </p:sp>
      <p:sp>
        <p:nvSpPr>
          <p:cNvPr id="24" name="Text 22"/>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TIPS FOR YOUR PROJECT</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Stuck? Find your kind of work.</a:t>
            </a:r>
            <a:endParaRPr lang="en-US" sz="3200" dirty="0"/>
          </a:p>
        </p:txBody>
      </p:sp>
      <p:sp>
        <p:nvSpPr>
          <p:cNvPr id="4" name="Shape 2"/>
          <p:cNvSpPr/>
          <p:nvPr/>
        </p:nvSpPr>
        <p:spPr>
          <a:xfrm>
            <a:off x="548640" y="1508760"/>
            <a:ext cx="3520440" cy="1965960"/>
          </a:xfrm>
          <a:prstGeom prst="roundRect">
            <a:avLst>
              <a:gd name="adj" fmla="val 4651"/>
            </a:avLst>
          </a:prstGeom>
          <a:solidFill>
            <a:srgbClr val="D9EFFF"/>
          </a:solidFill>
          <a:ln w="12700">
            <a:solidFill>
              <a:srgbClr val="D9EFFF"/>
            </a:solidFill>
            <a:prstDash val="solid"/>
          </a:ln>
        </p:spPr>
      </p:sp>
      <p:sp>
        <p:nvSpPr>
          <p:cNvPr id="5" name="Text 3"/>
          <p:cNvSpPr txBox="1"/>
          <p:nvPr/>
        </p:nvSpPr>
        <p:spPr>
          <a:xfrm>
            <a:off x="777240" y="1645920"/>
            <a:ext cx="3108960" cy="640080"/>
          </a:xfrm>
          <a:prstGeom prst="rect">
            <a:avLst/>
          </a:prstGeom>
          <a:noFill/>
          <a:ln/>
        </p:spPr>
        <p:txBody>
          <a:bodyPr wrap="square" lIns="0" tIns="0" rIns="0" bIns="0" rtlCol="0" anchor="t"/>
          <a:lstStyle/>
          <a:p>
            <a:pPr indent="0" marL="0">
              <a:buNone/>
            </a:pPr>
            <a:r>
              <a:rPr lang="en-US" sz="1800" b="1" dirty="0">
                <a:solidFill>
                  <a:srgbClr val="0B1A33"/>
                </a:solidFill>
                <a:latin typeface="Calibri" pitchFamily="34" charset="0"/>
                <a:ea typeface="Calibri" pitchFamily="34" charset="-122"/>
                <a:cs typeface="Calibri" pitchFamily="34" charset="-120"/>
              </a:rPr>
              <a:t>Testimony and memoir authors</a:t>
            </a:r>
            <a:endParaRPr lang="en-US" sz="1800" dirty="0"/>
          </a:p>
        </p:txBody>
      </p:sp>
      <p:sp>
        <p:nvSpPr>
          <p:cNvPr id="6" name="Text 4"/>
          <p:cNvSpPr txBox="1"/>
          <p:nvPr/>
        </p:nvSpPr>
        <p:spPr>
          <a:xfrm>
            <a:off x="777240" y="2286000"/>
            <a:ext cx="3108960" cy="11430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Your story is the product, not the pitch. Name the book in line 2 and the woman who's hurting now in line 1. Save the story for the interview.</a:t>
            </a:r>
            <a:endParaRPr lang="en-US" sz="1500" dirty="0"/>
          </a:p>
        </p:txBody>
      </p:sp>
      <p:sp>
        <p:nvSpPr>
          <p:cNvPr id="7" name="Shape 5"/>
          <p:cNvSpPr/>
          <p:nvPr/>
        </p:nvSpPr>
        <p:spPr>
          <a:xfrm>
            <a:off x="4297680" y="1508760"/>
            <a:ext cx="3520440" cy="1965960"/>
          </a:xfrm>
          <a:prstGeom prst="roundRect">
            <a:avLst>
              <a:gd name="adj" fmla="val 4651"/>
            </a:avLst>
          </a:prstGeom>
          <a:solidFill>
            <a:srgbClr val="D9EFFF"/>
          </a:solidFill>
          <a:ln w="12700">
            <a:solidFill>
              <a:srgbClr val="D9EFFF"/>
            </a:solidFill>
            <a:prstDash val="solid"/>
          </a:ln>
        </p:spPr>
      </p:sp>
      <p:sp>
        <p:nvSpPr>
          <p:cNvPr id="8" name="Text 6"/>
          <p:cNvSpPr txBox="1"/>
          <p:nvPr/>
        </p:nvSpPr>
        <p:spPr>
          <a:xfrm>
            <a:off x="4526280" y="1645920"/>
            <a:ext cx="3108960" cy="640080"/>
          </a:xfrm>
          <a:prstGeom prst="rect">
            <a:avLst/>
          </a:prstGeom>
          <a:noFill/>
          <a:ln/>
        </p:spPr>
        <p:txBody>
          <a:bodyPr wrap="square" lIns="0" tIns="0" rIns="0" bIns="0" rtlCol="0" anchor="t"/>
          <a:lstStyle/>
          <a:p>
            <a:pPr indent="0" marL="0">
              <a:buNone/>
            </a:pPr>
            <a:r>
              <a:rPr lang="en-US" sz="1800" b="1" dirty="0">
                <a:solidFill>
                  <a:srgbClr val="0B1A33"/>
                </a:solidFill>
                <a:latin typeface="Calibri" pitchFamily="34" charset="0"/>
                <a:ea typeface="Calibri" pitchFamily="34" charset="-122"/>
                <a:cs typeface="Calibri" pitchFamily="34" charset="-120"/>
              </a:rPr>
              <a:t>Keynote speakers and subject matter experts</a:t>
            </a:r>
            <a:endParaRPr lang="en-US" sz="1800" dirty="0"/>
          </a:p>
        </p:txBody>
      </p:sp>
      <p:sp>
        <p:nvSpPr>
          <p:cNvPr id="9" name="Text 7"/>
          <p:cNvSpPr txBox="1"/>
          <p:nvPr/>
        </p:nvSpPr>
        <p:spPr>
          <a:xfrm>
            <a:off x="4526280" y="2286000"/>
            <a:ext cx="3108960" cy="11430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Lead with the result her audience walks away with, not your credentials. Put your expertise in line 5, where it becomes her benefit.</a:t>
            </a:r>
            <a:endParaRPr lang="en-US" sz="1500" dirty="0"/>
          </a:p>
        </p:txBody>
      </p:sp>
      <p:sp>
        <p:nvSpPr>
          <p:cNvPr id="10" name="Shape 8"/>
          <p:cNvSpPr/>
          <p:nvPr/>
        </p:nvSpPr>
        <p:spPr>
          <a:xfrm>
            <a:off x="8046720" y="1508760"/>
            <a:ext cx="3520440" cy="1965960"/>
          </a:xfrm>
          <a:prstGeom prst="roundRect">
            <a:avLst>
              <a:gd name="adj" fmla="val 4651"/>
            </a:avLst>
          </a:prstGeom>
          <a:solidFill>
            <a:srgbClr val="D9EFFF"/>
          </a:solidFill>
          <a:ln w="12700">
            <a:solidFill>
              <a:srgbClr val="D9EFFF"/>
            </a:solidFill>
            <a:prstDash val="solid"/>
          </a:ln>
        </p:spPr>
      </p:sp>
      <p:sp>
        <p:nvSpPr>
          <p:cNvPr id="11" name="Text 9"/>
          <p:cNvSpPr txBox="1"/>
          <p:nvPr/>
        </p:nvSpPr>
        <p:spPr>
          <a:xfrm>
            <a:off x="8275320" y="1645920"/>
            <a:ext cx="3108960" cy="640080"/>
          </a:xfrm>
          <a:prstGeom prst="rect">
            <a:avLst/>
          </a:prstGeom>
          <a:noFill/>
          <a:ln/>
        </p:spPr>
        <p:txBody>
          <a:bodyPr wrap="square" lIns="0" tIns="0" rIns="0" bIns="0" rtlCol="0" anchor="t"/>
          <a:lstStyle/>
          <a:p>
            <a:pPr indent="0" marL="0">
              <a:buNone/>
            </a:pPr>
            <a:r>
              <a:rPr lang="en-US" sz="1800" b="1" dirty="0">
                <a:solidFill>
                  <a:srgbClr val="0B1A33"/>
                </a:solidFill>
                <a:latin typeface="Calibri" pitchFamily="34" charset="0"/>
                <a:ea typeface="Calibri" pitchFamily="34" charset="-122"/>
                <a:cs typeface="Calibri" pitchFamily="34" charset="-120"/>
              </a:rPr>
              <a:t>Content creators and social media experts</a:t>
            </a:r>
            <a:endParaRPr lang="en-US" sz="1800" dirty="0"/>
          </a:p>
        </p:txBody>
      </p:sp>
      <p:sp>
        <p:nvSpPr>
          <p:cNvPr id="12" name="Text 10"/>
          <p:cNvSpPr txBox="1"/>
          <p:nvPr/>
        </p:nvSpPr>
        <p:spPr>
          <a:xfrm>
            <a:off x="8275320" y="2286000"/>
            <a:ext cx="3108960" cy="11430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Lead with who saves and shares your content, not your follower count. Brands buy the right audience and a way to track results.</a:t>
            </a:r>
            <a:endParaRPr lang="en-US" sz="1500" dirty="0"/>
          </a:p>
        </p:txBody>
      </p:sp>
      <p:sp>
        <p:nvSpPr>
          <p:cNvPr id="13" name="Shape 11"/>
          <p:cNvSpPr/>
          <p:nvPr/>
        </p:nvSpPr>
        <p:spPr>
          <a:xfrm>
            <a:off x="548640" y="3657600"/>
            <a:ext cx="3520440" cy="1965960"/>
          </a:xfrm>
          <a:prstGeom prst="roundRect">
            <a:avLst>
              <a:gd name="adj" fmla="val 4651"/>
            </a:avLst>
          </a:prstGeom>
          <a:solidFill>
            <a:srgbClr val="D9EFFF"/>
          </a:solidFill>
          <a:ln w="12700">
            <a:solidFill>
              <a:srgbClr val="D9EFFF"/>
            </a:solidFill>
            <a:prstDash val="solid"/>
          </a:ln>
        </p:spPr>
      </p:sp>
      <p:sp>
        <p:nvSpPr>
          <p:cNvPr id="14" name="Text 12"/>
          <p:cNvSpPr txBox="1"/>
          <p:nvPr/>
        </p:nvSpPr>
        <p:spPr>
          <a:xfrm>
            <a:off x="777240" y="3794760"/>
            <a:ext cx="3108960" cy="640080"/>
          </a:xfrm>
          <a:prstGeom prst="rect">
            <a:avLst/>
          </a:prstGeom>
          <a:noFill/>
          <a:ln/>
        </p:spPr>
        <p:txBody>
          <a:bodyPr wrap="square" lIns="0" tIns="0" rIns="0" bIns="0" rtlCol="0" anchor="t"/>
          <a:lstStyle/>
          <a:p>
            <a:pPr indent="0" marL="0">
              <a:buNone/>
            </a:pPr>
            <a:r>
              <a:rPr lang="en-US" sz="1800" b="1" dirty="0">
                <a:solidFill>
                  <a:srgbClr val="0B1A33"/>
                </a:solidFill>
                <a:latin typeface="Calibri" pitchFamily="34" charset="0"/>
                <a:ea typeface="Calibri" pitchFamily="34" charset="-122"/>
                <a:cs typeface="Calibri" pitchFamily="34" charset="-120"/>
              </a:rPr>
              <a:t>TV hosts and show creators</a:t>
            </a:r>
            <a:endParaRPr lang="en-US" sz="1800" dirty="0"/>
          </a:p>
        </p:txBody>
      </p:sp>
      <p:sp>
        <p:nvSpPr>
          <p:cNvPr id="15" name="Text 13"/>
          <p:cNvSpPr txBox="1"/>
          <p:nvPr/>
        </p:nvSpPr>
        <p:spPr>
          <a:xfrm>
            <a:off x="777240" y="4434840"/>
            <a:ext cx="3108960" cy="11430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Name the slot and how finished the season is. A programmer fills a schedule; show her yours is ready.</a:t>
            </a:r>
            <a:endParaRPr lang="en-US" sz="1500" dirty="0"/>
          </a:p>
        </p:txBody>
      </p:sp>
      <p:sp>
        <p:nvSpPr>
          <p:cNvPr id="16" name="Shape 14"/>
          <p:cNvSpPr/>
          <p:nvPr/>
        </p:nvSpPr>
        <p:spPr>
          <a:xfrm>
            <a:off x="4297680" y="3657600"/>
            <a:ext cx="3520440" cy="1965960"/>
          </a:xfrm>
          <a:prstGeom prst="roundRect">
            <a:avLst>
              <a:gd name="adj" fmla="val 4651"/>
            </a:avLst>
          </a:prstGeom>
          <a:solidFill>
            <a:srgbClr val="D9EFFF"/>
          </a:solidFill>
          <a:ln w="12700">
            <a:solidFill>
              <a:srgbClr val="D9EFFF"/>
            </a:solidFill>
            <a:prstDash val="solid"/>
          </a:ln>
        </p:spPr>
      </p:sp>
      <p:sp>
        <p:nvSpPr>
          <p:cNvPr id="17" name="Text 15"/>
          <p:cNvSpPr txBox="1"/>
          <p:nvPr/>
        </p:nvSpPr>
        <p:spPr>
          <a:xfrm>
            <a:off x="4526280" y="3794760"/>
            <a:ext cx="3108960" cy="640080"/>
          </a:xfrm>
          <a:prstGeom prst="rect">
            <a:avLst/>
          </a:prstGeom>
          <a:noFill/>
          <a:ln/>
        </p:spPr>
        <p:txBody>
          <a:bodyPr wrap="square" lIns="0" tIns="0" rIns="0" bIns="0" rtlCol="0" anchor="t"/>
          <a:lstStyle/>
          <a:p>
            <a:pPr indent="0" marL="0">
              <a:buNone/>
            </a:pPr>
            <a:r>
              <a:rPr lang="en-US" sz="1800" b="1" dirty="0">
                <a:solidFill>
                  <a:srgbClr val="0B1A33"/>
                </a:solidFill>
                <a:latin typeface="Calibri" pitchFamily="34" charset="0"/>
                <a:ea typeface="Calibri" pitchFamily="34" charset="-122"/>
                <a:cs typeface="Calibri" pitchFamily="34" charset="-120"/>
              </a:rPr>
              <a:t>Authors and publishers</a:t>
            </a:r>
            <a:endParaRPr lang="en-US" sz="1800" dirty="0"/>
          </a:p>
        </p:txBody>
      </p:sp>
      <p:sp>
        <p:nvSpPr>
          <p:cNvPr id="18" name="Text 16"/>
          <p:cNvSpPr txBox="1"/>
          <p:nvPr/>
        </p:nvSpPr>
        <p:spPr>
          <a:xfrm>
            <a:off x="4526280" y="4434840"/>
            <a:ext cx="3108960" cy="11430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Name the reader, not the genre. A publisher or booker wants to know who buys it and where they already gather.</a:t>
            </a:r>
            <a:endParaRPr lang="en-US" sz="1500" dirty="0"/>
          </a:p>
        </p:txBody>
      </p:sp>
      <p:sp>
        <p:nvSpPr>
          <p:cNvPr id="19" name="Shape 17"/>
          <p:cNvSpPr/>
          <p:nvPr/>
        </p:nvSpPr>
        <p:spPr>
          <a:xfrm>
            <a:off x="8046720" y="3657600"/>
            <a:ext cx="3520440" cy="1965960"/>
          </a:xfrm>
          <a:prstGeom prst="roundRect">
            <a:avLst>
              <a:gd name="adj" fmla="val 4651"/>
            </a:avLst>
          </a:prstGeom>
          <a:solidFill>
            <a:srgbClr val="D9EFFF"/>
          </a:solidFill>
          <a:ln w="12700">
            <a:solidFill>
              <a:srgbClr val="D9EFFF"/>
            </a:solidFill>
            <a:prstDash val="solid"/>
          </a:ln>
        </p:spPr>
      </p:sp>
      <p:sp>
        <p:nvSpPr>
          <p:cNvPr id="20" name="Text 18"/>
          <p:cNvSpPr txBox="1"/>
          <p:nvPr/>
        </p:nvSpPr>
        <p:spPr>
          <a:xfrm>
            <a:off x="8275320" y="3794760"/>
            <a:ext cx="3108960" cy="640080"/>
          </a:xfrm>
          <a:prstGeom prst="rect">
            <a:avLst/>
          </a:prstGeom>
          <a:noFill/>
          <a:ln/>
        </p:spPr>
        <p:txBody>
          <a:bodyPr wrap="square" lIns="0" tIns="0" rIns="0" bIns="0" rtlCol="0" anchor="t"/>
          <a:lstStyle/>
          <a:p>
            <a:pPr indent="0" marL="0">
              <a:buNone/>
            </a:pPr>
            <a:r>
              <a:rPr lang="en-US" sz="1800" b="1" dirty="0">
                <a:solidFill>
                  <a:srgbClr val="0B1A33"/>
                </a:solidFill>
                <a:latin typeface="Calibri" pitchFamily="34" charset="0"/>
                <a:ea typeface="Calibri" pitchFamily="34" charset="-122"/>
                <a:cs typeface="Calibri" pitchFamily="34" charset="-120"/>
              </a:rPr>
              <a:t>Filmmakers and documentary makers</a:t>
            </a:r>
            <a:endParaRPr lang="en-US" sz="1800" dirty="0"/>
          </a:p>
        </p:txBody>
      </p:sp>
      <p:sp>
        <p:nvSpPr>
          <p:cNvPr id="21" name="Text 19"/>
          <p:cNvSpPr txBox="1"/>
          <p:nvPr/>
        </p:nvSpPr>
        <p:spPr>
          <a:xfrm>
            <a:off x="8275320" y="4434840"/>
            <a:ext cx="3108960" cy="11430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Say how finished it is and how long it runs. For a festival, your five lines become your logline* and synopsis. Read each festival's rules first.</a:t>
            </a:r>
            <a:endParaRPr lang="en-US" sz="1500" dirty="0"/>
          </a:p>
        </p:txBody>
      </p:sp>
      <p:sp>
        <p:nvSpPr>
          <p:cNvPr id="22" name="Text 20"/>
          <p:cNvSpPr txBox="1"/>
          <p:nvPr/>
        </p:nvSpPr>
        <p:spPr>
          <a:xfrm>
            <a:off x="548640" y="5715000"/>
            <a:ext cx="10972800" cy="365760"/>
          </a:xfrm>
          <a:prstGeom prst="rect">
            <a:avLst/>
          </a:prstGeom>
          <a:noFill/>
          <a:ln/>
        </p:spPr>
        <p:txBody>
          <a:bodyPr wrap="square" lIns="0" tIns="0" rIns="0" bIns="0" rtlCol="0" anchor="t"/>
          <a:lstStyle/>
          <a:p>
            <a:pPr indent="0" marL="0">
              <a:buNone/>
            </a:pPr>
            <a:r>
              <a:rPr lang="en-US" sz="1600" i="1" dirty="0">
                <a:solidFill>
                  <a:srgbClr val="D9AE58"/>
                </a:solidFill>
                <a:latin typeface="Calibri" pitchFamily="34" charset="0"/>
                <a:ea typeface="Calibri" pitchFamily="34" charset="-122"/>
                <a:cs typeface="Calibri" pitchFamily="34" charset="-120"/>
              </a:rPr>
              <a:t>Still stuck on line 1? Try: "I serve the woman I used to be."</a:t>
            </a:r>
            <a:endParaRPr lang="en-US" sz="1600" dirty="0"/>
          </a:p>
        </p:txBody>
      </p:sp>
      <p:sp>
        <p:nvSpPr>
          <p:cNvPr id="23" name="Text 21"/>
          <p:cNvSpPr txBox="1"/>
          <p:nvPr/>
        </p:nvSpPr>
        <p:spPr>
          <a:xfrm>
            <a:off x="548640" y="6108192"/>
            <a:ext cx="11064240" cy="274320"/>
          </a:xfrm>
          <a:prstGeom prst="rect">
            <a:avLst/>
          </a:prstGeom>
          <a:noFill/>
          <a:ln/>
        </p:spPr>
        <p:txBody>
          <a:bodyPr wrap="square" lIns="0" tIns="0" rIns="0" bIns="0" rtlCol="0" anchor="t"/>
          <a:lstStyle/>
          <a:p>
            <a:pPr indent="0" marL="0">
              <a:buNone/>
            </a:pPr>
            <a:r>
              <a:rPr lang="en-US" sz="1200" dirty="0">
                <a:solidFill>
                  <a:srgbClr val="C9D0DE"/>
                </a:solidFill>
                <a:latin typeface="Calibri" pitchFamily="34" charset="0"/>
                <a:ea typeface="Calibri" pitchFamily="34" charset="-122"/>
                <a:cs typeface="Calibri" pitchFamily="34" charset="-120"/>
              </a:rPr>
              <a:t>*Logline: one or two sentences that sum up your film: who it's about, what's at stake, and why it matters now. It's the first thing festivals and buyers read.</a:t>
            </a:r>
            <a:endParaRPr lang="en-US" sz="1200" dirty="0"/>
          </a:p>
        </p:txBody>
      </p:sp>
      <p:sp>
        <p:nvSpPr>
          <p:cNvPr id="24" name="Text 22"/>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STEP 6 · PICK YOUR TWO DOORS · 0:37</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Pitch this first, then this.</a:t>
            </a:r>
            <a:endParaRPr lang="en-US" sz="3200" dirty="0"/>
          </a:p>
        </p:txBody>
      </p:sp>
      <p:sp>
        <p:nvSpPr>
          <p:cNvPr id="4" name="Reveal 1.103"/>
          <p:cNvSpPr/>
          <p:nvPr/>
        </p:nvSpPr>
        <p:spPr>
          <a:xfrm>
            <a:off x="548640" y="1353312"/>
            <a:ext cx="2628900" cy="1463040"/>
          </a:xfrm>
          <a:prstGeom prst="roundRect">
            <a:avLst>
              <a:gd name="adj" fmla="val 6250"/>
            </a:avLst>
          </a:prstGeom>
          <a:solidFill>
            <a:srgbClr val="D9EFFF"/>
          </a:solidFill>
          <a:ln w="12700">
            <a:solidFill>
              <a:srgbClr val="D9EFFF"/>
            </a:solidFill>
            <a:prstDash val="solid"/>
          </a:ln>
        </p:spPr>
      </p:sp>
      <p:sp>
        <p:nvSpPr>
          <p:cNvPr id="5" name="Reveal 1.104"/>
          <p:cNvSpPr txBox="1"/>
          <p:nvPr/>
        </p:nvSpPr>
        <p:spPr>
          <a:xfrm>
            <a:off x="731520" y="144475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TV host</a:t>
            </a:r>
            <a:endParaRPr lang="en-US" sz="1600" dirty="0"/>
          </a:p>
        </p:txBody>
      </p:sp>
      <p:sp>
        <p:nvSpPr>
          <p:cNvPr id="6" name="Reveal 1.105"/>
          <p:cNvSpPr txBox="1"/>
          <p:nvPr/>
        </p:nvSpPr>
        <p:spPr>
          <a:xfrm>
            <a:off x="731520" y="199339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Programmer first, then sponsor</a:t>
            </a:r>
            <a:endParaRPr lang="en-US" sz="1450" dirty="0"/>
          </a:p>
        </p:txBody>
      </p:sp>
      <p:sp>
        <p:nvSpPr>
          <p:cNvPr id="7" name="Reveal 1.106"/>
          <p:cNvSpPr/>
          <p:nvPr/>
        </p:nvSpPr>
        <p:spPr>
          <a:xfrm>
            <a:off x="3360420" y="1353312"/>
            <a:ext cx="2628900" cy="1463040"/>
          </a:xfrm>
          <a:prstGeom prst="roundRect">
            <a:avLst>
              <a:gd name="adj" fmla="val 6250"/>
            </a:avLst>
          </a:prstGeom>
          <a:solidFill>
            <a:srgbClr val="D9EFFF"/>
          </a:solidFill>
          <a:ln w="12700">
            <a:solidFill>
              <a:srgbClr val="D9EFFF"/>
            </a:solidFill>
            <a:prstDash val="solid"/>
          </a:ln>
        </p:spPr>
      </p:sp>
      <p:sp>
        <p:nvSpPr>
          <p:cNvPr id="8" name="Reveal 1.107"/>
          <p:cNvSpPr txBox="1"/>
          <p:nvPr/>
        </p:nvSpPr>
        <p:spPr>
          <a:xfrm>
            <a:off x="3543300" y="144475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Podcaster</a:t>
            </a:r>
            <a:endParaRPr lang="en-US" sz="1600" dirty="0"/>
          </a:p>
        </p:txBody>
      </p:sp>
      <p:sp>
        <p:nvSpPr>
          <p:cNvPr id="9" name="Reveal 1.108"/>
          <p:cNvSpPr txBox="1"/>
          <p:nvPr/>
        </p:nvSpPr>
        <p:spPr>
          <a:xfrm>
            <a:off x="3543300" y="199339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Show booker first, then brand sponsor</a:t>
            </a:r>
            <a:endParaRPr lang="en-US" sz="1450" dirty="0"/>
          </a:p>
        </p:txBody>
      </p:sp>
      <p:sp>
        <p:nvSpPr>
          <p:cNvPr id="10" name="Reveal 1.109"/>
          <p:cNvSpPr/>
          <p:nvPr/>
        </p:nvSpPr>
        <p:spPr>
          <a:xfrm>
            <a:off x="6172200" y="1353312"/>
            <a:ext cx="2628900" cy="1463040"/>
          </a:xfrm>
          <a:prstGeom prst="roundRect">
            <a:avLst>
              <a:gd name="adj" fmla="val 6250"/>
            </a:avLst>
          </a:prstGeom>
          <a:solidFill>
            <a:srgbClr val="D9EFFF"/>
          </a:solidFill>
          <a:ln w="12700">
            <a:solidFill>
              <a:srgbClr val="D9EFFF"/>
            </a:solidFill>
            <a:prstDash val="solid"/>
          </a:ln>
        </p:spPr>
      </p:sp>
      <p:sp>
        <p:nvSpPr>
          <p:cNvPr id="11" name="Reveal 1.110"/>
          <p:cNvSpPr txBox="1"/>
          <p:nvPr/>
        </p:nvSpPr>
        <p:spPr>
          <a:xfrm>
            <a:off x="6355080" y="144475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Keynote or conference speaker</a:t>
            </a:r>
            <a:endParaRPr lang="en-US" sz="1600" dirty="0"/>
          </a:p>
        </p:txBody>
      </p:sp>
      <p:sp>
        <p:nvSpPr>
          <p:cNvPr id="12" name="Reveal 1.111"/>
          <p:cNvSpPr txBox="1"/>
          <p:nvPr/>
        </p:nvSpPr>
        <p:spPr>
          <a:xfrm>
            <a:off x="6355080" y="199339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Conference booker first, then a podcast or media booker</a:t>
            </a:r>
            <a:endParaRPr lang="en-US" sz="1450" dirty="0"/>
          </a:p>
        </p:txBody>
      </p:sp>
      <p:sp>
        <p:nvSpPr>
          <p:cNvPr id="13" name="Reveal 1.112"/>
          <p:cNvSpPr/>
          <p:nvPr/>
        </p:nvSpPr>
        <p:spPr>
          <a:xfrm>
            <a:off x="8983980" y="1353312"/>
            <a:ext cx="2628900" cy="1463040"/>
          </a:xfrm>
          <a:prstGeom prst="roundRect">
            <a:avLst>
              <a:gd name="adj" fmla="val 6250"/>
            </a:avLst>
          </a:prstGeom>
          <a:solidFill>
            <a:srgbClr val="D9EFFF"/>
          </a:solidFill>
          <a:ln w="12700">
            <a:solidFill>
              <a:srgbClr val="D9EFFF"/>
            </a:solidFill>
            <a:prstDash val="solid"/>
          </a:ln>
        </p:spPr>
      </p:sp>
      <p:sp>
        <p:nvSpPr>
          <p:cNvPr id="14" name="Reveal 1.113"/>
          <p:cNvSpPr txBox="1"/>
          <p:nvPr/>
        </p:nvSpPr>
        <p:spPr>
          <a:xfrm>
            <a:off x="9166860" y="144475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Subject matter expert</a:t>
            </a:r>
            <a:endParaRPr lang="en-US" sz="1600" dirty="0"/>
          </a:p>
        </p:txBody>
      </p:sp>
      <p:sp>
        <p:nvSpPr>
          <p:cNvPr id="15" name="Reveal 1.114"/>
          <p:cNvSpPr txBox="1"/>
          <p:nvPr/>
        </p:nvSpPr>
        <p:spPr>
          <a:xfrm>
            <a:off x="9166860" y="199339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Media booker first, then a corporate or church training buyer</a:t>
            </a:r>
            <a:endParaRPr lang="en-US" sz="1450" dirty="0"/>
          </a:p>
        </p:txBody>
      </p:sp>
      <p:sp>
        <p:nvSpPr>
          <p:cNvPr id="16" name="Reveal 2.115"/>
          <p:cNvSpPr/>
          <p:nvPr/>
        </p:nvSpPr>
        <p:spPr>
          <a:xfrm>
            <a:off x="548640" y="2907792"/>
            <a:ext cx="2628900" cy="1463040"/>
          </a:xfrm>
          <a:prstGeom prst="roundRect">
            <a:avLst>
              <a:gd name="adj" fmla="val 6250"/>
            </a:avLst>
          </a:prstGeom>
          <a:solidFill>
            <a:srgbClr val="D9EFFF"/>
          </a:solidFill>
          <a:ln w="12700">
            <a:solidFill>
              <a:srgbClr val="D9EFFF"/>
            </a:solidFill>
            <a:prstDash val="solid"/>
          </a:ln>
        </p:spPr>
      </p:sp>
      <p:sp>
        <p:nvSpPr>
          <p:cNvPr id="17" name="Reveal 2.116"/>
          <p:cNvSpPr txBox="1"/>
          <p:nvPr/>
        </p:nvSpPr>
        <p:spPr>
          <a:xfrm>
            <a:off x="731520" y="299923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Author</a:t>
            </a:r>
            <a:endParaRPr lang="en-US" sz="1600" dirty="0"/>
          </a:p>
        </p:txBody>
      </p:sp>
      <p:sp>
        <p:nvSpPr>
          <p:cNvPr id="18" name="Reveal 2.117"/>
          <p:cNvSpPr txBox="1"/>
          <p:nvPr/>
        </p:nvSpPr>
        <p:spPr>
          <a:xfrm>
            <a:off x="731520" y="354787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Publisher first, then podcast-tour booker</a:t>
            </a:r>
            <a:endParaRPr lang="en-US" sz="1450" dirty="0"/>
          </a:p>
        </p:txBody>
      </p:sp>
      <p:sp>
        <p:nvSpPr>
          <p:cNvPr id="19" name="Reveal 2.118"/>
          <p:cNvSpPr/>
          <p:nvPr/>
        </p:nvSpPr>
        <p:spPr>
          <a:xfrm>
            <a:off x="3360420" y="2907792"/>
            <a:ext cx="2628900" cy="1463040"/>
          </a:xfrm>
          <a:prstGeom prst="roundRect">
            <a:avLst>
              <a:gd name="adj" fmla="val 6250"/>
            </a:avLst>
          </a:prstGeom>
          <a:solidFill>
            <a:srgbClr val="D9EFFF"/>
          </a:solidFill>
          <a:ln w="12700">
            <a:solidFill>
              <a:srgbClr val="D9EFFF"/>
            </a:solidFill>
            <a:prstDash val="solid"/>
          </a:ln>
        </p:spPr>
      </p:sp>
      <p:sp>
        <p:nvSpPr>
          <p:cNvPr id="20" name="Reveal 2.119"/>
          <p:cNvSpPr txBox="1"/>
          <p:nvPr/>
        </p:nvSpPr>
        <p:spPr>
          <a:xfrm>
            <a:off x="3543300" y="299923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Publisher</a:t>
            </a:r>
            <a:endParaRPr lang="en-US" sz="1600" dirty="0"/>
          </a:p>
        </p:txBody>
      </p:sp>
      <p:sp>
        <p:nvSpPr>
          <p:cNvPr id="21" name="Reveal 2.120"/>
          <p:cNvSpPr txBox="1"/>
          <p:nvPr/>
        </p:nvSpPr>
        <p:spPr>
          <a:xfrm>
            <a:off x="3543300" y="354787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Church-market buyer first, then a network for an author special</a:t>
            </a:r>
            <a:endParaRPr lang="en-US" sz="1450" dirty="0"/>
          </a:p>
        </p:txBody>
      </p:sp>
      <p:sp>
        <p:nvSpPr>
          <p:cNvPr id="22" name="Reveal 2.121"/>
          <p:cNvSpPr/>
          <p:nvPr/>
        </p:nvSpPr>
        <p:spPr>
          <a:xfrm>
            <a:off x="6172200" y="2907792"/>
            <a:ext cx="2628900" cy="1463040"/>
          </a:xfrm>
          <a:prstGeom prst="roundRect">
            <a:avLst>
              <a:gd name="adj" fmla="val 6250"/>
            </a:avLst>
          </a:prstGeom>
          <a:solidFill>
            <a:srgbClr val="D9EFFF"/>
          </a:solidFill>
          <a:ln w="12700">
            <a:solidFill>
              <a:srgbClr val="D9EFFF"/>
            </a:solidFill>
            <a:prstDash val="solid"/>
          </a:ln>
        </p:spPr>
      </p:sp>
      <p:sp>
        <p:nvSpPr>
          <p:cNvPr id="23" name="Reveal 2.122"/>
          <p:cNvSpPr txBox="1"/>
          <p:nvPr/>
        </p:nvSpPr>
        <p:spPr>
          <a:xfrm>
            <a:off x="6355080" y="299923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Documentary</a:t>
            </a:r>
            <a:endParaRPr lang="en-US" sz="1600" dirty="0"/>
          </a:p>
        </p:txBody>
      </p:sp>
      <p:sp>
        <p:nvSpPr>
          <p:cNvPr id="24" name="Reveal 2.123"/>
          <p:cNvSpPr txBox="1"/>
          <p:nvPr/>
        </p:nvSpPr>
        <p:spPr>
          <a:xfrm>
            <a:off x="6355080" y="354787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Donor first, then network premiere</a:t>
            </a:r>
            <a:endParaRPr lang="en-US" sz="1450" dirty="0"/>
          </a:p>
        </p:txBody>
      </p:sp>
      <p:sp>
        <p:nvSpPr>
          <p:cNvPr id="25" name="Reveal 2.124"/>
          <p:cNvSpPr/>
          <p:nvPr/>
        </p:nvSpPr>
        <p:spPr>
          <a:xfrm>
            <a:off x="8983980" y="2907792"/>
            <a:ext cx="2628900" cy="1463040"/>
          </a:xfrm>
          <a:prstGeom prst="roundRect">
            <a:avLst>
              <a:gd name="adj" fmla="val 6250"/>
            </a:avLst>
          </a:prstGeom>
          <a:solidFill>
            <a:srgbClr val="D9EFFF"/>
          </a:solidFill>
          <a:ln w="12700">
            <a:solidFill>
              <a:srgbClr val="D9EFFF"/>
            </a:solidFill>
            <a:prstDash val="solid"/>
          </a:ln>
        </p:spPr>
      </p:sp>
      <p:sp>
        <p:nvSpPr>
          <p:cNvPr id="26" name="Reveal 2.125"/>
          <p:cNvSpPr txBox="1"/>
          <p:nvPr/>
        </p:nvSpPr>
        <p:spPr>
          <a:xfrm>
            <a:off x="9166860" y="299923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Film or children's film</a:t>
            </a:r>
            <a:endParaRPr lang="en-US" sz="1600" dirty="0"/>
          </a:p>
        </p:txBody>
      </p:sp>
      <p:sp>
        <p:nvSpPr>
          <p:cNvPr id="27" name="Reveal 2.126"/>
          <p:cNvSpPr txBox="1"/>
          <p:nvPr/>
        </p:nvSpPr>
        <p:spPr>
          <a:xfrm>
            <a:off x="9166860" y="354787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Film festival or awards first, then a faith and family streamer</a:t>
            </a:r>
            <a:endParaRPr lang="en-US" sz="1450" dirty="0"/>
          </a:p>
        </p:txBody>
      </p:sp>
      <p:sp>
        <p:nvSpPr>
          <p:cNvPr id="28" name="Reveal 3.127"/>
          <p:cNvSpPr/>
          <p:nvPr/>
        </p:nvSpPr>
        <p:spPr>
          <a:xfrm>
            <a:off x="548640" y="4462272"/>
            <a:ext cx="2628900" cy="1463040"/>
          </a:xfrm>
          <a:prstGeom prst="roundRect">
            <a:avLst>
              <a:gd name="adj" fmla="val 6250"/>
            </a:avLst>
          </a:prstGeom>
          <a:solidFill>
            <a:srgbClr val="D9EFFF"/>
          </a:solidFill>
          <a:ln w="12700">
            <a:solidFill>
              <a:srgbClr val="D9EFFF"/>
            </a:solidFill>
            <a:prstDash val="solid"/>
          </a:ln>
        </p:spPr>
      </p:sp>
      <p:sp>
        <p:nvSpPr>
          <p:cNvPr id="29" name="Reveal 3.128"/>
          <p:cNvSpPr txBox="1"/>
          <p:nvPr/>
        </p:nvSpPr>
        <p:spPr>
          <a:xfrm>
            <a:off x="731520" y="455371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YouTube or Instagram creator</a:t>
            </a:r>
            <a:endParaRPr lang="en-US" sz="1600" dirty="0"/>
          </a:p>
        </p:txBody>
      </p:sp>
      <p:sp>
        <p:nvSpPr>
          <p:cNvPr id="30" name="Reveal 3.129"/>
          <p:cNvSpPr txBox="1"/>
          <p:nvPr/>
        </p:nvSpPr>
        <p:spPr>
          <a:xfrm>
            <a:off x="731520" y="510235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Collab partner first, then faith-based streaming buyer</a:t>
            </a:r>
            <a:endParaRPr lang="en-US" sz="1450" dirty="0"/>
          </a:p>
        </p:txBody>
      </p:sp>
      <p:sp>
        <p:nvSpPr>
          <p:cNvPr id="31" name="Reveal 3.130"/>
          <p:cNvSpPr/>
          <p:nvPr/>
        </p:nvSpPr>
        <p:spPr>
          <a:xfrm>
            <a:off x="3360420" y="4462272"/>
            <a:ext cx="2628900" cy="1463040"/>
          </a:xfrm>
          <a:prstGeom prst="roundRect">
            <a:avLst>
              <a:gd name="adj" fmla="val 6250"/>
            </a:avLst>
          </a:prstGeom>
          <a:solidFill>
            <a:srgbClr val="D9EFFF"/>
          </a:solidFill>
          <a:ln w="12700">
            <a:solidFill>
              <a:srgbClr val="D9EFFF"/>
            </a:solidFill>
            <a:prstDash val="solid"/>
          </a:ln>
        </p:spPr>
      </p:sp>
      <p:sp>
        <p:nvSpPr>
          <p:cNvPr id="32" name="Reveal 3.131"/>
          <p:cNvSpPr txBox="1"/>
          <p:nvPr/>
        </p:nvSpPr>
        <p:spPr>
          <a:xfrm>
            <a:off x="3543300" y="455371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Social media expert</a:t>
            </a:r>
            <a:endParaRPr lang="en-US" sz="1600" dirty="0"/>
          </a:p>
        </p:txBody>
      </p:sp>
      <p:sp>
        <p:nvSpPr>
          <p:cNvPr id="33" name="Reveal 3.132"/>
          <p:cNvSpPr txBox="1"/>
          <p:nvPr/>
        </p:nvSpPr>
        <p:spPr>
          <a:xfrm>
            <a:off x="3543300" y="510235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Brand sponsor first, then a conference workshop booker</a:t>
            </a:r>
            <a:endParaRPr lang="en-US" sz="1450" dirty="0"/>
          </a:p>
        </p:txBody>
      </p:sp>
      <p:sp>
        <p:nvSpPr>
          <p:cNvPr id="34" name="Reveal 3.133"/>
          <p:cNvSpPr/>
          <p:nvPr/>
        </p:nvSpPr>
        <p:spPr>
          <a:xfrm>
            <a:off x="6172200" y="4462272"/>
            <a:ext cx="2628900" cy="1463040"/>
          </a:xfrm>
          <a:prstGeom prst="roundRect">
            <a:avLst>
              <a:gd name="adj" fmla="val 6250"/>
            </a:avLst>
          </a:prstGeom>
          <a:solidFill>
            <a:srgbClr val="D9EFFF"/>
          </a:solidFill>
          <a:ln w="12700">
            <a:solidFill>
              <a:srgbClr val="D9EFFF"/>
            </a:solidFill>
            <a:prstDash val="solid"/>
          </a:ln>
        </p:spPr>
      </p:sp>
      <p:sp>
        <p:nvSpPr>
          <p:cNvPr id="35" name="Reveal 3.134"/>
          <p:cNvSpPr txBox="1"/>
          <p:nvPr/>
        </p:nvSpPr>
        <p:spPr>
          <a:xfrm>
            <a:off x="6355080" y="455371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Music artist or songwriter</a:t>
            </a:r>
            <a:endParaRPr lang="en-US" sz="1600" dirty="0"/>
          </a:p>
        </p:txBody>
      </p:sp>
      <p:sp>
        <p:nvSpPr>
          <p:cNvPr id="36" name="Reveal 3.135"/>
          <p:cNvSpPr txBox="1"/>
          <p:nvPr/>
        </p:nvSpPr>
        <p:spPr>
          <a:xfrm>
            <a:off x="6355080" y="510235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Playlist or radio programmer first, then a music supervisor for film and TV</a:t>
            </a:r>
            <a:endParaRPr lang="en-US" sz="1450" dirty="0"/>
          </a:p>
        </p:txBody>
      </p:sp>
      <p:sp>
        <p:nvSpPr>
          <p:cNvPr id="37" name="Reveal 3.136"/>
          <p:cNvSpPr/>
          <p:nvPr/>
        </p:nvSpPr>
        <p:spPr>
          <a:xfrm>
            <a:off x="8983980" y="4462272"/>
            <a:ext cx="2628900" cy="1463040"/>
          </a:xfrm>
          <a:prstGeom prst="roundRect">
            <a:avLst>
              <a:gd name="adj" fmla="val 6250"/>
            </a:avLst>
          </a:prstGeom>
          <a:solidFill>
            <a:srgbClr val="D9EFFF"/>
          </a:solidFill>
          <a:ln w="12700">
            <a:solidFill>
              <a:srgbClr val="D9EFFF"/>
            </a:solidFill>
            <a:prstDash val="solid"/>
          </a:ln>
        </p:spPr>
      </p:sp>
      <p:sp>
        <p:nvSpPr>
          <p:cNvPr id="38" name="Reveal 3.137"/>
          <p:cNvSpPr txBox="1"/>
          <p:nvPr/>
        </p:nvSpPr>
        <p:spPr>
          <a:xfrm>
            <a:off x="9166860" y="4553712"/>
            <a:ext cx="2286000" cy="548640"/>
          </a:xfrm>
          <a:prstGeom prst="rect">
            <a:avLst/>
          </a:prstGeom>
          <a:noFill/>
          <a:ln/>
        </p:spPr>
        <p:txBody>
          <a:bodyPr wrap="square" lIns="0" tIns="0" rIns="0" bIns="0" rtlCol="0" anchor="ctr"/>
          <a:lstStyle/>
          <a:p>
            <a:pPr indent="0" marL="0">
              <a:buNone/>
            </a:pPr>
            <a:r>
              <a:rPr lang="en-US" sz="1600" b="1" dirty="0">
                <a:solidFill>
                  <a:srgbClr val="0B1A33"/>
                </a:solidFill>
                <a:latin typeface="Calibri" pitchFamily="34" charset="0"/>
                <a:ea typeface="Calibri" pitchFamily="34" charset="-122"/>
                <a:cs typeface="Calibri" pitchFamily="34" charset="-120"/>
              </a:rPr>
              <a:t>Emerging voice</a:t>
            </a:r>
            <a:endParaRPr lang="en-US" sz="1600" dirty="0"/>
          </a:p>
        </p:txBody>
      </p:sp>
      <p:sp>
        <p:nvSpPr>
          <p:cNvPr id="39" name="Reveal 3.138"/>
          <p:cNvSpPr txBox="1"/>
          <p:nvPr/>
        </p:nvSpPr>
        <p:spPr>
          <a:xfrm>
            <a:off x="9166860" y="5102352"/>
            <a:ext cx="2331720" cy="777240"/>
          </a:xfrm>
          <a:prstGeom prst="rect">
            <a:avLst/>
          </a:prstGeom>
          <a:noFill/>
          <a:ln/>
        </p:spPr>
        <p:txBody>
          <a:bodyPr wrap="square" lIns="0" tIns="0" rIns="0" bIns="0" rtlCol="0" anchor="t"/>
          <a:lstStyle/>
          <a:p>
            <a:pPr indent="0" marL="0">
              <a:buNone/>
            </a:pPr>
            <a:r>
              <a:rPr lang="en-US" sz="1450" dirty="0">
                <a:solidFill>
                  <a:srgbClr val="2E4A74"/>
                </a:solidFill>
                <a:latin typeface="Calibri" pitchFamily="34" charset="0"/>
                <a:ea typeface="Calibri" pitchFamily="34" charset="-122"/>
                <a:cs typeface="Calibri" pitchFamily="34" charset="-120"/>
              </a:rPr>
              <a:t>Connect leader first, then a seasoned host for a guest seat</a:t>
            </a:r>
            <a:endParaRPr lang="en-US" sz="1450" dirty="0"/>
          </a:p>
        </p:txBody>
      </p:sp>
      <p:sp>
        <p:nvSpPr>
          <p:cNvPr id="40" name="Reveal 4.139"/>
          <p:cNvSpPr txBox="1"/>
          <p:nvPr/>
        </p:nvSpPr>
        <p:spPr>
          <a:xfrm>
            <a:off x="548640" y="5989320"/>
            <a:ext cx="10972800" cy="365760"/>
          </a:xfrm>
          <a:prstGeom prst="rect">
            <a:avLst/>
          </a:prstGeom>
          <a:noFill/>
          <a:ln/>
        </p:spPr>
        <p:txBody>
          <a:bodyPr wrap="square" lIns="0" tIns="0" rIns="0" bIns="0" rtlCol="0" anchor="t"/>
          <a:lstStyle/>
          <a:p>
            <a:pPr indent="0" marL="0">
              <a:buNone/>
            </a:pPr>
            <a:r>
              <a:rPr lang="en-US" sz="1700" b="1" i="1" dirty="0">
                <a:solidFill>
                  <a:srgbClr val="D9AE58"/>
                </a:solidFill>
                <a:latin typeface="Calibri" pitchFamily="34" charset="0"/>
                <a:ea typeface="Calibri" pitchFamily="34" charset="-122"/>
                <a:cs typeface="Calibri" pitchFamily="34" charset="-120"/>
              </a:rPr>
              <a:t>Door 1 gets you in. Door 2 grows your work.</a:t>
            </a:r>
            <a:endParaRPr lang="en-US" sz="1700" dirty="0"/>
          </a:p>
        </p:txBody>
      </p:sp>
      <p:sp>
        <p:nvSpPr>
          <p:cNvPr id="41" name="Text 39"/>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4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4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4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4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4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4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4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00"/>
                                        <p:tgtEl>
                                          <p:spTgt spid="1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00"/>
                                        <p:tgtEl>
                                          <p:spTgt spid="1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00"/>
                                        <p:tgtEl>
                                          <p:spTgt spid="1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400"/>
                                        <p:tgtEl>
                                          <p:spTgt spid="1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400"/>
                                        <p:tgtEl>
                                          <p:spTgt spid="2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400"/>
                                        <p:tgtEl>
                                          <p:spTgt spid="2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400"/>
                                        <p:tgtEl>
                                          <p:spTgt spid="2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400"/>
                                        <p:tgtEl>
                                          <p:spTgt spid="2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4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400"/>
                                        <p:tgtEl>
                                          <p:spTgt spid="2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400"/>
                                        <p:tgtEl>
                                          <p:spTgt spid="2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400"/>
                                        <p:tgtEl>
                                          <p:spTgt spid="27"/>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400"/>
                                        <p:tgtEl>
                                          <p:spTgt spid="2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400"/>
                                        <p:tgtEl>
                                          <p:spTgt spid="2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400"/>
                                        <p:tgtEl>
                                          <p:spTgt spid="3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400"/>
                                        <p:tgtEl>
                                          <p:spTgt spid="3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400"/>
                                        <p:tgtEl>
                                          <p:spTgt spid="32"/>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400"/>
                                        <p:tgtEl>
                                          <p:spTgt spid="33"/>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fade">
                                      <p:cBhvr>
                                        <p:cTn id="101" dur="400"/>
                                        <p:tgtEl>
                                          <p:spTgt spid="34"/>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fade">
                                      <p:cBhvr>
                                        <p:cTn id="104" dur="400"/>
                                        <p:tgtEl>
                                          <p:spTgt spid="3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400"/>
                                        <p:tgtEl>
                                          <p:spTgt spid="36"/>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400"/>
                                        <p:tgtEl>
                                          <p:spTgt spid="37"/>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400"/>
                                        <p:tgtEl>
                                          <p:spTgt spid="38"/>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9"/>
                                        </p:tgtEl>
                                        <p:attrNameLst>
                                          <p:attrName>style.visibility</p:attrName>
                                        </p:attrNameLst>
                                      </p:cBhvr>
                                      <p:to>
                                        <p:strVal val="visible"/>
                                      </p:to>
                                    </p:set>
                                    <p:animEffect transition="in" filter="fade">
                                      <p:cBhvr>
                                        <p:cTn id="116" dur="400"/>
                                        <p:tgtEl>
                                          <p:spTgt spid="39"/>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40"/>
                                        </p:tgtEl>
                                        <p:attrNameLst>
                                          <p:attrName>style.visibility</p:attrName>
                                        </p:attrNameLst>
                                      </p:cBhvr>
                                      <p:to>
                                        <p:strVal val="visible"/>
                                      </p:to>
                                    </p:set>
                                    <p:animEffect transition="in" filter="fade">
                                      <p:cBhvr>
                                        <p:cTn id="121" dur="4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STEP 6 · SAME PROJECT, NEW DOOR · 0:38–0:42</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Change the stakeholder. Keep lines 1–3.</a:t>
            </a:r>
            <a:endParaRPr lang="en-US" sz="3200" dirty="0"/>
          </a:p>
        </p:txBody>
      </p:sp>
      <p:sp>
        <p:nvSpPr>
          <p:cNvPr id="4" name="Shape 2"/>
          <p:cNvSpPr/>
          <p:nvPr/>
        </p:nvSpPr>
        <p:spPr>
          <a:xfrm>
            <a:off x="548640" y="1463040"/>
            <a:ext cx="11064240" cy="1097280"/>
          </a:xfrm>
          <a:prstGeom prst="roundRect">
            <a:avLst>
              <a:gd name="adj" fmla="val 8333"/>
            </a:avLst>
          </a:prstGeom>
          <a:solidFill>
            <a:srgbClr val="1B2640"/>
          </a:solidFill>
          <a:ln w="12700">
            <a:solidFill>
              <a:srgbClr val="1B2640"/>
            </a:solidFill>
            <a:prstDash val="solid"/>
          </a:ln>
        </p:spPr>
      </p:sp>
      <p:sp>
        <p:nvSpPr>
          <p:cNvPr id="5" name="Text 3"/>
          <p:cNvSpPr txBox="1"/>
          <p:nvPr/>
        </p:nvSpPr>
        <p:spPr>
          <a:xfrm>
            <a:off x="777240" y="1463040"/>
            <a:ext cx="10607040" cy="1097280"/>
          </a:xfrm>
          <a:prstGeom prst="rect">
            <a:avLst/>
          </a:prstGeom>
          <a:noFill/>
          <a:ln/>
        </p:spPr>
        <p:txBody>
          <a:bodyPr wrap="square" lIns="0" tIns="0" rIns="0" bIns="0" rtlCol="0" anchor="ctr"/>
          <a:lstStyle/>
          <a:p>
            <a:pPr indent="0" marL="0">
              <a:buNone/>
            </a:pPr>
            <a:r>
              <a:rPr lang="en-US" sz="1500" b="1" dirty="0">
                <a:solidFill>
                  <a:srgbClr val="D9AE58"/>
                </a:solidFill>
                <a:latin typeface="Calibri" pitchFamily="34" charset="0"/>
                <a:ea typeface="Calibri" pitchFamily="34" charset="-122"/>
                <a:cs typeface="Calibri" pitchFamily="34" charset="-120"/>
              </a:rPr>
              <a:t>Lines 1–3 stay the same:  </a:t>
            </a:r>
            <a:pPr indent="0" marL="0">
              <a:buNone/>
            </a:pPr>
            <a:r>
              <a:rPr lang="en-US" sz="1500" i="1" dirty="0">
                <a:solidFill>
                  <a:srgbClr val="C9D0DE"/>
                </a:solidFill>
                <a:latin typeface="Calibri" pitchFamily="34" charset="0"/>
                <a:ea typeface="Calibri" pitchFamily="34" charset="-122"/>
                <a:cs typeface="Calibri" pitchFamily="34" charset="-120"/>
              </a:rPr>
              <a:t>I serve Christian women who lead at work and aren't sure how to bring their faith into the boardroom. I host Boardroom to Altar, a 25-minute show teaching biblical business principles. Women leaders are hungry for faith that works on Monday, and few shows are made for them.</a:t>
            </a:r>
            <a:endParaRPr lang="en-US" sz="1500" dirty="0"/>
          </a:p>
        </p:txBody>
      </p:sp>
      <p:sp>
        <p:nvSpPr>
          <p:cNvPr id="6" name="Shape 4"/>
          <p:cNvSpPr/>
          <p:nvPr/>
        </p:nvSpPr>
        <p:spPr>
          <a:xfrm>
            <a:off x="548640" y="2743200"/>
            <a:ext cx="5440680" cy="3017520"/>
          </a:xfrm>
          <a:prstGeom prst="roundRect">
            <a:avLst>
              <a:gd name="adj" fmla="val 3030"/>
            </a:avLst>
          </a:prstGeom>
          <a:solidFill>
            <a:srgbClr val="D9EFFF"/>
          </a:solidFill>
          <a:ln w="12700">
            <a:solidFill>
              <a:srgbClr val="D9EFFF"/>
            </a:solidFill>
            <a:prstDash val="solid"/>
          </a:ln>
        </p:spPr>
      </p:sp>
      <p:sp>
        <p:nvSpPr>
          <p:cNvPr id="7" name="Text 5"/>
          <p:cNvSpPr txBox="1"/>
          <p:nvPr/>
        </p:nvSpPr>
        <p:spPr>
          <a:xfrm>
            <a:off x="822960" y="2880360"/>
            <a:ext cx="4937760" cy="320040"/>
          </a:xfrm>
          <a:prstGeom prst="rect">
            <a:avLst/>
          </a:prstGeom>
          <a:noFill/>
          <a:ln/>
        </p:spPr>
        <p:txBody>
          <a:bodyPr wrap="square" lIns="0" tIns="0" rIns="0" bIns="0" rtlCol="0" anchor="t"/>
          <a:lstStyle/>
          <a:p>
            <a:pPr indent="0" marL="0">
              <a:buNone/>
            </a:pPr>
            <a:r>
              <a:rPr lang="en-US" sz="1200" b="1" spc="200" kern="0" dirty="0">
                <a:solidFill>
                  <a:srgbClr val="8A5A00"/>
                </a:solidFill>
                <a:latin typeface="Calibri" pitchFamily="34" charset="0"/>
                <a:ea typeface="Calibri" pitchFamily="34" charset="-122"/>
                <a:cs typeface="Calibri" pitchFamily="34" charset="-120"/>
              </a:rPr>
              <a:t>DOOR 1 · PROGRAMMER</a:t>
            </a:r>
            <a:endParaRPr lang="en-US" sz="1200" dirty="0"/>
          </a:p>
        </p:txBody>
      </p:sp>
      <p:sp>
        <p:nvSpPr>
          <p:cNvPr id="8" name="Text 6"/>
          <p:cNvSpPr txBox="1"/>
          <p:nvPr/>
        </p:nvSpPr>
        <p:spPr>
          <a:xfrm>
            <a:off x="822960" y="3291840"/>
            <a:ext cx="4937760" cy="1097280"/>
          </a:xfrm>
          <a:prstGeom prst="rect">
            <a:avLst/>
          </a:prstGeom>
          <a:noFill/>
          <a:ln/>
        </p:spPr>
        <p:txBody>
          <a:bodyPr wrap="square" lIns="0" tIns="0" rIns="0" bIns="0" rtlCol="0" anchor="t"/>
          <a:lstStyle/>
          <a:p>
            <a:pPr indent="0" marL="0">
              <a:buNone/>
            </a:pPr>
            <a:r>
              <a:rPr lang="en-US" sz="1700" b="1" dirty="0">
                <a:solidFill>
                  <a:srgbClr val="8A5A00"/>
                </a:solidFill>
                <a:latin typeface="Calibri" pitchFamily="34" charset="0"/>
                <a:ea typeface="Calibri" pitchFamily="34" charset="-122"/>
                <a:cs typeface="Calibri" pitchFamily="34" charset="-120"/>
              </a:rPr>
              <a:t>R  </a:t>
            </a:r>
            <a:pPr indent="0" marL="0">
              <a:buNone/>
            </a:pPr>
            <a:r>
              <a:rPr lang="en-US" sz="1700" dirty="0">
                <a:solidFill>
                  <a:srgbClr val="0B1A33"/>
                </a:solidFill>
                <a:latin typeface="Calibri" pitchFamily="34" charset="0"/>
                <a:ea typeface="Calibri" pitchFamily="34" charset="-122"/>
                <a:cs typeface="Calibri" pitchFamily="34" charset="-120"/>
              </a:rPr>
              <a:t>I'm asking for one guest segment on your program this quarter.</a:t>
            </a:r>
            <a:endParaRPr lang="en-US" sz="1700" dirty="0"/>
          </a:p>
        </p:txBody>
      </p:sp>
      <p:sp>
        <p:nvSpPr>
          <p:cNvPr id="9" name="Text 7"/>
          <p:cNvSpPr txBox="1"/>
          <p:nvPr/>
        </p:nvSpPr>
        <p:spPr>
          <a:xfrm>
            <a:off x="822960" y="4434840"/>
            <a:ext cx="4937760" cy="1188720"/>
          </a:xfrm>
          <a:prstGeom prst="rect">
            <a:avLst/>
          </a:prstGeom>
          <a:noFill/>
          <a:ln/>
        </p:spPr>
        <p:txBody>
          <a:bodyPr wrap="square" lIns="0" tIns="0" rIns="0" bIns="0" rtlCol="0" anchor="t"/>
          <a:lstStyle/>
          <a:p>
            <a:pPr indent="0" marL="0">
              <a:buNone/>
            </a:pPr>
            <a:r>
              <a:rPr lang="en-US" sz="1700" b="1" dirty="0">
                <a:solidFill>
                  <a:srgbClr val="8A5A00"/>
                </a:solidFill>
                <a:latin typeface="Calibri" pitchFamily="34" charset="0"/>
                <a:ea typeface="Calibri" pitchFamily="34" charset="-122"/>
                <a:cs typeface="Calibri" pitchFamily="34" charset="-120"/>
              </a:rPr>
              <a:t>S  </a:t>
            </a:r>
            <a:pPr indent="0" marL="0">
              <a:buNone/>
            </a:pPr>
            <a:r>
              <a:rPr lang="en-US" sz="1700" dirty="0">
                <a:solidFill>
                  <a:srgbClr val="0B1A33"/>
                </a:solidFill>
                <a:latin typeface="Calibri" pitchFamily="34" charset="0"/>
                <a:ea typeface="Calibri" pitchFamily="34" charset="-122"/>
                <a:cs typeface="Calibri" pitchFamily="34" charset="-120"/>
              </a:rPr>
              <a:t>You get a ready-to-air faith-and-leadership piece and a host who knows how to hold time.</a:t>
            </a:r>
            <a:endParaRPr lang="en-US" sz="1700" dirty="0"/>
          </a:p>
        </p:txBody>
      </p:sp>
      <p:sp>
        <p:nvSpPr>
          <p:cNvPr id="10" name="Reveal 1.140"/>
          <p:cNvSpPr/>
          <p:nvPr/>
        </p:nvSpPr>
        <p:spPr>
          <a:xfrm>
            <a:off x="6172200" y="2743200"/>
            <a:ext cx="5440680" cy="3017520"/>
          </a:xfrm>
          <a:prstGeom prst="roundRect">
            <a:avLst>
              <a:gd name="adj" fmla="val 3030"/>
            </a:avLst>
          </a:prstGeom>
          <a:solidFill>
            <a:srgbClr val="D9EFFF"/>
          </a:solidFill>
          <a:ln w="12700">
            <a:solidFill>
              <a:srgbClr val="D9EFFF"/>
            </a:solidFill>
            <a:prstDash val="solid"/>
          </a:ln>
        </p:spPr>
      </p:sp>
      <p:sp>
        <p:nvSpPr>
          <p:cNvPr id="11" name="Reveal 1.141"/>
          <p:cNvSpPr txBox="1"/>
          <p:nvPr/>
        </p:nvSpPr>
        <p:spPr>
          <a:xfrm>
            <a:off x="6446520" y="2880360"/>
            <a:ext cx="4937760" cy="320040"/>
          </a:xfrm>
          <a:prstGeom prst="rect">
            <a:avLst/>
          </a:prstGeom>
          <a:noFill/>
          <a:ln/>
        </p:spPr>
        <p:txBody>
          <a:bodyPr wrap="square" lIns="0" tIns="0" rIns="0" bIns="0" rtlCol="0" anchor="t"/>
          <a:lstStyle/>
          <a:p>
            <a:pPr indent="0" marL="0">
              <a:buNone/>
            </a:pPr>
            <a:r>
              <a:rPr lang="en-US" sz="1200" b="1" spc="200" kern="0" dirty="0">
                <a:solidFill>
                  <a:srgbClr val="8A5A00"/>
                </a:solidFill>
                <a:latin typeface="Calibri" pitchFamily="34" charset="0"/>
                <a:ea typeface="Calibri" pitchFamily="34" charset="-122"/>
                <a:cs typeface="Calibri" pitchFamily="34" charset="-120"/>
              </a:rPr>
              <a:t>DOOR 2 · SPONSOR</a:t>
            </a:r>
            <a:endParaRPr lang="en-US" sz="1200" dirty="0"/>
          </a:p>
        </p:txBody>
      </p:sp>
      <p:sp>
        <p:nvSpPr>
          <p:cNvPr id="12" name="Reveal 1.142"/>
          <p:cNvSpPr txBox="1"/>
          <p:nvPr/>
        </p:nvSpPr>
        <p:spPr>
          <a:xfrm>
            <a:off x="6446520" y="3291840"/>
            <a:ext cx="4937760" cy="1097280"/>
          </a:xfrm>
          <a:prstGeom prst="rect">
            <a:avLst/>
          </a:prstGeom>
          <a:noFill/>
          <a:ln/>
        </p:spPr>
        <p:txBody>
          <a:bodyPr wrap="square" lIns="0" tIns="0" rIns="0" bIns="0" rtlCol="0" anchor="t"/>
          <a:lstStyle/>
          <a:p>
            <a:pPr indent="0" marL="0">
              <a:buNone/>
            </a:pPr>
            <a:r>
              <a:rPr lang="en-US" sz="1700" b="1" dirty="0">
                <a:solidFill>
                  <a:srgbClr val="8A5A00"/>
                </a:solidFill>
                <a:latin typeface="Calibri" pitchFamily="34" charset="0"/>
                <a:ea typeface="Calibri" pitchFamily="34" charset="-122"/>
                <a:cs typeface="Calibri" pitchFamily="34" charset="-120"/>
              </a:rPr>
              <a:t>R  </a:t>
            </a:r>
            <a:pPr indent="0" marL="0">
              <a:buNone/>
            </a:pPr>
            <a:r>
              <a:rPr lang="en-US" sz="1700" dirty="0">
                <a:solidFill>
                  <a:srgbClr val="0B1A33"/>
                </a:solidFill>
                <a:latin typeface="Calibri" pitchFamily="34" charset="0"/>
                <a:ea typeface="Calibri" pitchFamily="34" charset="-122"/>
                <a:cs typeface="Calibri" pitchFamily="34" charset="-120"/>
              </a:rPr>
              <a:t>I'm asking you to sponsor season two, with a short message from you in all eight episodes.</a:t>
            </a:r>
            <a:endParaRPr lang="en-US" sz="1700" dirty="0"/>
          </a:p>
        </p:txBody>
      </p:sp>
      <p:sp>
        <p:nvSpPr>
          <p:cNvPr id="13" name="Reveal 1.143"/>
          <p:cNvSpPr txBox="1"/>
          <p:nvPr/>
        </p:nvSpPr>
        <p:spPr>
          <a:xfrm>
            <a:off x="6446520" y="4434840"/>
            <a:ext cx="4937760" cy="1188720"/>
          </a:xfrm>
          <a:prstGeom prst="rect">
            <a:avLst/>
          </a:prstGeom>
          <a:noFill/>
          <a:ln/>
        </p:spPr>
        <p:txBody>
          <a:bodyPr wrap="square" lIns="0" tIns="0" rIns="0" bIns="0" rtlCol="0" anchor="t"/>
          <a:lstStyle/>
          <a:p>
            <a:pPr indent="0" marL="0">
              <a:buNone/>
            </a:pPr>
            <a:r>
              <a:rPr lang="en-US" sz="1700" b="1" dirty="0">
                <a:solidFill>
                  <a:srgbClr val="8A5A00"/>
                </a:solidFill>
                <a:latin typeface="Calibri" pitchFamily="34" charset="0"/>
                <a:ea typeface="Calibri" pitchFamily="34" charset="-122"/>
                <a:cs typeface="Calibri" pitchFamily="34" charset="-120"/>
              </a:rPr>
              <a:t>S  </a:t>
            </a:r>
            <a:pPr indent="0" marL="0">
              <a:buNone/>
            </a:pPr>
            <a:r>
              <a:rPr lang="en-US" sz="1700" dirty="0">
                <a:solidFill>
                  <a:srgbClr val="0B1A33"/>
                </a:solidFill>
                <a:latin typeface="Calibri" pitchFamily="34" charset="0"/>
                <a:ea typeface="Calibri" pitchFamily="34" charset="-122"/>
                <a:cs typeface="Calibri" pitchFamily="34" charset="-120"/>
              </a:rPr>
              <a:t>You reach women who make buying decisions at work, every week, on a show that shares your values.</a:t>
            </a:r>
            <a:endParaRPr lang="en-US" sz="1700" dirty="0"/>
          </a:p>
        </p:txBody>
      </p:sp>
      <p:sp>
        <p:nvSpPr>
          <p:cNvPr id="14" name="Reveal 2.144"/>
          <p:cNvSpPr txBox="1"/>
          <p:nvPr/>
        </p:nvSpPr>
        <p:spPr>
          <a:xfrm>
            <a:off x="548640" y="5897880"/>
            <a:ext cx="10972800" cy="365760"/>
          </a:xfrm>
          <a:prstGeom prst="rect">
            <a:avLst/>
          </a:prstGeom>
          <a:noFill/>
          <a:ln/>
        </p:spPr>
        <p:txBody>
          <a:bodyPr wrap="square" lIns="0" tIns="0" rIns="0" bIns="0" rtlCol="0" anchor="t"/>
          <a:lstStyle/>
          <a:p>
            <a:pPr indent="0" marL="0">
              <a:buNone/>
            </a:pPr>
            <a:r>
              <a:rPr lang="en-US" sz="1600" i="1" dirty="0">
                <a:solidFill>
                  <a:srgbClr val="D9AE58"/>
                </a:solidFill>
                <a:latin typeface="Calibri" pitchFamily="34" charset="0"/>
                <a:ea typeface="Calibri" pitchFamily="34" charset="-122"/>
                <a:cs typeface="Calibri" pitchFamily="34" charset="-120"/>
              </a:rPr>
              <a:t>Your work doesn't change. You're just knocking on a different door.</a:t>
            </a:r>
            <a:endParaRPr lang="en-US" sz="1600" dirty="0"/>
          </a:p>
        </p:txBody>
      </p:sp>
      <p:sp>
        <p:nvSpPr>
          <p:cNvPr id="15" name="Text 13"/>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4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4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4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PRACTICE IT · 0:42–0:55 · THE REAL DOOR</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Pitch your stakeholder.</a:t>
            </a:r>
            <a:endParaRPr lang="en-US" sz="3200" dirty="0"/>
          </a:p>
        </p:txBody>
      </p:sp>
      <p:sp>
        <p:nvSpPr>
          <p:cNvPr id="4" name="Text 2"/>
          <p:cNvSpPr txBox="1"/>
          <p:nvPr/>
        </p:nvSpPr>
        <p:spPr>
          <a:xfrm>
            <a:off x="548640" y="1280160"/>
            <a:ext cx="11064240" cy="685800"/>
          </a:xfrm>
          <a:prstGeom prst="rect">
            <a:avLst/>
          </a:prstGeom>
          <a:noFill/>
          <a:ln/>
        </p:spPr>
        <p:txBody>
          <a:bodyPr wrap="square" lIns="0" tIns="0" rIns="0" bIns="0" rtlCol="0" anchor="t"/>
          <a:lstStyle/>
          <a:p>
            <a:pPr indent="0" marL="0">
              <a:buNone/>
            </a:pPr>
            <a:r>
              <a:rPr lang="en-US" sz="1900" i="1" dirty="0">
                <a:solidFill>
                  <a:srgbClr val="D9AE58"/>
                </a:solidFill>
                <a:latin typeface="Calibri" pitchFamily="34" charset="0"/>
                <a:ea typeface="Calibri" pitchFamily="34" charset="-122"/>
                <a:cs typeface="Calibri" pitchFamily="34" charset="-120"/>
              </a:rPr>
              <a:t>Tell me who you're pitching, and I'll play her. One pitch wins a 30-minute pitch session with me, plus a chance to be featured on Boardroom to Altar or IBTV.</a:t>
            </a:r>
            <a:endParaRPr lang="en-US" sz="1900" dirty="0"/>
          </a:p>
        </p:txBody>
      </p:sp>
      <p:sp>
        <p:nvSpPr>
          <p:cNvPr id="5" name="Shape 3"/>
          <p:cNvSpPr/>
          <p:nvPr/>
        </p:nvSpPr>
        <p:spPr>
          <a:xfrm>
            <a:off x="548640" y="2240280"/>
            <a:ext cx="2514600" cy="2651760"/>
          </a:xfrm>
          <a:prstGeom prst="roundRect">
            <a:avLst>
              <a:gd name="adj" fmla="val 3636"/>
            </a:avLst>
          </a:prstGeom>
          <a:solidFill>
            <a:srgbClr val="D9EFFF"/>
          </a:solidFill>
          <a:ln w="12700">
            <a:solidFill>
              <a:srgbClr val="D9EFFF"/>
            </a:solidFill>
            <a:prstDash val="solid"/>
          </a:ln>
        </p:spPr>
      </p:sp>
      <p:sp>
        <p:nvSpPr>
          <p:cNvPr id="6" name="Text 4"/>
          <p:cNvSpPr txBox="1"/>
          <p:nvPr/>
        </p:nvSpPr>
        <p:spPr>
          <a:xfrm>
            <a:off x="822960" y="2423160"/>
            <a:ext cx="914400" cy="640080"/>
          </a:xfrm>
          <a:prstGeom prst="rect">
            <a:avLst/>
          </a:prstGeom>
          <a:noFill/>
          <a:ln/>
        </p:spPr>
        <p:txBody>
          <a:bodyPr wrap="square" lIns="0" tIns="0" rIns="0" bIns="0" rtlCol="0" anchor="t"/>
          <a:lstStyle/>
          <a:p>
            <a:pPr indent="0" marL="0">
              <a:buNone/>
            </a:pPr>
            <a:r>
              <a:rPr lang="en-US" sz="3400" b="1" dirty="0">
                <a:solidFill>
                  <a:srgbClr val="8A5A00"/>
                </a:solidFill>
                <a:latin typeface="Calibri" pitchFamily="34" charset="0"/>
                <a:ea typeface="Calibri" pitchFamily="34" charset="-122"/>
                <a:cs typeface="Calibri" pitchFamily="34" charset="-120"/>
              </a:rPr>
              <a:t>1</a:t>
            </a:r>
            <a:endParaRPr lang="en-US" sz="3400" dirty="0"/>
          </a:p>
        </p:txBody>
      </p:sp>
      <p:sp>
        <p:nvSpPr>
          <p:cNvPr id="7" name="Text 5"/>
          <p:cNvSpPr txBox="1"/>
          <p:nvPr/>
        </p:nvSpPr>
        <p:spPr>
          <a:xfrm>
            <a:off x="822960" y="3108960"/>
            <a:ext cx="2103120" cy="457200"/>
          </a:xfrm>
          <a:prstGeom prst="rect">
            <a:avLst/>
          </a:prstGeom>
          <a:noFill/>
          <a:ln/>
        </p:spPr>
        <p:txBody>
          <a:bodyPr wrap="square" lIns="0" tIns="0" rIns="0" bIns="0" rtlCol="0" anchor="t"/>
          <a:lstStyle/>
          <a:p>
            <a:pPr indent="0" marL="0">
              <a:buNone/>
            </a:pPr>
            <a:r>
              <a:rPr lang="en-US" sz="2100" b="1" dirty="0">
                <a:solidFill>
                  <a:srgbClr val="0B1A33"/>
                </a:solidFill>
                <a:latin typeface="Calibri" pitchFamily="34" charset="0"/>
                <a:ea typeface="Calibri" pitchFamily="34" charset="-122"/>
                <a:cs typeface="Calibri" pitchFamily="34" charset="-120"/>
              </a:rPr>
              <a:t>Pitch</a:t>
            </a:r>
            <a:endParaRPr lang="en-US" sz="2100" dirty="0"/>
          </a:p>
        </p:txBody>
      </p:sp>
      <p:sp>
        <p:nvSpPr>
          <p:cNvPr id="8" name="Text 6"/>
          <p:cNvSpPr txBox="1"/>
          <p:nvPr/>
        </p:nvSpPr>
        <p:spPr>
          <a:xfrm>
            <a:off x="822960" y="3611880"/>
            <a:ext cx="2103120" cy="1188720"/>
          </a:xfrm>
          <a:prstGeom prst="rect">
            <a:avLst/>
          </a:prstGeom>
          <a:noFill/>
          <a:ln/>
        </p:spPr>
        <p:txBody>
          <a:bodyPr wrap="square" lIns="0" tIns="0" rIns="0" bIns="0" rtlCol="0" anchor="t"/>
          <a:lstStyle/>
          <a:p>
            <a:pPr indent="0" marL="0">
              <a:buNone/>
            </a:pPr>
            <a:r>
              <a:rPr lang="en-US" sz="1600" dirty="0">
                <a:solidFill>
                  <a:srgbClr val="2E4A74"/>
                </a:solidFill>
                <a:latin typeface="Calibri" pitchFamily="34" charset="0"/>
                <a:ea typeface="Calibri" pitchFamily="34" charset="-122"/>
                <a:cs typeface="Calibri" pitchFamily="34" charset="-120"/>
              </a:rPr>
              <a:t>Name your stakeholder, then pitch her: 30 seconds, 5 lines</a:t>
            </a:r>
            <a:endParaRPr lang="en-US" sz="1600" dirty="0"/>
          </a:p>
        </p:txBody>
      </p:sp>
      <p:sp>
        <p:nvSpPr>
          <p:cNvPr id="9" name="Text 7"/>
          <p:cNvSpPr txBox="1"/>
          <p:nvPr/>
        </p:nvSpPr>
        <p:spPr>
          <a:xfrm>
            <a:off x="3063240" y="3200400"/>
            <a:ext cx="320040" cy="548640"/>
          </a:xfrm>
          <a:prstGeom prst="rect">
            <a:avLst/>
          </a:prstGeom>
          <a:noFill/>
          <a:ln/>
        </p:spPr>
        <p:txBody>
          <a:bodyPr wrap="square" lIns="0" tIns="0" rIns="0" bIns="0" rtlCol="0" anchor="ctr"/>
          <a:lstStyle/>
          <a:p>
            <a:pPr algn="ctr" indent="0" marL="0">
              <a:buNone/>
            </a:pPr>
            <a:r>
              <a:rPr lang="en-US" sz="2400" dirty="0">
                <a:solidFill>
                  <a:srgbClr val="D9AE58"/>
                </a:solidFill>
                <a:latin typeface="Calibri" pitchFamily="34" charset="0"/>
                <a:ea typeface="Calibri" pitchFamily="34" charset="-122"/>
                <a:cs typeface="Calibri" pitchFamily="34" charset="-120"/>
              </a:rPr>
              <a:t>→</a:t>
            </a:r>
            <a:endParaRPr lang="en-US" sz="2400" dirty="0"/>
          </a:p>
        </p:txBody>
      </p:sp>
      <p:sp>
        <p:nvSpPr>
          <p:cNvPr id="10" name="Shape 8"/>
          <p:cNvSpPr/>
          <p:nvPr/>
        </p:nvSpPr>
        <p:spPr>
          <a:xfrm>
            <a:off x="3383280" y="2240280"/>
            <a:ext cx="2514600" cy="2651760"/>
          </a:xfrm>
          <a:prstGeom prst="roundRect">
            <a:avLst>
              <a:gd name="adj" fmla="val 3636"/>
            </a:avLst>
          </a:prstGeom>
          <a:solidFill>
            <a:srgbClr val="D9EFFF"/>
          </a:solidFill>
          <a:ln w="12700">
            <a:solidFill>
              <a:srgbClr val="D9EFFF"/>
            </a:solidFill>
            <a:prstDash val="solid"/>
          </a:ln>
        </p:spPr>
      </p:sp>
      <p:sp>
        <p:nvSpPr>
          <p:cNvPr id="11" name="Text 9"/>
          <p:cNvSpPr txBox="1"/>
          <p:nvPr/>
        </p:nvSpPr>
        <p:spPr>
          <a:xfrm>
            <a:off x="3657600" y="2423160"/>
            <a:ext cx="914400" cy="640080"/>
          </a:xfrm>
          <a:prstGeom prst="rect">
            <a:avLst/>
          </a:prstGeom>
          <a:noFill/>
          <a:ln/>
        </p:spPr>
        <p:txBody>
          <a:bodyPr wrap="square" lIns="0" tIns="0" rIns="0" bIns="0" rtlCol="0" anchor="t"/>
          <a:lstStyle/>
          <a:p>
            <a:pPr indent="0" marL="0">
              <a:buNone/>
            </a:pPr>
            <a:r>
              <a:rPr lang="en-US" sz="3400" b="1" dirty="0">
                <a:solidFill>
                  <a:srgbClr val="8A5A00"/>
                </a:solidFill>
                <a:latin typeface="Calibri" pitchFamily="34" charset="0"/>
                <a:ea typeface="Calibri" pitchFamily="34" charset="-122"/>
                <a:cs typeface="Calibri" pitchFamily="34" charset="-120"/>
              </a:rPr>
              <a:t>2</a:t>
            </a:r>
            <a:endParaRPr lang="en-US" sz="3400" dirty="0"/>
          </a:p>
        </p:txBody>
      </p:sp>
      <p:sp>
        <p:nvSpPr>
          <p:cNvPr id="12" name="Text 10"/>
          <p:cNvSpPr txBox="1"/>
          <p:nvPr/>
        </p:nvSpPr>
        <p:spPr>
          <a:xfrm>
            <a:off x="3657600" y="3108960"/>
            <a:ext cx="2103120" cy="457200"/>
          </a:xfrm>
          <a:prstGeom prst="rect">
            <a:avLst/>
          </a:prstGeom>
          <a:noFill/>
          <a:ln/>
        </p:spPr>
        <p:txBody>
          <a:bodyPr wrap="square" lIns="0" tIns="0" rIns="0" bIns="0" rtlCol="0" anchor="t"/>
          <a:lstStyle/>
          <a:p>
            <a:pPr indent="0" marL="0">
              <a:buNone/>
            </a:pPr>
            <a:r>
              <a:rPr lang="en-US" sz="2100" b="1" dirty="0">
                <a:solidFill>
                  <a:srgbClr val="0B1A33"/>
                </a:solidFill>
                <a:latin typeface="Calibri" pitchFamily="34" charset="0"/>
                <a:ea typeface="Calibri" pitchFamily="34" charset="-122"/>
                <a:cs typeface="Calibri" pitchFamily="34" charset="-120"/>
              </a:rPr>
              <a:t>Coach</a:t>
            </a:r>
            <a:endParaRPr lang="en-US" sz="2100" dirty="0"/>
          </a:p>
        </p:txBody>
      </p:sp>
      <p:sp>
        <p:nvSpPr>
          <p:cNvPr id="13" name="Text 11"/>
          <p:cNvSpPr txBox="1"/>
          <p:nvPr/>
        </p:nvSpPr>
        <p:spPr>
          <a:xfrm>
            <a:off x="3657600" y="3611880"/>
            <a:ext cx="2103120" cy="1188720"/>
          </a:xfrm>
          <a:prstGeom prst="rect">
            <a:avLst/>
          </a:prstGeom>
          <a:noFill/>
          <a:ln/>
        </p:spPr>
        <p:txBody>
          <a:bodyPr wrap="square" lIns="0" tIns="0" rIns="0" bIns="0" rtlCol="0" anchor="t"/>
          <a:lstStyle/>
          <a:p>
            <a:pPr indent="0" marL="0">
              <a:buNone/>
            </a:pPr>
            <a:r>
              <a:rPr lang="en-US" sz="1600" dirty="0">
                <a:solidFill>
                  <a:srgbClr val="2E4A74"/>
                </a:solidFill>
                <a:latin typeface="Calibri" pitchFamily="34" charset="0"/>
                <a:ea typeface="Calibri" pitchFamily="34" charset="-122"/>
                <a:cs typeface="Calibri" pitchFamily="34" charset="-120"/>
              </a:rPr>
              <a:t>Celebrate first, then one fix from Karon</a:t>
            </a:r>
            <a:endParaRPr lang="en-US" sz="1600" dirty="0"/>
          </a:p>
        </p:txBody>
      </p:sp>
      <p:sp>
        <p:nvSpPr>
          <p:cNvPr id="14" name="Text 12"/>
          <p:cNvSpPr txBox="1"/>
          <p:nvPr/>
        </p:nvSpPr>
        <p:spPr>
          <a:xfrm>
            <a:off x="5897880" y="3200400"/>
            <a:ext cx="320040" cy="548640"/>
          </a:xfrm>
          <a:prstGeom prst="rect">
            <a:avLst/>
          </a:prstGeom>
          <a:noFill/>
          <a:ln/>
        </p:spPr>
        <p:txBody>
          <a:bodyPr wrap="square" lIns="0" tIns="0" rIns="0" bIns="0" rtlCol="0" anchor="ctr"/>
          <a:lstStyle/>
          <a:p>
            <a:pPr algn="ctr" indent="0" marL="0">
              <a:buNone/>
            </a:pPr>
            <a:r>
              <a:rPr lang="en-US" sz="2400" dirty="0">
                <a:solidFill>
                  <a:srgbClr val="D9AE58"/>
                </a:solidFill>
                <a:latin typeface="Calibri" pitchFamily="34" charset="0"/>
                <a:ea typeface="Calibri" pitchFamily="34" charset="-122"/>
                <a:cs typeface="Calibri" pitchFamily="34" charset="-120"/>
              </a:rPr>
              <a:t>→</a:t>
            </a:r>
            <a:endParaRPr lang="en-US" sz="2400" dirty="0"/>
          </a:p>
        </p:txBody>
      </p:sp>
      <p:sp>
        <p:nvSpPr>
          <p:cNvPr id="15" name="Shape 13"/>
          <p:cNvSpPr/>
          <p:nvPr/>
        </p:nvSpPr>
        <p:spPr>
          <a:xfrm>
            <a:off x="6217920" y="2240280"/>
            <a:ext cx="2514600" cy="2651760"/>
          </a:xfrm>
          <a:prstGeom prst="roundRect">
            <a:avLst>
              <a:gd name="adj" fmla="val 3636"/>
            </a:avLst>
          </a:prstGeom>
          <a:solidFill>
            <a:srgbClr val="D9EFFF"/>
          </a:solidFill>
          <a:ln w="12700">
            <a:solidFill>
              <a:srgbClr val="D9EFFF"/>
            </a:solidFill>
            <a:prstDash val="solid"/>
          </a:ln>
        </p:spPr>
      </p:sp>
      <p:sp>
        <p:nvSpPr>
          <p:cNvPr id="16" name="Text 14"/>
          <p:cNvSpPr txBox="1"/>
          <p:nvPr/>
        </p:nvSpPr>
        <p:spPr>
          <a:xfrm>
            <a:off x="6492240" y="2423160"/>
            <a:ext cx="914400" cy="640080"/>
          </a:xfrm>
          <a:prstGeom prst="rect">
            <a:avLst/>
          </a:prstGeom>
          <a:noFill/>
          <a:ln/>
        </p:spPr>
        <p:txBody>
          <a:bodyPr wrap="square" lIns="0" tIns="0" rIns="0" bIns="0" rtlCol="0" anchor="t"/>
          <a:lstStyle/>
          <a:p>
            <a:pPr indent="0" marL="0">
              <a:buNone/>
            </a:pPr>
            <a:r>
              <a:rPr lang="en-US" sz="3400" b="1" dirty="0">
                <a:solidFill>
                  <a:srgbClr val="8A5A00"/>
                </a:solidFill>
                <a:latin typeface="Calibri" pitchFamily="34" charset="0"/>
                <a:ea typeface="Calibri" pitchFamily="34" charset="-122"/>
                <a:cs typeface="Calibri" pitchFamily="34" charset="-120"/>
              </a:rPr>
              <a:t>3</a:t>
            </a:r>
            <a:endParaRPr lang="en-US" sz="3400" dirty="0"/>
          </a:p>
        </p:txBody>
      </p:sp>
      <p:sp>
        <p:nvSpPr>
          <p:cNvPr id="17" name="Text 15"/>
          <p:cNvSpPr txBox="1"/>
          <p:nvPr/>
        </p:nvSpPr>
        <p:spPr>
          <a:xfrm>
            <a:off x="6492240" y="3108960"/>
            <a:ext cx="2103120" cy="457200"/>
          </a:xfrm>
          <a:prstGeom prst="rect">
            <a:avLst/>
          </a:prstGeom>
          <a:noFill/>
          <a:ln/>
        </p:spPr>
        <p:txBody>
          <a:bodyPr wrap="square" lIns="0" tIns="0" rIns="0" bIns="0" rtlCol="0" anchor="t"/>
          <a:lstStyle/>
          <a:p>
            <a:pPr indent="0" marL="0">
              <a:buNone/>
            </a:pPr>
            <a:r>
              <a:rPr lang="en-US" sz="2100" b="1" dirty="0">
                <a:solidFill>
                  <a:srgbClr val="0B1A33"/>
                </a:solidFill>
                <a:latin typeface="Calibri" pitchFamily="34" charset="0"/>
                <a:ea typeface="Calibri" pitchFamily="34" charset="-122"/>
                <a:cs typeface="Calibri" pitchFamily="34" charset="-120"/>
              </a:rPr>
              <a:t>Pitch again</a:t>
            </a:r>
            <a:endParaRPr lang="en-US" sz="2100" dirty="0"/>
          </a:p>
        </p:txBody>
      </p:sp>
      <p:sp>
        <p:nvSpPr>
          <p:cNvPr id="18" name="Text 16"/>
          <p:cNvSpPr txBox="1"/>
          <p:nvPr/>
        </p:nvSpPr>
        <p:spPr>
          <a:xfrm>
            <a:off x="6492240" y="3611880"/>
            <a:ext cx="2103120" cy="1188720"/>
          </a:xfrm>
          <a:prstGeom prst="rect">
            <a:avLst/>
          </a:prstGeom>
          <a:noFill/>
          <a:ln/>
        </p:spPr>
        <p:txBody>
          <a:bodyPr wrap="square" lIns="0" tIns="0" rIns="0" bIns="0" rtlCol="0" anchor="t"/>
          <a:lstStyle/>
          <a:p>
            <a:pPr indent="0" marL="0">
              <a:buNone/>
            </a:pPr>
            <a:r>
              <a:rPr lang="en-US" sz="1600" dirty="0">
                <a:solidFill>
                  <a:srgbClr val="2E4A74"/>
                </a:solidFill>
                <a:latin typeface="Calibri" pitchFamily="34" charset="0"/>
                <a:ea typeface="Calibri" pitchFamily="34" charset="-122"/>
                <a:cs typeface="Calibri" pitchFamily="34" charset="-120"/>
              </a:rPr>
              <a:t>Same 30 seconds, stronger</a:t>
            </a:r>
            <a:endParaRPr lang="en-US" sz="1600" dirty="0"/>
          </a:p>
        </p:txBody>
      </p:sp>
      <p:sp>
        <p:nvSpPr>
          <p:cNvPr id="19" name="Text 17"/>
          <p:cNvSpPr txBox="1"/>
          <p:nvPr/>
        </p:nvSpPr>
        <p:spPr>
          <a:xfrm>
            <a:off x="8732520" y="3200400"/>
            <a:ext cx="320040" cy="548640"/>
          </a:xfrm>
          <a:prstGeom prst="rect">
            <a:avLst/>
          </a:prstGeom>
          <a:noFill/>
          <a:ln/>
        </p:spPr>
        <p:txBody>
          <a:bodyPr wrap="square" lIns="0" tIns="0" rIns="0" bIns="0" rtlCol="0" anchor="ctr"/>
          <a:lstStyle/>
          <a:p>
            <a:pPr algn="ctr" indent="0" marL="0">
              <a:buNone/>
            </a:pPr>
            <a:r>
              <a:rPr lang="en-US" sz="2400" dirty="0">
                <a:solidFill>
                  <a:srgbClr val="D9AE58"/>
                </a:solidFill>
                <a:latin typeface="Calibri" pitchFamily="34" charset="0"/>
                <a:ea typeface="Calibri" pitchFamily="34" charset="-122"/>
                <a:cs typeface="Calibri" pitchFamily="34" charset="-120"/>
              </a:rPr>
              <a:t>→</a:t>
            </a:r>
            <a:endParaRPr lang="en-US" sz="2400" dirty="0"/>
          </a:p>
        </p:txBody>
      </p:sp>
      <p:sp>
        <p:nvSpPr>
          <p:cNvPr id="20" name="Shape 18"/>
          <p:cNvSpPr/>
          <p:nvPr/>
        </p:nvSpPr>
        <p:spPr>
          <a:xfrm>
            <a:off x="9052560" y="2240280"/>
            <a:ext cx="2514600" cy="2651760"/>
          </a:xfrm>
          <a:prstGeom prst="roundRect">
            <a:avLst>
              <a:gd name="adj" fmla="val 3636"/>
            </a:avLst>
          </a:prstGeom>
          <a:solidFill>
            <a:srgbClr val="D9EFFF"/>
          </a:solidFill>
          <a:ln w="12700">
            <a:solidFill>
              <a:srgbClr val="D9EFFF"/>
            </a:solidFill>
            <a:prstDash val="solid"/>
          </a:ln>
        </p:spPr>
      </p:sp>
      <p:sp>
        <p:nvSpPr>
          <p:cNvPr id="21" name="Text 19"/>
          <p:cNvSpPr txBox="1"/>
          <p:nvPr/>
        </p:nvSpPr>
        <p:spPr>
          <a:xfrm>
            <a:off x="9326880" y="2423160"/>
            <a:ext cx="914400" cy="640080"/>
          </a:xfrm>
          <a:prstGeom prst="rect">
            <a:avLst/>
          </a:prstGeom>
          <a:noFill/>
          <a:ln/>
        </p:spPr>
        <p:txBody>
          <a:bodyPr wrap="square" lIns="0" tIns="0" rIns="0" bIns="0" rtlCol="0" anchor="t"/>
          <a:lstStyle/>
          <a:p>
            <a:pPr indent="0" marL="0">
              <a:buNone/>
            </a:pPr>
            <a:r>
              <a:rPr lang="en-US" sz="3400" b="1" dirty="0">
                <a:solidFill>
                  <a:srgbClr val="8A5A00"/>
                </a:solidFill>
                <a:latin typeface="Calibri" pitchFamily="34" charset="0"/>
                <a:ea typeface="Calibri" pitchFamily="34" charset="-122"/>
                <a:cs typeface="Calibri" pitchFamily="34" charset="-120"/>
              </a:rPr>
              <a:t>4</a:t>
            </a:r>
            <a:endParaRPr lang="en-US" sz="3400" dirty="0"/>
          </a:p>
        </p:txBody>
      </p:sp>
      <p:sp>
        <p:nvSpPr>
          <p:cNvPr id="22" name="Text 20"/>
          <p:cNvSpPr txBox="1"/>
          <p:nvPr/>
        </p:nvSpPr>
        <p:spPr>
          <a:xfrm>
            <a:off x="9326880" y="3108960"/>
            <a:ext cx="2103120" cy="457200"/>
          </a:xfrm>
          <a:prstGeom prst="rect">
            <a:avLst/>
          </a:prstGeom>
          <a:noFill/>
          <a:ln/>
        </p:spPr>
        <p:txBody>
          <a:bodyPr wrap="square" lIns="0" tIns="0" rIns="0" bIns="0" rtlCol="0" anchor="t"/>
          <a:lstStyle/>
          <a:p>
            <a:pPr indent="0" marL="0">
              <a:buNone/>
            </a:pPr>
            <a:r>
              <a:rPr lang="en-US" sz="2100" b="1" dirty="0">
                <a:solidFill>
                  <a:srgbClr val="0B1A33"/>
                </a:solidFill>
                <a:latin typeface="Calibri" pitchFamily="34" charset="0"/>
                <a:ea typeface="Calibri" pitchFamily="34" charset="-122"/>
                <a:cs typeface="Calibri" pitchFamily="34" charset="-120"/>
              </a:rPr>
              <a:t>The room</a:t>
            </a:r>
            <a:endParaRPr lang="en-US" sz="2100" dirty="0"/>
          </a:p>
        </p:txBody>
      </p:sp>
      <p:sp>
        <p:nvSpPr>
          <p:cNvPr id="23" name="Text 21"/>
          <p:cNvSpPr txBox="1"/>
          <p:nvPr/>
        </p:nvSpPr>
        <p:spPr>
          <a:xfrm>
            <a:off x="9326880" y="3611880"/>
            <a:ext cx="2103120" cy="1188720"/>
          </a:xfrm>
          <a:prstGeom prst="rect">
            <a:avLst/>
          </a:prstGeom>
          <a:noFill/>
          <a:ln/>
        </p:spPr>
        <p:txBody>
          <a:bodyPr wrap="square" lIns="0" tIns="0" rIns="0" bIns="0" rtlCol="0" anchor="t"/>
          <a:lstStyle/>
          <a:p>
            <a:pPr indent="0" marL="0">
              <a:buNone/>
            </a:pPr>
            <a:r>
              <a:rPr lang="en-US" sz="1600" dirty="0">
                <a:solidFill>
                  <a:srgbClr val="2E4A74"/>
                </a:solidFill>
                <a:latin typeface="Calibri" pitchFamily="34" charset="0"/>
                <a:ea typeface="Calibri" pitchFamily="34" charset="-122"/>
                <a:cs typeface="Calibri" pitchFamily="34" charset="-120"/>
              </a:rPr>
              <a:t>Types "Her ask was ___" in the chat</a:t>
            </a:r>
            <a:endParaRPr lang="en-US" sz="1600" dirty="0"/>
          </a:p>
        </p:txBody>
      </p:sp>
      <p:sp>
        <p:nvSpPr>
          <p:cNvPr id="24" name="Text 22"/>
          <p:cNvSpPr txBox="1"/>
          <p:nvPr/>
        </p:nvSpPr>
        <p:spPr>
          <a:xfrm>
            <a:off x="548640" y="5166360"/>
            <a:ext cx="10972800" cy="411480"/>
          </a:xfrm>
          <a:prstGeom prst="rect">
            <a:avLst/>
          </a:prstGeom>
          <a:noFill/>
          <a:ln/>
        </p:spPr>
        <p:txBody>
          <a:bodyPr wrap="square" lIns="0" tIns="0" rIns="0" bIns="0" rtlCol="0" anchor="t"/>
          <a:lstStyle/>
          <a:p>
            <a:pPr indent="0" marL="0">
              <a:buNone/>
            </a:pPr>
            <a:r>
              <a:rPr lang="en-US" sz="1600" i="1" dirty="0">
                <a:solidFill>
                  <a:srgbClr val="C9D0DE"/>
                </a:solidFill>
                <a:latin typeface="Calibri" pitchFamily="34" charset="0"/>
                <a:ea typeface="Calibri" pitchFamily="34" charset="-122"/>
                <a:cs typeface="Calibri" pitchFamily="34" charset="-120"/>
              </a:rPr>
              <a:t>Listening tip: if you can't name her ask, it isn't an ask yet.</a:t>
            </a:r>
            <a:endParaRPr lang="en-US" sz="1600" dirty="0"/>
          </a:p>
        </p:txBody>
      </p:sp>
      <p:sp>
        <p:nvSpPr>
          <p:cNvPr id="25" name="Text 23"/>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COACHING</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One cut only.</a:t>
            </a:r>
            <a:endParaRPr lang="en-US" sz="3200" dirty="0"/>
          </a:p>
        </p:txBody>
      </p:sp>
      <p:sp>
        <p:nvSpPr>
          <p:cNvPr id="4" name="Shape 2"/>
          <p:cNvSpPr/>
          <p:nvPr/>
        </p:nvSpPr>
        <p:spPr>
          <a:xfrm>
            <a:off x="548640" y="1463040"/>
            <a:ext cx="5440680" cy="960120"/>
          </a:xfrm>
          <a:prstGeom prst="roundRect">
            <a:avLst>
              <a:gd name="adj" fmla="val 9524"/>
            </a:avLst>
          </a:prstGeom>
          <a:solidFill>
            <a:srgbClr val="D9EFFF"/>
          </a:solidFill>
          <a:ln w="12700">
            <a:solidFill>
              <a:srgbClr val="D9EFFF"/>
            </a:solidFill>
            <a:prstDash val="solid"/>
          </a:ln>
        </p:spPr>
      </p:sp>
      <p:sp>
        <p:nvSpPr>
          <p:cNvPr id="5" name="Text 3"/>
          <p:cNvSpPr txBox="1"/>
          <p:nvPr/>
        </p:nvSpPr>
        <p:spPr>
          <a:xfrm>
            <a:off x="777240" y="1517904"/>
            <a:ext cx="5029200" cy="411480"/>
          </a:xfrm>
          <a:prstGeom prst="rect">
            <a:avLst/>
          </a:prstGeom>
          <a:noFill/>
          <a:ln/>
        </p:spPr>
        <p:txBody>
          <a:bodyPr wrap="square" lIns="0" tIns="0" rIns="0" bIns="0" rtlCol="0" anchor="t"/>
          <a:lstStyle/>
          <a:p>
            <a:pPr indent="0" marL="0">
              <a:buNone/>
            </a:pPr>
            <a:r>
              <a:rPr lang="en-US" sz="1700" b="1" dirty="0">
                <a:solidFill>
                  <a:srgbClr val="0B1A33"/>
                </a:solidFill>
                <a:latin typeface="Calibri" pitchFamily="34" charset="0"/>
                <a:ea typeface="Calibri" pitchFamily="34" charset="-122"/>
                <a:cs typeface="Calibri" pitchFamily="34" charset="-120"/>
              </a:rPr>
              <a:t>First sentence is too slow</a:t>
            </a:r>
            <a:endParaRPr lang="en-US" sz="1700" dirty="0"/>
          </a:p>
        </p:txBody>
      </p:sp>
      <p:sp>
        <p:nvSpPr>
          <p:cNvPr id="6" name="Text 4"/>
          <p:cNvSpPr txBox="1"/>
          <p:nvPr/>
        </p:nvSpPr>
        <p:spPr>
          <a:xfrm>
            <a:off x="777240" y="1938528"/>
            <a:ext cx="5029200" cy="4572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Start with who you serve or what you made.</a:t>
            </a:r>
            <a:endParaRPr lang="en-US" sz="1500" dirty="0"/>
          </a:p>
        </p:txBody>
      </p:sp>
      <p:sp>
        <p:nvSpPr>
          <p:cNvPr id="7" name="Shape 5"/>
          <p:cNvSpPr/>
          <p:nvPr/>
        </p:nvSpPr>
        <p:spPr>
          <a:xfrm>
            <a:off x="548640" y="2560320"/>
            <a:ext cx="5440680" cy="960120"/>
          </a:xfrm>
          <a:prstGeom prst="roundRect">
            <a:avLst>
              <a:gd name="adj" fmla="val 9524"/>
            </a:avLst>
          </a:prstGeom>
          <a:solidFill>
            <a:srgbClr val="D9EFFF"/>
          </a:solidFill>
          <a:ln w="12700">
            <a:solidFill>
              <a:srgbClr val="D9EFFF"/>
            </a:solidFill>
            <a:prstDash val="solid"/>
          </a:ln>
        </p:spPr>
      </p:sp>
      <p:sp>
        <p:nvSpPr>
          <p:cNvPr id="8" name="Text 6"/>
          <p:cNvSpPr txBox="1"/>
          <p:nvPr/>
        </p:nvSpPr>
        <p:spPr>
          <a:xfrm>
            <a:off x="777240" y="2615184"/>
            <a:ext cx="5029200" cy="411480"/>
          </a:xfrm>
          <a:prstGeom prst="rect">
            <a:avLst/>
          </a:prstGeom>
          <a:noFill/>
          <a:ln/>
        </p:spPr>
        <p:txBody>
          <a:bodyPr wrap="square" lIns="0" tIns="0" rIns="0" bIns="0" rtlCol="0" anchor="t"/>
          <a:lstStyle/>
          <a:p>
            <a:pPr indent="0" marL="0">
              <a:buNone/>
            </a:pPr>
            <a:r>
              <a:rPr lang="en-US" sz="1700" b="1" dirty="0">
                <a:solidFill>
                  <a:srgbClr val="0B1A33"/>
                </a:solidFill>
                <a:latin typeface="Calibri" pitchFamily="34" charset="0"/>
                <a:ea typeface="Calibri" pitchFamily="34" charset="-122"/>
                <a:cs typeface="Calibri" pitchFamily="34" charset="-120"/>
              </a:rPr>
              <a:t>No ask</a:t>
            </a:r>
            <a:endParaRPr lang="en-US" sz="1700" dirty="0"/>
          </a:p>
        </p:txBody>
      </p:sp>
      <p:sp>
        <p:nvSpPr>
          <p:cNvPr id="9" name="Text 7"/>
          <p:cNvSpPr txBox="1"/>
          <p:nvPr/>
        </p:nvSpPr>
        <p:spPr>
          <a:xfrm>
            <a:off x="777240" y="3035808"/>
            <a:ext cx="5029200" cy="4572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Name the door.</a:t>
            </a:r>
            <a:endParaRPr lang="en-US" sz="1500" dirty="0"/>
          </a:p>
        </p:txBody>
      </p:sp>
      <p:sp>
        <p:nvSpPr>
          <p:cNvPr id="10" name="Shape 8"/>
          <p:cNvSpPr/>
          <p:nvPr/>
        </p:nvSpPr>
        <p:spPr>
          <a:xfrm>
            <a:off x="548640" y="3657600"/>
            <a:ext cx="5440680" cy="960120"/>
          </a:xfrm>
          <a:prstGeom prst="roundRect">
            <a:avLst>
              <a:gd name="adj" fmla="val 9524"/>
            </a:avLst>
          </a:prstGeom>
          <a:solidFill>
            <a:srgbClr val="D9EFFF"/>
          </a:solidFill>
          <a:ln w="12700">
            <a:solidFill>
              <a:srgbClr val="D9EFFF"/>
            </a:solidFill>
            <a:prstDash val="solid"/>
          </a:ln>
        </p:spPr>
      </p:sp>
      <p:sp>
        <p:nvSpPr>
          <p:cNvPr id="11" name="Text 9"/>
          <p:cNvSpPr txBox="1"/>
          <p:nvPr/>
        </p:nvSpPr>
        <p:spPr>
          <a:xfrm>
            <a:off x="777240" y="3712464"/>
            <a:ext cx="5029200" cy="411480"/>
          </a:xfrm>
          <a:prstGeom prst="rect">
            <a:avLst/>
          </a:prstGeom>
          <a:noFill/>
          <a:ln/>
        </p:spPr>
        <p:txBody>
          <a:bodyPr wrap="square" lIns="0" tIns="0" rIns="0" bIns="0" rtlCol="0" anchor="t"/>
          <a:lstStyle/>
          <a:p>
            <a:pPr indent="0" marL="0">
              <a:buNone/>
            </a:pPr>
            <a:r>
              <a:rPr lang="en-US" sz="1700" b="1" dirty="0">
                <a:solidFill>
                  <a:srgbClr val="0B1A33"/>
                </a:solidFill>
                <a:latin typeface="Calibri" pitchFamily="34" charset="0"/>
                <a:ea typeface="Calibri" pitchFamily="34" charset="-122"/>
                <a:cs typeface="Calibri" pitchFamily="34" charset="-120"/>
              </a:rPr>
              <a:t>The ask is vague</a:t>
            </a:r>
            <a:endParaRPr lang="en-US" sz="1700" dirty="0"/>
          </a:p>
        </p:txBody>
      </p:sp>
      <p:sp>
        <p:nvSpPr>
          <p:cNvPr id="12" name="Text 10"/>
          <p:cNvSpPr txBox="1"/>
          <p:nvPr/>
        </p:nvSpPr>
        <p:spPr>
          <a:xfrm>
            <a:off x="777240" y="4133088"/>
            <a:ext cx="5029200" cy="4572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"Support my vision" isn't something she can say yes to.</a:t>
            </a:r>
            <a:endParaRPr lang="en-US" sz="1500" dirty="0"/>
          </a:p>
        </p:txBody>
      </p:sp>
      <p:sp>
        <p:nvSpPr>
          <p:cNvPr id="13" name="Shape 11"/>
          <p:cNvSpPr/>
          <p:nvPr/>
        </p:nvSpPr>
        <p:spPr>
          <a:xfrm>
            <a:off x="548640" y="4754880"/>
            <a:ext cx="5440680" cy="960120"/>
          </a:xfrm>
          <a:prstGeom prst="roundRect">
            <a:avLst>
              <a:gd name="adj" fmla="val 9524"/>
            </a:avLst>
          </a:prstGeom>
          <a:solidFill>
            <a:srgbClr val="D9EFFF"/>
          </a:solidFill>
          <a:ln w="12700">
            <a:solidFill>
              <a:srgbClr val="D9EFFF"/>
            </a:solidFill>
            <a:prstDash val="solid"/>
          </a:ln>
        </p:spPr>
      </p:sp>
      <p:sp>
        <p:nvSpPr>
          <p:cNvPr id="14" name="Text 12"/>
          <p:cNvSpPr txBox="1"/>
          <p:nvPr/>
        </p:nvSpPr>
        <p:spPr>
          <a:xfrm>
            <a:off x="777240" y="4809744"/>
            <a:ext cx="5029200" cy="411480"/>
          </a:xfrm>
          <a:prstGeom prst="rect">
            <a:avLst/>
          </a:prstGeom>
          <a:noFill/>
          <a:ln/>
        </p:spPr>
        <p:txBody>
          <a:bodyPr wrap="square" lIns="0" tIns="0" rIns="0" bIns="0" rtlCol="0" anchor="t"/>
          <a:lstStyle/>
          <a:p>
            <a:pPr indent="0" marL="0">
              <a:buNone/>
            </a:pPr>
            <a:r>
              <a:rPr lang="en-US" sz="1700" b="1" dirty="0">
                <a:solidFill>
                  <a:srgbClr val="0B1A33"/>
                </a:solidFill>
                <a:latin typeface="Calibri" pitchFamily="34" charset="0"/>
                <a:ea typeface="Calibri" pitchFamily="34" charset="-122"/>
                <a:cs typeface="Calibri" pitchFamily="34" charset="-120"/>
              </a:rPr>
              <a:t>Starts with "God put this on my heart..."</a:t>
            </a:r>
            <a:endParaRPr lang="en-US" sz="1700" dirty="0"/>
          </a:p>
        </p:txBody>
      </p:sp>
      <p:sp>
        <p:nvSpPr>
          <p:cNvPr id="15" name="Text 13"/>
          <p:cNvSpPr txBox="1"/>
          <p:nvPr/>
        </p:nvSpPr>
        <p:spPr>
          <a:xfrm>
            <a:off x="777240" y="5230368"/>
            <a:ext cx="5029200" cy="4572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Save it for the program. Open with who you serve.</a:t>
            </a:r>
            <a:endParaRPr lang="en-US" sz="1500" dirty="0"/>
          </a:p>
        </p:txBody>
      </p:sp>
      <p:sp>
        <p:nvSpPr>
          <p:cNvPr id="16" name="Shape 14"/>
          <p:cNvSpPr/>
          <p:nvPr/>
        </p:nvSpPr>
        <p:spPr>
          <a:xfrm>
            <a:off x="6172200" y="1463040"/>
            <a:ext cx="5440680" cy="960120"/>
          </a:xfrm>
          <a:prstGeom prst="roundRect">
            <a:avLst>
              <a:gd name="adj" fmla="val 9524"/>
            </a:avLst>
          </a:prstGeom>
          <a:solidFill>
            <a:srgbClr val="D9EFFF"/>
          </a:solidFill>
          <a:ln w="12700">
            <a:solidFill>
              <a:srgbClr val="D9EFFF"/>
            </a:solidFill>
            <a:prstDash val="solid"/>
          </a:ln>
        </p:spPr>
      </p:sp>
      <p:sp>
        <p:nvSpPr>
          <p:cNvPr id="17" name="Text 15"/>
          <p:cNvSpPr txBox="1"/>
          <p:nvPr/>
        </p:nvSpPr>
        <p:spPr>
          <a:xfrm>
            <a:off x="6400800" y="1517904"/>
            <a:ext cx="5029200" cy="411480"/>
          </a:xfrm>
          <a:prstGeom prst="rect">
            <a:avLst/>
          </a:prstGeom>
          <a:noFill/>
          <a:ln/>
        </p:spPr>
        <p:txBody>
          <a:bodyPr wrap="square" lIns="0" tIns="0" rIns="0" bIns="0" rtlCol="0" anchor="t"/>
          <a:lstStyle/>
          <a:p>
            <a:pPr indent="0" marL="0">
              <a:buNone/>
            </a:pPr>
            <a:r>
              <a:rPr lang="en-US" sz="1700" b="1" dirty="0">
                <a:solidFill>
                  <a:srgbClr val="0B1A33"/>
                </a:solidFill>
                <a:latin typeface="Calibri" pitchFamily="34" charset="0"/>
                <a:ea typeface="Calibri" pitchFamily="34" charset="-122"/>
                <a:cs typeface="Calibri" pitchFamily="34" charset="-120"/>
              </a:rPr>
              <a:t>She preached the talk or told the whole film</a:t>
            </a:r>
            <a:endParaRPr lang="en-US" sz="1700" dirty="0"/>
          </a:p>
        </p:txBody>
      </p:sp>
      <p:sp>
        <p:nvSpPr>
          <p:cNvPr id="18" name="Text 16"/>
          <p:cNvSpPr txBox="1"/>
          <p:nvPr/>
        </p:nvSpPr>
        <p:spPr>
          <a:xfrm>
            <a:off x="6400800" y="1938528"/>
            <a:ext cx="5029200" cy="4572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Give the headline, not the sermon.</a:t>
            </a:r>
            <a:endParaRPr lang="en-US" sz="1500" dirty="0"/>
          </a:p>
        </p:txBody>
      </p:sp>
      <p:sp>
        <p:nvSpPr>
          <p:cNvPr id="19" name="Shape 17"/>
          <p:cNvSpPr/>
          <p:nvPr/>
        </p:nvSpPr>
        <p:spPr>
          <a:xfrm>
            <a:off x="6172200" y="2560320"/>
            <a:ext cx="5440680" cy="960120"/>
          </a:xfrm>
          <a:prstGeom prst="roundRect">
            <a:avLst>
              <a:gd name="adj" fmla="val 9524"/>
            </a:avLst>
          </a:prstGeom>
          <a:solidFill>
            <a:srgbClr val="D9EFFF"/>
          </a:solidFill>
          <a:ln w="12700">
            <a:solidFill>
              <a:srgbClr val="D9EFFF"/>
            </a:solidFill>
            <a:prstDash val="solid"/>
          </a:ln>
        </p:spPr>
      </p:sp>
      <p:sp>
        <p:nvSpPr>
          <p:cNvPr id="20" name="Text 18"/>
          <p:cNvSpPr txBox="1"/>
          <p:nvPr/>
        </p:nvSpPr>
        <p:spPr>
          <a:xfrm>
            <a:off x="6400800" y="2615184"/>
            <a:ext cx="5029200" cy="411480"/>
          </a:xfrm>
          <a:prstGeom prst="rect">
            <a:avLst/>
          </a:prstGeom>
          <a:noFill/>
          <a:ln/>
        </p:spPr>
        <p:txBody>
          <a:bodyPr wrap="square" lIns="0" tIns="0" rIns="0" bIns="0" rtlCol="0" anchor="t"/>
          <a:lstStyle/>
          <a:p>
            <a:pPr indent="0" marL="0">
              <a:buNone/>
            </a:pPr>
            <a:r>
              <a:rPr lang="en-US" sz="1700" b="1" dirty="0">
                <a:solidFill>
                  <a:srgbClr val="0B1A33"/>
                </a:solidFill>
                <a:latin typeface="Calibri" pitchFamily="34" charset="0"/>
                <a:ea typeface="Calibri" pitchFamily="34" charset="-122"/>
                <a:cs typeface="Calibri" pitchFamily="34" charset="-120"/>
              </a:rPr>
              <a:t>She listed every past guest or credit</a:t>
            </a:r>
            <a:endParaRPr lang="en-US" sz="1700" dirty="0"/>
          </a:p>
        </p:txBody>
      </p:sp>
      <p:sp>
        <p:nvSpPr>
          <p:cNvPr id="21" name="Text 19"/>
          <p:cNvSpPr txBox="1"/>
          <p:nvPr/>
        </p:nvSpPr>
        <p:spPr>
          <a:xfrm>
            <a:off x="6400800" y="3035808"/>
            <a:ext cx="5029200" cy="4572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Name the gap instead of the résumé.</a:t>
            </a:r>
            <a:endParaRPr lang="en-US" sz="1500" dirty="0"/>
          </a:p>
        </p:txBody>
      </p:sp>
      <p:sp>
        <p:nvSpPr>
          <p:cNvPr id="22" name="Shape 20"/>
          <p:cNvSpPr/>
          <p:nvPr/>
        </p:nvSpPr>
        <p:spPr>
          <a:xfrm>
            <a:off x="6172200" y="3657600"/>
            <a:ext cx="5440680" cy="960120"/>
          </a:xfrm>
          <a:prstGeom prst="roundRect">
            <a:avLst>
              <a:gd name="adj" fmla="val 9524"/>
            </a:avLst>
          </a:prstGeom>
          <a:solidFill>
            <a:srgbClr val="D9EFFF"/>
          </a:solidFill>
          <a:ln w="12700">
            <a:solidFill>
              <a:srgbClr val="D9EFFF"/>
            </a:solidFill>
            <a:prstDash val="solid"/>
          </a:ln>
        </p:spPr>
      </p:sp>
      <p:sp>
        <p:nvSpPr>
          <p:cNvPr id="23" name="Text 21"/>
          <p:cNvSpPr txBox="1"/>
          <p:nvPr/>
        </p:nvSpPr>
        <p:spPr>
          <a:xfrm>
            <a:off x="6400800" y="3712464"/>
            <a:ext cx="5029200" cy="411480"/>
          </a:xfrm>
          <a:prstGeom prst="rect">
            <a:avLst/>
          </a:prstGeom>
          <a:noFill/>
          <a:ln/>
        </p:spPr>
        <p:txBody>
          <a:bodyPr wrap="square" lIns="0" tIns="0" rIns="0" bIns="0" rtlCol="0" anchor="t"/>
          <a:lstStyle/>
          <a:p>
            <a:pPr indent="0" marL="0">
              <a:buNone/>
            </a:pPr>
            <a:r>
              <a:rPr lang="en-US" sz="1700" b="1" dirty="0">
                <a:solidFill>
                  <a:srgbClr val="0B1A33"/>
                </a:solidFill>
                <a:latin typeface="Calibri" pitchFamily="34" charset="0"/>
                <a:ea typeface="Calibri" pitchFamily="34" charset="-122"/>
                <a:cs typeface="Calibri" pitchFamily="34" charset="-120"/>
              </a:rPr>
              <a:t>Ends with "I'd love to partner somehow"</a:t>
            </a:r>
            <a:endParaRPr lang="en-US" sz="1700" dirty="0"/>
          </a:p>
        </p:txBody>
      </p:sp>
      <p:sp>
        <p:nvSpPr>
          <p:cNvPr id="24" name="Text 22"/>
          <p:cNvSpPr txBox="1"/>
          <p:nvPr/>
        </p:nvSpPr>
        <p:spPr>
          <a:xfrm>
            <a:off x="6400800" y="4133088"/>
            <a:ext cx="5029200" cy="457200"/>
          </a:xfrm>
          <a:prstGeom prst="rect">
            <a:avLst/>
          </a:prstGeom>
          <a:noFill/>
          <a:ln/>
        </p:spPr>
        <p:txBody>
          <a:bodyPr wrap="square" lIns="0" tIns="0" rIns="0" bIns="0" rtlCol="0" anchor="t"/>
          <a:lstStyle/>
          <a:p>
            <a:pPr indent="0" marL="0">
              <a:buNone/>
            </a:pPr>
            <a:r>
              <a:rPr lang="en-US" sz="1500" dirty="0">
                <a:solidFill>
                  <a:srgbClr val="2E4A74"/>
                </a:solidFill>
                <a:latin typeface="Calibri" pitchFamily="34" charset="0"/>
                <a:ea typeface="Calibri" pitchFamily="34" charset="-122"/>
                <a:cs typeface="Calibri" pitchFamily="34" charset="-120"/>
              </a:rPr>
              <a:t>Replace it with one specific yes.</a:t>
            </a:r>
            <a:endParaRPr lang="en-US" sz="1500" dirty="0"/>
          </a:p>
        </p:txBody>
      </p:sp>
      <p:sp>
        <p:nvSpPr>
          <p:cNvPr id="25" name="Shape 23"/>
          <p:cNvSpPr/>
          <p:nvPr/>
        </p:nvSpPr>
        <p:spPr>
          <a:xfrm>
            <a:off x="6172200" y="4754880"/>
            <a:ext cx="5440680" cy="960120"/>
          </a:xfrm>
          <a:prstGeom prst="roundRect">
            <a:avLst>
              <a:gd name="adj" fmla="val 9524"/>
            </a:avLst>
          </a:prstGeom>
          <a:solidFill>
            <a:srgbClr val="D9AE58"/>
          </a:solidFill>
          <a:ln w="12700">
            <a:solidFill>
              <a:srgbClr val="D9AE58"/>
            </a:solidFill>
            <a:prstDash val="solid"/>
          </a:ln>
        </p:spPr>
      </p:sp>
      <p:sp>
        <p:nvSpPr>
          <p:cNvPr id="26" name="Text 24"/>
          <p:cNvSpPr txBox="1"/>
          <p:nvPr/>
        </p:nvSpPr>
        <p:spPr>
          <a:xfrm>
            <a:off x="6355080" y="4754880"/>
            <a:ext cx="5120640" cy="960120"/>
          </a:xfrm>
          <a:prstGeom prst="rect">
            <a:avLst/>
          </a:prstGeom>
          <a:noFill/>
          <a:ln/>
        </p:spPr>
        <p:txBody>
          <a:bodyPr wrap="square" lIns="0" tIns="0" rIns="0" bIns="0" rtlCol="0" anchor="ctr"/>
          <a:lstStyle/>
          <a:p>
            <a:pPr indent="0" marL="0">
              <a:buNone/>
            </a:pPr>
            <a:r>
              <a:rPr lang="en-US" sz="1900" b="1" dirty="0">
                <a:solidFill>
                  <a:srgbClr val="0B1A33"/>
                </a:solidFill>
                <a:latin typeface="Calibri" pitchFamily="34" charset="0"/>
                <a:ea typeface="Calibri" pitchFamily="34" charset="-122"/>
                <a:cs typeface="Calibri" pitchFamily="34" charset="-120"/>
              </a:rPr>
              <a:t>Then: "Say line 4 again. Only line 4."</a:t>
            </a:r>
            <a:endParaRPr lang="en-US" sz="1900" dirty="0"/>
          </a:p>
        </p:txBody>
      </p:sp>
      <p:sp>
        <p:nvSpPr>
          <p:cNvPr id="27" name="Text 25"/>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TAKE THESE WITH YOU</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Your 7 DOORS™ Pitch Tips</a:t>
            </a:r>
            <a:endParaRPr lang="en-US" sz="3200" dirty="0"/>
          </a:p>
        </p:txBody>
      </p:sp>
      <p:sp>
        <p:nvSpPr>
          <p:cNvPr id="4" name="Shape 2"/>
          <p:cNvSpPr/>
          <p:nvPr/>
        </p:nvSpPr>
        <p:spPr>
          <a:xfrm>
            <a:off x="548640" y="1508760"/>
            <a:ext cx="5440680" cy="896112"/>
          </a:xfrm>
          <a:prstGeom prst="roundRect">
            <a:avLst>
              <a:gd name="adj" fmla="val 10204"/>
            </a:avLst>
          </a:prstGeom>
          <a:solidFill>
            <a:srgbClr val="D9EFFF"/>
          </a:solidFill>
          <a:ln w="12700">
            <a:solidFill>
              <a:srgbClr val="D9EFFF"/>
            </a:solidFill>
            <a:prstDash val="solid"/>
          </a:ln>
        </p:spPr>
      </p:sp>
      <p:sp>
        <p:nvSpPr>
          <p:cNvPr id="5" name="Shape 3"/>
          <p:cNvSpPr/>
          <p:nvPr/>
        </p:nvSpPr>
        <p:spPr>
          <a:xfrm>
            <a:off x="749808" y="1682496"/>
            <a:ext cx="548640" cy="548640"/>
          </a:xfrm>
          <a:prstGeom prst="ellipse">
            <a:avLst/>
          </a:prstGeom>
          <a:solidFill>
            <a:srgbClr val="D9AE58"/>
          </a:solidFill>
          <a:ln w="12700">
            <a:solidFill>
              <a:srgbClr val="D9AE58"/>
            </a:solidFill>
            <a:prstDash val="solid"/>
          </a:ln>
        </p:spPr>
      </p:sp>
      <p:sp>
        <p:nvSpPr>
          <p:cNvPr id="6" name="Text 4"/>
          <p:cNvSpPr txBox="1"/>
          <p:nvPr/>
        </p:nvSpPr>
        <p:spPr>
          <a:xfrm>
            <a:off x="749808" y="1682496"/>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1</a:t>
            </a:r>
            <a:endParaRPr lang="en-US" sz="1800" dirty="0"/>
          </a:p>
        </p:txBody>
      </p:sp>
      <p:sp>
        <p:nvSpPr>
          <p:cNvPr id="7" name="Text 5"/>
          <p:cNvSpPr txBox="1"/>
          <p:nvPr/>
        </p:nvSpPr>
        <p:spPr>
          <a:xfrm>
            <a:off x="1463040" y="1508760"/>
            <a:ext cx="4389120" cy="896112"/>
          </a:xfrm>
          <a:prstGeom prst="rect">
            <a:avLst/>
          </a:prstGeom>
          <a:noFill/>
          <a:ln/>
        </p:spPr>
        <p:txBody>
          <a:bodyPr wrap="square" lIns="0" tIns="0" rIns="0" bIns="0" rtlCol="0" anchor="ctr"/>
          <a:lstStyle/>
          <a:p>
            <a:pPr indent="0" marL="0">
              <a:buNone/>
            </a:pPr>
            <a:r>
              <a:rPr lang="en-US" sz="1800" b="1" dirty="0">
                <a:solidFill>
                  <a:srgbClr val="0B1A33"/>
                </a:solidFill>
                <a:latin typeface="Calibri" pitchFamily="34" charset="0"/>
                <a:ea typeface="Calibri" pitchFamily="34" charset="-122"/>
                <a:cs typeface="Calibri" pitchFamily="34" charset="-120"/>
              </a:rPr>
              <a:t>Say it in 30 seconds. Then stop talking.</a:t>
            </a:r>
            <a:endParaRPr lang="en-US" sz="1800" dirty="0"/>
          </a:p>
        </p:txBody>
      </p:sp>
      <p:sp>
        <p:nvSpPr>
          <p:cNvPr id="8" name="Shape 6"/>
          <p:cNvSpPr/>
          <p:nvPr/>
        </p:nvSpPr>
        <p:spPr>
          <a:xfrm>
            <a:off x="548640" y="2560320"/>
            <a:ext cx="5440680" cy="896112"/>
          </a:xfrm>
          <a:prstGeom prst="roundRect">
            <a:avLst>
              <a:gd name="adj" fmla="val 10204"/>
            </a:avLst>
          </a:prstGeom>
          <a:solidFill>
            <a:srgbClr val="D9EFFF"/>
          </a:solidFill>
          <a:ln w="12700">
            <a:solidFill>
              <a:srgbClr val="D9EFFF"/>
            </a:solidFill>
            <a:prstDash val="solid"/>
          </a:ln>
        </p:spPr>
      </p:sp>
      <p:sp>
        <p:nvSpPr>
          <p:cNvPr id="9" name="Shape 7"/>
          <p:cNvSpPr/>
          <p:nvPr/>
        </p:nvSpPr>
        <p:spPr>
          <a:xfrm>
            <a:off x="749808" y="2734056"/>
            <a:ext cx="548640" cy="548640"/>
          </a:xfrm>
          <a:prstGeom prst="ellipse">
            <a:avLst/>
          </a:prstGeom>
          <a:solidFill>
            <a:srgbClr val="D9AE58"/>
          </a:solidFill>
          <a:ln w="12700">
            <a:solidFill>
              <a:srgbClr val="D9AE58"/>
            </a:solidFill>
            <a:prstDash val="solid"/>
          </a:ln>
        </p:spPr>
      </p:sp>
      <p:sp>
        <p:nvSpPr>
          <p:cNvPr id="10" name="Text 8"/>
          <p:cNvSpPr txBox="1"/>
          <p:nvPr/>
        </p:nvSpPr>
        <p:spPr>
          <a:xfrm>
            <a:off x="749808" y="2734056"/>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2</a:t>
            </a:r>
            <a:endParaRPr lang="en-US" sz="1800" dirty="0"/>
          </a:p>
        </p:txBody>
      </p:sp>
      <p:sp>
        <p:nvSpPr>
          <p:cNvPr id="11" name="Text 9"/>
          <p:cNvSpPr txBox="1"/>
          <p:nvPr/>
        </p:nvSpPr>
        <p:spPr>
          <a:xfrm>
            <a:off x="1463040" y="2560320"/>
            <a:ext cx="4389120" cy="896112"/>
          </a:xfrm>
          <a:prstGeom prst="rect">
            <a:avLst/>
          </a:prstGeom>
          <a:noFill/>
          <a:ln/>
        </p:spPr>
        <p:txBody>
          <a:bodyPr wrap="square" lIns="0" tIns="0" rIns="0" bIns="0" rtlCol="0" anchor="ctr"/>
          <a:lstStyle/>
          <a:p>
            <a:pPr indent="0" marL="0">
              <a:buNone/>
            </a:pPr>
            <a:r>
              <a:rPr lang="en-US" sz="1800" b="1" dirty="0">
                <a:solidFill>
                  <a:srgbClr val="0B1A33"/>
                </a:solidFill>
                <a:latin typeface="Calibri" pitchFamily="34" charset="0"/>
                <a:ea typeface="Calibri" pitchFamily="34" charset="-122"/>
                <a:cs typeface="Calibri" pitchFamily="34" charset="-120"/>
              </a:rPr>
              <a:t>Pitch the one who can say yes, not the viewer.</a:t>
            </a:r>
            <a:endParaRPr lang="en-US" sz="1800" dirty="0"/>
          </a:p>
        </p:txBody>
      </p:sp>
      <p:sp>
        <p:nvSpPr>
          <p:cNvPr id="12" name="Shape 10"/>
          <p:cNvSpPr/>
          <p:nvPr/>
        </p:nvSpPr>
        <p:spPr>
          <a:xfrm>
            <a:off x="548640" y="3611880"/>
            <a:ext cx="5440680" cy="896112"/>
          </a:xfrm>
          <a:prstGeom prst="roundRect">
            <a:avLst>
              <a:gd name="adj" fmla="val 10204"/>
            </a:avLst>
          </a:prstGeom>
          <a:solidFill>
            <a:srgbClr val="D9EFFF"/>
          </a:solidFill>
          <a:ln w="12700">
            <a:solidFill>
              <a:srgbClr val="D9EFFF"/>
            </a:solidFill>
            <a:prstDash val="solid"/>
          </a:ln>
        </p:spPr>
      </p:sp>
      <p:sp>
        <p:nvSpPr>
          <p:cNvPr id="13" name="Shape 11"/>
          <p:cNvSpPr/>
          <p:nvPr/>
        </p:nvSpPr>
        <p:spPr>
          <a:xfrm>
            <a:off x="749808" y="3785616"/>
            <a:ext cx="548640" cy="548640"/>
          </a:xfrm>
          <a:prstGeom prst="ellipse">
            <a:avLst/>
          </a:prstGeom>
          <a:solidFill>
            <a:srgbClr val="D9AE58"/>
          </a:solidFill>
          <a:ln w="12700">
            <a:solidFill>
              <a:srgbClr val="D9AE58"/>
            </a:solidFill>
            <a:prstDash val="solid"/>
          </a:ln>
        </p:spPr>
      </p:sp>
      <p:sp>
        <p:nvSpPr>
          <p:cNvPr id="14" name="Text 12"/>
          <p:cNvSpPr txBox="1"/>
          <p:nvPr/>
        </p:nvSpPr>
        <p:spPr>
          <a:xfrm>
            <a:off x="749808" y="3785616"/>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3</a:t>
            </a:r>
            <a:endParaRPr lang="en-US" sz="1800" dirty="0"/>
          </a:p>
        </p:txBody>
      </p:sp>
      <p:sp>
        <p:nvSpPr>
          <p:cNvPr id="15" name="Text 13"/>
          <p:cNvSpPr txBox="1"/>
          <p:nvPr/>
        </p:nvSpPr>
        <p:spPr>
          <a:xfrm>
            <a:off x="1463040" y="3611880"/>
            <a:ext cx="4389120" cy="896112"/>
          </a:xfrm>
          <a:prstGeom prst="rect">
            <a:avLst/>
          </a:prstGeom>
          <a:noFill/>
          <a:ln/>
        </p:spPr>
        <p:txBody>
          <a:bodyPr wrap="square" lIns="0" tIns="0" rIns="0" bIns="0" rtlCol="0" anchor="ctr"/>
          <a:lstStyle/>
          <a:p>
            <a:pPr indent="0" marL="0">
              <a:buNone/>
            </a:pPr>
            <a:r>
              <a:rPr lang="en-US" sz="1800" b="1" dirty="0">
                <a:solidFill>
                  <a:srgbClr val="0B1A33"/>
                </a:solidFill>
                <a:latin typeface="Calibri" pitchFamily="34" charset="0"/>
                <a:ea typeface="Calibri" pitchFamily="34" charset="-122"/>
                <a:cs typeface="Calibri" pitchFamily="34" charset="-120"/>
              </a:rPr>
              <a:t>Start narrow. Find your one.</a:t>
            </a:r>
            <a:endParaRPr lang="en-US" sz="1800" dirty="0"/>
          </a:p>
        </p:txBody>
      </p:sp>
      <p:sp>
        <p:nvSpPr>
          <p:cNvPr id="16" name="Shape 14"/>
          <p:cNvSpPr/>
          <p:nvPr/>
        </p:nvSpPr>
        <p:spPr>
          <a:xfrm>
            <a:off x="548640" y="4663440"/>
            <a:ext cx="5440680" cy="896112"/>
          </a:xfrm>
          <a:prstGeom prst="roundRect">
            <a:avLst>
              <a:gd name="adj" fmla="val 10204"/>
            </a:avLst>
          </a:prstGeom>
          <a:solidFill>
            <a:srgbClr val="D9EFFF"/>
          </a:solidFill>
          <a:ln w="12700">
            <a:solidFill>
              <a:srgbClr val="D9EFFF"/>
            </a:solidFill>
            <a:prstDash val="solid"/>
          </a:ln>
        </p:spPr>
      </p:sp>
      <p:sp>
        <p:nvSpPr>
          <p:cNvPr id="17" name="Shape 15"/>
          <p:cNvSpPr/>
          <p:nvPr/>
        </p:nvSpPr>
        <p:spPr>
          <a:xfrm>
            <a:off x="749808" y="4837176"/>
            <a:ext cx="548640" cy="548640"/>
          </a:xfrm>
          <a:prstGeom prst="ellipse">
            <a:avLst/>
          </a:prstGeom>
          <a:solidFill>
            <a:srgbClr val="D9AE58"/>
          </a:solidFill>
          <a:ln w="12700">
            <a:solidFill>
              <a:srgbClr val="D9AE58"/>
            </a:solidFill>
            <a:prstDash val="solid"/>
          </a:ln>
        </p:spPr>
      </p:sp>
      <p:sp>
        <p:nvSpPr>
          <p:cNvPr id="18" name="Text 16"/>
          <p:cNvSpPr txBox="1"/>
          <p:nvPr/>
        </p:nvSpPr>
        <p:spPr>
          <a:xfrm>
            <a:off x="749808" y="4837176"/>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4</a:t>
            </a:r>
            <a:endParaRPr lang="en-US" sz="1800" dirty="0"/>
          </a:p>
        </p:txBody>
      </p:sp>
      <p:sp>
        <p:nvSpPr>
          <p:cNvPr id="19" name="Text 17"/>
          <p:cNvSpPr txBox="1"/>
          <p:nvPr/>
        </p:nvSpPr>
        <p:spPr>
          <a:xfrm>
            <a:off x="1463040" y="4663440"/>
            <a:ext cx="4389120" cy="896112"/>
          </a:xfrm>
          <a:prstGeom prst="rect">
            <a:avLst/>
          </a:prstGeom>
          <a:noFill/>
          <a:ln/>
        </p:spPr>
        <p:txBody>
          <a:bodyPr wrap="square" lIns="0" tIns="0" rIns="0" bIns="0" rtlCol="0" anchor="ctr"/>
          <a:lstStyle/>
          <a:p>
            <a:pPr indent="0" marL="0">
              <a:buNone/>
            </a:pPr>
            <a:r>
              <a:rPr lang="en-US" sz="1800" b="1" dirty="0">
                <a:solidFill>
                  <a:srgbClr val="0B1A33"/>
                </a:solidFill>
                <a:latin typeface="Calibri" pitchFamily="34" charset="0"/>
                <a:ea typeface="Calibri" pitchFamily="34" charset="-122"/>
                <a:cs typeface="Calibri" pitchFamily="34" charset="-120"/>
              </a:rPr>
              <a:t>Open with who you serve, not your name or your calling.</a:t>
            </a:r>
            <a:endParaRPr lang="en-US" sz="1800" dirty="0"/>
          </a:p>
        </p:txBody>
      </p:sp>
      <p:sp>
        <p:nvSpPr>
          <p:cNvPr id="20" name="Shape 18"/>
          <p:cNvSpPr/>
          <p:nvPr/>
        </p:nvSpPr>
        <p:spPr>
          <a:xfrm>
            <a:off x="6172200" y="1508760"/>
            <a:ext cx="5440680" cy="896112"/>
          </a:xfrm>
          <a:prstGeom prst="roundRect">
            <a:avLst>
              <a:gd name="adj" fmla="val 10204"/>
            </a:avLst>
          </a:prstGeom>
          <a:solidFill>
            <a:srgbClr val="D9EFFF"/>
          </a:solidFill>
          <a:ln w="12700">
            <a:solidFill>
              <a:srgbClr val="D9EFFF"/>
            </a:solidFill>
            <a:prstDash val="solid"/>
          </a:ln>
        </p:spPr>
      </p:sp>
      <p:sp>
        <p:nvSpPr>
          <p:cNvPr id="21" name="Shape 19"/>
          <p:cNvSpPr/>
          <p:nvPr/>
        </p:nvSpPr>
        <p:spPr>
          <a:xfrm>
            <a:off x="6373368" y="1682496"/>
            <a:ext cx="548640" cy="548640"/>
          </a:xfrm>
          <a:prstGeom prst="ellipse">
            <a:avLst/>
          </a:prstGeom>
          <a:solidFill>
            <a:srgbClr val="D9AE58"/>
          </a:solidFill>
          <a:ln w="12700">
            <a:solidFill>
              <a:srgbClr val="D9AE58"/>
            </a:solidFill>
            <a:prstDash val="solid"/>
          </a:ln>
        </p:spPr>
      </p:sp>
      <p:sp>
        <p:nvSpPr>
          <p:cNvPr id="22" name="Text 20"/>
          <p:cNvSpPr txBox="1"/>
          <p:nvPr/>
        </p:nvSpPr>
        <p:spPr>
          <a:xfrm>
            <a:off x="6373368" y="1682496"/>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5</a:t>
            </a:r>
            <a:endParaRPr lang="en-US" sz="1800" dirty="0"/>
          </a:p>
        </p:txBody>
      </p:sp>
      <p:sp>
        <p:nvSpPr>
          <p:cNvPr id="23" name="Text 21"/>
          <p:cNvSpPr txBox="1"/>
          <p:nvPr/>
        </p:nvSpPr>
        <p:spPr>
          <a:xfrm>
            <a:off x="7086600" y="1508760"/>
            <a:ext cx="4389120" cy="896112"/>
          </a:xfrm>
          <a:prstGeom prst="rect">
            <a:avLst/>
          </a:prstGeom>
          <a:noFill/>
          <a:ln/>
        </p:spPr>
        <p:txBody>
          <a:bodyPr wrap="square" lIns="0" tIns="0" rIns="0" bIns="0" rtlCol="0" anchor="ctr"/>
          <a:lstStyle/>
          <a:p>
            <a:pPr indent="0" marL="0">
              <a:buNone/>
            </a:pPr>
            <a:r>
              <a:rPr lang="en-US" sz="1800" b="1" dirty="0">
                <a:solidFill>
                  <a:srgbClr val="0B1A33"/>
                </a:solidFill>
                <a:latin typeface="Calibri" pitchFamily="34" charset="0"/>
                <a:ea typeface="Calibri" pitchFamily="34" charset="-122"/>
                <a:cs typeface="Calibri" pitchFamily="34" charset="-120"/>
              </a:rPr>
              <a:t>Lead with her problem, not your résumé.</a:t>
            </a:r>
            <a:endParaRPr lang="en-US" sz="1800" dirty="0"/>
          </a:p>
        </p:txBody>
      </p:sp>
      <p:sp>
        <p:nvSpPr>
          <p:cNvPr id="24" name="Shape 22"/>
          <p:cNvSpPr/>
          <p:nvPr/>
        </p:nvSpPr>
        <p:spPr>
          <a:xfrm>
            <a:off x="6172200" y="2560320"/>
            <a:ext cx="5440680" cy="896112"/>
          </a:xfrm>
          <a:prstGeom prst="roundRect">
            <a:avLst>
              <a:gd name="adj" fmla="val 10204"/>
            </a:avLst>
          </a:prstGeom>
          <a:solidFill>
            <a:srgbClr val="D9EFFF"/>
          </a:solidFill>
          <a:ln w="12700">
            <a:solidFill>
              <a:srgbClr val="D9EFFF"/>
            </a:solidFill>
            <a:prstDash val="solid"/>
          </a:ln>
        </p:spPr>
      </p:sp>
      <p:sp>
        <p:nvSpPr>
          <p:cNvPr id="25" name="Shape 23"/>
          <p:cNvSpPr/>
          <p:nvPr/>
        </p:nvSpPr>
        <p:spPr>
          <a:xfrm>
            <a:off x="6373368" y="2734056"/>
            <a:ext cx="548640" cy="548640"/>
          </a:xfrm>
          <a:prstGeom prst="ellipse">
            <a:avLst/>
          </a:prstGeom>
          <a:solidFill>
            <a:srgbClr val="D9AE58"/>
          </a:solidFill>
          <a:ln w="12700">
            <a:solidFill>
              <a:srgbClr val="D9AE58"/>
            </a:solidFill>
            <a:prstDash val="solid"/>
          </a:ln>
        </p:spPr>
      </p:sp>
      <p:sp>
        <p:nvSpPr>
          <p:cNvPr id="26" name="Text 24"/>
          <p:cNvSpPr txBox="1"/>
          <p:nvPr/>
        </p:nvSpPr>
        <p:spPr>
          <a:xfrm>
            <a:off x="6373368" y="2734056"/>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6</a:t>
            </a:r>
            <a:endParaRPr lang="en-US" sz="1800" dirty="0"/>
          </a:p>
        </p:txBody>
      </p:sp>
      <p:sp>
        <p:nvSpPr>
          <p:cNvPr id="27" name="Text 25"/>
          <p:cNvSpPr txBox="1"/>
          <p:nvPr/>
        </p:nvSpPr>
        <p:spPr>
          <a:xfrm>
            <a:off x="7086600" y="2560320"/>
            <a:ext cx="4389120" cy="896112"/>
          </a:xfrm>
          <a:prstGeom prst="rect">
            <a:avLst/>
          </a:prstGeom>
          <a:noFill/>
          <a:ln/>
        </p:spPr>
        <p:txBody>
          <a:bodyPr wrap="square" lIns="0" tIns="0" rIns="0" bIns="0" rtlCol="0" anchor="ctr"/>
          <a:lstStyle/>
          <a:p>
            <a:pPr indent="0" marL="0">
              <a:buNone/>
            </a:pPr>
            <a:r>
              <a:rPr lang="en-US" sz="1800" b="1" dirty="0">
                <a:solidFill>
                  <a:srgbClr val="0B1A33"/>
                </a:solidFill>
                <a:latin typeface="Calibri" pitchFamily="34" charset="0"/>
                <a:ea typeface="Calibri" pitchFamily="34" charset="-122"/>
                <a:cs typeface="Calibri" pitchFamily="34" charset="-120"/>
              </a:rPr>
              <a:t>Ask for something she can say yes or no to.</a:t>
            </a:r>
            <a:endParaRPr lang="en-US" sz="1800" dirty="0"/>
          </a:p>
        </p:txBody>
      </p:sp>
      <p:sp>
        <p:nvSpPr>
          <p:cNvPr id="28" name="Shape 26"/>
          <p:cNvSpPr/>
          <p:nvPr/>
        </p:nvSpPr>
        <p:spPr>
          <a:xfrm>
            <a:off x="6172200" y="3611880"/>
            <a:ext cx="5440680" cy="896112"/>
          </a:xfrm>
          <a:prstGeom prst="roundRect">
            <a:avLst>
              <a:gd name="adj" fmla="val 10204"/>
            </a:avLst>
          </a:prstGeom>
          <a:solidFill>
            <a:srgbClr val="D9EFFF"/>
          </a:solidFill>
          <a:ln w="12700">
            <a:solidFill>
              <a:srgbClr val="D9EFFF"/>
            </a:solidFill>
            <a:prstDash val="solid"/>
          </a:ln>
        </p:spPr>
      </p:sp>
      <p:sp>
        <p:nvSpPr>
          <p:cNvPr id="29" name="Shape 27"/>
          <p:cNvSpPr/>
          <p:nvPr/>
        </p:nvSpPr>
        <p:spPr>
          <a:xfrm>
            <a:off x="6373368" y="3785616"/>
            <a:ext cx="548640" cy="548640"/>
          </a:xfrm>
          <a:prstGeom prst="ellipse">
            <a:avLst/>
          </a:prstGeom>
          <a:solidFill>
            <a:srgbClr val="D9AE58"/>
          </a:solidFill>
          <a:ln w="12700">
            <a:solidFill>
              <a:srgbClr val="D9AE58"/>
            </a:solidFill>
            <a:prstDash val="solid"/>
          </a:ln>
        </p:spPr>
      </p:sp>
      <p:sp>
        <p:nvSpPr>
          <p:cNvPr id="30" name="Text 28"/>
          <p:cNvSpPr txBox="1"/>
          <p:nvPr/>
        </p:nvSpPr>
        <p:spPr>
          <a:xfrm>
            <a:off x="6373368" y="3785616"/>
            <a:ext cx="548640" cy="548640"/>
          </a:xfrm>
          <a:prstGeom prst="rect">
            <a:avLst/>
          </a:prstGeom>
          <a:noFill/>
          <a:ln/>
        </p:spPr>
        <p:txBody>
          <a:bodyPr wrap="square" lIns="0" tIns="0" rIns="0" bIns="0" rtlCol="0" anchor="ctr"/>
          <a:lstStyle/>
          <a:p>
            <a:pPr algn="ctr" indent="0" marL="0">
              <a:buNone/>
            </a:pPr>
            <a:r>
              <a:rPr lang="en-US" sz="1800" b="1" dirty="0">
                <a:solidFill>
                  <a:srgbClr val="0B1A33"/>
                </a:solidFill>
                <a:latin typeface="Calibri" pitchFamily="34" charset="0"/>
                <a:ea typeface="Calibri" pitchFamily="34" charset="-122"/>
                <a:cs typeface="Calibri" pitchFamily="34" charset="-120"/>
              </a:rPr>
              <a:t>7</a:t>
            </a:r>
            <a:endParaRPr lang="en-US" sz="1800" dirty="0"/>
          </a:p>
        </p:txBody>
      </p:sp>
      <p:sp>
        <p:nvSpPr>
          <p:cNvPr id="31" name="Text 29"/>
          <p:cNvSpPr txBox="1"/>
          <p:nvPr/>
        </p:nvSpPr>
        <p:spPr>
          <a:xfrm>
            <a:off x="7086600" y="3611880"/>
            <a:ext cx="4389120" cy="896112"/>
          </a:xfrm>
          <a:prstGeom prst="rect">
            <a:avLst/>
          </a:prstGeom>
          <a:noFill/>
          <a:ln/>
        </p:spPr>
        <p:txBody>
          <a:bodyPr wrap="square" lIns="0" tIns="0" rIns="0" bIns="0" rtlCol="0" anchor="ctr"/>
          <a:lstStyle/>
          <a:p>
            <a:pPr indent="0" marL="0">
              <a:buNone/>
            </a:pPr>
            <a:r>
              <a:rPr lang="en-US" sz="1800" b="1" dirty="0">
                <a:solidFill>
                  <a:srgbClr val="0B1A33"/>
                </a:solidFill>
                <a:latin typeface="Calibri" pitchFamily="34" charset="0"/>
                <a:ea typeface="Calibri" pitchFamily="34" charset="-122"/>
                <a:cs typeface="Calibri" pitchFamily="34" charset="-120"/>
              </a:rPr>
              <a:t>Make line 5 about her, not you.</a:t>
            </a:r>
            <a:endParaRPr lang="en-US" sz="1800" dirty="0"/>
          </a:p>
        </p:txBody>
      </p:sp>
      <p:sp>
        <p:nvSpPr>
          <p:cNvPr id="32" name="Shape 30"/>
          <p:cNvSpPr/>
          <p:nvPr/>
        </p:nvSpPr>
        <p:spPr>
          <a:xfrm>
            <a:off x="6172200" y="4663440"/>
            <a:ext cx="5440680" cy="896112"/>
          </a:xfrm>
          <a:prstGeom prst="roundRect">
            <a:avLst>
              <a:gd name="adj" fmla="val 10204"/>
            </a:avLst>
          </a:prstGeom>
          <a:solidFill>
            <a:srgbClr val="1B2640"/>
          </a:solidFill>
          <a:ln w="12700">
            <a:solidFill>
              <a:srgbClr val="1B2640"/>
            </a:solidFill>
            <a:prstDash val="solid"/>
          </a:ln>
        </p:spPr>
      </p:sp>
      <p:sp>
        <p:nvSpPr>
          <p:cNvPr id="33" name="Text 31"/>
          <p:cNvSpPr txBox="1"/>
          <p:nvPr/>
        </p:nvSpPr>
        <p:spPr>
          <a:xfrm>
            <a:off x="6355080" y="4663440"/>
            <a:ext cx="5120640" cy="896112"/>
          </a:xfrm>
          <a:prstGeom prst="rect">
            <a:avLst/>
          </a:prstGeom>
          <a:noFill/>
          <a:ln/>
        </p:spPr>
        <p:txBody>
          <a:bodyPr wrap="square" lIns="0" tIns="0" rIns="0" bIns="0" rtlCol="0" anchor="ctr"/>
          <a:lstStyle/>
          <a:p>
            <a:pPr indent="0" marL="0">
              <a:buNone/>
            </a:pPr>
            <a:r>
              <a:rPr lang="en-US" sz="2000" i="1" dirty="0">
                <a:solidFill>
                  <a:srgbClr val="D9AE58"/>
                </a:solidFill>
                <a:latin typeface="Calibri" pitchFamily="34" charset="0"/>
                <a:ea typeface="Calibri" pitchFamily="34" charset="-122"/>
                <a:cs typeface="Calibri" pitchFamily="34" charset="-120"/>
              </a:rPr>
              <a:t>Screenshot this slide.</a:t>
            </a:r>
            <a:endParaRPr lang="en-US" sz="2000" dirty="0"/>
          </a:p>
        </p:txBody>
      </p:sp>
      <p:sp>
        <p:nvSpPr>
          <p:cNvPr id="34" name="Text 32"/>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1280160"/>
            <a:ext cx="11064240" cy="822960"/>
          </a:xfrm>
          <a:prstGeom prst="rect">
            <a:avLst/>
          </a:prstGeom>
          <a:noFill/>
          <a:ln/>
        </p:spPr>
        <p:txBody>
          <a:bodyPr wrap="square" lIns="0" tIns="0" rIns="0" bIns="0" rtlCol="0" anchor="t"/>
          <a:lstStyle/>
          <a:p>
            <a:pPr algn="ctr" indent="0" marL="0">
              <a:buNone/>
            </a:pPr>
            <a:r>
              <a:rPr lang="en-US" sz="6000" dirty="0">
                <a:solidFill>
                  <a:srgbClr val="D9AE58"/>
                </a:solidFill>
                <a:latin typeface="Calibri" pitchFamily="34" charset="0"/>
                <a:ea typeface="Calibri" pitchFamily="34" charset="-122"/>
                <a:cs typeface="Calibri" pitchFamily="34" charset="-120"/>
              </a:rPr>
              <a:t>“</a:t>
            </a:r>
            <a:endParaRPr lang="en-US" sz="6000" dirty="0"/>
          </a:p>
        </p:txBody>
      </p:sp>
      <p:sp>
        <p:nvSpPr>
          <p:cNvPr id="3" name="Text 1"/>
          <p:cNvSpPr txBox="1"/>
          <p:nvPr/>
        </p:nvSpPr>
        <p:spPr>
          <a:xfrm>
            <a:off x="1280160" y="2194560"/>
            <a:ext cx="9601200" cy="1920240"/>
          </a:xfrm>
          <a:prstGeom prst="rect">
            <a:avLst/>
          </a:prstGeom>
          <a:noFill/>
          <a:ln/>
        </p:spPr>
        <p:txBody>
          <a:bodyPr wrap="square" lIns="0" tIns="0" rIns="0" bIns="0" rtlCol="0" anchor="ctr"/>
          <a:lstStyle/>
          <a:p>
            <a:pPr algn="ctr" indent="0" marL="0">
              <a:buNone/>
            </a:pPr>
            <a:r>
              <a:rPr lang="en-US" sz="3200" dirty="0">
                <a:solidFill>
                  <a:srgbClr val="FFFFFF"/>
                </a:solidFill>
                <a:latin typeface="Calibri" pitchFamily="34" charset="0"/>
                <a:ea typeface="Calibri" pitchFamily="34" charset="-122"/>
                <a:cs typeface="Calibri" pitchFamily="34" charset="-120"/>
              </a:rPr>
              <a:t>Like apples of gold in settings of silver is a word spoken at the right time.</a:t>
            </a:r>
            <a:endParaRPr lang="en-US" sz="3200" dirty="0"/>
          </a:p>
        </p:txBody>
      </p:sp>
      <p:sp>
        <p:nvSpPr>
          <p:cNvPr id="4" name="Text 2"/>
          <p:cNvSpPr txBox="1"/>
          <p:nvPr/>
        </p:nvSpPr>
        <p:spPr>
          <a:xfrm>
            <a:off x="1280160" y="4343400"/>
            <a:ext cx="9601200" cy="365760"/>
          </a:xfrm>
          <a:prstGeom prst="rect">
            <a:avLst/>
          </a:prstGeom>
          <a:noFill/>
          <a:ln/>
        </p:spPr>
        <p:txBody>
          <a:bodyPr wrap="square" lIns="0" tIns="0" rIns="0" bIns="0" rtlCol="0" anchor="t"/>
          <a:lstStyle/>
          <a:p>
            <a:pPr algn="ctr" indent="0" marL="0">
              <a:buNone/>
            </a:pPr>
            <a:r>
              <a:rPr lang="en-US" sz="1300" b="1" spc="300" kern="0" dirty="0">
                <a:solidFill>
                  <a:srgbClr val="D9AE58"/>
                </a:solidFill>
                <a:latin typeface="Calibri" pitchFamily="34" charset="0"/>
                <a:ea typeface="Calibri" pitchFamily="34" charset="-122"/>
                <a:cs typeface="Calibri" pitchFamily="34" charset="-120"/>
              </a:rPr>
              <a:t>PROVERBS 25:11 (AMP)</a:t>
            </a:r>
            <a:endParaRPr lang="en-US" sz="1300" dirty="0"/>
          </a:p>
        </p:txBody>
      </p:sp>
      <p:sp>
        <p:nvSpPr>
          <p:cNvPr id="5" name="Text 3"/>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YOUR 7-DAY SEND PLAN · 0:55</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Send it three ways this week.</a:t>
            </a:r>
            <a:endParaRPr lang="en-US" sz="3200" dirty="0"/>
          </a:p>
        </p:txBody>
      </p:sp>
      <p:sp>
        <p:nvSpPr>
          <p:cNvPr id="4" name="Reveal 1.145"/>
          <p:cNvSpPr/>
          <p:nvPr/>
        </p:nvSpPr>
        <p:spPr>
          <a:xfrm>
            <a:off x="548640" y="1554480"/>
            <a:ext cx="3520440" cy="3566160"/>
          </a:xfrm>
          <a:prstGeom prst="roundRect">
            <a:avLst>
              <a:gd name="adj" fmla="val 2597"/>
            </a:avLst>
          </a:prstGeom>
          <a:solidFill>
            <a:srgbClr val="D9EFFF"/>
          </a:solidFill>
          <a:ln w="12700">
            <a:solidFill>
              <a:srgbClr val="D9EFFF"/>
            </a:solidFill>
            <a:prstDash val="solid"/>
          </a:ln>
        </p:spPr>
      </p:sp>
      <p:sp>
        <p:nvSpPr>
          <p:cNvPr id="5" name="Reveal 1.146"/>
          <p:cNvSpPr txBox="1"/>
          <p:nvPr/>
        </p:nvSpPr>
        <p:spPr>
          <a:xfrm>
            <a:off x="822960" y="1783080"/>
            <a:ext cx="3017520" cy="320040"/>
          </a:xfrm>
          <a:prstGeom prst="rect">
            <a:avLst/>
          </a:prstGeom>
          <a:noFill/>
          <a:ln/>
        </p:spPr>
        <p:txBody>
          <a:bodyPr wrap="square" lIns="0" tIns="0" rIns="0" bIns="0" rtlCol="0" anchor="t"/>
          <a:lstStyle/>
          <a:p>
            <a:pPr indent="0" marL="0">
              <a:buNone/>
            </a:pPr>
            <a:r>
              <a:rPr lang="en-US" sz="1300" b="1" spc="200" kern="0" dirty="0">
                <a:solidFill>
                  <a:srgbClr val="8A5A00"/>
                </a:solidFill>
                <a:latin typeface="Calibri" pitchFamily="34" charset="0"/>
                <a:ea typeface="Calibri" pitchFamily="34" charset="-122"/>
                <a:cs typeface="Calibri" pitchFamily="34" charset="-120"/>
              </a:rPr>
              <a:t>BY DAY 2</a:t>
            </a:r>
            <a:endParaRPr lang="en-US" sz="1300" dirty="0"/>
          </a:p>
        </p:txBody>
      </p:sp>
      <p:sp>
        <p:nvSpPr>
          <p:cNvPr id="6" name="Reveal 1.147"/>
          <p:cNvSpPr txBox="1"/>
          <p:nvPr/>
        </p:nvSpPr>
        <p:spPr>
          <a:xfrm>
            <a:off x="822960" y="2194560"/>
            <a:ext cx="3017520" cy="1188720"/>
          </a:xfrm>
          <a:prstGeom prst="rect">
            <a:avLst/>
          </a:prstGeom>
          <a:noFill/>
          <a:ln/>
        </p:spPr>
        <p:txBody>
          <a:bodyPr wrap="square" lIns="0" tIns="0" rIns="0" bIns="0" rtlCol="0" anchor="t"/>
          <a:lstStyle/>
          <a:p>
            <a:pPr indent="0" marL="0">
              <a:buNone/>
            </a:pPr>
            <a:r>
              <a:rPr lang="en-US" sz="2300" b="1" dirty="0">
                <a:solidFill>
                  <a:srgbClr val="0B1A33"/>
                </a:solidFill>
                <a:latin typeface="Calibri" pitchFamily="34" charset="0"/>
                <a:ea typeface="Calibri" pitchFamily="34" charset="-122"/>
                <a:cs typeface="Calibri" pitchFamily="34" charset="-120"/>
              </a:rPr>
              <a:t>Say it out loud to one sister.</a:t>
            </a:r>
            <a:endParaRPr lang="en-US" sz="2300" dirty="0"/>
          </a:p>
        </p:txBody>
      </p:sp>
      <p:sp>
        <p:nvSpPr>
          <p:cNvPr id="7" name="Reveal 1.148"/>
          <p:cNvSpPr txBox="1"/>
          <p:nvPr/>
        </p:nvSpPr>
        <p:spPr>
          <a:xfrm>
            <a:off x="822960" y="3429000"/>
            <a:ext cx="3017520" cy="1600200"/>
          </a:xfrm>
          <a:prstGeom prst="rect">
            <a:avLst/>
          </a:prstGeom>
          <a:noFill/>
          <a:ln/>
        </p:spPr>
        <p:txBody>
          <a:bodyPr wrap="square" lIns="0" tIns="0" rIns="0" bIns="0" rtlCol="0" anchor="t"/>
          <a:lstStyle/>
          <a:p>
            <a:pPr indent="0" marL="0">
              <a:buNone/>
            </a:pPr>
            <a:r>
              <a:rPr lang="en-US" sz="1600" dirty="0">
                <a:solidFill>
                  <a:srgbClr val="2E4A74"/>
                </a:solidFill>
                <a:latin typeface="Calibri" pitchFamily="34" charset="0"/>
                <a:ea typeface="Calibri" pitchFamily="34" charset="-122"/>
                <a:cs typeface="Calibri" pitchFamily="34" charset="-120"/>
              </a:rPr>
              <a:t>A call, a voice memo, or a Zoom. Ask her: "What was my ask?"</a:t>
            </a:r>
            <a:endParaRPr lang="en-US" sz="1600" dirty="0"/>
          </a:p>
        </p:txBody>
      </p:sp>
      <p:sp>
        <p:nvSpPr>
          <p:cNvPr id="8" name="Reveal 2.149"/>
          <p:cNvSpPr/>
          <p:nvPr/>
        </p:nvSpPr>
        <p:spPr>
          <a:xfrm>
            <a:off x="4297680" y="1554480"/>
            <a:ext cx="3520440" cy="3566160"/>
          </a:xfrm>
          <a:prstGeom prst="roundRect">
            <a:avLst>
              <a:gd name="adj" fmla="val 2597"/>
            </a:avLst>
          </a:prstGeom>
          <a:solidFill>
            <a:srgbClr val="D9EFFF"/>
          </a:solidFill>
          <a:ln w="12700">
            <a:solidFill>
              <a:srgbClr val="D9EFFF"/>
            </a:solidFill>
            <a:prstDash val="solid"/>
          </a:ln>
        </p:spPr>
      </p:sp>
      <p:sp>
        <p:nvSpPr>
          <p:cNvPr id="9" name="Reveal 2.150"/>
          <p:cNvSpPr txBox="1"/>
          <p:nvPr/>
        </p:nvSpPr>
        <p:spPr>
          <a:xfrm>
            <a:off x="4572000" y="1783080"/>
            <a:ext cx="3017520" cy="320040"/>
          </a:xfrm>
          <a:prstGeom prst="rect">
            <a:avLst/>
          </a:prstGeom>
          <a:noFill/>
          <a:ln/>
        </p:spPr>
        <p:txBody>
          <a:bodyPr wrap="square" lIns="0" tIns="0" rIns="0" bIns="0" rtlCol="0" anchor="t"/>
          <a:lstStyle/>
          <a:p>
            <a:pPr indent="0" marL="0">
              <a:buNone/>
            </a:pPr>
            <a:r>
              <a:rPr lang="en-US" sz="1300" b="1" spc="200" kern="0" dirty="0">
                <a:solidFill>
                  <a:srgbClr val="8A5A00"/>
                </a:solidFill>
                <a:latin typeface="Calibri" pitchFamily="34" charset="0"/>
                <a:ea typeface="Calibri" pitchFamily="34" charset="-122"/>
                <a:cs typeface="Calibri" pitchFamily="34" charset="-120"/>
              </a:rPr>
              <a:t>BY DAY 5</a:t>
            </a:r>
            <a:endParaRPr lang="en-US" sz="1300" dirty="0"/>
          </a:p>
        </p:txBody>
      </p:sp>
      <p:sp>
        <p:nvSpPr>
          <p:cNvPr id="10" name="Reveal 2.151"/>
          <p:cNvSpPr txBox="1"/>
          <p:nvPr/>
        </p:nvSpPr>
        <p:spPr>
          <a:xfrm>
            <a:off x="4572000" y="2194560"/>
            <a:ext cx="3017520" cy="1188720"/>
          </a:xfrm>
          <a:prstGeom prst="rect">
            <a:avLst/>
          </a:prstGeom>
          <a:noFill/>
          <a:ln/>
        </p:spPr>
        <p:txBody>
          <a:bodyPr wrap="square" lIns="0" tIns="0" rIns="0" bIns="0" rtlCol="0" anchor="t"/>
          <a:lstStyle/>
          <a:p>
            <a:pPr indent="0" marL="0">
              <a:buNone/>
            </a:pPr>
            <a:r>
              <a:rPr lang="en-US" sz="2300" b="1" dirty="0">
                <a:solidFill>
                  <a:srgbClr val="0B1A33"/>
                </a:solidFill>
                <a:latin typeface="Calibri" pitchFamily="34" charset="0"/>
                <a:ea typeface="Calibri" pitchFamily="34" charset="-122"/>
                <a:cs typeface="Calibri" pitchFamily="34" charset="-120"/>
              </a:rPr>
              <a:t>Send it in one email to a real stakeholder.</a:t>
            </a:r>
            <a:endParaRPr lang="en-US" sz="2300" dirty="0"/>
          </a:p>
        </p:txBody>
      </p:sp>
      <p:sp>
        <p:nvSpPr>
          <p:cNvPr id="11" name="Reveal 2.152"/>
          <p:cNvSpPr txBox="1"/>
          <p:nvPr/>
        </p:nvSpPr>
        <p:spPr>
          <a:xfrm>
            <a:off x="4572000" y="3429000"/>
            <a:ext cx="3017520" cy="1600200"/>
          </a:xfrm>
          <a:prstGeom prst="rect">
            <a:avLst/>
          </a:prstGeom>
          <a:noFill/>
          <a:ln/>
        </p:spPr>
        <p:txBody>
          <a:bodyPr wrap="square" lIns="0" tIns="0" rIns="0" bIns="0" rtlCol="0" anchor="t"/>
          <a:lstStyle/>
          <a:p>
            <a:pPr indent="0" marL="0">
              <a:buNone/>
            </a:pPr>
            <a:r>
              <a:rPr lang="en-US" sz="1600" dirty="0">
                <a:solidFill>
                  <a:srgbClr val="2E4A74"/>
                </a:solidFill>
                <a:latin typeface="Calibri" pitchFamily="34" charset="0"/>
                <a:ea typeface="Calibri" pitchFamily="34" charset="-122"/>
                <a:cs typeface="Calibri" pitchFamily="34" charset="-120"/>
              </a:rPr>
              <a:t>Five lines, 80 to 100 words. Subject line: your project plus your ask.</a:t>
            </a:r>
            <a:endParaRPr lang="en-US" sz="1600" dirty="0"/>
          </a:p>
        </p:txBody>
      </p:sp>
      <p:sp>
        <p:nvSpPr>
          <p:cNvPr id="12" name="Reveal 3.153"/>
          <p:cNvSpPr/>
          <p:nvPr/>
        </p:nvSpPr>
        <p:spPr>
          <a:xfrm>
            <a:off x="8046720" y="1554480"/>
            <a:ext cx="3520440" cy="3566160"/>
          </a:xfrm>
          <a:prstGeom prst="roundRect">
            <a:avLst>
              <a:gd name="adj" fmla="val 2597"/>
            </a:avLst>
          </a:prstGeom>
          <a:solidFill>
            <a:srgbClr val="D9EFFF"/>
          </a:solidFill>
          <a:ln w="12700">
            <a:solidFill>
              <a:srgbClr val="D9EFFF"/>
            </a:solidFill>
            <a:prstDash val="solid"/>
          </a:ln>
        </p:spPr>
      </p:sp>
      <p:sp>
        <p:nvSpPr>
          <p:cNvPr id="13" name="Reveal 3.154"/>
          <p:cNvSpPr txBox="1"/>
          <p:nvPr/>
        </p:nvSpPr>
        <p:spPr>
          <a:xfrm>
            <a:off x="8321040" y="1783080"/>
            <a:ext cx="3017520" cy="320040"/>
          </a:xfrm>
          <a:prstGeom prst="rect">
            <a:avLst/>
          </a:prstGeom>
          <a:noFill/>
          <a:ln/>
        </p:spPr>
        <p:txBody>
          <a:bodyPr wrap="square" lIns="0" tIns="0" rIns="0" bIns="0" rtlCol="0" anchor="t"/>
          <a:lstStyle/>
          <a:p>
            <a:pPr indent="0" marL="0">
              <a:buNone/>
            </a:pPr>
            <a:r>
              <a:rPr lang="en-US" sz="1300" b="1" spc="200" kern="0" dirty="0">
                <a:solidFill>
                  <a:srgbClr val="8A5A00"/>
                </a:solidFill>
                <a:latin typeface="Calibri" pitchFamily="34" charset="0"/>
                <a:ea typeface="Calibri" pitchFamily="34" charset="-122"/>
                <a:cs typeface="Calibri" pitchFamily="34" charset="-120"/>
              </a:rPr>
              <a:t>BY DAY 7</a:t>
            </a:r>
            <a:endParaRPr lang="en-US" sz="1300" dirty="0"/>
          </a:p>
        </p:txBody>
      </p:sp>
      <p:sp>
        <p:nvSpPr>
          <p:cNvPr id="14" name="Reveal 3.155"/>
          <p:cNvSpPr txBox="1"/>
          <p:nvPr/>
        </p:nvSpPr>
        <p:spPr>
          <a:xfrm>
            <a:off x="8321040" y="2194560"/>
            <a:ext cx="3017520" cy="1188720"/>
          </a:xfrm>
          <a:prstGeom prst="rect">
            <a:avLst/>
          </a:prstGeom>
          <a:noFill/>
          <a:ln/>
        </p:spPr>
        <p:txBody>
          <a:bodyPr wrap="square" lIns="0" tIns="0" rIns="0" bIns="0" rtlCol="0" anchor="t"/>
          <a:lstStyle/>
          <a:p>
            <a:pPr indent="0" marL="0">
              <a:buNone/>
            </a:pPr>
            <a:r>
              <a:rPr lang="en-US" sz="2300" b="1" dirty="0">
                <a:solidFill>
                  <a:srgbClr val="0B1A33"/>
                </a:solidFill>
                <a:latin typeface="Calibri" pitchFamily="34" charset="0"/>
                <a:ea typeface="Calibri" pitchFamily="34" charset="-122"/>
                <a:cs typeface="Calibri" pitchFamily="34" charset="-120"/>
              </a:rPr>
              <a:t>Put it where people will see it.</a:t>
            </a:r>
            <a:endParaRPr lang="en-US" sz="2300" dirty="0"/>
          </a:p>
        </p:txBody>
      </p:sp>
      <p:sp>
        <p:nvSpPr>
          <p:cNvPr id="15" name="Reveal 3.156"/>
          <p:cNvSpPr txBox="1"/>
          <p:nvPr/>
        </p:nvSpPr>
        <p:spPr>
          <a:xfrm>
            <a:off x="8321040" y="3429000"/>
            <a:ext cx="3017520" cy="1600200"/>
          </a:xfrm>
          <a:prstGeom prst="rect">
            <a:avLst/>
          </a:prstGeom>
          <a:noFill/>
          <a:ln/>
        </p:spPr>
        <p:txBody>
          <a:bodyPr wrap="square" lIns="0" tIns="0" rIns="0" bIns="0" rtlCol="0" anchor="t"/>
          <a:lstStyle/>
          <a:p>
            <a:pPr indent="0" marL="0">
              <a:buNone/>
            </a:pPr>
            <a:r>
              <a:rPr lang="en-US" sz="1600" dirty="0">
                <a:solidFill>
                  <a:srgbClr val="2E4A74"/>
                </a:solidFill>
                <a:latin typeface="Calibri" pitchFamily="34" charset="0"/>
                <a:ea typeface="Calibri" pitchFamily="34" charset="-122"/>
                <a:cs typeface="Calibri" pitchFamily="34" charset="-120"/>
              </a:rPr>
              <a:t>Add lines 1 and 2 to your Instagram bio or the first line of your email signature.</a:t>
            </a:r>
            <a:endParaRPr lang="en-US" sz="1600" dirty="0"/>
          </a:p>
        </p:txBody>
      </p:sp>
      <p:sp>
        <p:nvSpPr>
          <p:cNvPr id="16" name="Reveal 3.157"/>
          <p:cNvSpPr txBox="1"/>
          <p:nvPr/>
        </p:nvSpPr>
        <p:spPr>
          <a:xfrm>
            <a:off x="548640" y="5394960"/>
            <a:ext cx="10972800" cy="457200"/>
          </a:xfrm>
          <a:prstGeom prst="rect">
            <a:avLst/>
          </a:prstGeom>
          <a:noFill/>
          <a:ln/>
        </p:spPr>
        <p:txBody>
          <a:bodyPr wrap="square" lIns="0" tIns="0" rIns="0" bIns="0" rtlCol="0" anchor="t"/>
          <a:lstStyle/>
          <a:p>
            <a:pPr indent="0" marL="0">
              <a:buNone/>
            </a:pPr>
            <a:r>
              <a:rPr lang="en-US" sz="2000" i="1" dirty="0">
                <a:solidFill>
                  <a:srgbClr val="D9AE58"/>
                </a:solidFill>
                <a:latin typeface="Calibri" pitchFamily="34" charset="0"/>
                <a:ea typeface="Calibri" pitchFamily="34" charset="-122"/>
                <a:cs typeface="Calibri" pitchFamily="34" charset="-120"/>
              </a:rPr>
              <a:t>You came with a calling. Now you have the words.</a:t>
            </a:r>
            <a:endParaRPr lang="en-US" sz="2000" dirty="0"/>
          </a:p>
        </p:txBody>
      </p:sp>
      <p:sp>
        <p:nvSpPr>
          <p:cNvPr id="17" name="Text 15"/>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4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4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4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4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E1422"/>
        </a:solidFill>
      </p:bgPr>
    </p:bg>
    <p:spTree>
      <p:nvGrpSpPr>
        <p:cNvPr id="1" name=""/>
        <p:cNvGrpSpPr/>
        <p:nvPr/>
      </p:nvGrpSpPr>
      <p:grpSpPr>
        <a:xfrm>
          <a:off x="0" y="0"/>
          <a:ext cx="0" cy="0"/>
          <a:chOff x="0" y="0"/>
          <a:chExt cx="0" cy="0"/>
        </a:xfrm>
      </p:grpSpPr>
      <p:pic>
        <p:nvPicPr>
          <p:cNvPr id="2" name="Image 0" descr="icons/pray.png">    </p:cNvPr>
          <p:cNvPicPr>
            <a:picLocks noChangeAspect="1"/>
          </p:cNvPicPr>
          <p:nvPr/>
        </p:nvPicPr>
        <p:blipFill>
          <a:blip r:embed="rId1"/>
          <a:stretch>
            <a:fillRect/>
          </a:stretch>
        </p:blipFill>
        <p:spPr>
          <a:xfrm>
            <a:off x="5641848" y="457200"/>
            <a:ext cx="822960" cy="822960"/>
          </a:xfrm>
          <a:prstGeom prst="rect">
            <a:avLst/>
          </a:prstGeom>
        </p:spPr>
      </p:pic>
      <p:sp>
        <p:nvSpPr>
          <p:cNvPr id="3" name="Text 0"/>
          <p:cNvSpPr txBox="1"/>
          <p:nvPr/>
        </p:nvSpPr>
        <p:spPr>
          <a:xfrm>
            <a:off x="548640" y="1417320"/>
            <a:ext cx="11064240" cy="822960"/>
          </a:xfrm>
          <a:prstGeom prst="rect">
            <a:avLst/>
          </a:prstGeom>
          <a:noFill/>
          <a:ln/>
        </p:spPr>
        <p:txBody>
          <a:bodyPr wrap="square" lIns="0" tIns="0" rIns="0" bIns="0" rtlCol="0" anchor="t"/>
          <a:lstStyle/>
          <a:p>
            <a:pPr algn="ctr" indent="0" marL="0">
              <a:buNone/>
            </a:pPr>
            <a:r>
              <a:rPr lang="en-US" sz="4200" b="1" dirty="0">
                <a:solidFill>
                  <a:srgbClr val="FFFFFF"/>
                </a:solidFill>
                <a:latin typeface="Calibri" pitchFamily="34" charset="0"/>
                <a:ea typeface="Calibri" pitchFamily="34" charset="-122"/>
                <a:cs typeface="Calibri" pitchFamily="34" charset="-120"/>
              </a:rPr>
              <a:t>Go find your one this week.</a:t>
            </a:r>
            <a:endParaRPr lang="en-US" sz="4200" dirty="0"/>
          </a:p>
        </p:txBody>
      </p:sp>
      <p:sp>
        <p:nvSpPr>
          <p:cNvPr id="4" name="Shape 1"/>
          <p:cNvSpPr/>
          <p:nvPr/>
        </p:nvSpPr>
        <p:spPr>
          <a:xfrm>
            <a:off x="2926080" y="2423160"/>
            <a:ext cx="6309360" cy="731520"/>
          </a:xfrm>
          <a:prstGeom prst="roundRect">
            <a:avLst>
              <a:gd name="adj" fmla="val 12500"/>
            </a:avLst>
          </a:prstGeom>
          <a:solidFill>
            <a:srgbClr val="D9AE58"/>
          </a:solidFill>
          <a:ln w="12700">
            <a:solidFill>
              <a:srgbClr val="D9AE58"/>
            </a:solidFill>
            <a:prstDash val="solid"/>
          </a:ln>
        </p:spPr>
      </p:sp>
      <p:sp>
        <p:nvSpPr>
          <p:cNvPr id="5" name="Text 2"/>
          <p:cNvSpPr txBox="1"/>
          <p:nvPr/>
        </p:nvSpPr>
        <p:spPr>
          <a:xfrm>
            <a:off x="2926080" y="2423160"/>
            <a:ext cx="6309360" cy="731520"/>
          </a:xfrm>
          <a:prstGeom prst="rect">
            <a:avLst/>
          </a:prstGeom>
          <a:noFill/>
          <a:ln/>
        </p:spPr>
        <p:txBody>
          <a:bodyPr wrap="square" lIns="0" tIns="0" rIns="0" bIns="0" rtlCol="0" anchor="ctr"/>
          <a:lstStyle/>
          <a:p>
            <a:pPr algn="ctr" indent="0" marL="0">
              <a:buNone/>
            </a:pPr>
            <a:r>
              <a:rPr lang="en-US" sz="2400" b="1" dirty="0">
                <a:solidFill>
                  <a:srgbClr val="0B1A33"/>
                </a:solidFill>
                <a:latin typeface="Calibri" pitchFamily="34" charset="0"/>
                <a:ea typeface="Calibri" pitchFamily="34" charset="-122"/>
                <a:cs typeface="Calibri" pitchFamily="34" charset="-120"/>
              </a:rPr>
              <a:t>Type your line 1 in the chat.</a:t>
            </a:r>
            <a:endParaRPr lang="en-US" sz="2400" dirty="0"/>
          </a:p>
        </p:txBody>
      </p:sp>
      <p:sp>
        <p:nvSpPr>
          <p:cNvPr id="6" name="Text 3"/>
          <p:cNvSpPr txBox="1"/>
          <p:nvPr/>
        </p:nvSpPr>
        <p:spPr>
          <a:xfrm>
            <a:off x="1188720" y="3383280"/>
            <a:ext cx="9784080" cy="1554480"/>
          </a:xfrm>
          <a:prstGeom prst="rect">
            <a:avLst/>
          </a:prstGeom>
          <a:noFill/>
          <a:ln/>
        </p:spPr>
        <p:txBody>
          <a:bodyPr wrap="square" lIns="0" tIns="0" rIns="0" bIns="0" rtlCol="0" anchor="ctr"/>
          <a:lstStyle/>
          <a:p>
            <a:pPr algn="ctr" indent="0" marL="0">
              <a:buNone/>
            </a:pPr>
            <a:r>
              <a:rPr lang="en-US" sz="2000" i="1" dirty="0">
                <a:solidFill>
                  <a:srgbClr val="C9D0DE"/>
                </a:solidFill>
                <a:latin typeface="Calibri" pitchFamily="34" charset="0"/>
                <a:ea typeface="Calibri" pitchFamily="34" charset="-122"/>
                <a:cs typeface="Calibri" pitchFamily="34" charset="-120"/>
              </a:rPr>
              <a:t>Lord, we lift up every name and every line in this chat. We will not hide the work You gave us. Send each woman to her one. Give her a clean ask and a favored door, and let her carry Your message to many. Amen.</a:t>
            </a:r>
            <a:endParaRPr lang="en-US" sz="2000" dirty="0"/>
          </a:p>
        </p:txBody>
      </p:sp>
      <p:sp>
        <p:nvSpPr>
          <p:cNvPr id="7" name="Text 4"/>
          <p:cNvSpPr txBox="1"/>
          <p:nvPr/>
        </p:nvSpPr>
        <p:spPr>
          <a:xfrm>
            <a:off x="914400" y="5120640"/>
            <a:ext cx="10332720" cy="457200"/>
          </a:xfrm>
          <a:prstGeom prst="rect">
            <a:avLst/>
          </a:prstGeom>
          <a:noFill/>
          <a:ln/>
        </p:spPr>
        <p:txBody>
          <a:bodyPr wrap="square" lIns="0" tIns="0" rIns="0" bIns="0" rtlCol="0" anchor="ctr"/>
          <a:lstStyle/>
          <a:p>
            <a:pPr algn="ctr" indent="0" marL="0">
              <a:buNone/>
            </a:pPr>
            <a:r>
              <a:rPr lang="en-US" sz="1900" i="1" dirty="0">
                <a:solidFill>
                  <a:srgbClr val="FFFFFF"/>
                </a:solidFill>
                <a:latin typeface="Calibri" pitchFamily="34" charset="0"/>
                <a:ea typeface="Calibri" pitchFamily="34" charset="-122"/>
                <a:cs typeface="Calibri" pitchFamily="34" charset="-120"/>
              </a:rPr>
              <a:t>“Open your mouth wide, and I will fill it with good things.”</a:t>
            </a:r>
            <a:pPr algn="ctr" indent="0" marL="0">
              <a:buNone/>
            </a:pPr>
            <a:r>
              <a:rPr lang="en-US" sz="1200" b="1" dirty="0">
                <a:solidFill>
                  <a:srgbClr val="D9AE58"/>
                </a:solidFill>
                <a:latin typeface="Calibri" pitchFamily="34" charset="0"/>
                <a:ea typeface="Calibri" pitchFamily="34" charset="-122"/>
                <a:cs typeface="Calibri" pitchFamily="34" charset="-120"/>
              </a:rPr>
              <a:t>   PSALM 81:10 (NLT)</a:t>
            </a:r>
            <a:endParaRPr lang="en-US" sz="1900" dirty="0"/>
          </a:p>
        </p:txBody>
      </p:sp>
      <p:sp>
        <p:nvSpPr>
          <p:cNvPr id="8" name="Text 5"/>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ASK IT · 1:00–1:30 · THE LAST 30 MINUTES</a:t>
            </a:r>
            <a:endParaRPr lang="en-US" sz="1200" dirty="0"/>
          </a:p>
        </p:txBody>
      </p:sp>
      <p:sp>
        <p:nvSpPr>
          <p:cNvPr id="3" name="Text 1"/>
          <p:cNvSpPr txBox="1"/>
          <p:nvPr/>
        </p:nvSpPr>
        <p:spPr>
          <a:xfrm>
            <a:off x="548640" y="1280160"/>
            <a:ext cx="11064240" cy="914400"/>
          </a:xfrm>
          <a:prstGeom prst="rect">
            <a:avLst/>
          </a:prstGeom>
          <a:noFill/>
          <a:ln/>
        </p:spPr>
        <p:txBody>
          <a:bodyPr wrap="square" lIns="0" tIns="0" rIns="0" bIns="0" rtlCol="0" anchor="t"/>
          <a:lstStyle/>
          <a:p>
            <a:pPr algn="ctr" indent="0" marL="0">
              <a:buNone/>
            </a:pPr>
            <a:r>
              <a:rPr lang="en-US" sz="4800" dirty="0">
                <a:solidFill>
                  <a:srgbClr val="FFFFFF"/>
                </a:solidFill>
                <a:latin typeface="Calibri" pitchFamily="34" charset="0"/>
                <a:ea typeface="Calibri" pitchFamily="34" charset="-122"/>
                <a:cs typeface="Calibri" pitchFamily="34" charset="-120"/>
              </a:rPr>
              <a:t>Your questions.</a:t>
            </a:r>
            <a:endParaRPr lang="en-US" sz="4800" dirty="0"/>
          </a:p>
        </p:txBody>
      </p:sp>
      <p:sp>
        <p:nvSpPr>
          <p:cNvPr id="4" name="Text 2"/>
          <p:cNvSpPr txBox="1"/>
          <p:nvPr/>
        </p:nvSpPr>
        <p:spPr>
          <a:xfrm>
            <a:off x="548640" y="2240280"/>
            <a:ext cx="11064240" cy="457200"/>
          </a:xfrm>
          <a:prstGeom prst="rect">
            <a:avLst/>
          </a:prstGeom>
          <a:noFill/>
          <a:ln/>
        </p:spPr>
        <p:txBody>
          <a:bodyPr wrap="square" lIns="0" tIns="0" rIns="0" bIns="0" rtlCol="0" anchor="t"/>
          <a:lstStyle/>
          <a:p>
            <a:pPr algn="ctr" indent="0" marL="0">
              <a:buNone/>
            </a:pPr>
            <a:r>
              <a:rPr lang="en-US" sz="2000" dirty="0">
                <a:solidFill>
                  <a:srgbClr val="C9D0DE"/>
                </a:solidFill>
                <a:latin typeface="Calibri" pitchFamily="34" charset="0"/>
                <a:ea typeface="Calibri" pitchFamily="34" charset="-122"/>
                <a:cs typeface="Calibri" pitchFamily="34" charset="-120"/>
              </a:rPr>
              <a:t>Type yours in the chat. We'll read them aloud.</a:t>
            </a:r>
            <a:endParaRPr lang="en-US" sz="2000" dirty="0"/>
          </a:p>
        </p:txBody>
      </p:sp>
      <p:sp>
        <p:nvSpPr>
          <p:cNvPr id="5" name="Shape 3"/>
          <p:cNvSpPr/>
          <p:nvPr/>
        </p:nvSpPr>
        <p:spPr>
          <a:xfrm>
            <a:off x="548640" y="3108960"/>
            <a:ext cx="2651760" cy="1097280"/>
          </a:xfrm>
          <a:prstGeom prst="roundRect">
            <a:avLst>
              <a:gd name="adj" fmla="val 8333"/>
            </a:avLst>
          </a:prstGeom>
          <a:solidFill>
            <a:srgbClr val="1B2640"/>
          </a:solidFill>
          <a:ln w="12700">
            <a:solidFill>
              <a:srgbClr val="1B2640"/>
            </a:solidFill>
            <a:prstDash val="solid"/>
          </a:ln>
        </p:spPr>
      </p:sp>
      <p:sp>
        <p:nvSpPr>
          <p:cNvPr id="6" name="Text 4"/>
          <p:cNvSpPr txBox="1"/>
          <p:nvPr/>
        </p:nvSpPr>
        <p:spPr>
          <a:xfrm>
            <a:off x="685800" y="3108960"/>
            <a:ext cx="2377440" cy="1097280"/>
          </a:xfrm>
          <a:prstGeom prst="rect">
            <a:avLst/>
          </a:prstGeom>
          <a:noFill/>
          <a:ln/>
        </p:spPr>
        <p:txBody>
          <a:bodyPr wrap="square" lIns="0" tIns="0" rIns="0" bIns="0" rtlCol="0" anchor="ctr"/>
          <a:lstStyle/>
          <a:p>
            <a:pPr algn="ctr" indent="0" marL="0">
              <a:buNone/>
            </a:pPr>
            <a:r>
              <a:rPr lang="en-US" sz="1600" i="1" dirty="0">
                <a:solidFill>
                  <a:srgbClr val="C9D0DE"/>
                </a:solidFill>
                <a:latin typeface="Calibri" pitchFamily="34" charset="0"/>
                <a:ea typeface="Calibri" pitchFamily="34" charset="-122"/>
                <a:cs typeface="Calibri" pitchFamily="34" charset="-120"/>
              </a:rPr>
              <a:t>"I'm not salesy."</a:t>
            </a:r>
            <a:endParaRPr lang="en-US" sz="1600" dirty="0"/>
          </a:p>
        </p:txBody>
      </p:sp>
      <p:sp>
        <p:nvSpPr>
          <p:cNvPr id="7" name="Shape 5"/>
          <p:cNvSpPr/>
          <p:nvPr/>
        </p:nvSpPr>
        <p:spPr>
          <a:xfrm>
            <a:off x="3383280" y="3108960"/>
            <a:ext cx="2651760" cy="1097280"/>
          </a:xfrm>
          <a:prstGeom prst="roundRect">
            <a:avLst>
              <a:gd name="adj" fmla="val 8333"/>
            </a:avLst>
          </a:prstGeom>
          <a:solidFill>
            <a:srgbClr val="1B2640"/>
          </a:solidFill>
          <a:ln w="12700">
            <a:solidFill>
              <a:srgbClr val="1B2640"/>
            </a:solidFill>
            <a:prstDash val="solid"/>
          </a:ln>
        </p:spPr>
      </p:sp>
      <p:sp>
        <p:nvSpPr>
          <p:cNvPr id="8" name="Text 6"/>
          <p:cNvSpPr txBox="1"/>
          <p:nvPr/>
        </p:nvSpPr>
        <p:spPr>
          <a:xfrm>
            <a:off x="3520440" y="3108960"/>
            <a:ext cx="2377440" cy="1097280"/>
          </a:xfrm>
          <a:prstGeom prst="rect">
            <a:avLst/>
          </a:prstGeom>
          <a:noFill/>
          <a:ln/>
        </p:spPr>
        <p:txBody>
          <a:bodyPr wrap="square" lIns="0" tIns="0" rIns="0" bIns="0" rtlCol="0" anchor="ctr"/>
          <a:lstStyle/>
          <a:p>
            <a:pPr algn="ctr" indent="0" marL="0">
              <a:buNone/>
            </a:pPr>
            <a:r>
              <a:rPr lang="en-US" sz="1600" i="1" dirty="0">
                <a:solidFill>
                  <a:srgbClr val="C9D0DE"/>
                </a:solidFill>
                <a:latin typeface="Calibri" pitchFamily="34" charset="0"/>
                <a:ea typeface="Calibri" pitchFamily="34" charset="-122"/>
                <a:cs typeface="Calibri" pitchFamily="34" charset="-120"/>
              </a:rPr>
              <a:t>"They said not now."</a:t>
            </a:r>
            <a:endParaRPr lang="en-US" sz="1600" dirty="0"/>
          </a:p>
        </p:txBody>
      </p:sp>
      <p:sp>
        <p:nvSpPr>
          <p:cNvPr id="9" name="Shape 7"/>
          <p:cNvSpPr/>
          <p:nvPr/>
        </p:nvSpPr>
        <p:spPr>
          <a:xfrm>
            <a:off x="6217920" y="3108960"/>
            <a:ext cx="2651760" cy="1097280"/>
          </a:xfrm>
          <a:prstGeom prst="roundRect">
            <a:avLst>
              <a:gd name="adj" fmla="val 8333"/>
            </a:avLst>
          </a:prstGeom>
          <a:solidFill>
            <a:srgbClr val="1B2640"/>
          </a:solidFill>
          <a:ln w="12700">
            <a:solidFill>
              <a:srgbClr val="1B2640"/>
            </a:solidFill>
            <a:prstDash val="solid"/>
          </a:ln>
        </p:spPr>
      </p:sp>
      <p:sp>
        <p:nvSpPr>
          <p:cNvPr id="10" name="Text 8"/>
          <p:cNvSpPr txBox="1"/>
          <p:nvPr/>
        </p:nvSpPr>
        <p:spPr>
          <a:xfrm>
            <a:off x="6355080" y="3108960"/>
            <a:ext cx="2377440" cy="1097280"/>
          </a:xfrm>
          <a:prstGeom prst="rect">
            <a:avLst/>
          </a:prstGeom>
          <a:noFill/>
          <a:ln/>
        </p:spPr>
        <p:txBody>
          <a:bodyPr wrap="square" lIns="0" tIns="0" rIns="0" bIns="0" rtlCol="0" anchor="ctr"/>
          <a:lstStyle/>
          <a:p>
            <a:pPr algn="ctr" indent="0" marL="0">
              <a:buNone/>
            </a:pPr>
            <a:r>
              <a:rPr lang="en-US" sz="1600" i="1" dirty="0">
                <a:solidFill>
                  <a:srgbClr val="C9D0DE"/>
                </a:solidFill>
                <a:latin typeface="Calibri" pitchFamily="34" charset="0"/>
                <a:ea typeface="Calibri" pitchFamily="34" charset="-122"/>
                <a:cs typeface="Calibri" pitchFamily="34" charset="-120"/>
              </a:rPr>
              <a:t>"I'm new next to seasoned hosts."</a:t>
            </a:r>
            <a:endParaRPr lang="en-US" sz="1600" dirty="0"/>
          </a:p>
        </p:txBody>
      </p:sp>
      <p:sp>
        <p:nvSpPr>
          <p:cNvPr id="11" name="Shape 9"/>
          <p:cNvSpPr/>
          <p:nvPr/>
        </p:nvSpPr>
        <p:spPr>
          <a:xfrm>
            <a:off x="9052560" y="3108960"/>
            <a:ext cx="2651760" cy="1097280"/>
          </a:xfrm>
          <a:prstGeom prst="roundRect">
            <a:avLst>
              <a:gd name="adj" fmla="val 8333"/>
            </a:avLst>
          </a:prstGeom>
          <a:solidFill>
            <a:srgbClr val="1B2640"/>
          </a:solidFill>
          <a:ln w="12700">
            <a:solidFill>
              <a:srgbClr val="1B2640"/>
            </a:solidFill>
            <a:prstDash val="solid"/>
          </a:ln>
        </p:spPr>
      </p:sp>
      <p:sp>
        <p:nvSpPr>
          <p:cNvPr id="12" name="Text 10"/>
          <p:cNvSpPr txBox="1"/>
          <p:nvPr/>
        </p:nvSpPr>
        <p:spPr>
          <a:xfrm>
            <a:off x="9189720" y="3108960"/>
            <a:ext cx="2377440" cy="1097280"/>
          </a:xfrm>
          <a:prstGeom prst="rect">
            <a:avLst/>
          </a:prstGeom>
          <a:noFill/>
          <a:ln/>
        </p:spPr>
        <p:txBody>
          <a:bodyPr wrap="square" lIns="0" tIns="0" rIns="0" bIns="0" rtlCol="0" anchor="ctr"/>
          <a:lstStyle/>
          <a:p>
            <a:pPr algn="ctr" indent="0" marL="0">
              <a:buNone/>
            </a:pPr>
            <a:r>
              <a:rPr lang="en-US" sz="1600" i="1" dirty="0">
                <a:solidFill>
                  <a:srgbClr val="C9D0DE"/>
                </a:solidFill>
                <a:latin typeface="Calibri" pitchFamily="34" charset="0"/>
                <a:ea typeface="Calibri" pitchFamily="34" charset="-122"/>
                <a:cs typeface="Calibri" pitchFamily="34" charset="-120"/>
              </a:rPr>
              <a:t>"I don't want to seem like I'm chasing platforms."</a:t>
            </a:r>
            <a:endParaRPr lang="en-US" sz="1600" dirty="0"/>
          </a:p>
        </p:txBody>
      </p:sp>
      <p:sp>
        <p:nvSpPr>
          <p:cNvPr id="13" name="Text 11"/>
          <p:cNvSpPr txBox="1"/>
          <p:nvPr/>
        </p:nvSpPr>
        <p:spPr>
          <a:xfrm>
            <a:off x="548640" y="6446520"/>
            <a:ext cx="10972800" cy="228600"/>
          </a:xfrm>
          <a:prstGeom prst="rect">
            <a:avLst/>
          </a:prstGeom>
          <a:noFill/>
          <a:ln/>
        </p:spPr>
        <p:txBody>
          <a:bodyPr wrap="square" lIns="0" tIns="0" rIns="0" bIns="0" rtlCol="0" anchor="t"/>
          <a:lstStyle/>
          <a:p>
            <a:pPr indent="0" marL="0">
              <a:buNone/>
            </a:pPr>
            <a:r>
              <a:rPr lang="en-US" sz="900" dirty="0">
                <a:solidFill>
                  <a:srgbClr val="9AA3B8"/>
                </a:solidFill>
                <a:latin typeface="Calibri" pitchFamily="34" charset="0"/>
                <a:ea typeface="Calibri" pitchFamily="34" charset="-122"/>
                <a:cs typeface="Calibri" pitchFamily="34" charset="-120"/>
              </a:rPr>
              <a:t>Say It in 30 Seconds  ·  sayyourpitchin30.netlify.app  ·  DOORS™ pitch method © 2026 Karon Smedley</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E1422"/>
        </a:solidFill>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t"/>
          <a:lstStyle/>
          <a:p>
            <a:pPr indent="0" marL="0">
              <a:buNone/>
            </a:pPr>
            <a:r>
              <a:rPr lang="en-US" sz="1200" b="1" spc="300" kern="0" dirty="0">
                <a:solidFill>
                  <a:srgbClr val="D9AE58"/>
                </a:solidFill>
                <a:latin typeface="Calibri" pitchFamily="34" charset="0"/>
                <a:ea typeface="Calibri" pitchFamily="34" charset="-122"/>
                <a:cs typeface="Calibri" pitchFamily="34" charset="-120"/>
              </a:rPr>
              <a:t>THANK YOU</a:t>
            </a:r>
            <a:endParaRPr lang="en-US" sz="1200" dirty="0"/>
          </a:p>
        </p:txBody>
      </p:sp>
      <p:sp>
        <p:nvSpPr>
          <p:cNvPr id="3" name="Text 1"/>
          <p:cNvSpPr txBox="1"/>
          <p:nvPr/>
        </p:nvSpPr>
        <p:spPr>
          <a:xfrm>
            <a:off x="548640" y="822960"/>
            <a:ext cx="11064240" cy="822960"/>
          </a:xfrm>
          <a:prstGeom prst="rect">
            <a:avLst/>
          </a:prstGeom>
          <a:noFill/>
          <a:ln/>
        </p:spPr>
        <p:txBody>
          <a:bodyPr wrap="square" lIns="0" tIns="0" rIns="0" bIns="0" rtlCol="0" anchor="t"/>
          <a:lstStyle/>
          <a:p>
            <a:pPr algn="ctr" indent="0" marL="0">
              <a:buNone/>
            </a:pPr>
            <a:r>
              <a:rPr lang="en-US" sz="4000" b="1" dirty="0">
                <a:solidFill>
                  <a:srgbClr val="FFFFFF"/>
                </a:solidFill>
                <a:latin typeface="Calibri" pitchFamily="34" charset="0"/>
                <a:ea typeface="Calibri" pitchFamily="34" charset="-122"/>
                <a:cs typeface="Calibri" pitchFamily="34" charset="-120"/>
              </a:rPr>
              <a:t>Go find your one this week.</a:t>
            </a:r>
            <a:endParaRPr lang="en-US" sz="4000" dirty="0"/>
          </a:p>
        </p:txBody>
      </p:sp>
      <p:sp>
        <p:nvSpPr>
          <p:cNvPr id="4" name="Text 2"/>
          <p:cNvSpPr txBox="1"/>
          <p:nvPr/>
        </p:nvSpPr>
        <p:spPr>
          <a:xfrm>
            <a:off x="1463040" y="1783080"/>
            <a:ext cx="9235440" cy="914400"/>
          </a:xfrm>
          <a:prstGeom prst="rect">
            <a:avLst/>
          </a:prstGeom>
          <a:noFill/>
          <a:ln/>
        </p:spPr>
        <p:txBody>
          <a:bodyPr wrap="square" lIns="0" tIns="0" rIns="0" bIns="0" rtlCol="0" anchor="t"/>
          <a:lstStyle/>
          <a:p>
            <a:pPr algn="ctr" indent="0" marL="0">
              <a:buNone/>
            </a:pPr>
            <a:r>
              <a:rPr lang="en-US" sz="2000" i="1" dirty="0">
                <a:solidFill>
                  <a:srgbClr val="D9AE58"/>
                </a:solidFill>
                <a:latin typeface="Calibri" pitchFamily="34" charset="0"/>
                <a:ea typeface="Calibri" pitchFamily="34" charset="-122"/>
                <a:cs typeface="Calibri" pitchFamily="34" charset="-120"/>
              </a:rPr>
              <a:t>Lord, we will not hide the work You gave us. Give these women a clean ask and a favored door. Amen.</a:t>
            </a:r>
            <a:endParaRPr lang="en-US" sz="2000" dirty="0"/>
          </a:p>
        </p:txBody>
      </p:sp>
      <p:sp>
        <p:nvSpPr>
          <p:cNvPr id="5" name="Shape 3"/>
          <p:cNvSpPr/>
          <p:nvPr/>
        </p:nvSpPr>
        <p:spPr>
          <a:xfrm>
            <a:off x="548640" y="2971800"/>
            <a:ext cx="11064240" cy="2697480"/>
          </a:xfrm>
          <a:prstGeom prst="roundRect">
            <a:avLst>
              <a:gd name="adj" fmla="val 3390"/>
            </a:avLst>
          </a:prstGeom>
          <a:solidFill>
            <a:srgbClr val="FFFFFF"/>
          </a:solidFill>
          <a:ln w="12700">
            <a:solidFill>
              <a:srgbClr val="FFFFFF"/>
            </a:solidFill>
            <a:prstDash val="solid"/>
          </a:ln>
        </p:spPr>
      </p:sp>
      <p:pic>
        <p:nvPicPr>
          <p:cNvPr id="6" name="Image 0" descr="bta_logo.png">    </p:cNvPr>
          <p:cNvPicPr>
            <a:picLocks noChangeAspect="1"/>
          </p:cNvPicPr>
          <p:nvPr/>
        </p:nvPicPr>
        <p:blipFill>
          <a:blip r:embed="rId1"/>
          <a:stretch>
            <a:fillRect/>
          </a:stretch>
        </p:blipFill>
        <p:spPr>
          <a:xfrm>
            <a:off x="868680" y="3200400"/>
            <a:ext cx="2011680" cy="1463040"/>
          </a:xfrm>
          <a:prstGeom prst="rect">
            <a:avLst/>
          </a:prstGeom>
        </p:spPr>
      </p:pic>
      <p:pic>
        <p:nvPicPr>
          <p:cNvPr id="7" name="Image 1" descr="ibtv_logo.png">    </p:cNvPr>
          <p:cNvPicPr>
            <a:picLocks noChangeAspect="1"/>
          </p:cNvPicPr>
          <p:nvPr/>
        </p:nvPicPr>
        <p:blipFill>
          <a:blip r:embed="rId2"/>
          <a:stretch>
            <a:fillRect/>
          </a:stretch>
        </p:blipFill>
        <p:spPr>
          <a:xfrm>
            <a:off x="3108960" y="3200400"/>
            <a:ext cx="1691640" cy="1463040"/>
          </a:xfrm>
          <a:prstGeom prst="rect">
            <a:avLst/>
          </a:prstGeom>
        </p:spPr>
      </p:pic>
      <p:sp>
        <p:nvSpPr>
          <p:cNvPr id="8" name="Text 4"/>
          <p:cNvSpPr txBox="1"/>
          <p:nvPr/>
        </p:nvSpPr>
        <p:spPr>
          <a:xfrm>
            <a:off x="5074920" y="3154680"/>
            <a:ext cx="3931920" cy="411480"/>
          </a:xfrm>
          <a:prstGeom prst="rect">
            <a:avLst/>
          </a:prstGeom>
          <a:noFill/>
          <a:ln/>
        </p:spPr>
        <p:txBody>
          <a:bodyPr wrap="square" lIns="0" tIns="0" rIns="0" bIns="0" rtlCol="0" anchor="t"/>
          <a:lstStyle/>
          <a:p>
            <a:pPr indent="0" marL="0">
              <a:buNone/>
            </a:pPr>
            <a:r>
              <a:rPr lang="en-US" sz="2200" b="1" dirty="0">
                <a:solidFill>
                  <a:srgbClr val="0B1A33"/>
                </a:solidFill>
                <a:latin typeface="Calibri" pitchFamily="34" charset="0"/>
                <a:ea typeface="Calibri" pitchFamily="34" charset="-122"/>
                <a:cs typeface="Calibri" pitchFamily="34" charset="-120"/>
              </a:rPr>
              <a:t>Keep growing</a:t>
            </a:r>
            <a:endParaRPr lang="en-US" sz="2200" dirty="0"/>
          </a:p>
        </p:txBody>
      </p:sp>
      <p:sp>
        <p:nvSpPr>
          <p:cNvPr id="9" name="Text 5"/>
          <p:cNvSpPr txBox="1"/>
          <p:nvPr/>
        </p:nvSpPr>
        <p:spPr>
          <a:xfrm>
            <a:off x="5074920" y="3566160"/>
            <a:ext cx="4069080" cy="2057400"/>
          </a:xfrm>
          <a:prstGeom prst="rect">
            <a:avLst/>
          </a:prstGeom>
          <a:noFill/>
          <a:ln/>
        </p:spPr>
        <p:txBody>
          <a:bodyPr wrap="square" lIns="0" tIns="0" rIns="0" bIns="0" rtlCol="0" anchor="t"/>
          <a:lstStyle/>
          <a:p>
            <a:pPr indent="0" marL="0">
              <a:spcAft>
                <a:spcPts val="200"/>
              </a:spcAft>
              <a:buNone/>
            </a:pPr>
            <a:r>
              <a:rPr lang="en-US" sz="1450" b="1" dirty="0">
                <a:solidFill>
                  <a:srgbClr val="0B1A33"/>
                </a:solidFill>
                <a:latin typeface="Calibri" pitchFamily="34" charset="0"/>
                <a:ea typeface="Calibri" pitchFamily="34" charset="-122"/>
                <a:cs typeface="Calibri" pitchFamily="34" charset="-120"/>
              </a:rPr>
              <a:t>Guide: </a:t>
            </a:r>
            <a:pPr indent="0" marL="0">
              <a:spcAft>
                <a:spcPts val="200"/>
              </a:spcAft>
              <a:buNone/>
            </a:pPr>
            <a:r>
              <a:rPr lang="en-US" sz="1450" dirty="0">
                <a:solidFill>
                  <a:srgbClr val="0B1A33"/>
                </a:solidFill>
                <a:latin typeface="Calibri" pitchFamily="34" charset="0"/>
                <a:ea typeface="Calibri" pitchFamily="34" charset="-122"/>
                <a:cs typeface="Calibri" pitchFamily="34" charset="-120"/>
              </a:rPr>
              <a:t>sayyourpitchin30.netlify.app</a:t>
            </a:r>
            <a:endParaRPr lang="en-US" sz="1450" dirty="0"/>
          </a:p>
          <a:p>
            <a:pPr indent="0" marL="0">
              <a:spcAft>
                <a:spcPts val="200"/>
              </a:spcAft>
              <a:buNone/>
            </a:pPr>
            <a:r>
              <a:rPr lang="en-US" sz="1450" b="1" dirty="0">
                <a:solidFill>
                  <a:srgbClr val="0B1A33"/>
                </a:solidFill>
                <a:latin typeface="Calibri" pitchFamily="34" charset="0"/>
                <a:ea typeface="Calibri" pitchFamily="34" charset="-122"/>
                <a:cs typeface="Calibri" pitchFamily="34" charset="-120"/>
              </a:rPr>
              <a:t>Podcast: </a:t>
            </a:r>
            <a:pPr indent="0" marL="0">
              <a:spcAft>
                <a:spcPts val="200"/>
              </a:spcAft>
              <a:buNone/>
            </a:pPr>
            <a:r>
              <a:rPr lang="en-US" sz="1450" dirty="0">
                <a:solidFill>
                  <a:srgbClr val="0B1A33"/>
                </a:solidFill>
                <a:latin typeface="Calibri" pitchFamily="34" charset="0"/>
                <a:ea typeface="Calibri" pitchFamily="34" charset="-122"/>
                <a:cs typeface="Calibri" pitchFamily="34" charset="-120"/>
              </a:rPr>
              <a:t>boardroomtoaltar.podbean.com</a:t>
            </a:r>
            <a:endParaRPr lang="en-US" sz="1450" dirty="0"/>
          </a:p>
          <a:p>
            <a:pPr indent="0" marL="0">
              <a:spcAft>
                <a:spcPts val="200"/>
              </a:spcAft>
              <a:buNone/>
            </a:pPr>
            <a:r>
              <a:rPr lang="en-US" sz="1450" b="1" dirty="0">
                <a:solidFill>
                  <a:srgbClr val="0B1A33"/>
                </a:solidFill>
                <a:latin typeface="Calibri" pitchFamily="34" charset="0"/>
                <a:ea typeface="Calibri" pitchFamily="34" charset="-122"/>
                <a:cs typeface="Calibri" pitchFamily="34" charset="-120"/>
              </a:rPr>
              <a:t>Apple Podcasts: </a:t>
            </a:r>
            <a:pPr indent="0" marL="0">
              <a:spcAft>
                <a:spcPts val="200"/>
              </a:spcAft>
              <a:buNone/>
            </a:pPr>
            <a:r>
              <a:rPr lang="en-US" sz="1450" dirty="0">
                <a:solidFill>
                  <a:srgbClr val="0B1A33"/>
                </a:solidFill>
                <a:latin typeface="Calibri" pitchFamily="34" charset="0"/>
                <a:ea typeface="Calibri" pitchFamily="34" charset="-122"/>
                <a:cs typeface="Calibri" pitchFamily="34" charset="-120"/>
              </a:rPr>
              <a:t>Boardroom to Altar</a:t>
            </a:r>
            <a:endParaRPr lang="en-US" sz="1450" dirty="0"/>
          </a:p>
          <a:p>
            <a:pPr indent="0" marL="0">
              <a:spcAft>
                <a:spcPts val="200"/>
              </a:spcAft>
              <a:buNone/>
            </a:pPr>
            <a:r>
              <a:rPr lang="en-US" sz="1450" b="1" dirty="0">
                <a:solidFill>
                  <a:srgbClr val="0B1A33"/>
                </a:solidFill>
                <a:latin typeface="Calibri" pitchFamily="34" charset="0"/>
                <a:ea typeface="Calibri" pitchFamily="34" charset="-122"/>
                <a:cs typeface="Calibri" pitchFamily="34" charset="-120"/>
              </a:rPr>
              <a:t>IBTV Faith Network: </a:t>
            </a:r>
            <a:pPr indent="0" marL="0">
              <a:spcAft>
                <a:spcPts val="200"/>
              </a:spcAft>
              <a:buNone/>
            </a:pPr>
            <a:r>
              <a:rPr lang="en-US" sz="1450" dirty="0">
                <a:solidFill>
                  <a:srgbClr val="0B1A33"/>
                </a:solidFill>
                <a:latin typeface="Calibri" pitchFamily="34" charset="0"/>
                <a:ea typeface="Calibri" pitchFamily="34" charset="-122"/>
                <a:cs typeface="Calibri" pitchFamily="34" charset="-120"/>
              </a:rPr>
              <a:t>ibtv.org · YouTube @ibtvfaithnetwork</a:t>
            </a:r>
            <a:endParaRPr lang="en-US" sz="1450" dirty="0"/>
          </a:p>
          <a:p>
            <a:pPr indent="0" marL="0">
              <a:spcAft>
                <a:spcPts val="200"/>
              </a:spcAft>
              <a:buNone/>
            </a:pPr>
            <a:r>
              <a:rPr lang="en-US" sz="1450" b="1" dirty="0">
                <a:solidFill>
                  <a:srgbClr val="0B1A33"/>
                </a:solidFill>
                <a:latin typeface="Calibri" pitchFamily="34" charset="0"/>
                <a:ea typeface="Calibri" pitchFamily="34" charset="-122"/>
                <a:cs typeface="Calibri" pitchFamily="34" charset="-120"/>
              </a:rPr>
              <a:t>Toolkit: </a:t>
            </a:r>
            <a:pPr indent="0" marL="0">
              <a:spcAft>
                <a:spcPts val="200"/>
              </a:spcAft>
              <a:buNone/>
            </a:pPr>
            <a:r>
              <a:rPr lang="en-US" sz="1450" dirty="0">
                <a:solidFill>
                  <a:srgbClr val="0B1A33"/>
                </a:solidFill>
                <a:latin typeface="Calibri" pitchFamily="34" charset="0"/>
                <a:ea typeface="Calibri" pitchFamily="34" charset="-122"/>
                <a:cs typeface="Calibri" pitchFamily="34" charset="-120"/>
              </a:rPr>
              <a:t>BoardroomtoAltar.com</a:t>
            </a:r>
            <a:endParaRPr lang="en-US" sz="1450" dirty="0"/>
          </a:p>
        </p:txBody>
      </p:sp>
      <p:sp>
        <p:nvSpPr>
          <p:cNvPr id="10" name="Text 6"/>
          <p:cNvSpPr txBox="1"/>
          <p:nvPr/>
        </p:nvSpPr>
        <p:spPr>
          <a:xfrm>
            <a:off x="9144000" y="3291840"/>
            <a:ext cx="2286000" cy="274320"/>
          </a:xfrm>
          <a:prstGeom prst="rect">
            <a:avLst/>
          </a:prstGeom>
          <a:noFill/>
          <a:ln/>
        </p:spPr>
        <p:txBody>
          <a:bodyPr wrap="square" lIns="0" tIns="0" rIns="0" bIns="0" rtlCol="0" anchor="t"/>
          <a:lstStyle/>
          <a:p>
            <a:pPr algn="ctr" indent="0" marL="0">
              <a:buNone/>
            </a:pPr>
            <a:r>
              <a:rPr lang="en-US" sz="900" b="1" spc="200" kern="0" dirty="0">
                <a:solidFill>
                  <a:srgbClr val="5E6780"/>
                </a:solidFill>
                <a:latin typeface="Calibri" pitchFamily="34" charset="0"/>
                <a:ea typeface="Calibri" pitchFamily="34" charset="-122"/>
                <a:cs typeface="Calibri" pitchFamily="34" charset="-120"/>
              </a:rPr>
              <a:t>SHARED WITH</a:t>
            </a:r>
            <a:endParaRPr lang="en-US" sz="900" dirty="0"/>
          </a:p>
        </p:txBody>
      </p:sp>
      <p:pic>
        <p:nvPicPr>
          <p:cNvPr id="11" name="Image 2" descr="cwima_logo.png">    </p:cNvPr>
          <p:cNvPicPr>
            <a:picLocks noChangeAspect="1"/>
          </p:cNvPicPr>
          <p:nvPr/>
        </p:nvPicPr>
        <p:blipFill>
          <a:blip r:embed="rId3"/>
          <a:stretch>
            <a:fillRect/>
          </a:stretch>
        </p:blipFill>
        <p:spPr>
          <a:xfrm>
            <a:off x="9189720" y="3657600"/>
            <a:ext cx="2194560" cy="694944"/>
          </a:xfrm>
          <a:prstGeom prst="rect">
            <a:avLst/>
          </a:prstGeom>
        </p:spPr>
      </p:pic>
      <p:sp>
        <p:nvSpPr>
          <p:cNvPr id="12" name="Text 7"/>
          <p:cNvSpPr txBox="1"/>
          <p:nvPr/>
        </p:nvSpPr>
        <p:spPr>
          <a:xfrm>
            <a:off x="822960" y="5760720"/>
            <a:ext cx="10515600" cy="548640"/>
          </a:xfrm>
          <a:prstGeom prst="rect">
            <a:avLst/>
          </a:prstGeom>
          <a:noFill/>
          <a:ln/>
        </p:spPr>
        <p:txBody>
          <a:bodyPr wrap="square" lIns="0" tIns="0" rIns="0" bIns="0" rtlCol="0" anchor="ctr"/>
          <a:lstStyle/>
          <a:p>
            <a:pPr algn="ctr" indent="0" marL="0">
              <a:buNone/>
            </a:pPr>
            <a:r>
              <a:rPr lang="en-US" sz="1100" dirty="0">
                <a:solidFill>
                  <a:srgbClr val="9AA3B8"/>
                </a:solidFill>
                <a:latin typeface="Calibri" pitchFamily="34" charset="0"/>
                <a:ea typeface="Calibri" pitchFamily="34" charset="-122"/>
                <a:cs typeface="Calibri" pitchFamily="34" charset="-120"/>
              </a:rPr>
              <a:t>The DOORS™ pitch method and the Boardroom to Altar Pitch Toolkit were created by Karon Smedley, founder of i360 Consulting and Boardroom to Altar, for her media and consulting clients. She is sharing them with the Christian Women in Media Association (CWIMA) for its Media Mastery Academy. © 2026 Karon Smedley. All rights reserved.</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Say It in 30 Seconds</dc:title>
  <dc:subject>PptxGenJS Presentation</dc:subject>
  <dc:creator>PptxGenJS</dc:creator>
  <cp:lastModifiedBy>PptxGenJS</cp:lastModifiedBy>
  <cp:revision>1</cp:revision>
  <dcterms:created xsi:type="dcterms:W3CDTF">2026-09-11T18:16:17Z</dcterms:created>
  <dcterms:modified xsi:type="dcterms:W3CDTF">2026-09-11T18:16:17Z</dcterms:modified>
</cp:coreProperties>
</file>